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95"/>
  </p:notesMasterIdLst>
  <p:handoutMasterIdLst>
    <p:handoutMasterId r:id="rId96"/>
  </p:handoutMasterIdLst>
  <p:sldIdLst>
    <p:sldId id="256" r:id="rId2"/>
    <p:sldId id="453" r:id="rId3"/>
    <p:sldId id="257" r:id="rId4"/>
    <p:sldId id="467" r:id="rId5"/>
    <p:sldId id="398" r:id="rId6"/>
    <p:sldId id="399" r:id="rId7"/>
    <p:sldId id="400" r:id="rId8"/>
    <p:sldId id="402" r:id="rId9"/>
    <p:sldId id="468" r:id="rId10"/>
    <p:sldId id="403" r:id="rId11"/>
    <p:sldId id="404" r:id="rId12"/>
    <p:sldId id="405" r:id="rId13"/>
    <p:sldId id="469" r:id="rId14"/>
    <p:sldId id="406" r:id="rId15"/>
    <p:sldId id="326" r:id="rId16"/>
    <p:sldId id="470" r:id="rId17"/>
    <p:sldId id="407" r:id="rId18"/>
    <p:sldId id="408" r:id="rId19"/>
    <p:sldId id="409" r:id="rId20"/>
    <p:sldId id="410" r:id="rId21"/>
    <p:sldId id="411" r:id="rId22"/>
    <p:sldId id="471" r:id="rId23"/>
    <p:sldId id="412" r:id="rId24"/>
    <p:sldId id="413" r:id="rId25"/>
    <p:sldId id="472" r:id="rId26"/>
    <p:sldId id="414" r:id="rId27"/>
    <p:sldId id="415" r:id="rId28"/>
    <p:sldId id="454" r:id="rId29"/>
    <p:sldId id="258" r:id="rId30"/>
    <p:sldId id="297" r:id="rId31"/>
    <p:sldId id="295" r:id="rId32"/>
    <p:sldId id="473" r:id="rId33"/>
    <p:sldId id="474" r:id="rId34"/>
    <p:sldId id="416" r:id="rId35"/>
    <p:sldId id="479" r:id="rId36"/>
    <p:sldId id="480" r:id="rId37"/>
    <p:sldId id="481" r:id="rId38"/>
    <p:sldId id="482" r:id="rId39"/>
    <p:sldId id="483" r:id="rId40"/>
    <p:sldId id="484" r:id="rId41"/>
    <p:sldId id="485" r:id="rId42"/>
    <p:sldId id="486" r:id="rId43"/>
    <p:sldId id="487" r:id="rId44"/>
    <p:sldId id="417" r:id="rId45"/>
    <p:sldId id="489" r:id="rId46"/>
    <p:sldId id="490" r:id="rId47"/>
    <p:sldId id="488" r:id="rId48"/>
    <p:sldId id="418" r:id="rId49"/>
    <p:sldId id="455" r:id="rId50"/>
    <p:sldId id="491" r:id="rId51"/>
    <p:sldId id="419" r:id="rId52"/>
    <p:sldId id="420" r:id="rId53"/>
    <p:sldId id="421" r:id="rId54"/>
    <p:sldId id="493" r:id="rId55"/>
    <p:sldId id="495" r:id="rId56"/>
    <p:sldId id="496" r:id="rId57"/>
    <p:sldId id="494" r:id="rId58"/>
    <p:sldId id="492" r:id="rId59"/>
    <p:sldId id="497" r:id="rId60"/>
    <p:sldId id="498" r:id="rId61"/>
    <p:sldId id="499" r:id="rId62"/>
    <p:sldId id="457" r:id="rId63"/>
    <p:sldId id="500" r:id="rId64"/>
    <p:sldId id="501" r:id="rId65"/>
    <p:sldId id="425" r:id="rId66"/>
    <p:sldId id="426" r:id="rId67"/>
    <p:sldId id="427" r:id="rId68"/>
    <p:sldId id="502" r:id="rId69"/>
    <p:sldId id="503" r:id="rId70"/>
    <p:sldId id="428" r:id="rId71"/>
    <p:sldId id="504" r:id="rId72"/>
    <p:sldId id="505" r:id="rId73"/>
    <p:sldId id="506" r:id="rId74"/>
    <p:sldId id="507" r:id="rId75"/>
    <p:sldId id="508" r:id="rId76"/>
    <p:sldId id="509" r:id="rId77"/>
    <p:sldId id="511" r:id="rId78"/>
    <p:sldId id="510" r:id="rId79"/>
    <p:sldId id="512" r:id="rId80"/>
    <p:sldId id="513" r:id="rId81"/>
    <p:sldId id="514" r:id="rId82"/>
    <p:sldId id="515" r:id="rId83"/>
    <p:sldId id="516" r:id="rId84"/>
    <p:sldId id="517" r:id="rId85"/>
    <p:sldId id="518" r:id="rId86"/>
    <p:sldId id="458" r:id="rId87"/>
    <p:sldId id="519" r:id="rId88"/>
    <p:sldId id="520" r:id="rId89"/>
    <p:sldId id="521" r:id="rId90"/>
    <p:sldId id="522" r:id="rId91"/>
    <p:sldId id="523" r:id="rId92"/>
    <p:sldId id="525" r:id="rId93"/>
    <p:sldId id="524" r:id="rId9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410E"/>
    <a:srgbClr val="A581DF"/>
    <a:srgbClr val="D59677"/>
    <a:srgbClr val="00FFFF"/>
    <a:srgbClr val="00FF00"/>
    <a:srgbClr val="1CD8D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2593" autoAdjust="0"/>
  </p:normalViewPr>
  <p:slideViewPr>
    <p:cSldViewPr>
      <p:cViewPr varScale="1">
        <p:scale>
          <a:sx n="52" d="100"/>
          <a:sy n="52" d="100"/>
        </p:scale>
        <p:origin x="-1219" y="-82"/>
      </p:cViewPr>
      <p:guideLst>
        <p:guide orient="horz" pos="2160"/>
        <p:guide pos="2880"/>
      </p:guideLst>
    </p:cSldViewPr>
  </p:slideViewPr>
  <p:outlineViewPr>
    <p:cViewPr>
      <p:scale>
        <a:sx n="33" d="100"/>
        <a:sy n="33" d="100"/>
      </p:scale>
      <p:origin x="0" y="-5172"/>
    </p:cViewPr>
  </p:outlineViewPr>
  <p:notesTextViewPr>
    <p:cViewPr>
      <p:scale>
        <a:sx n="100" d="100"/>
        <a:sy n="100" d="100"/>
      </p:scale>
      <p:origin x="0" y="0"/>
    </p:cViewPr>
  </p:notesTextViewPr>
  <p:sorterViewPr>
    <p:cViewPr>
      <p:scale>
        <a:sx n="66" d="100"/>
        <a:sy n="66" d="100"/>
      </p:scale>
      <p:origin x="0" y="3288"/>
    </p:cViewPr>
  </p:sorterViewPr>
  <p:notesViewPr>
    <p:cSldViewPr>
      <p:cViewPr varScale="1">
        <p:scale>
          <a:sx n="69" d="100"/>
          <a:sy n="69" d="100"/>
        </p:scale>
        <p:origin x="2562" y="5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r>
              <a:rPr lang="en-US" altLang="zh-CN"/>
              <a:t>liyanjun</a:t>
            </a:r>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itchFamily="34" charset="0"/>
              </a:defRPr>
            </a:lvl1pPr>
          </a:lstStyle>
          <a:p>
            <a:pPr>
              <a:defRPr/>
            </a:pPr>
            <a:fld id="{8BFBE04A-4AE4-4FE7-B871-EE7A442295D9}" type="slidenum">
              <a:rPr lang="en-US" altLang="zh-CN"/>
              <a:pPr>
                <a:defRPr/>
              </a:pPr>
              <a:t>‹#›</a:t>
            </a:fld>
            <a:endParaRPr lang="en-US" altLang="zh-CN"/>
          </a:p>
        </p:txBody>
      </p:sp>
    </p:spTree>
    <p:extLst>
      <p:ext uri="{BB962C8B-B14F-4D97-AF65-F5344CB8AC3E}">
        <p14:creationId xmlns:p14="http://schemas.microsoft.com/office/powerpoint/2010/main" val="709695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itchFamily="34" charset="0"/>
              </a:defRPr>
            </a:lvl1pPr>
          </a:lstStyle>
          <a:p>
            <a:pPr>
              <a:defRPr/>
            </a:pPr>
            <a:fld id="{AAEE44F9-4B5F-45F4-8DBC-3A9D8278A118}" type="slidenum">
              <a:rPr lang="en-US" altLang="zh-CN"/>
              <a:pPr>
                <a:defRPr/>
              </a:pPr>
              <a:t>‹#›</a:t>
            </a:fld>
            <a:endParaRPr lang="en-US" altLang="zh-CN"/>
          </a:p>
        </p:txBody>
      </p:sp>
    </p:spTree>
    <p:extLst>
      <p:ext uri="{BB962C8B-B14F-4D97-AF65-F5344CB8AC3E}">
        <p14:creationId xmlns:p14="http://schemas.microsoft.com/office/powerpoint/2010/main" val="3440097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ea typeface="宋体" pitchFamily="2" charset="-122"/>
              </a:defRPr>
            </a:lvl1pPr>
            <a:lvl2pPr marL="742950" indent="-285750">
              <a:spcBef>
                <a:spcPct val="30000"/>
              </a:spcBef>
              <a:defRPr sz="1200">
                <a:solidFill>
                  <a:schemeClr val="tx1"/>
                </a:solidFill>
                <a:latin typeface="Arial" pitchFamily="34" charset="0"/>
                <a:ea typeface="宋体" pitchFamily="2" charset="-122"/>
              </a:defRPr>
            </a:lvl2pPr>
            <a:lvl3pPr marL="1143000" indent="-228600">
              <a:spcBef>
                <a:spcPct val="30000"/>
              </a:spcBef>
              <a:defRPr sz="1200">
                <a:solidFill>
                  <a:schemeClr val="tx1"/>
                </a:solidFill>
                <a:latin typeface="Arial" pitchFamily="34" charset="0"/>
                <a:ea typeface="宋体" pitchFamily="2" charset="-122"/>
              </a:defRPr>
            </a:lvl3pPr>
            <a:lvl4pPr marL="1600200" indent="-228600">
              <a:spcBef>
                <a:spcPct val="30000"/>
              </a:spcBef>
              <a:defRPr sz="1200">
                <a:solidFill>
                  <a:schemeClr val="tx1"/>
                </a:solidFill>
                <a:latin typeface="Arial" pitchFamily="34" charset="0"/>
                <a:ea typeface="宋体" pitchFamily="2" charset="-122"/>
              </a:defRPr>
            </a:lvl4pPr>
            <a:lvl5pPr marL="2057400" indent="-22860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spcBef>
                <a:spcPct val="0"/>
              </a:spcBef>
            </a:pPr>
            <a:fld id="{2EA31809-E3FD-4F7A-ADBB-A4E61BEA1557}" type="slidenum">
              <a:rPr lang="en-US" altLang="zh-CN"/>
              <a:pPr>
                <a:spcBef>
                  <a:spcPct val="0"/>
                </a:spcBef>
              </a:pPr>
              <a:t>1</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7874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ChangeArrowheads="1" noTextEdit="1"/>
          </p:cNvSpPr>
          <p:nvPr>
            <p:ph type="sldImg"/>
          </p:nvPr>
        </p:nvSpPr>
        <p:spPr>
          <a:ln/>
        </p:spPr>
      </p:sp>
      <p:sp>
        <p:nvSpPr>
          <p:cNvPr id="66563"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fld id="{5B8F58C9-F7FC-402E-A155-EF36A83E5FE3}" type="slidenum">
              <a:rPr lang="en-US" altLang="zh-CN">
                <a:latin typeface="Arial" pitchFamily="34" charset="0"/>
              </a:rPr>
              <a:pPr/>
              <a:t>3</a:t>
            </a:fld>
            <a:endParaRPr lang="en-US" altLang="zh-CN">
              <a:latin typeface="Arial" pitchFamily="34" charset="0"/>
            </a:endParaRPr>
          </a:p>
        </p:txBody>
      </p:sp>
    </p:spTree>
    <p:extLst>
      <p:ext uri="{BB962C8B-B14F-4D97-AF65-F5344CB8AC3E}">
        <p14:creationId xmlns:p14="http://schemas.microsoft.com/office/powerpoint/2010/main" val="990881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ChangeArrowheads="1" noTextEdit="1"/>
          </p:cNvSpPr>
          <p:nvPr>
            <p:ph type="sldImg"/>
          </p:nvPr>
        </p:nvSpPr>
        <p:spPr>
          <a:ln/>
        </p:spPr>
      </p:sp>
      <p:sp>
        <p:nvSpPr>
          <p:cNvPr id="67587"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fld id="{DBBDCE06-0B94-437E-A20A-6922CEDAF632}" type="slidenum">
              <a:rPr lang="en-US" altLang="zh-CN">
                <a:latin typeface="Arial" pitchFamily="34" charset="0"/>
              </a:rPr>
              <a:pPr/>
              <a:t>4</a:t>
            </a:fld>
            <a:endParaRPr lang="en-US" altLang="zh-CN">
              <a:latin typeface="Arial" pitchFamily="34" charset="0"/>
            </a:endParaRPr>
          </a:p>
        </p:txBody>
      </p:sp>
    </p:spTree>
    <p:extLst>
      <p:ext uri="{BB962C8B-B14F-4D97-AF65-F5344CB8AC3E}">
        <p14:creationId xmlns:p14="http://schemas.microsoft.com/office/powerpoint/2010/main" val="1732610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ChangeArrowheads="1" noTextEdit="1"/>
          </p:cNvSpPr>
          <p:nvPr>
            <p:ph type="sldImg"/>
          </p:nvPr>
        </p:nvSpPr>
        <p:spPr>
          <a:ln/>
        </p:spPr>
      </p:sp>
      <p:sp>
        <p:nvSpPr>
          <p:cNvPr id="67587"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758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fld id="{DBBDCE06-0B94-437E-A20A-6922CEDAF632}" type="slidenum">
              <a:rPr lang="en-US" altLang="zh-CN">
                <a:latin typeface="Arial" pitchFamily="34" charset="0"/>
              </a:rPr>
              <a:pPr/>
              <a:t>5</a:t>
            </a:fld>
            <a:endParaRPr lang="en-US" altLang="zh-CN">
              <a:latin typeface="Arial" pitchFamily="34" charset="0"/>
            </a:endParaRPr>
          </a:p>
        </p:txBody>
      </p:sp>
    </p:spTree>
    <p:extLst>
      <p:ext uri="{BB962C8B-B14F-4D97-AF65-F5344CB8AC3E}">
        <p14:creationId xmlns:p14="http://schemas.microsoft.com/office/powerpoint/2010/main" val="1732610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p:nvPr>
        </p:nvSpPr>
        <p:spPr>
          <a:ln/>
        </p:spPr>
      </p:sp>
      <p:sp>
        <p:nvSpPr>
          <p:cNvPr id="68611"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从例</a:t>
            </a:r>
            <a:r>
              <a:rPr lang="en-US" altLang="zh-CN" dirty="0" smtClean="0"/>
              <a:t>5.1</a:t>
            </a:r>
            <a:r>
              <a:rPr lang="zh-CN" altLang="en-US" dirty="0" smtClean="0"/>
              <a:t>可以看出，序列密码的记忆性。</a:t>
            </a:r>
            <a:endParaRPr lang="zh-CN" altLang="en-US" dirty="0"/>
          </a:p>
        </p:txBody>
      </p:sp>
      <p:sp>
        <p:nvSpPr>
          <p:cNvPr id="6861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fld id="{D4445862-B7C2-425E-8533-20A131DAF56B}" type="slidenum">
              <a:rPr lang="en-US" altLang="zh-CN">
                <a:latin typeface="Arial" pitchFamily="34" charset="0"/>
              </a:rPr>
              <a:pPr/>
              <a:t>7</a:t>
            </a:fld>
            <a:endParaRPr lang="en-US" altLang="zh-CN">
              <a:latin typeface="Arial" pitchFamily="34" charset="0"/>
            </a:endParaRPr>
          </a:p>
        </p:txBody>
      </p:sp>
    </p:spTree>
    <p:extLst>
      <p:ext uri="{BB962C8B-B14F-4D97-AF65-F5344CB8AC3E}">
        <p14:creationId xmlns:p14="http://schemas.microsoft.com/office/powerpoint/2010/main" val="40178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p:nvPr>
        </p:nvSpPr>
        <p:spPr>
          <a:ln/>
        </p:spPr>
      </p:sp>
      <p:sp>
        <p:nvSpPr>
          <p:cNvPr id="70659"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6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fld id="{09CA8901-66E2-40B4-946B-4D4F02775B54}" type="slidenum">
              <a:rPr lang="en-US" altLang="zh-CN">
                <a:latin typeface="Arial" pitchFamily="34" charset="0"/>
              </a:rPr>
              <a:pPr/>
              <a:t>13</a:t>
            </a:fld>
            <a:endParaRPr lang="en-US" altLang="zh-CN">
              <a:latin typeface="Arial" pitchFamily="34" charset="0"/>
            </a:endParaRPr>
          </a:p>
        </p:txBody>
      </p:sp>
    </p:spTree>
    <p:extLst>
      <p:ext uri="{BB962C8B-B14F-4D97-AF65-F5344CB8AC3E}">
        <p14:creationId xmlns:p14="http://schemas.microsoft.com/office/powerpoint/2010/main" val="121118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p:nvPr>
        </p:nvSpPr>
        <p:spPr>
          <a:ln/>
        </p:spPr>
      </p:sp>
      <p:sp>
        <p:nvSpPr>
          <p:cNvPr id="70659"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6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fld id="{09CA8901-66E2-40B4-946B-4D4F02775B54}" type="slidenum">
              <a:rPr lang="en-US" altLang="zh-CN">
                <a:latin typeface="Arial" pitchFamily="34" charset="0"/>
              </a:rPr>
              <a:pPr/>
              <a:t>14</a:t>
            </a:fld>
            <a:endParaRPr lang="en-US" altLang="zh-CN">
              <a:latin typeface="Arial" pitchFamily="34" charset="0"/>
            </a:endParaRPr>
          </a:p>
        </p:txBody>
      </p:sp>
    </p:spTree>
    <p:extLst>
      <p:ext uri="{BB962C8B-B14F-4D97-AF65-F5344CB8AC3E}">
        <p14:creationId xmlns:p14="http://schemas.microsoft.com/office/powerpoint/2010/main" val="1211180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p:nvPr>
        </p:nvSpPr>
        <p:spPr>
          <a:ln/>
        </p:spPr>
      </p:sp>
      <p:sp>
        <p:nvSpPr>
          <p:cNvPr id="71683"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4"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fld id="{9BDEB249-EE44-43E5-8F0B-910D5E0E0596}" type="slidenum">
              <a:rPr lang="en-US" altLang="zh-CN">
                <a:latin typeface="Arial" pitchFamily="34" charset="0"/>
              </a:rPr>
              <a:pPr/>
              <a:t>19</a:t>
            </a:fld>
            <a:endParaRPr lang="en-US" altLang="zh-CN">
              <a:latin typeface="Arial" pitchFamily="34" charset="0"/>
            </a:endParaRPr>
          </a:p>
        </p:txBody>
      </p:sp>
    </p:spTree>
    <p:extLst>
      <p:ext uri="{BB962C8B-B14F-4D97-AF65-F5344CB8AC3E}">
        <p14:creationId xmlns:p14="http://schemas.microsoft.com/office/powerpoint/2010/main" val="182343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这里列举了所有因子的情况。</a:t>
            </a:r>
            <a:endParaRPr lang="zh-CN" altLang="en-US" dirty="0"/>
          </a:p>
        </p:txBody>
      </p:sp>
      <p:sp>
        <p:nvSpPr>
          <p:cNvPr id="4" name="灯片编号占位符 3"/>
          <p:cNvSpPr>
            <a:spLocks noGrp="1"/>
          </p:cNvSpPr>
          <p:nvPr>
            <p:ph type="sldNum" sz="quarter" idx="10"/>
          </p:nvPr>
        </p:nvSpPr>
        <p:spPr/>
        <p:txBody>
          <a:bodyPr/>
          <a:lstStyle/>
          <a:p>
            <a:pPr>
              <a:defRPr/>
            </a:pPr>
            <a:fld id="{AAEE44F9-4B5F-45F4-8DBC-3A9D8278A118}" type="slidenum">
              <a:rPr lang="en-US" altLang="zh-CN" smtClean="0"/>
              <a:pPr>
                <a:defRPr/>
              </a:pPr>
              <a:t>68</a:t>
            </a:fld>
            <a:endParaRPr lang="en-US" altLang="zh-CN"/>
          </a:p>
        </p:txBody>
      </p:sp>
    </p:spTree>
    <p:extLst>
      <p:ext uri="{BB962C8B-B14F-4D97-AF65-F5344CB8AC3E}">
        <p14:creationId xmlns:p14="http://schemas.microsoft.com/office/powerpoint/2010/main" val="396585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endParaRPr lang="zh-CN" altLang="en-US"/>
            </a:p>
          </p:txBody>
        </p:sp>
      </p:grpSp>
      <p:sp>
        <p:nvSpPr>
          <p:cNvPr id="15975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97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161510" y="6248400"/>
            <a:ext cx="1905000" cy="457200"/>
          </a:xfrm>
        </p:spPr>
        <p:txBody>
          <a:bodyPr/>
          <a:lstStyle>
            <a:lvl1pPr>
              <a:defRPr>
                <a:solidFill>
                  <a:schemeClr val="bg2"/>
                </a:solidFill>
              </a:defRPr>
            </a:lvl1pPr>
          </a:lstStyle>
          <a:p>
            <a:pPr>
              <a:defRPr/>
            </a:pPr>
            <a:fld id="{2BF25B10-C48A-46D0-8239-5AA0AC75F99E}" type="datetime1">
              <a:rPr lang="zh-CN" altLang="en-US" smtClean="0"/>
              <a:t>2020\1\28 Tuesday</a:t>
            </a:fld>
            <a:endParaRPr lang="en-US" altLang="zh-CN"/>
          </a:p>
        </p:txBody>
      </p:sp>
      <p:sp>
        <p:nvSpPr>
          <p:cNvPr id="15" name="Rectangle 15"/>
          <p:cNvSpPr>
            <a:spLocks noGrp="1" noChangeArrowheads="1"/>
          </p:cNvSpPr>
          <p:nvPr>
            <p:ph type="ftr" sz="quarter" idx="11"/>
          </p:nvPr>
        </p:nvSpPr>
        <p:spPr>
          <a:xfrm>
            <a:off x="3131840" y="6248400"/>
            <a:ext cx="2895600" cy="457200"/>
          </a:xfrm>
        </p:spPr>
        <p:txBody>
          <a:bodyPr/>
          <a:lstStyle>
            <a:lvl1pPr>
              <a:defRPr>
                <a:solidFill>
                  <a:schemeClr val="bg2"/>
                </a:solidFill>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43DB0A96-62DF-4B21-8108-F943B51CA182}" type="slidenum">
              <a:rPr lang="en-US" altLang="zh-CN"/>
              <a:pPr>
                <a:defRPr/>
              </a:pPr>
              <a:t>‹#›</a:t>
            </a:fld>
            <a:endParaRPr lang="en-US" altLang="zh-CN"/>
          </a:p>
        </p:txBody>
      </p:sp>
    </p:spTree>
    <p:extLst>
      <p:ext uri="{BB962C8B-B14F-4D97-AF65-F5344CB8AC3E}">
        <p14:creationId xmlns:p14="http://schemas.microsoft.com/office/powerpoint/2010/main" val="356450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xfrm>
            <a:off x="161510" y="6243638"/>
            <a:ext cx="1905000" cy="457200"/>
          </a:xfrm>
          <a:ln/>
        </p:spPr>
        <p:txBody>
          <a:bodyPr/>
          <a:lstStyle>
            <a:lvl1pPr>
              <a:defRPr/>
            </a:lvl1pPr>
          </a:lstStyle>
          <a:p>
            <a:pPr>
              <a:defRPr/>
            </a:pPr>
            <a:fld id="{D8DDBFDA-7509-4B8C-8135-087DE0CF47F4}" type="datetime1">
              <a:rPr lang="zh-CN" altLang="en-US" smtClean="0"/>
              <a:t>2020\1\28 Tuesday</a:t>
            </a:fld>
            <a:endParaRPr lang="en-US" altLang="zh-CN"/>
          </a:p>
        </p:txBody>
      </p:sp>
      <p:sp>
        <p:nvSpPr>
          <p:cNvPr id="5" name="Rectangle 12"/>
          <p:cNvSpPr>
            <a:spLocks noGrp="1" noChangeArrowheads="1"/>
          </p:cNvSpPr>
          <p:nvPr>
            <p:ph type="ftr" sz="quarter" idx="11"/>
          </p:nvPr>
        </p:nvSpPr>
        <p:spPr>
          <a:xfrm>
            <a:off x="3311860" y="6243638"/>
            <a:ext cx="2895600" cy="457200"/>
          </a:xfrm>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AEC04A1-0EFF-4489-B872-B2831DE2AA48}" type="slidenum">
              <a:rPr lang="en-US" altLang="zh-CN"/>
              <a:pPr>
                <a:defRPr/>
              </a:pPr>
              <a:t>‹#›</a:t>
            </a:fld>
            <a:endParaRPr lang="en-US" altLang="zh-CN"/>
          </a:p>
        </p:txBody>
      </p:sp>
    </p:spTree>
    <p:extLst>
      <p:ext uri="{BB962C8B-B14F-4D97-AF65-F5344CB8AC3E}">
        <p14:creationId xmlns:p14="http://schemas.microsoft.com/office/powerpoint/2010/main" val="225592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xfrm>
            <a:off x="206515" y="6243638"/>
            <a:ext cx="1905000" cy="457200"/>
          </a:xfrm>
          <a:ln/>
        </p:spPr>
        <p:txBody>
          <a:bodyPr/>
          <a:lstStyle>
            <a:lvl1pPr>
              <a:defRPr/>
            </a:lvl1pPr>
          </a:lstStyle>
          <a:p>
            <a:pPr>
              <a:defRPr/>
            </a:pPr>
            <a:fld id="{6070B3A9-1C40-4D68-A096-5CB0D9E23B8D}" type="datetime1">
              <a:rPr lang="zh-CN" altLang="en-US" smtClean="0"/>
              <a:t>2020\1\28 Tuesday</a:t>
            </a:fld>
            <a:endParaRPr lang="en-US" altLang="zh-CN"/>
          </a:p>
        </p:txBody>
      </p:sp>
      <p:sp>
        <p:nvSpPr>
          <p:cNvPr id="4" name="Rectangle 12"/>
          <p:cNvSpPr>
            <a:spLocks noGrp="1" noChangeArrowheads="1"/>
          </p:cNvSpPr>
          <p:nvPr>
            <p:ph type="ftr" sz="quarter" idx="11"/>
          </p:nvPr>
        </p:nvSpPr>
        <p:spPr>
          <a:xfrm>
            <a:off x="3311860" y="6243638"/>
            <a:ext cx="2895600" cy="457200"/>
          </a:xfrm>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DF69A76-53C7-4F05-B5A1-77E8BD32D84F}" type="slidenum">
              <a:rPr lang="en-US" altLang="zh-CN"/>
              <a:pPr>
                <a:defRPr/>
              </a:pPr>
              <a:t>‹#›</a:t>
            </a:fld>
            <a:endParaRPr lang="en-US" altLang="zh-CN"/>
          </a:p>
        </p:txBody>
      </p:sp>
    </p:spTree>
    <p:extLst>
      <p:ext uri="{BB962C8B-B14F-4D97-AF65-F5344CB8AC3E}">
        <p14:creationId xmlns:p14="http://schemas.microsoft.com/office/powerpoint/2010/main" val="11237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61510" y="6243638"/>
            <a:ext cx="1905000" cy="457200"/>
          </a:xfrm>
          <a:ln/>
        </p:spPr>
        <p:txBody>
          <a:bodyPr/>
          <a:lstStyle>
            <a:lvl1pPr>
              <a:defRPr/>
            </a:lvl1pPr>
          </a:lstStyle>
          <a:p>
            <a:pPr>
              <a:defRPr/>
            </a:pPr>
            <a:fld id="{6650BB28-54CC-4645-BDD9-A98E880922EC}" type="datetime1">
              <a:rPr lang="zh-CN" altLang="en-US" smtClean="0"/>
              <a:t>2020\1\28 Tuesday</a:t>
            </a:fld>
            <a:endParaRPr lang="en-US" altLang="zh-CN"/>
          </a:p>
        </p:txBody>
      </p:sp>
      <p:sp>
        <p:nvSpPr>
          <p:cNvPr id="3" name="Rectangle 12"/>
          <p:cNvSpPr>
            <a:spLocks noGrp="1" noChangeArrowheads="1"/>
          </p:cNvSpPr>
          <p:nvPr>
            <p:ph type="ftr" sz="quarter" idx="11"/>
          </p:nvPr>
        </p:nvSpPr>
        <p:spPr>
          <a:xfrm>
            <a:off x="3206570" y="6243638"/>
            <a:ext cx="2895600" cy="457200"/>
          </a:xfrm>
          <a:ln/>
        </p:spPr>
        <p:txBody>
          <a:bodyPr/>
          <a:lstStyle>
            <a:lvl1pPr>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7830E22A-F574-49D0-B6CD-1F23E069FEAC}" type="slidenum">
              <a:rPr lang="en-US" altLang="zh-CN"/>
              <a:pPr>
                <a:defRPr/>
              </a:pPr>
              <a:t>‹#›</a:t>
            </a:fld>
            <a:endParaRPr lang="en-US" altLang="zh-CN"/>
          </a:p>
        </p:txBody>
      </p:sp>
    </p:spTree>
    <p:extLst>
      <p:ext uri="{BB962C8B-B14F-4D97-AF65-F5344CB8AC3E}">
        <p14:creationId xmlns:p14="http://schemas.microsoft.com/office/powerpoint/2010/main" val="3145238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8731" name="Rectangle 11"/>
          <p:cNvSpPr>
            <a:spLocks noGrp="1" noChangeArrowheads="1"/>
          </p:cNvSpPr>
          <p:nvPr>
            <p:ph type="dt" sz="half" idx="2"/>
          </p:nvPr>
        </p:nvSpPr>
        <p:spPr bwMode="auto">
          <a:xfrm>
            <a:off x="296525"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a typeface="宋体" pitchFamily="2" charset="-122"/>
              </a:defRPr>
            </a:lvl1pPr>
          </a:lstStyle>
          <a:p>
            <a:pPr>
              <a:defRPr/>
            </a:pPr>
            <a:fld id="{59C2DC2C-3542-4BB8-B897-57071421A778}" type="datetime1">
              <a:rPr lang="zh-CN" altLang="en-US" smtClean="0"/>
              <a:t>2020\1\28 Tuesday</a:t>
            </a:fld>
            <a:endParaRPr lang="en-US" altLang="zh-CN"/>
          </a:p>
        </p:txBody>
      </p:sp>
      <p:sp>
        <p:nvSpPr>
          <p:cNvPr id="158732" name="Rectangle 12"/>
          <p:cNvSpPr>
            <a:spLocks noGrp="1" noChangeArrowheads="1"/>
          </p:cNvSpPr>
          <p:nvPr>
            <p:ph type="ftr" sz="quarter" idx="3"/>
          </p:nvPr>
        </p:nvSpPr>
        <p:spPr bwMode="auto">
          <a:xfrm>
            <a:off x="3086835"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a typeface="宋体" pitchFamily="2" charset="-122"/>
              </a:defRPr>
            </a:lvl1pPr>
          </a:lstStyle>
          <a:p>
            <a:pPr>
              <a:defRPr/>
            </a:pPr>
            <a:r>
              <a:rPr lang="zh-CN" altLang="en-US" smtClean="0"/>
              <a:t>密码学</a:t>
            </a:r>
            <a:r>
              <a:rPr lang="en-US" altLang="zh-CN" smtClean="0"/>
              <a:t>---</a:t>
            </a:r>
            <a:r>
              <a:rPr lang="zh-CN" altLang="en-US" smtClean="0"/>
              <a:t>基础理论与应用</a:t>
            </a:r>
            <a:endParaRPr lang="en-US" altLang="zh-CN"/>
          </a:p>
        </p:txBody>
      </p:sp>
      <p:sp>
        <p:nvSpPr>
          <p:cNvPr id="1587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34B3601E-0B21-4916-AEE5-B0DEF153DD3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3" r:id="rId1"/>
    <p:sldLayoutId id="2147483902" r:id="rId2"/>
    <p:sldLayoutId id="2147483906" r:id="rId3"/>
    <p:sldLayoutId id="2147483907" r:id="rId4"/>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9.wmf"/><Relationship Id="rId5" Type="http://schemas.openxmlformats.org/officeDocument/2006/relationships/oleObject" Target="../embeddings/oleObject2.bin"/><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4.bin"/><Relationship Id="rId4" Type="http://schemas.openxmlformats.org/officeDocument/2006/relationships/image" Target="../media/image30.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34.wmf"/><Relationship Id="rId5" Type="http://schemas.openxmlformats.org/officeDocument/2006/relationships/oleObject" Target="../embeddings/oleObject7.bin"/><Relationship Id="rId4" Type="http://schemas.openxmlformats.org/officeDocument/2006/relationships/image" Target="../media/image33.wmf"/></Relationships>
</file>

<file path=ppt/slides/_rels/slide3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6.wmf"/><Relationship Id="rId5" Type="http://schemas.openxmlformats.org/officeDocument/2006/relationships/oleObject" Target="../embeddings/oleObject9.bin"/><Relationship Id="rId4" Type="http://schemas.openxmlformats.org/officeDocument/2006/relationships/image" Target="../media/image35.wmf"/><Relationship Id="rId9" Type="http://schemas.openxmlformats.org/officeDocument/2006/relationships/oleObject" Target="../embeddings/oleObject11.bin"/></Relationships>
</file>

<file path=ppt/slides/_rels/slide3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36.wmf"/><Relationship Id="rId5" Type="http://schemas.openxmlformats.org/officeDocument/2006/relationships/oleObject" Target="../embeddings/oleObject13.bin"/><Relationship Id="rId4" Type="http://schemas.openxmlformats.org/officeDocument/2006/relationships/image" Target="../media/image38.wmf"/><Relationship Id="rId9"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3" Type="http://schemas.openxmlformats.org/officeDocument/2006/relationships/hyperlink" Target="http://www.kokojia.com/s2525/"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39.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41.wmf"/><Relationship Id="rId11" Type="http://schemas.openxmlformats.org/officeDocument/2006/relationships/image" Target="../media/image43.wmf"/><Relationship Id="rId5" Type="http://schemas.openxmlformats.org/officeDocument/2006/relationships/oleObject" Target="../embeddings/oleObject18.bin"/><Relationship Id="rId10" Type="http://schemas.openxmlformats.org/officeDocument/2006/relationships/oleObject" Target="../embeddings/oleObject21.bin"/><Relationship Id="rId4" Type="http://schemas.openxmlformats.org/officeDocument/2006/relationships/image" Target="../media/image40.wmf"/><Relationship Id="rId9" Type="http://schemas.openxmlformats.org/officeDocument/2006/relationships/image" Target="../media/image4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4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42.wmf"/><Relationship Id="rId5" Type="http://schemas.openxmlformats.org/officeDocument/2006/relationships/oleObject" Target="../embeddings/oleObject24.bin"/><Relationship Id="rId4" Type="http://schemas.openxmlformats.org/officeDocument/2006/relationships/image" Target="../media/image4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47.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image" Target="../media/image46.wmf"/><Relationship Id="rId4" Type="http://schemas.openxmlformats.org/officeDocument/2006/relationships/oleObject" Target="../embeddings/oleObject25.bin"/></Relationships>
</file>

<file path=ppt/slides/_rels/slide54.xml.rels><?xml version="1.0" encoding="UTF-8" standalone="yes"?>
<Relationships xmlns="http://schemas.openxmlformats.org/package/2006/relationships"><Relationship Id="rId2" Type="http://schemas.openxmlformats.org/officeDocument/2006/relationships/image" Target="../media/image48.tif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50.wmf"/><Relationship Id="rId5" Type="http://schemas.openxmlformats.org/officeDocument/2006/relationships/oleObject" Target="../embeddings/oleObject28.bin"/><Relationship Id="rId4" Type="http://schemas.openxmlformats.org/officeDocument/2006/relationships/image" Target="../media/image49.wmf"/></Relationships>
</file>

<file path=ppt/slides/_rels/slide56.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51.wmf"/><Relationship Id="rId5" Type="http://schemas.openxmlformats.org/officeDocument/2006/relationships/oleObject" Target="../embeddings/oleObject30.bin"/><Relationship Id="rId4" Type="http://schemas.openxmlformats.org/officeDocument/2006/relationships/image" Target="../media/image49.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53.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55.wmf"/><Relationship Id="rId5" Type="http://schemas.openxmlformats.org/officeDocument/2006/relationships/oleObject" Target="../embeddings/oleObject34.bin"/><Relationship Id="rId4" Type="http://schemas.openxmlformats.org/officeDocument/2006/relationships/image" Target="../media/image54.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7.wmf"/><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36.bin"/><Relationship Id="rId5" Type="http://schemas.openxmlformats.org/officeDocument/2006/relationships/image" Target="../media/image56.wmf"/><Relationship Id="rId4" Type="http://schemas.openxmlformats.org/officeDocument/2006/relationships/oleObject" Target="../embeddings/oleObject35.bin"/></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58.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60.wmf"/><Relationship Id="rId5" Type="http://schemas.openxmlformats.org/officeDocument/2006/relationships/oleObject" Target="../embeddings/oleObject39.bin"/><Relationship Id="rId4" Type="http://schemas.openxmlformats.org/officeDocument/2006/relationships/image" Target="../media/image59.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62.wmf"/><Relationship Id="rId5" Type="http://schemas.openxmlformats.org/officeDocument/2006/relationships/oleObject" Target="../embeddings/oleObject41.bin"/><Relationship Id="rId4" Type="http://schemas.openxmlformats.org/officeDocument/2006/relationships/image" Target="../media/image61.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61.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image" Target="../media/image67.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image" Target="../media/image6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F9E5B60-F93D-44EC-8951-B4D72939A2F7}" type="datetime1">
              <a:rPr lang="zh-CN" altLang="en-US" sz="1400" smtClean="0">
                <a:solidFill>
                  <a:schemeClr val="bg2"/>
                </a:solidFill>
              </a:rPr>
              <a:t>2020\1\28 Tuesday</a:t>
            </a:fld>
            <a:endParaRPr lang="en-US" altLang="zh-CN" sz="1400">
              <a:solidFill>
                <a:schemeClr val="bg2"/>
              </a:solidFill>
            </a:endParaRPr>
          </a:p>
        </p:txBody>
      </p:sp>
      <p:sp>
        <p:nvSpPr>
          <p:cNvPr id="3075"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solidFill>
                  <a:schemeClr val="bg2"/>
                </a:solidFill>
              </a:rPr>
              <a:t>密码学</a:t>
            </a:r>
            <a:r>
              <a:rPr lang="en-US" altLang="zh-CN" sz="1400" smtClean="0">
                <a:solidFill>
                  <a:schemeClr val="bg2"/>
                </a:solidFill>
              </a:rPr>
              <a:t>---</a:t>
            </a:r>
            <a:r>
              <a:rPr lang="zh-CN" altLang="en-US" sz="1400" smtClean="0">
                <a:solidFill>
                  <a:schemeClr val="bg2"/>
                </a:solidFill>
              </a:rPr>
              <a:t>基础理论与应用</a:t>
            </a:r>
            <a:endParaRPr lang="en-US" altLang="zh-CN" sz="1400">
              <a:solidFill>
                <a:schemeClr val="bg2"/>
              </a:solidFill>
            </a:endParaRPr>
          </a:p>
        </p:txBody>
      </p:sp>
      <p:sp>
        <p:nvSpPr>
          <p:cNvPr id="3076"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2A6D1F13-B14E-4C08-94BD-7579B43F1D49}" type="slidenum">
              <a:rPr lang="en-US" altLang="zh-CN" sz="1400">
                <a:solidFill>
                  <a:schemeClr val="bg2"/>
                </a:solidFill>
              </a:rPr>
              <a:pPr>
                <a:spcBef>
                  <a:spcPct val="0"/>
                </a:spcBef>
                <a:buClrTx/>
                <a:buSzTx/>
                <a:buFontTx/>
                <a:buNone/>
              </a:pPr>
              <a:t>1</a:t>
            </a:fld>
            <a:endParaRPr lang="en-US" altLang="zh-CN" sz="1400">
              <a:solidFill>
                <a:schemeClr val="bg2"/>
              </a:solidFill>
            </a:endParaRPr>
          </a:p>
        </p:txBody>
      </p:sp>
      <p:sp>
        <p:nvSpPr>
          <p:cNvPr id="5125" name="Rectangle 2"/>
          <p:cNvSpPr>
            <a:spLocks noGrp="1" noChangeArrowheads="1"/>
          </p:cNvSpPr>
          <p:nvPr>
            <p:ph type="ctrTitle"/>
          </p:nvPr>
        </p:nvSpPr>
        <p:spPr>
          <a:xfrm>
            <a:off x="1556665" y="2078850"/>
            <a:ext cx="5940425" cy="990743"/>
          </a:xfrm>
        </p:spPr>
        <p:txBody>
          <a:bodyPr/>
          <a:lstStyle/>
          <a:p>
            <a:pPr algn="ctr" eaLnBrk="1" hangingPunct="1">
              <a:defRPr/>
            </a:pPr>
            <a:r>
              <a:rPr lang="zh-CN" altLang="en-US" sz="5400" b="1" dirty="0" smtClean="0">
                <a:solidFill>
                  <a:srgbClr val="C00000"/>
                </a:solidFill>
                <a:latin typeface="Times New Roman" pitchFamily="18" charset="0"/>
                <a:ea typeface="华文中宋" pitchFamily="2" charset="-122"/>
                <a:cs typeface="Times New Roman" pitchFamily="18" charset="0"/>
              </a:rPr>
              <a:t>第</a:t>
            </a:r>
            <a:r>
              <a:rPr lang="en-US" altLang="zh-CN" sz="5400" b="1" dirty="0" smtClean="0">
                <a:solidFill>
                  <a:srgbClr val="C00000"/>
                </a:solidFill>
                <a:latin typeface="Times New Roman" pitchFamily="18" charset="0"/>
                <a:ea typeface="华文中宋" pitchFamily="2" charset="-122"/>
                <a:cs typeface="Times New Roman" pitchFamily="18" charset="0"/>
              </a:rPr>
              <a:t>5</a:t>
            </a:r>
            <a:r>
              <a:rPr lang="zh-CN" altLang="en-US" sz="5400" b="1" dirty="0" smtClean="0">
                <a:solidFill>
                  <a:srgbClr val="C00000"/>
                </a:solidFill>
                <a:latin typeface="Times New Roman" pitchFamily="18" charset="0"/>
                <a:ea typeface="华文中宋" pitchFamily="2" charset="-122"/>
                <a:cs typeface="Times New Roman" pitchFamily="18" charset="0"/>
              </a:rPr>
              <a:t>章 </a:t>
            </a:r>
            <a:r>
              <a:rPr lang="zh-CN" altLang="en-US" sz="5400" b="1" dirty="0">
                <a:solidFill>
                  <a:srgbClr val="C00000"/>
                </a:solidFill>
                <a:latin typeface="Times New Roman" pitchFamily="18" charset="0"/>
                <a:ea typeface="华文中宋" pitchFamily="2" charset="-122"/>
                <a:cs typeface="Times New Roman" pitchFamily="18" charset="0"/>
              </a:rPr>
              <a:t>序列密码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D8AF0E8D-4FD6-432A-A324-B55188D8F759}" type="datetime1">
              <a:rPr lang="zh-CN" altLang="en-US" sz="1400" smtClean="0"/>
              <a:t>2020\1\28 Tuesday</a:t>
            </a:fld>
            <a:endParaRPr lang="en-US" altLang="zh-CN" sz="1400"/>
          </a:p>
        </p:txBody>
      </p:sp>
      <p:sp>
        <p:nvSpPr>
          <p:cNvPr id="1126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126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2977AA8A-252B-4E45-A485-4EF48AAD8BA5}" type="slidenum">
              <a:rPr lang="en-US" altLang="zh-CN" sz="1400"/>
              <a:pPr>
                <a:spcBef>
                  <a:spcPct val="0"/>
                </a:spcBef>
                <a:buClrTx/>
                <a:buSzTx/>
                <a:buFontTx/>
                <a:buNone/>
              </a:pPr>
              <a:t>10</a:t>
            </a:fld>
            <a:endParaRPr lang="en-US" altLang="zh-CN" sz="1400"/>
          </a:p>
        </p:txBody>
      </p:sp>
      <p:pic>
        <p:nvPicPr>
          <p:cNvPr id="11269"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6" y="1358770"/>
            <a:ext cx="8709025" cy="382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876425" y="5408613"/>
            <a:ext cx="5391150" cy="523875"/>
          </a:xfrm>
          <a:prstGeom prst="rect">
            <a:avLst/>
          </a:prstGeom>
        </p:spPr>
        <p:txBody>
          <a:bodyPr wrap="none">
            <a:spAutoFit/>
          </a:bodyPr>
          <a:lstStyle/>
          <a:p>
            <a:pPr algn="ctr" eaLnBrk="1" hangingPunct="1">
              <a:spcBef>
                <a:spcPts val="0"/>
              </a:spcBef>
              <a:spcAft>
                <a:spcPts val="600"/>
              </a:spcAft>
              <a:defRPr/>
            </a:pPr>
            <a:r>
              <a:rPr lang="zh-CN" altLang="zh-CN" sz="2800" kern="100" dirty="0">
                <a:solidFill>
                  <a:srgbClr val="000000"/>
                </a:solidFill>
                <a:latin typeface="+mn-ea"/>
                <a:ea typeface="+mn-ea"/>
                <a:cs typeface="Times New Roman" panose="02020603050405020304" pitchFamily="18" charset="0"/>
              </a:rPr>
              <a:t>图</a:t>
            </a:r>
            <a:r>
              <a:rPr lang="en-US" altLang="zh-CN" sz="2800" kern="100" dirty="0" smtClean="0">
                <a:solidFill>
                  <a:srgbClr val="000000"/>
                </a:solidFill>
                <a:latin typeface="+mn-ea"/>
                <a:ea typeface="+mn-ea"/>
                <a:cs typeface="Times New Roman" panose="02020603050405020304" pitchFamily="18" charset="0"/>
              </a:rPr>
              <a:t>5.3</a:t>
            </a:r>
            <a:r>
              <a:rPr lang="zh-CN" altLang="zh-CN" sz="2800" kern="100" dirty="0">
                <a:solidFill>
                  <a:srgbClr val="000000"/>
                </a:solidFill>
                <a:latin typeface="+mn-ea"/>
                <a:ea typeface="+mn-ea"/>
                <a:cs typeface="Times New Roman" panose="02020603050405020304" pitchFamily="18" charset="0"/>
              </a:rPr>
              <a:t>　同步序列密码体制的模型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008108F6-B537-4188-A2E6-4FD4883DFBC7}" type="datetime1">
              <a:rPr lang="zh-CN" altLang="en-US" sz="1400" smtClean="0"/>
              <a:t>2020\1\28 Tuesday</a:t>
            </a:fld>
            <a:endParaRPr lang="en-US" altLang="zh-CN" sz="1400"/>
          </a:p>
        </p:txBody>
      </p:sp>
      <p:sp>
        <p:nvSpPr>
          <p:cNvPr id="12291" name="页脚占位符 2"/>
          <p:cNvSpPr>
            <a:spLocks noGrp="1" noChangeArrowheads="1"/>
          </p:cNvSpPr>
          <p:nvPr>
            <p:ph type="ftr" sz="quarter" idx="11"/>
          </p:nvPr>
        </p:nvSpPr>
        <p:spPr>
          <a:xfrm>
            <a:off x="3657600" y="6221413"/>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229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510CD144-D5DE-490B-A043-55E80BA99046}" type="slidenum">
              <a:rPr lang="en-US" altLang="zh-CN" sz="1400"/>
              <a:pPr>
                <a:spcBef>
                  <a:spcPct val="0"/>
                </a:spcBef>
                <a:buClrTx/>
                <a:buSzTx/>
                <a:buFontTx/>
                <a:buNone/>
              </a:pPr>
              <a:t>11</a:t>
            </a:fld>
            <a:endParaRPr lang="en-US" altLang="zh-CN" sz="1400"/>
          </a:p>
        </p:txBody>
      </p:sp>
      <mc:AlternateContent xmlns:mc="http://schemas.openxmlformats.org/markup-compatibility/2006" xmlns:a14="http://schemas.microsoft.com/office/drawing/2010/main">
        <mc:Choice Requires="a14">
          <p:sp>
            <p:nvSpPr>
              <p:cNvPr id="12293" name="矩形 4"/>
              <p:cNvSpPr>
                <a:spLocks noChangeArrowheads="1"/>
              </p:cNvSpPr>
              <p:nvPr/>
            </p:nvSpPr>
            <p:spPr bwMode="auto">
              <a:xfrm>
                <a:off x="296524" y="1988840"/>
                <a:ext cx="8505945" cy="28058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indent="457200">
                  <a:buNone/>
                </a:pPr>
                <a:r>
                  <a:rPr lang="zh-CN" altLang="zh-CN" sz="2800" dirty="0">
                    <a:latin typeface="Times New Roman" panose="02020603050405020304" pitchFamily="18" charset="0"/>
                    <a:ea typeface="+mn-ea"/>
                    <a:cs typeface="Times New Roman" panose="02020603050405020304" pitchFamily="18" charset="0"/>
                  </a:rPr>
                  <a:t>同步序列密码的加密变换</a:t>
                </a:r>
                <a14:m>
                  <m:oMath xmlns:m="http://schemas.openxmlformats.org/officeDocument/2006/math">
                    <m:sSub>
                      <m:sSubPr>
                        <m:ctrlPr>
                          <a:rPr lang="zh-CN" altLang="zh-CN" sz="2800" i="1">
                            <a:latin typeface="Cambria Math"/>
                            <a:ea typeface="+mn-ea"/>
                          </a:rPr>
                        </m:ctrlPr>
                      </m:sSubPr>
                      <m:e>
                        <m:r>
                          <a:rPr lang="en-US" altLang="zh-CN" sz="2800" i="1">
                            <a:latin typeface="Cambria Math" panose="02040503050406030204" pitchFamily="18" charset="0"/>
                            <a:ea typeface="+mn-ea"/>
                          </a:rPr>
                          <m:t>𝐸</m:t>
                        </m:r>
                      </m:e>
                      <m:sub>
                        <m:sSub>
                          <m:sSubPr>
                            <m:ctrlPr>
                              <a:rPr lang="zh-CN" altLang="zh-CN" sz="2800" i="1">
                                <a:latin typeface="Cambria Math"/>
                                <a:ea typeface="+mn-ea"/>
                              </a:rPr>
                            </m:ctrlPr>
                          </m:sSubPr>
                          <m:e>
                            <m:r>
                              <a:rPr lang="en-US" altLang="zh-CN" sz="2800" i="1">
                                <a:latin typeface="Cambria Math" panose="02040503050406030204" pitchFamily="18" charset="0"/>
                                <a:ea typeface="+mn-ea"/>
                              </a:rPr>
                              <m:t>𝑧</m:t>
                            </m:r>
                          </m:e>
                          <m:sub>
                            <m:r>
                              <a:rPr lang="en-US" altLang="zh-CN" sz="2800" i="1">
                                <a:latin typeface="Cambria Math" panose="02040503050406030204" pitchFamily="18" charset="0"/>
                                <a:ea typeface="+mn-ea"/>
                              </a:rPr>
                              <m:t>𝑖</m:t>
                            </m:r>
                          </m:sub>
                        </m:sSub>
                      </m:sub>
                    </m:sSub>
                  </m:oMath>
                </a14:m>
                <a:r>
                  <a:rPr lang="zh-CN" altLang="zh-CN" sz="2800" dirty="0">
                    <a:latin typeface="Times New Roman" panose="02020603050405020304" pitchFamily="18" charset="0"/>
                    <a:ea typeface="+mn-ea"/>
                    <a:cs typeface="Times New Roman" panose="02020603050405020304" pitchFamily="18" charset="0"/>
                  </a:rPr>
                  <a:t>可以有多种选择，只要保证变换是可逆的即可</a:t>
                </a:r>
                <a:r>
                  <a:rPr lang="zh-CN" altLang="zh-CN" sz="2800" b="1" dirty="0">
                    <a:latin typeface="Times New Roman" panose="02020603050405020304" pitchFamily="18" charset="0"/>
                    <a:ea typeface="+mn-ea"/>
                    <a:cs typeface="Times New Roman" panose="02020603050405020304" pitchFamily="18" charset="0"/>
                  </a:rPr>
                  <a:t>。</a:t>
                </a:r>
                <a:endParaRPr lang="zh-CN" altLang="zh-CN" sz="2800" dirty="0">
                  <a:latin typeface="Times New Roman" panose="02020603050405020304" pitchFamily="18" charset="0"/>
                  <a:ea typeface="+mn-ea"/>
                  <a:cs typeface="Times New Roman" panose="02020603050405020304" pitchFamily="18" charset="0"/>
                </a:endParaRPr>
              </a:p>
              <a:p>
                <a:pPr indent="457200">
                  <a:buNone/>
                </a:pPr>
                <a:r>
                  <a:rPr lang="zh-CN" altLang="zh-CN" sz="2800" dirty="0">
                    <a:latin typeface="Times New Roman" panose="02020603050405020304" pitchFamily="18" charset="0"/>
                    <a:ea typeface="+mn-ea"/>
                    <a:cs typeface="Times New Roman" panose="02020603050405020304" pitchFamily="18" charset="0"/>
                  </a:rPr>
                  <a:t>实际使用的数字保密通信系统一般都是二元系统，因而在有限域</a:t>
                </a:r>
                <a14:m>
                  <m:oMath xmlns:m="http://schemas.openxmlformats.org/officeDocument/2006/math">
                    <m:r>
                      <m:rPr>
                        <m:nor/>
                      </m:rPr>
                      <a:rPr lang="en-US" altLang="zh-CN" sz="2800" i="1">
                        <a:latin typeface="Times New Roman" panose="02020603050405020304" pitchFamily="18" charset="0"/>
                        <a:ea typeface="+mn-ea"/>
                        <a:cs typeface="Times New Roman" panose="02020603050405020304" pitchFamily="18" charset="0"/>
                      </a:rPr>
                      <m:t>GF</m:t>
                    </m:r>
                    <m:r>
                      <a:rPr lang="en-US" altLang="zh-CN" sz="2800">
                        <a:latin typeface="Cambria Math" panose="02040503050406030204" pitchFamily="18" charset="0"/>
                        <a:ea typeface="+mn-ea"/>
                      </a:rPr>
                      <m:t>(2)</m:t>
                    </m:r>
                  </m:oMath>
                </a14:m>
                <a:r>
                  <a:rPr lang="zh-CN" altLang="zh-CN" sz="2800" dirty="0">
                    <a:latin typeface="Times New Roman" panose="02020603050405020304" pitchFamily="18" charset="0"/>
                    <a:ea typeface="+mn-ea"/>
                    <a:cs typeface="Times New Roman" panose="02020603050405020304" pitchFamily="18" charset="0"/>
                  </a:rPr>
                  <a:t>上讨论的二元加法序列密码是目前最为常用的序列密码体制，加法序列密码体制模型如图</a:t>
                </a:r>
                <a:r>
                  <a:rPr lang="en-US" altLang="zh-CN" sz="2800" dirty="0" smtClean="0">
                    <a:latin typeface="Times New Roman" panose="02020603050405020304" pitchFamily="18" charset="0"/>
                    <a:ea typeface="+mn-ea"/>
                    <a:cs typeface="Times New Roman" panose="02020603050405020304" pitchFamily="18" charset="0"/>
                  </a:rPr>
                  <a:t>5.4</a:t>
                </a:r>
                <a:r>
                  <a:rPr lang="zh-CN" altLang="zh-CN" sz="2800" dirty="0" smtClean="0">
                    <a:latin typeface="Times New Roman" panose="02020603050405020304" pitchFamily="18" charset="0"/>
                    <a:ea typeface="+mn-ea"/>
                    <a:cs typeface="Times New Roman" panose="02020603050405020304" pitchFamily="18" charset="0"/>
                  </a:rPr>
                  <a:t>所</a:t>
                </a:r>
                <a:r>
                  <a:rPr lang="zh-CN" altLang="zh-CN" sz="2800" dirty="0">
                    <a:latin typeface="Times New Roman" panose="02020603050405020304" pitchFamily="18" charset="0"/>
                    <a:ea typeface="+mn-ea"/>
                    <a:cs typeface="Times New Roman" panose="02020603050405020304" pitchFamily="18" charset="0"/>
                  </a:rPr>
                  <a:t>示，其加密变换可表示为</a:t>
                </a:r>
                <a14:m>
                  <m:oMath xmlns:m="http://schemas.openxmlformats.org/officeDocument/2006/math">
                    <m:sSub>
                      <m:sSubPr>
                        <m:ctrlPr>
                          <a:rPr lang="zh-CN" altLang="zh-CN" sz="2800" i="1">
                            <a:latin typeface="Cambria Math"/>
                            <a:ea typeface="+mn-ea"/>
                          </a:rPr>
                        </m:ctrlPr>
                      </m:sSubPr>
                      <m:e>
                        <m:r>
                          <a:rPr lang="en-US" altLang="zh-CN" sz="2800" i="1">
                            <a:latin typeface="Cambria Math" panose="02040503050406030204" pitchFamily="18" charset="0"/>
                            <a:ea typeface="+mn-ea"/>
                          </a:rPr>
                          <m:t>𝑦</m:t>
                        </m:r>
                      </m:e>
                      <m:sub>
                        <m:r>
                          <a:rPr lang="en-US" altLang="zh-CN" sz="2800" i="1">
                            <a:latin typeface="Cambria Math" panose="02040503050406030204" pitchFamily="18" charset="0"/>
                            <a:ea typeface="+mn-ea"/>
                          </a:rPr>
                          <m:t>𝑖</m:t>
                        </m:r>
                      </m:sub>
                    </m:sSub>
                    <m:r>
                      <a:rPr lang="en-US" altLang="zh-CN" sz="2800" i="1">
                        <a:latin typeface="Cambria Math" panose="02040503050406030204" pitchFamily="18" charset="0"/>
                        <a:ea typeface="+mn-ea"/>
                      </a:rPr>
                      <m:t>=</m:t>
                    </m:r>
                    <m:sSub>
                      <m:sSubPr>
                        <m:ctrlPr>
                          <a:rPr lang="zh-CN" altLang="zh-CN" sz="2800" i="1">
                            <a:latin typeface="Cambria Math"/>
                            <a:ea typeface="+mn-ea"/>
                          </a:rPr>
                        </m:ctrlPr>
                      </m:sSubPr>
                      <m:e>
                        <m:r>
                          <a:rPr lang="en-US" altLang="zh-CN" sz="2800" i="1">
                            <a:latin typeface="Cambria Math" panose="02040503050406030204" pitchFamily="18" charset="0"/>
                            <a:ea typeface="+mn-ea"/>
                          </a:rPr>
                          <m:t>𝑧</m:t>
                        </m:r>
                      </m:e>
                      <m:sub>
                        <m:r>
                          <a:rPr lang="en-US" altLang="zh-CN" sz="2800" i="1">
                            <a:latin typeface="Cambria Math" panose="02040503050406030204" pitchFamily="18" charset="0"/>
                            <a:ea typeface="+mn-ea"/>
                          </a:rPr>
                          <m:t>𝑖</m:t>
                        </m:r>
                      </m:sub>
                    </m:sSub>
                    <m:r>
                      <a:rPr lang="zh-CN" altLang="zh-CN" sz="2800" i="1">
                        <a:latin typeface="Cambria Math" panose="02040503050406030204" pitchFamily="18" charset="0"/>
                        <a:ea typeface="+mn-ea"/>
                      </a:rPr>
                      <m:t>⊕</m:t>
                    </m:r>
                    <m:sSub>
                      <m:sSubPr>
                        <m:ctrlPr>
                          <a:rPr lang="zh-CN" altLang="zh-CN" sz="2800" i="1">
                            <a:latin typeface="Cambria Math"/>
                            <a:ea typeface="+mn-ea"/>
                          </a:rPr>
                        </m:ctrlPr>
                      </m:sSubPr>
                      <m:e>
                        <m:r>
                          <a:rPr lang="en-US" altLang="zh-CN" sz="2800" i="1">
                            <a:latin typeface="Cambria Math" panose="02040503050406030204" pitchFamily="18" charset="0"/>
                            <a:ea typeface="+mn-ea"/>
                          </a:rPr>
                          <m:t>𝑥</m:t>
                        </m:r>
                      </m:e>
                      <m:sub>
                        <m:r>
                          <a:rPr lang="en-US" altLang="zh-CN" sz="2800" i="1">
                            <a:latin typeface="Cambria Math" panose="02040503050406030204" pitchFamily="18" charset="0"/>
                            <a:ea typeface="+mn-ea"/>
                          </a:rPr>
                          <m:t>𝑖</m:t>
                        </m:r>
                      </m:sub>
                    </m:sSub>
                  </m:oMath>
                </a14:m>
                <a:r>
                  <a:rPr lang="zh-CN" altLang="zh-CN" sz="2800" dirty="0">
                    <a:latin typeface="Times New Roman" panose="02020603050405020304" pitchFamily="18" charset="0"/>
                    <a:ea typeface="+mn-ea"/>
                    <a:cs typeface="Times New Roman" panose="02020603050405020304" pitchFamily="18" charset="0"/>
                  </a:rPr>
                  <a:t>。</a:t>
                </a:r>
              </a:p>
            </p:txBody>
          </p:sp>
        </mc:Choice>
        <mc:Fallback xmlns="">
          <p:sp>
            <p:nvSpPr>
              <p:cNvPr id="12293" name="矩形 4"/>
              <p:cNvSpPr>
                <a:spLocks noRot="1" noChangeAspect="1" noMove="1" noResize="1" noEditPoints="1" noAdjustHandles="1" noChangeArrowheads="1" noChangeShapeType="1" noTextEdit="1"/>
              </p:cNvSpPr>
              <p:nvPr/>
            </p:nvSpPr>
            <p:spPr bwMode="auto">
              <a:xfrm>
                <a:off x="296524" y="1988840"/>
                <a:ext cx="8505945" cy="2805896"/>
              </a:xfrm>
              <a:prstGeom prst="rect">
                <a:avLst/>
              </a:prstGeom>
              <a:blipFill rotWithShape="1">
                <a:blip r:embed="rId2"/>
                <a:stretch>
                  <a:fillRect l="-1505" t="-2820" r="-573" b="-52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007DEE4-C6E6-42FF-82A7-C434BA2F8C78}" type="datetime1">
              <a:rPr lang="zh-CN" altLang="en-US" sz="1400" smtClean="0"/>
              <a:t>2020\1\28 Tuesday</a:t>
            </a:fld>
            <a:endParaRPr lang="en-US" altLang="zh-CN" sz="1400"/>
          </a:p>
        </p:txBody>
      </p:sp>
      <p:sp>
        <p:nvSpPr>
          <p:cNvPr id="13315"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331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BB6B4EE-F4AA-4EE7-B698-3448B780C26B}" type="slidenum">
              <a:rPr lang="en-US" altLang="zh-CN" sz="1400"/>
              <a:pPr>
                <a:spcBef>
                  <a:spcPct val="0"/>
                </a:spcBef>
                <a:buClrTx/>
                <a:buSzTx/>
                <a:buFontTx/>
                <a:buNone/>
              </a:pPr>
              <a:t>12</a:t>
            </a:fld>
            <a:endParaRPr lang="en-US" altLang="zh-CN" sz="1400"/>
          </a:p>
        </p:txBody>
      </p:sp>
      <p:pic>
        <p:nvPicPr>
          <p:cNvPr id="13317"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749" y="2078850"/>
            <a:ext cx="6959976" cy="329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矩形 6"/>
          <p:cNvSpPr>
            <a:spLocks noChangeArrowheads="1"/>
          </p:cNvSpPr>
          <p:nvPr/>
        </p:nvSpPr>
        <p:spPr bwMode="auto">
          <a:xfrm>
            <a:off x="2006600" y="5588000"/>
            <a:ext cx="4994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800" dirty="0"/>
              <a:t>图</a:t>
            </a:r>
            <a:r>
              <a:rPr lang="en-US" altLang="zh-CN" sz="2800" dirty="0"/>
              <a:t>5.3</a:t>
            </a:r>
            <a:r>
              <a:rPr lang="zh-CN" altLang="en-US" sz="2800" dirty="0"/>
              <a:t>　加法序列密码体制模型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8E207CEB-8DC0-46B0-8358-638CA7B3E630}" type="datetime1">
              <a:rPr lang="zh-CN" altLang="en-US" sz="1400" smtClean="0"/>
              <a:t>2020\1\28 Tuesday</a:t>
            </a:fld>
            <a:endParaRPr lang="en-US" altLang="zh-CN" sz="1400"/>
          </a:p>
        </p:txBody>
      </p:sp>
      <p:sp>
        <p:nvSpPr>
          <p:cNvPr id="1433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434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EB37CE6D-87B3-44CA-AF3A-1FA001DD1992}" type="slidenum">
              <a:rPr lang="en-US" altLang="zh-CN" sz="1400"/>
              <a:pPr>
                <a:spcBef>
                  <a:spcPct val="0"/>
                </a:spcBef>
                <a:buClrTx/>
                <a:buSzTx/>
                <a:buFontTx/>
                <a:buNone/>
              </a:pPr>
              <a:t>13</a:t>
            </a:fld>
            <a:endParaRPr lang="en-US" altLang="zh-CN" sz="1400"/>
          </a:p>
        </p:txBody>
      </p:sp>
      <mc:AlternateContent xmlns:mc="http://schemas.openxmlformats.org/markup-compatibility/2006" xmlns:a14="http://schemas.microsoft.com/office/drawing/2010/main">
        <mc:Choice Requires="a14">
          <p:sp>
            <p:nvSpPr>
              <p:cNvPr id="14341" name="矩形 5"/>
              <p:cNvSpPr>
                <a:spLocks noChangeArrowheads="1"/>
              </p:cNvSpPr>
              <p:nvPr/>
            </p:nvSpPr>
            <p:spPr bwMode="auto">
              <a:xfrm>
                <a:off x="263092" y="2033845"/>
                <a:ext cx="8719398" cy="36379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indent="457200">
                  <a:spcBef>
                    <a:spcPct val="20000"/>
                  </a:spcBef>
                  <a:buClr>
                    <a:schemeClr val="folHlink"/>
                  </a:buClr>
                  <a:buSzPct val="60000"/>
                  <a:buFont typeface="Wingdings" pitchFamily="2" charset="2"/>
                  <a:buNone/>
                </a:pPr>
                <a:r>
                  <a:rPr lang="zh-CN" altLang="zh-CN" sz="3200" dirty="0">
                    <a:latin typeface="Times New Roman" panose="02020603050405020304" pitchFamily="18" charset="0"/>
                    <a:ea typeface="+mn-ea"/>
                    <a:cs typeface="Times New Roman" panose="02020603050405020304" pitchFamily="18" charset="0"/>
                  </a:rPr>
                  <a:t>一次一密密码是加法序列密码的原型。事实上，若</a:t>
                </a:r>
                <a14:m>
                  <m:oMath xmlns:m="http://schemas.openxmlformats.org/officeDocument/2006/math">
                    <m:sSub>
                      <m:sSubPr>
                        <m:ctrlPr>
                          <a:rPr lang="zh-CN" altLang="zh-CN" sz="3200" i="1">
                            <a:latin typeface="Cambria Math"/>
                            <a:ea typeface="+mn-ea"/>
                            <a:cs typeface="Times New Roman" panose="02020603050405020304" pitchFamily="18" charset="0"/>
                          </a:rPr>
                        </m:ctrlPr>
                      </m:sSubPr>
                      <m:e>
                        <m:r>
                          <a:rPr lang="en-US" altLang="zh-CN" sz="3200">
                            <a:latin typeface="Cambria Math" panose="02040503050406030204" pitchFamily="18" charset="0"/>
                            <a:ea typeface="+mn-ea"/>
                            <a:cs typeface="Times New Roman" panose="02020603050405020304" pitchFamily="18" charset="0"/>
                          </a:rPr>
                          <m:t>𝑧</m:t>
                        </m:r>
                      </m:e>
                      <m:sub>
                        <m:r>
                          <a:rPr lang="en-US" altLang="zh-CN" sz="3200">
                            <a:latin typeface="Cambria Math" panose="02040503050406030204" pitchFamily="18" charset="0"/>
                            <a:ea typeface="+mn-ea"/>
                            <a:cs typeface="Times New Roman" panose="02020603050405020304" pitchFamily="18" charset="0"/>
                          </a:rPr>
                          <m:t>𝑖</m:t>
                        </m:r>
                      </m:sub>
                    </m:sSub>
                    <m:r>
                      <a:rPr lang="en-US" altLang="zh-CN" sz="3200">
                        <a:latin typeface="Cambria Math" panose="02040503050406030204" pitchFamily="18" charset="0"/>
                        <a:ea typeface="+mn-ea"/>
                        <a:cs typeface="Times New Roman" panose="02020603050405020304" pitchFamily="18" charset="0"/>
                      </a:rPr>
                      <m:t>=</m:t>
                    </m:r>
                    <m:sSub>
                      <m:sSubPr>
                        <m:ctrlPr>
                          <a:rPr lang="zh-CN" altLang="zh-CN" sz="3200" i="1">
                            <a:latin typeface="Cambria Math"/>
                            <a:ea typeface="+mn-ea"/>
                            <a:cs typeface="Times New Roman" panose="02020603050405020304" pitchFamily="18" charset="0"/>
                          </a:rPr>
                        </m:ctrlPr>
                      </m:sSubPr>
                      <m:e>
                        <m:r>
                          <a:rPr lang="en-US" altLang="zh-CN" sz="3200">
                            <a:latin typeface="Cambria Math" panose="02040503050406030204" pitchFamily="18" charset="0"/>
                            <a:ea typeface="+mn-ea"/>
                            <a:cs typeface="Times New Roman" panose="02020603050405020304" pitchFamily="18" charset="0"/>
                          </a:rPr>
                          <m:t>𝑘</m:t>
                        </m:r>
                      </m:e>
                      <m:sub>
                        <m:r>
                          <a:rPr lang="en-US" altLang="zh-CN" sz="3200">
                            <a:latin typeface="Cambria Math" panose="02040503050406030204" pitchFamily="18" charset="0"/>
                            <a:ea typeface="+mn-ea"/>
                            <a:cs typeface="Times New Roman" panose="02020603050405020304" pitchFamily="18" charset="0"/>
                          </a:rPr>
                          <m:t>𝑖</m:t>
                        </m:r>
                      </m:sub>
                    </m:sSub>
                  </m:oMath>
                </a14:m>
                <a:r>
                  <a:rPr lang="zh-CN" altLang="zh-CN" sz="3200" dirty="0">
                    <a:latin typeface="Times New Roman" panose="02020603050405020304" pitchFamily="18" charset="0"/>
                    <a:ea typeface="+mn-ea"/>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即</a:t>
                </a:r>
                <a:r>
                  <a:rPr lang="zh-CN" altLang="en-US" sz="3200" dirty="0" smtClean="0">
                    <a:latin typeface="Times New Roman" panose="02020603050405020304" pitchFamily="18" charset="0"/>
                    <a:ea typeface="+mn-ea"/>
                    <a:cs typeface="Times New Roman" panose="02020603050405020304" pitchFamily="18" charset="0"/>
                  </a:rPr>
                  <a:t>主</a:t>
                </a:r>
                <a:r>
                  <a:rPr lang="zh-CN" altLang="zh-CN" sz="3200" dirty="0" smtClean="0">
                    <a:latin typeface="Times New Roman" panose="02020603050405020304" pitchFamily="18" charset="0"/>
                    <a:ea typeface="+mn-ea"/>
                    <a:cs typeface="Times New Roman" panose="02020603050405020304" pitchFamily="18" charset="0"/>
                  </a:rPr>
                  <a:t>密钥</a:t>
                </a:r>
                <a:r>
                  <a:rPr lang="zh-CN" altLang="zh-CN" sz="3200" dirty="0">
                    <a:latin typeface="Times New Roman" panose="02020603050405020304" pitchFamily="18" charset="0"/>
                    <a:ea typeface="+mn-ea"/>
                    <a:cs typeface="Times New Roman" panose="02020603050405020304" pitchFamily="18" charset="0"/>
                  </a:rPr>
                  <a:t>用作滚动密钥流），则加法序列密码就退化成一次一密密码。</a:t>
                </a:r>
              </a:p>
              <a:p>
                <a:pPr indent="457200">
                  <a:spcBef>
                    <a:spcPct val="20000"/>
                  </a:spcBef>
                  <a:buClr>
                    <a:schemeClr val="folHlink"/>
                  </a:buClr>
                  <a:buSzPct val="60000"/>
                  <a:buFont typeface="Wingdings" pitchFamily="2" charset="2"/>
                  <a:buNone/>
                </a:pPr>
                <a:r>
                  <a:rPr lang="zh-CN" altLang="zh-CN" sz="3200" dirty="0">
                    <a:latin typeface="Times New Roman" panose="02020603050405020304" pitchFamily="18" charset="0"/>
                    <a:ea typeface="+mn-ea"/>
                    <a:cs typeface="Times New Roman" panose="02020603050405020304" pitchFamily="18" charset="0"/>
                  </a:rPr>
                  <a:t>在实际使用中，密码设计者的最大愿望是设计出一个滚动密钥生成器，使得密钥经其扩展成的密钥流序列具有如下性质：极大的周期、良好的统计特性、抗线性分析、抗统计分析</a:t>
                </a:r>
                <a:r>
                  <a:rPr lang="zh-CN" altLang="zh-CN" sz="3200" dirty="0" smtClean="0">
                    <a:latin typeface="Times New Roman" panose="02020603050405020304" pitchFamily="18" charset="0"/>
                    <a:ea typeface="+mn-ea"/>
                    <a:cs typeface="Times New Roman" panose="02020603050405020304" pitchFamily="18" charset="0"/>
                  </a:rPr>
                  <a:t>。</a:t>
                </a:r>
                <a:endParaRPr lang="zh-CN" altLang="zh-CN" sz="3200" dirty="0">
                  <a:latin typeface="Times New Roman" panose="02020603050405020304" pitchFamily="18" charset="0"/>
                  <a:ea typeface="+mn-ea"/>
                  <a:cs typeface="Times New Roman" panose="02020603050405020304" pitchFamily="18" charset="0"/>
                </a:endParaRPr>
              </a:p>
            </p:txBody>
          </p:sp>
        </mc:Choice>
        <mc:Fallback xmlns="">
          <p:sp>
            <p:nvSpPr>
              <p:cNvPr id="14341" name="矩形 5"/>
              <p:cNvSpPr>
                <a:spLocks noRot="1" noChangeAspect="1" noMove="1" noResize="1" noEditPoints="1" noAdjustHandles="1" noChangeArrowheads="1" noChangeShapeType="1" noTextEdit="1"/>
              </p:cNvSpPr>
              <p:nvPr/>
            </p:nvSpPr>
            <p:spPr bwMode="auto">
              <a:xfrm>
                <a:off x="263092" y="2033845"/>
                <a:ext cx="8719398" cy="3637919"/>
              </a:xfrm>
              <a:prstGeom prst="rect">
                <a:avLst/>
              </a:prstGeom>
              <a:blipFill rotWithShape="1">
                <a:blip r:embed="rId3"/>
                <a:stretch>
                  <a:fillRect l="-1747" t="-2181" r="-1747" b="-40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80886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8E207CEB-8DC0-46B0-8358-638CA7B3E630}" type="datetime1">
              <a:rPr lang="zh-CN" altLang="en-US" sz="1400" smtClean="0"/>
              <a:t>2020\1\28 Tuesday</a:t>
            </a:fld>
            <a:endParaRPr lang="en-US" altLang="zh-CN" sz="1400"/>
          </a:p>
        </p:txBody>
      </p:sp>
      <p:sp>
        <p:nvSpPr>
          <p:cNvPr id="1433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434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EB37CE6D-87B3-44CA-AF3A-1FA001DD1992}" type="slidenum">
              <a:rPr lang="en-US" altLang="zh-CN" sz="1400"/>
              <a:pPr>
                <a:spcBef>
                  <a:spcPct val="0"/>
                </a:spcBef>
                <a:buClrTx/>
                <a:buSzTx/>
                <a:buFontTx/>
                <a:buNone/>
              </a:pPr>
              <a:t>14</a:t>
            </a:fld>
            <a:endParaRPr lang="en-US" altLang="zh-CN" sz="1400"/>
          </a:p>
        </p:txBody>
      </p:sp>
      <mc:AlternateContent xmlns:mc="http://schemas.openxmlformats.org/markup-compatibility/2006" xmlns:a14="http://schemas.microsoft.com/office/drawing/2010/main">
        <mc:Choice Requires="a14">
          <p:sp>
            <p:nvSpPr>
              <p:cNvPr id="14341" name="矩形 5"/>
              <p:cNvSpPr>
                <a:spLocks noChangeArrowheads="1"/>
              </p:cNvSpPr>
              <p:nvPr/>
            </p:nvSpPr>
            <p:spPr bwMode="auto">
              <a:xfrm>
                <a:off x="251520" y="1939181"/>
                <a:ext cx="8274206" cy="25545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indent="457200">
                  <a:spcBef>
                    <a:spcPct val="20000"/>
                  </a:spcBef>
                  <a:buClr>
                    <a:schemeClr val="folHlink"/>
                  </a:buClr>
                  <a:buSzPct val="60000"/>
                  <a:buFont typeface="Wingdings" pitchFamily="2" charset="2"/>
                  <a:buNone/>
                </a:pPr>
                <a:r>
                  <a:rPr lang="zh-CN" altLang="zh-CN" sz="3200" dirty="0" smtClean="0">
                    <a:latin typeface="Times New Roman" panose="02020603050405020304" pitchFamily="18" charset="0"/>
                    <a:ea typeface="+mn-ea"/>
                    <a:cs typeface="Times New Roman" panose="02020603050405020304" pitchFamily="18" charset="0"/>
                  </a:rPr>
                  <a:t>同步</a:t>
                </a:r>
                <a:r>
                  <a:rPr lang="zh-CN" altLang="zh-CN" sz="3200" dirty="0">
                    <a:latin typeface="Times New Roman" panose="02020603050405020304" pitchFamily="18" charset="0"/>
                    <a:ea typeface="+mn-ea"/>
                    <a:cs typeface="Times New Roman" panose="02020603050405020304" pitchFamily="18" charset="0"/>
                  </a:rPr>
                  <a:t>序列密码的关键是密钥流生成器。一般可将其看成一个参数为</a:t>
                </a:r>
                <a14:m>
                  <m:oMath xmlns:m="http://schemas.openxmlformats.org/officeDocument/2006/math">
                    <m:r>
                      <a:rPr lang="en-US" altLang="zh-CN" sz="3200">
                        <a:latin typeface="Cambria Math" panose="02040503050406030204" pitchFamily="18" charset="0"/>
                        <a:ea typeface="+mn-ea"/>
                        <a:cs typeface="Times New Roman" panose="02020603050405020304" pitchFamily="18" charset="0"/>
                      </a:rPr>
                      <m:t>𝑘</m:t>
                    </m:r>
                  </m:oMath>
                </a14:m>
                <a:r>
                  <a:rPr lang="zh-CN" altLang="zh-CN" sz="3200" dirty="0">
                    <a:latin typeface="Times New Roman" panose="02020603050405020304" pitchFamily="18" charset="0"/>
                    <a:ea typeface="+mn-ea"/>
                    <a:cs typeface="Times New Roman" panose="02020603050405020304" pitchFamily="18" charset="0"/>
                  </a:rPr>
                  <a:t>的有限状态自动机，由一个输出符号集</a:t>
                </a:r>
                <a14:m>
                  <m:oMath xmlns:m="http://schemas.openxmlformats.org/officeDocument/2006/math">
                    <m:r>
                      <a:rPr lang="en-US" altLang="zh-CN" sz="3200">
                        <a:latin typeface="Cambria Math" panose="02040503050406030204" pitchFamily="18" charset="0"/>
                        <a:ea typeface="+mn-ea"/>
                        <a:cs typeface="Times New Roman" panose="02020603050405020304" pitchFamily="18" charset="0"/>
                      </a:rPr>
                      <m:t>𝑍</m:t>
                    </m:r>
                  </m:oMath>
                </a14:m>
                <a:r>
                  <a:rPr lang="zh-CN" altLang="zh-CN" sz="3200" dirty="0">
                    <a:latin typeface="Times New Roman" panose="02020603050405020304" pitchFamily="18" charset="0"/>
                    <a:ea typeface="+mn-ea"/>
                    <a:cs typeface="Times New Roman" panose="02020603050405020304" pitchFamily="18" charset="0"/>
                  </a:rPr>
                  <a:t>、一个状态集</a:t>
                </a:r>
                <a14:m>
                  <m:oMath xmlns:m="http://schemas.openxmlformats.org/officeDocument/2006/math">
                    <m:r>
                      <a:rPr lang="en-US" altLang="zh-CN" sz="3200">
                        <a:latin typeface="Cambria Math" panose="02040503050406030204" pitchFamily="18" charset="0"/>
                        <a:ea typeface="+mn-ea"/>
                        <a:cs typeface="Times New Roman" panose="02020603050405020304" pitchFamily="18" charset="0"/>
                      </a:rPr>
                      <m:t>𝛴</m:t>
                    </m:r>
                  </m:oMath>
                </a14:m>
                <a:r>
                  <a:rPr lang="zh-CN" altLang="zh-CN" sz="3200" dirty="0">
                    <a:latin typeface="Times New Roman" panose="02020603050405020304" pitchFamily="18" charset="0"/>
                    <a:ea typeface="+mn-ea"/>
                    <a:cs typeface="Times New Roman" panose="02020603050405020304" pitchFamily="18" charset="0"/>
                  </a:rPr>
                  <a:t>、两个函数</a:t>
                </a:r>
                <a14:m>
                  <m:oMath xmlns:m="http://schemas.openxmlformats.org/officeDocument/2006/math">
                    <m:r>
                      <a:rPr lang="en-US" altLang="zh-CN" sz="3200">
                        <a:latin typeface="Cambria Math" panose="02040503050406030204" pitchFamily="18" charset="0"/>
                        <a:ea typeface="+mn-ea"/>
                        <a:cs typeface="Times New Roman" panose="02020603050405020304" pitchFamily="18" charset="0"/>
                      </a:rPr>
                      <m:t>𝜙</m:t>
                    </m:r>
                  </m:oMath>
                </a14:m>
                <a:r>
                  <a:rPr lang="zh-CN" altLang="zh-CN" sz="3200" dirty="0">
                    <a:latin typeface="Times New Roman" panose="02020603050405020304" pitchFamily="18" charset="0"/>
                    <a:ea typeface="+mn-ea"/>
                    <a:cs typeface="Times New Roman" panose="02020603050405020304" pitchFamily="18" charset="0"/>
                  </a:rPr>
                  <a:t>和</a:t>
                </a:r>
                <a14:m>
                  <m:oMath xmlns:m="http://schemas.openxmlformats.org/officeDocument/2006/math">
                    <m:r>
                      <a:rPr lang="en-US" altLang="zh-CN" sz="3200">
                        <a:latin typeface="Cambria Math" panose="02040503050406030204" pitchFamily="18" charset="0"/>
                        <a:ea typeface="+mn-ea"/>
                        <a:cs typeface="Times New Roman" panose="02020603050405020304" pitchFamily="18" charset="0"/>
                      </a:rPr>
                      <m:t>𝜓</m:t>
                    </m:r>
                  </m:oMath>
                </a14:m>
                <a:r>
                  <a:rPr lang="zh-CN" altLang="zh-CN" sz="3200" dirty="0">
                    <a:latin typeface="Times New Roman" panose="02020603050405020304" pitchFamily="18" charset="0"/>
                    <a:ea typeface="+mn-ea"/>
                    <a:cs typeface="Times New Roman" panose="02020603050405020304" pitchFamily="18" charset="0"/>
                  </a:rPr>
                  <a:t>及一个初始状态</a:t>
                </a:r>
                <a14:m>
                  <m:oMath xmlns:m="http://schemas.openxmlformats.org/officeDocument/2006/math">
                    <m:sSub>
                      <m:sSubPr>
                        <m:ctrlPr>
                          <a:rPr lang="zh-CN" altLang="zh-CN" sz="3200" i="1">
                            <a:latin typeface="Cambria Math"/>
                            <a:ea typeface="+mn-ea"/>
                            <a:cs typeface="Times New Roman" panose="02020603050405020304" pitchFamily="18" charset="0"/>
                          </a:rPr>
                        </m:ctrlPr>
                      </m:sSubPr>
                      <m:e>
                        <m:r>
                          <a:rPr lang="en-US" altLang="zh-CN" sz="3200">
                            <a:latin typeface="Cambria Math" panose="02040503050406030204" pitchFamily="18" charset="0"/>
                            <a:ea typeface="+mn-ea"/>
                            <a:cs typeface="Times New Roman" panose="02020603050405020304" pitchFamily="18" charset="0"/>
                          </a:rPr>
                          <m:t>𝜎</m:t>
                        </m:r>
                      </m:e>
                      <m:sub>
                        <m:r>
                          <a:rPr lang="en-US" altLang="zh-CN" sz="3200">
                            <a:latin typeface="Cambria Math" panose="02040503050406030204" pitchFamily="18" charset="0"/>
                            <a:ea typeface="+mn-ea"/>
                            <a:cs typeface="Times New Roman" panose="02020603050405020304" pitchFamily="18" charset="0"/>
                          </a:rPr>
                          <m:t>0</m:t>
                        </m:r>
                      </m:sub>
                    </m:sSub>
                  </m:oMath>
                </a14:m>
                <a:r>
                  <a:rPr lang="zh-CN" altLang="zh-CN" sz="3200" dirty="0">
                    <a:latin typeface="Times New Roman" panose="02020603050405020304" pitchFamily="18" charset="0"/>
                    <a:ea typeface="+mn-ea"/>
                    <a:cs typeface="Times New Roman" panose="02020603050405020304" pitchFamily="18" charset="0"/>
                  </a:rPr>
                  <a:t>组成，作为有限状态自动机的密钥流生成器如图</a:t>
                </a:r>
                <a:r>
                  <a:rPr lang="en-US" altLang="zh-CN" sz="3200" dirty="0">
                    <a:latin typeface="Times New Roman" panose="02020603050405020304" pitchFamily="18" charset="0"/>
                    <a:ea typeface="+mn-ea"/>
                    <a:cs typeface="Times New Roman" panose="02020603050405020304" pitchFamily="18" charset="0"/>
                  </a:rPr>
                  <a:t>5.4</a:t>
                </a:r>
                <a:r>
                  <a:rPr lang="zh-CN" altLang="zh-CN" sz="3200" dirty="0">
                    <a:latin typeface="Times New Roman" panose="02020603050405020304" pitchFamily="18" charset="0"/>
                    <a:ea typeface="+mn-ea"/>
                    <a:cs typeface="Times New Roman" panose="02020603050405020304" pitchFamily="18" charset="0"/>
                  </a:rPr>
                  <a:t>所示。</a:t>
                </a:r>
              </a:p>
            </p:txBody>
          </p:sp>
        </mc:Choice>
        <mc:Fallback xmlns="">
          <p:sp>
            <p:nvSpPr>
              <p:cNvPr id="14341" name="矩形 5"/>
              <p:cNvSpPr>
                <a:spLocks noRot="1" noChangeAspect="1" noMove="1" noResize="1" noEditPoints="1" noAdjustHandles="1" noChangeArrowheads="1" noChangeShapeType="1" noTextEdit="1"/>
              </p:cNvSpPr>
              <p:nvPr/>
            </p:nvSpPr>
            <p:spPr bwMode="auto">
              <a:xfrm>
                <a:off x="251520" y="1939181"/>
                <a:ext cx="8274206" cy="2554545"/>
              </a:xfrm>
              <a:prstGeom prst="rect">
                <a:avLst/>
              </a:prstGeom>
              <a:blipFill rotWithShape="1">
                <a:blip r:embed="rId3"/>
                <a:stretch>
                  <a:fillRect l="-1841" t="-3103" r="-515" b="-69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E50577E-9D97-45FB-821F-9A3335EF2576}" type="datetime1">
              <a:rPr lang="zh-CN" altLang="en-US" sz="1400" smtClean="0"/>
              <a:t>2020\1\28 Tuesday</a:t>
            </a:fld>
            <a:endParaRPr lang="en-US" altLang="zh-CN" sz="1400"/>
          </a:p>
        </p:txBody>
      </p:sp>
      <p:sp>
        <p:nvSpPr>
          <p:cNvPr id="153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536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A6837A4F-ADC2-41EB-9603-E3511A7B43C4}" type="slidenum">
              <a:rPr lang="en-US" altLang="zh-CN" sz="1400"/>
              <a:pPr>
                <a:spcBef>
                  <a:spcPct val="0"/>
                </a:spcBef>
                <a:buClrTx/>
                <a:buSzTx/>
                <a:buFontTx/>
                <a:buNone/>
              </a:pPr>
              <a:t>15</a:t>
            </a:fld>
            <a:endParaRPr lang="en-US" altLang="zh-CN" sz="1400"/>
          </a:p>
        </p:txBody>
      </p:sp>
      <p:pic>
        <p:nvPicPr>
          <p:cNvPr id="15369"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710" y="2033845"/>
            <a:ext cx="5181270" cy="355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矩形 8"/>
          <p:cNvSpPr>
            <a:spLocks noChangeArrowheads="1"/>
          </p:cNvSpPr>
          <p:nvPr/>
        </p:nvSpPr>
        <p:spPr bwMode="auto">
          <a:xfrm>
            <a:off x="1460960" y="5814264"/>
            <a:ext cx="6711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400" dirty="0"/>
              <a:t>图</a:t>
            </a:r>
            <a:r>
              <a:rPr lang="en-US" altLang="zh-CN" sz="2400" dirty="0"/>
              <a:t>5.4</a:t>
            </a:r>
            <a:r>
              <a:rPr lang="zh-CN" altLang="en-US" sz="2400" dirty="0"/>
              <a:t>　作为有限状态自动机的密钥流生成器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7E50577E-9D97-45FB-821F-9A3335EF2576}" type="datetime1">
              <a:rPr lang="zh-CN" altLang="en-US" sz="1400" smtClean="0"/>
              <a:t>2020\1\28 Tuesday</a:t>
            </a:fld>
            <a:endParaRPr lang="en-US" altLang="zh-CN" sz="1400"/>
          </a:p>
        </p:txBody>
      </p:sp>
      <p:sp>
        <p:nvSpPr>
          <p:cNvPr id="153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536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A6837A4F-ADC2-41EB-9603-E3511A7B43C4}" type="slidenum">
              <a:rPr lang="en-US" altLang="zh-CN" sz="1400"/>
              <a:pPr>
                <a:spcBef>
                  <a:spcPct val="0"/>
                </a:spcBef>
                <a:buClrTx/>
                <a:buSzTx/>
                <a:buFontTx/>
                <a:buNone/>
              </a:pPr>
              <a:t>16</a:t>
            </a:fld>
            <a:endParaRPr lang="en-US" altLang="zh-CN" sz="1400"/>
          </a:p>
        </p:txBody>
      </p:sp>
      <mc:AlternateContent xmlns:mc="http://schemas.openxmlformats.org/markup-compatibility/2006" xmlns:a14="http://schemas.microsoft.com/office/drawing/2010/main">
        <mc:Choice Requires="a14">
          <p:sp>
            <p:nvSpPr>
              <p:cNvPr id="7174" name="Rectangle 3"/>
              <p:cNvSpPr>
                <a:spLocks noGrp="1" noChangeArrowheads="1"/>
              </p:cNvSpPr>
              <p:nvPr>
                <p:ph type="body" idx="1"/>
              </p:nvPr>
            </p:nvSpPr>
            <p:spPr>
              <a:xfrm>
                <a:off x="161510" y="2213865"/>
                <a:ext cx="8865985" cy="4228850"/>
              </a:xfr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marL="800100" indent="-457200">
                  <a:spcBef>
                    <a:spcPts val="0"/>
                  </a:spcBef>
                  <a:buSzPct val="100000"/>
                  <a:buFont typeface="Wingdings" pitchFamily="2" charset="2"/>
                  <a:buChar char="Ø"/>
                </a:pPr>
                <a:r>
                  <a:rPr lang="zh-CN" altLang="zh-CN" sz="2800" kern="1200" dirty="0" smtClean="0">
                    <a:latin typeface="Times New Roman" panose="02020603050405020304" pitchFamily="18" charset="0"/>
                    <a:cs typeface="Times New Roman" panose="02020603050405020304" pitchFamily="18" charset="0"/>
                  </a:rPr>
                  <a:t>状态转移函数</a:t>
                </a:r>
                <a14:m>
                  <m:oMath xmlns:m="http://schemas.openxmlformats.org/officeDocument/2006/math">
                    <m:r>
                      <a:rPr lang="en-US" altLang="zh-CN" sz="2800" kern="1200">
                        <a:latin typeface="Cambria Math" panose="02040503050406030204" pitchFamily="18" charset="0"/>
                        <a:cs typeface="Times New Roman" panose="02020603050405020304" pitchFamily="18" charset="0"/>
                      </a:rPr>
                      <m:t>𝜙</m:t>
                    </m:r>
                    <m:r>
                      <a:rPr lang="en-US" altLang="zh-CN" sz="2800" kern="1200">
                        <a:latin typeface="Cambria Math" panose="02040503050406030204" pitchFamily="18" charset="0"/>
                        <a:cs typeface="Times New Roman" panose="02020603050405020304" pitchFamily="18" charset="0"/>
                      </a:rPr>
                      <m:t>:</m:t>
                    </m:r>
                    <m:sSub>
                      <m:sSubPr>
                        <m:ctrlPr>
                          <a:rPr lang="zh-CN" altLang="zh-CN" sz="2800" i="1" kern="1200">
                            <a:latin typeface="Cambria Math"/>
                            <a:cs typeface="Times New Roman" panose="02020603050405020304" pitchFamily="18" charset="0"/>
                          </a:rPr>
                        </m:ctrlPr>
                      </m:sSubPr>
                      <m:e>
                        <m:r>
                          <a:rPr lang="en-US" altLang="zh-CN" sz="2800" kern="1200">
                            <a:latin typeface="Cambria Math" panose="02040503050406030204" pitchFamily="18" charset="0"/>
                            <a:cs typeface="Times New Roman" panose="02020603050405020304" pitchFamily="18" charset="0"/>
                          </a:rPr>
                          <m:t>𝜎</m:t>
                        </m:r>
                      </m:e>
                      <m:sub>
                        <m:r>
                          <a:rPr lang="en-US" altLang="zh-CN" sz="2800" kern="1200">
                            <a:latin typeface="Cambria Math" panose="02040503050406030204" pitchFamily="18" charset="0"/>
                            <a:cs typeface="Times New Roman" panose="02020603050405020304" pitchFamily="18" charset="0"/>
                          </a:rPr>
                          <m:t>𝑖</m:t>
                        </m:r>
                      </m:sub>
                    </m:sSub>
                    <m:r>
                      <a:rPr lang="en-US" altLang="zh-CN" sz="2800" kern="1200">
                        <a:latin typeface="Cambria Math" panose="02040503050406030204" pitchFamily="18" charset="0"/>
                        <a:cs typeface="Times New Roman" panose="02020603050405020304" pitchFamily="18" charset="0"/>
                      </a:rPr>
                      <m:t>→</m:t>
                    </m:r>
                    <m:sSub>
                      <m:sSubPr>
                        <m:ctrlPr>
                          <a:rPr lang="zh-CN" altLang="zh-CN" sz="2800" i="1" kern="1200">
                            <a:latin typeface="Cambria Math"/>
                            <a:cs typeface="Times New Roman" panose="02020603050405020304" pitchFamily="18" charset="0"/>
                          </a:rPr>
                        </m:ctrlPr>
                      </m:sSubPr>
                      <m:e>
                        <m:r>
                          <a:rPr lang="en-US" altLang="zh-CN" sz="2800" kern="1200">
                            <a:latin typeface="Cambria Math" panose="02040503050406030204" pitchFamily="18" charset="0"/>
                            <a:cs typeface="Times New Roman" panose="02020603050405020304" pitchFamily="18" charset="0"/>
                          </a:rPr>
                          <m:t>𝜎</m:t>
                        </m:r>
                      </m:e>
                      <m:sub>
                        <m:r>
                          <a:rPr lang="en-US" altLang="zh-CN" sz="2800" kern="1200">
                            <a:latin typeface="Cambria Math" panose="02040503050406030204" pitchFamily="18" charset="0"/>
                            <a:cs typeface="Times New Roman" panose="02020603050405020304" pitchFamily="18" charset="0"/>
                          </a:rPr>
                          <m:t>𝑖</m:t>
                        </m:r>
                        <m:r>
                          <a:rPr lang="en-US" altLang="zh-CN" sz="2800" kern="1200">
                            <a:latin typeface="Cambria Math" panose="02040503050406030204" pitchFamily="18" charset="0"/>
                            <a:cs typeface="Times New Roman" panose="02020603050405020304" pitchFamily="18" charset="0"/>
                          </a:rPr>
                          <m:t>+1</m:t>
                        </m:r>
                      </m:sub>
                    </m:sSub>
                  </m:oMath>
                </a14:m>
                <a:r>
                  <a:rPr lang="zh-CN" altLang="zh-CN" sz="2800" kern="1200" dirty="0">
                    <a:latin typeface="Times New Roman" panose="02020603050405020304" pitchFamily="18" charset="0"/>
                    <a:cs typeface="Times New Roman" panose="02020603050405020304" pitchFamily="18" charset="0"/>
                  </a:rPr>
                  <a:t>，将当前状态</a:t>
                </a:r>
                <a14:m>
                  <m:oMath xmlns:m="http://schemas.openxmlformats.org/officeDocument/2006/math">
                    <m:sSub>
                      <m:sSubPr>
                        <m:ctrlPr>
                          <a:rPr lang="zh-CN" altLang="zh-CN" sz="2800" i="1" kern="1200">
                            <a:latin typeface="Cambria Math"/>
                            <a:cs typeface="Times New Roman" panose="02020603050405020304" pitchFamily="18" charset="0"/>
                          </a:rPr>
                        </m:ctrlPr>
                      </m:sSubPr>
                      <m:e>
                        <m:r>
                          <a:rPr lang="en-US" altLang="zh-CN" sz="2800" kern="1200">
                            <a:latin typeface="Cambria Math" panose="02040503050406030204" pitchFamily="18" charset="0"/>
                            <a:cs typeface="Times New Roman" panose="02020603050405020304" pitchFamily="18" charset="0"/>
                          </a:rPr>
                          <m:t>𝜎</m:t>
                        </m:r>
                      </m:e>
                      <m:sub>
                        <m:r>
                          <a:rPr lang="en-US" altLang="zh-CN" sz="2800" kern="1200">
                            <a:latin typeface="Cambria Math" panose="02040503050406030204" pitchFamily="18" charset="0"/>
                            <a:cs typeface="Times New Roman" panose="02020603050405020304" pitchFamily="18" charset="0"/>
                          </a:rPr>
                          <m:t>𝑖</m:t>
                        </m:r>
                      </m:sub>
                    </m:sSub>
                  </m:oMath>
                </a14:m>
                <a:r>
                  <a:rPr lang="zh-CN" altLang="zh-CN" sz="2800" kern="1200" dirty="0">
                    <a:latin typeface="Times New Roman" panose="02020603050405020304" pitchFamily="18" charset="0"/>
                    <a:cs typeface="Times New Roman" panose="02020603050405020304" pitchFamily="18" charset="0"/>
                  </a:rPr>
                  <a:t>变为一个新状态</a:t>
                </a:r>
                <a14:m>
                  <m:oMath xmlns:m="http://schemas.openxmlformats.org/officeDocument/2006/math">
                    <m:sSub>
                      <m:sSubPr>
                        <m:ctrlPr>
                          <a:rPr lang="zh-CN" altLang="zh-CN" sz="2800" i="1" kern="1200">
                            <a:latin typeface="Cambria Math"/>
                            <a:cs typeface="Times New Roman" panose="02020603050405020304" pitchFamily="18" charset="0"/>
                          </a:rPr>
                        </m:ctrlPr>
                      </m:sSubPr>
                      <m:e>
                        <m:r>
                          <a:rPr lang="en-US" altLang="zh-CN" sz="2800" kern="1200">
                            <a:latin typeface="Cambria Math" panose="02040503050406030204" pitchFamily="18" charset="0"/>
                            <a:cs typeface="Times New Roman" panose="02020603050405020304" pitchFamily="18" charset="0"/>
                          </a:rPr>
                          <m:t>𝜎</m:t>
                        </m:r>
                      </m:e>
                      <m:sub>
                        <m:r>
                          <a:rPr lang="en-US" altLang="zh-CN" sz="2800" kern="1200">
                            <a:latin typeface="Cambria Math" panose="02040503050406030204" pitchFamily="18" charset="0"/>
                            <a:cs typeface="Times New Roman" panose="02020603050405020304" pitchFamily="18" charset="0"/>
                          </a:rPr>
                          <m:t>𝑖</m:t>
                        </m:r>
                        <m:r>
                          <a:rPr lang="en-US" altLang="zh-CN" sz="2800" kern="1200">
                            <a:latin typeface="Cambria Math" panose="02040503050406030204" pitchFamily="18" charset="0"/>
                            <a:cs typeface="Times New Roman" panose="02020603050405020304" pitchFamily="18" charset="0"/>
                          </a:rPr>
                          <m:t>+1</m:t>
                        </m:r>
                      </m:sub>
                    </m:sSub>
                  </m:oMath>
                </a14:m>
                <a:r>
                  <a:rPr lang="zh-CN" altLang="zh-CN" sz="2800" kern="1200" dirty="0">
                    <a:latin typeface="Times New Roman" panose="02020603050405020304" pitchFamily="18" charset="0"/>
                    <a:cs typeface="Times New Roman" panose="02020603050405020304" pitchFamily="18" charset="0"/>
                  </a:rPr>
                  <a:t>。</a:t>
                </a:r>
                <a:endParaRPr lang="en-US" altLang="zh-CN" sz="2800" kern="1200" dirty="0">
                  <a:latin typeface="Times New Roman" panose="02020603050405020304" pitchFamily="18" charset="0"/>
                  <a:cs typeface="Times New Roman" panose="02020603050405020304" pitchFamily="18" charset="0"/>
                </a:endParaRPr>
              </a:p>
              <a:p>
                <a:pPr marL="800100" indent="-457200">
                  <a:buSzPct val="100000"/>
                  <a:buFont typeface="Wingdings" pitchFamily="2" charset="2"/>
                  <a:buChar char="Ø"/>
                </a:pPr>
                <a:r>
                  <a:rPr lang="zh-CN" altLang="zh-CN" sz="2800" kern="1200" dirty="0">
                    <a:latin typeface="Times New Roman" panose="02020603050405020304" pitchFamily="18" charset="0"/>
                    <a:cs typeface="Times New Roman" panose="02020603050405020304" pitchFamily="18" charset="0"/>
                  </a:rPr>
                  <a:t>输出函数</a:t>
                </a:r>
                <a14:m>
                  <m:oMath xmlns:m="http://schemas.openxmlformats.org/officeDocument/2006/math">
                    <m:r>
                      <a:rPr lang="en-US" altLang="zh-CN" sz="2800" kern="1200">
                        <a:latin typeface="Cambria Math" panose="02040503050406030204" pitchFamily="18" charset="0"/>
                        <a:cs typeface="Times New Roman" panose="02020603050405020304" pitchFamily="18" charset="0"/>
                      </a:rPr>
                      <m:t>𝜓</m:t>
                    </m:r>
                    <m:r>
                      <a:rPr lang="en-US" altLang="zh-CN" sz="2800" kern="1200">
                        <a:latin typeface="Cambria Math" panose="02040503050406030204" pitchFamily="18" charset="0"/>
                        <a:cs typeface="Times New Roman" panose="02020603050405020304" pitchFamily="18" charset="0"/>
                      </a:rPr>
                      <m:t>:</m:t>
                    </m:r>
                    <m:sSub>
                      <m:sSubPr>
                        <m:ctrlPr>
                          <a:rPr lang="zh-CN" altLang="zh-CN" sz="2800" i="1" kern="1200">
                            <a:latin typeface="Cambria Math"/>
                            <a:cs typeface="Times New Roman" panose="02020603050405020304" pitchFamily="18" charset="0"/>
                          </a:rPr>
                        </m:ctrlPr>
                      </m:sSubPr>
                      <m:e>
                        <m:r>
                          <a:rPr lang="en-US" altLang="zh-CN" sz="2800" kern="1200">
                            <a:latin typeface="Cambria Math" panose="02040503050406030204" pitchFamily="18" charset="0"/>
                            <a:cs typeface="Times New Roman" panose="02020603050405020304" pitchFamily="18" charset="0"/>
                          </a:rPr>
                          <m:t>𝜎</m:t>
                        </m:r>
                      </m:e>
                      <m:sub>
                        <m:r>
                          <a:rPr lang="en-US" altLang="zh-CN" sz="2800" kern="1200">
                            <a:latin typeface="Cambria Math" panose="02040503050406030204" pitchFamily="18" charset="0"/>
                            <a:cs typeface="Times New Roman" panose="02020603050405020304" pitchFamily="18" charset="0"/>
                          </a:rPr>
                          <m:t>𝑖</m:t>
                        </m:r>
                      </m:sub>
                    </m:sSub>
                    <m:r>
                      <a:rPr lang="en-US" altLang="zh-CN" sz="2800" kern="1200">
                        <a:latin typeface="Cambria Math" panose="02040503050406030204" pitchFamily="18" charset="0"/>
                        <a:cs typeface="Times New Roman" panose="02020603050405020304" pitchFamily="18" charset="0"/>
                      </a:rPr>
                      <m:t>→</m:t>
                    </m:r>
                    <m:sSub>
                      <m:sSubPr>
                        <m:ctrlPr>
                          <a:rPr lang="zh-CN" altLang="zh-CN" sz="2800" i="1" kern="1200">
                            <a:latin typeface="Cambria Math"/>
                            <a:cs typeface="Times New Roman" panose="02020603050405020304" pitchFamily="18" charset="0"/>
                          </a:rPr>
                        </m:ctrlPr>
                      </m:sSubPr>
                      <m:e>
                        <m:r>
                          <a:rPr lang="en-US" altLang="zh-CN" sz="2800" kern="1200">
                            <a:latin typeface="Cambria Math" panose="02040503050406030204" pitchFamily="18" charset="0"/>
                            <a:cs typeface="Times New Roman" panose="02020603050405020304" pitchFamily="18" charset="0"/>
                          </a:rPr>
                          <m:t>𝑧</m:t>
                        </m:r>
                      </m:e>
                      <m:sub>
                        <m:r>
                          <a:rPr lang="en-US" altLang="zh-CN" sz="2800" kern="1200">
                            <a:latin typeface="Cambria Math" panose="02040503050406030204" pitchFamily="18" charset="0"/>
                            <a:cs typeface="Times New Roman" panose="02020603050405020304" pitchFamily="18" charset="0"/>
                          </a:rPr>
                          <m:t>𝑖</m:t>
                        </m:r>
                      </m:sub>
                    </m:sSub>
                  </m:oMath>
                </a14:m>
                <a:r>
                  <a:rPr lang="zh-CN" altLang="zh-CN" sz="2800" kern="1200" dirty="0">
                    <a:latin typeface="Times New Roman" panose="02020603050405020304" pitchFamily="18" charset="0"/>
                    <a:cs typeface="Times New Roman" panose="02020603050405020304" pitchFamily="18" charset="0"/>
                  </a:rPr>
                  <a:t>，将当前状态</a:t>
                </a:r>
                <a14:m>
                  <m:oMath xmlns:m="http://schemas.openxmlformats.org/officeDocument/2006/math">
                    <m:sSub>
                      <m:sSubPr>
                        <m:ctrlPr>
                          <a:rPr lang="zh-CN" altLang="zh-CN" sz="2800" i="1" kern="1200">
                            <a:latin typeface="Cambria Math"/>
                            <a:cs typeface="Times New Roman" panose="02020603050405020304" pitchFamily="18" charset="0"/>
                          </a:rPr>
                        </m:ctrlPr>
                      </m:sSubPr>
                      <m:e>
                        <m:r>
                          <a:rPr lang="en-US" altLang="zh-CN" sz="2800" kern="1200">
                            <a:latin typeface="Cambria Math" panose="02040503050406030204" pitchFamily="18" charset="0"/>
                            <a:cs typeface="Times New Roman" panose="02020603050405020304" pitchFamily="18" charset="0"/>
                          </a:rPr>
                          <m:t>𝜎</m:t>
                        </m:r>
                      </m:e>
                      <m:sub>
                        <m:r>
                          <a:rPr lang="en-US" altLang="zh-CN" sz="2800" kern="1200">
                            <a:latin typeface="Cambria Math" panose="02040503050406030204" pitchFamily="18" charset="0"/>
                            <a:cs typeface="Times New Roman" panose="02020603050405020304" pitchFamily="18" charset="0"/>
                          </a:rPr>
                          <m:t>𝑖</m:t>
                        </m:r>
                      </m:sub>
                    </m:sSub>
                  </m:oMath>
                </a14:m>
                <a:r>
                  <a:rPr lang="zh-CN" altLang="zh-CN" sz="2800" kern="1200" dirty="0">
                    <a:latin typeface="Times New Roman" panose="02020603050405020304" pitchFamily="18" charset="0"/>
                    <a:cs typeface="Times New Roman" panose="02020603050405020304" pitchFamily="18" charset="0"/>
                  </a:rPr>
                  <a:t>变为输出符号集中的一个元素</a:t>
                </a:r>
                <a14:m>
                  <m:oMath xmlns:m="http://schemas.openxmlformats.org/officeDocument/2006/math">
                    <m:sSub>
                      <m:sSubPr>
                        <m:ctrlPr>
                          <a:rPr lang="zh-CN" altLang="zh-CN" sz="2800" i="1" kern="1200">
                            <a:latin typeface="Cambria Math"/>
                            <a:cs typeface="Times New Roman" panose="02020603050405020304" pitchFamily="18" charset="0"/>
                          </a:rPr>
                        </m:ctrlPr>
                      </m:sSubPr>
                      <m:e>
                        <m:r>
                          <a:rPr lang="en-US" altLang="zh-CN" sz="2800" kern="1200">
                            <a:latin typeface="Cambria Math" panose="02040503050406030204" pitchFamily="18" charset="0"/>
                            <a:cs typeface="Times New Roman" panose="02020603050405020304" pitchFamily="18" charset="0"/>
                          </a:rPr>
                          <m:t>𝑧</m:t>
                        </m:r>
                      </m:e>
                      <m:sub>
                        <m:r>
                          <a:rPr lang="en-US" altLang="zh-CN" sz="2800" kern="1200">
                            <a:latin typeface="Cambria Math" panose="02040503050406030204" pitchFamily="18" charset="0"/>
                            <a:cs typeface="Times New Roman" panose="02020603050405020304" pitchFamily="18" charset="0"/>
                          </a:rPr>
                          <m:t>𝑖</m:t>
                        </m:r>
                      </m:sub>
                    </m:sSub>
                  </m:oMath>
                </a14:m>
                <a:r>
                  <a:rPr lang="zh-CN" altLang="zh-CN" sz="2800" kern="1200" dirty="0" smtClean="0">
                    <a:latin typeface="Times New Roman" panose="02020603050405020304" pitchFamily="18" charset="0"/>
                    <a:cs typeface="Times New Roman" panose="02020603050405020304" pitchFamily="18" charset="0"/>
                  </a:rPr>
                  <a:t>。</a:t>
                </a:r>
                <a:endParaRPr lang="en-US" altLang="zh-CN" sz="2800" kern="1200" dirty="0" smtClean="0">
                  <a:latin typeface="Times New Roman" panose="02020603050405020304" pitchFamily="18" charset="0"/>
                  <a:cs typeface="Times New Roman" panose="02020603050405020304" pitchFamily="18" charset="0"/>
                </a:endParaRPr>
              </a:p>
              <a:p>
                <a:pPr marL="800100" indent="-457200">
                  <a:buSzPct val="100000"/>
                  <a:buFont typeface="Wingdings" pitchFamily="2" charset="2"/>
                  <a:buChar char="Ø"/>
                </a:pPr>
                <a:r>
                  <a:rPr lang="zh-CN" altLang="zh-CN" sz="2800" dirty="0">
                    <a:latin typeface="Times New Roman" panose="02020603050405020304" pitchFamily="18" charset="0"/>
                    <a:cs typeface="Times New Roman" panose="02020603050405020304" pitchFamily="18" charset="0"/>
                  </a:rPr>
                  <a:t>这种密钥流生成器设计的关键在于找出适当的状态转移函数</a:t>
                </a:r>
                <a14:m>
                  <m:oMath xmlns:m="http://schemas.openxmlformats.org/officeDocument/2006/math">
                    <m:r>
                      <a:rPr lang="en-US" altLang="zh-CN" sz="2800">
                        <a:latin typeface="Cambria Math" panose="02040503050406030204" pitchFamily="18" charset="0"/>
                      </a:rPr>
                      <m:t>𝜙</m:t>
                    </m:r>
                  </m:oMath>
                </a14:m>
                <a:r>
                  <a:rPr lang="zh-CN" altLang="zh-CN" sz="2800" dirty="0">
                    <a:latin typeface="Times New Roman" panose="02020603050405020304" pitchFamily="18" charset="0"/>
                    <a:cs typeface="Times New Roman" panose="02020603050405020304" pitchFamily="18" charset="0"/>
                  </a:rPr>
                  <a:t>和输出函数</a:t>
                </a:r>
                <a14:m>
                  <m:oMath xmlns:m="http://schemas.openxmlformats.org/officeDocument/2006/math">
                    <m:r>
                      <a:rPr lang="en-US" altLang="zh-CN" sz="2800">
                        <a:latin typeface="Cambria Math" panose="02040503050406030204" pitchFamily="18" charset="0"/>
                      </a:rPr>
                      <m:t>𝜓</m:t>
                    </m:r>
                  </m:oMath>
                </a14:m>
                <a:r>
                  <a:rPr lang="zh-CN" altLang="zh-CN" sz="2800" dirty="0">
                    <a:latin typeface="Times New Roman" panose="02020603050405020304" pitchFamily="18" charset="0"/>
                    <a:cs typeface="Times New Roman" panose="02020603050405020304" pitchFamily="18" charset="0"/>
                  </a:rPr>
                  <a:t>，使得输出</a:t>
                </a:r>
                <a:r>
                  <a:rPr lang="zh-CN" altLang="zh-CN" sz="2800" dirty="0" smtClean="0">
                    <a:latin typeface="Times New Roman" panose="02020603050405020304" pitchFamily="18" charset="0"/>
                    <a:cs typeface="Times New Roman" panose="02020603050405020304" pitchFamily="18" charset="0"/>
                  </a:rPr>
                  <a:t>序列</a:t>
                </a:r>
                <a14:m>
                  <m:oMath xmlns:m="http://schemas.openxmlformats.org/officeDocument/2006/math">
                    <m:r>
                      <a:rPr lang="en-US" altLang="zh-CN" sz="2800" b="0" i="1" smtClean="0">
                        <a:latin typeface="Cambria Math"/>
                        <a:cs typeface="Times New Roman" panose="02020603050405020304" pitchFamily="18" charset="0"/>
                      </a:rPr>
                      <m:t>𝑧</m:t>
                    </m:r>
                  </m:oMath>
                </a14:m>
                <a:r>
                  <a:rPr lang="zh-CN" altLang="zh-CN" sz="2800" dirty="0" smtClean="0">
                    <a:latin typeface="Times New Roman" panose="02020603050405020304" pitchFamily="18" charset="0"/>
                    <a:cs typeface="Times New Roman" panose="02020603050405020304" pitchFamily="18" charset="0"/>
                  </a:rPr>
                  <a:t>满足</a:t>
                </a:r>
                <a:r>
                  <a:rPr lang="zh-CN" altLang="zh-CN" sz="2800" dirty="0">
                    <a:latin typeface="Times New Roman" panose="02020603050405020304" pitchFamily="18" charset="0"/>
                    <a:cs typeface="Times New Roman" panose="02020603050405020304" pitchFamily="18" charset="0"/>
                  </a:rPr>
                  <a:t>密钥流序列</a:t>
                </a:r>
                <a14:m>
                  <m:oMath xmlns:m="http://schemas.openxmlformats.org/officeDocument/2006/math">
                    <m:sSub>
                      <m:sSubPr>
                        <m:ctrlPr>
                          <a:rPr lang="zh-CN" altLang="zh-CN" sz="2800" i="1">
                            <a:latin typeface="Cambria Math"/>
                          </a:rPr>
                        </m:ctrlPr>
                      </m:sSubPr>
                      <m:e>
                        <m:r>
                          <a:rPr lang="en-US" altLang="zh-CN" sz="2800">
                            <a:latin typeface="Cambria Math" panose="02040503050406030204" pitchFamily="18" charset="0"/>
                          </a:rPr>
                          <m:t>𝑧</m:t>
                        </m:r>
                      </m:e>
                      <m:sub>
                        <m:r>
                          <a:rPr lang="en-US" altLang="zh-CN" sz="2800">
                            <a:latin typeface="Cambria Math" panose="02040503050406030204" pitchFamily="18" charset="0"/>
                          </a:rPr>
                          <m:t>𝑖</m:t>
                        </m:r>
                      </m:sub>
                    </m:sSub>
                  </m:oMath>
                </a14:m>
                <a:r>
                  <a:rPr lang="zh-CN" altLang="zh-CN" sz="2800" dirty="0">
                    <a:latin typeface="Times New Roman" panose="02020603050405020304" pitchFamily="18" charset="0"/>
                    <a:cs typeface="Times New Roman" panose="02020603050405020304" pitchFamily="18" charset="0"/>
                  </a:rPr>
                  <a:t>应满足的几个条件，并且要求在设备上是节省和容易实现的</a:t>
                </a:r>
                <a:r>
                  <a:rPr lang="zh-CN"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800100" indent="-457200">
                  <a:buSzPct val="100000"/>
                  <a:buFont typeface="Wingdings" pitchFamily="2" charset="2"/>
                  <a:buChar char="Ø"/>
                </a:pPr>
                <a:r>
                  <a:rPr lang="zh-CN" altLang="zh-CN" sz="2800" dirty="0" smtClean="0">
                    <a:latin typeface="Times New Roman" panose="02020603050405020304" pitchFamily="18" charset="0"/>
                    <a:cs typeface="Times New Roman" panose="02020603050405020304" pitchFamily="18" charset="0"/>
                  </a:rPr>
                  <a:t>为了</a:t>
                </a:r>
                <a:r>
                  <a:rPr lang="zh-CN" altLang="zh-CN" sz="2800" dirty="0">
                    <a:latin typeface="Times New Roman" panose="02020603050405020304" pitchFamily="18" charset="0"/>
                    <a:cs typeface="Times New Roman" panose="02020603050405020304" pitchFamily="18" charset="0"/>
                  </a:rPr>
                  <a:t>实现这一目标，必须采用非线性函数</a:t>
                </a:r>
                <a:r>
                  <a:rPr lang="zh-CN" altLang="zh-CN" sz="2800" dirty="0" smtClean="0">
                    <a:latin typeface="Times New Roman" panose="02020603050405020304" pitchFamily="18" charset="0"/>
                    <a:cs typeface="Times New Roman" panose="02020603050405020304" pitchFamily="18" charset="0"/>
                  </a:rPr>
                  <a:t>。</a:t>
                </a:r>
                <a:endParaRPr lang="zh-CN" altLang="zh-CN" sz="2800" kern="1200" dirty="0">
                  <a:latin typeface="Times New Roman" panose="02020603050405020304" pitchFamily="18" charset="0"/>
                  <a:cs typeface="Times New Roman" panose="02020603050405020304" pitchFamily="18" charset="0"/>
                </a:endParaRPr>
              </a:p>
            </p:txBody>
          </p:sp>
        </mc:Choice>
        <mc:Fallback xmlns="">
          <p:sp>
            <p:nvSpPr>
              <p:cNvPr id="7174" name="Rectangle 3"/>
              <p:cNvSpPr>
                <a:spLocks noGrp="1" noRot="1" noChangeAspect="1" noMove="1" noResize="1" noEditPoints="1" noAdjustHandles="1" noChangeArrowheads="1" noChangeShapeType="1" noTextEdit="1"/>
              </p:cNvSpPr>
              <p:nvPr>
                <p:ph type="body" idx="1"/>
              </p:nvPr>
            </p:nvSpPr>
            <p:spPr>
              <a:xfrm>
                <a:off x="161510" y="2213865"/>
                <a:ext cx="8865985" cy="4228850"/>
              </a:xfrm>
              <a:blipFill rotWithShape="1">
                <a:blip r:embed="rId2"/>
                <a:stretch>
                  <a:fillRect t="-1729" r="-412" b="-25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8477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22FA74E8-C9F3-47A7-88DB-D73B8AADFED1}" type="datetime1">
              <a:rPr lang="zh-CN" altLang="en-US" sz="1400" smtClean="0"/>
              <a:t>2020\1\28 Tuesday</a:t>
            </a:fld>
            <a:endParaRPr lang="en-US" altLang="zh-CN" sz="1400"/>
          </a:p>
        </p:txBody>
      </p:sp>
      <p:sp>
        <p:nvSpPr>
          <p:cNvPr id="1638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638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CD49B9D-B946-4DAE-AA00-04FB1636EFD2}" type="slidenum">
              <a:rPr lang="en-US" altLang="zh-CN" sz="1400"/>
              <a:pPr>
                <a:spcBef>
                  <a:spcPct val="0"/>
                </a:spcBef>
                <a:buClrTx/>
                <a:buSzTx/>
                <a:buFontTx/>
                <a:buNone/>
              </a:pPr>
              <a:t>17</a:t>
            </a:fld>
            <a:endParaRPr lang="en-US" altLang="zh-CN" sz="1400"/>
          </a:p>
        </p:txBody>
      </p:sp>
      <mc:AlternateContent xmlns:mc="http://schemas.openxmlformats.org/markup-compatibility/2006" xmlns:a14="http://schemas.microsoft.com/office/drawing/2010/main">
        <mc:Choice Requires="a14">
          <p:sp>
            <p:nvSpPr>
              <p:cNvPr id="16389" name="矩形 4"/>
              <p:cNvSpPr>
                <a:spLocks noChangeArrowheads="1"/>
              </p:cNvSpPr>
              <p:nvPr/>
            </p:nvSpPr>
            <p:spPr bwMode="auto">
              <a:xfrm>
                <a:off x="386535" y="1898830"/>
                <a:ext cx="8595955" cy="45243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457200" indent="-457200">
                  <a:spcBef>
                    <a:spcPts val="0"/>
                  </a:spcBef>
                  <a:buSzPct val="100000"/>
                  <a:buFont typeface="Wingdings" pitchFamily="2" charset="2"/>
                  <a:buChar char="Ø"/>
                </a:pPr>
                <a:r>
                  <a:rPr lang="zh-CN" altLang="zh-CN" dirty="0" smtClean="0">
                    <a:latin typeface="Times New Roman" panose="02020603050405020304" pitchFamily="18" charset="0"/>
                    <a:ea typeface="+mn-ea"/>
                    <a:cs typeface="Times New Roman" panose="02020603050405020304" pitchFamily="18" charset="0"/>
                  </a:rPr>
                  <a:t>由于</a:t>
                </a:r>
                <a:r>
                  <a:rPr lang="zh-CN" altLang="zh-CN" dirty="0">
                    <a:latin typeface="Times New Roman" panose="02020603050405020304" pitchFamily="18" charset="0"/>
                    <a:ea typeface="+mn-ea"/>
                    <a:cs typeface="Times New Roman" panose="02020603050405020304" pitchFamily="18" charset="0"/>
                  </a:rPr>
                  <a:t>具有非线性的</a:t>
                </a:r>
                <a14:m>
                  <m:oMath xmlns:m="http://schemas.openxmlformats.org/officeDocument/2006/math">
                    <m:r>
                      <a:rPr lang="en-US" altLang="zh-CN">
                        <a:latin typeface="Cambria Math" panose="02040503050406030204" pitchFamily="18" charset="0"/>
                        <a:ea typeface="+mn-ea"/>
                      </a:rPr>
                      <m:t>𝜙</m:t>
                    </m:r>
                  </m:oMath>
                </a14:m>
                <a:r>
                  <a:rPr lang="zh-CN" altLang="zh-CN" dirty="0">
                    <a:latin typeface="Times New Roman" panose="02020603050405020304" pitchFamily="18" charset="0"/>
                    <a:ea typeface="+mn-ea"/>
                    <a:cs typeface="Times New Roman" panose="02020603050405020304" pitchFamily="18" charset="0"/>
                  </a:rPr>
                  <a:t>的有限状态自动机理论很不完善，相应的密钥流生成器的分析工作受到极大的限制</a:t>
                </a:r>
                <a:r>
                  <a:rPr lang="zh-CN" altLang="zh-CN" dirty="0" smtClean="0">
                    <a:latin typeface="Times New Roman" panose="02020603050405020304" pitchFamily="18" charset="0"/>
                    <a:ea typeface="+mn-ea"/>
                    <a:cs typeface="Times New Roman" panose="02020603050405020304" pitchFamily="18" charset="0"/>
                  </a:rPr>
                  <a:t>。</a:t>
                </a:r>
                <a:endParaRPr lang="en-US" altLang="zh-CN" dirty="0" smtClean="0">
                  <a:latin typeface="Times New Roman" panose="02020603050405020304" pitchFamily="18" charset="0"/>
                  <a:ea typeface="+mn-ea"/>
                  <a:cs typeface="Times New Roman" panose="02020603050405020304" pitchFamily="18" charset="0"/>
                </a:endParaRPr>
              </a:p>
              <a:p>
                <a:pPr marL="457200" indent="-457200">
                  <a:spcBef>
                    <a:spcPts val="0"/>
                  </a:spcBef>
                  <a:buSzPct val="100000"/>
                  <a:buFont typeface="Wingdings" pitchFamily="2" charset="2"/>
                  <a:buChar char="Ø"/>
                </a:pPr>
                <a:r>
                  <a:rPr lang="zh-CN" altLang="zh-CN" dirty="0" smtClean="0">
                    <a:latin typeface="Times New Roman" panose="02020603050405020304" pitchFamily="18" charset="0"/>
                    <a:ea typeface="+mn-ea"/>
                    <a:cs typeface="Times New Roman" panose="02020603050405020304" pitchFamily="18" charset="0"/>
                  </a:rPr>
                  <a:t>相反</a:t>
                </a:r>
                <a:r>
                  <a:rPr lang="zh-CN" altLang="zh-CN" dirty="0">
                    <a:latin typeface="Times New Roman" panose="02020603050405020304" pitchFamily="18" charset="0"/>
                    <a:ea typeface="+mn-ea"/>
                    <a:cs typeface="Times New Roman" panose="02020603050405020304" pitchFamily="18" charset="0"/>
                  </a:rPr>
                  <a:t>，当采用线性的</a:t>
                </a:r>
                <a14:m>
                  <m:oMath xmlns:m="http://schemas.openxmlformats.org/officeDocument/2006/math">
                    <m:r>
                      <a:rPr lang="en-US" altLang="zh-CN">
                        <a:latin typeface="Cambria Math" panose="02040503050406030204" pitchFamily="18" charset="0"/>
                        <a:ea typeface="+mn-ea"/>
                      </a:rPr>
                      <m:t>𝜙</m:t>
                    </m:r>
                  </m:oMath>
                </a14:m>
                <a:r>
                  <a:rPr lang="zh-CN" altLang="zh-CN" dirty="0">
                    <a:latin typeface="Times New Roman" panose="02020603050405020304" pitchFamily="18" charset="0"/>
                    <a:ea typeface="+mn-ea"/>
                    <a:cs typeface="Times New Roman" panose="02020603050405020304" pitchFamily="18" charset="0"/>
                  </a:rPr>
                  <a:t>和非线性的</a:t>
                </a:r>
                <a14:m>
                  <m:oMath xmlns:m="http://schemas.openxmlformats.org/officeDocument/2006/math">
                    <m:r>
                      <a:rPr lang="en-US" altLang="zh-CN">
                        <a:latin typeface="Cambria Math" panose="02040503050406030204" pitchFamily="18" charset="0"/>
                        <a:ea typeface="+mn-ea"/>
                      </a:rPr>
                      <m:t>𝜓</m:t>
                    </m:r>
                  </m:oMath>
                </a14:m>
                <a:r>
                  <a:rPr lang="zh-CN" altLang="zh-CN" dirty="0">
                    <a:latin typeface="Times New Roman" panose="02020603050405020304" pitchFamily="18" charset="0"/>
                    <a:ea typeface="+mn-ea"/>
                    <a:cs typeface="Times New Roman" panose="02020603050405020304" pitchFamily="18" charset="0"/>
                  </a:rPr>
                  <a:t>时，将能够进行深入的分析并可以得到好的密钥流生成器</a:t>
                </a:r>
                <a:r>
                  <a:rPr lang="zh-CN" altLang="zh-CN" dirty="0" smtClean="0">
                    <a:latin typeface="Times New Roman" panose="02020603050405020304" pitchFamily="18" charset="0"/>
                    <a:ea typeface="+mn-ea"/>
                    <a:cs typeface="Times New Roman" panose="02020603050405020304" pitchFamily="18" charset="0"/>
                  </a:rPr>
                  <a:t>。</a:t>
                </a:r>
                <a:endParaRPr lang="en-US" altLang="zh-CN" dirty="0" smtClean="0">
                  <a:latin typeface="Times New Roman" panose="02020603050405020304" pitchFamily="18" charset="0"/>
                  <a:ea typeface="+mn-ea"/>
                  <a:cs typeface="Times New Roman" panose="02020603050405020304" pitchFamily="18" charset="0"/>
                </a:endParaRPr>
              </a:p>
              <a:p>
                <a:pPr marL="457200" indent="-457200">
                  <a:spcBef>
                    <a:spcPts val="0"/>
                  </a:spcBef>
                  <a:buSzPct val="100000"/>
                  <a:buFont typeface="Wingdings" pitchFamily="2" charset="2"/>
                  <a:buChar char="Ø"/>
                </a:pPr>
                <a:r>
                  <a:rPr lang="zh-CN" altLang="zh-CN" dirty="0" smtClean="0">
                    <a:latin typeface="Times New Roman" panose="02020603050405020304" pitchFamily="18" charset="0"/>
                    <a:ea typeface="+mn-ea"/>
                    <a:cs typeface="Times New Roman" panose="02020603050405020304" pitchFamily="18" charset="0"/>
                  </a:rPr>
                  <a:t>为了</a:t>
                </a:r>
                <a:r>
                  <a:rPr lang="zh-CN" altLang="zh-CN" dirty="0">
                    <a:latin typeface="Times New Roman" panose="02020603050405020304" pitchFamily="18" charset="0"/>
                    <a:ea typeface="+mn-ea"/>
                    <a:cs typeface="Times New Roman" panose="02020603050405020304" pitchFamily="18" charset="0"/>
                  </a:rPr>
                  <a:t>方便讨论，可将这类密钥流生成器分成驱动子系统和非线性组合系统，密钥流生成器的分解如图</a:t>
                </a:r>
                <a:r>
                  <a:rPr lang="en-US" altLang="zh-CN" dirty="0">
                    <a:latin typeface="Times New Roman" panose="02020603050405020304" pitchFamily="18" charset="0"/>
                    <a:ea typeface="+mn-ea"/>
                    <a:cs typeface="Times New Roman" panose="02020603050405020304" pitchFamily="18" charset="0"/>
                  </a:rPr>
                  <a:t>5.5</a:t>
                </a:r>
                <a:r>
                  <a:rPr lang="zh-CN" altLang="zh-CN" dirty="0">
                    <a:latin typeface="Times New Roman" panose="02020603050405020304" pitchFamily="18" charset="0"/>
                    <a:ea typeface="+mn-ea"/>
                    <a:cs typeface="Times New Roman" panose="02020603050405020304" pitchFamily="18" charset="0"/>
                  </a:rPr>
                  <a:t>所示。</a:t>
                </a:r>
              </a:p>
            </p:txBody>
          </p:sp>
        </mc:Choice>
        <mc:Fallback xmlns="">
          <p:sp>
            <p:nvSpPr>
              <p:cNvPr id="16389" name="矩形 4"/>
              <p:cNvSpPr>
                <a:spLocks noRot="1" noChangeAspect="1" noMove="1" noResize="1" noEditPoints="1" noAdjustHandles="1" noChangeArrowheads="1" noChangeShapeType="1" noTextEdit="1"/>
              </p:cNvSpPr>
              <p:nvPr/>
            </p:nvSpPr>
            <p:spPr bwMode="auto">
              <a:xfrm>
                <a:off x="386535" y="1898830"/>
                <a:ext cx="8595955" cy="4524315"/>
              </a:xfrm>
              <a:prstGeom prst="rect">
                <a:avLst/>
              </a:prstGeom>
              <a:blipFill rotWithShape="1">
                <a:blip r:embed="rId2"/>
                <a:stretch>
                  <a:fillRect l="-1559" t="-2153" r="-1276" b="-33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D10896BD-622C-4E1D-8C37-B1433B03D2CA}" type="datetime1">
              <a:rPr lang="zh-CN" altLang="en-US" sz="1400" smtClean="0"/>
              <a:t>2020\1\28 Tuesday</a:t>
            </a:fld>
            <a:endParaRPr lang="en-US" altLang="zh-CN" sz="1400"/>
          </a:p>
        </p:txBody>
      </p:sp>
      <p:sp>
        <p:nvSpPr>
          <p:cNvPr id="1741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741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B6A2B0D7-384A-4E84-B651-4FD3A7BABBD1}" type="slidenum">
              <a:rPr lang="en-US" altLang="zh-CN" sz="1400"/>
              <a:pPr>
                <a:spcBef>
                  <a:spcPct val="0"/>
                </a:spcBef>
                <a:buClrTx/>
                <a:buSzTx/>
                <a:buFontTx/>
                <a:buNone/>
              </a:pPr>
              <a:t>18</a:t>
            </a:fld>
            <a:endParaRPr lang="en-US" altLang="zh-CN" sz="1400"/>
          </a:p>
        </p:txBody>
      </p:sp>
      <p:pic>
        <p:nvPicPr>
          <p:cNvPr id="17413" name="图片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9318" y="1219562"/>
            <a:ext cx="5299075" cy="331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6"/>
          <p:cNvSpPr>
            <a:spLocks noChangeArrowheads="1"/>
          </p:cNvSpPr>
          <p:nvPr/>
        </p:nvSpPr>
        <p:spPr bwMode="auto">
          <a:xfrm>
            <a:off x="2714696" y="4739080"/>
            <a:ext cx="3361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dirty="0"/>
              <a:t>图</a:t>
            </a:r>
            <a:r>
              <a:rPr lang="en-US" altLang="zh-CN" sz="2000" dirty="0"/>
              <a:t>5.5</a:t>
            </a:r>
            <a:r>
              <a:rPr lang="zh-CN" altLang="en-US" sz="2000" dirty="0"/>
              <a:t>　密钥流生成器的分解</a:t>
            </a:r>
          </a:p>
        </p:txBody>
      </p:sp>
      <p:sp>
        <p:nvSpPr>
          <p:cNvPr id="17415" name="矩形 7"/>
          <p:cNvSpPr>
            <a:spLocks noChangeArrowheads="1"/>
          </p:cNvSpPr>
          <p:nvPr/>
        </p:nvSpPr>
        <p:spPr bwMode="auto">
          <a:xfrm>
            <a:off x="566555" y="5139190"/>
            <a:ext cx="7658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indent="457200" eaLnBrk="1" hangingPunct="1">
              <a:spcBef>
                <a:spcPct val="0"/>
              </a:spcBef>
              <a:buClrTx/>
              <a:buSzTx/>
              <a:buFontTx/>
              <a:buNone/>
            </a:pPr>
            <a:r>
              <a:rPr lang="zh-CN" altLang="en-US" sz="2400" dirty="0"/>
              <a:t>驱动子系统控制密钥流生成器的状态转移，并为非线性组合系统提供统计性能好的序列；而非线性组合系统要利用这些序列组合出满足要求的密钥流序列。</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2C033444-55C6-436B-8FA4-074D615CF851}" type="datetime1">
              <a:rPr lang="zh-CN" altLang="en-US" sz="1400" smtClean="0"/>
              <a:t>2020\1\28 Tuesday</a:t>
            </a:fld>
            <a:endParaRPr lang="en-US" altLang="zh-CN" sz="1400"/>
          </a:p>
        </p:txBody>
      </p:sp>
      <p:sp>
        <p:nvSpPr>
          <p:cNvPr id="18435"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843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01E071C-E21F-4757-95F7-85F03B335E36}" type="slidenum">
              <a:rPr lang="en-US" altLang="zh-CN" sz="1400"/>
              <a:pPr>
                <a:spcBef>
                  <a:spcPct val="0"/>
                </a:spcBef>
                <a:buClrTx/>
                <a:buSzTx/>
                <a:buFontTx/>
                <a:buNone/>
              </a:pPr>
              <a:t>19</a:t>
            </a:fld>
            <a:endParaRPr lang="en-US" altLang="zh-CN" sz="1400"/>
          </a:p>
        </p:txBody>
      </p:sp>
      <p:sp>
        <p:nvSpPr>
          <p:cNvPr id="18437" name="矩形 4"/>
          <p:cNvSpPr>
            <a:spLocks noChangeArrowheads="1"/>
          </p:cNvSpPr>
          <p:nvPr/>
        </p:nvSpPr>
        <p:spPr bwMode="auto">
          <a:xfrm>
            <a:off x="430213" y="1939925"/>
            <a:ext cx="85169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indent="457200" eaLnBrk="1" hangingPunct="1">
              <a:spcBef>
                <a:spcPct val="0"/>
              </a:spcBef>
              <a:buClrTx/>
              <a:buSzTx/>
              <a:buFontTx/>
              <a:buNone/>
            </a:pPr>
            <a:r>
              <a:rPr lang="zh-CN" altLang="en-US" sz="2400" dirty="0">
                <a:latin typeface="Times New Roman" pitchFamily="18" charset="0"/>
                <a:ea typeface="+mn-ea"/>
                <a:cs typeface="Times New Roman" pitchFamily="18" charset="0"/>
              </a:rPr>
              <a:t>目前流行实用的密钥流生成器的分解如图</a:t>
            </a:r>
            <a:r>
              <a:rPr lang="en-US" altLang="zh-CN" sz="2400" dirty="0">
                <a:latin typeface="Times New Roman" pitchFamily="18" charset="0"/>
                <a:ea typeface="+mn-ea"/>
                <a:cs typeface="Times New Roman" pitchFamily="18" charset="0"/>
              </a:rPr>
              <a:t>5.6</a:t>
            </a:r>
            <a:r>
              <a:rPr lang="zh-CN" altLang="en-US" sz="2400" dirty="0">
                <a:latin typeface="Times New Roman" pitchFamily="18" charset="0"/>
                <a:ea typeface="+mn-ea"/>
                <a:cs typeface="Times New Roman" pitchFamily="18" charset="0"/>
              </a:rPr>
              <a:t>所示，其驱动部分是一个或多个线性反馈移位寄存器（</a:t>
            </a:r>
            <a:r>
              <a:rPr lang="en-US" altLang="zh-CN" sz="2400" dirty="0">
                <a:latin typeface="Times New Roman" pitchFamily="18" charset="0"/>
                <a:ea typeface="+mn-ea"/>
                <a:cs typeface="Times New Roman" pitchFamily="18" charset="0"/>
              </a:rPr>
              <a:t>Linear Feedback Shift Register</a:t>
            </a:r>
            <a:r>
              <a:rPr lang="zh-CN" altLang="en-US" sz="2400" dirty="0">
                <a:latin typeface="Times New Roman" pitchFamily="18" charset="0"/>
                <a:ea typeface="+mn-ea"/>
                <a:cs typeface="Times New Roman" pitchFamily="18" charset="0"/>
              </a:rPr>
              <a:t>，</a:t>
            </a:r>
            <a:r>
              <a:rPr lang="en-US" altLang="zh-CN" sz="2400" dirty="0">
                <a:latin typeface="Times New Roman" pitchFamily="18" charset="0"/>
                <a:ea typeface="+mn-ea"/>
                <a:cs typeface="Times New Roman" pitchFamily="18" charset="0"/>
              </a:rPr>
              <a:t>LFSR</a:t>
            </a:r>
            <a:r>
              <a:rPr lang="zh-CN" altLang="en-US" sz="2400" dirty="0">
                <a:latin typeface="Times New Roman" pitchFamily="18" charset="0"/>
                <a:ea typeface="+mn-ea"/>
                <a:cs typeface="Times New Roman" pitchFamily="18" charset="0"/>
              </a:rPr>
              <a:t>）。</a:t>
            </a:r>
          </a:p>
        </p:txBody>
      </p:sp>
      <p:pic>
        <p:nvPicPr>
          <p:cNvPr id="18438"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4" y="3095648"/>
            <a:ext cx="6272213" cy="300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矩形 7"/>
          <p:cNvSpPr>
            <a:spLocks noChangeArrowheads="1"/>
          </p:cNvSpPr>
          <p:nvPr/>
        </p:nvSpPr>
        <p:spPr bwMode="auto">
          <a:xfrm>
            <a:off x="2255724" y="6060864"/>
            <a:ext cx="4865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dirty="0"/>
              <a:t>图</a:t>
            </a:r>
            <a:r>
              <a:rPr lang="en-US" altLang="zh-CN" sz="2000" dirty="0"/>
              <a:t>5.6</a:t>
            </a:r>
            <a:r>
              <a:rPr lang="zh-CN" altLang="en-US" sz="2000" dirty="0"/>
              <a:t>　流行实用密钥流生成器的分解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76544" y="2078850"/>
            <a:ext cx="8667455" cy="3824288"/>
          </a:xfrm>
        </p:spPr>
        <p:txBody>
          <a:bodyPr/>
          <a:lstStyle/>
          <a:p>
            <a:pPr marL="0" indent="0">
              <a:spcBef>
                <a:spcPts val="0"/>
              </a:spcBef>
              <a:buFont typeface="Wingdings" pitchFamily="2" charset="2"/>
              <a:buNone/>
              <a:defRPr/>
            </a:pPr>
            <a:r>
              <a:rPr lang="en-US" altLang="zh-CN" sz="4400" b="1" dirty="0">
                <a:latin typeface="Times New Roman" pitchFamily="18" charset="0"/>
                <a:cs typeface="Times New Roman" pitchFamily="18" charset="0"/>
              </a:rPr>
              <a:t>5.1 </a:t>
            </a:r>
            <a:r>
              <a:rPr lang="zh-CN" altLang="en-US" sz="4400" b="1" dirty="0" smtClean="0">
                <a:latin typeface="Times New Roman" pitchFamily="18" charset="0"/>
                <a:cs typeface="Times New Roman" pitchFamily="18" charset="0"/>
              </a:rPr>
              <a:t>序列密码</a:t>
            </a:r>
            <a:r>
              <a:rPr lang="zh-CN" altLang="en-US" sz="4400" b="1" dirty="0">
                <a:latin typeface="Times New Roman" pitchFamily="18" charset="0"/>
                <a:cs typeface="Times New Roman" pitchFamily="18" charset="0"/>
              </a:rPr>
              <a:t>概述</a:t>
            </a:r>
          </a:p>
          <a:p>
            <a:pPr marL="0" indent="0">
              <a:spcBef>
                <a:spcPts val="0"/>
              </a:spcBef>
              <a:buFont typeface="Wingdings" pitchFamily="2" charset="2"/>
              <a:buNone/>
              <a:defRPr/>
            </a:pPr>
            <a:r>
              <a:rPr lang="en-US" altLang="zh-CN" sz="4400" b="1" dirty="0">
                <a:latin typeface="Times New Roman" pitchFamily="18" charset="0"/>
                <a:cs typeface="Times New Roman" pitchFamily="18" charset="0"/>
              </a:rPr>
              <a:t>5.2 </a:t>
            </a:r>
            <a:r>
              <a:rPr lang="zh-CN" altLang="en-US" sz="4400" b="1" dirty="0">
                <a:latin typeface="Times New Roman" pitchFamily="18" charset="0"/>
                <a:cs typeface="Times New Roman" pitchFamily="18" charset="0"/>
              </a:rPr>
              <a:t>序列密码的组成</a:t>
            </a:r>
            <a:endParaRPr lang="en-US" altLang="zh-CN" sz="4400" b="1" dirty="0">
              <a:latin typeface="Times New Roman" pitchFamily="18" charset="0"/>
              <a:cs typeface="Times New Roman" pitchFamily="18" charset="0"/>
            </a:endParaRPr>
          </a:p>
          <a:p>
            <a:pPr marL="0" indent="0">
              <a:spcBef>
                <a:spcPts val="0"/>
              </a:spcBef>
              <a:buFont typeface="Wingdings" pitchFamily="2" charset="2"/>
              <a:buNone/>
              <a:defRPr/>
            </a:pPr>
            <a:r>
              <a:rPr lang="en-US" altLang="zh-CN" sz="4400" b="1" dirty="0">
                <a:latin typeface="Times New Roman" pitchFamily="18" charset="0"/>
                <a:cs typeface="Times New Roman" pitchFamily="18" charset="0"/>
              </a:rPr>
              <a:t>5.3 </a:t>
            </a:r>
            <a:r>
              <a:rPr lang="zh-CN" altLang="en-US" sz="4400" b="1" dirty="0" smtClean="0">
                <a:latin typeface="Times New Roman" pitchFamily="18" charset="0"/>
                <a:cs typeface="Times New Roman" pitchFamily="18" charset="0"/>
              </a:rPr>
              <a:t>线性反馈移位寄存器</a:t>
            </a:r>
            <a:r>
              <a:rPr lang="en-US" altLang="zh-CN" sz="4400" b="1" dirty="0" smtClean="0">
                <a:latin typeface="Times New Roman" pitchFamily="18" charset="0"/>
                <a:cs typeface="Times New Roman" pitchFamily="18" charset="0"/>
              </a:rPr>
              <a:t>(LFSR) </a:t>
            </a:r>
            <a:endParaRPr lang="en-US" altLang="zh-CN" sz="4400" b="1" dirty="0">
              <a:latin typeface="Times New Roman" pitchFamily="18" charset="0"/>
              <a:cs typeface="Times New Roman" pitchFamily="18" charset="0"/>
            </a:endParaRPr>
          </a:p>
          <a:p>
            <a:pPr marL="0" indent="0">
              <a:spcBef>
                <a:spcPts val="0"/>
              </a:spcBef>
              <a:buFont typeface="Wingdings" pitchFamily="2" charset="2"/>
              <a:buNone/>
              <a:defRPr/>
            </a:pPr>
            <a:r>
              <a:rPr lang="en-US" altLang="zh-CN" sz="4400" b="1" dirty="0">
                <a:latin typeface="Times New Roman" pitchFamily="18" charset="0"/>
                <a:cs typeface="Times New Roman" pitchFamily="18" charset="0"/>
              </a:rPr>
              <a:t>5.4 </a:t>
            </a:r>
            <a:r>
              <a:rPr lang="zh-CN" altLang="en-US" sz="4400" b="1" dirty="0">
                <a:latin typeface="Times New Roman" pitchFamily="18" charset="0"/>
                <a:cs typeface="Times New Roman" pitchFamily="18" charset="0"/>
              </a:rPr>
              <a:t>欧洲</a:t>
            </a:r>
            <a:r>
              <a:rPr lang="en-US" altLang="zh-CN" sz="4400" b="1" dirty="0" err="1">
                <a:latin typeface="Times New Roman" pitchFamily="18" charset="0"/>
                <a:cs typeface="Times New Roman" pitchFamily="18" charset="0"/>
              </a:rPr>
              <a:t>eSTREAM</a:t>
            </a:r>
            <a:r>
              <a:rPr lang="zh-CN" altLang="en-US" sz="4400" b="1" dirty="0">
                <a:latin typeface="Times New Roman" pitchFamily="18" charset="0"/>
                <a:cs typeface="Times New Roman" pitchFamily="18" charset="0"/>
              </a:rPr>
              <a:t>序列密码</a:t>
            </a:r>
          </a:p>
          <a:p>
            <a:pPr marL="0" indent="0">
              <a:spcBef>
                <a:spcPts val="0"/>
              </a:spcBef>
              <a:buFont typeface="Wingdings" pitchFamily="2" charset="2"/>
              <a:buNone/>
              <a:defRPr/>
            </a:pPr>
            <a:r>
              <a:rPr lang="en-US" altLang="zh-CN" sz="4400" b="1" dirty="0">
                <a:latin typeface="Times New Roman" pitchFamily="18" charset="0"/>
                <a:cs typeface="Times New Roman" pitchFamily="18" charset="0"/>
              </a:rPr>
              <a:t>5.5 </a:t>
            </a:r>
            <a:r>
              <a:rPr lang="zh-CN" altLang="en-US" sz="4400" b="1" dirty="0">
                <a:latin typeface="Times New Roman" pitchFamily="18" charset="0"/>
                <a:cs typeface="Times New Roman" pitchFamily="18" charset="0"/>
              </a:rPr>
              <a:t>序列密码的安全性及分析技术</a:t>
            </a:r>
            <a:endParaRPr lang="en-US" altLang="zh-CN" sz="4400" b="1" dirty="0">
              <a:latin typeface="Times New Roman" pitchFamily="18" charset="0"/>
              <a:cs typeface="Times New Roman" pitchFamily="18" charset="0"/>
            </a:endParaRPr>
          </a:p>
          <a:p>
            <a:pPr marL="0" indent="0">
              <a:spcBef>
                <a:spcPts val="0"/>
              </a:spcBef>
              <a:buFont typeface="Wingdings" pitchFamily="2" charset="2"/>
              <a:buNone/>
              <a:defRPr/>
            </a:pPr>
            <a:r>
              <a:rPr lang="en-US" altLang="zh-CN" sz="4400" b="1" dirty="0">
                <a:latin typeface="Times New Roman" pitchFamily="18" charset="0"/>
                <a:cs typeface="Times New Roman" pitchFamily="18" charset="0"/>
              </a:rPr>
              <a:t>5.6</a:t>
            </a:r>
            <a:r>
              <a:rPr lang="zh-CN" altLang="en-US" sz="4400" b="1" dirty="0">
                <a:latin typeface="Times New Roman" pitchFamily="18" charset="0"/>
                <a:cs typeface="Times New Roman" pitchFamily="18" charset="0"/>
              </a:rPr>
              <a:t> 序列密码算法的未来发展趋势</a:t>
            </a:r>
          </a:p>
          <a:p>
            <a:pPr marL="0" indent="0">
              <a:spcBef>
                <a:spcPts val="0"/>
              </a:spcBef>
              <a:buFont typeface="Wingdings" pitchFamily="2" charset="2"/>
              <a:buNone/>
              <a:defRPr/>
            </a:pPr>
            <a:endParaRPr lang="zh-CN" altLang="en-US" sz="2800" dirty="0"/>
          </a:p>
          <a:p>
            <a:pPr>
              <a:defRPr/>
            </a:pPr>
            <a:endParaRPr lang="zh-CN" altLang="en-US" sz="2800" dirty="0"/>
          </a:p>
        </p:txBody>
      </p:sp>
      <p:sp>
        <p:nvSpPr>
          <p:cNvPr id="4099" name="日期占位符 3"/>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0ECCA6D9-7B55-40A0-932F-AC562DB4DF08}" type="datetime1">
              <a:rPr lang="zh-CN" altLang="en-US" sz="1400" smtClean="0"/>
              <a:t>2020\1\28 Tuesday</a:t>
            </a:fld>
            <a:endParaRPr lang="en-US" altLang="zh-CN" sz="1400"/>
          </a:p>
        </p:txBody>
      </p:sp>
      <p:sp>
        <p:nvSpPr>
          <p:cNvPr id="4100" name="页脚占位符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4101" name="灯片编号占位符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FB5EC6CD-2827-4BB6-AFA7-9544AFEA81AA}" type="slidenum">
              <a:rPr lang="en-US" altLang="zh-CN" sz="1400"/>
              <a:pPr>
                <a:spcBef>
                  <a:spcPct val="0"/>
                </a:spcBef>
                <a:buClrTx/>
                <a:buSzTx/>
                <a:buFontTx/>
                <a:buNone/>
              </a:pPr>
              <a:t>2</a:t>
            </a:fld>
            <a:endParaRPr lang="en-US" altLang="zh-CN" sz="1400"/>
          </a:p>
        </p:txBody>
      </p:sp>
      <p:sp>
        <p:nvSpPr>
          <p:cNvPr id="4102" name="TextBox 1"/>
          <p:cNvSpPr txBox="1">
            <a:spLocks noChangeArrowheads="1"/>
          </p:cNvSpPr>
          <p:nvPr/>
        </p:nvSpPr>
        <p:spPr bwMode="auto">
          <a:xfrm>
            <a:off x="2546775" y="908720"/>
            <a:ext cx="17844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4800" b="1" dirty="0">
                <a:solidFill>
                  <a:srgbClr val="0000FF"/>
                </a:solidFill>
              </a:rPr>
              <a:t>目  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02A37A6C-2225-4F3D-9CD3-845B3C35C7AF}" type="datetime1">
              <a:rPr lang="zh-CN" altLang="en-US" sz="1400" smtClean="0"/>
              <a:t>2020\1\28 Tuesday</a:t>
            </a:fld>
            <a:endParaRPr lang="en-US" altLang="zh-CN" sz="1400"/>
          </a:p>
        </p:txBody>
      </p:sp>
      <p:sp>
        <p:nvSpPr>
          <p:cNvPr id="1945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1946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55AC1701-E625-4D75-B8D0-CCA04471304D}" type="slidenum">
              <a:rPr lang="en-US" altLang="zh-CN" sz="1400"/>
              <a:pPr>
                <a:spcBef>
                  <a:spcPct val="0"/>
                </a:spcBef>
                <a:buClrTx/>
                <a:buSzTx/>
                <a:buFontTx/>
                <a:buNone/>
              </a:pPr>
              <a:t>20</a:t>
            </a:fld>
            <a:endParaRPr lang="en-US" altLang="zh-CN" sz="1400"/>
          </a:p>
        </p:txBody>
      </p:sp>
      <p:sp>
        <p:nvSpPr>
          <p:cNvPr id="19461" name="矩形 5"/>
          <p:cNvSpPr>
            <a:spLocks noChangeArrowheads="1"/>
          </p:cNvSpPr>
          <p:nvPr/>
        </p:nvSpPr>
        <p:spPr bwMode="auto">
          <a:xfrm>
            <a:off x="511175" y="2033588"/>
            <a:ext cx="79311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indent="-342900" eaLnBrk="1" hangingPunct="1">
              <a:spcBef>
                <a:spcPct val="0"/>
              </a:spcBef>
              <a:buClrTx/>
              <a:buSzTx/>
              <a:buFont typeface="Wingdings" pitchFamily="2" charset="2"/>
              <a:buChar char="Ø"/>
            </a:pPr>
            <a:r>
              <a:rPr lang="zh-CN" altLang="en-US" sz="2800" dirty="0" smtClean="0"/>
              <a:t>若</a:t>
            </a:r>
            <a:r>
              <a:rPr lang="zh-CN" altLang="en-US" sz="2800" dirty="0"/>
              <a:t>密钥序列的产生是密钥及固定大小的以往密文位的函数，则这种序列密码被称为自同步序列密码或非同步序列密码</a:t>
            </a:r>
            <a:r>
              <a:rPr lang="zh-CN" altLang="en-US" sz="2800" dirty="0" smtClean="0"/>
              <a:t>。</a:t>
            </a:r>
            <a:endParaRPr lang="en-US" altLang="zh-CN" sz="2800" dirty="0" smtClean="0"/>
          </a:p>
          <a:p>
            <a:pPr marL="342900" indent="-342900" eaLnBrk="1" hangingPunct="1">
              <a:spcBef>
                <a:spcPct val="0"/>
              </a:spcBef>
              <a:buClrTx/>
              <a:buSzTx/>
              <a:buFont typeface="Wingdings" pitchFamily="2" charset="2"/>
              <a:buChar char="Ø"/>
            </a:pPr>
            <a:r>
              <a:rPr lang="zh-CN" altLang="en-US" sz="2800" dirty="0" smtClean="0"/>
              <a:t>自同步</a:t>
            </a:r>
            <a:r>
              <a:rPr lang="zh-CN" altLang="en-US" sz="2800" dirty="0"/>
              <a:t>序列密码的加密过程可以用下列公式来描述，即  </a:t>
            </a:r>
          </a:p>
        </p:txBody>
      </p:sp>
      <mc:AlternateContent xmlns:mc="http://schemas.openxmlformats.org/markup-compatibility/2006" xmlns:a14="http://schemas.microsoft.com/office/drawing/2010/main">
        <mc:Choice Requires="a14">
          <p:graphicFrame>
            <p:nvGraphicFramePr>
              <p:cNvPr id="2" name="表格 2">
                <a:extLst>
                  <a:ext uri="{FF2B5EF4-FFF2-40B4-BE49-F238E27FC236}">
                    <a16:creationId xmlns:a16="http://schemas.microsoft.com/office/drawing/2014/main" xmlns="" id="{807C75E4-20FC-46F1-9E66-CD1763CA9BCB}"/>
                  </a:ext>
                </a:extLst>
              </p:cNvPr>
              <p:cNvGraphicFramePr>
                <a:graphicFrameLocks noGrp="1"/>
              </p:cNvGraphicFramePr>
              <p:nvPr>
                <p:extLst>
                  <p:ext uri="{D42A27DB-BD31-4B8C-83A1-F6EECF244321}">
                    <p14:modId xmlns:p14="http://schemas.microsoft.com/office/powerpoint/2010/main" val="4088618508"/>
                  </p:ext>
                </p:extLst>
              </p:nvPr>
            </p:nvGraphicFramePr>
            <p:xfrm>
              <a:off x="1871699" y="4509120"/>
              <a:ext cx="5132321" cy="1710189"/>
            </p:xfrm>
            <a:graphic>
              <a:graphicData uri="http://schemas.openxmlformats.org/drawingml/2006/table">
                <a:tbl>
                  <a:tblPr firstRow="1" bandRow="1">
                    <a:tableStyleId>{2D5ABB26-0587-4C30-8999-92F81FD0307C}</a:tableStyleId>
                  </a:tblPr>
                  <a:tblGrid>
                    <a:gridCol w="5132321">
                      <a:extLst>
                        <a:ext uri="{9D8B030D-6E8A-4147-A177-3AD203B41FA5}">
                          <a16:colId xmlns:a16="http://schemas.microsoft.com/office/drawing/2014/main" xmlns="" val="594971548"/>
                        </a:ext>
                      </a:extLst>
                    </a:gridCol>
                  </a:tblGrid>
                  <a:tr h="570063">
                    <a:tc>
                      <a:txBody>
                        <a:bodyPr/>
                        <a:lstStyle/>
                        <a:p>
                          <a:pPr/>
                          <a14:m>
                            <m:oMathPara xmlns:m="http://schemas.openxmlformats.org/officeDocument/2006/math">
                              <m:oMathParaPr>
                                <m:jc m:val="centerGroup"/>
                              </m:oMathParaPr>
                              <m:oMath xmlns:m="http://schemas.openxmlformats.org/officeDocument/2006/math">
                                <m:sSub>
                                  <m:sSubPr>
                                    <m:ctrlPr>
                                      <a:rPr lang="zh-CN" altLang="zh-CN" sz="2800" i="1" kern="1200" smtClean="0">
                                        <a:solidFill>
                                          <a:schemeClr val="tx1"/>
                                        </a:solidFill>
                                        <a:effectLst/>
                                        <a:latin typeface="Cambria Math"/>
                                        <a:ea typeface="+mn-ea"/>
                                        <a:cs typeface="+mn-cs"/>
                                      </a:rPr>
                                    </m:ctrlPr>
                                  </m:sSubPr>
                                  <m:e>
                                    <m:r>
                                      <a:rPr lang="en-US" altLang="zh-CN" sz="2800" i="1" kern="1200">
                                        <a:solidFill>
                                          <a:schemeClr val="tx1"/>
                                        </a:solidFill>
                                        <a:effectLst/>
                                        <a:latin typeface="Cambria Math" panose="02040503050406030204" pitchFamily="18" charset="0"/>
                                        <a:ea typeface="+mn-ea"/>
                                        <a:cs typeface="+mn-cs"/>
                                      </a:rPr>
                                      <m:t>𝜎</m:t>
                                    </m:r>
                                  </m:e>
                                  <m:sub>
                                    <m:r>
                                      <a:rPr lang="en-US" altLang="zh-CN" sz="2800" i="1" kern="1200">
                                        <a:solidFill>
                                          <a:schemeClr val="tx1"/>
                                        </a:solidFill>
                                        <a:effectLst/>
                                        <a:latin typeface="Cambria Math" panose="02040503050406030204" pitchFamily="18" charset="0"/>
                                        <a:ea typeface="+mn-ea"/>
                                        <a:cs typeface="+mn-cs"/>
                                      </a:rPr>
                                      <m:t>𝑖</m:t>
                                    </m:r>
                                  </m:sub>
                                </m:sSub>
                                <m:r>
                                  <a:rPr lang="en-US" altLang="zh-CN" sz="2800" i="1" kern="1200">
                                    <a:solidFill>
                                      <a:schemeClr val="tx1"/>
                                    </a:solidFill>
                                    <a:effectLst/>
                                    <a:latin typeface="Cambria Math" panose="02040503050406030204" pitchFamily="18" charset="0"/>
                                    <a:ea typeface="+mn-ea"/>
                                    <a:cs typeface="+mn-cs"/>
                                  </a:rPr>
                                  <m:t>=(</m:t>
                                </m:r>
                                <m:sSub>
                                  <m:sSubPr>
                                    <m:ctrlPr>
                                      <a:rPr lang="zh-CN" altLang="zh-CN" sz="2800" i="1" kern="1200">
                                        <a:solidFill>
                                          <a:schemeClr val="tx1"/>
                                        </a:solidFill>
                                        <a:effectLst/>
                                        <a:latin typeface="Cambria Math"/>
                                        <a:ea typeface="+mn-ea"/>
                                        <a:cs typeface="+mn-cs"/>
                                      </a:rPr>
                                    </m:ctrlPr>
                                  </m:sSubPr>
                                  <m:e>
                                    <m:r>
                                      <a:rPr lang="en-US" altLang="zh-CN" sz="2800" i="1" kern="1200">
                                        <a:solidFill>
                                          <a:schemeClr val="tx1"/>
                                        </a:solidFill>
                                        <a:effectLst/>
                                        <a:latin typeface="Cambria Math" panose="02040503050406030204" pitchFamily="18" charset="0"/>
                                        <a:ea typeface="+mn-ea"/>
                                        <a:cs typeface="+mn-cs"/>
                                      </a:rPr>
                                      <m:t>𝑐</m:t>
                                    </m:r>
                                  </m:e>
                                  <m:sub>
                                    <m:r>
                                      <a:rPr lang="en-US" altLang="zh-CN" sz="2800" i="1" kern="1200">
                                        <a:solidFill>
                                          <a:schemeClr val="tx1"/>
                                        </a:solidFill>
                                        <a:effectLst/>
                                        <a:latin typeface="Cambria Math" panose="02040503050406030204" pitchFamily="18" charset="0"/>
                                        <a:ea typeface="+mn-ea"/>
                                        <a:cs typeface="+mn-cs"/>
                                      </a:rPr>
                                      <m:t>𝑖</m:t>
                                    </m:r>
                                    <m:r>
                                      <a:rPr lang="en-US" altLang="zh-CN" sz="2800" i="1" kern="1200">
                                        <a:solidFill>
                                          <a:schemeClr val="tx1"/>
                                        </a:solidFill>
                                        <a:effectLst/>
                                        <a:latin typeface="Cambria Math" panose="02040503050406030204" pitchFamily="18" charset="0"/>
                                        <a:ea typeface="+mn-ea"/>
                                        <a:cs typeface="+mn-cs"/>
                                      </a:rPr>
                                      <m:t>−</m:t>
                                    </m:r>
                                    <m:r>
                                      <a:rPr lang="en-US" altLang="zh-CN" sz="2800" i="1" kern="1200">
                                        <a:solidFill>
                                          <a:schemeClr val="tx1"/>
                                        </a:solidFill>
                                        <a:effectLst/>
                                        <a:latin typeface="Cambria Math" panose="02040503050406030204" pitchFamily="18" charset="0"/>
                                        <a:ea typeface="+mn-ea"/>
                                        <a:cs typeface="+mn-cs"/>
                                      </a:rPr>
                                      <m:t>𝑡</m:t>
                                    </m:r>
                                  </m:sub>
                                </m:sSub>
                                <m:r>
                                  <a:rPr lang="zh-CN" altLang="zh-CN" sz="2800" i="1" kern="1200">
                                    <a:solidFill>
                                      <a:schemeClr val="tx1"/>
                                    </a:solidFill>
                                    <a:effectLst/>
                                    <a:latin typeface="Cambria Math" panose="02040503050406030204" pitchFamily="18" charset="0"/>
                                    <a:ea typeface="+mn-ea"/>
                                    <a:cs typeface="+mn-cs"/>
                                  </a:rPr>
                                  <m:t>，</m:t>
                                </m:r>
                                <m:sSub>
                                  <m:sSubPr>
                                    <m:ctrlPr>
                                      <a:rPr lang="zh-CN" altLang="zh-CN" sz="2800" i="1" kern="1200">
                                        <a:solidFill>
                                          <a:schemeClr val="tx1"/>
                                        </a:solidFill>
                                        <a:effectLst/>
                                        <a:latin typeface="Cambria Math"/>
                                        <a:ea typeface="+mn-ea"/>
                                        <a:cs typeface="+mn-cs"/>
                                      </a:rPr>
                                    </m:ctrlPr>
                                  </m:sSubPr>
                                  <m:e>
                                    <m:r>
                                      <a:rPr lang="en-US" altLang="zh-CN" sz="2800" i="1" kern="1200">
                                        <a:solidFill>
                                          <a:schemeClr val="tx1"/>
                                        </a:solidFill>
                                        <a:effectLst/>
                                        <a:latin typeface="Cambria Math" panose="02040503050406030204" pitchFamily="18" charset="0"/>
                                        <a:ea typeface="+mn-ea"/>
                                        <a:cs typeface="+mn-cs"/>
                                      </a:rPr>
                                      <m:t>𝑐</m:t>
                                    </m:r>
                                  </m:e>
                                  <m:sub>
                                    <m:r>
                                      <a:rPr lang="en-US" altLang="zh-CN" sz="2800" i="1" kern="1200">
                                        <a:solidFill>
                                          <a:schemeClr val="tx1"/>
                                        </a:solidFill>
                                        <a:effectLst/>
                                        <a:latin typeface="Cambria Math" panose="02040503050406030204" pitchFamily="18" charset="0"/>
                                        <a:ea typeface="+mn-ea"/>
                                        <a:cs typeface="+mn-cs"/>
                                      </a:rPr>
                                      <m:t>𝑖</m:t>
                                    </m:r>
                                    <m:r>
                                      <a:rPr lang="en-US" altLang="zh-CN" sz="2800" i="1" kern="1200">
                                        <a:solidFill>
                                          <a:schemeClr val="tx1"/>
                                        </a:solidFill>
                                        <a:effectLst/>
                                        <a:latin typeface="Cambria Math" panose="02040503050406030204" pitchFamily="18" charset="0"/>
                                        <a:ea typeface="+mn-ea"/>
                                        <a:cs typeface="+mn-cs"/>
                                      </a:rPr>
                                      <m:t>−</m:t>
                                    </m:r>
                                    <m:r>
                                      <a:rPr lang="en-US" altLang="zh-CN" sz="2800" i="1" kern="1200">
                                        <a:solidFill>
                                          <a:schemeClr val="tx1"/>
                                        </a:solidFill>
                                        <a:effectLst/>
                                        <a:latin typeface="Cambria Math" panose="02040503050406030204" pitchFamily="18" charset="0"/>
                                        <a:ea typeface="+mn-ea"/>
                                        <a:cs typeface="+mn-cs"/>
                                      </a:rPr>
                                      <m:t>𝑡</m:t>
                                    </m:r>
                                    <m:r>
                                      <a:rPr lang="en-US" altLang="zh-CN" sz="2800" i="1" kern="1200">
                                        <a:solidFill>
                                          <a:schemeClr val="tx1"/>
                                        </a:solidFill>
                                        <a:effectLst/>
                                        <a:latin typeface="Cambria Math" panose="02040503050406030204" pitchFamily="18" charset="0"/>
                                        <a:ea typeface="+mn-ea"/>
                                        <a:cs typeface="+mn-cs"/>
                                      </a:rPr>
                                      <m:t>+1</m:t>
                                    </m:r>
                                  </m:sub>
                                </m:sSub>
                                <m:r>
                                  <a:rPr lang="zh-CN" altLang="zh-CN" sz="2800" i="1" kern="1200">
                                    <a:solidFill>
                                      <a:schemeClr val="tx1"/>
                                    </a:solidFill>
                                    <a:effectLst/>
                                    <a:latin typeface="Cambria Math" panose="02040503050406030204" pitchFamily="18" charset="0"/>
                                    <a:ea typeface="+mn-ea"/>
                                    <a:cs typeface="+mn-cs"/>
                                  </a:rPr>
                                  <m:t>，</m:t>
                                </m:r>
                                <m:r>
                                  <a:rPr lang="en-US" altLang="zh-CN" sz="2800" i="1" kern="1200">
                                    <a:solidFill>
                                      <a:schemeClr val="tx1"/>
                                    </a:solidFill>
                                    <a:effectLst/>
                                    <a:latin typeface="Cambria Math" panose="02040503050406030204" pitchFamily="18" charset="0"/>
                                    <a:ea typeface="+mn-ea"/>
                                    <a:cs typeface="+mn-cs"/>
                                  </a:rPr>
                                  <m:t>  ⋯</m:t>
                                </m:r>
                                <m:r>
                                  <a:rPr lang="zh-CN" altLang="zh-CN" sz="2800" i="1" kern="1200">
                                    <a:solidFill>
                                      <a:schemeClr val="tx1"/>
                                    </a:solidFill>
                                    <a:effectLst/>
                                    <a:latin typeface="Cambria Math" panose="02040503050406030204" pitchFamily="18" charset="0"/>
                                    <a:ea typeface="+mn-ea"/>
                                    <a:cs typeface="+mn-cs"/>
                                  </a:rPr>
                                  <m:t>，</m:t>
                                </m:r>
                                <m:sSub>
                                  <m:sSubPr>
                                    <m:ctrlPr>
                                      <a:rPr lang="zh-CN" altLang="zh-CN" sz="2800" i="1" kern="1200">
                                        <a:solidFill>
                                          <a:schemeClr val="tx1"/>
                                        </a:solidFill>
                                        <a:effectLst/>
                                        <a:latin typeface="Cambria Math"/>
                                        <a:ea typeface="+mn-ea"/>
                                        <a:cs typeface="+mn-cs"/>
                                      </a:rPr>
                                    </m:ctrlPr>
                                  </m:sSubPr>
                                  <m:e>
                                    <m:r>
                                      <a:rPr lang="en-US" altLang="zh-CN" sz="2800" i="1" kern="1200">
                                        <a:solidFill>
                                          <a:schemeClr val="tx1"/>
                                        </a:solidFill>
                                        <a:effectLst/>
                                        <a:latin typeface="Cambria Math" panose="02040503050406030204" pitchFamily="18" charset="0"/>
                                        <a:ea typeface="+mn-ea"/>
                                        <a:cs typeface="+mn-cs"/>
                                      </a:rPr>
                                      <m:t>𝑐</m:t>
                                    </m:r>
                                  </m:e>
                                  <m:sub>
                                    <m:r>
                                      <a:rPr lang="en-US" altLang="zh-CN" sz="2800" i="1" kern="1200">
                                        <a:solidFill>
                                          <a:schemeClr val="tx1"/>
                                        </a:solidFill>
                                        <a:effectLst/>
                                        <a:latin typeface="Cambria Math" panose="02040503050406030204" pitchFamily="18" charset="0"/>
                                        <a:ea typeface="+mn-ea"/>
                                        <a:cs typeface="+mn-cs"/>
                                      </a:rPr>
                                      <m:t>𝑖</m:t>
                                    </m:r>
                                    <m:r>
                                      <a:rPr lang="en-US" altLang="zh-CN" sz="2800" i="1" kern="1200">
                                        <a:solidFill>
                                          <a:schemeClr val="tx1"/>
                                        </a:solidFill>
                                        <a:effectLst/>
                                        <a:latin typeface="Cambria Math" panose="02040503050406030204" pitchFamily="18" charset="0"/>
                                        <a:ea typeface="+mn-ea"/>
                                        <a:cs typeface="+mn-cs"/>
                                      </a:rPr>
                                      <m:t>−1</m:t>
                                    </m:r>
                                  </m:sub>
                                </m:sSub>
                                <m:r>
                                  <a:rPr lang="en-US" altLang="zh-CN" sz="2800" i="1" kern="1200">
                                    <a:solidFill>
                                      <a:schemeClr val="tx1"/>
                                    </a:solidFill>
                                    <a:effectLst/>
                                    <a:latin typeface="Cambria Math" panose="02040503050406030204" pitchFamily="18" charset="0"/>
                                    <a:ea typeface="+mn-ea"/>
                                    <a:cs typeface="+mn-cs"/>
                                  </a:rPr>
                                  <m:t>)</m:t>
                                </m:r>
                              </m:oMath>
                            </m:oMathPara>
                          </a14:m>
                          <a:endParaRPr lang="zh-CN" altLang="en-US" sz="2800" dirty="0"/>
                        </a:p>
                      </a:txBody>
                      <a:tcPr/>
                    </a:tc>
                    <a:extLst>
                      <a:ext uri="{0D108BD9-81ED-4DB2-BD59-A6C34878D82A}">
                        <a16:rowId xmlns:a16="http://schemas.microsoft.com/office/drawing/2014/main" xmlns="" val="288555207"/>
                      </a:ext>
                    </a:extLst>
                  </a:tr>
                  <a:tr h="570063">
                    <a:tc>
                      <a:txBody>
                        <a:bodyPr/>
                        <a:lstStyle/>
                        <a:p>
                          <a:pPr/>
                          <a14:m>
                            <m:oMathPara xmlns:m="http://schemas.openxmlformats.org/officeDocument/2006/math">
                              <m:oMathParaPr>
                                <m:jc m:val="centerGroup"/>
                              </m:oMathParaPr>
                              <m:oMath xmlns:m="http://schemas.openxmlformats.org/officeDocument/2006/math">
                                <m:sSub>
                                  <m:sSubPr>
                                    <m:ctrlPr>
                                      <a:rPr lang="zh-CN" altLang="zh-CN" sz="2800" i="1" kern="1200" smtClean="0">
                                        <a:solidFill>
                                          <a:schemeClr val="tx1"/>
                                        </a:solidFill>
                                        <a:effectLst/>
                                        <a:latin typeface="Cambria Math"/>
                                        <a:ea typeface="+mn-ea"/>
                                        <a:cs typeface="+mn-cs"/>
                                      </a:rPr>
                                    </m:ctrlPr>
                                  </m:sSubPr>
                                  <m:e>
                                    <m:r>
                                      <a:rPr lang="en-US" altLang="zh-CN" sz="2800" i="1" kern="1200">
                                        <a:solidFill>
                                          <a:schemeClr val="tx1"/>
                                        </a:solidFill>
                                        <a:effectLst/>
                                        <a:latin typeface="Cambria Math" panose="02040503050406030204" pitchFamily="18" charset="0"/>
                                        <a:ea typeface="+mn-ea"/>
                                        <a:cs typeface="+mn-cs"/>
                                      </a:rPr>
                                      <m:t>𝑧</m:t>
                                    </m:r>
                                  </m:e>
                                  <m:sub>
                                    <m:r>
                                      <a:rPr lang="en-US" altLang="zh-CN" sz="2800" i="1" kern="1200">
                                        <a:solidFill>
                                          <a:schemeClr val="tx1"/>
                                        </a:solidFill>
                                        <a:effectLst/>
                                        <a:latin typeface="Cambria Math" panose="02040503050406030204" pitchFamily="18" charset="0"/>
                                        <a:ea typeface="+mn-ea"/>
                                        <a:cs typeface="+mn-cs"/>
                                      </a:rPr>
                                      <m:t>𝑖</m:t>
                                    </m:r>
                                  </m:sub>
                                </m:sSub>
                                <m:r>
                                  <a:rPr lang="en-US" altLang="zh-CN" sz="2800" i="1" kern="1200">
                                    <a:solidFill>
                                      <a:schemeClr val="tx1"/>
                                    </a:solidFill>
                                    <a:effectLst/>
                                    <a:latin typeface="Cambria Math" panose="02040503050406030204" pitchFamily="18" charset="0"/>
                                    <a:ea typeface="+mn-ea"/>
                                    <a:cs typeface="+mn-cs"/>
                                  </a:rPr>
                                  <m:t>=</m:t>
                                </m:r>
                                <m:r>
                                  <a:rPr lang="en-US" altLang="zh-CN" sz="2800" i="1" kern="1200">
                                    <a:solidFill>
                                      <a:schemeClr val="tx1"/>
                                    </a:solidFill>
                                    <a:effectLst/>
                                    <a:latin typeface="Cambria Math" panose="02040503050406030204" pitchFamily="18" charset="0"/>
                                    <a:ea typeface="+mn-ea"/>
                                    <a:cs typeface="+mn-cs"/>
                                  </a:rPr>
                                  <m:t>𝑔</m:t>
                                </m:r>
                                <m:r>
                                  <a:rPr lang="en-US" altLang="zh-CN" sz="2800" i="1" kern="1200">
                                    <a:solidFill>
                                      <a:schemeClr val="tx1"/>
                                    </a:solidFill>
                                    <a:effectLst/>
                                    <a:latin typeface="Cambria Math" panose="02040503050406030204" pitchFamily="18" charset="0"/>
                                    <a:ea typeface="+mn-ea"/>
                                    <a:cs typeface="+mn-cs"/>
                                  </a:rPr>
                                  <m:t>(</m:t>
                                </m:r>
                                <m:sSub>
                                  <m:sSubPr>
                                    <m:ctrlPr>
                                      <a:rPr lang="zh-CN" altLang="zh-CN" sz="2800" i="1" kern="1200">
                                        <a:solidFill>
                                          <a:schemeClr val="tx1"/>
                                        </a:solidFill>
                                        <a:effectLst/>
                                        <a:latin typeface="Cambria Math"/>
                                        <a:ea typeface="+mn-ea"/>
                                        <a:cs typeface="+mn-cs"/>
                                      </a:rPr>
                                    </m:ctrlPr>
                                  </m:sSubPr>
                                  <m:e>
                                    <m:r>
                                      <a:rPr lang="en-US" altLang="zh-CN" sz="2800" i="1" kern="1200">
                                        <a:solidFill>
                                          <a:schemeClr val="tx1"/>
                                        </a:solidFill>
                                        <a:effectLst/>
                                        <a:latin typeface="Cambria Math" panose="02040503050406030204" pitchFamily="18" charset="0"/>
                                        <a:ea typeface="+mn-ea"/>
                                        <a:cs typeface="+mn-cs"/>
                                      </a:rPr>
                                      <m:t>𝜎</m:t>
                                    </m:r>
                                  </m:e>
                                  <m:sub>
                                    <m:r>
                                      <a:rPr lang="en-US" altLang="zh-CN" sz="2800" i="1" kern="1200">
                                        <a:solidFill>
                                          <a:schemeClr val="tx1"/>
                                        </a:solidFill>
                                        <a:effectLst/>
                                        <a:latin typeface="Cambria Math" panose="02040503050406030204" pitchFamily="18" charset="0"/>
                                        <a:ea typeface="+mn-ea"/>
                                        <a:cs typeface="+mn-cs"/>
                                      </a:rPr>
                                      <m:t>𝑖</m:t>
                                    </m:r>
                                  </m:sub>
                                </m:sSub>
                                <m:r>
                                  <a:rPr lang="zh-CN" altLang="zh-CN" sz="2800" i="1" kern="1200">
                                    <a:solidFill>
                                      <a:schemeClr val="tx1"/>
                                    </a:solidFill>
                                    <a:effectLst/>
                                    <a:latin typeface="Cambria Math" panose="02040503050406030204" pitchFamily="18" charset="0"/>
                                    <a:ea typeface="+mn-ea"/>
                                    <a:cs typeface="+mn-cs"/>
                                  </a:rPr>
                                  <m:t>，</m:t>
                                </m:r>
                                <m:r>
                                  <a:rPr lang="en-US" altLang="zh-CN" sz="2800" i="1" kern="1200">
                                    <a:solidFill>
                                      <a:schemeClr val="tx1"/>
                                    </a:solidFill>
                                    <a:effectLst/>
                                    <a:latin typeface="Cambria Math" panose="02040503050406030204" pitchFamily="18" charset="0"/>
                                    <a:ea typeface="+mn-ea"/>
                                    <a:cs typeface="+mn-cs"/>
                                  </a:rPr>
                                  <m:t>𝑘</m:t>
                                </m:r>
                                <m:r>
                                  <a:rPr lang="en-US" altLang="zh-CN" sz="2800" i="1" kern="1200">
                                    <a:solidFill>
                                      <a:schemeClr val="tx1"/>
                                    </a:solidFill>
                                    <a:effectLst/>
                                    <a:latin typeface="Cambria Math" panose="02040503050406030204" pitchFamily="18" charset="0"/>
                                    <a:ea typeface="+mn-ea"/>
                                    <a:cs typeface="+mn-cs"/>
                                  </a:rPr>
                                  <m:t>)</m:t>
                                </m:r>
                              </m:oMath>
                            </m:oMathPara>
                          </a14:m>
                          <a:endParaRPr lang="zh-CN" altLang="en-US" sz="2800" dirty="0"/>
                        </a:p>
                      </a:txBody>
                      <a:tcPr/>
                    </a:tc>
                    <a:extLst>
                      <a:ext uri="{0D108BD9-81ED-4DB2-BD59-A6C34878D82A}">
                        <a16:rowId xmlns:a16="http://schemas.microsoft.com/office/drawing/2014/main" xmlns="" val="2519116600"/>
                      </a:ext>
                    </a:extLst>
                  </a:tr>
                  <a:tr h="570063">
                    <a:tc>
                      <a:txBody>
                        <a:bodyPr/>
                        <a:lstStyle/>
                        <a:p>
                          <a:pPr/>
                          <a14:m>
                            <m:oMathPara xmlns:m="http://schemas.openxmlformats.org/officeDocument/2006/math">
                              <m:oMathParaPr>
                                <m:jc m:val="centerGroup"/>
                              </m:oMathParaPr>
                              <m:oMath xmlns:m="http://schemas.openxmlformats.org/officeDocument/2006/math">
                                <m:sSub>
                                  <m:sSubPr>
                                    <m:ctrlPr>
                                      <a:rPr lang="zh-CN" altLang="zh-CN" sz="2800" i="1" kern="1200" smtClean="0">
                                        <a:solidFill>
                                          <a:schemeClr val="tx1"/>
                                        </a:solidFill>
                                        <a:effectLst/>
                                        <a:latin typeface="Cambria Math"/>
                                        <a:ea typeface="+mn-ea"/>
                                        <a:cs typeface="+mn-cs"/>
                                      </a:rPr>
                                    </m:ctrlPr>
                                  </m:sSubPr>
                                  <m:e>
                                    <m:r>
                                      <a:rPr lang="en-US" altLang="zh-CN" sz="2800" i="1" kern="1200">
                                        <a:solidFill>
                                          <a:schemeClr val="tx1"/>
                                        </a:solidFill>
                                        <a:effectLst/>
                                        <a:latin typeface="Cambria Math" panose="02040503050406030204" pitchFamily="18" charset="0"/>
                                        <a:ea typeface="+mn-ea"/>
                                        <a:cs typeface="+mn-cs"/>
                                      </a:rPr>
                                      <m:t>𝑐</m:t>
                                    </m:r>
                                  </m:e>
                                  <m:sub>
                                    <m:r>
                                      <a:rPr lang="en-US" altLang="zh-CN" sz="2800" i="1" kern="1200">
                                        <a:solidFill>
                                          <a:schemeClr val="tx1"/>
                                        </a:solidFill>
                                        <a:effectLst/>
                                        <a:latin typeface="Cambria Math" panose="02040503050406030204" pitchFamily="18" charset="0"/>
                                        <a:ea typeface="+mn-ea"/>
                                        <a:cs typeface="+mn-cs"/>
                                      </a:rPr>
                                      <m:t>𝑖</m:t>
                                    </m:r>
                                  </m:sub>
                                </m:sSub>
                                <m:r>
                                  <a:rPr lang="en-US" altLang="zh-CN" sz="2800" i="1" kern="1200">
                                    <a:solidFill>
                                      <a:schemeClr val="tx1"/>
                                    </a:solidFill>
                                    <a:effectLst/>
                                    <a:latin typeface="Cambria Math" panose="02040503050406030204" pitchFamily="18" charset="0"/>
                                    <a:ea typeface="+mn-ea"/>
                                    <a:cs typeface="+mn-cs"/>
                                  </a:rPr>
                                  <m:t>=</m:t>
                                </m:r>
                                <m:r>
                                  <a:rPr lang="en-US" altLang="zh-CN" sz="2800" i="1" kern="1200">
                                    <a:solidFill>
                                      <a:schemeClr val="tx1"/>
                                    </a:solidFill>
                                    <a:effectLst/>
                                    <a:latin typeface="Cambria Math" panose="02040503050406030204" pitchFamily="18" charset="0"/>
                                    <a:ea typeface="+mn-ea"/>
                                    <a:cs typeface="+mn-cs"/>
                                  </a:rPr>
                                  <m:t>h</m:t>
                                </m:r>
                                <m:r>
                                  <a:rPr lang="en-US" altLang="zh-CN" sz="2800" i="1" kern="1200">
                                    <a:solidFill>
                                      <a:schemeClr val="tx1"/>
                                    </a:solidFill>
                                    <a:effectLst/>
                                    <a:latin typeface="Cambria Math" panose="02040503050406030204" pitchFamily="18" charset="0"/>
                                    <a:ea typeface="+mn-ea"/>
                                    <a:cs typeface="+mn-cs"/>
                                  </a:rPr>
                                  <m:t>(</m:t>
                                </m:r>
                                <m:sSub>
                                  <m:sSubPr>
                                    <m:ctrlPr>
                                      <a:rPr lang="zh-CN" altLang="zh-CN" sz="2800" i="1" kern="1200">
                                        <a:solidFill>
                                          <a:schemeClr val="tx1"/>
                                        </a:solidFill>
                                        <a:effectLst/>
                                        <a:latin typeface="Cambria Math"/>
                                        <a:ea typeface="+mn-ea"/>
                                        <a:cs typeface="+mn-cs"/>
                                      </a:rPr>
                                    </m:ctrlPr>
                                  </m:sSubPr>
                                  <m:e>
                                    <m:r>
                                      <a:rPr lang="en-US" altLang="zh-CN" sz="2800" i="1" kern="1200">
                                        <a:solidFill>
                                          <a:schemeClr val="tx1"/>
                                        </a:solidFill>
                                        <a:effectLst/>
                                        <a:latin typeface="Cambria Math" panose="02040503050406030204" pitchFamily="18" charset="0"/>
                                        <a:ea typeface="+mn-ea"/>
                                        <a:cs typeface="+mn-cs"/>
                                      </a:rPr>
                                      <m:t>𝑧</m:t>
                                    </m:r>
                                  </m:e>
                                  <m:sub>
                                    <m:r>
                                      <a:rPr lang="en-US" altLang="zh-CN" sz="2800" i="1" kern="1200">
                                        <a:solidFill>
                                          <a:schemeClr val="tx1"/>
                                        </a:solidFill>
                                        <a:effectLst/>
                                        <a:latin typeface="Cambria Math" panose="02040503050406030204" pitchFamily="18" charset="0"/>
                                        <a:ea typeface="+mn-ea"/>
                                        <a:cs typeface="+mn-cs"/>
                                      </a:rPr>
                                      <m:t>𝑖</m:t>
                                    </m:r>
                                  </m:sub>
                                </m:sSub>
                                <m:r>
                                  <a:rPr lang="zh-CN" altLang="zh-CN" sz="2800" i="1" kern="1200">
                                    <a:solidFill>
                                      <a:schemeClr val="tx1"/>
                                    </a:solidFill>
                                    <a:effectLst/>
                                    <a:latin typeface="Cambria Math" panose="02040503050406030204" pitchFamily="18" charset="0"/>
                                    <a:ea typeface="+mn-ea"/>
                                    <a:cs typeface="+mn-cs"/>
                                  </a:rPr>
                                  <m:t>，</m:t>
                                </m:r>
                                <m:sSub>
                                  <m:sSubPr>
                                    <m:ctrlPr>
                                      <a:rPr lang="zh-CN" altLang="zh-CN" sz="2800" i="1" kern="1200">
                                        <a:solidFill>
                                          <a:schemeClr val="tx1"/>
                                        </a:solidFill>
                                        <a:effectLst/>
                                        <a:latin typeface="Cambria Math"/>
                                        <a:ea typeface="+mn-ea"/>
                                        <a:cs typeface="+mn-cs"/>
                                      </a:rPr>
                                    </m:ctrlPr>
                                  </m:sSubPr>
                                  <m:e>
                                    <m:r>
                                      <a:rPr lang="en-US" altLang="zh-CN" sz="2800" i="1" kern="1200">
                                        <a:solidFill>
                                          <a:schemeClr val="tx1"/>
                                        </a:solidFill>
                                        <a:effectLst/>
                                        <a:latin typeface="Cambria Math" panose="02040503050406030204" pitchFamily="18" charset="0"/>
                                        <a:ea typeface="+mn-ea"/>
                                        <a:cs typeface="+mn-cs"/>
                                      </a:rPr>
                                      <m:t>𝑚</m:t>
                                    </m:r>
                                  </m:e>
                                  <m:sub>
                                    <m:r>
                                      <a:rPr lang="en-US" altLang="zh-CN" sz="2800" i="1" kern="1200">
                                        <a:solidFill>
                                          <a:schemeClr val="tx1"/>
                                        </a:solidFill>
                                        <a:effectLst/>
                                        <a:latin typeface="Cambria Math" panose="02040503050406030204" pitchFamily="18" charset="0"/>
                                        <a:ea typeface="+mn-ea"/>
                                        <a:cs typeface="+mn-cs"/>
                                      </a:rPr>
                                      <m:t>𝑖</m:t>
                                    </m:r>
                                  </m:sub>
                                </m:sSub>
                                <m:r>
                                  <a:rPr lang="en-US" altLang="zh-CN" sz="2800" i="1" kern="1200">
                                    <a:solidFill>
                                      <a:schemeClr val="tx1"/>
                                    </a:solidFill>
                                    <a:effectLst/>
                                    <a:latin typeface="Cambria Math" panose="02040503050406030204" pitchFamily="18" charset="0"/>
                                    <a:ea typeface="+mn-ea"/>
                                    <a:cs typeface="+mn-cs"/>
                                  </a:rPr>
                                  <m:t>)</m:t>
                                </m:r>
                              </m:oMath>
                            </m:oMathPara>
                          </a14:m>
                          <a:endParaRPr lang="zh-CN" altLang="en-US" sz="2800" dirty="0"/>
                        </a:p>
                      </a:txBody>
                      <a:tcPr/>
                    </a:tc>
                    <a:extLst>
                      <a:ext uri="{0D108BD9-81ED-4DB2-BD59-A6C34878D82A}">
                        <a16:rowId xmlns:a16="http://schemas.microsoft.com/office/drawing/2014/main" xmlns="" val="4072638908"/>
                      </a:ext>
                    </a:extLst>
                  </a:tr>
                </a:tbl>
              </a:graphicData>
            </a:graphic>
          </p:graphicFrame>
        </mc:Choice>
        <mc:Fallback xmlns="">
          <p:graphicFrame>
            <p:nvGraphicFramePr>
              <p:cNvPr id="2" name="表格 2">
                <a:extLst>
                  <a:ext uri="{FF2B5EF4-FFF2-40B4-BE49-F238E27FC236}">
                    <a16:creationId xmlns:a16="http://schemas.microsoft.com/office/drawing/2014/main" xmlns:a14="http://schemas.microsoft.com/office/drawing/2010/main" xmlns="" id="{807C75E4-20FC-46F1-9E66-CD1763CA9BCB}"/>
                  </a:ext>
                </a:extLst>
              </p:cNvPr>
              <p:cNvGraphicFramePr>
                <a:graphicFrameLocks noGrp="1"/>
              </p:cNvGraphicFramePr>
              <p:nvPr>
                <p:extLst>
                  <p:ext uri="{D42A27DB-BD31-4B8C-83A1-F6EECF244321}">
                    <p14:modId xmlns:p14="http://schemas.microsoft.com/office/powerpoint/2010/main" val="4088618508"/>
                  </p:ext>
                </p:extLst>
              </p:nvPr>
            </p:nvGraphicFramePr>
            <p:xfrm>
              <a:off x="1871699" y="4509120"/>
              <a:ext cx="5132321" cy="1710189"/>
            </p:xfrm>
            <a:graphic>
              <a:graphicData uri="http://schemas.openxmlformats.org/drawingml/2006/table">
                <a:tbl>
                  <a:tblPr firstRow="1" bandRow="1">
                    <a:tableStyleId>{2D5ABB26-0587-4C30-8999-92F81FD0307C}</a:tableStyleId>
                  </a:tblPr>
                  <a:tblGrid>
                    <a:gridCol w="5132321">
                      <a:extLst>
                        <a:ext uri="{9D8B030D-6E8A-4147-A177-3AD203B41FA5}">
                          <a16:colId xmlns:a16="http://schemas.microsoft.com/office/drawing/2014/main" xmlns:a14="http://schemas.microsoft.com/office/drawing/2010/main" xmlns="" val="594971548"/>
                        </a:ext>
                      </a:extLst>
                    </a:gridCol>
                  </a:tblGrid>
                  <a:tr h="570063">
                    <a:tc>
                      <a:txBody>
                        <a:bodyPr/>
                        <a:lstStyle/>
                        <a:p>
                          <a:endParaRPr lang="zh-CN"/>
                        </a:p>
                      </a:txBody>
                      <a:tcPr>
                        <a:blipFill rotWithShape="1">
                          <a:blip r:embed="rId2"/>
                          <a:stretch>
                            <a:fillRect t="-1075" b="-202151"/>
                          </a:stretch>
                        </a:blipFill>
                      </a:tcPr>
                    </a:tc>
                    <a:extLst>
                      <a:ext uri="{0D108BD9-81ED-4DB2-BD59-A6C34878D82A}">
                        <a16:rowId xmlns:a16="http://schemas.microsoft.com/office/drawing/2014/main" xmlns:a14="http://schemas.microsoft.com/office/drawing/2010/main" xmlns="" val="288555207"/>
                      </a:ext>
                    </a:extLst>
                  </a:tr>
                  <a:tr h="570063">
                    <a:tc>
                      <a:txBody>
                        <a:bodyPr/>
                        <a:lstStyle/>
                        <a:p>
                          <a:endParaRPr lang="zh-CN"/>
                        </a:p>
                      </a:txBody>
                      <a:tcPr>
                        <a:blipFill rotWithShape="1">
                          <a:blip r:embed="rId2"/>
                          <a:stretch>
                            <a:fillRect t="-100000" b="-100000"/>
                          </a:stretch>
                        </a:blipFill>
                      </a:tcPr>
                    </a:tc>
                    <a:extLst>
                      <a:ext uri="{0D108BD9-81ED-4DB2-BD59-A6C34878D82A}">
                        <a16:rowId xmlns:a16="http://schemas.microsoft.com/office/drawing/2014/main" xmlns:a14="http://schemas.microsoft.com/office/drawing/2010/main" xmlns="" val="2519116600"/>
                      </a:ext>
                    </a:extLst>
                  </a:tr>
                  <a:tr h="570063">
                    <a:tc>
                      <a:txBody>
                        <a:bodyPr/>
                        <a:lstStyle/>
                        <a:p>
                          <a:endParaRPr lang="zh-CN"/>
                        </a:p>
                      </a:txBody>
                      <a:tcPr>
                        <a:blipFill rotWithShape="1">
                          <a:blip r:embed="rId2"/>
                          <a:stretch>
                            <a:fillRect t="-202151" b="-1075"/>
                          </a:stretch>
                        </a:blipFill>
                      </a:tcPr>
                    </a:tc>
                    <a:extLst>
                      <a:ext uri="{0D108BD9-81ED-4DB2-BD59-A6C34878D82A}">
                        <a16:rowId xmlns:a16="http://schemas.microsoft.com/office/drawing/2014/main" xmlns:a14="http://schemas.microsoft.com/office/drawing/2010/main" xmlns="" val="4072638908"/>
                      </a:ext>
                    </a:extLst>
                  </a:tr>
                </a:tbl>
              </a:graphicData>
            </a:graphic>
          </p:graphicFrame>
        </mc:Fallback>
      </mc:AlternateContent>
      <p:sp>
        <p:nvSpPr>
          <p:cNvPr id="7" name="矩形 6"/>
          <p:cNvSpPr/>
          <p:nvPr/>
        </p:nvSpPr>
        <p:spPr>
          <a:xfrm>
            <a:off x="971600" y="533580"/>
            <a:ext cx="6032421" cy="1200329"/>
          </a:xfrm>
          <a:prstGeom prst="rect">
            <a:avLst/>
          </a:prstGeom>
        </p:spPr>
        <p:txBody>
          <a:bodyPr wrap="none">
            <a:spAutoFit/>
          </a:bodyPr>
          <a:lstStyle/>
          <a:p>
            <a:pPr eaLnBrk="1" hangingPunct="1">
              <a:lnSpc>
                <a:spcPct val="150000"/>
              </a:lnSpc>
            </a:pPr>
            <a:r>
              <a:rPr lang="zh-CN" altLang="en-US" sz="4800" dirty="0" smtClean="0">
                <a:latin typeface="+mn-ea"/>
              </a:rPr>
              <a:t>（</a:t>
            </a:r>
            <a:r>
              <a:rPr lang="en-US" altLang="zh-CN" sz="4800" dirty="0">
                <a:latin typeface="+mn-ea"/>
              </a:rPr>
              <a:t>2</a:t>
            </a:r>
            <a:r>
              <a:rPr lang="zh-CN" altLang="en-US" sz="4800" dirty="0" smtClean="0">
                <a:latin typeface="+mn-ea"/>
              </a:rPr>
              <a:t>）</a:t>
            </a:r>
            <a:r>
              <a:rPr lang="zh-CN" altLang="en-US" sz="4800" dirty="0">
                <a:latin typeface="+mn-ea"/>
              </a:rPr>
              <a:t>自</a:t>
            </a:r>
            <a:r>
              <a:rPr lang="zh-CN" altLang="en-US" sz="4800" dirty="0" smtClean="0">
                <a:latin typeface="+mn-ea"/>
              </a:rPr>
              <a:t>同步</a:t>
            </a:r>
            <a:r>
              <a:rPr lang="zh-CN" altLang="en-US" sz="4800" dirty="0">
                <a:latin typeface="+mn-ea"/>
              </a:rPr>
              <a:t>序列密码</a:t>
            </a:r>
            <a:endParaRPr lang="en-US" altLang="zh-CN" sz="4800" dirty="0">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F4EDAC1B-4585-4495-9317-5B2C51A9F3AC}" type="datetime1">
              <a:rPr lang="zh-CN" altLang="en-US" sz="1400" smtClean="0"/>
              <a:t>2020\1\28 Tuesday</a:t>
            </a:fld>
            <a:endParaRPr lang="en-US" altLang="zh-CN" sz="1400"/>
          </a:p>
        </p:txBody>
      </p:sp>
      <p:sp>
        <p:nvSpPr>
          <p:cNvPr id="20483"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0484"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5894193-3322-4A87-9C2F-3E13E506A227}" type="slidenum">
              <a:rPr lang="en-US" altLang="zh-CN" sz="1400"/>
              <a:pPr>
                <a:spcBef>
                  <a:spcPct val="0"/>
                </a:spcBef>
                <a:buClrTx/>
                <a:buSzTx/>
                <a:buFontTx/>
                <a:buNone/>
              </a:pPr>
              <a:t>21</a:t>
            </a:fld>
            <a:endParaRPr lang="en-US" altLang="zh-CN" sz="1400"/>
          </a:p>
        </p:txBody>
      </p:sp>
      <mc:AlternateContent xmlns:mc="http://schemas.openxmlformats.org/markup-compatibility/2006" xmlns:a14="http://schemas.microsoft.com/office/drawing/2010/main">
        <mc:Choice Requires="a14">
          <p:sp>
            <p:nvSpPr>
              <p:cNvPr id="20485" name="矩形 4"/>
              <p:cNvSpPr>
                <a:spLocks noChangeArrowheads="1"/>
              </p:cNvSpPr>
              <p:nvPr/>
            </p:nvSpPr>
            <p:spPr bwMode="auto">
              <a:xfrm>
                <a:off x="296524" y="2123855"/>
                <a:ext cx="8325925" cy="39703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indent="457200">
                  <a:spcBef>
                    <a:spcPct val="20000"/>
                  </a:spcBef>
                  <a:buClr>
                    <a:schemeClr val="folHlink"/>
                  </a:buClr>
                  <a:buSzPct val="60000"/>
                  <a:buFont typeface="Wingdings" pitchFamily="2" charset="2"/>
                  <a:buNone/>
                </a:pPr>
                <a:r>
                  <a:rPr lang="zh-CN" altLang="zh-CN" sz="2800" dirty="0">
                    <a:latin typeface="Times New Roman" panose="02020603050405020304" pitchFamily="18" charset="0"/>
                    <a:ea typeface="+mn-ea"/>
                    <a:cs typeface="Times New Roman" panose="02020603050405020304" pitchFamily="18" charset="0"/>
                  </a:rPr>
                  <a:t>其中，</a:t>
                </a:r>
                <a:endParaRPr lang="en-US" altLang="zh-CN" sz="2800" dirty="0" smtClean="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buFont typeface="Wingdings" pitchFamily="2" charset="2"/>
                  <a:buNone/>
                </a:pPr>
                <a14:m>
                  <m:oMath xmlns:m="http://schemas.openxmlformats.org/officeDocument/2006/math">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𝜎</m:t>
                        </m:r>
                      </m:e>
                      <m:sub>
                        <m:r>
                          <a:rPr lang="en-US" altLang="zh-CN" sz="2800">
                            <a:latin typeface="Cambria Math" panose="02040503050406030204" pitchFamily="18" charset="0"/>
                            <a:ea typeface="+mn-ea"/>
                            <a:cs typeface="Times New Roman" panose="02020603050405020304" pitchFamily="18" charset="0"/>
                          </a:rPr>
                          <m:t>𝑖</m:t>
                        </m:r>
                      </m:sub>
                    </m:sSub>
                    <m:r>
                      <a:rPr lang="en-US" altLang="zh-CN" sz="2800">
                        <a:latin typeface="Cambria Math" panose="02040503050406030204" pitchFamily="18" charset="0"/>
                        <a:ea typeface="+mn-ea"/>
                        <a:cs typeface="Times New Roman" panose="02020603050405020304" pitchFamily="18" charset="0"/>
                      </a:rPr>
                      <m:t>=(</m:t>
                    </m:r>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𝑐</m:t>
                        </m:r>
                      </m:e>
                      <m:sub>
                        <m:r>
                          <a:rPr lang="en-US" altLang="zh-CN" sz="2800">
                            <a:latin typeface="Cambria Math" panose="02040503050406030204" pitchFamily="18" charset="0"/>
                            <a:ea typeface="+mn-ea"/>
                            <a:cs typeface="Times New Roman" panose="02020603050405020304" pitchFamily="18" charset="0"/>
                          </a:rPr>
                          <m:t>𝑖</m:t>
                        </m:r>
                        <m:r>
                          <a:rPr lang="en-US" altLang="zh-CN" sz="2800">
                            <a:latin typeface="Cambria Math" panose="02040503050406030204" pitchFamily="18" charset="0"/>
                            <a:ea typeface="+mn-ea"/>
                            <a:cs typeface="Times New Roman" panose="02020603050405020304" pitchFamily="18" charset="0"/>
                          </a:rPr>
                          <m:t>−</m:t>
                        </m:r>
                        <m:r>
                          <a:rPr lang="en-US" altLang="zh-CN" sz="2800">
                            <a:latin typeface="Cambria Math" panose="02040503050406030204" pitchFamily="18" charset="0"/>
                            <a:ea typeface="+mn-ea"/>
                            <a:cs typeface="Times New Roman" panose="02020603050405020304" pitchFamily="18" charset="0"/>
                          </a:rPr>
                          <m:t>𝑡</m:t>
                        </m:r>
                      </m:sub>
                    </m:sSub>
                    <m:r>
                      <a:rPr lang="zh-CN" altLang="zh-CN" sz="2800">
                        <a:latin typeface="Cambria Math" panose="02040503050406030204" pitchFamily="18" charset="0"/>
                        <a:ea typeface="+mn-ea"/>
                        <a:cs typeface="Times New Roman" panose="02020603050405020304" pitchFamily="18" charset="0"/>
                      </a:rPr>
                      <m:t>，</m:t>
                    </m:r>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𝑐</m:t>
                        </m:r>
                      </m:e>
                      <m:sub>
                        <m:r>
                          <a:rPr lang="en-US" altLang="zh-CN" sz="2800">
                            <a:latin typeface="Cambria Math" panose="02040503050406030204" pitchFamily="18" charset="0"/>
                            <a:ea typeface="+mn-ea"/>
                            <a:cs typeface="Times New Roman" panose="02020603050405020304" pitchFamily="18" charset="0"/>
                          </a:rPr>
                          <m:t>𝑖</m:t>
                        </m:r>
                        <m:r>
                          <a:rPr lang="en-US" altLang="zh-CN" sz="2800">
                            <a:latin typeface="Cambria Math" panose="02040503050406030204" pitchFamily="18" charset="0"/>
                            <a:ea typeface="+mn-ea"/>
                            <a:cs typeface="Times New Roman" panose="02020603050405020304" pitchFamily="18" charset="0"/>
                          </a:rPr>
                          <m:t>−</m:t>
                        </m:r>
                        <m:r>
                          <a:rPr lang="en-US" altLang="zh-CN" sz="2800">
                            <a:latin typeface="Cambria Math" panose="02040503050406030204" pitchFamily="18" charset="0"/>
                            <a:ea typeface="+mn-ea"/>
                            <a:cs typeface="Times New Roman" panose="02020603050405020304" pitchFamily="18" charset="0"/>
                          </a:rPr>
                          <m:t>𝑡</m:t>
                        </m:r>
                        <m:r>
                          <a:rPr lang="en-US" altLang="zh-CN" sz="2800">
                            <a:latin typeface="Cambria Math" panose="02040503050406030204" pitchFamily="18" charset="0"/>
                            <a:ea typeface="+mn-ea"/>
                            <a:cs typeface="Times New Roman" panose="02020603050405020304" pitchFamily="18" charset="0"/>
                          </a:rPr>
                          <m:t>+1</m:t>
                        </m:r>
                      </m:sub>
                    </m:sSub>
                    <m:r>
                      <a:rPr lang="zh-CN" altLang="zh-CN" sz="2800">
                        <a:latin typeface="Cambria Math" panose="02040503050406030204" pitchFamily="18" charset="0"/>
                        <a:ea typeface="+mn-ea"/>
                        <a:cs typeface="Times New Roman" panose="02020603050405020304" pitchFamily="18" charset="0"/>
                      </a:rPr>
                      <m:t>，</m:t>
                    </m:r>
                    <m:r>
                      <a:rPr lang="en-US" altLang="zh-CN" sz="2800">
                        <a:latin typeface="Cambria Math" panose="02040503050406030204" pitchFamily="18" charset="0"/>
                        <a:ea typeface="+mn-ea"/>
                        <a:cs typeface="Times New Roman" panose="02020603050405020304" pitchFamily="18" charset="0"/>
                      </a:rPr>
                      <m:t>  ⋯</m:t>
                    </m:r>
                    <m:r>
                      <a:rPr lang="zh-CN" altLang="zh-CN" sz="2800">
                        <a:latin typeface="Cambria Math" panose="02040503050406030204" pitchFamily="18" charset="0"/>
                        <a:ea typeface="+mn-ea"/>
                        <a:cs typeface="Times New Roman" panose="02020603050405020304" pitchFamily="18" charset="0"/>
                      </a:rPr>
                      <m:t>，</m:t>
                    </m:r>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𝑐</m:t>
                        </m:r>
                      </m:e>
                      <m:sub>
                        <m:r>
                          <a:rPr lang="en-US" altLang="zh-CN" sz="2800">
                            <a:latin typeface="Cambria Math" panose="02040503050406030204" pitchFamily="18" charset="0"/>
                            <a:ea typeface="+mn-ea"/>
                            <a:cs typeface="Times New Roman" panose="02020603050405020304" pitchFamily="18" charset="0"/>
                          </a:rPr>
                          <m:t>𝑖</m:t>
                        </m:r>
                        <m:r>
                          <a:rPr lang="en-US" altLang="zh-CN" sz="2800">
                            <a:latin typeface="Cambria Math" panose="02040503050406030204" pitchFamily="18" charset="0"/>
                            <a:ea typeface="+mn-ea"/>
                            <a:cs typeface="Times New Roman" panose="02020603050405020304" pitchFamily="18" charset="0"/>
                          </a:rPr>
                          <m:t>−1</m:t>
                        </m:r>
                      </m:sub>
                    </m:sSub>
                    <m:r>
                      <a:rPr lang="en-US" altLang="zh-CN" sz="2800">
                        <a:latin typeface="Cambria Math" panose="02040503050406030204" pitchFamily="18" charset="0"/>
                        <a:ea typeface="+mn-ea"/>
                        <a:cs typeface="Times New Roman" panose="02020603050405020304" pitchFamily="18" charset="0"/>
                      </a:rPr>
                      <m:t>)</m:t>
                    </m:r>
                  </m:oMath>
                </a14:m>
                <a:r>
                  <a:rPr lang="zh-CN" altLang="zh-CN" sz="2800" dirty="0">
                    <a:latin typeface="Times New Roman" panose="02020603050405020304" pitchFamily="18" charset="0"/>
                    <a:ea typeface="+mn-ea"/>
                    <a:cs typeface="Times New Roman" panose="02020603050405020304" pitchFamily="18" charset="0"/>
                  </a:rPr>
                  <a:t>是初始状态；</a:t>
                </a:r>
                <a:endParaRPr lang="en-US" altLang="zh-CN" sz="2800" dirty="0" smtClean="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buFont typeface="Wingdings" pitchFamily="2" charset="2"/>
                  <a:buNone/>
                </a:pP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𝑘</m:t>
                    </m:r>
                  </m:oMath>
                </a14:m>
                <a:r>
                  <a:rPr lang="zh-CN" altLang="zh-CN" sz="2800" dirty="0">
                    <a:latin typeface="Times New Roman" panose="02020603050405020304" pitchFamily="18" charset="0"/>
                    <a:ea typeface="+mn-ea"/>
                    <a:cs typeface="Times New Roman" panose="02020603050405020304" pitchFamily="18" charset="0"/>
                  </a:rPr>
                  <a:t>是密钥；</a:t>
                </a:r>
                <a:endParaRPr lang="en-US" altLang="zh-CN" sz="2800" dirty="0" smtClean="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buFont typeface="Wingdings" pitchFamily="2" charset="2"/>
                  <a:buNone/>
                </a:pP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𝑔</m:t>
                    </m:r>
                  </m:oMath>
                </a14:m>
                <a:r>
                  <a:rPr lang="zh-CN" altLang="zh-CN" sz="2800" dirty="0">
                    <a:latin typeface="Times New Roman" panose="02020603050405020304" pitchFamily="18" charset="0"/>
                    <a:ea typeface="+mn-ea"/>
                    <a:cs typeface="Times New Roman" panose="02020603050405020304" pitchFamily="18" charset="0"/>
                  </a:rPr>
                  <a:t>是产生密钥序列</a:t>
                </a:r>
                <a14:m>
                  <m:oMath xmlns:m="http://schemas.openxmlformats.org/officeDocument/2006/math">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𝑧</m:t>
                        </m:r>
                      </m:e>
                      <m:sub>
                        <m:r>
                          <a:rPr lang="en-US" altLang="zh-CN" sz="2800">
                            <a:latin typeface="Cambria Math" panose="02040503050406030204" pitchFamily="18" charset="0"/>
                            <a:ea typeface="+mn-ea"/>
                            <a:cs typeface="Times New Roman" panose="02020603050405020304" pitchFamily="18" charset="0"/>
                          </a:rPr>
                          <m:t>𝑖</m:t>
                        </m:r>
                      </m:sub>
                    </m:sSub>
                  </m:oMath>
                </a14:m>
                <a:r>
                  <a:rPr lang="zh-CN" altLang="zh-CN" sz="2800" dirty="0">
                    <a:latin typeface="Times New Roman" panose="02020603050405020304" pitchFamily="18" charset="0"/>
                    <a:ea typeface="+mn-ea"/>
                    <a:cs typeface="Times New Roman" panose="02020603050405020304" pitchFamily="18" charset="0"/>
                  </a:rPr>
                  <a:t>的函数；</a:t>
                </a:r>
                <a:endParaRPr lang="en-US" altLang="zh-CN" sz="2800" dirty="0" smtClean="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buFont typeface="Wingdings" pitchFamily="2" charset="2"/>
                  <a:buNone/>
                </a:pP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h</m:t>
                    </m:r>
                  </m:oMath>
                </a14:m>
                <a:r>
                  <a:rPr lang="zh-CN" altLang="zh-CN" sz="2800" dirty="0">
                    <a:latin typeface="Times New Roman" panose="02020603050405020304" pitchFamily="18" charset="0"/>
                    <a:ea typeface="+mn-ea"/>
                    <a:cs typeface="Times New Roman" panose="02020603050405020304" pitchFamily="18" charset="0"/>
                  </a:rPr>
                  <a:t>是将密钥序列</a:t>
                </a:r>
                <a14:m>
                  <m:oMath xmlns:m="http://schemas.openxmlformats.org/officeDocument/2006/math">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𝑧</m:t>
                        </m:r>
                      </m:e>
                      <m:sub>
                        <m:r>
                          <a:rPr lang="en-US" altLang="zh-CN" sz="2800">
                            <a:latin typeface="Cambria Math" panose="02040503050406030204" pitchFamily="18" charset="0"/>
                            <a:ea typeface="+mn-ea"/>
                            <a:cs typeface="Times New Roman" panose="02020603050405020304" pitchFamily="18" charset="0"/>
                          </a:rPr>
                          <m:t>𝑖</m:t>
                        </m:r>
                      </m:sub>
                    </m:sSub>
                  </m:oMath>
                </a14:m>
                <a:r>
                  <a:rPr lang="zh-CN" altLang="zh-CN" sz="2800" dirty="0">
                    <a:latin typeface="Times New Roman" panose="02020603050405020304" pitchFamily="18" charset="0"/>
                    <a:ea typeface="+mn-ea"/>
                    <a:cs typeface="Times New Roman" panose="02020603050405020304" pitchFamily="18" charset="0"/>
                  </a:rPr>
                  <a:t>和明文</a:t>
                </a:r>
                <a14:m>
                  <m:oMath xmlns:m="http://schemas.openxmlformats.org/officeDocument/2006/math">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𝑚</m:t>
                        </m:r>
                      </m:e>
                      <m:sub>
                        <m:r>
                          <a:rPr lang="en-US" altLang="zh-CN" sz="2800">
                            <a:latin typeface="Cambria Math" panose="02040503050406030204" pitchFamily="18" charset="0"/>
                            <a:ea typeface="+mn-ea"/>
                            <a:cs typeface="Times New Roman" panose="02020603050405020304" pitchFamily="18" charset="0"/>
                          </a:rPr>
                          <m:t>𝑖</m:t>
                        </m:r>
                      </m:sub>
                    </m:sSub>
                  </m:oMath>
                </a14:m>
                <a:r>
                  <a:rPr lang="zh-CN" altLang="zh-CN" sz="2800" dirty="0">
                    <a:latin typeface="Times New Roman" panose="02020603050405020304" pitchFamily="18" charset="0"/>
                    <a:ea typeface="+mn-ea"/>
                    <a:cs typeface="Times New Roman" panose="02020603050405020304" pitchFamily="18" charset="0"/>
                  </a:rPr>
                  <a:t>组合产生密文</a:t>
                </a:r>
                <a14:m>
                  <m:oMath xmlns:m="http://schemas.openxmlformats.org/officeDocument/2006/math">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𝑐</m:t>
                        </m:r>
                      </m:e>
                      <m:sub>
                        <m:r>
                          <a:rPr lang="en-US" altLang="zh-CN" sz="2800">
                            <a:latin typeface="Cambria Math" panose="02040503050406030204" pitchFamily="18" charset="0"/>
                            <a:ea typeface="+mn-ea"/>
                            <a:cs typeface="Times New Roman" panose="02020603050405020304" pitchFamily="18" charset="0"/>
                          </a:rPr>
                          <m:t>𝑖</m:t>
                        </m:r>
                      </m:sub>
                    </m:sSub>
                  </m:oMath>
                </a14:m>
                <a:r>
                  <a:rPr lang="zh-CN" altLang="zh-CN" sz="2800" dirty="0">
                    <a:latin typeface="Times New Roman" panose="02020603050405020304" pitchFamily="18" charset="0"/>
                    <a:ea typeface="+mn-ea"/>
                    <a:cs typeface="Times New Roman" panose="02020603050405020304" pitchFamily="18" charset="0"/>
                  </a:rPr>
                  <a:t>的输出函数</a:t>
                </a:r>
                <a:r>
                  <a:rPr lang="zh-CN" altLang="zh-CN" sz="2800" dirty="0" smtClean="0">
                    <a:latin typeface="Times New Roman" panose="02020603050405020304" pitchFamily="18" charset="0"/>
                    <a:ea typeface="+mn-ea"/>
                    <a:cs typeface="Times New Roman" panose="02020603050405020304" pitchFamily="18" charset="0"/>
                  </a:rPr>
                  <a:t>。</a:t>
                </a:r>
                <a:endParaRPr lang="en-US" altLang="zh-CN" sz="2800" dirty="0" smtClean="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buFont typeface="Wingdings" pitchFamily="2" charset="2"/>
                  <a:buNone/>
                </a:pPr>
                <a:r>
                  <a:rPr lang="zh-CN" altLang="zh-CN" sz="2800" dirty="0" smtClean="0">
                    <a:latin typeface="Times New Roman" panose="02020603050405020304" pitchFamily="18" charset="0"/>
                    <a:ea typeface="+mn-ea"/>
                    <a:cs typeface="Times New Roman" panose="02020603050405020304" pitchFamily="18" charset="0"/>
                  </a:rPr>
                  <a:t>自同步</a:t>
                </a:r>
                <a:r>
                  <a:rPr lang="zh-CN" altLang="zh-CN" sz="2800" dirty="0">
                    <a:latin typeface="Times New Roman" panose="02020603050405020304" pitchFamily="18" charset="0"/>
                    <a:ea typeface="+mn-ea"/>
                    <a:cs typeface="Times New Roman" panose="02020603050405020304" pitchFamily="18" charset="0"/>
                  </a:rPr>
                  <a:t>序列加密和自同步序列解密分别如图</a:t>
                </a:r>
                <a:r>
                  <a:rPr lang="en-US" altLang="zh-CN" sz="2800" dirty="0">
                    <a:latin typeface="Times New Roman" panose="02020603050405020304" pitchFamily="18" charset="0"/>
                    <a:ea typeface="+mn-ea"/>
                    <a:cs typeface="Times New Roman" panose="02020603050405020304" pitchFamily="18" charset="0"/>
                  </a:rPr>
                  <a:t>5.7</a:t>
                </a:r>
                <a:r>
                  <a:rPr lang="zh-CN" altLang="zh-CN" sz="2800" dirty="0">
                    <a:latin typeface="Times New Roman" panose="02020603050405020304" pitchFamily="18" charset="0"/>
                    <a:ea typeface="+mn-ea"/>
                    <a:cs typeface="Times New Roman" panose="02020603050405020304" pitchFamily="18" charset="0"/>
                  </a:rPr>
                  <a:t>和图</a:t>
                </a:r>
                <a:r>
                  <a:rPr lang="en-US" altLang="zh-CN" sz="2800" dirty="0">
                    <a:latin typeface="Times New Roman" panose="02020603050405020304" pitchFamily="18" charset="0"/>
                    <a:ea typeface="+mn-ea"/>
                    <a:cs typeface="Times New Roman" panose="02020603050405020304" pitchFamily="18" charset="0"/>
                  </a:rPr>
                  <a:t>5.8</a:t>
                </a:r>
                <a:r>
                  <a:rPr lang="zh-CN" altLang="zh-CN" sz="2800" dirty="0">
                    <a:latin typeface="Times New Roman" panose="02020603050405020304" pitchFamily="18" charset="0"/>
                    <a:ea typeface="+mn-ea"/>
                    <a:cs typeface="Times New Roman" panose="02020603050405020304" pitchFamily="18" charset="0"/>
                  </a:rPr>
                  <a:t>所示。</a:t>
                </a:r>
              </a:p>
            </p:txBody>
          </p:sp>
        </mc:Choice>
        <mc:Fallback xmlns="">
          <p:sp>
            <p:nvSpPr>
              <p:cNvPr id="20485" name="矩形 4"/>
              <p:cNvSpPr>
                <a:spLocks noRot="1" noChangeAspect="1" noMove="1" noResize="1" noEditPoints="1" noAdjustHandles="1" noChangeArrowheads="1" noChangeShapeType="1" noTextEdit="1"/>
              </p:cNvSpPr>
              <p:nvPr/>
            </p:nvSpPr>
            <p:spPr bwMode="auto">
              <a:xfrm>
                <a:off x="296524" y="2123855"/>
                <a:ext cx="8325925" cy="3970318"/>
              </a:xfrm>
              <a:prstGeom prst="rect">
                <a:avLst/>
              </a:prstGeom>
              <a:blipFill rotWithShape="1">
                <a:blip r:embed="rId2"/>
                <a:stretch>
                  <a:fillRect l="-1538" t="-1994" b="-33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4036C528-8504-4B84-A938-98E8488F9AF5}" type="datetime1">
              <a:rPr lang="zh-CN" altLang="en-US" sz="1400" smtClean="0"/>
              <a:t>2020\1\28 Tuesday</a:t>
            </a:fld>
            <a:endParaRPr lang="en-US" altLang="zh-CN" sz="1400"/>
          </a:p>
        </p:txBody>
      </p:sp>
      <p:sp>
        <p:nvSpPr>
          <p:cNvPr id="2150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150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7911DF3-5641-4044-90B0-4A61C6468063}" type="slidenum">
              <a:rPr lang="en-US" altLang="zh-CN" sz="1400"/>
              <a:pPr>
                <a:spcBef>
                  <a:spcPct val="0"/>
                </a:spcBef>
                <a:buClrTx/>
                <a:buSzTx/>
                <a:buFontTx/>
                <a:buNone/>
              </a:pPr>
              <a:t>22</a:t>
            </a:fld>
            <a:endParaRPr lang="en-US" altLang="zh-CN" sz="1400"/>
          </a:p>
        </p:txBody>
      </p:sp>
      <p:pic>
        <p:nvPicPr>
          <p:cNvPr id="21509"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05" y="2379108"/>
            <a:ext cx="4365485" cy="194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图片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419" y="2379108"/>
            <a:ext cx="4359072" cy="1949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矩形 6"/>
          <p:cNvSpPr>
            <a:spLocks noChangeArrowheads="1"/>
          </p:cNvSpPr>
          <p:nvPr/>
        </p:nvSpPr>
        <p:spPr bwMode="auto">
          <a:xfrm>
            <a:off x="651460" y="4509120"/>
            <a:ext cx="2922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dirty="0"/>
              <a:t>图</a:t>
            </a:r>
            <a:r>
              <a:rPr lang="en-US" altLang="zh-CN" sz="2000" dirty="0"/>
              <a:t>5.7</a:t>
            </a:r>
            <a:r>
              <a:rPr lang="zh-CN" altLang="en-US" sz="2000" dirty="0"/>
              <a:t>　自同步序列加密 </a:t>
            </a:r>
          </a:p>
        </p:txBody>
      </p:sp>
      <p:sp>
        <p:nvSpPr>
          <p:cNvPr id="21512" name="矩形 7"/>
          <p:cNvSpPr>
            <a:spLocks noChangeArrowheads="1"/>
          </p:cNvSpPr>
          <p:nvPr/>
        </p:nvSpPr>
        <p:spPr bwMode="auto">
          <a:xfrm>
            <a:off x="5338486" y="4509120"/>
            <a:ext cx="2928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dirty="0"/>
              <a:t> 图</a:t>
            </a:r>
            <a:r>
              <a:rPr lang="en-US" altLang="zh-CN" sz="2000" dirty="0"/>
              <a:t>5.8</a:t>
            </a:r>
            <a:r>
              <a:rPr lang="zh-CN" altLang="en-US" sz="2000" dirty="0"/>
              <a:t>　自同步序列解密</a:t>
            </a:r>
          </a:p>
        </p:txBody>
      </p:sp>
    </p:spTree>
    <p:extLst>
      <p:ext uri="{BB962C8B-B14F-4D97-AF65-F5344CB8AC3E}">
        <p14:creationId xmlns:p14="http://schemas.microsoft.com/office/powerpoint/2010/main" val="78654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4036C528-8504-4B84-A938-98E8488F9AF5}" type="datetime1">
              <a:rPr lang="zh-CN" altLang="en-US" sz="1400" smtClean="0"/>
              <a:t>2020\1\28 Tuesday</a:t>
            </a:fld>
            <a:endParaRPr lang="en-US" altLang="zh-CN" sz="1400"/>
          </a:p>
        </p:txBody>
      </p:sp>
      <p:sp>
        <p:nvSpPr>
          <p:cNvPr id="2150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150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7911DF3-5641-4044-90B0-4A61C6468063}" type="slidenum">
              <a:rPr lang="en-US" altLang="zh-CN" sz="1400"/>
              <a:pPr>
                <a:spcBef>
                  <a:spcPct val="0"/>
                </a:spcBef>
                <a:buClrTx/>
                <a:buSzTx/>
                <a:buFontTx/>
                <a:buNone/>
              </a:pPr>
              <a:t>23</a:t>
            </a:fld>
            <a:endParaRPr lang="en-US" altLang="zh-CN" sz="1400"/>
          </a:p>
        </p:txBody>
      </p:sp>
      <p:sp>
        <p:nvSpPr>
          <p:cNvPr id="21513" name="矩形 8"/>
          <p:cNvSpPr>
            <a:spLocks noChangeArrowheads="1"/>
          </p:cNvSpPr>
          <p:nvPr/>
        </p:nvSpPr>
        <p:spPr bwMode="auto">
          <a:xfrm>
            <a:off x="379710" y="2078850"/>
            <a:ext cx="833275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457200" indent="-457200" eaLnBrk="1" hangingPunct="1">
              <a:spcBef>
                <a:spcPct val="0"/>
              </a:spcBef>
              <a:buClrTx/>
              <a:buSzTx/>
              <a:buFont typeface="Wingdings" pitchFamily="2" charset="2"/>
              <a:buChar char="Ø"/>
            </a:pPr>
            <a:r>
              <a:rPr lang="zh-CN" altLang="en-US" sz="3100" dirty="0" smtClean="0"/>
              <a:t>解密</a:t>
            </a:r>
            <a:r>
              <a:rPr lang="zh-CN" altLang="en-US" sz="3100" dirty="0"/>
              <a:t>映射仅与固定长度的密文字符有关，因此在密文位被删除或插入时可以进行自同步</a:t>
            </a:r>
            <a:r>
              <a:rPr lang="zh-CN" altLang="en-US" sz="3100" dirty="0" smtClean="0"/>
              <a:t>。</a:t>
            </a:r>
            <a:endParaRPr lang="en-US" altLang="zh-CN" sz="3100" dirty="0" smtClean="0"/>
          </a:p>
          <a:p>
            <a:pPr marL="457200" indent="-457200" eaLnBrk="1" hangingPunct="1">
              <a:spcBef>
                <a:spcPct val="0"/>
              </a:spcBef>
              <a:buClrTx/>
              <a:buSzTx/>
              <a:buFont typeface="Wingdings" pitchFamily="2" charset="2"/>
              <a:buChar char="Ø"/>
            </a:pPr>
            <a:r>
              <a:rPr lang="zh-CN" altLang="en-US" sz="3100" dirty="0" smtClean="0"/>
              <a:t>这种</a:t>
            </a:r>
            <a:r>
              <a:rPr lang="zh-CN" altLang="en-US" sz="3100" dirty="0"/>
              <a:t>加密方法可以在失去同步一段时间后自动重新恢复正确解密，只是一些固定长度的密文字符无法恢复成明文</a:t>
            </a:r>
            <a:r>
              <a:rPr lang="zh-CN" altLang="en-US" sz="3100" dirty="0" smtClean="0"/>
              <a:t>。</a:t>
            </a:r>
            <a:endParaRPr lang="en-US" altLang="zh-CN" sz="3100" dirty="0" smtClean="0"/>
          </a:p>
          <a:p>
            <a:pPr marL="457200" indent="-457200" eaLnBrk="1" hangingPunct="1">
              <a:spcBef>
                <a:spcPct val="0"/>
              </a:spcBef>
              <a:buClrTx/>
              <a:buSzTx/>
              <a:buFont typeface="Wingdings" pitchFamily="2" charset="2"/>
              <a:buChar char="Ø"/>
            </a:pPr>
            <a:r>
              <a:rPr lang="zh-CN" altLang="en-US" sz="3100" dirty="0" smtClean="0"/>
              <a:t>由于</a:t>
            </a:r>
            <a:r>
              <a:rPr lang="zh-CN" altLang="en-US" sz="3100" dirty="0"/>
              <a:t>自同步序列的状态与密文位有关，如果一个密文位在传输过程中被修改了，那么最多之后的 位密文的解密可能会是错误的。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7F628B6-B42B-4E07-9193-45EA91B191F4}" type="datetime1">
              <a:rPr lang="zh-CN" altLang="en-US" sz="1400" smtClean="0"/>
              <a:t>2020\1\28 Tuesday</a:t>
            </a:fld>
            <a:endParaRPr lang="en-US" altLang="zh-CN" sz="1400"/>
          </a:p>
        </p:txBody>
      </p:sp>
      <p:sp>
        <p:nvSpPr>
          <p:cNvPr id="2253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253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06E746BC-5A08-4AB7-89A1-11CD19B3278F}" type="slidenum">
              <a:rPr lang="en-US" altLang="zh-CN" sz="1400"/>
              <a:pPr>
                <a:spcBef>
                  <a:spcPct val="0"/>
                </a:spcBef>
                <a:buClrTx/>
                <a:buSzTx/>
                <a:buFontTx/>
                <a:buNone/>
              </a:pPr>
              <a:t>24</a:t>
            </a:fld>
            <a:endParaRPr lang="en-US" altLang="zh-CN" sz="1400"/>
          </a:p>
        </p:txBody>
      </p:sp>
      <p:sp>
        <p:nvSpPr>
          <p:cNvPr id="22533" name="矩形 4"/>
          <p:cNvSpPr>
            <a:spLocks noChangeArrowheads="1"/>
          </p:cNvSpPr>
          <p:nvPr/>
        </p:nvSpPr>
        <p:spPr bwMode="auto">
          <a:xfrm>
            <a:off x="2141730" y="3203975"/>
            <a:ext cx="49808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4400" b="1" dirty="0" smtClean="0">
                <a:solidFill>
                  <a:srgbClr val="0000FF"/>
                </a:solidFill>
                <a:latin typeface="Times New Roman" pitchFamily="18" charset="0"/>
                <a:ea typeface="华文中宋" pitchFamily="2" charset="-122"/>
                <a:cs typeface="Times New Roman" pitchFamily="18" charset="0"/>
              </a:rPr>
              <a:t>5.2</a:t>
            </a:r>
            <a:r>
              <a:rPr lang="zh-CN" altLang="en-US" sz="4400" b="1" dirty="0">
                <a:solidFill>
                  <a:srgbClr val="0000FF"/>
                </a:solidFill>
                <a:latin typeface="Times New Roman" pitchFamily="18" charset="0"/>
                <a:ea typeface="华文中宋" pitchFamily="2" charset="-122"/>
                <a:cs typeface="Times New Roman" pitchFamily="18" charset="0"/>
              </a:rPr>
              <a:t> </a:t>
            </a:r>
            <a:r>
              <a:rPr lang="zh-CN" altLang="en-US" sz="4400" b="1" dirty="0" smtClean="0">
                <a:solidFill>
                  <a:srgbClr val="0000FF"/>
                </a:solidFill>
                <a:latin typeface="Times New Roman" pitchFamily="18" charset="0"/>
                <a:ea typeface="华文中宋" pitchFamily="2" charset="-122"/>
                <a:cs typeface="Times New Roman" pitchFamily="18" charset="0"/>
              </a:rPr>
              <a:t>序列密码</a:t>
            </a:r>
            <a:r>
              <a:rPr lang="zh-CN" altLang="en-US" sz="4400" b="1" dirty="0">
                <a:solidFill>
                  <a:srgbClr val="0000FF"/>
                </a:solidFill>
                <a:latin typeface="Times New Roman" pitchFamily="18" charset="0"/>
                <a:ea typeface="华文中宋" pitchFamily="2" charset="-122"/>
                <a:cs typeface="Times New Roman" pitchFamily="18" charset="0"/>
              </a:rPr>
              <a:t>的组成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7F628B6-B42B-4E07-9193-45EA91B191F4}" type="datetime1">
              <a:rPr lang="zh-CN" altLang="en-US" sz="1400" smtClean="0"/>
              <a:t>2020\1\28 Tuesday</a:t>
            </a:fld>
            <a:endParaRPr lang="en-US" altLang="zh-CN" sz="1400"/>
          </a:p>
        </p:txBody>
      </p:sp>
      <p:sp>
        <p:nvSpPr>
          <p:cNvPr id="2253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253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06E746BC-5A08-4AB7-89A1-11CD19B3278F}" type="slidenum">
              <a:rPr lang="en-US" altLang="zh-CN" sz="1400"/>
              <a:pPr>
                <a:spcBef>
                  <a:spcPct val="0"/>
                </a:spcBef>
                <a:buClrTx/>
                <a:buSzTx/>
                <a:buFontTx/>
                <a:buNone/>
              </a:pPr>
              <a:t>25</a:t>
            </a:fld>
            <a:endParaRPr lang="en-US" altLang="zh-CN" sz="1400"/>
          </a:p>
        </p:txBody>
      </p:sp>
      <p:sp>
        <p:nvSpPr>
          <p:cNvPr id="22533" name="矩形 4"/>
          <p:cNvSpPr>
            <a:spLocks noChangeArrowheads="1"/>
          </p:cNvSpPr>
          <p:nvPr/>
        </p:nvSpPr>
        <p:spPr bwMode="auto">
          <a:xfrm>
            <a:off x="1143000" y="1009650"/>
            <a:ext cx="62824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None/>
            </a:pPr>
            <a:r>
              <a:rPr lang="en-US" altLang="zh-CN" sz="4400" b="1" dirty="0" smtClean="0">
                <a:solidFill>
                  <a:srgbClr val="0000FF"/>
                </a:solidFill>
                <a:latin typeface="Times New Roman" pitchFamily="18" charset="0"/>
                <a:ea typeface="华文中宋" pitchFamily="2" charset="-122"/>
                <a:cs typeface="Times New Roman" pitchFamily="18" charset="0"/>
              </a:rPr>
              <a:t>5.2.1</a:t>
            </a:r>
            <a:r>
              <a:rPr lang="zh-CN" altLang="en-US" sz="4400" b="1" dirty="0">
                <a:solidFill>
                  <a:srgbClr val="0000FF"/>
                </a:solidFill>
                <a:latin typeface="Times New Roman" pitchFamily="18" charset="0"/>
                <a:ea typeface="华文中宋" pitchFamily="2" charset="-122"/>
                <a:cs typeface="Times New Roman" pitchFamily="18" charset="0"/>
              </a:rPr>
              <a:t> </a:t>
            </a:r>
            <a:r>
              <a:rPr lang="zh-CN" altLang="en-US" sz="4400" b="1" dirty="0" smtClean="0">
                <a:solidFill>
                  <a:srgbClr val="0000FF"/>
                </a:solidFill>
                <a:latin typeface="Times New Roman" pitchFamily="18" charset="0"/>
                <a:ea typeface="华文中宋" pitchFamily="2" charset="-122"/>
                <a:cs typeface="Times New Roman" pitchFamily="18" charset="0"/>
              </a:rPr>
              <a:t>密钥</a:t>
            </a:r>
            <a:r>
              <a:rPr lang="zh-CN" altLang="en-US" sz="4400" b="1" dirty="0">
                <a:solidFill>
                  <a:srgbClr val="0000FF"/>
                </a:solidFill>
                <a:latin typeface="Times New Roman" pitchFamily="18" charset="0"/>
                <a:ea typeface="华文中宋" pitchFamily="2" charset="-122"/>
                <a:cs typeface="Times New Roman" pitchFamily="18" charset="0"/>
              </a:rPr>
              <a:t>序列生成器</a:t>
            </a:r>
            <a:r>
              <a:rPr lang="en-US" altLang="zh-CN" sz="4400" b="1" dirty="0" smtClean="0">
                <a:solidFill>
                  <a:srgbClr val="0000FF"/>
                </a:solidFill>
                <a:latin typeface="Times New Roman" pitchFamily="18" charset="0"/>
                <a:ea typeface="华文中宋" pitchFamily="2" charset="-122"/>
                <a:cs typeface="Times New Roman" pitchFamily="18" charset="0"/>
              </a:rPr>
              <a:t>KG</a:t>
            </a:r>
            <a:endParaRPr lang="zh-CN" altLang="en-US" sz="4400" b="1" dirty="0">
              <a:solidFill>
                <a:srgbClr val="0000FF"/>
              </a:solidFill>
              <a:latin typeface="Times New Roman" pitchFamily="18" charset="0"/>
              <a:ea typeface="华文中宋" pitchFamily="2" charset="-122"/>
              <a:cs typeface="Times New Roman" pitchFamily="18" charset="0"/>
            </a:endParaRPr>
          </a:p>
        </p:txBody>
      </p:sp>
      <mc:AlternateContent xmlns:mc="http://schemas.openxmlformats.org/markup-compatibility/2006" xmlns:a14="http://schemas.microsoft.com/office/drawing/2010/main">
        <mc:Choice Requires="a14">
          <p:sp>
            <p:nvSpPr>
              <p:cNvPr id="22535" name="矩形 7"/>
              <p:cNvSpPr>
                <a:spLocks noChangeArrowheads="1"/>
              </p:cNvSpPr>
              <p:nvPr/>
            </p:nvSpPr>
            <p:spPr bwMode="auto">
              <a:xfrm>
                <a:off x="146401" y="2606716"/>
                <a:ext cx="8865985" cy="28500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None/>
                </a:pPr>
                <a:r>
                  <a:rPr lang="zh-CN" altLang="zh-CN" sz="2800" dirty="0" smtClean="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1</a:t>
                </a:r>
                <a:r>
                  <a:rPr lang="zh-CN" altLang="zh-CN" sz="2800" dirty="0">
                    <a:latin typeface="Times New Roman" panose="02020603050405020304" pitchFamily="18" charset="0"/>
                    <a:ea typeface="+mn-ea"/>
                    <a:cs typeface="Times New Roman" panose="02020603050405020304" pitchFamily="18" charset="0"/>
                  </a:rPr>
                  <a:t>）种子密钥</a:t>
                </a:r>
                <a14:m>
                  <m:oMath xmlns:m="http://schemas.openxmlformats.org/officeDocument/2006/math">
                    <m:r>
                      <a:rPr lang="en-US" altLang="zh-CN" sz="2800" i="1">
                        <a:latin typeface="Cambria Math" panose="02040503050406030204" pitchFamily="18" charset="0"/>
                        <a:ea typeface="+mn-ea"/>
                      </a:rPr>
                      <m:t>𝑘</m:t>
                    </m:r>
                  </m:oMath>
                </a14:m>
                <a:r>
                  <a:rPr lang="zh-CN" altLang="zh-CN" sz="2800" dirty="0">
                    <a:latin typeface="Times New Roman" panose="02020603050405020304" pitchFamily="18" charset="0"/>
                    <a:ea typeface="+mn-ea"/>
                    <a:cs typeface="Times New Roman" panose="02020603050405020304" pitchFamily="18" charset="0"/>
                  </a:rPr>
                  <a:t>的变化量足够大，一般应在</a:t>
                </a:r>
                <a:r>
                  <a:rPr lang="en-US" altLang="zh-CN" sz="2800" dirty="0">
                    <a:latin typeface="Times New Roman" panose="02020603050405020304" pitchFamily="18" charset="0"/>
                    <a:ea typeface="+mn-ea"/>
                    <a:cs typeface="Times New Roman" panose="02020603050405020304" pitchFamily="18" charset="0"/>
                  </a:rPr>
                  <a:t>2</a:t>
                </a:r>
                <a:r>
                  <a:rPr lang="en-US" altLang="zh-CN" sz="2800" baseline="30000" dirty="0">
                    <a:latin typeface="Times New Roman" panose="02020603050405020304" pitchFamily="18" charset="0"/>
                    <a:ea typeface="+mn-ea"/>
                    <a:cs typeface="Times New Roman" panose="02020603050405020304" pitchFamily="18" charset="0"/>
                  </a:rPr>
                  <a:t>128</a:t>
                </a:r>
                <a:r>
                  <a:rPr lang="zh-CN" altLang="zh-CN" sz="2800" dirty="0">
                    <a:latin typeface="Times New Roman" panose="02020603050405020304" pitchFamily="18" charset="0"/>
                    <a:ea typeface="+mn-ea"/>
                    <a:cs typeface="Times New Roman" panose="02020603050405020304" pitchFamily="18" charset="0"/>
                  </a:rPr>
                  <a:t>以上。</a:t>
                </a:r>
              </a:p>
              <a:p>
                <a:pPr>
                  <a:buNone/>
                </a:pPr>
                <a:r>
                  <a:rPr lang="zh-CN" altLang="zh-CN"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2</a:t>
                </a:r>
                <a:r>
                  <a:rPr lang="zh-CN" altLang="zh-CN"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KG</a:t>
                </a:r>
                <a:r>
                  <a:rPr lang="zh-CN" altLang="zh-CN" sz="2800" dirty="0">
                    <a:latin typeface="Times New Roman" panose="02020603050405020304" pitchFamily="18" charset="0"/>
                    <a:ea typeface="+mn-ea"/>
                    <a:cs typeface="Times New Roman" panose="02020603050405020304" pitchFamily="18" charset="0"/>
                  </a:rPr>
                  <a:t>产生的密钥序列</a:t>
                </a:r>
                <a14:m>
                  <m:oMath xmlns:m="http://schemas.openxmlformats.org/officeDocument/2006/math">
                    <m:r>
                      <a:rPr lang="en-US" altLang="zh-CN" sz="2800" b="0" i="1" smtClean="0">
                        <a:latin typeface="Cambria Math"/>
                        <a:ea typeface="+mn-ea"/>
                      </a:rPr>
                      <m:t>𝑘</m:t>
                    </m:r>
                  </m:oMath>
                </a14:m>
                <a:r>
                  <a:rPr lang="zh-CN" altLang="zh-CN" sz="2800" dirty="0">
                    <a:latin typeface="Times New Roman" panose="02020603050405020304" pitchFamily="18" charset="0"/>
                    <a:ea typeface="+mn-ea"/>
                    <a:cs typeface="Times New Roman" panose="02020603050405020304" pitchFamily="18" charset="0"/>
                  </a:rPr>
                  <a:t>具有极大周期，一般应不小于</a:t>
                </a:r>
                <a:r>
                  <a:rPr lang="en-US" altLang="zh-CN" sz="2800" dirty="0">
                    <a:latin typeface="Times New Roman" panose="02020603050405020304" pitchFamily="18" charset="0"/>
                    <a:ea typeface="+mn-ea"/>
                    <a:cs typeface="Times New Roman" panose="02020603050405020304" pitchFamily="18" charset="0"/>
                  </a:rPr>
                  <a:t>2</a:t>
                </a:r>
                <a:r>
                  <a:rPr lang="en-US" altLang="zh-CN" sz="2800" baseline="30000" dirty="0">
                    <a:latin typeface="Times New Roman" panose="02020603050405020304" pitchFamily="18" charset="0"/>
                    <a:ea typeface="+mn-ea"/>
                    <a:cs typeface="Times New Roman" panose="02020603050405020304" pitchFamily="18" charset="0"/>
                  </a:rPr>
                  <a:t>55</a:t>
                </a:r>
                <a:r>
                  <a:rPr lang="zh-CN" altLang="zh-CN" sz="2800" dirty="0">
                    <a:latin typeface="Times New Roman" panose="02020603050405020304" pitchFamily="18" charset="0"/>
                    <a:ea typeface="+mn-ea"/>
                    <a:cs typeface="Times New Roman" panose="02020603050405020304" pitchFamily="18" charset="0"/>
                  </a:rPr>
                  <a:t>。</a:t>
                </a:r>
              </a:p>
              <a:p>
                <a:pPr>
                  <a:buNone/>
                </a:pPr>
                <a:r>
                  <a:rPr lang="zh-CN" altLang="zh-CN"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3</a:t>
                </a:r>
                <a:r>
                  <a:rPr lang="zh-CN" altLang="zh-CN" sz="2800" dirty="0">
                    <a:latin typeface="Times New Roman" panose="02020603050405020304" pitchFamily="18" charset="0"/>
                    <a:ea typeface="+mn-ea"/>
                    <a:cs typeface="Times New Roman" panose="02020603050405020304" pitchFamily="18" charset="0"/>
                  </a:rPr>
                  <a:t>）密钥序列</a:t>
                </a:r>
                <a14:m>
                  <m:oMath xmlns:m="http://schemas.openxmlformats.org/officeDocument/2006/math">
                    <m:r>
                      <a:rPr lang="en-US" altLang="zh-CN" sz="2800" b="0" i="1" smtClean="0">
                        <a:latin typeface="Cambria Math"/>
                        <a:ea typeface="+mn-ea"/>
                      </a:rPr>
                      <m:t>𝑘</m:t>
                    </m:r>
                  </m:oMath>
                </a14:m>
                <a:r>
                  <a:rPr lang="zh-CN" altLang="zh-CN" sz="2800" dirty="0">
                    <a:latin typeface="Times New Roman" panose="02020603050405020304" pitchFamily="18" charset="0"/>
                    <a:ea typeface="+mn-ea"/>
                    <a:cs typeface="Times New Roman" panose="02020603050405020304" pitchFamily="18" charset="0"/>
                  </a:rPr>
                  <a:t>具有均匀的</a:t>
                </a:r>
                <a14:m>
                  <m:oMath xmlns:m="http://schemas.openxmlformats.org/officeDocument/2006/math">
                    <m:r>
                      <a:rPr lang="en-US" altLang="zh-CN" sz="2800" i="1">
                        <a:latin typeface="Cambria Math" panose="02040503050406030204" pitchFamily="18" charset="0"/>
                        <a:ea typeface="+mn-ea"/>
                      </a:rPr>
                      <m:t>𝑛</m:t>
                    </m:r>
                  </m:oMath>
                </a14:m>
                <a:r>
                  <a:rPr lang="zh-CN" altLang="zh-CN" sz="2800" dirty="0">
                    <a:latin typeface="Times New Roman" panose="02020603050405020304" pitchFamily="18" charset="0"/>
                    <a:ea typeface="+mn-ea"/>
                    <a:cs typeface="Times New Roman" panose="02020603050405020304" pitchFamily="18" charset="0"/>
                  </a:rPr>
                  <a:t>元分布，即在一个周期环上，某特定形式的</a:t>
                </a:r>
                <a14:m>
                  <m:oMath xmlns:m="http://schemas.openxmlformats.org/officeDocument/2006/math">
                    <m:r>
                      <a:rPr lang="en-US" altLang="zh-CN" sz="2800" i="1">
                        <a:latin typeface="Cambria Math" panose="02040503050406030204" pitchFamily="18" charset="0"/>
                        <a:ea typeface="+mn-ea"/>
                      </a:rPr>
                      <m:t>𝑛</m:t>
                    </m:r>
                  </m:oMath>
                </a14:m>
                <a:r>
                  <a:rPr lang="zh-CN" altLang="zh-CN" sz="2800" dirty="0">
                    <a:latin typeface="Times New Roman" panose="02020603050405020304" pitchFamily="18" charset="0"/>
                    <a:ea typeface="+mn-ea"/>
                    <a:cs typeface="Times New Roman" panose="02020603050405020304" pitchFamily="18" charset="0"/>
                  </a:rPr>
                  <a:t>长比特串与其求反，两者出现的频数大抵相当（如均匀的游程分布）。</a:t>
                </a:r>
              </a:p>
            </p:txBody>
          </p:sp>
        </mc:Choice>
        <mc:Fallback xmlns="">
          <p:sp>
            <p:nvSpPr>
              <p:cNvPr id="22535" name="矩形 7"/>
              <p:cNvSpPr>
                <a:spLocks noRot="1" noChangeAspect="1" noMove="1" noResize="1" noEditPoints="1" noAdjustHandles="1" noChangeArrowheads="1" noChangeShapeType="1" noTextEdit="1"/>
              </p:cNvSpPr>
              <p:nvPr/>
            </p:nvSpPr>
            <p:spPr bwMode="auto">
              <a:xfrm>
                <a:off x="146401" y="2606716"/>
                <a:ext cx="8865985" cy="2850011"/>
              </a:xfrm>
              <a:prstGeom prst="rect">
                <a:avLst/>
              </a:prstGeom>
              <a:blipFill rotWithShape="1">
                <a:blip r:embed="rId2"/>
                <a:stretch>
                  <a:fillRect l="-1376" t="-2784" b="-44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矩形 1"/>
          <p:cNvSpPr/>
          <p:nvPr/>
        </p:nvSpPr>
        <p:spPr>
          <a:xfrm>
            <a:off x="341530" y="1898830"/>
            <a:ext cx="4068743" cy="707886"/>
          </a:xfrm>
          <a:prstGeom prst="rect">
            <a:avLst/>
          </a:prstGeom>
        </p:spPr>
        <p:txBody>
          <a:bodyPr wrap="none">
            <a:spAutoFit/>
          </a:bodyPr>
          <a:lstStyle/>
          <a:p>
            <a:pPr>
              <a:buNone/>
            </a:pPr>
            <a:r>
              <a:rPr lang="en-US" altLang="zh-CN" sz="4000" b="1" dirty="0" smtClean="0">
                <a:latin typeface="Times New Roman" panose="02020603050405020304" pitchFamily="18" charset="0"/>
                <a:cs typeface="Times New Roman" panose="02020603050405020304" pitchFamily="18" charset="0"/>
              </a:rPr>
              <a:t>1. KG</a:t>
            </a:r>
            <a:r>
              <a:rPr lang="zh-CN" altLang="zh-CN" sz="4000" b="1" dirty="0">
                <a:latin typeface="Times New Roman" panose="02020603050405020304" pitchFamily="18" charset="0"/>
                <a:cs typeface="Times New Roman" panose="02020603050405020304" pitchFamily="18" charset="0"/>
              </a:rPr>
              <a:t>的基本要求</a:t>
            </a:r>
          </a:p>
        </p:txBody>
      </p:sp>
    </p:spTree>
    <p:extLst>
      <p:ext uri="{BB962C8B-B14F-4D97-AF65-F5344CB8AC3E}">
        <p14:creationId xmlns:p14="http://schemas.microsoft.com/office/powerpoint/2010/main" val="1135031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6E0B3800-243E-469F-84C2-8A4298B3C7DB}" type="datetime1">
              <a:rPr lang="zh-CN" altLang="en-US" sz="1400" smtClean="0"/>
              <a:t>2020\1\28 Tuesday</a:t>
            </a:fld>
            <a:endParaRPr lang="en-US" altLang="zh-CN" sz="1400"/>
          </a:p>
        </p:txBody>
      </p:sp>
      <p:sp>
        <p:nvSpPr>
          <p:cNvPr id="23555"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355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B630625-FF68-4759-8BFA-C0EB61E5F4AE}" type="slidenum">
              <a:rPr lang="en-US" altLang="zh-CN" sz="1400"/>
              <a:pPr>
                <a:spcBef>
                  <a:spcPct val="0"/>
                </a:spcBef>
                <a:buClrTx/>
                <a:buSzTx/>
                <a:buFontTx/>
                <a:buNone/>
              </a:pPr>
              <a:t>26</a:t>
            </a:fld>
            <a:endParaRPr lang="en-US" altLang="zh-CN" sz="1400"/>
          </a:p>
        </p:txBody>
      </p:sp>
      <mc:AlternateContent xmlns:mc="http://schemas.openxmlformats.org/markup-compatibility/2006" xmlns:a14="http://schemas.microsoft.com/office/drawing/2010/main">
        <mc:Choice Requires="a14">
          <p:sp>
            <p:nvSpPr>
              <p:cNvPr id="23557" name="矩形 4"/>
              <p:cNvSpPr>
                <a:spLocks noChangeArrowheads="1"/>
              </p:cNvSpPr>
              <p:nvPr/>
            </p:nvSpPr>
            <p:spPr bwMode="auto">
              <a:xfrm>
                <a:off x="296526" y="1989138"/>
                <a:ext cx="8325188" cy="42288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60000"/>
                  <a:buFont typeface="Wingdings" pitchFamily="2" charset="2"/>
                  <a:buNone/>
                </a:pPr>
                <a:r>
                  <a:rPr lang="zh-CN" altLang="zh-CN" sz="2800" dirty="0" smtClean="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4</a:t>
                </a:r>
                <a:r>
                  <a:rPr lang="zh-CN" altLang="zh-CN" sz="2800" dirty="0">
                    <a:latin typeface="Times New Roman" panose="02020603050405020304" pitchFamily="18" charset="0"/>
                    <a:ea typeface="+mn-ea"/>
                    <a:cs typeface="Times New Roman" panose="02020603050405020304" pitchFamily="18" charset="0"/>
                  </a:rPr>
                  <a:t>）密钥序列</a:t>
                </a:r>
                <a14:m>
                  <m:oMath xmlns:m="http://schemas.openxmlformats.org/officeDocument/2006/math">
                    <m:r>
                      <a:rPr lang="en-US" altLang="zh-CN" sz="2800" b="0" i="1" smtClean="0">
                        <a:latin typeface="Cambria Math"/>
                        <a:ea typeface="+mn-ea"/>
                        <a:cs typeface="Times New Roman" panose="02020603050405020304" pitchFamily="18" charset="0"/>
                      </a:rPr>
                      <m:t>𝑘</m:t>
                    </m:r>
                  </m:oMath>
                </a14:m>
                <a:r>
                  <a:rPr lang="zh-CN" altLang="zh-CN" sz="2800" dirty="0">
                    <a:latin typeface="Times New Roman" panose="02020603050405020304" pitchFamily="18" charset="0"/>
                    <a:ea typeface="+mn-ea"/>
                    <a:cs typeface="Times New Roman" panose="02020603050405020304" pitchFamily="18" charset="0"/>
                  </a:rPr>
                  <a:t>不可由一个低级（如小于</a:t>
                </a:r>
                <a:r>
                  <a:rPr lang="en-US" altLang="zh-CN" sz="2800" dirty="0">
                    <a:latin typeface="Times New Roman" panose="02020603050405020304" pitchFamily="18" charset="0"/>
                    <a:ea typeface="+mn-ea"/>
                    <a:cs typeface="Times New Roman" panose="02020603050405020304" pitchFamily="18" charset="0"/>
                  </a:rPr>
                  <a:t>10</a:t>
                </a:r>
                <a:r>
                  <a:rPr lang="en-US" altLang="zh-CN" sz="2800" baseline="30000" dirty="0">
                    <a:latin typeface="Times New Roman" panose="02020603050405020304" pitchFamily="18" charset="0"/>
                    <a:ea typeface="+mn-ea"/>
                    <a:cs typeface="Times New Roman" panose="02020603050405020304" pitchFamily="18" charset="0"/>
                  </a:rPr>
                  <a:t>6</a:t>
                </a:r>
                <a:r>
                  <a:rPr lang="zh-CN" altLang="zh-CN" sz="2800" dirty="0">
                    <a:latin typeface="Times New Roman" panose="02020603050405020304" pitchFamily="18" charset="0"/>
                    <a:ea typeface="+mn-ea"/>
                    <a:cs typeface="Times New Roman" panose="02020603050405020304" pitchFamily="18" charset="0"/>
                  </a:rPr>
                  <a:t>级）的</a:t>
                </a:r>
                <a:r>
                  <a:rPr lang="en-US" altLang="zh-CN" sz="2800" dirty="0">
                    <a:latin typeface="Times New Roman" panose="02020603050405020304" pitchFamily="18" charset="0"/>
                    <a:ea typeface="+mn-ea"/>
                    <a:cs typeface="Times New Roman" panose="02020603050405020304" pitchFamily="18" charset="0"/>
                  </a:rPr>
                  <a:t>LFSR</a:t>
                </a:r>
                <a:r>
                  <a:rPr lang="zh-CN" altLang="zh-CN" sz="2800" dirty="0">
                    <a:latin typeface="Times New Roman" panose="02020603050405020304" pitchFamily="18" charset="0"/>
                    <a:ea typeface="+mn-ea"/>
                    <a:cs typeface="Times New Roman" panose="02020603050405020304" pitchFamily="18" charset="0"/>
                  </a:rPr>
                  <a:t>产生，也不可与一个低级的</a:t>
                </a:r>
                <a:r>
                  <a:rPr lang="en-US" altLang="zh-CN" sz="2800" dirty="0">
                    <a:latin typeface="Times New Roman" panose="02020603050405020304" pitchFamily="18" charset="0"/>
                    <a:ea typeface="+mn-ea"/>
                    <a:cs typeface="Times New Roman" panose="02020603050405020304" pitchFamily="18" charset="0"/>
                  </a:rPr>
                  <a:t>LFSR</a:t>
                </a:r>
                <a:r>
                  <a:rPr lang="zh-CN" altLang="zh-CN" sz="2800" dirty="0">
                    <a:latin typeface="Times New Roman" panose="02020603050405020304" pitchFamily="18" charset="0"/>
                    <a:ea typeface="+mn-ea"/>
                    <a:cs typeface="Times New Roman" panose="02020603050405020304" pitchFamily="18" charset="0"/>
                  </a:rPr>
                  <a:t>产生的序列有比率很小的相异项。</a:t>
                </a:r>
              </a:p>
              <a:p>
                <a:pPr>
                  <a:spcBef>
                    <a:spcPct val="20000"/>
                  </a:spcBef>
                  <a:buClr>
                    <a:schemeClr val="folHlink"/>
                  </a:buClr>
                  <a:buSzPct val="60000"/>
                  <a:buFont typeface="Wingdings" pitchFamily="2" charset="2"/>
                  <a:buNone/>
                </a:pPr>
                <a:r>
                  <a:rPr lang="zh-CN" altLang="zh-CN"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5</a:t>
                </a:r>
                <a:r>
                  <a:rPr lang="zh-CN" altLang="zh-CN" sz="2800" dirty="0">
                    <a:latin typeface="Times New Roman" panose="02020603050405020304" pitchFamily="18" charset="0"/>
                    <a:ea typeface="+mn-ea"/>
                    <a:cs typeface="Times New Roman" panose="02020603050405020304" pitchFamily="18" charset="0"/>
                  </a:rPr>
                  <a:t>）利用统计方法由密钥</a:t>
                </a:r>
                <a:r>
                  <a:rPr lang="zh-CN" altLang="zh-CN" sz="2800" dirty="0" smtClean="0">
                    <a:latin typeface="Times New Roman" panose="02020603050405020304" pitchFamily="18" charset="0"/>
                    <a:ea typeface="+mn-ea"/>
                    <a:cs typeface="Times New Roman" panose="02020603050405020304" pitchFamily="18" charset="0"/>
                  </a:rPr>
                  <a:t>序列</a:t>
                </a:r>
                <a:r>
                  <a:rPr lang="en-US" altLang="zh-CN" sz="2800" i="1" dirty="0" smtClean="0">
                    <a:latin typeface="Times New Roman" panose="02020603050405020304" pitchFamily="18" charset="0"/>
                    <a:ea typeface="+mn-ea"/>
                    <a:cs typeface="Times New Roman" panose="02020603050405020304" pitchFamily="18" charset="0"/>
                  </a:rPr>
                  <a:t>k</a:t>
                </a:r>
                <a:r>
                  <a:rPr lang="zh-CN" altLang="zh-CN" sz="2800" dirty="0" smtClean="0">
                    <a:latin typeface="Times New Roman" panose="02020603050405020304" pitchFamily="18" charset="0"/>
                    <a:ea typeface="+mn-ea"/>
                    <a:cs typeface="Times New Roman" panose="02020603050405020304" pitchFamily="18" charset="0"/>
                  </a:rPr>
                  <a:t>提取</a:t>
                </a:r>
                <a:r>
                  <a:rPr lang="zh-CN" altLang="zh-CN" sz="2800" dirty="0">
                    <a:latin typeface="Times New Roman" panose="02020603050405020304" pitchFamily="18" charset="0"/>
                    <a:ea typeface="+mn-ea"/>
                    <a:cs typeface="Times New Roman" panose="02020603050405020304" pitchFamily="18" charset="0"/>
                  </a:rPr>
                  <a:t>关于</a:t>
                </a:r>
                <a:r>
                  <a:rPr lang="en-US" altLang="zh-CN" sz="2800" dirty="0">
                    <a:latin typeface="Times New Roman" panose="02020603050405020304" pitchFamily="18" charset="0"/>
                    <a:ea typeface="+mn-ea"/>
                    <a:cs typeface="Times New Roman" panose="02020603050405020304" pitchFamily="18" charset="0"/>
                  </a:rPr>
                  <a:t>KG</a:t>
                </a:r>
                <a:r>
                  <a:rPr lang="zh-CN" altLang="zh-CN" sz="2800" dirty="0">
                    <a:latin typeface="Times New Roman" panose="02020603050405020304" pitchFamily="18" charset="0"/>
                    <a:ea typeface="+mn-ea"/>
                    <a:cs typeface="Times New Roman" panose="02020603050405020304" pitchFamily="18" charset="0"/>
                  </a:rPr>
                  <a:t>的结构或种子密钥</a:t>
                </a: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𝑘</m:t>
                    </m:r>
                  </m:oMath>
                </a14:m>
                <a:r>
                  <a:rPr lang="zh-CN" altLang="zh-CN" sz="2800" dirty="0">
                    <a:latin typeface="Times New Roman" panose="02020603050405020304" pitchFamily="18" charset="0"/>
                    <a:ea typeface="+mn-ea"/>
                    <a:cs typeface="Times New Roman" panose="02020603050405020304" pitchFamily="18" charset="0"/>
                  </a:rPr>
                  <a:t>的信息在计算上不可行。</a:t>
                </a:r>
              </a:p>
              <a:p>
                <a:pPr>
                  <a:spcBef>
                    <a:spcPct val="20000"/>
                  </a:spcBef>
                  <a:buClr>
                    <a:schemeClr val="folHlink"/>
                  </a:buClr>
                  <a:buSzPct val="60000"/>
                  <a:buFont typeface="Wingdings" pitchFamily="2" charset="2"/>
                  <a:buNone/>
                </a:pPr>
                <a:r>
                  <a:rPr lang="zh-CN" altLang="zh-CN"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6</a:t>
                </a:r>
                <a:r>
                  <a:rPr lang="zh-CN" altLang="zh-CN" sz="2800" dirty="0">
                    <a:latin typeface="Times New Roman" panose="02020603050405020304" pitchFamily="18" charset="0"/>
                    <a:ea typeface="+mn-ea"/>
                    <a:cs typeface="Times New Roman" panose="02020603050405020304" pitchFamily="18" charset="0"/>
                  </a:rPr>
                  <a:t>）混乱性，即密钥序列</a:t>
                </a:r>
                <a14:m>
                  <m:oMath xmlns:m="http://schemas.openxmlformats.org/officeDocument/2006/math">
                    <m:r>
                      <a:rPr lang="en-US" altLang="zh-CN" sz="2800" b="0" i="1" smtClean="0">
                        <a:latin typeface="Cambria Math"/>
                        <a:ea typeface="+mn-ea"/>
                        <a:cs typeface="Times New Roman" panose="02020603050405020304" pitchFamily="18" charset="0"/>
                      </a:rPr>
                      <m:t>𝑘</m:t>
                    </m:r>
                  </m:oMath>
                </a14:m>
                <a:r>
                  <a:rPr lang="zh-CN" altLang="zh-CN" sz="2800" dirty="0">
                    <a:latin typeface="Times New Roman" panose="02020603050405020304" pitchFamily="18" charset="0"/>
                    <a:ea typeface="+mn-ea"/>
                    <a:cs typeface="Times New Roman" panose="02020603050405020304" pitchFamily="18" charset="0"/>
                  </a:rPr>
                  <a:t>的每一比特均与种子密钥</a:t>
                </a: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𝑘</m:t>
                    </m:r>
                  </m:oMath>
                </a14:m>
                <a:r>
                  <a:rPr lang="zh-CN" altLang="zh-CN" sz="2800" dirty="0">
                    <a:latin typeface="Times New Roman" panose="02020603050405020304" pitchFamily="18" charset="0"/>
                    <a:ea typeface="+mn-ea"/>
                    <a:cs typeface="Times New Roman" panose="02020603050405020304" pitchFamily="18" charset="0"/>
                  </a:rPr>
                  <a:t>的大多数比特有关。</a:t>
                </a:r>
              </a:p>
              <a:p>
                <a:pPr>
                  <a:spcBef>
                    <a:spcPct val="20000"/>
                  </a:spcBef>
                  <a:buClr>
                    <a:schemeClr val="folHlink"/>
                  </a:buClr>
                  <a:buSzPct val="60000"/>
                  <a:buFont typeface="Wingdings" pitchFamily="2" charset="2"/>
                  <a:buNone/>
                </a:pPr>
                <a:r>
                  <a:rPr lang="zh-CN" altLang="zh-CN"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7</a:t>
                </a:r>
                <a:r>
                  <a:rPr lang="zh-CN" altLang="zh-CN" sz="2800" dirty="0">
                    <a:latin typeface="Times New Roman" panose="02020603050405020304" pitchFamily="18" charset="0"/>
                    <a:ea typeface="+mn-ea"/>
                    <a:cs typeface="Times New Roman" panose="02020603050405020304" pitchFamily="18" charset="0"/>
                  </a:rPr>
                  <a:t>）扩散性，即密钥序列</a:t>
                </a: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𝑘</m:t>
                    </m:r>
                  </m:oMath>
                </a14:m>
                <a:r>
                  <a:rPr lang="zh-CN" altLang="zh-CN" sz="2800" dirty="0">
                    <a:latin typeface="Times New Roman" panose="02020603050405020304" pitchFamily="18" charset="0"/>
                    <a:ea typeface="+mn-ea"/>
                    <a:cs typeface="Times New Roman" panose="02020603050405020304" pitchFamily="18" charset="0"/>
                  </a:rPr>
                  <a:t>任一比特的改变要引起种子</a:t>
                </a:r>
                <a:r>
                  <a:rPr lang="zh-CN" altLang="zh-CN" sz="2800" dirty="0" smtClean="0">
                    <a:latin typeface="Times New Roman" panose="02020603050405020304" pitchFamily="18" charset="0"/>
                    <a:ea typeface="+mn-ea"/>
                    <a:cs typeface="Times New Roman" panose="02020603050405020304" pitchFamily="18" charset="0"/>
                  </a:rPr>
                  <a:t>密钥</a:t>
                </a:r>
                <a:r>
                  <a:rPr lang="en-US" altLang="zh-CN" sz="2800" i="1" dirty="0" smtClean="0">
                    <a:latin typeface="Times New Roman" panose="02020603050405020304" pitchFamily="18" charset="0"/>
                    <a:ea typeface="+mn-ea"/>
                    <a:cs typeface="Times New Roman" panose="02020603050405020304" pitchFamily="18" charset="0"/>
                  </a:rPr>
                  <a:t>k</a:t>
                </a:r>
                <a:r>
                  <a:rPr lang="zh-CN" altLang="zh-CN" sz="2800" dirty="0" smtClean="0">
                    <a:latin typeface="Times New Roman" panose="02020603050405020304" pitchFamily="18" charset="0"/>
                    <a:ea typeface="+mn-ea"/>
                    <a:cs typeface="Times New Roman" panose="02020603050405020304" pitchFamily="18" charset="0"/>
                  </a:rPr>
                  <a:t>在</a:t>
                </a:r>
                <a:r>
                  <a:rPr lang="zh-CN" altLang="zh-CN" sz="2800" dirty="0">
                    <a:latin typeface="Times New Roman" panose="02020603050405020304" pitchFamily="18" charset="0"/>
                    <a:ea typeface="+mn-ea"/>
                    <a:cs typeface="Times New Roman" panose="02020603050405020304" pitchFamily="18" charset="0"/>
                  </a:rPr>
                  <a:t>全貌上的变化。</a:t>
                </a:r>
              </a:p>
            </p:txBody>
          </p:sp>
        </mc:Choice>
        <mc:Fallback xmlns="">
          <p:sp>
            <p:nvSpPr>
              <p:cNvPr id="23557" name="矩形 4"/>
              <p:cNvSpPr>
                <a:spLocks noRot="1" noChangeAspect="1" noMove="1" noResize="1" noEditPoints="1" noAdjustHandles="1" noChangeArrowheads="1" noChangeShapeType="1" noTextEdit="1"/>
              </p:cNvSpPr>
              <p:nvPr/>
            </p:nvSpPr>
            <p:spPr bwMode="auto">
              <a:xfrm>
                <a:off x="296526" y="1989138"/>
                <a:ext cx="8325188" cy="4228850"/>
              </a:xfrm>
              <a:prstGeom prst="rect">
                <a:avLst/>
              </a:prstGeom>
              <a:blipFill rotWithShape="1">
                <a:blip r:embed="rId2"/>
                <a:stretch>
                  <a:fillRect l="-1538" t="-1873" r="-659" b="-31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FC2AD6F-5F60-4DDB-9780-DCE6521F8C0B}" type="datetime1">
              <a:rPr lang="zh-CN" altLang="en-US" sz="1400" smtClean="0"/>
              <a:t>2020\1\28 Tuesday</a:t>
            </a:fld>
            <a:endParaRPr lang="en-US" altLang="zh-CN" sz="1400"/>
          </a:p>
        </p:txBody>
      </p:sp>
      <p:sp>
        <p:nvSpPr>
          <p:cNvPr id="2457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458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E478DA6-267B-42B0-910D-A9139D0018D0}" type="slidenum">
              <a:rPr lang="en-US" altLang="zh-CN" sz="1400"/>
              <a:pPr>
                <a:spcBef>
                  <a:spcPct val="0"/>
                </a:spcBef>
                <a:buClrTx/>
                <a:buSzTx/>
                <a:buFontTx/>
                <a:buNone/>
              </a:pPr>
              <a:t>27</a:t>
            </a:fld>
            <a:endParaRPr lang="en-US" altLang="zh-CN" sz="1400"/>
          </a:p>
        </p:txBody>
      </p:sp>
      <mc:AlternateContent xmlns:mc="http://schemas.openxmlformats.org/markup-compatibility/2006" xmlns:a14="http://schemas.microsoft.com/office/drawing/2010/main">
        <mc:Choice Requires="a14">
          <p:sp>
            <p:nvSpPr>
              <p:cNvPr id="24581" name="矩形 4"/>
              <p:cNvSpPr>
                <a:spLocks noChangeArrowheads="1"/>
              </p:cNvSpPr>
              <p:nvPr/>
            </p:nvSpPr>
            <p:spPr bwMode="auto">
              <a:xfrm>
                <a:off x="238252" y="1988840"/>
                <a:ext cx="8145462" cy="35586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buClr>
                    <a:schemeClr val="folHlink"/>
                  </a:buClr>
                  <a:buSzPct val="60000"/>
                </a:pPr>
                <a:r>
                  <a:rPr lang="en-US" altLang="zh-CN" sz="4000" b="1" dirty="0" smtClean="0">
                    <a:latin typeface="Times New Roman" panose="02020603050405020304" pitchFamily="18" charset="0"/>
                    <a:cs typeface="Times New Roman" panose="02020603050405020304" pitchFamily="18" charset="0"/>
                  </a:rPr>
                  <a:t>2. KG</a:t>
                </a:r>
                <a:r>
                  <a:rPr lang="zh-CN" altLang="zh-CN" sz="4000" b="1" dirty="0">
                    <a:latin typeface="Times New Roman" panose="02020603050405020304" pitchFamily="18" charset="0"/>
                    <a:cs typeface="Times New Roman" panose="02020603050405020304" pitchFamily="18" charset="0"/>
                  </a:rPr>
                  <a:t>的一般结构</a:t>
                </a:r>
              </a:p>
              <a:p>
                <a:pPr indent="457200">
                  <a:spcBef>
                    <a:spcPct val="20000"/>
                  </a:spcBef>
                  <a:buClr>
                    <a:schemeClr val="folHlink"/>
                  </a:buClr>
                  <a:buSzPct val="60000"/>
                  <a:buFont typeface="Wingdings" pitchFamily="2" charset="2"/>
                  <a:buNone/>
                </a:pPr>
                <a:r>
                  <a:rPr lang="zh-CN" altLang="zh-CN" sz="2800" dirty="0">
                    <a:latin typeface="Times New Roman" panose="02020603050405020304" pitchFamily="18" charset="0"/>
                    <a:ea typeface="+mn-ea"/>
                    <a:cs typeface="Times New Roman" panose="02020603050405020304" pitchFamily="18" charset="0"/>
                  </a:rPr>
                  <a:t>通常，人们总是把</a:t>
                </a:r>
                <a:r>
                  <a:rPr lang="en-US" altLang="zh-CN" sz="2800" dirty="0">
                    <a:latin typeface="Times New Roman" panose="02020603050405020304" pitchFamily="18" charset="0"/>
                    <a:ea typeface="+mn-ea"/>
                    <a:cs typeface="Times New Roman" panose="02020603050405020304" pitchFamily="18" charset="0"/>
                  </a:rPr>
                  <a:t>KG</a:t>
                </a:r>
                <a:r>
                  <a:rPr lang="zh-CN" altLang="zh-CN" sz="2800" dirty="0">
                    <a:latin typeface="Times New Roman" panose="02020603050405020304" pitchFamily="18" charset="0"/>
                    <a:ea typeface="+mn-ea"/>
                    <a:cs typeface="Times New Roman" panose="02020603050405020304" pitchFamily="18" charset="0"/>
                  </a:rPr>
                  <a:t>设计得具有一定的结构特点，从而可以分析和论证其强度，以增加使用者的置信度，一般有以下模式。</a:t>
                </a:r>
              </a:p>
              <a:p>
                <a:pPr indent="457200">
                  <a:spcBef>
                    <a:spcPct val="20000"/>
                  </a:spcBef>
                  <a:buClr>
                    <a:schemeClr val="folHlink"/>
                  </a:buClr>
                  <a:buSzPct val="60000"/>
                  <a:buFont typeface="Wingdings" pitchFamily="2" charset="2"/>
                  <a:buNone/>
                </a:pPr>
                <a:r>
                  <a:rPr lang="en-US" altLang="zh-CN" sz="2800" dirty="0">
                    <a:latin typeface="Times New Roman" panose="02020603050405020304" pitchFamily="18" charset="0"/>
                    <a:ea typeface="+mn-ea"/>
                    <a:cs typeface="Times New Roman" panose="02020603050405020304" pitchFamily="18" charset="0"/>
                  </a:rPr>
                  <a:t>KG</a:t>
                </a:r>
                <a:r>
                  <a:rPr lang="zh-CN" altLang="zh-CN" sz="2800" dirty="0">
                    <a:latin typeface="Times New Roman" panose="02020603050405020304" pitchFamily="18" charset="0"/>
                    <a:ea typeface="+mn-ea"/>
                    <a:cs typeface="Times New Roman" panose="02020603050405020304" pitchFamily="18" charset="0"/>
                  </a:rPr>
                  <a:t>的一般模式如图</a:t>
                </a:r>
                <a:r>
                  <a:rPr lang="en-US" altLang="zh-CN" sz="2800" dirty="0">
                    <a:latin typeface="Times New Roman" panose="02020603050405020304" pitchFamily="18" charset="0"/>
                    <a:ea typeface="+mn-ea"/>
                    <a:cs typeface="Times New Roman" panose="02020603050405020304" pitchFamily="18" charset="0"/>
                  </a:rPr>
                  <a:t>5.9</a:t>
                </a:r>
                <a:r>
                  <a:rPr lang="zh-CN" altLang="zh-CN" sz="2800" dirty="0">
                    <a:latin typeface="Times New Roman" panose="02020603050405020304" pitchFamily="18" charset="0"/>
                    <a:ea typeface="+mn-ea"/>
                    <a:cs typeface="Times New Roman" panose="02020603050405020304" pitchFamily="18" charset="0"/>
                  </a:rPr>
                  <a:t>所示，</a:t>
                </a: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𝑓</m:t>
                    </m:r>
                  </m:oMath>
                </a14:m>
                <a:r>
                  <a:rPr lang="zh-CN" altLang="zh-CN" sz="2800" dirty="0">
                    <a:latin typeface="Times New Roman" panose="02020603050405020304" pitchFamily="18" charset="0"/>
                    <a:ea typeface="+mn-ea"/>
                    <a:cs typeface="Times New Roman" panose="02020603050405020304" pitchFamily="18" charset="0"/>
                  </a:rPr>
                  <a:t>一般</a:t>
                </a:r>
                <a:r>
                  <a:rPr lang="zh-CN" altLang="zh-CN" sz="2800" dirty="0" smtClean="0">
                    <a:latin typeface="Times New Roman" panose="02020603050405020304" pitchFamily="18" charset="0"/>
                    <a:ea typeface="+mn-ea"/>
                    <a:cs typeface="Times New Roman" panose="02020603050405020304" pitchFamily="18" charset="0"/>
                  </a:rPr>
                  <a:t>由</a:t>
                </a:r>
                <a:r>
                  <a:rPr lang="en-US" altLang="zh-CN" sz="2800" i="1" dirty="0">
                    <a:latin typeface="Times New Roman" panose="02020603050405020304" pitchFamily="18" charset="0"/>
                    <a:ea typeface="+mn-ea"/>
                    <a:cs typeface="Times New Roman" panose="02020603050405020304" pitchFamily="18" charset="0"/>
                  </a:rPr>
                  <a:t>m</a:t>
                </a:r>
                <a:r>
                  <a:rPr lang="zh-CN" altLang="zh-CN" sz="2800" dirty="0" smtClean="0">
                    <a:latin typeface="Times New Roman" panose="02020603050405020304" pitchFamily="18" charset="0"/>
                    <a:ea typeface="+mn-ea"/>
                    <a:cs typeface="Times New Roman" panose="02020603050405020304" pitchFamily="18" charset="0"/>
                  </a:rPr>
                  <a:t>序列</a:t>
                </a:r>
                <a:r>
                  <a:rPr lang="zh-CN" altLang="zh-CN" sz="2800" dirty="0">
                    <a:latin typeface="Times New Roman" panose="02020603050405020304" pitchFamily="18" charset="0"/>
                    <a:ea typeface="+mn-ea"/>
                    <a:cs typeface="Times New Roman" panose="02020603050405020304" pitchFamily="18" charset="0"/>
                  </a:rPr>
                  <a:t>生成器构成，提供若干周期大、统计特性好的序列</a:t>
                </a:r>
                <a14:m>
                  <m:oMath xmlns:m="http://schemas.openxmlformats.org/officeDocument/2006/math">
                    <m:r>
                      <m:rPr>
                        <m:nor/>
                      </m:rPr>
                      <a:rPr lang="en-US" altLang="zh-CN" sz="2800" i="1" dirty="0">
                        <a:latin typeface="Times New Roman" panose="02020603050405020304" pitchFamily="18" charset="0"/>
                        <a:cs typeface="Times New Roman" panose="02020603050405020304" pitchFamily="18" charset="0"/>
                      </a:rPr>
                      <m:t>x</m:t>
                    </m:r>
                    <m:r>
                      <m:rPr>
                        <m:nor/>
                      </m:rPr>
                      <a:rPr lang="en-US" altLang="zh-CN" sz="2800" baseline="-25000" dirty="0">
                        <a:latin typeface="Times New Roman" panose="02020603050405020304" pitchFamily="18" charset="0"/>
                        <a:cs typeface="Times New Roman" panose="02020603050405020304" pitchFamily="18" charset="0"/>
                      </a:rPr>
                      <m:t>1</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x</m:t>
                    </m:r>
                    <m:r>
                      <m:rPr>
                        <m:nor/>
                      </m:rPr>
                      <a:rPr lang="en-US" altLang="zh-CN" sz="2800" baseline="-25000" dirty="0">
                        <a:latin typeface="Times New Roman" panose="02020603050405020304" pitchFamily="18" charset="0"/>
                        <a:cs typeface="Times New Roman" panose="02020603050405020304" pitchFamily="18" charset="0"/>
                      </a:rPr>
                      <m:t>2</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dirty="0">
                        <a:cs typeface="Times New Roman" panose="02020603050405020304" pitchFamily="18" charset="0"/>
                      </a:rPr>
                      <m:t> </m:t>
                    </m:r>
                    <m:r>
                      <a:rPr lang="en-US" altLang="zh-CN" sz="2800">
                        <a:latin typeface="Cambria Math" panose="02040503050406030204" pitchFamily="18" charset="0"/>
                        <a:cs typeface="Times New Roman" panose="02020603050405020304" pitchFamily="18" charset="0"/>
                      </a:rPr>
                      <m:t>⋯</m:t>
                    </m:r>
                    <m:r>
                      <a:rPr lang="en-US" altLang="zh-CN" sz="2800">
                        <a:latin typeface="Cambria Math"/>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x</m:t>
                    </m:r>
                    <m:r>
                      <m:rPr>
                        <m:nor/>
                      </m:rPr>
                      <a:rPr lang="en-US" altLang="zh-CN" sz="2800" i="1" baseline="-25000" dirty="0">
                        <a:latin typeface="Times New Roman" panose="02020603050405020304" pitchFamily="18" charset="0"/>
                        <a:cs typeface="Times New Roman" panose="02020603050405020304" pitchFamily="18" charset="0"/>
                      </a:rPr>
                      <m:t>m</m:t>
                    </m:r>
                  </m:oMath>
                </a14:m>
                <a:r>
                  <a:rPr lang="zh-CN" altLang="zh-CN" sz="2800" dirty="0" smtClean="0">
                    <a:latin typeface="Times New Roman" panose="02020603050405020304" pitchFamily="18" charset="0"/>
                    <a:ea typeface="+mn-ea"/>
                    <a:cs typeface="Times New Roman" panose="02020603050405020304" pitchFamily="18" charset="0"/>
                  </a:rPr>
                  <a:t>（称为</a:t>
                </a:r>
                <a:r>
                  <a:rPr lang="zh-CN" altLang="zh-CN" sz="2800" dirty="0">
                    <a:latin typeface="Times New Roman" panose="02020603050405020304" pitchFamily="18" charset="0"/>
                    <a:ea typeface="+mn-ea"/>
                    <a:cs typeface="Times New Roman" panose="02020603050405020304" pitchFamily="18" charset="0"/>
                  </a:rPr>
                  <a:t>驱动序列）。</a:t>
                </a:r>
                <a:endParaRPr lang="zh-CN" altLang="en-US" sz="2800" dirty="0">
                  <a:latin typeface="Times New Roman" panose="02020603050405020304" pitchFamily="18" charset="0"/>
                  <a:ea typeface="+mn-ea"/>
                  <a:cs typeface="Times New Roman" panose="02020603050405020304" pitchFamily="18" charset="0"/>
                </a:endParaRPr>
              </a:p>
            </p:txBody>
          </p:sp>
        </mc:Choice>
        <mc:Fallback xmlns="">
          <p:sp>
            <p:nvSpPr>
              <p:cNvPr id="24581" name="矩形 4"/>
              <p:cNvSpPr>
                <a:spLocks noRot="1" noChangeAspect="1" noMove="1" noResize="1" noEditPoints="1" noAdjustHandles="1" noChangeArrowheads="1" noChangeShapeType="1" noTextEdit="1"/>
              </p:cNvSpPr>
              <p:nvPr/>
            </p:nvSpPr>
            <p:spPr bwMode="auto">
              <a:xfrm>
                <a:off x="238252" y="1988840"/>
                <a:ext cx="8145462" cy="3558603"/>
              </a:xfrm>
              <a:prstGeom prst="rect">
                <a:avLst/>
              </a:prstGeom>
              <a:blipFill rotWithShape="1">
                <a:blip r:embed="rId2"/>
                <a:stretch>
                  <a:fillRect l="-2620" t="-3938" r="-749" b="-6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6B56C1BE-DBD8-4FE8-8475-AE10682F25CF}" type="datetime1">
              <a:rPr lang="zh-CN" altLang="en-US" sz="1400" smtClean="0"/>
              <a:t>2020\1\28 Tuesday</a:t>
            </a:fld>
            <a:endParaRPr lang="en-US" altLang="zh-CN" sz="1400"/>
          </a:p>
        </p:txBody>
      </p:sp>
      <p:sp>
        <p:nvSpPr>
          <p:cNvPr id="25603"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5604"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B978AB9-A79D-42E2-99A9-98E580D316B3}" type="slidenum">
              <a:rPr lang="en-US" altLang="zh-CN" sz="1400"/>
              <a:pPr>
                <a:spcBef>
                  <a:spcPct val="0"/>
                </a:spcBef>
                <a:buClrTx/>
                <a:buSzTx/>
                <a:buFontTx/>
                <a:buNone/>
              </a:pPr>
              <a:t>28</a:t>
            </a:fld>
            <a:endParaRPr lang="en-US" altLang="zh-CN" sz="1400"/>
          </a:p>
        </p:txBody>
      </p:sp>
      <p:pic>
        <p:nvPicPr>
          <p:cNvPr id="25605"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3556" y="990600"/>
            <a:ext cx="715862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5606" name="矩形 2"/>
              <p:cNvSpPr>
                <a:spLocks noChangeArrowheads="1"/>
              </p:cNvSpPr>
              <p:nvPr/>
            </p:nvSpPr>
            <p:spPr bwMode="auto">
              <a:xfrm>
                <a:off x="386535" y="4482405"/>
                <a:ext cx="8370929" cy="13849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indent="457200">
                  <a:spcBef>
                    <a:spcPct val="20000"/>
                  </a:spcBef>
                  <a:buClr>
                    <a:schemeClr val="folHlink"/>
                  </a:buClr>
                  <a:buSzPct val="60000"/>
                  <a:buFont typeface="Wingdings" pitchFamily="2" charset="2"/>
                  <a:buNone/>
                </a:pPr>
                <a:r>
                  <a:rPr lang="en-US" altLang="zh-CN" sz="2800" dirty="0">
                    <a:latin typeface="Times New Roman" panose="02020603050405020304" pitchFamily="18" charset="0"/>
                    <a:ea typeface="+mn-ea"/>
                    <a:cs typeface="Times New Roman" panose="02020603050405020304" pitchFamily="18" charset="0"/>
                  </a:rPr>
                  <a:t>F</a:t>
                </a:r>
                <a:r>
                  <a:rPr lang="zh-CN" altLang="zh-CN" sz="2800" dirty="0">
                    <a:latin typeface="Times New Roman" panose="02020603050405020304" pitchFamily="18" charset="0"/>
                    <a:ea typeface="+mn-ea"/>
                    <a:cs typeface="Times New Roman" panose="02020603050405020304" pitchFamily="18" charset="0"/>
                  </a:rPr>
                  <a:t>就是把</a:t>
                </a: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𝑓</m:t>
                    </m:r>
                  </m:oMath>
                </a14:m>
                <a:r>
                  <a:rPr lang="zh-CN" altLang="zh-CN" sz="2800" dirty="0">
                    <a:latin typeface="Times New Roman" panose="02020603050405020304" pitchFamily="18" charset="0"/>
                    <a:ea typeface="+mn-ea"/>
                    <a:cs typeface="Times New Roman" panose="02020603050405020304" pitchFamily="18" charset="0"/>
                  </a:rPr>
                  <a:t>产生的多条驱动序列综合在一起的一些非线性编码手段，目的是有效地破坏和掩盖多条驱动序列中存在的规律或关系，提高线性复杂度。</a:t>
                </a:r>
              </a:p>
            </p:txBody>
          </p:sp>
        </mc:Choice>
        <mc:Fallback xmlns="">
          <p:sp>
            <p:nvSpPr>
              <p:cNvPr id="25606" name="矩形 2"/>
              <p:cNvSpPr>
                <a:spLocks noRot="1" noChangeAspect="1" noMove="1" noResize="1" noEditPoints="1" noAdjustHandles="1" noChangeArrowheads="1" noChangeShapeType="1" noTextEdit="1"/>
              </p:cNvSpPr>
              <p:nvPr/>
            </p:nvSpPr>
            <p:spPr bwMode="auto">
              <a:xfrm>
                <a:off x="386535" y="4482405"/>
                <a:ext cx="8370929" cy="1384995"/>
              </a:xfrm>
              <a:prstGeom prst="rect">
                <a:avLst/>
              </a:prstGeom>
              <a:blipFill>
                <a:blip r:embed="rId3"/>
                <a:stretch>
                  <a:fillRect l="-1456" t="-5702" r="-1019" b="-96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5607" name="矩形 1"/>
          <p:cNvSpPr>
            <a:spLocks noChangeArrowheads="1"/>
          </p:cNvSpPr>
          <p:nvPr/>
        </p:nvSpPr>
        <p:spPr bwMode="auto">
          <a:xfrm>
            <a:off x="2461076" y="3991186"/>
            <a:ext cx="2658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2000" dirty="0">
                <a:latin typeface="+mn-ea"/>
                <a:ea typeface="+mn-ea"/>
              </a:rPr>
              <a:t>图</a:t>
            </a:r>
            <a:r>
              <a:rPr lang="en-US" altLang="zh-CN" sz="2000" dirty="0">
                <a:latin typeface="+mn-ea"/>
                <a:ea typeface="+mn-ea"/>
              </a:rPr>
              <a:t>5.9</a:t>
            </a:r>
            <a:r>
              <a:rPr lang="zh-CN" altLang="en-US" sz="2000" dirty="0">
                <a:latin typeface="+mn-ea"/>
                <a:ea typeface="+mn-ea"/>
              </a:rPr>
              <a:t>　</a:t>
            </a:r>
            <a:r>
              <a:rPr lang="en-US" altLang="zh-CN" sz="2000" dirty="0">
                <a:latin typeface="+mn-ea"/>
                <a:ea typeface="+mn-ea"/>
              </a:rPr>
              <a:t>KG</a:t>
            </a:r>
            <a:r>
              <a:rPr lang="zh-CN" altLang="en-US" sz="2000" dirty="0">
                <a:latin typeface="+mn-ea"/>
                <a:ea typeface="+mn-ea"/>
              </a:rPr>
              <a:t>的一般模式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5A1E00BD-B26F-4535-B724-33F5FC6DEE6A}" type="datetime1">
              <a:rPr lang="zh-CN" altLang="en-US" sz="1400" smtClean="0"/>
              <a:t>2020\1\28 Tuesday</a:t>
            </a:fld>
            <a:endParaRPr lang="en-US" altLang="zh-CN" sz="1400"/>
          </a:p>
        </p:txBody>
      </p:sp>
      <p:sp>
        <p:nvSpPr>
          <p:cNvPr id="266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66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9B1B27B-6EE5-483F-ADA5-2D560D201078}" type="slidenum">
              <a:rPr lang="en-US" altLang="zh-CN" sz="1400"/>
              <a:pPr>
                <a:spcBef>
                  <a:spcPct val="0"/>
                </a:spcBef>
                <a:buClrTx/>
                <a:buSzTx/>
                <a:buFontTx/>
                <a:buNone/>
              </a:pPr>
              <a:t>29</a:t>
            </a:fld>
            <a:endParaRPr lang="en-US" altLang="zh-CN" sz="1400"/>
          </a:p>
        </p:txBody>
      </p:sp>
      <p:sp>
        <p:nvSpPr>
          <p:cNvPr id="30725" name="Rectangle 2"/>
          <p:cNvSpPr>
            <a:spLocks noGrp="1" noChangeArrowheads="1"/>
          </p:cNvSpPr>
          <p:nvPr>
            <p:ph type="title"/>
          </p:nvPr>
        </p:nvSpPr>
        <p:spPr>
          <a:xfrm>
            <a:off x="1241630" y="1178750"/>
            <a:ext cx="6705745" cy="547688"/>
          </a:xfrm>
        </p:spPr>
        <p:txBody>
          <a:bodyPr anchor="ctr"/>
          <a:lstStyle/>
          <a:p>
            <a:pPr eaLnBrk="1" hangingPunct="1">
              <a:defRPr/>
            </a:pPr>
            <a:r>
              <a:rPr lang="en-US" altLang="zh-CN" b="1" kern="1200" dirty="0" smtClean="0">
                <a:solidFill>
                  <a:srgbClr val="0000FF"/>
                </a:solidFill>
                <a:latin typeface="Times New Roman" pitchFamily="18" charset="0"/>
                <a:ea typeface="华文中宋" pitchFamily="2" charset="-122"/>
                <a:cs typeface="Times New Roman" pitchFamily="18" charset="0"/>
              </a:rPr>
              <a:t>5.2.2</a:t>
            </a:r>
            <a:r>
              <a:rPr lang="zh-CN" altLang="en-US" b="1" kern="1200" dirty="0">
                <a:solidFill>
                  <a:srgbClr val="0000FF"/>
                </a:solidFill>
                <a:latin typeface="Times New Roman" pitchFamily="18" charset="0"/>
                <a:ea typeface="华文中宋" pitchFamily="2" charset="-122"/>
                <a:cs typeface="Times New Roman" pitchFamily="18" charset="0"/>
              </a:rPr>
              <a:t> </a:t>
            </a:r>
            <a:r>
              <a:rPr lang="zh-CN" altLang="en-US" b="1" kern="1200" dirty="0" smtClean="0">
                <a:solidFill>
                  <a:srgbClr val="0000FF"/>
                </a:solidFill>
                <a:latin typeface="Times New Roman" pitchFamily="18" charset="0"/>
                <a:ea typeface="华文中宋" pitchFamily="2" charset="-122"/>
                <a:cs typeface="Times New Roman" pitchFamily="18" charset="0"/>
              </a:rPr>
              <a:t>有限</a:t>
            </a:r>
            <a:r>
              <a:rPr lang="zh-CN" altLang="en-US" b="1" kern="1200" dirty="0">
                <a:solidFill>
                  <a:srgbClr val="0000FF"/>
                </a:solidFill>
                <a:latin typeface="Times New Roman" pitchFamily="18" charset="0"/>
                <a:ea typeface="华文中宋" pitchFamily="2" charset="-122"/>
                <a:cs typeface="Times New Roman" pitchFamily="18" charset="0"/>
              </a:rPr>
              <a:t>状态自动机</a:t>
            </a:r>
          </a:p>
        </p:txBody>
      </p:sp>
      <mc:AlternateContent xmlns:mc="http://schemas.openxmlformats.org/markup-compatibility/2006" xmlns:a14="http://schemas.microsoft.com/office/drawing/2010/main">
        <mc:Choice Requires="a14">
          <p:sp>
            <p:nvSpPr>
              <p:cNvPr id="26630" name="Text Box 3"/>
              <p:cNvSpPr txBox="1">
                <a:spLocks noChangeArrowheads="1"/>
              </p:cNvSpPr>
              <p:nvPr/>
            </p:nvSpPr>
            <p:spPr bwMode="auto">
              <a:xfrm>
                <a:off x="161510" y="2123855"/>
                <a:ext cx="8811454" cy="38690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defPPr>
                  <a:defRPr lang="zh-CN"/>
                </a:defPPr>
                <a:lvl1pPr>
                  <a:spcBef>
                    <a:spcPct val="20000"/>
                  </a:spcBef>
                  <a:buClr>
                    <a:schemeClr val="folHlink"/>
                  </a:buClr>
                  <a:buSzPct val="60000"/>
                  <a:buFont typeface="Wingdings" pitchFamily="2" charset="2"/>
                  <a:buNone/>
                  <a:defRPr sz="2800">
                    <a:latin typeface="Times New Roman" panose="02020603050405020304" pitchFamily="18" charset="0"/>
                    <a:ea typeface="+mn-ea"/>
                    <a:cs typeface="Times New Roman" panose="02020603050405020304" pitchFamily="18" charset="0"/>
                  </a:defRPr>
                </a:lvl1pPr>
                <a:lvl2pPr marL="742950" indent="-285750">
                  <a:spcBef>
                    <a:spcPct val="20000"/>
                  </a:spcBef>
                  <a:buClr>
                    <a:schemeClr val="hlink"/>
                  </a:buClr>
                  <a:buSzPct val="55000"/>
                  <a:buFont typeface="Wingdings" pitchFamily="2" charset="2"/>
                  <a:buChar char="n"/>
                  <a:defRPr sz="2800"/>
                </a:lvl2pPr>
                <a:lvl3pPr marL="1143000" indent="-228600">
                  <a:spcBef>
                    <a:spcPct val="20000"/>
                  </a:spcBef>
                  <a:buClr>
                    <a:schemeClr val="folHlink"/>
                  </a:buClr>
                  <a:buSzPct val="50000"/>
                  <a:buFont typeface="Wingdings" pitchFamily="2" charset="2"/>
                  <a:buChar char="n"/>
                  <a:defRPr sz="2400"/>
                </a:lvl3pPr>
                <a:lvl4pPr marL="1600200" indent="-228600">
                  <a:spcBef>
                    <a:spcPct val="20000"/>
                  </a:spcBef>
                  <a:buClr>
                    <a:schemeClr val="accent2"/>
                  </a:buClr>
                  <a:buSzPct val="55000"/>
                  <a:buFont typeface="Wingdings" pitchFamily="2" charset="2"/>
                  <a:buChar char="n"/>
                  <a:defRPr sz="2000"/>
                </a:lvl4pPr>
                <a:lvl5pPr marL="2057400" indent="-228600">
                  <a:spcBef>
                    <a:spcPct val="20000"/>
                  </a:spcBef>
                  <a:buClr>
                    <a:schemeClr val="accent1"/>
                  </a:buClr>
                  <a:buSzPct val="50000"/>
                  <a:buFont typeface="Wingdings" pitchFamily="2" charset="2"/>
                  <a:buChar char="n"/>
                  <a:defRPr sz="2000"/>
                </a:lvl5pPr>
                <a:lvl6pPr marL="2514600" indent="-228600" eaLnBrk="0" fontAlgn="base" hangingPunct="0">
                  <a:spcBef>
                    <a:spcPct val="20000"/>
                  </a:spcBef>
                  <a:spcAft>
                    <a:spcPct val="0"/>
                  </a:spcAft>
                  <a:buClr>
                    <a:schemeClr val="accent1"/>
                  </a:buClr>
                  <a:buSzPct val="50000"/>
                  <a:buFont typeface="Wingdings" pitchFamily="2" charset="2"/>
                  <a:buChar char="n"/>
                  <a:defRPr sz="2000"/>
                </a:lvl6pPr>
                <a:lvl7pPr marL="2971800" indent="-228600" eaLnBrk="0" fontAlgn="base" hangingPunct="0">
                  <a:spcBef>
                    <a:spcPct val="20000"/>
                  </a:spcBef>
                  <a:spcAft>
                    <a:spcPct val="0"/>
                  </a:spcAft>
                  <a:buClr>
                    <a:schemeClr val="accent1"/>
                  </a:buClr>
                  <a:buSzPct val="50000"/>
                  <a:buFont typeface="Wingdings" pitchFamily="2" charset="2"/>
                  <a:buChar char="n"/>
                  <a:defRPr sz="2000"/>
                </a:lvl7pPr>
                <a:lvl8pPr marL="3429000" indent="-228600" eaLnBrk="0" fontAlgn="base" hangingPunct="0">
                  <a:spcBef>
                    <a:spcPct val="20000"/>
                  </a:spcBef>
                  <a:spcAft>
                    <a:spcPct val="0"/>
                  </a:spcAft>
                  <a:buClr>
                    <a:schemeClr val="accent1"/>
                  </a:buClr>
                  <a:buSzPct val="50000"/>
                  <a:buFont typeface="Wingdings" pitchFamily="2" charset="2"/>
                  <a:buChar char="n"/>
                  <a:defRPr sz="2000"/>
                </a:lvl8pPr>
                <a:lvl9pPr marL="3886200" indent="-228600" eaLnBrk="0" fontAlgn="base" hangingPunct="0">
                  <a:spcBef>
                    <a:spcPct val="20000"/>
                  </a:spcBef>
                  <a:spcAft>
                    <a:spcPct val="0"/>
                  </a:spcAft>
                  <a:buClr>
                    <a:schemeClr val="accent1"/>
                  </a:buClr>
                  <a:buSzPct val="50000"/>
                  <a:buFont typeface="Wingdings" pitchFamily="2" charset="2"/>
                  <a:buChar char="n"/>
                  <a:defRPr sz="2000"/>
                </a:lvl9pPr>
              </a:lstStyle>
              <a:p>
                <a:pPr indent="457200"/>
                <a:r>
                  <a:rPr lang="zh-CN" altLang="zh-CN" sz="2600" dirty="0" smtClean="0"/>
                  <a:t>有限状态自动机是具有离散输入和输出（输入集和输出集均有限）的一种数学模型，由以下</a:t>
                </a:r>
                <a:r>
                  <a:rPr lang="en-US" altLang="zh-CN" sz="2600" dirty="0"/>
                  <a:t>3</a:t>
                </a:r>
                <a:r>
                  <a:rPr lang="zh-CN" altLang="zh-CN" sz="2600" dirty="0"/>
                  <a:t>部分组成。</a:t>
                </a:r>
              </a:p>
              <a:p>
                <a:r>
                  <a:rPr lang="zh-CN" altLang="zh-CN" sz="2600" dirty="0"/>
                  <a:t>（</a:t>
                </a:r>
                <a:r>
                  <a:rPr lang="en-US" altLang="zh-CN" sz="2600" dirty="0"/>
                  <a:t>1</a:t>
                </a:r>
                <a:r>
                  <a:rPr lang="zh-CN" altLang="zh-CN" sz="2600" dirty="0"/>
                  <a:t>）有限状态集</a:t>
                </a:r>
                <a14:m>
                  <m:oMath xmlns:m="http://schemas.openxmlformats.org/officeDocument/2006/math">
                    <m:r>
                      <a:rPr lang="en-US" altLang="zh-CN" sz="2600">
                        <a:latin typeface="Cambria Math" panose="02040503050406030204" pitchFamily="18" charset="0"/>
                      </a:rPr>
                      <m:t>𝑆</m:t>
                    </m:r>
                    <m:r>
                      <a:rPr lang="en-US" altLang="zh-CN" sz="2600">
                        <a:latin typeface="Cambria Math" panose="02040503050406030204" pitchFamily="18" charset="0"/>
                      </a:rPr>
                      <m:t>={</m:t>
                    </m:r>
                    <m:sSub>
                      <m:sSubPr>
                        <m:ctrlPr>
                          <a:rPr lang="zh-CN" altLang="zh-CN" sz="2600" i="1">
                            <a:latin typeface="Cambria Math"/>
                          </a:rPr>
                        </m:ctrlPr>
                      </m:sSubPr>
                      <m:e>
                        <m:r>
                          <a:rPr lang="en-US" altLang="zh-CN" sz="2600" b="0" i="1" smtClean="0">
                            <a:latin typeface="Cambria Math"/>
                          </a:rPr>
                          <m:t>𝑆</m:t>
                        </m:r>
                      </m:e>
                      <m:sub>
                        <m:r>
                          <a:rPr lang="en-US" altLang="zh-CN" sz="2600">
                            <a:latin typeface="Cambria Math" panose="02040503050406030204" pitchFamily="18" charset="0"/>
                          </a:rPr>
                          <m:t>𝑖</m:t>
                        </m:r>
                      </m:sub>
                    </m:sSub>
                    <m:r>
                      <a:rPr lang="en-US" altLang="zh-CN" sz="2600">
                        <a:latin typeface="Cambria Math" panose="02040503050406030204" pitchFamily="18" charset="0"/>
                      </a:rPr>
                      <m:t>|</m:t>
                    </m:r>
                    <m:r>
                      <a:rPr lang="en-US" altLang="zh-CN" sz="2600">
                        <a:latin typeface="Cambria Math" panose="02040503050406030204" pitchFamily="18" charset="0"/>
                      </a:rPr>
                      <m:t>𝑖</m:t>
                    </m:r>
                    <m:r>
                      <a:rPr lang="en-US" altLang="zh-CN" sz="2600">
                        <a:latin typeface="Cambria Math" panose="02040503050406030204" pitchFamily="18" charset="0"/>
                      </a:rPr>
                      <m:t>=1</m:t>
                    </m:r>
                    <m:r>
                      <a:rPr lang="zh-CN" altLang="zh-CN" sz="2600">
                        <a:latin typeface="Cambria Math" panose="02040503050406030204" pitchFamily="18" charset="0"/>
                      </a:rPr>
                      <m:t>，</m:t>
                    </m:r>
                    <m:r>
                      <a:rPr lang="en-US" altLang="zh-CN" sz="2600">
                        <a:latin typeface="Cambria Math" panose="02040503050406030204" pitchFamily="18" charset="0"/>
                      </a:rPr>
                      <m:t>  2</m:t>
                    </m:r>
                    <m:r>
                      <a:rPr lang="zh-CN" altLang="zh-CN" sz="2600">
                        <a:latin typeface="Cambria Math" panose="02040503050406030204" pitchFamily="18" charset="0"/>
                      </a:rPr>
                      <m:t>，</m:t>
                    </m:r>
                    <m:r>
                      <a:rPr lang="en-US" altLang="zh-CN" sz="2600">
                        <a:latin typeface="Cambria Math" panose="02040503050406030204" pitchFamily="18" charset="0"/>
                      </a:rPr>
                      <m:t>  ⋯</m:t>
                    </m:r>
                    <m:r>
                      <a:rPr lang="zh-CN" altLang="zh-CN" sz="2600">
                        <a:latin typeface="Cambria Math" panose="02040503050406030204" pitchFamily="18" charset="0"/>
                      </a:rPr>
                      <m:t>，</m:t>
                    </m:r>
                    <m:r>
                      <a:rPr lang="en-US" altLang="zh-CN" sz="2600">
                        <a:latin typeface="Cambria Math" panose="02040503050406030204" pitchFamily="18" charset="0"/>
                      </a:rPr>
                      <m:t>  </m:t>
                    </m:r>
                    <m:r>
                      <a:rPr lang="en-US" altLang="zh-CN" sz="2600">
                        <a:latin typeface="Cambria Math" panose="02040503050406030204" pitchFamily="18" charset="0"/>
                      </a:rPr>
                      <m:t>𝑙</m:t>
                    </m:r>
                    <m:r>
                      <a:rPr lang="en-US" altLang="zh-CN" sz="2600">
                        <a:latin typeface="Cambria Math" panose="02040503050406030204" pitchFamily="18" charset="0"/>
                      </a:rPr>
                      <m:t>}</m:t>
                    </m:r>
                  </m:oMath>
                </a14:m>
                <a:r>
                  <a:rPr lang="zh-CN" altLang="zh-CN" sz="2600" dirty="0"/>
                  <a:t>。</a:t>
                </a:r>
              </a:p>
              <a:p>
                <a:r>
                  <a:rPr lang="zh-CN" altLang="zh-CN" sz="2600" dirty="0"/>
                  <a:t>（</a:t>
                </a:r>
                <a:r>
                  <a:rPr lang="en-US" altLang="zh-CN" sz="2600" dirty="0"/>
                  <a:t>2</a:t>
                </a:r>
                <a:r>
                  <a:rPr lang="zh-CN" altLang="zh-CN" sz="2600" dirty="0"/>
                  <a:t>）有限输入字符集</a:t>
                </a:r>
                <a14:m>
                  <m:oMath xmlns:m="http://schemas.openxmlformats.org/officeDocument/2006/math">
                    <m:sSub>
                      <m:sSubPr>
                        <m:ctrlPr>
                          <a:rPr lang="zh-CN" altLang="zh-CN" sz="2600" i="1">
                            <a:latin typeface="Cambria Math"/>
                          </a:rPr>
                        </m:ctrlPr>
                      </m:sSubPr>
                      <m:e>
                        <m:r>
                          <a:rPr lang="en-US" altLang="zh-CN" sz="2600">
                            <a:latin typeface="Cambria Math" panose="02040503050406030204" pitchFamily="18" charset="0"/>
                          </a:rPr>
                          <m:t>𝐴</m:t>
                        </m:r>
                      </m:e>
                      <m:sub>
                        <m:r>
                          <a:rPr lang="en-US" altLang="zh-CN" sz="2600">
                            <a:latin typeface="Cambria Math" panose="02040503050406030204" pitchFamily="18" charset="0"/>
                          </a:rPr>
                          <m:t>1</m:t>
                        </m:r>
                      </m:sub>
                    </m:sSub>
                    <m:r>
                      <a:rPr lang="en-US" altLang="zh-CN" sz="2600">
                        <a:latin typeface="Cambria Math" panose="02040503050406030204" pitchFamily="18" charset="0"/>
                      </a:rPr>
                      <m:t>={</m:t>
                    </m:r>
                    <m:sSubSup>
                      <m:sSubSupPr>
                        <m:ctrlPr>
                          <a:rPr lang="zh-CN" altLang="zh-CN" sz="2600" i="1">
                            <a:latin typeface="Cambria Math"/>
                          </a:rPr>
                        </m:ctrlPr>
                      </m:sSubSupPr>
                      <m:e>
                        <m:r>
                          <a:rPr lang="en-US" altLang="zh-CN" sz="2600">
                            <a:latin typeface="Cambria Math" panose="02040503050406030204" pitchFamily="18" charset="0"/>
                          </a:rPr>
                          <m:t>𝐴</m:t>
                        </m:r>
                      </m:e>
                      <m:sub>
                        <m:r>
                          <a:rPr lang="en-US" altLang="zh-CN" sz="2600">
                            <a:latin typeface="Cambria Math" panose="02040503050406030204" pitchFamily="18" charset="0"/>
                          </a:rPr>
                          <m:t>𝑗</m:t>
                        </m:r>
                      </m:sub>
                      <m:sup>
                        <m:r>
                          <a:rPr lang="en-US" altLang="zh-CN" sz="2600">
                            <a:latin typeface="Cambria Math" panose="02040503050406030204" pitchFamily="18" charset="0"/>
                          </a:rPr>
                          <m:t>(1)</m:t>
                        </m:r>
                      </m:sup>
                    </m:sSubSup>
                    <m:r>
                      <a:rPr lang="en-US" altLang="zh-CN" sz="2600">
                        <a:latin typeface="Cambria Math" panose="02040503050406030204" pitchFamily="18" charset="0"/>
                      </a:rPr>
                      <m:t>|</m:t>
                    </m:r>
                    <m:r>
                      <a:rPr lang="en-US" altLang="zh-CN" sz="2600">
                        <a:latin typeface="Cambria Math" panose="02040503050406030204" pitchFamily="18" charset="0"/>
                      </a:rPr>
                      <m:t>𝑗</m:t>
                    </m:r>
                    <m:r>
                      <a:rPr lang="en-US" altLang="zh-CN" sz="2600">
                        <a:latin typeface="Cambria Math" panose="02040503050406030204" pitchFamily="18" charset="0"/>
                      </a:rPr>
                      <m:t>=1</m:t>
                    </m:r>
                    <m:r>
                      <a:rPr lang="zh-CN" altLang="zh-CN" sz="2600">
                        <a:latin typeface="Cambria Math" panose="02040503050406030204" pitchFamily="18" charset="0"/>
                      </a:rPr>
                      <m:t>，</m:t>
                    </m:r>
                    <m:r>
                      <a:rPr lang="en-US" altLang="zh-CN" sz="2600">
                        <a:latin typeface="Cambria Math" panose="02040503050406030204" pitchFamily="18" charset="0"/>
                      </a:rPr>
                      <m:t>  2</m:t>
                    </m:r>
                    <m:r>
                      <a:rPr lang="zh-CN" altLang="zh-CN" sz="2600">
                        <a:latin typeface="Cambria Math" panose="02040503050406030204" pitchFamily="18" charset="0"/>
                      </a:rPr>
                      <m:t>，</m:t>
                    </m:r>
                    <m:r>
                      <a:rPr lang="en-US" altLang="zh-CN" sz="2600">
                        <a:latin typeface="Cambria Math" panose="02040503050406030204" pitchFamily="18" charset="0"/>
                      </a:rPr>
                      <m:t>  ⋯</m:t>
                    </m:r>
                    <m:r>
                      <a:rPr lang="zh-CN" altLang="zh-CN" sz="2600">
                        <a:latin typeface="Cambria Math" panose="02040503050406030204" pitchFamily="18" charset="0"/>
                      </a:rPr>
                      <m:t>，</m:t>
                    </m:r>
                    <m:r>
                      <a:rPr lang="en-US" altLang="zh-CN" sz="2600">
                        <a:latin typeface="Cambria Math" panose="02040503050406030204" pitchFamily="18" charset="0"/>
                      </a:rPr>
                      <m:t>  </m:t>
                    </m:r>
                    <m:r>
                      <a:rPr lang="en-US" altLang="zh-CN" sz="2600">
                        <a:latin typeface="Cambria Math" panose="02040503050406030204" pitchFamily="18" charset="0"/>
                      </a:rPr>
                      <m:t>𝑚</m:t>
                    </m:r>
                    <m:r>
                      <a:rPr lang="en-US" altLang="zh-CN" sz="2600">
                        <a:latin typeface="Cambria Math" panose="02040503050406030204" pitchFamily="18" charset="0"/>
                      </a:rPr>
                      <m:t>}</m:t>
                    </m:r>
                  </m:oMath>
                </a14:m>
                <a:r>
                  <a:rPr lang="zh-CN" altLang="zh-CN" sz="2600" dirty="0"/>
                  <a:t>和有限输出字符集</a:t>
                </a:r>
                <a14:m>
                  <m:oMath xmlns:m="http://schemas.openxmlformats.org/officeDocument/2006/math">
                    <m:sSub>
                      <m:sSubPr>
                        <m:ctrlPr>
                          <a:rPr lang="zh-CN" altLang="zh-CN" sz="2600" i="1">
                            <a:latin typeface="Cambria Math"/>
                          </a:rPr>
                        </m:ctrlPr>
                      </m:sSubPr>
                      <m:e>
                        <m:r>
                          <a:rPr lang="en-US" altLang="zh-CN" sz="2600">
                            <a:latin typeface="Cambria Math" panose="02040503050406030204" pitchFamily="18" charset="0"/>
                          </a:rPr>
                          <m:t>𝐴</m:t>
                        </m:r>
                      </m:e>
                      <m:sub>
                        <m:r>
                          <a:rPr lang="en-US" altLang="zh-CN" sz="2600">
                            <a:latin typeface="Cambria Math" panose="02040503050406030204" pitchFamily="18" charset="0"/>
                          </a:rPr>
                          <m:t>2</m:t>
                        </m:r>
                      </m:sub>
                    </m:sSub>
                    <m:r>
                      <a:rPr lang="en-US" altLang="zh-CN" sz="2600">
                        <a:latin typeface="Cambria Math" panose="02040503050406030204" pitchFamily="18" charset="0"/>
                      </a:rPr>
                      <m:t>={</m:t>
                    </m:r>
                    <m:sSubSup>
                      <m:sSubSupPr>
                        <m:ctrlPr>
                          <a:rPr lang="zh-CN" altLang="zh-CN" sz="2600" i="1">
                            <a:latin typeface="Cambria Math"/>
                          </a:rPr>
                        </m:ctrlPr>
                      </m:sSubSupPr>
                      <m:e>
                        <m:r>
                          <a:rPr lang="en-US" altLang="zh-CN" sz="2600">
                            <a:latin typeface="Cambria Math" panose="02040503050406030204" pitchFamily="18" charset="0"/>
                          </a:rPr>
                          <m:t>𝐴</m:t>
                        </m:r>
                      </m:e>
                      <m:sub>
                        <m:r>
                          <a:rPr lang="en-US" altLang="zh-CN" sz="2600">
                            <a:latin typeface="Cambria Math" panose="02040503050406030204" pitchFamily="18" charset="0"/>
                          </a:rPr>
                          <m:t>𝑘</m:t>
                        </m:r>
                      </m:sub>
                      <m:sup>
                        <m:r>
                          <a:rPr lang="en-US" altLang="zh-CN" sz="2600">
                            <a:latin typeface="Cambria Math" panose="02040503050406030204" pitchFamily="18" charset="0"/>
                          </a:rPr>
                          <m:t>(2)</m:t>
                        </m:r>
                      </m:sup>
                    </m:sSubSup>
                    <m:r>
                      <a:rPr lang="en-US" altLang="zh-CN" sz="2600">
                        <a:latin typeface="Cambria Math" panose="02040503050406030204" pitchFamily="18" charset="0"/>
                      </a:rPr>
                      <m:t>|</m:t>
                    </m:r>
                    <m:r>
                      <a:rPr lang="en-US" altLang="zh-CN" sz="2600">
                        <a:latin typeface="Cambria Math" panose="02040503050406030204" pitchFamily="18" charset="0"/>
                      </a:rPr>
                      <m:t>𝑘</m:t>
                    </m:r>
                    <m:r>
                      <a:rPr lang="en-US" altLang="zh-CN" sz="2600">
                        <a:latin typeface="Cambria Math" panose="02040503050406030204" pitchFamily="18" charset="0"/>
                      </a:rPr>
                      <m:t>=1</m:t>
                    </m:r>
                    <m:r>
                      <a:rPr lang="zh-CN" altLang="zh-CN" sz="2600">
                        <a:latin typeface="Cambria Math" panose="02040503050406030204" pitchFamily="18" charset="0"/>
                      </a:rPr>
                      <m:t>，</m:t>
                    </m:r>
                    <m:r>
                      <a:rPr lang="en-US" altLang="zh-CN" sz="2600">
                        <a:latin typeface="Cambria Math" panose="02040503050406030204" pitchFamily="18" charset="0"/>
                      </a:rPr>
                      <m:t>  2</m:t>
                    </m:r>
                    <m:r>
                      <a:rPr lang="zh-CN" altLang="zh-CN" sz="2600">
                        <a:latin typeface="Cambria Math" panose="02040503050406030204" pitchFamily="18" charset="0"/>
                      </a:rPr>
                      <m:t>，</m:t>
                    </m:r>
                    <m:r>
                      <a:rPr lang="en-US" altLang="zh-CN" sz="2600">
                        <a:latin typeface="Cambria Math" panose="02040503050406030204" pitchFamily="18" charset="0"/>
                      </a:rPr>
                      <m:t>  ⋯</m:t>
                    </m:r>
                    <m:r>
                      <a:rPr lang="zh-CN" altLang="zh-CN" sz="2600">
                        <a:latin typeface="Cambria Math" panose="02040503050406030204" pitchFamily="18" charset="0"/>
                      </a:rPr>
                      <m:t>，</m:t>
                    </m:r>
                    <m:r>
                      <a:rPr lang="en-US" altLang="zh-CN" sz="2600">
                        <a:latin typeface="Cambria Math" panose="02040503050406030204" pitchFamily="18" charset="0"/>
                      </a:rPr>
                      <m:t>  </m:t>
                    </m:r>
                    <m:r>
                      <a:rPr lang="en-US" altLang="zh-CN" sz="2600">
                        <a:latin typeface="Cambria Math" panose="02040503050406030204" pitchFamily="18" charset="0"/>
                      </a:rPr>
                      <m:t>𝑛</m:t>
                    </m:r>
                    <m:r>
                      <a:rPr lang="en-US" altLang="zh-CN" sz="2600">
                        <a:latin typeface="Cambria Math" panose="02040503050406030204" pitchFamily="18" charset="0"/>
                      </a:rPr>
                      <m:t>}</m:t>
                    </m:r>
                  </m:oMath>
                </a14:m>
                <a:r>
                  <a:rPr lang="zh-CN" altLang="zh-CN" sz="2600" dirty="0"/>
                  <a:t>。</a:t>
                </a:r>
              </a:p>
              <a:p>
                <a:r>
                  <a:rPr lang="zh-CN" altLang="zh-CN" sz="2600" dirty="0"/>
                  <a:t>（</a:t>
                </a:r>
                <a:r>
                  <a:rPr lang="en-US" altLang="zh-CN" sz="2600" dirty="0"/>
                  <a:t>3</a:t>
                </a:r>
                <a:r>
                  <a:rPr lang="zh-CN" altLang="zh-CN" sz="2600" dirty="0"/>
                  <a:t>）转移函数</a:t>
                </a:r>
                <a14:m>
                  <m:oMath xmlns:m="http://schemas.openxmlformats.org/officeDocument/2006/math">
                    <m:sSubSup>
                      <m:sSubSupPr>
                        <m:ctrlPr>
                          <a:rPr lang="zh-CN" altLang="zh-CN" sz="2600" i="1">
                            <a:latin typeface="Cambria Math"/>
                          </a:rPr>
                        </m:ctrlPr>
                      </m:sSubSupPr>
                      <m:e>
                        <m:r>
                          <a:rPr lang="en-US" altLang="zh-CN" sz="2600">
                            <a:latin typeface="Cambria Math" panose="02040503050406030204" pitchFamily="18" charset="0"/>
                          </a:rPr>
                          <m:t>𝐴</m:t>
                        </m:r>
                      </m:e>
                      <m:sub>
                        <m:r>
                          <a:rPr lang="en-US" altLang="zh-CN" sz="2600">
                            <a:latin typeface="Cambria Math" panose="02040503050406030204" pitchFamily="18" charset="0"/>
                          </a:rPr>
                          <m:t>𝑘</m:t>
                        </m:r>
                      </m:sub>
                      <m:sup>
                        <m:r>
                          <a:rPr lang="en-US" altLang="zh-CN" sz="2600">
                            <a:latin typeface="Cambria Math" panose="02040503050406030204" pitchFamily="18" charset="0"/>
                          </a:rPr>
                          <m:t>(2)</m:t>
                        </m:r>
                      </m:sup>
                    </m:sSubSup>
                    <m:r>
                      <a:rPr lang="en-US" altLang="zh-CN" sz="2600">
                        <a:latin typeface="Cambria Math" panose="02040503050406030204" pitchFamily="18" charset="0"/>
                      </a:rPr>
                      <m:t>=</m:t>
                    </m:r>
                    <m:sSub>
                      <m:sSubPr>
                        <m:ctrlPr>
                          <a:rPr lang="zh-CN" altLang="zh-CN" sz="2600" i="1">
                            <a:latin typeface="Cambria Math"/>
                          </a:rPr>
                        </m:ctrlPr>
                      </m:sSubPr>
                      <m:e>
                        <m:r>
                          <a:rPr lang="en-US" altLang="zh-CN" sz="2600">
                            <a:latin typeface="Cambria Math" panose="02040503050406030204" pitchFamily="18" charset="0"/>
                          </a:rPr>
                          <m:t>𝑓</m:t>
                        </m:r>
                      </m:e>
                      <m:sub>
                        <m:r>
                          <a:rPr lang="en-US" altLang="zh-CN" sz="2600">
                            <a:latin typeface="Cambria Math" panose="02040503050406030204" pitchFamily="18" charset="0"/>
                          </a:rPr>
                          <m:t>1</m:t>
                        </m:r>
                      </m:sub>
                    </m:sSub>
                    <m:r>
                      <a:rPr lang="en-US" altLang="zh-CN" sz="2600">
                        <a:latin typeface="Cambria Math" panose="02040503050406030204" pitchFamily="18" charset="0"/>
                      </a:rPr>
                      <m:t>(</m:t>
                    </m:r>
                    <m:sSub>
                      <m:sSubPr>
                        <m:ctrlPr>
                          <a:rPr lang="zh-CN" altLang="zh-CN" sz="2600" i="1">
                            <a:latin typeface="Cambria Math"/>
                          </a:rPr>
                        </m:ctrlPr>
                      </m:sSubPr>
                      <m:e>
                        <m:r>
                          <a:rPr lang="en-US" altLang="zh-CN" sz="2600" b="0" i="1" smtClean="0">
                            <a:latin typeface="Cambria Math"/>
                          </a:rPr>
                          <m:t>𝑆</m:t>
                        </m:r>
                      </m:e>
                      <m:sub>
                        <m:r>
                          <a:rPr lang="en-US" altLang="zh-CN" sz="2600">
                            <a:latin typeface="Cambria Math" panose="02040503050406030204" pitchFamily="18" charset="0"/>
                          </a:rPr>
                          <m:t>𝑖</m:t>
                        </m:r>
                      </m:sub>
                    </m:sSub>
                    <m:r>
                      <a:rPr lang="zh-CN" altLang="zh-CN" sz="2600">
                        <a:latin typeface="Cambria Math" panose="02040503050406030204" pitchFamily="18" charset="0"/>
                      </a:rPr>
                      <m:t>，</m:t>
                    </m:r>
                    <m:sSubSup>
                      <m:sSubSupPr>
                        <m:ctrlPr>
                          <a:rPr lang="zh-CN" altLang="zh-CN" sz="2600" i="1">
                            <a:latin typeface="Cambria Math"/>
                          </a:rPr>
                        </m:ctrlPr>
                      </m:sSubSupPr>
                      <m:e>
                        <m:r>
                          <a:rPr lang="en-US" altLang="zh-CN" sz="2600">
                            <a:latin typeface="Cambria Math" panose="02040503050406030204" pitchFamily="18" charset="0"/>
                          </a:rPr>
                          <m:t>𝐴</m:t>
                        </m:r>
                      </m:e>
                      <m:sub>
                        <m:r>
                          <a:rPr lang="en-US" altLang="zh-CN" sz="2600">
                            <a:latin typeface="Cambria Math" panose="02040503050406030204" pitchFamily="18" charset="0"/>
                          </a:rPr>
                          <m:t>𝑗</m:t>
                        </m:r>
                      </m:sub>
                      <m:sup>
                        <m:r>
                          <a:rPr lang="en-US" altLang="zh-CN" sz="2600">
                            <a:latin typeface="Cambria Math" panose="02040503050406030204" pitchFamily="18" charset="0"/>
                          </a:rPr>
                          <m:t>(1)</m:t>
                        </m:r>
                      </m:sup>
                    </m:sSubSup>
                    <m:r>
                      <a:rPr lang="en-US" altLang="zh-CN" sz="2600">
                        <a:latin typeface="Cambria Math" panose="02040503050406030204" pitchFamily="18" charset="0"/>
                      </a:rPr>
                      <m:t>)</m:t>
                    </m:r>
                    <m:r>
                      <a:rPr lang="zh-CN" altLang="zh-CN" sz="2600">
                        <a:latin typeface="Cambria Math" panose="02040503050406030204" pitchFamily="18" charset="0"/>
                      </a:rPr>
                      <m:t>，</m:t>
                    </m:r>
                    <m:sSub>
                      <m:sSubPr>
                        <m:ctrlPr>
                          <a:rPr lang="zh-CN" altLang="zh-CN" sz="2600" i="1">
                            <a:latin typeface="Cambria Math"/>
                          </a:rPr>
                        </m:ctrlPr>
                      </m:sSubPr>
                      <m:e>
                        <m:r>
                          <a:rPr lang="en-US" altLang="zh-CN" sz="2600" b="0" i="1" smtClean="0">
                            <a:latin typeface="Cambria Math"/>
                          </a:rPr>
                          <m:t>𝑆</m:t>
                        </m:r>
                      </m:e>
                      <m:sub>
                        <m:r>
                          <a:rPr lang="en-US" altLang="zh-CN" sz="2600">
                            <a:latin typeface="Cambria Math" panose="02040503050406030204" pitchFamily="18" charset="0"/>
                          </a:rPr>
                          <m:t>𝑘</m:t>
                        </m:r>
                      </m:sub>
                    </m:sSub>
                    <m:r>
                      <a:rPr lang="en-US" altLang="zh-CN" sz="2600">
                        <a:latin typeface="Cambria Math" panose="02040503050406030204" pitchFamily="18" charset="0"/>
                      </a:rPr>
                      <m:t>=</m:t>
                    </m:r>
                    <m:sSub>
                      <m:sSubPr>
                        <m:ctrlPr>
                          <a:rPr lang="zh-CN" altLang="zh-CN" sz="2600" i="1">
                            <a:latin typeface="Cambria Math"/>
                          </a:rPr>
                        </m:ctrlPr>
                      </m:sSubPr>
                      <m:e>
                        <m:r>
                          <a:rPr lang="en-US" altLang="zh-CN" sz="2600">
                            <a:latin typeface="Cambria Math" panose="02040503050406030204" pitchFamily="18" charset="0"/>
                          </a:rPr>
                          <m:t>𝑓</m:t>
                        </m:r>
                      </m:e>
                      <m:sub>
                        <m:r>
                          <a:rPr lang="en-US" altLang="zh-CN" sz="2600">
                            <a:latin typeface="Cambria Math" panose="02040503050406030204" pitchFamily="18" charset="0"/>
                          </a:rPr>
                          <m:t>2</m:t>
                        </m:r>
                      </m:sub>
                    </m:sSub>
                    <m:r>
                      <a:rPr lang="en-US" altLang="zh-CN" sz="2600">
                        <a:latin typeface="Cambria Math" panose="02040503050406030204" pitchFamily="18" charset="0"/>
                      </a:rPr>
                      <m:t>(</m:t>
                    </m:r>
                    <m:sSub>
                      <m:sSubPr>
                        <m:ctrlPr>
                          <a:rPr lang="zh-CN" altLang="zh-CN" sz="2600" i="1">
                            <a:latin typeface="Cambria Math"/>
                          </a:rPr>
                        </m:ctrlPr>
                      </m:sSubPr>
                      <m:e>
                        <m:r>
                          <a:rPr lang="en-US" altLang="zh-CN" sz="2600" b="0" i="1" smtClean="0">
                            <a:latin typeface="Cambria Math"/>
                          </a:rPr>
                          <m:t>𝑆</m:t>
                        </m:r>
                      </m:e>
                      <m:sub>
                        <m:r>
                          <a:rPr lang="en-US" altLang="zh-CN" sz="2600">
                            <a:latin typeface="Cambria Math" panose="02040503050406030204" pitchFamily="18" charset="0"/>
                          </a:rPr>
                          <m:t>𝑖</m:t>
                        </m:r>
                      </m:sub>
                    </m:sSub>
                    <m:r>
                      <a:rPr lang="zh-CN" altLang="zh-CN" sz="2600">
                        <a:latin typeface="Cambria Math" panose="02040503050406030204" pitchFamily="18" charset="0"/>
                      </a:rPr>
                      <m:t>，</m:t>
                    </m:r>
                    <m:sSubSup>
                      <m:sSubSupPr>
                        <m:ctrlPr>
                          <a:rPr lang="zh-CN" altLang="zh-CN" sz="2600" i="1">
                            <a:latin typeface="Cambria Math"/>
                          </a:rPr>
                        </m:ctrlPr>
                      </m:sSubSupPr>
                      <m:e>
                        <m:r>
                          <a:rPr lang="en-US" altLang="zh-CN" sz="2600">
                            <a:latin typeface="Cambria Math" panose="02040503050406030204" pitchFamily="18" charset="0"/>
                          </a:rPr>
                          <m:t>𝐴</m:t>
                        </m:r>
                      </m:e>
                      <m:sub>
                        <m:r>
                          <a:rPr lang="en-US" altLang="zh-CN" sz="2600">
                            <a:latin typeface="Cambria Math" panose="02040503050406030204" pitchFamily="18" charset="0"/>
                          </a:rPr>
                          <m:t>𝑗</m:t>
                        </m:r>
                      </m:sub>
                      <m:sup>
                        <m:r>
                          <a:rPr lang="en-US" altLang="zh-CN" sz="2600">
                            <a:latin typeface="Cambria Math" panose="02040503050406030204" pitchFamily="18" charset="0"/>
                          </a:rPr>
                          <m:t>(1)</m:t>
                        </m:r>
                      </m:sup>
                    </m:sSubSup>
                    <m:r>
                      <a:rPr lang="en-US" altLang="zh-CN" sz="2600">
                        <a:latin typeface="Cambria Math" panose="02040503050406030204" pitchFamily="18" charset="0"/>
                      </a:rPr>
                      <m:t>)</m:t>
                    </m:r>
                  </m:oMath>
                </a14:m>
                <a:r>
                  <a:rPr lang="zh-CN" altLang="zh-CN" sz="2600" dirty="0" smtClean="0"/>
                  <a:t>。</a:t>
                </a:r>
                <a:endParaRPr lang="en-US" altLang="zh-CN" sz="2600" dirty="0" smtClean="0"/>
              </a:p>
              <a:p>
                <a:r>
                  <a:rPr lang="zh-CN" altLang="zh-CN" sz="2600" dirty="0" smtClean="0"/>
                  <a:t>在</a:t>
                </a:r>
                <a:r>
                  <a:rPr lang="zh-CN" altLang="zh-CN" sz="2600" dirty="0"/>
                  <a:t>状态为</a:t>
                </a:r>
                <a14:m>
                  <m:oMath xmlns:m="http://schemas.openxmlformats.org/officeDocument/2006/math">
                    <m:sSub>
                      <m:sSubPr>
                        <m:ctrlPr>
                          <a:rPr lang="zh-CN" altLang="zh-CN" sz="2600" i="1">
                            <a:latin typeface="Cambria Math"/>
                          </a:rPr>
                        </m:ctrlPr>
                      </m:sSubPr>
                      <m:e>
                        <m:r>
                          <a:rPr lang="en-US" altLang="zh-CN" sz="2600">
                            <a:latin typeface="Cambria Math" panose="02040503050406030204" pitchFamily="18" charset="0"/>
                          </a:rPr>
                          <m:t>𝑆</m:t>
                        </m:r>
                      </m:e>
                      <m:sub>
                        <m:r>
                          <a:rPr lang="en-US" altLang="zh-CN" sz="2600">
                            <a:latin typeface="Cambria Math" panose="02040503050406030204" pitchFamily="18" charset="0"/>
                          </a:rPr>
                          <m:t>𝑖</m:t>
                        </m:r>
                      </m:sub>
                    </m:sSub>
                  </m:oMath>
                </a14:m>
                <a:r>
                  <a:rPr lang="zh-CN" altLang="zh-CN" sz="2600" dirty="0"/>
                  <a:t>，输入为</a:t>
                </a:r>
                <a14:m>
                  <m:oMath xmlns:m="http://schemas.openxmlformats.org/officeDocument/2006/math">
                    <m:sSubSup>
                      <m:sSubSupPr>
                        <m:ctrlPr>
                          <a:rPr lang="zh-CN" altLang="zh-CN" sz="2600" i="1">
                            <a:latin typeface="Cambria Math"/>
                          </a:rPr>
                        </m:ctrlPr>
                      </m:sSubSupPr>
                      <m:e>
                        <m:r>
                          <a:rPr lang="en-US" altLang="zh-CN" sz="2600">
                            <a:latin typeface="Cambria Math" panose="02040503050406030204" pitchFamily="18" charset="0"/>
                          </a:rPr>
                          <m:t>𝐴</m:t>
                        </m:r>
                      </m:e>
                      <m:sub>
                        <m:r>
                          <a:rPr lang="en-US" altLang="zh-CN" sz="2600">
                            <a:latin typeface="Cambria Math" panose="02040503050406030204" pitchFamily="18" charset="0"/>
                          </a:rPr>
                          <m:t>𝑗</m:t>
                        </m:r>
                      </m:sub>
                      <m:sup>
                        <m:d>
                          <m:dPr>
                            <m:ctrlPr>
                              <a:rPr lang="zh-CN" altLang="zh-CN" sz="2600" i="1">
                                <a:latin typeface="Cambria Math"/>
                              </a:rPr>
                            </m:ctrlPr>
                          </m:dPr>
                          <m:e>
                            <m:r>
                              <a:rPr lang="en-US" altLang="zh-CN" sz="2600">
                                <a:latin typeface="Cambria Math" panose="02040503050406030204" pitchFamily="18" charset="0"/>
                              </a:rPr>
                              <m:t>1</m:t>
                            </m:r>
                          </m:e>
                        </m:d>
                      </m:sup>
                    </m:sSubSup>
                  </m:oMath>
                </a14:m>
                <a:r>
                  <a:rPr lang="zh-CN" altLang="zh-CN" sz="2600" dirty="0"/>
                  <a:t>时，输出为</a:t>
                </a:r>
                <a14:m>
                  <m:oMath xmlns:m="http://schemas.openxmlformats.org/officeDocument/2006/math">
                    <m:sSubSup>
                      <m:sSubSupPr>
                        <m:ctrlPr>
                          <a:rPr lang="zh-CN" altLang="zh-CN" sz="2600" i="1">
                            <a:latin typeface="Cambria Math"/>
                          </a:rPr>
                        </m:ctrlPr>
                      </m:sSubSupPr>
                      <m:e>
                        <m:r>
                          <a:rPr lang="en-US" altLang="zh-CN" sz="2600">
                            <a:latin typeface="Cambria Math" panose="02040503050406030204" pitchFamily="18" charset="0"/>
                          </a:rPr>
                          <m:t>𝐴</m:t>
                        </m:r>
                      </m:e>
                      <m:sub>
                        <m:r>
                          <a:rPr lang="en-US" altLang="zh-CN" sz="2600">
                            <a:latin typeface="Cambria Math" panose="02040503050406030204" pitchFamily="18" charset="0"/>
                          </a:rPr>
                          <m:t>𝑘</m:t>
                        </m:r>
                      </m:sub>
                      <m:sup>
                        <m:d>
                          <m:dPr>
                            <m:ctrlPr>
                              <a:rPr lang="zh-CN" altLang="zh-CN" sz="2600" i="1">
                                <a:latin typeface="Cambria Math"/>
                              </a:rPr>
                            </m:ctrlPr>
                          </m:dPr>
                          <m:e>
                            <m:r>
                              <a:rPr lang="en-US" altLang="zh-CN" sz="2600">
                                <a:latin typeface="Cambria Math" panose="02040503050406030204" pitchFamily="18" charset="0"/>
                              </a:rPr>
                              <m:t>2</m:t>
                            </m:r>
                          </m:e>
                        </m:d>
                      </m:sup>
                    </m:sSubSup>
                  </m:oMath>
                </a14:m>
                <a:r>
                  <a:rPr lang="zh-CN" altLang="zh-CN" sz="2600" dirty="0"/>
                  <a:t>，而状态转移为</a:t>
                </a:r>
                <a14:m>
                  <m:oMath xmlns:m="http://schemas.openxmlformats.org/officeDocument/2006/math">
                    <m:sSub>
                      <m:sSubPr>
                        <m:ctrlPr>
                          <a:rPr lang="zh-CN" altLang="zh-CN" sz="2600" i="1">
                            <a:latin typeface="Cambria Math"/>
                          </a:rPr>
                        </m:ctrlPr>
                      </m:sSubPr>
                      <m:e>
                        <m:r>
                          <a:rPr lang="en-US" altLang="zh-CN" sz="2600">
                            <a:latin typeface="Cambria Math" panose="02040503050406030204" pitchFamily="18" charset="0"/>
                          </a:rPr>
                          <m:t>𝑆</m:t>
                        </m:r>
                      </m:e>
                      <m:sub>
                        <m:r>
                          <a:rPr lang="en-US" altLang="zh-CN" sz="2600">
                            <a:latin typeface="Cambria Math" panose="02040503050406030204" pitchFamily="18" charset="0"/>
                          </a:rPr>
                          <m:t>𝑘</m:t>
                        </m:r>
                      </m:sub>
                    </m:sSub>
                  </m:oMath>
                </a14:m>
                <a:endParaRPr lang="zh-CN" altLang="zh-CN" sz="2600" dirty="0"/>
              </a:p>
            </p:txBody>
          </p:sp>
        </mc:Choice>
        <mc:Fallback xmlns="">
          <p:sp>
            <p:nvSpPr>
              <p:cNvPr id="26630" name="Text Box 3"/>
              <p:cNvSpPr txBox="1">
                <a:spLocks noRot="1" noChangeAspect="1" noMove="1" noResize="1" noEditPoints="1" noAdjustHandles="1" noChangeArrowheads="1" noChangeShapeType="1" noTextEdit="1"/>
              </p:cNvSpPr>
              <p:nvPr/>
            </p:nvSpPr>
            <p:spPr bwMode="auto">
              <a:xfrm>
                <a:off x="161510" y="2123855"/>
                <a:ext cx="8811454" cy="3869072"/>
              </a:xfrm>
              <a:prstGeom prst="rect">
                <a:avLst/>
              </a:prstGeom>
              <a:blipFill rotWithShape="1">
                <a:blip r:embed="rId2"/>
                <a:stretch>
                  <a:fillRect l="-1176" t="-1260" b="-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54D58C75-71A2-4835-AF79-3FD6A716B798}" type="datetime1">
              <a:rPr lang="zh-CN" altLang="en-US" sz="1400" smtClean="0"/>
              <a:t>2020\1\28 Tuesday</a:t>
            </a:fld>
            <a:endParaRPr lang="en-US" altLang="zh-CN" sz="1400"/>
          </a:p>
        </p:txBody>
      </p:sp>
      <p:sp>
        <p:nvSpPr>
          <p:cNvPr id="51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51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9FDB690-C57A-498B-AF1A-86C1D40B6565}" type="slidenum">
              <a:rPr lang="en-US" altLang="zh-CN" sz="1400"/>
              <a:pPr>
                <a:spcBef>
                  <a:spcPct val="0"/>
                </a:spcBef>
                <a:buClrTx/>
                <a:buSzTx/>
                <a:buFontTx/>
                <a:buNone/>
              </a:pPr>
              <a:t>3</a:t>
            </a:fld>
            <a:endParaRPr lang="en-US" altLang="zh-CN" sz="1400"/>
          </a:p>
        </p:txBody>
      </p:sp>
      <p:sp>
        <p:nvSpPr>
          <p:cNvPr id="5125" name="Rectangle 3"/>
          <p:cNvSpPr>
            <a:spLocks noGrp="1" noChangeArrowheads="1"/>
          </p:cNvSpPr>
          <p:nvPr>
            <p:ph type="body" idx="1"/>
          </p:nvPr>
        </p:nvSpPr>
        <p:spPr>
          <a:xfrm>
            <a:off x="251520" y="1898830"/>
            <a:ext cx="8685965" cy="4051300"/>
          </a:xfrm>
        </p:spPr>
        <p:txBody>
          <a:bodyPr/>
          <a:lstStyle/>
          <a:p>
            <a:pPr>
              <a:buSzPct val="100000"/>
              <a:buFont typeface="Wingdings" pitchFamily="2" charset="2"/>
              <a:buChar char="Ø"/>
            </a:pPr>
            <a:r>
              <a:rPr lang="zh-CN" altLang="zh-CN" dirty="0"/>
              <a:t>序列密码也称为流密码（</a:t>
            </a:r>
            <a:r>
              <a:rPr lang="en-US" altLang="zh-CN" dirty="0"/>
              <a:t>Stream Cipher</a:t>
            </a:r>
            <a:r>
              <a:rPr lang="zh-CN" altLang="zh-CN" dirty="0"/>
              <a:t>），是对称密码算法的一种，也是密码学的一个重要分支</a:t>
            </a:r>
            <a:r>
              <a:rPr lang="zh-CN" altLang="zh-CN" dirty="0" smtClean="0"/>
              <a:t>。</a:t>
            </a:r>
            <a:endParaRPr lang="en-US" altLang="zh-CN" dirty="0" smtClean="0"/>
          </a:p>
          <a:p>
            <a:pPr>
              <a:buSzPct val="100000"/>
              <a:buFont typeface="Wingdings" pitchFamily="2" charset="2"/>
              <a:buChar char="Ø"/>
            </a:pPr>
            <a:r>
              <a:rPr lang="zh-CN" altLang="zh-CN" dirty="0" smtClean="0"/>
              <a:t>序列密码</a:t>
            </a:r>
            <a:r>
              <a:rPr lang="zh-CN" altLang="zh-CN" dirty="0"/>
              <a:t>诞生较早，而且具有实现简单、便于硬件实施、效率高等特点，因此获得了广泛应用，并且在专用机构或机密机构中具有明显优势，序列密码在许多重要应用领域已成为主流密码</a:t>
            </a:r>
            <a:r>
              <a:rPr lang="zh-CN" altLang="zh-CN" dirty="0" smtClean="0"/>
              <a:t>。</a:t>
            </a:r>
            <a:endParaRPr lang="zh-CN" altLang="zh-CN" dirty="0"/>
          </a:p>
          <a:p>
            <a:pPr marL="0" indent="0">
              <a:buSzPct val="100000"/>
              <a:buNone/>
            </a:pPr>
            <a:endParaRPr lang="zh-CN" altLang="zh-CN" sz="2800" dirty="0"/>
          </a:p>
        </p:txBody>
      </p:sp>
      <p:sp>
        <p:nvSpPr>
          <p:cNvPr id="5126" name="矩形 1"/>
          <p:cNvSpPr>
            <a:spLocks noChangeArrowheads="1"/>
          </p:cNvSpPr>
          <p:nvPr/>
        </p:nvSpPr>
        <p:spPr bwMode="auto">
          <a:xfrm>
            <a:off x="1150938" y="908050"/>
            <a:ext cx="62658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4800" dirty="0">
                <a:solidFill>
                  <a:srgbClr val="0000FF"/>
                </a:solidFill>
                <a:latin typeface="Times New Roman" pitchFamily="18" charset="0"/>
                <a:ea typeface="华文中宋" pitchFamily="2" charset="-122"/>
                <a:cs typeface="Times New Roman" pitchFamily="18" charset="0"/>
              </a:rPr>
              <a:t>5.1</a:t>
            </a:r>
            <a:r>
              <a:rPr lang="zh-CN" altLang="en-US" sz="4800" dirty="0">
                <a:solidFill>
                  <a:srgbClr val="0000FF"/>
                </a:solidFill>
                <a:latin typeface="Times New Roman" pitchFamily="18" charset="0"/>
                <a:ea typeface="华文中宋" pitchFamily="2" charset="-122"/>
                <a:cs typeface="Times New Roman" pitchFamily="18" charset="0"/>
              </a:rPr>
              <a:t> </a:t>
            </a:r>
            <a:r>
              <a:rPr lang="zh-CN" altLang="en-US" sz="4800" dirty="0" smtClean="0">
                <a:solidFill>
                  <a:srgbClr val="0000FF"/>
                </a:solidFill>
                <a:latin typeface="Times New Roman" pitchFamily="18" charset="0"/>
                <a:ea typeface="华文中宋" pitchFamily="2" charset="-122"/>
                <a:cs typeface="Times New Roman" pitchFamily="18" charset="0"/>
              </a:rPr>
              <a:t>序列密码</a:t>
            </a:r>
            <a:r>
              <a:rPr lang="zh-CN" altLang="en-US" sz="4800" dirty="0">
                <a:solidFill>
                  <a:srgbClr val="0000FF"/>
                </a:solidFill>
                <a:latin typeface="Times New Roman" pitchFamily="18" charset="0"/>
                <a:ea typeface="华文中宋" pitchFamily="2" charset="-122"/>
                <a:cs typeface="Times New Roman" pitchFamily="18" charset="0"/>
              </a:rPr>
              <a:t>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80D665BF-63AE-4B94-8C69-ECB59E832D60}" type="datetime1">
              <a:rPr lang="zh-CN" altLang="en-US" sz="1400" smtClean="0"/>
              <a:t>2020\1\28 Tuesday</a:t>
            </a:fld>
            <a:endParaRPr lang="en-US" altLang="zh-CN" sz="1400"/>
          </a:p>
        </p:txBody>
      </p:sp>
      <p:sp>
        <p:nvSpPr>
          <p:cNvPr id="27651"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765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49FACC1E-46ED-4196-97CE-0C9EF3CB1FE6}" type="slidenum">
              <a:rPr lang="en-US" altLang="zh-CN" sz="1400"/>
              <a:pPr>
                <a:spcBef>
                  <a:spcPct val="0"/>
                </a:spcBef>
                <a:buClrTx/>
                <a:buSzTx/>
                <a:buFontTx/>
                <a:buNone/>
              </a:pPr>
              <a:t>30</a:t>
            </a:fld>
            <a:endParaRPr lang="en-US" altLang="zh-CN" sz="1400"/>
          </a:p>
        </p:txBody>
      </p:sp>
      <p:pic>
        <p:nvPicPr>
          <p:cNvPr id="27653"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996" y="2123855"/>
            <a:ext cx="7487917" cy="36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矩形 2"/>
          <p:cNvSpPr>
            <a:spLocks noChangeArrowheads="1"/>
          </p:cNvSpPr>
          <p:nvPr/>
        </p:nvSpPr>
        <p:spPr bwMode="auto">
          <a:xfrm>
            <a:off x="2683268" y="5908675"/>
            <a:ext cx="3635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800" dirty="0"/>
              <a:t>图</a:t>
            </a:r>
            <a:r>
              <a:rPr lang="en-US" altLang="zh-CN" sz="1800" dirty="0"/>
              <a:t>5.10</a:t>
            </a:r>
            <a:r>
              <a:rPr lang="zh-CN" altLang="en-US" sz="1800" dirty="0"/>
              <a:t>　有限状态自动机的转移图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61584EB5-017F-45A1-9E00-30554784B576}" type="datetime1">
              <a:rPr lang="zh-CN" altLang="en-US" sz="1400" smtClean="0"/>
              <a:t>2020\1\28 Tuesday</a:t>
            </a:fld>
            <a:endParaRPr lang="en-US" altLang="zh-CN" sz="1400"/>
          </a:p>
        </p:txBody>
      </p:sp>
      <p:sp>
        <p:nvSpPr>
          <p:cNvPr id="286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8676" name="灯片编号占位符 5"/>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A217729-DB9C-4EF2-A143-F16DBE10E56A}" type="slidenum">
              <a:rPr lang="en-US" altLang="zh-CN" sz="1400"/>
              <a:pPr>
                <a:spcBef>
                  <a:spcPct val="0"/>
                </a:spcBef>
                <a:buClrTx/>
                <a:buSzTx/>
                <a:buFontTx/>
                <a:buNone/>
              </a:pPr>
              <a:t>31</a:t>
            </a:fld>
            <a:endParaRPr lang="en-US" altLang="zh-CN" sz="1400"/>
          </a:p>
        </p:txBody>
      </p:sp>
      <p:sp>
        <p:nvSpPr>
          <p:cNvPr id="32774" name="矩形 1"/>
          <p:cNvSpPr>
            <a:spLocks noChangeArrowheads="1"/>
          </p:cNvSpPr>
          <p:nvPr/>
        </p:nvSpPr>
        <p:spPr bwMode="auto">
          <a:xfrm>
            <a:off x="746575" y="3293985"/>
            <a:ext cx="7650850" cy="769441"/>
          </a:xfrm>
          <a:prstGeom prst="rect">
            <a:avLst/>
          </a:prstGeom>
          <a:no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None/>
              <a:defRPr/>
            </a:pPr>
            <a:r>
              <a:rPr lang="en-US" altLang="zh-CN" sz="4400" b="1" dirty="0" smtClean="0">
                <a:solidFill>
                  <a:srgbClr val="0000FF"/>
                </a:solidFill>
                <a:latin typeface="Times New Roman" pitchFamily="18" charset="0"/>
                <a:ea typeface="华文中宋" pitchFamily="2" charset="-122"/>
                <a:cs typeface="Times New Roman" pitchFamily="18" charset="0"/>
              </a:rPr>
              <a:t>5.3 </a:t>
            </a:r>
            <a:r>
              <a:rPr lang="zh-CN" altLang="en-US" sz="4400" b="1" dirty="0" smtClean="0">
                <a:solidFill>
                  <a:srgbClr val="0000FF"/>
                </a:solidFill>
                <a:latin typeface="Times New Roman" pitchFamily="18" charset="0"/>
                <a:ea typeface="华文中宋" pitchFamily="2" charset="-122"/>
                <a:cs typeface="Times New Roman" pitchFamily="18" charset="0"/>
              </a:rPr>
              <a:t>线性反馈移位寄存器</a:t>
            </a:r>
            <a:r>
              <a:rPr lang="en-US" altLang="zh-CN" sz="4400" b="1" dirty="0" smtClean="0">
                <a:solidFill>
                  <a:srgbClr val="0000FF"/>
                </a:solidFill>
                <a:latin typeface="Times New Roman" pitchFamily="18" charset="0"/>
                <a:ea typeface="华文中宋" pitchFamily="2" charset="-122"/>
                <a:cs typeface="Times New Roman" pitchFamily="18" charset="0"/>
              </a:rPr>
              <a:t>LFSR</a:t>
            </a:r>
            <a:endParaRPr lang="zh-CN" altLang="en-US" sz="4400" b="1" dirty="0">
              <a:solidFill>
                <a:srgbClr val="0000FF"/>
              </a:solidFill>
              <a:latin typeface="Times New Roman" pitchFamily="18" charset="0"/>
              <a:ea typeface="华文中宋" pitchFamily="2" charset="-122"/>
              <a:cs typeface="Times New Roman" pitchFamily="18" charset="0"/>
            </a:endParaRPr>
          </a:p>
        </p:txBody>
      </p:sp>
      <p:sp>
        <p:nvSpPr>
          <p:cNvPr id="28682" name="矩形 6"/>
          <p:cNvSpPr>
            <a:spLocks noChangeArrowheads="1"/>
          </p:cNvSpPr>
          <p:nvPr/>
        </p:nvSpPr>
        <p:spPr bwMode="auto">
          <a:xfrm>
            <a:off x="3446463" y="5939432"/>
            <a:ext cx="2251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800" dirty="0"/>
              <a:t>图</a:t>
            </a:r>
            <a:r>
              <a:rPr lang="en-US" altLang="zh-CN" sz="1800" dirty="0"/>
              <a:t>5.11</a:t>
            </a:r>
            <a:r>
              <a:rPr lang="zh-CN" altLang="en-US" sz="1800" dirty="0"/>
              <a:t>　移位寄存器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61584EB5-017F-45A1-9E00-30554784B576}" type="datetime1">
              <a:rPr lang="zh-CN" altLang="en-US" sz="1400" smtClean="0"/>
              <a:t>2020\1\28 Tuesday</a:t>
            </a:fld>
            <a:endParaRPr lang="en-US" altLang="zh-CN" sz="1400"/>
          </a:p>
        </p:txBody>
      </p:sp>
      <p:sp>
        <p:nvSpPr>
          <p:cNvPr id="286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8676" name="灯片编号占位符 5"/>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A217729-DB9C-4EF2-A143-F16DBE10E56A}" type="slidenum">
              <a:rPr lang="en-US" altLang="zh-CN" sz="1400"/>
              <a:pPr>
                <a:spcBef>
                  <a:spcPct val="0"/>
                </a:spcBef>
                <a:buClrTx/>
                <a:buSzTx/>
                <a:buFontTx/>
                <a:buNone/>
              </a:pPr>
              <a:t>32</a:t>
            </a:fld>
            <a:endParaRPr lang="en-US" altLang="zh-CN" sz="1400"/>
          </a:p>
        </p:txBody>
      </p:sp>
      <mc:AlternateContent xmlns:mc="http://schemas.openxmlformats.org/markup-compatibility/2006" xmlns:a14="http://schemas.microsoft.com/office/drawing/2010/main">
        <mc:Choice Requires="a14">
          <p:sp>
            <p:nvSpPr>
              <p:cNvPr id="28677" name="Text Box 3"/>
              <p:cNvSpPr txBox="1">
                <a:spLocks noChangeArrowheads="1"/>
              </p:cNvSpPr>
              <p:nvPr/>
            </p:nvSpPr>
            <p:spPr bwMode="auto">
              <a:xfrm>
                <a:off x="251520" y="1943835"/>
                <a:ext cx="8357732" cy="13849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defPPr>
                  <a:defRPr lang="zh-CN"/>
                </a:defPPr>
                <a:lvl1pPr>
                  <a:spcBef>
                    <a:spcPct val="20000"/>
                  </a:spcBef>
                  <a:buClr>
                    <a:schemeClr val="folHlink"/>
                  </a:buClr>
                  <a:buSzPct val="60000"/>
                  <a:buFont typeface="Wingdings" pitchFamily="2" charset="2"/>
                  <a:buNone/>
                  <a:defRPr sz="2800">
                    <a:latin typeface="Times New Roman" panose="02020603050405020304" pitchFamily="18" charset="0"/>
                    <a:ea typeface="+mn-ea"/>
                    <a:cs typeface="Times New Roman" panose="02020603050405020304" pitchFamily="18" charset="0"/>
                  </a:defRPr>
                </a:lvl1pPr>
                <a:lvl2pPr marL="742950" indent="-285750">
                  <a:spcBef>
                    <a:spcPct val="20000"/>
                  </a:spcBef>
                  <a:buClr>
                    <a:schemeClr val="hlink"/>
                  </a:buClr>
                  <a:buSzPct val="55000"/>
                  <a:buFont typeface="Wingdings" pitchFamily="2" charset="2"/>
                  <a:buChar char="n"/>
                  <a:defRPr sz="2800"/>
                </a:lvl2pPr>
                <a:lvl3pPr marL="1143000" indent="-228600">
                  <a:spcBef>
                    <a:spcPct val="20000"/>
                  </a:spcBef>
                  <a:buClr>
                    <a:schemeClr val="folHlink"/>
                  </a:buClr>
                  <a:buSzPct val="50000"/>
                  <a:buFont typeface="Wingdings" pitchFamily="2" charset="2"/>
                  <a:buChar char="n"/>
                  <a:defRPr sz="2400"/>
                </a:lvl3pPr>
                <a:lvl4pPr marL="1600200" indent="-228600">
                  <a:spcBef>
                    <a:spcPct val="20000"/>
                  </a:spcBef>
                  <a:buClr>
                    <a:schemeClr val="accent2"/>
                  </a:buClr>
                  <a:buSzPct val="55000"/>
                  <a:buFont typeface="Wingdings" pitchFamily="2" charset="2"/>
                  <a:buChar char="n"/>
                  <a:defRPr sz="2000"/>
                </a:lvl4pPr>
                <a:lvl5pPr marL="2057400" indent="-228600">
                  <a:spcBef>
                    <a:spcPct val="20000"/>
                  </a:spcBef>
                  <a:buClr>
                    <a:schemeClr val="accent1"/>
                  </a:buClr>
                  <a:buSzPct val="50000"/>
                  <a:buFont typeface="Wingdings" pitchFamily="2" charset="2"/>
                  <a:buChar char="n"/>
                  <a:defRPr sz="2000"/>
                </a:lvl5pPr>
                <a:lvl6pPr marL="2514600" indent="-228600" eaLnBrk="0" fontAlgn="base" hangingPunct="0">
                  <a:spcBef>
                    <a:spcPct val="20000"/>
                  </a:spcBef>
                  <a:spcAft>
                    <a:spcPct val="0"/>
                  </a:spcAft>
                  <a:buClr>
                    <a:schemeClr val="accent1"/>
                  </a:buClr>
                  <a:buSzPct val="50000"/>
                  <a:buFont typeface="Wingdings" pitchFamily="2" charset="2"/>
                  <a:buChar char="n"/>
                  <a:defRPr sz="2000"/>
                </a:lvl6pPr>
                <a:lvl7pPr marL="2971800" indent="-228600" eaLnBrk="0" fontAlgn="base" hangingPunct="0">
                  <a:spcBef>
                    <a:spcPct val="20000"/>
                  </a:spcBef>
                  <a:spcAft>
                    <a:spcPct val="0"/>
                  </a:spcAft>
                  <a:buClr>
                    <a:schemeClr val="accent1"/>
                  </a:buClr>
                  <a:buSzPct val="50000"/>
                  <a:buFont typeface="Wingdings" pitchFamily="2" charset="2"/>
                  <a:buChar char="n"/>
                  <a:defRPr sz="2000"/>
                </a:lvl7pPr>
                <a:lvl8pPr marL="3429000" indent="-228600" eaLnBrk="0" fontAlgn="base" hangingPunct="0">
                  <a:spcBef>
                    <a:spcPct val="20000"/>
                  </a:spcBef>
                  <a:spcAft>
                    <a:spcPct val="0"/>
                  </a:spcAft>
                  <a:buClr>
                    <a:schemeClr val="accent1"/>
                  </a:buClr>
                  <a:buSzPct val="50000"/>
                  <a:buFont typeface="Wingdings" pitchFamily="2" charset="2"/>
                  <a:buChar char="n"/>
                  <a:defRPr sz="2000"/>
                </a:lvl8pPr>
                <a:lvl9pPr marL="3886200" indent="-228600" eaLnBrk="0" fontAlgn="base" hangingPunct="0">
                  <a:spcBef>
                    <a:spcPct val="20000"/>
                  </a:spcBef>
                  <a:spcAft>
                    <a:spcPct val="0"/>
                  </a:spcAft>
                  <a:buClr>
                    <a:schemeClr val="accent1"/>
                  </a:buClr>
                  <a:buSzPct val="50000"/>
                  <a:buFont typeface="Wingdings" pitchFamily="2" charset="2"/>
                  <a:buChar char="n"/>
                  <a:defRPr sz="2000"/>
                </a:lvl9pPr>
              </a:lstStyle>
              <a:p>
                <a:pPr indent="457200"/>
                <a:r>
                  <a:rPr lang="zh-CN" altLang="zh-CN" dirty="0"/>
                  <a:t>移位寄存器是序列密码产生密钥流的一个主要组成部分。</a:t>
                </a:r>
                <a:r>
                  <a:rPr lang="en-US" altLang="zh-CN" dirty="0"/>
                  <a:t>GF(2)</a:t>
                </a:r>
                <a:r>
                  <a:rPr lang="zh-CN" altLang="zh-CN" dirty="0"/>
                  <a:t>上一个</a:t>
                </a:r>
                <a:r>
                  <a:rPr lang="en-US" altLang="zh-CN" i="1" dirty="0"/>
                  <a:t>n</a:t>
                </a:r>
                <a:r>
                  <a:rPr lang="zh-CN" altLang="zh-CN" dirty="0"/>
                  <a:t>级反馈移位寄存器由</a:t>
                </a:r>
                <a:r>
                  <a:rPr lang="en-US" altLang="zh-CN" i="1" dirty="0"/>
                  <a:t>n</a:t>
                </a:r>
                <a:r>
                  <a:rPr lang="zh-CN" altLang="zh-CN" dirty="0"/>
                  <a:t>个二元存储器与一个反馈函数</a:t>
                </a:r>
                <a14:m>
                  <m:oMath xmlns:m="http://schemas.openxmlformats.org/officeDocument/2006/math">
                    <m:r>
                      <a:rPr lang="en-US" altLang="zh-CN">
                        <a:latin typeface="Cambria Math" panose="02040503050406030204" pitchFamily="18" charset="0"/>
                      </a:rPr>
                      <m:t>𝑓</m:t>
                    </m:r>
                    <m:r>
                      <a:rPr lang="en-US" altLang="zh-CN">
                        <a:latin typeface="Cambria Math" panose="02040503050406030204" pitchFamily="18" charset="0"/>
                      </a:rPr>
                      <m:t>(</m:t>
                    </m:r>
                    <m:sSub>
                      <m:sSubPr>
                        <m:ctrlPr>
                          <a:rPr lang="zh-CN" altLang="zh-CN" i="1">
                            <a:latin typeface="Cambria Math"/>
                          </a:rPr>
                        </m:ctrlPr>
                      </m:sSubPr>
                      <m:e>
                        <m:r>
                          <a:rPr lang="en-US" altLang="zh-CN">
                            <a:latin typeface="Cambria Math" panose="02040503050406030204" pitchFamily="18" charset="0"/>
                          </a:rPr>
                          <m:t>𝑎</m:t>
                        </m:r>
                      </m:e>
                      <m:sub>
                        <m:r>
                          <a:rPr lang="en-US" altLang="zh-CN">
                            <a:latin typeface="Cambria Math" panose="02040503050406030204" pitchFamily="18" charset="0"/>
                          </a:rPr>
                          <m:t>1</m:t>
                        </m:r>
                      </m:sub>
                    </m:sSub>
                    <m:r>
                      <a:rPr lang="en-US" altLang="zh-CN" b="0" i="1" smtClean="0">
                        <a:latin typeface="Cambria Math" panose="02040503050406030204" pitchFamily="18" charset="0"/>
                      </a:rPr>
                      <m:t>,</m:t>
                    </m:r>
                    <m:sSub>
                      <m:sSubPr>
                        <m:ctrlPr>
                          <a:rPr lang="zh-CN" altLang="zh-CN" i="1">
                            <a:latin typeface="Cambria Math"/>
                          </a:rPr>
                        </m:ctrlPr>
                      </m:sSubPr>
                      <m:e>
                        <m:r>
                          <a:rPr lang="en-US" altLang="zh-CN">
                            <a:latin typeface="Cambria Math" panose="02040503050406030204" pitchFamily="18" charset="0"/>
                          </a:rPr>
                          <m:t>𝑎</m:t>
                        </m:r>
                      </m:e>
                      <m:sub>
                        <m:r>
                          <a:rPr lang="en-US" altLang="zh-CN">
                            <a:latin typeface="Cambria Math" panose="02040503050406030204" pitchFamily="18" charset="0"/>
                          </a:rPr>
                          <m:t>2</m:t>
                        </m:r>
                      </m:sub>
                    </m:sSub>
                    <m:r>
                      <a:rPr lang="en-US" altLang="zh-CN" b="0" i="0" smtClean="0">
                        <a:latin typeface="Cambria Math" panose="02040503050406030204" pitchFamily="18" charset="0"/>
                      </a:rPr>
                      <m:t>,</m:t>
                    </m:r>
                    <m:r>
                      <a:rPr lang="en-US" altLang="zh-CN" i="1" smtClean="0">
                        <a:latin typeface="Cambria Math" panose="02040503050406030204" pitchFamily="18" charset="0"/>
                      </a:rPr>
                      <m:t>…,</m:t>
                    </m:r>
                    <m:sSub>
                      <m:sSubPr>
                        <m:ctrlPr>
                          <a:rPr lang="zh-CN" altLang="zh-CN" i="1">
                            <a:latin typeface="Cambria Math"/>
                          </a:rPr>
                        </m:ctrlPr>
                      </m:sSubPr>
                      <m:e>
                        <m:r>
                          <a:rPr lang="en-US" altLang="zh-CN">
                            <a:latin typeface="Cambria Math" panose="02040503050406030204" pitchFamily="18" charset="0"/>
                          </a:rPr>
                          <m:t>𝑎</m:t>
                        </m:r>
                      </m:e>
                      <m:sub>
                        <m:r>
                          <a:rPr lang="en-US" altLang="zh-CN">
                            <a:latin typeface="Cambria Math" panose="02040503050406030204" pitchFamily="18" charset="0"/>
                          </a:rPr>
                          <m:t>𝑛</m:t>
                        </m:r>
                      </m:sub>
                    </m:sSub>
                    <m:r>
                      <a:rPr lang="en-US" altLang="zh-CN">
                        <a:latin typeface="Cambria Math" panose="02040503050406030204" pitchFamily="18" charset="0"/>
                      </a:rPr>
                      <m:t>)</m:t>
                    </m:r>
                  </m:oMath>
                </a14:m>
                <a:r>
                  <a:rPr lang="zh-CN" altLang="zh-CN" dirty="0" smtClean="0"/>
                  <a:t>组成</a:t>
                </a:r>
                <a:r>
                  <a:rPr lang="zh-CN" altLang="en-US" dirty="0" smtClean="0"/>
                  <a:t>。</a:t>
                </a:r>
                <a:endParaRPr lang="zh-CN" altLang="zh-CN" dirty="0"/>
              </a:p>
            </p:txBody>
          </p:sp>
        </mc:Choice>
        <mc:Fallback xmlns="">
          <p:sp>
            <p:nvSpPr>
              <p:cNvPr id="28677" name="Text Box 3"/>
              <p:cNvSpPr txBox="1">
                <a:spLocks noRot="1" noChangeAspect="1" noMove="1" noResize="1" noEditPoints="1" noAdjustHandles="1" noChangeArrowheads="1" noChangeShapeType="1" noTextEdit="1"/>
              </p:cNvSpPr>
              <p:nvPr/>
            </p:nvSpPr>
            <p:spPr bwMode="auto">
              <a:xfrm>
                <a:off x="251520" y="1943835"/>
                <a:ext cx="8357732" cy="1384995"/>
              </a:xfrm>
              <a:prstGeom prst="rect">
                <a:avLst/>
              </a:prstGeom>
              <a:blipFill rotWithShape="1">
                <a:blip r:embed="rId2"/>
                <a:stretch>
                  <a:fillRect l="-1459" t="-4405" b="-101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2774" name="矩形 1"/>
          <p:cNvSpPr>
            <a:spLocks noChangeArrowheads="1"/>
          </p:cNvSpPr>
          <p:nvPr/>
        </p:nvSpPr>
        <p:spPr bwMode="auto">
          <a:xfrm>
            <a:off x="1196625" y="845947"/>
            <a:ext cx="7650850" cy="769441"/>
          </a:xfrm>
          <a:prstGeom prst="rect">
            <a:avLst/>
          </a:prstGeom>
          <a:no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None/>
              <a:defRPr/>
            </a:pPr>
            <a:r>
              <a:rPr lang="en-US" altLang="zh-CN" sz="4400" b="1" dirty="0" smtClean="0">
                <a:solidFill>
                  <a:srgbClr val="0000FF"/>
                </a:solidFill>
                <a:latin typeface="Times New Roman" pitchFamily="18" charset="0"/>
                <a:ea typeface="+mn-ea"/>
                <a:cs typeface="Times New Roman" pitchFamily="18" charset="0"/>
              </a:rPr>
              <a:t>5.3.1 LFSR</a:t>
            </a:r>
            <a:r>
              <a:rPr lang="zh-CN" altLang="en-US" sz="4400" b="1" dirty="0">
                <a:solidFill>
                  <a:srgbClr val="0000FF"/>
                </a:solidFill>
                <a:latin typeface="Times New Roman" pitchFamily="18" charset="0"/>
                <a:ea typeface="+mn-ea"/>
                <a:cs typeface="Times New Roman" pitchFamily="18" charset="0"/>
              </a:rPr>
              <a:t>的</a:t>
            </a:r>
            <a:r>
              <a:rPr lang="zh-CN" altLang="en-US" sz="4400" b="1" dirty="0" smtClean="0">
                <a:solidFill>
                  <a:srgbClr val="0000FF"/>
                </a:solidFill>
                <a:latin typeface="Times New Roman" pitchFamily="18" charset="0"/>
                <a:ea typeface="+mn-ea"/>
                <a:cs typeface="Times New Roman" pitchFamily="18" charset="0"/>
              </a:rPr>
              <a:t>简介</a:t>
            </a:r>
            <a:endParaRPr lang="zh-CN" altLang="en-US" sz="4400" b="1" dirty="0">
              <a:solidFill>
                <a:srgbClr val="0000FF"/>
              </a:solidFill>
              <a:latin typeface="Times New Roman" pitchFamily="18" charset="0"/>
              <a:ea typeface="华文中宋" pitchFamily="2" charset="-122"/>
              <a:cs typeface="Times New Roman" pitchFamily="18" charset="0"/>
            </a:endParaRPr>
          </a:p>
        </p:txBody>
      </p:sp>
      <p:pic>
        <p:nvPicPr>
          <p:cNvPr id="28680"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841" y="3519008"/>
            <a:ext cx="5528061" cy="25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矩形 6"/>
          <p:cNvSpPr>
            <a:spLocks noChangeArrowheads="1"/>
          </p:cNvSpPr>
          <p:nvPr/>
        </p:nvSpPr>
        <p:spPr bwMode="auto">
          <a:xfrm>
            <a:off x="3446463" y="6029442"/>
            <a:ext cx="2251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800" dirty="0"/>
              <a:t>图</a:t>
            </a:r>
            <a:r>
              <a:rPr lang="en-US" altLang="zh-CN" sz="1800" dirty="0"/>
              <a:t>5.11</a:t>
            </a:r>
            <a:r>
              <a:rPr lang="zh-CN" altLang="en-US" sz="1800" dirty="0"/>
              <a:t>　移位寄存器</a:t>
            </a:r>
          </a:p>
        </p:txBody>
      </p:sp>
    </p:spTree>
    <p:extLst>
      <p:ext uri="{BB962C8B-B14F-4D97-AF65-F5344CB8AC3E}">
        <p14:creationId xmlns:p14="http://schemas.microsoft.com/office/powerpoint/2010/main" val="302276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A714179F-86D7-4E2E-9D18-D5CD45A2645E}" type="datetime1">
              <a:rPr lang="zh-CN" altLang="en-US" sz="1400" smtClean="0"/>
              <a:t>2020\1\28 Tuesday</a:t>
            </a:fld>
            <a:endParaRPr lang="en-US" altLang="zh-CN" sz="1400"/>
          </a:p>
        </p:txBody>
      </p:sp>
      <p:sp>
        <p:nvSpPr>
          <p:cNvPr id="2969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970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447CBD9A-4A2A-4232-A4F8-B22A3F4DC54A}" type="slidenum">
              <a:rPr lang="en-US" altLang="zh-CN" sz="1400"/>
              <a:pPr>
                <a:spcBef>
                  <a:spcPct val="0"/>
                </a:spcBef>
                <a:buClrTx/>
                <a:buSzTx/>
                <a:buFontTx/>
                <a:buNone/>
              </a:pPr>
              <a:t>33</a:t>
            </a:fld>
            <a:endParaRPr lang="en-US" altLang="zh-CN" sz="1400"/>
          </a:p>
        </p:txBody>
      </p:sp>
      <mc:AlternateContent xmlns:mc="http://schemas.openxmlformats.org/markup-compatibility/2006" xmlns:a14="http://schemas.microsoft.com/office/drawing/2010/main">
        <mc:Choice Requires="a14">
          <p:sp>
            <p:nvSpPr>
              <p:cNvPr id="29701" name="矩形 4"/>
              <p:cNvSpPr>
                <a:spLocks noChangeArrowheads="1"/>
              </p:cNvSpPr>
              <p:nvPr/>
            </p:nvSpPr>
            <p:spPr bwMode="auto">
              <a:xfrm>
                <a:off x="296525" y="2213865"/>
                <a:ext cx="8515610" cy="41303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457200" indent="-457200">
                  <a:buSzPct val="100000"/>
                  <a:buFont typeface="Wingdings" pitchFamily="2" charset="2"/>
                  <a:buChar char="Ø"/>
                </a:pPr>
                <a:r>
                  <a:rPr lang="zh-CN" altLang="zh-CN" dirty="0">
                    <a:latin typeface="Times New Roman" panose="02020603050405020304" pitchFamily="18" charset="0"/>
                    <a:ea typeface="+mn-ea"/>
                    <a:cs typeface="Times New Roman" panose="02020603050405020304" pitchFamily="18" charset="0"/>
                  </a:rPr>
                  <a:t>每个存储器称为移位寄存器的一级，在任意时刻，这些级的内容构成该反馈移位寄存器的状态，每个状态对应</a:t>
                </a:r>
                <a:r>
                  <a:rPr lang="en-US" altLang="zh-CN" dirty="0">
                    <a:latin typeface="Times New Roman" panose="02020603050405020304" pitchFamily="18" charset="0"/>
                    <a:ea typeface="+mn-ea"/>
                    <a:cs typeface="Times New Roman" panose="02020603050405020304" pitchFamily="18" charset="0"/>
                  </a:rPr>
                  <a:t>GF(2)</a:t>
                </a:r>
                <a:r>
                  <a:rPr lang="zh-CN" altLang="zh-CN" dirty="0">
                    <a:latin typeface="Times New Roman" panose="02020603050405020304" pitchFamily="18" charset="0"/>
                    <a:ea typeface="+mn-ea"/>
                    <a:cs typeface="Times New Roman" panose="02020603050405020304" pitchFamily="18" charset="0"/>
                  </a:rPr>
                  <a:t>上的一个</a:t>
                </a:r>
                <a:r>
                  <a:rPr lang="en-US" altLang="zh-CN" i="1" dirty="0">
                    <a:latin typeface="Times New Roman" panose="02020603050405020304" pitchFamily="18" charset="0"/>
                    <a:ea typeface="+mn-ea"/>
                    <a:cs typeface="Times New Roman" panose="02020603050405020304" pitchFamily="18" charset="0"/>
                  </a:rPr>
                  <a:t>n</a:t>
                </a:r>
                <a:r>
                  <a:rPr lang="zh-CN" altLang="zh-CN" dirty="0">
                    <a:latin typeface="Times New Roman" panose="02020603050405020304" pitchFamily="18" charset="0"/>
                    <a:ea typeface="+mn-ea"/>
                    <a:cs typeface="Times New Roman" panose="02020603050405020304" pitchFamily="18" charset="0"/>
                  </a:rPr>
                  <a:t>维向量，共有</a:t>
                </a:r>
                <a14:m>
                  <m:oMath xmlns:m="http://schemas.openxmlformats.org/officeDocument/2006/math">
                    <m:sSup>
                      <m:sSupPr>
                        <m:ctrlPr>
                          <a:rPr lang="zh-CN" altLang="zh-CN" i="1">
                            <a:latin typeface="Cambria Math"/>
                            <a:ea typeface="+mn-ea"/>
                          </a:rPr>
                        </m:ctrlPr>
                      </m:sSupPr>
                      <m:e>
                        <m:r>
                          <a:rPr lang="en-US" altLang="zh-CN" i="1">
                            <a:latin typeface="Cambria Math" panose="02040503050406030204" pitchFamily="18" charset="0"/>
                            <a:ea typeface="+mn-ea"/>
                          </a:rPr>
                          <m:t>2</m:t>
                        </m:r>
                      </m:e>
                      <m:sup>
                        <m:r>
                          <a:rPr lang="en-US" altLang="zh-CN" i="1">
                            <a:latin typeface="Cambria Math" panose="02040503050406030204" pitchFamily="18" charset="0"/>
                            <a:ea typeface="+mn-ea"/>
                          </a:rPr>
                          <m:t>𝑛</m:t>
                        </m:r>
                      </m:sup>
                    </m:sSup>
                  </m:oMath>
                </a14:m>
                <a:r>
                  <a:rPr lang="zh-CN" altLang="zh-CN" dirty="0">
                    <a:latin typeface="Times New Roman" panose="02020603050405020304" pitchFamily="18" charset="0"/>
                    <a:ea typeface="+mn-ea"/>
                    <a:cs typeface="Times New Roman" panose="02020603050405020304" pitchFamily="18" charset="0"/>
                  </a:rPr>
                  <a:t>种可能的状态</a:t>
                </a:r>
                <a:r>
                  <a:rPr lang="zh-CN" altLang="zh-CN" dirty="0" smtClean="0">
                    <a:latin typeface="Times New Roman" panose="02020603050405020304" pitchFamily="18" charset="0"/>
                    <a:ea typeface="+mn-ea"/>
                    <a:cs typeface="Times New Roman" panose="02020603050405020304" pitchFamily="18" charset="0"/>
                  </a:rPr>
                  <a:t>。</a:t>
                </a:r>
                <a:endParaRPr lang="en-US" altLang="zh-CN" dirty="0" smtClean="0">
                  <a:latin typeface="Times New Roman" panose="02020603050405020304" pitchFamily="18" charset="0"/>
                  <a:ea typeface="+mn-ea"/>
                  <a:cs typeface="Times New Roman" panose="02020603050405020304" pitchFamily="18" charset="0"/>
                </a:endParaRPr>
              </a:p>
              <a:p>
                <a:pPr marL="457200" indent="-457200">
                  <a:buSzPct val="100000"/>
                  <a:buFont typeface="Wingdings" pitchFamily="2" charset="2"/>
                  <a:buChar char="Ø"/>
                </a:pPr>
                <a:r>
                  <a:rPr lang="zh-CN" altLang="zh-CN" dirty="0" smtClean="0">
                    <a:latin typeface="Times New Roman" panose="02020603050405020304" pitchFamily="18" charset="0"/>
                    <a:ea typeface="+mn-ea"/>
                    <a:cs typeface="Times New Roman" panose="02020603050405020304" pitchFamily="18" charset="0"/>
                  </a:rPr>
                  <a:t>每个</a:t>
                </a:r>
                <a:r>
                  <a:rPr lang="zh-CN" altLang="zh-CN" dirty="0">
                    <a:latin typeface="Times New Roman" panose="02020603050405020304" pitchFamily="18" charset="0"/>
                    <a:ea typeface="+mn-ea"/>
                    <a:cs typeface="Times New Roman" panose="02020603050405020304" pitchFamily="18" charset="0"/>
                  </a:rPr>
                  <a:t>时刻的状态可用</a:t>
                </a:r>
                <a:r>
                  <a:rPr lang="en-US" altLang="zh-CN" i="1" dirty="0">
                    <a:latin typeface="Times New Roman" panose="02020603050405020304" pitchFamily="18" charset="0"/>
                    <a:ea typeface="+mn-ea"/>
                    <a:cs typeface="Times New Roman" panose="02020603050405020304" pitchFamily="18" charset="0"/>
                  </a:rPr>
                  <a:t>n</a:t>
                </a:r>
                <a:r>
                  <a:rPr lang="zh-CN" altLang="zh-CN" dirty="0">
                    <a:latin typeface="Times New Roman" panose="02020603050405020304" pitchFamily="18" charset="0"/>
                    <a:ea typeface="+mn-ea"/>
                    <a:cs typeface="Times New Roman" panose="02020603050405020304" pitchFamily="18" charset="0"/>
                  </a:rPr>
                  <a:t>长序列</a:t>
                </a:r>
                <a14:m>
                  <m:oMath xmlns:m="http://schemas.openxmlformats.org/officeDocument/2006/math">
                    <m:sSub>
                      <m:sSubPr>
                        <m:ctrlPr>
                          <a:rPr lang="zh-CN" altLang="zh-CN" i="1">
                            <a:latin typeface="Cambria Math"/>
                            <a:ea typeface="+mn-ea"/>
                          </a:rPr>
                        </m:ctrlPr>
                      </m:sSubPr>
                      <m:e>
                        <m:r>
                          <a:rPr lang="en-US" altLang="zh-CN" i="1">
                            <a:latin typeface="Cambria Math" panose="02040503050406030204" pitchFamily="18" charset="0"/>
                            <a:ea typeface="+mn-ea"/>
                          </a:rPr>
                          <m:t>𝑎</m:t>
                        </m:r>
                      </m:e>
                      <m:sub>
                        <m:r>
                          <a:rPr lang="en-US" altLang="zh-CN" i="1">
                            <a:latin typeface="Cambria Math" panose="02040503050406030204" pitchFamily="18" charset="0"/>
                            <a:ea typeface="+mn-ea"/>
                          </a:rPr>
                          <m:t>1</m:t>
                        </m:r>
                      </m:sub>
                    </m:sSub>
                    <m:r>
                      <a:rPr lang="zh-CN" altLang="zh-CN" i="1">
                        <a:latin typeface="Cambria Math" panose="02040503050406030204" pitchFamily="18" charset="0"/>
                        <a:ea typeface="+mn-ea"/>
                      </a:rPr>
                      <m:t>，</m:t>
                    </m:r>
                    <m:sSub>
                      <m:sSubPr>
                        <m:ctrlPr>
                          <a:rPr lang="zh-CN" altLang="zh-CN" i="1">
                            <a:latin typeface="Cambria Math"/>
                            <a:ea typeface="+mn-ea"/>
                          </a:rPr>
                        </m:ctrlPr>
                      </m:sSubPr>
                      <m:e>
                        <m:r>
                          <a:rPr lang="en-US" altLang="zh-CN" i="1">
                            <a:latin typeface="Cambria Math" panose="02040503050406030204" pitchFamily="18" charset="0"/>
                            <a:ea typeface="+mn-ea"/>
                          </a:rPr>
                          <m:t>𝑎</m:t>
                        </m:r>
                      </m:e>
                      <m:sub>
                        <m:r>
                          <a:rPr lang="en-US" altLang="zh-CN" i="1">
                            <a:latin typeface="Cambria Math" panose="02040503050406030204" pitchFamily="18" charset="0"/>
                            <a:ea typeface="+mn-ea"/>
                          </a:rPr>
                          <m:t>2</m:t>
                        </m:r>
                      </m:sub>
                    </m:sSub>
                    <m:r>
                      <a:rPr lang="zh-CN" altLang="zh-CN" i="1">
                        <a:latin typeface="Cambria Math" panose="02040503050406030204" pitchFamily="18" charset="0"/>
                        <a:ea typeface="+mn-ea"/>
                      </a:rPr>
                      <m:t>，</m:t>
                    </m:r>
                    <m:r>
                      <a:rPr lang="en-US" altLang="zh-CN" i="1">
                        <a:latin typeface="Cambria Math" panose="02040503050406030204" pitchFamily="18" charset="0"/>
                        <a:ea typeface="+mn-ea"/>
                      </a:rPr>
                      <m:t>  ⋯</m:t>
                    </m:r>
                    <m:r>
                      <a:rPr lang="zh-CN" altLang="zh-CN" i="1">
                        <a:latin typeface="Cambria Math" panose="02040503050406030204" pitchFamily="18" charset="0"/>
                        <a:ea typeface="+mn-ea"/>
                      </a:rPr>
                      <m:t>，</m:t>
                    </m:r>
                    <m:sSub>
                      <m:sSubPr>
                        <m:ctrlPr>
                          <a:rPr lang="zh-CN" altLang="zh-CN" i="1">
                            <a:latin typeface="Cambria Math"/>
                            <a:ea typeface="+mn-ea"/>
                          </a:rPr>
                        </m:ctrlPr>
                      </m:sSubPr>
                      <m:e>
                        <m:r>
                          <a:rPr lang="en-US" altLang="zh-CN" i="1">
                            <a:latin typeface="Cambria Math" panose="02040503050406030204" pitchFamily="18" charset="0"/>
                            <a:ea typeface="+mn-ea"/>
                          </a:rPr>
                          <m:t>𝑎</m:t>
                        </m:r>
                      </m:e>
                      <m:sub>
                        <m:r>
                          <a:rPr lang="en-US" altLang="zh-CN" i="1">
                            <a:latin typeface="Cambria Math" panose="02040503050406030204" pitchFamily="18" charset="0"/>
                            <a:ea typeface="+mn-ea"/>
                          </a:rPr>
                          <m:t>𝑛</m:t>
                        </m:r>
                      </m:sub>
                    </m:sSub>
                  </m:oMath>
                </a14:m>
                <a:r>
                  <a:rPr lang="en-US" altLang="zh-CN" dirty="0" smtClean="0">
                    <a:latin typeface="Times New Roman" panose="02020603050405020304" pitchFamily="18" charset="0"/>
                    <a:ea typeface="+mn-ea"/>
                    <a:cs typeface="Times New Roman" panose="02020603050405020304" pitchFamily="18" charset="0"/>
                  </a:rPr>
                  <a:t> </a:t>
                </a:r>
                <a:r>
                  <a:rPr lang="zh-CN" altLang="zh-CN" dirty="0">
                    <a:latin typeface="Times New Roman" panose="02020603050405020304" pitchFamily="18" charset="0"/>
                    <a:ea typeface="+mn-ea"/>
                    <a:cs typeface="Times New Roman" panose="02020603050405020304" pitchFamily="18" charset="0"/>
                  </a:rPr>
                  <a:t>或</a:t>
                </a:r>
                <a:r>
                  <a:rPr lang="en-US" altLang="zh-CN" dirty="0" smtClean="0">
                    <a:latin typeface="Times New Roman" panose="02020603050405020304" pitchFamily="18" charset="0"/>
                    <a:ea typeface="+mn-ea"/>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mn-ea"/>
                      </a:rPr>
                      <m:t>𝑛</m:t>
                    </m:r>
                  </m:oMath>
                </a14:m>
                <a:r>
                  <a:rPr lang="zh-CN" altLang="zh-CN" dirty="0">
                    <a:latin typeface="Times New Roman" panose="02020603050405020304" pitchFamily="18" charset="0"/>
                    <a:ea typeface="+mn-ea"/>
                    <a:cs typeface="Times New Roman" panose="02020603050405020304" pitchFamily="18" charset="0"/>
                  </a:rPr>
                  <a:t>维向量</a:t>
                </a:r>
                <a14:m>
                  <m:oMath xmlns:m="http://schemas.openxmlformats.org/officeDocument/2006/math">
                    <m:r>
                      <a:rPr lang="en-US" altLang="zh-CN" i="1">
                        <a:latin typeface="Cambria Math" panose="02040503050406030204" pitchFamily="18" charset="0"/>
                        <a:ea typeface="+mn-ea"/>
                      </a:rPr>
                      <m:t>(</m:t>
                    </m:r>
                    <m:sSub>
                      <m:sSubPr>
                        <m:ctrlPr>
                          <a:rPr lang="zh-CN" altLang="zh-CN" i="1">
                            <a:latin typeface="Cambria Math"/>
                            <a:ea typeface="+mn-ea"/>
                          </a:rPr>
                        </m:ctrlPr>
                      </m:sSubPr>
                      <m:e>
                        <m:r>
                          <a:rPr lang="en-US" altLang="zh-CN" i="1">
                            <a:latin typeface="Cambria Math" panose="02040503050406030204" pitchFamily="18" charset="0"/>
                            <a:ea typeface="+mn-ea"/>
                          </a:rPr>
                          <m:t>𝑎</m:t>
                        </m:r>
                      </m:e>
                      <m:sub>
                        <m:r>
                          <a:rPr lang="en-US" altLang="zh-CN" i="1">
                            <a:latin typeface="Cambria Math" panose="02040503050406030204" pitchFamily="18" charset="0"/>
                            <a:ea typeface="+mn-ea"/>
                          </a:rPr>
                          <m:t>1</m:t>
                        </m:r>
                      </m:sub>
                    </m:sSub>
                    <m:r>
                      <a:rPr lang="zh-CN" altLang="zh-CN" i="1">
                        <a:latin typeface="Cambria Math" panose="02040503050406030204" pitchFamily="18" charset="0"/>
                        <a:ea typeface="+mn-ea"/>
                      </a:rPr>
                      <m:t>，</m:t>
                    </m:r>
                    <m:sSub>
                      <m:sSubPr>
                        <m:ctrlPr>
                          <a:rPr lang="zh-CN" altLang="zh-CN" i="1">
                            <a:latin typeface="Cambria Math"/>
                            <a:ea typeface="+mn-ea"/>
                          </a:rPr>
                        </m:ctrlPr>
                      </m:sSubPr>
                      <m:e>
                        <m:r>
                          <a:rPr lang="en-US" altLang="zh-CN" i="1">
                            <a:latin typeface="Cambria Math" panose="02040503050406030204" pitchFamily="18" charset="0"/>
                            <a:ea typeface="+mn-ea"/>
                          </a:rPr>
                          <m:t>𝑎</m:t>
                        </m:r>
                      </m:e>
                      <m:sub>
                        <m:r>
                          <a:rPr lang="en-US" altLang="zh-CN" i="1">
                            <a:latin typeface="Cambria Math" panose="02040503050406030204" pitchFamily="18" charset="0"/>
                            <a:ea typeface="+mn-ea"/>
                          </a:rPr>
                          <m:t>2</m:t>
                        </m:r>
                      </m:sub>
                    </m:sSub>
                    <m:r>
                      <a:rPr lang="zh-CN" altLang="zh-CN" i="1">
                        <a:latin typeface="Cambria Math" panose="02040503050406030204" pitchFamily="18" charset="0"/>
                        <a:ea typeface="+mn-ea"/>
                      </a:rPr>
                      <m:t>，</m:t>
                    </m:r>
                    <m:r>
                      <a:rPr lang="en-US" altLang="zh-CN" i="1">
                        <a:latin typeface="Cambria Math" panose="02040503050406030204" pitchFamily="18" charset="0"/>
                        <a:ea typeface="+mn-ea"/>
                      </a:rPr>
                      <m:t>  ⋯</m:t>
                    </m:r>
                    <m:r>
                      <a:rPr lang="zh-CN" altLang="zh-CN" i="1">
                        <a:latin typeface="Cambria Math" panose="02040503050406030204" pitchFamily="18" charset="0"/>
                        <a:ea typeface="+mn-ea"/>
                      </a:rPr>
                      <m:t>，</m:t>
                    </m:r>
                    <m:sSub>
                      <m:sSubPr>
                        <m:ctrlPr>
                          <a:rPr lang="zh-CN" altLang="zh-CN" i="1">
                            <a:latin typeface="Cambria Math"/>
                            <a:ea typeface="+mn-ea"/>
                          </a:rPr>
                        </m:ctrlPr>
                      </m:sSubPr>
                      <m:e>
                        <m:r>
                          <a:rPr lang="en-US" altLang="zh-CN" i="1">
                            <a:latin typeface="Cambria Math" panose="02040503050406030204" pitchFamily="18" charset="0"/>
                            <a:ea typeface="+mn-ea"/>
                          </a:rPr>
                          <m:t>𝑎</m:t>
                        </m:r>
                      </m:e>
                      <m:sub>
                        <m:r>
                          <a:rPr lang="en-US" altLang="zh-CN" i="1">
                            <a:latin typeface="Cambria Math" panose="02040503050406030204" pitchFamily="18" charset="0"/>
                            <a:ea typeface="+mn-ea"/>
                          </a:rPr>
                          <m:t>𝑛</m:t>
                        </m:r>
                      </m:sub>
                    </m:sSub>
                    <m:r>
                      <a:rPr lang="en-US" altLang="zh-CN" i="1">
                        <a:latin typeface="Cambria Math" panose="02040503050406030204" pitchFamily="18" charset="0"/>
                        <a:ea typeface="+mn-ea"/>
                      </a:rPr>
                      <m:t>)</m:t>
                    </m:r>
                  </m:oMath>
                </a14:m>
                <a:r>
                  <a:rPr lang="zh-CN" altLang="zh-CN" dirty="0">
                    <a:latin typeface="Times New Roman" panose="02020603050405020304" pitchFamily="18" charset="0"/>
                    <a:ea typeface="+mn-ea"/>
                    <a:cs typeface="Times New Roman" panose="02020603050405020304" pitchFamily="18" charset="0"/>
                  </a:rPr>
                  <a:t>表示，其中</a:t>
                </a:r>
                <a14:m>
                  <m:oMath xmlns:m="http://schemas.openxmlformats.org/officeDocument/2006/math">
                    <m:sSub>
                      <m:sSubPr>
                        <m:ctrlPr>
                          <a:rPr lang="zh-CN" altLang="zh-CN" i="1">
                            <a:latin typeface="Cambria Math"/>
                            <a:ea typeface="+mn-ea"/>
                          </a:rPr>
                        </m:ctrlPr>
                      </m:sSubPr>
                      <m:e>
                        <m:r>
                          <a:rPr lang="en-US" altLang="zh-CN" i="1">
                            <a:latin typeface="Cambria Math" panose="02040503050406030204" pitchFamily="18" charset="0"/>
                            <a:ea typeface="+mn-ea"/>
                          </a:rPr>
                          <m:t>𝑎</m:t>
                        </m:r>
                      </m:e>
                      <m:sub>
                        <m:r>
                          <a:rPr lang="en-US" altLang="zh-CN" i="1">
                            <a:latin typeface="Cambria Math" panose="02040503050406030204" pitchFamily="18" charset="0"/>
                            <a:ea typeface="+mn-ea"/>
                          </a:rPr>
                          <m:t>𝑖</m:t>
                        </m:r>
                      </m:sub>
                    </m:sSub>
                  </m:oMath>
                </a14:m>
                <a:r>
                  <a:rPr lang="zh-CN" altLang="zh-CN" dirty="0">
                    <a:latin typeface="Times New Roman" panose="02020603050405020304" pitchFamily="18" charset="0"/>
                    <a:ea typeface="+mn-ea"/>
                    <a:cs typeface="Times New Roman" panose="02020603050405020304" pitchFamily="18" charset="0"/>
                  </a:rPr>
                  <a:t>是第</a:t>
                </a:r>
                <a14:m>
                  <m:oMath xmlns:m="http://schemas.openxmlformats.org/officeDocument/2006/math">
                    <m:r>
                      <a:rPr lang="en-US" altLang="zh-CN" i="1">
                        <a:latin typeface="Cambria Math" panose="02040503050406030204" pitchFamily="18" charset="0"/>
                        <a:ea typeface="+mn-ea"/>
                      </a:rPr>
                      <m:t>𝑖</m:t>
                    </m:r>
                  </m:oMath>
                </a14:m>
                <a:r>
                  <a:rPr lang="zh-CN" altLang="zh-CN" dirty="0">
                    <a:latin typeface="Times New Roman" panose="02020603050405020304" pitchFamily="18" charset="0"/>
                    <a:ea typeface="+mn-ea"/>
                    <a:cs typeface="Times New Roman" panose="02020603050405020304" pitchFamily="18" charset="0"/>
                  </a:rPr>
                  <a:t>级存储器的内容</a:t>
                </a:r>
                <a:r>
                  <a:rPr lang="zh-CN" altLang="zh-CN" dirty="0" smtClean="0">
                    <a:latin typeface="Times New Roman" panose="02020603050405020304" pitchFamily="18" charset="0"/>
                    <a:ea typeface="+mn-ea"/>
                    <a:cs typeface="Times New Roman" panose="02020603050405020304" pitchFamily="18" charset="0"/>
                  </a:rPr>
                  <a:t>。</a:t>
                </a:r>
                <a:endParaRPr lang="zh-CN" altLang="zh-CN" dirty="0">
                  <a:latin typeface="Times New Roman" panose="02020603050405020304" pitchFamily="18" charset="0"/>
                  <a:ea typeface="+mn-ea"/>
                  <a:cs typeface="Times New Roman" panose="02020603050405020304" pitchFamily="18" charset="0"/>
                </a:endParaRPr>
              </a:p>
            </p:txBody>
          </p:sp>
        </mc:Choice>
        <mc:Fallback xmlns="">
          <p:sp>
            <p:nvSpPr>
              <p:cNvPr id="29701" name="矩形 4"/>
              <p:cNvSpPr>
                <a:spLocks noRot="1" noChangeAspect="1" noMove="1" noResize="1" noEditPoints="1" noAdjustHandles="1" noChangeArrowheads="1" noChangeShapeType="1" noTextEdit="1"/>
              </p:cNvSpPr>
              <p:nvPr/>
            </p:nvSpPr>
            <p:spPr bwMode="auto">
              <a:xfrm>
                <a:off x="296525" y="2213865"/>
                <a:ext cx="8515610" cy="4130361"/>
              </a:xfrm>
              <a:prstGeom prst="rect">
                <a:avLst/>
              </a:prstGeom>
              <a:blipFill rotWithShape="1">
                <a:blip r:embed="rId2"/>
                <a:stretch>
                  <a:fillRect l="-1646" t="-1917" r="-286" b="-32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665640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A714179F-86D7-4E2E-9D18-D5CD45A2645E}" type="datetime1">
              <a:rPr lang="zh-CN" altLang="en-US" sz="1400" smtClean="0"/>
              <a:t>2020\1\28 Tuesday</a:t>
            </a:fld>
            <a:endParaRPr lang="en-US" altLang="zh-CN" sz="1400"/>
          </a:p>
        </p:txBody>
      </p:sp>
      <p:sp>
        <p:nvSpPr>
          <p:cNvPr id="2969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970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447CBD9A-4A2A-4232-A4F8-B22A3F4DC54A}" type="slidenum">
              <a:rPr lang="en-US" altLang="zh-CN" sz="1400"/>
              <a:pPr>
                <a:spcBef>
                  <a:spcPct val="0"/>
                </a:spcBef>
                <a:buClrTx/>
                <a:buSzTx/>
                <a:buFontTx/>
                <a:buNone/>
              </a:pPr>
              <a:t>34</a:t>
            </a:fld>
            <a:endParaRPr lang="en-US" altLang="zh-CN" sz="1400"/>
          </a:p>
        </p:txBody>
      </p:sp>
      <mc:AlternateContent xmlns:mc="http://schemas.openxmlformats.org/markup-compatibility/2006" xmlns:a14="http://schemas.microsoft.com/office/drawing/2010/main">
        <mc:Choice Requires="a14">
          <p:sp>
            <p:nvSpPr>
              <p:cNvPr id="29701" name="矩形 4"/>
              <p:cNvSpPr>
                <a:spLocks noChangeArrowheads="1"/>
              </p:cNvSpPr>
              <p:nvPr/>
            </p:nvSpPr>
            <p:spPr bwMode="auto">
              <a:xfrm>
                <a:off x="71500" y="1891275"/>
                <a:ext cx="8937485" cy="38779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457200" indent="-457200">
                  <a:buSzPct val="100000"/>
                  <a:buFont typeface="Wingdings" pitchFamily="2" charset="2"/>
                  <a:buChar char="Ø"/>
                </a:pPr>
                <a:r>
                  <a:rPr lang="zh-CN" altLang="zh-CN" sz="3000" dirty="0" smtClean="0">
                    <a:latin typeface="Times New Roman" panose="02020603050405020304" pitchFamily="18" charset="0"/>
                    <a:ea typeface="+mn-ea"/>
                    <a:cs typeface="Times New Roman" panose="02020603050405020304" pitchFamily="18" charset="0"/>
                  </a:rPr>
                  <a:t>初始状态</a:t>
                </a:r>
                <a:r>
                  <a:rPr lang="zh-CN" altLang="zh-CN" sz="3000" dirty="0">
                    <a:latin typeface="Times New Roman" panose="02020603050405020304" pitchFamily="18" charset="0"/>
                    <a:ea typeface="+mn-ea"/>
                    <a:cs typeface="Times New Roman" panose="02020603050405020304" pitchFamily="18" charset="0"/>
                  </a:rPr>
                  <a:t>由用户确定，当第</a:t>
                </a:r>
                <a14:m>
                  <m:oMath xmlns:m="http://schemas.openxmlformats.org/officeDocument/2006/math">
                    <m:r>
                      <a:rPr lang="en-US" altLang="zh-CN" sz="3000" i="1">
                        <a:latin typeface="Cambria Math" panose="02040503050406030204" pitchFamily="18" charset="0"/>
                        <a:ea typeface="+mn-ea"/>
                      </a:rPr>
                      <m:t>𝑖</m:t>
                    </m:r>
                  </m:oMath>
                </a14:m>
                <a:r>
                  <a:rPr lang="zh-CN" altLang="zh-CN" sz="3000" dirty="0">
                    <a:latin typeface="Times New Roman" panose="02020603050405020304" pitchFamily="18" charset="0"/>
                    <a:ea typeface="+mn-ea"/>
                    <a:cs typeface="Times New Roman" panose="02020603050405020304" pitchFamily="18" charset="0"/>
                  </a:rPr>
                  <a:t>个移位时钟脉冲到来时，每级存储器</a:t>
                </a:r>
                <a14:m>
                  <m:oMath xmlns:m="http://schemas.openxmlformats.org/officeDocument/2006/math">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𝑖</m:t>
                        </m:r>
                      </m:sub>
                    </m:sSub>
                  </m:oMath>
                </a14:m>
                <a:r>
                  <a:rPr lang="zh-CN" altLang="zh-CN" sz="3000" dirty="0">
                    <a:latin typeface="Times New Roman" panose="02020603050405020304" pitchFamily="18" charset="0"/>
                    <a:ea typeface="+mn-ea"/>
                    <a:cs typeface="Times New Roman" panose="02020603050405020304" pitchFamily="18" charset="0"/>
                  </a:rPr>
                  <a:t>都将其内容向下一级</a:t>
                </a:r>
                <a14:m>
                  <m:oMath xmlns:m="http://schemas.openxmlformats.org/officeDocument/2006/math">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𝑖</m:t>
                        </m:r>
                        <m:r>
                          <a:rPr lang="en-US" altLang="zh-CN" sz="3000" i="1">
                            <a:latin typeface="Cambria Math" panose="02040503050406030204" pitchFamily="18" charset="0"/>
                            <a:ea typeface="+mn-ea"/>
                          </a:rPr>
                          <m:t>−1</m:t>
                        </m:r>
                      </m:sub>
                    </m:sSub>
                  </m:oMath>
                </a14:m>
                <a:r>
                  <a:rPr lang="zh-CN" altLang="zh-CN" sz="3000" dirty="0">
                    <a:latin typeface="Times New Roman" panose="02020603050405020304" pitchFamily="18" charset="0"/>
                    <a:ea typeface="+mn-ea"/>
                    <a:cs typeface="Times New Roman" panose="02020603050405020304" pitchFamily="18" charset="0"/>
                  </a:rPr>
                  <a:t>传递，并根据寄存器此时的状态</a:t>
                </a:r>
                <a14:m>
                  <m:oMath xmlns:m="http://schemas.openxmlformats.org/officeDocument/2006/math">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1</m:t>
                        </m:r>
                      </m:sub>
                    </m:sSub>
                    <m:r>
                      <a:rPr lang="zh-CN" altLang="zh-CN" sz="3000" i="1">
                        <a:latin typeface="Cambria Math" panose="02040503050406030204" pitchFamily="18" charset="0"/>
                        <a:ea typeface="+mn-ea"/>
                      </a:rPr>
                      <m:t>，</m:t>
                    </m:r>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2</m:t>
                        </m:r>
                      </m:sub>
                    </m:sSub>
                    <m:r>
                      <a:rPr lang="zh-CN" altLang="en-US" sz="3000" b="0" i="1" smtClean="0">
                        <a:latin typeface="Cambria Math"/>
                        <a:ea typeface="+mn-ea"/>
                      </a:rPr>
                      <m:t>，</m:t>
                    </m:r>
                    <m:r>
                      <a:rPr lang="en-US" altLang="zh-CN" sz="3000" i="1">
                        <a:latin typeface="Cambria Math" panose="02040503050406030204" pitchFamily="18" charset="0"/>
                        <a:ea typeface="+mn-ea"/>
                      </a:rPr>
                      <m:t>⋯</m:t>
                    </m:r>
                    <m:r>
                      <a:rPr lang="zh-CN" altLang="zh-CN" sz="3000" i="1">
                        <a:latin typeface="Cambria Math" panose="02040503050406030204" pitchFamily="18" charset="0"/>
                        <a:ea typeface="+mn-ea"/>
                      </a:rPr>
                      <m:t>，</m:t>
                    </m:r>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𝑛</m:t>
                        </m:r>
                      </m:sub>
                    </m:sSub>
                  </m:oMath>
                </a14:m>
                <a:r>
                  <a:rPr lang="zh-CN" altLang="zh-CN" sz="3000" dirty="0">
                    <a:latin typeface="Times New Roman" panose="02020603050405020304" pitchFamily="18" charset="0"/>
                    <a:ea typeface="+mn-ea"/>
                    <a:cs typeface="Times New Roman" panose="02020603050405020304" pitchFamily="18" charset="0"/>
                  </a:rPr>
                  <a:t>计算</a:t>
                </a:r>
                <a14:m>
                  <m:oMath xmlns:m="http://schemas.openxmlformats.org/officeDocument/2006/math">
                    <m:r>
                      <a:rPr lang="en-US" altLang="zh-CN" sz="3000" i="1">
                        <a:latin typeface="Cambria Math" panose="02040503050406030204" pitchFamily="18" charset="0"/>
                        <a:ea typeface="+mn-ea"/>
                      </a:rPr>
                      <m:t>𝑓</m:t>
                    </m:r>
                    <m:r>
                      <a:rPr lang="en-US" altLang="zh-CN" sz="3000" i="1">
                        <a:latin typeface="Cambria Math" panose="02040503050406030204" pitchFamily="18" charset="0"/>
                        <a:ea typeface="+mn-ea"/>
                      </a:rPr>
                      <m:t>(</m:t>
                    </m:r>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1</m:t>
                        </m:r>
                      </m:sub>
                    </m:sSub>
                    <m:r>
                      <a:rPr lang="zh-CN" altLang="zh-CN" sz="3000" i="1">
                        <a:latin typeface="Cambria Math" panose="02040503050406030204" pitchFamily="18" charset="0"/>
                        <a:ea typeface="+mn-ea"/>
                      </a:rPr>
                      <m:t>，</m:t>
                    </m:r>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2</m:t>
                        </m:r>
                      </m:sub>
                    </m:sSub>
                    <m:r>
                      <a:rPr lang="zh-CN" altLang="zh-CN" sz="3000" i="1">
                        <a:latin typeface="Cambria Math" panose="02040503050406030204" pitchFamily="18" charset="0"/>
                        <a:ea typeface="+mn-ea"/>
                      </a:rPr>
                      <m:t>，</m:t>
                    </m:r>
                    <m:r>
                      <a:rPr lang="en-US" altLang="zh-CN" sz="3000" i="1">
                        <a:latin typeface="Cambria Math" panose="02040503050406030204" pitchFamily="18" charset="0"/>
                        <a:ea typeface="+mn-ea"/>
                      </a:rPr>
                      <m:t>  ⋯</m:t>
                    </m:r>
                    <m:r>
                      <a:rPr lang="zh-CN" altLang="zh-CN" sz="3000" i="1">
                        <a:latin typeface="Cambria Math" panose="02040503050406030204" pitchFamily="18" charset="0"/>
                        <a:ea typeface="+mn-ea"/>
                      </a:rPr>
                      <m:t>，</m:t>
                    </m:r>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𝑛</m:t>
                        </m:r>
                      </m:sub>
                    </m:sSub>
                    <m:r>
                      <a:rPr lang="en-US" altLang="zh-CN" sz="3000" i="1">
                        <a:latin typeface="Cambria Math" panose="02040503050406030204" pitchFamily="18" charset="0"/>
                        <a:ea typeface="+mn-ea"/>
                      </a:rPr>
                      <m:t>)</m:t>
                    </m:r>
                  </m:oMath>
                </a14:m>
                <a:r>
                  <a:rPr lang="zh-CN" altLang="zh-CN" sz="3000" dirty="0">
                    <a:latin typeface="Times New Roman" panose="02020603050405020304" pitchFamily="18" charset="0"/>
                    <a:ea typeface="+mn-ea"/>
                    <a:cs typeface="Times New Roman" panose="02020603050405020304" pitchFamily="18" charset="0"/>
                  </a:rPr>
                  <a:t>，作为下一时刻的</a:t>
                </a:r>
                <a14:m>
                  <m:oMath xmlns:m="http://schemas.openxmlformats.org/officeDocument/2006/math">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𝑛</m:t>
                        </m:r>
                      </m:sub>
                    </m:sSub>
                  </m:oMath>
                </a14:m>
                <a:r>
                  <a:rPr lang="zh-CN" altLang="zh-CN" sz="3000" dirty="0">
                    <a:latin typeface="Times New Roman" panose="02020603050405020304" pitchFamily="18" charset="0"/>
                    <a:ea typeface="+mn-ea"/>
                    <a:cs typeface="Times New Roman" panose="02020603050405020304" pitchFamily="18" charset="0"/>
                  </a:rPr>
                  <a:t>。</a:t>
                </a:r>
              </a:p>
              <a:p>
                <a:pPr marL="457200" indent="-457200">
                  <a:buSzPct val="100000"/>
                  <a:buFont typeface="Wingdings" pitchFamily="2" charset="2"/>
                  <a:buChar char="Ø"/>
                </a:pPr>
                <a:r>
                  <a:rPr lang="zh-CN" altLang="zh-CN" sz="3000" dirty="0">
                    <a:latin typeface="Times New Roman" panose="02020603050405020304" pitchFamily="18" charset="0"/>
                    <a:ea typeface="+mn-ea"/>
                    <a:cs typeface="Times New Roman" panose="02020603050405020304" pitchFamily="18" charset="0"/>
                  </a:rPr>
                  <a:t>反馈函数</a:t>
                </a:r>
                <a14:m>
                  <m:oMath xmlns:m="http://schemas.openxmlformats.org/officeDocument/2006/math">
                    <m:r>
                      <a:rPr lang="en-US" altLang="zh-CN" sz="3000" i="1">
                        <a:latin typeface="Cambria Math" panose="02040503050406030204" pitchFamily="18" charset="0"/>
                        <a:ea typeface="+mn-ea"/>
                      </a:rPr>
                      <m:t>𝑓</m:t>
                    </m:r>
                    <m:r>
                      <a:rPr lang="en-US" altLang="zh-CN" sz="3000" i="1">
                        <a:latin typeface="Cambria Math" panose="02040503050406030204" pitchFamily="18" charset="0"/>
                        <a:ea typeface="+mn-ea"/>
                      </a:rPr>
                      <m:t>(</m:t>
                    </m:r>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1</m:t>
                        </m:r>
                      </m:sub>
                    </m:sSub>
                    <m:r>
                      <a:rPr lang="zh-CN" altLang="zh-CN" sz="3000" i="1">
                        <a:latin typeface="Cambria Math" panose="02040503050406030204" pitchFamily="18" charset="0"/>
                        <a:ea typeface="+mn-ea"/>
                      </a:rPr>
                      <m:t>，</m:t>
                    </m:r>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2</m:t>
                        </m:r>
                      </m:sub>
                    </m:sSub>
                    <m:r>
                      <a:rPr lang="zh-CN" altLang="zh-CN" sz="3000" i="1">
                        <a:latin typeface="Cambria Math" panose="02040503050406030204" pitchFamily="18" charset="0"/>
                        <a:ea typeface="+mn-ea"/>
                      </a:rPr>
                      <m:t>，</m:t>
                    </m:r>
                    <m:r>
                      <a:rPr lang="en-US" altLang="zh-CN" sz="3000" i="1">
                        <a:latin typeface="Cambria Math" panose="02040503050406030204" pitchFamily="18" charset="0"/>
                        <a:ea typeface="+mn-ea"/>
                      </a:rPr>
                      <m:t>  ⋯</m:t>
                    </m:r>
                    <m:r>
                      <a:rPr lang="zh-CN" altLang="zh-CN" sz="3000" i="1">
                        <a:latin typeface="Cambria Math" panose="02040503050406030204" pitchFamily="18" charset="0"/>
                        <a:ea typeface="+mn-ea"/>
                      </a:rPr>
                      <m:t>，</m:t>
                    </m:r>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𝑛</m:t>
                        </m:r>
                      </m:sub>
                    </m:sSub>
                    <m:r>
                      <a:rPr lang="en-US" altLang="zh-CN" sz="3000" i="1">
                        <a:latin typeface="Cambria Math" panose="02040503050406030204" pitchFamily="18" charset="0"/>
                        <a:ea typeface="+mn-ea"/>
                      </a:rPr>
                      <m:t>)</m:t>
                    </m:r>
                  </m:oMath>
                </a14:m>
                <a:r>
                  <a:rPr lang="zh-CN" altLang="zh-CN" sz="3000" dirty="0">
                    <a:latin typeface="Times New Roman" panose="02020603050405020304" pitchFamily="18" charset="0"/>
                    <a:ea typeface="+mn-ea"/>
                    <a:cs typeface="Times New Roman" panose="02020603050405020304" pitchFamily="18" charset="0"/>
                  </a:rPr>
                  <a:t>是</a:t>
                </a:r>
                <a14:m>
                  <m:oMath xmlns:m="http://schemas.openxmlformats.org/officeDocument/2006/math">
                    <m:r>
                      <a:rPr lang="en-US" altLang="zh-CN" sz="3000" i="1">
                        <a:latin typeface="Cambria Math" panose="02040503050406030204" pitchFamily="18" charset="0"/>
                        <a:ea typeface="+mn-ea"/>
                      </a:rPr>
                      <m:t>𝑛</m:t>
                    </m:r>
                  </m:oMath>
                </a14:m>
                <a:r>
                  <a:rPr lang="zh-CN" altLang="zh-CN" sz="3000" dirty="0">
                    <a:latin typeface="Times New Roman" panose="02020603050405020304" pitchFamily="18" charset="0"/>
                    <a:ea typeface="+mn-ea"/>
                    <a:cs typeface="Times New Roman" panose="02020603050405020304" pitchFamily="18" charset="0"/>
                  </a:rPr>
                  <a:t>元布尔函数，即</a:t>
                </a:r>
                <a14:m>
                  <m:oMath xmlns:m="http://schemas.openxmlformats.org/officeDocument/2006/math">
                    <m:r>
                      <a:rPr lang="en-US" altLang="zh-CN" sz="3000" i="1">
                        <a:latin typeface="Cambria Math" panose="02040503050406030204" pitchFamily="18" charset="0"/>
                        <a:ea typeface="+mn-ea"/>
                      </a:rPr>
                      <m:t>𝑛</m:t>
                    </m:r>
                  </m:oMath>
                </a14:m>
                <a:r>
                  <a:rPr lang="zh-CN" altLang="zh-CN" sz="3000" dirty="0">
                    <a:latin typeface="Times New Roman" panose="02020603050405020304" pitchFamily="18" charset="0"/>
                    <a:ea typeface="+mn-ea"/>
                    <a:cs typeface="Times New Roman" panose="02020603050405020304" pitchFamily="18" charset="0"/>
                  </a:rPr>
                  <a:t>个变元</a:t>
                </a:r>
                <a14:m>
                  <m:oMath xmlns:m="http://schemas.openxmlformats.org/officeDocument/2006/math">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1</m:t>
                        </m:r>
                      </m:sub>
                    </m:sSub>
                    <m:r>
                      <a:rPr lang="zh-CN" altLang="zh-CN" sz="3000" i="1">
                        <a:latin typeface="Cambria Math" panose="02040503050406030204" pitchFamily="18" charset="0"/>
                        <a:ea typeface="+mn-ea"/>
                      </a:rPr>
                      <m:t>，</m:t>
                    </m:r>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2</m:t>
                        </m:r>
                      </m:sub>
                    </m:sSub>
                    <m:r>
                      <a:rPr lang="zh-CN" altLang="zh-CN" sz="3000" i="1">
                        <a:latin typeface="Cambria Math" panose="02040503050406030204" pitchFamily="18" charset="0"/>
                        <a:ea typeface="+mn-ea"/>
                      </a:rPr>
                      <m:t>，</m:t>
                    </m:r>
                    <m:r>
                      <a:rPr lang="en-US" altLang="zh-CN" sz="3000" i="1">
                        <a:latin typeface="Cambria Math" panose="02040503050406030204" pitchFamily="18" charset="0"/>
                        <a:ea typeface="+mn-ea"/>
                      </a:rPr>
                      <m:t>  ⋯</m:t>
                    </m:r>
                    <m:r>
                      <a:rPr lang="zh-CN" altLang="zh-CN" sz="3000" i="1">
                        <a:latin typeface="Cambria Math" panose="02040503050406030204" pitchFamily="18" charset="0"/>
                        <a:ea typeface="+mn-ea"/>
                      </a:rPr>
                      <m:t>，</m:t>
                    </m:r>
                    <m:sSub>
                      <m:sSubPr>
                        <m:ctrlPr>
                          <a:rPr lang="zh-CN" altLang="zh-CN" sz="3000" i="1">
                            <a:latin typeface="Cambria Math"/>
                            <a:ea typeface="+mn-ea"/>
                          </a:rPr>
                        </m:ctrlPr>
                      </m:sSubPr>
                      <m:e>
                        <m:r>
                          <a:rPr lang="en-US" altLang="zh-CN" sz="3000" i="1">
                            <a:latin typeface="Cambria Math" panose="02040503050406030204" pitchFamily="18" charset="0"/>
                            <a:ea typeface="+mn-ea"/>
                          </a:rPr>
                          <m:t>𝑎</m:t>
                        </m:r>
                      </m:e>
                      <m:sub>
                        <m:r>
                          <a:rPr lang="en-US" altLang="zh-CN" sz="3000" i="1">
                            <a:latin typeface="Cambria Math" panose="02040503050406030204" pitchFamily="18" charset="0"/>
                            <a:ea typeface="+mn-ea"/>
                          </a:rPr>
                          <m:t>𝑛</m:t>
                        </m:r>
                      </m:sub>
                    </m:sSub>
                  </m:oMath>
                </a14:m>
                <a:r>
                  <a:rPr lang="zh-CN" altLang="zh-CN" sz="3000" dirty="0">
                    <a:latin typeface="Times New Roman" panose="02020603050405020304" pitchFamily="18" charset="0"/>
                    <a:ea typeface="+mn-ea"/>
                    <a:cs typeface="Times New Roman" panose="02020603050405020304" pitchFamily="18" charset="0"/>
                  </a:rPr>
                  <a:t>可以独立地取</a:t>
                </a:r>
                <a:r>
                  <a:rPr lang="en-US" altLang="zh-CN" sz="3000" dirty="0">
                    <a:latin typeface="Times New Roman" panose="02020603050405020304" pitchFamily="18" charset="0"/>
                    <a:ea typeface="+mn-ea"/>
                    <a:cs typeface="Times New Roman" panose="02020603050405020304" pitchFamily="18" charset="0"/>
                  </a:rPr>
                  <a:t>0</a:t>
                </a:r>
                <a:r>
                  <a:rPr lang="zh-CN" altLang="zh-CN" sz="3000" dirty="0">
                    <a:latin typeface="Times New Roman" panose="02020603050405020304" pitchFamily="18" charset="0"/>
                    <a:ea typeface="+mn-ea"/>
                    <a:cs typeface="Times New Roman" panose="02020603050405020304" pitchFamily="18" charset="0"/>
                  </a:rPr>
                  <a:t>和</a:t>
                </a:r>
                <a:r>
                  <a:rPr lang="en-US" altLang="zh-CN" sz="3000" dirty="0">
                    <a:latin typeface="Times New Roman" panose="02020603050405020304" pitchFamily="18" charset="0"/>
                    <a:ea typeface="+mn-ea"/>
                    <a:cs typeface="Times New Roman" panose="02020603050405020304" pitchFamily="18" charset="0"/>
                  </a:rPr>
                  <a:t>1</a:t>
                </a:r>
                <a:r>
                  <a:rPr lang="zh-CN" altLang="zh-CN" sz="3000" dirty="0">
                    <a:latin typeface="Times New Roman" panose="02020603050405020304" pitchFamily="18" charset="0"/>
                    <a:ea typeface="+mn-ea"/>
                    <a:cs typeface="Times New Roman" panose="02020603050405020304" pitchFamily="18" charset="0"/>
                  </a:rPr>
                  <a:t>这两个可能的值，函数中有逻辑与、逻辑或、逻辑补等运算，最后的函数值也为</a:t>
                </a:r>
                <a:r>
                  <a:rPr lang="en-US" altLang="zh-CN" sz="3000" dirty="0">
                    <a:latin typeface="Times New Roman" panose="02020603050405020304" pitchFamily="18" charset="0"/>
                    <a:ea typeface="+mn-ea"/>
                    <a:cs typeface="Times New Roman" panose="02020603050405020304" pitchFamily="18" charset="0"/>
                  </a:rPr>
                  <a:t>0</a:t>
                </a:r>
                <a:r>
                  <a:rPr lang="zh-CN" altLang="zh-CN" sz="3000" dirty="0">
                    <a:latin typeface="Times New Roman" panose="02020603050405020304" pitchFamily="18" charset="0"/>
                    <a:ea typeface="+mn-ea"/>
                    <a:cs typeface="Times New Roman" panose="02020603050405020304" pitchFamily="18" charset="0"/>
                  </a:rPr>
                  <a:t>或</a:t>
                </a:r>
                <a:r>
                  <a:rPr lang="en-US" altLang="zh-CN" sz="3000" dirty="0" smtClean="0">
                    <a:latin typeface="Times New Roman" panose="02020603050405020304" pitchFamily="18" charset="0"/>
                    <a:ea typeface="+mn-ea"/>
                    <a:cs typeface="Times New Roman" panose="02020603050405020304" pitchFamily="18" charset="0"/>
                  </a:rPr>
                  <a:t>1</a:t>
                </a:r>
                <a:endParaRPr lang="zh-CN" altLang="zh-CN" sz="3000" dirty="0">
                  <a:latin typeface="Times New Roman" panose="02020603050405020304" pitchFamily="18" charset="0"/>
                  <a:ea typeface="+mn-ea"/>
                  <a:cs typeface="Times New Roman" panose="02020603050405020304" pitchFamily="18" charset="0"/>
                </a:endParaRPr>
              </a:p>
            </p:txBody>
          </p:sp>
        </mc:Choice>
        <mc:Fallback xmlns="">
          <p:sp>
            <p:nvSpPr>
              <p:cNvPr id="29701" name="矩形 4"/>
              <p:cNvSpPr>
                <a:spLocks noRot="1" noChangeAspect="1" noMove="1" noResize="1" noEditPoints="1" noAdjustHandles="1" noChangeArrowheads="1" noChangeShapeType="1" noTextEdit="1"/>
              </p:cNvSpPr>
              <p:nvPr/>
            </p:nvSpPr>
            <p:spPr bwMode="auto">
              <a:xfrm>
                <a:off x="71500" y="1891275"/>
                <a:ext cx="8937485" cy="3877985"/>
              </a:xfrm>
              <a:prstGeom prst="rect">
                <a:avLst/>
              </a:prstGeom>
              <a:blipFill rotWithShape="1">
                <a:blip r:embed="rId2"/>
                <a:stretch>
                  <a:fillRect l="-1432" t="-2358" r="-1501" b="-40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0235E6CF-1BCE-47B3-B469-42639F0E5C77}" type="datetime1">
              <a:rPr lang="zh-CN" altLang="en-US" smtClean="0"/>
              <a:pPr eaLnBrk="1" hangingPunct="1"/>
              <a:t>2020\1\28 Tuesday</a:t>
            </a:fld>
            <a:endParaRPr lang="en-US" altLang="zh-CN" smtClean="0"/>
          </a:p>
        </p:txBody>
      </p:sp>
      <p:sp>
        <p:nvSpPr>
          <p:cNvPr id="614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mtClean="0"/>
              <a:t>BESTI-DIS</a:t>
            </a:r>
            <a:endParaRPr lang="en-US" altLang="zh-CN" smtClean="0"/>
          </a:p>
        </p:txBody>
      </p:sp>
      <p:sp>
        <p:nvSpPr>
          <p:cNvPr id="61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0A22F30C-88F3-4397-85FF-2884C004877B}" type="slidenum">
              <a:rPr lang="zh-CN" altLang="en-US" smtClean="0"/>
              <a:pPr eaLnBrk="1" hangingPunct="1"/>
              <a:t>35</a:t>
            </a:fld>
            <a:endParaRPr lang="en-US" altLang="zh-CN" smtClean="0"/>
          </a:p>
        </p:txBody>
      </p:sp>
      <p:sp>
        <p:nvSpPr>
          <p:cNvPr id="6151" name="Text Box 9"/>
          <p:cNvSpPr txBox="1">
            <a:spLocks noChangeArrowheads="1"/>
          </p:cNvSpPr>
          <p:nvPr/>
        </p:nvSpPr>
        <p:spPr bwMode="auto">
          <a:xfrm>
            <a:off x="1187450" y="968375"/>
            <a:ext cx="1455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r>
              <a:rPr lang="zh-CN" altLang="en-US" sz="4400" b="1" dirty="0">
                <a:solidFill>
                  <a:srgbClr val="0000FF"/>
                </a:solidFill>
                <a:latin typeface="Times New Roman" pitchFamily="18" charset="0"/>
                <a:ea typeface="+mn-ea"/>
                <a:cs typeface="Times New Roman" pitchFamily="18" charset="0"/>
              </a:rPr>
              <a:t>例</a:t>
            </a:r>
            <a:r>
              <a:rPr lang="en-US" altLang="zh-CN" sz="4400" b="1" dirty="0">
                <a:solidFill>
                  <a:srgbClr val="0000FF"/>
                </a:solidFill>
                <a:latin typeface="Times New Roman" pitchFamily="18" charset="0"/>
                <a:ea typeface="+mn-ea"/>
                <a:cs typeface="Times New Roman" pitchFamily="18" charset="0"/>
              </a:rPr>
              <a:t>5.2</a:t>
            </a:r>
            <a:endParaRPr lang="zh-CN" altLang="en-US" sz="4400" b="1" dirty="0">
              <a:solidFill>
                <a:srgbClr val="0000FF"/>
              </a:solidFill>
              <a:latin typeface="Times New Roman" pitchFamily="18" charset="0"/>
              <a:ea typeface="+mn-ea"/>
              <a:cs typeface="Times New Roman" pitchFamily="18" charset="0"/>
            </a:endParaRPr>
          </a:p>
        </p:txBody>
      </p:sp>
      <p:graphicFrame>
        <p:nvGraphicFramePr>
          <p:cNvPr id="6146" name="Object 10"/>
          <p:cNvGraphicFramePr>
            <a:graphicFrameLocks noChangeAspect="1"/>
          </p:cNvGraphicFramePr>
          <p:nvPr>
            <p:extLst>
              <p:ext uri="{D42A27DB-BD31-4B8C-83A1-F6EECF244321}">
                <p14:modId xmlns:p14="http://schemas.microsoft.com/office/powerpoint/2010/main" val="2154337443"/>
              </p:ext>
            </p:extLst>
          </p:nvPr>
        </p:nvGraphicFramePr>
        <p:xfrm>
          <a:off x="1835150" y="1916113"/>
          <a:ext cx="6172200" cy="1727200"/>
        </p:xfrm>
        <a:graphic>
          <a:graphicData uri="http://schemas.openxmlformats.org/presentationml/2006/ole">
            <mc:AlternateContent xmlns:mc="http://schemas.openxmlformats.org/markup-compatibility/2006">
              <mc:Choice xmlns:v="urn:schemas-microsoft-com:vml" Requires="v">
                <p:oleObj spid="_x0000_s1096" name="Visio" r:id="rId3" imgW="4175059" imgH="1167968" progId="Visio.Drawing.11">
                  <p:embed/>
                </p:oleObj>
              </mc:Choice>
              <mc:Fallback>
                <p:oleObj name="Visio" r:id="rId3" imgW="4175059" imgH="1167968" progId="Visio.Drawing.11">
                  <p:embed/>
                  <p:pic>
                    <p:nvPicPr>
                      <p:cNvPr id="0" name=""/>
                      <p:cNvPicPr>
                        <a:picLocks noChangeAspect="1" noChangeArrowheads="1"/>
                      </p:cNvPicPr>
                      <p:nvPr/>
                    </p:nvPicPr>
                    <p:blipFill>
                      <a:blip r:embed="rId4"/>
                      <a:srcRect/>
                      <a:stretch>
                        <a:fillRect/>
                      </a:stretch>
                    </p:blipFill>
                    <p:spPr bwMode="auto">
                      <a:xfrm>
                        <a:off x="1835150" y="1916113"/>
                        <a:ext cx="61722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Text Box 11"/>
          <p:cNvSpPr txBox="1">
            <a:spLocks noChangeArrowheads="1"/>
          </p:cNvSpPr>
          <p:nvPr/>
        </p:nvSpPr>
        <p:spPr bwMode="auto">
          <a:xfrm>
            <a:off x="1258888" y="3933825"/>
            <a:ext cx="422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Times New Roman" pitchFamily="18" charset="0"/>
              </a:rPr>
              <a:t>初始状态：</a:t>
            </a:r>
            <a:r>
              <a:rPr kumimoji="1" lang="en-US" altLang="zh-CN" sz="2400" b="1">
                <a:latin typeface="Times New Roman" pitchFamily="18" charset="0"/>
              </a:rPr>
              <a:t>s</a:t>
            </a:r>
            <a:r>
              <a:rPr kumimoji="1" lang="en-US" altLang="zh-CN" sz="2400" b="1" baseline="-25000">
                <a:latin typeface="Times New Roman" pitchFamily="18" charset="0"/>
              </a:rPr>
              <a:t>0</a:t>
            </a:r>
            <a:r>
              <a:rPr kumimoji="1" lang="en-US" altLang="zh-CN" sz="2400" b="1">
                <a:latin typeface="Times New Roman" pitchFamily="18" charset="0"/>
              </a:rPr>
              <a:t>＝101</a:t>
            </a:r>
          </a:p>
        </p:txBody>
      </p:sp>
      <p:graphicFrame>
        <p:nvGraphicFramePr>
          <p:cNvPr id="6147" name="Object 12"/>
          <p:cNvGraphicFramePr>
            <a:graphicFrameLocks noChangeAspect="1"/>
          </p:cNvGraphicFramePr>
          <p:nvPr/>
        </p:nvGraphicFramePr>
        <p:xfrm>
          <a:off x="5292725" y="3933825"/>
          <a:ext cx="3048000" cy="2287588"/>
        </p:xfrm>
        <a:graphic>
          <a:graphicData uri="http://schemas.openxmlformats.org/presentationml/2006/ole">
            <mc:AlternateContent xmlns:mc="http://schemas.openxmlformats.org/markup-compatibility/2006">
              <mc:Choice xmlns:v="urn:schemas-microsoft-com:vml" Requires="v">
                <p:oleObj spid="_x0000_s1097" name="VISIO" r:id="rId5" imgW="2225520" imgH="1670040" progId="Visio.Drawing.6">
                  <p:embed/>
                </p:oleObj>
              </mc:Choice>
              <mc:Fallback>
                <p:oleObj name="VISIO" r:id="rId5" imgW="2225520" imgH="16700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3933825"/>
                        <a:ext cx="30480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14"/>
          <p:cNvSpPr txBox="1">
            <a:spLocks noChangeArrowheads="1"/>
          </p:cNvSpPr>
          <p:nvPr/>
        </p:nvSpPr>
        <p:spPr bwMode="auto">
          <a:xfrm>
            <a:off x="1187450" y="4724400"/>
            <a:ext cx="3392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Times New Roman" pitchFamily="18" charset="0"/>
              </a:rPr>
              <a:t>输出序列：10111011…..</a:t>
            </a:r>
          </a:p>
        </p:txBody>
      </p:sp>
      <p:sp>
        <p:nvSpPr>
          <p:cNvPr id="6154" name="AutoShape 15"/>
          <p:cNvSpPr>
            <a:spLocks noChangeArrowheads="1"/>
          </p:cNvSpPr>
          <p:nvPr/>
        </p:nvSpPr>
        <p:spPr bwMode="auto">
          <a:xfrm>
            <a:off x="971550" y="5445125"/>
            <a:ext cx="4518025" cy="609600"/>
          </a:xfrm>
          <a:prstGeom prst="wedgeEllipseCallout">
            <a:avLst>
              <a:gd name="adj1" fmla="val 51583"/>
              <a:gd name="adj2" fmla="val -104426"/>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solidFill>
                  <a:schemeClr val="bg1"/>
                </a:solidFill>
                <a:latin typeface="Times New Roman" pitchFamily="18" charset="0"/>
              </a:rPr>
              <a:t>输出序列为第一个字母</a:t>
            </a:r>
          </a:p>
        </p:txBody>
      </p:sp>
    </p:spTree>
    <p:extLst>
      <p:ext uri="{BB962C8B-B14F-4D97-AF65-F5344CB8AC3E}">
        <p14:creationId xmlns:p14="http://schemas.microsoft.com/office/powerpoint/2010/main" val="82481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3CFF1F1-1FDA-4B57-AED9-655C5A29DE61}" type="datetime1">
              <a:rPr lang="zh-CN" altLang="en-US" smtClean="0"/>
              <a:pPr eaLnBrk="1" hangingPunct="1"/>
              <a:t>2020\1\28 Tuesday</a:t>
            </a:fld>
            <a:endParaRPr lang="en-US" altLang="zh-CN" smtClean="0"/>
          </a:p>
        </p:txBody>
      </p:sp>
      <p:sp>
        <p:nvSpPr>
          <p:cNvPr id="7174"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mtClean="0"/>
              <a:t>BESTI-DIS</a:t>
            </a:r>
            <a:endParaRPr lang="en-US" altLang="zh-CN" smtClean="0"/>
          </a:p>
        </p:txBody>
      </p:sp>
      <p:sp>
        <p:nvSpPr>
          <p:cNvPr id="71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36E77C7-B2B3-46FA-AECC-F7B19164F508}" type="slidenum">
              <a:rPr lang="zh-CN" altLang="en-US" smtClean="0"/>
              <a:pPr eaLnBrk="1" hangingPunct="1"/>
              <a:t>36</a:t>
            </a:fld>
            <a:endParaRPr lang="en-US" altLang="zh-CN" smtClean="0"/>
          </a:p>
        </p:txBody>
      </p:sp>
      <p:sp>
        <p:nvSpPr>
          <p:cNvPr id="7176" name="Text Box 4"/>
          <p:cNvSpPr txBox="1">
            <a:spLocks noChangeArrowheads="1"/>
          </p:cNvSpPr>
          <p:nvPr/>
        </p:nvSpPr>
        <p:spPr bwMode="auto">
          <a:xfrm>
            <a:off x="1097630" y="278650"/>
            <a:ext cx="8046370" cy="161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30000"/>
              </a:lnSpc>
              <a:defRPr/>
            </a:pPr>
            <a:r>
              <a:rPr lang="zh-CN" altLang="en-US" sz="4400" b="1" dirty="0">
                <a:solidFill>
                  <a:srgbClr val="0000FF"/>
                </a:solidFill>
                <a:latin typeface="Times New Roman" pitchFamily="18" charset="0"/>
                <a:ea typeface="+mn-ea"/>
                <a:cs typeface="Times New Roman" pitchFamily="18" charset="0"/>
              </a:rPr>
              <a:t>线性移位寄存器</a:t>
            </a:r>
          </a:p>
          <a:p>
            <a:pPr eaLnBrk="1" hangingPunct="1">
              <a:lnSpc>
                <a:spcPct val="130000"/>
              </a:lnSpc>
              <a:defRPr/>
            </a:pPr>
            <a:r>
              <a:rPr lang="zh-CN" altLang="en-US" sz="3200" b="1" dirty="0">
                <a:solidFill>
                  <a:srgbClr val="0000FF"/>
                </a:solidFill>
                <a:latin typeface="Times New Roman" pitchFamily="18" charset="0"/>
                <a:ea typeface="+mn-ea"/>
                <a:cs typeface="Times New Roman" pitchFamily="18" charset="0"/>
              </a:rPr>
              <a:t>（</a:t>
            </a:r>
            <a:r>
              <a:rPr lang="en-US" altLang="zh-CN" sz="3200" b="1" dirty="0" err="1">
                <a:solidFill>
                  <a:srgbClr val="0000FF"/>
                </a:solidFill>
                <a:latin typeface="Times New Roman" pitchFamily="18" charset="0"/>
                <a:ea typeface="+mn-ea"/>
                <a:cs typeface="Times New Roman" pitchFamily="18" charset="0"/>
              </a:rPr>
              <a:t>LFSR：Linear</a:t>
            </a:r>
            <a:r>
              <a:rPr lang="en-US" altLang="zh-CN" sz="3200" b="1" dirty="0">
                <a:solidFill>
                  <a:srgbClr val="0000FF"/>
                </a:solidFill>
                <a:latin typeface="Times New Roman" pitchFamily="18" charset="0"/>
                <a:ea typeface="+mn-ea"/>
                <a:cs typeface="Times New Roman" pitchFamily="18" charset="0"/>
              </a:rPr>
              <a:t> Feedback Shift Register） </a:t>
            </a:r>
            <a:endParaRPr lang="zh-CN" altLang="en-US" sz="3200" b="1" dirty="0">
              <a:solidFill>
                <a:srgbClr val="0000FF"/>
              </a:solidFill>
              <a:latin typeface="Times New Roman" pitchFamily="18" charset="0"/>
              <a:ea typeface="+mn-ea"/>
              <a:cs typeface="Times New Roman" pitchFamily="18" charset="0"/>
            </a:endParaRPr>
          </a:p>
        </p:txBody>
      </p:sp>
      <p:sp>
        <p:nvSpPr>
          <p:cNvPr id="7177" name="Text Box 5"/>
          <p:cNvSpPr txBox="1">
            <a:spLocks noChangeArrowheads="1"/>
          </p:cNvSpPr>
          <p:nvPr/>
        </p:nvSpPr>
        <p:spPr bwMode="auto">
          <a:xfrm>
            <a:off x="279400" y="2133600"/>
            <a:ext cx="854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dirty="0">
                <a:latin typeface="仿宋" pitchFamily="49" charset="-122"/>
                <a:ea typeface="仿宋" pitchFamily="49" charset="-122"/>
              </a:rPr>
              <a:t>定义</a:t>
            </a:r>
            <a:r>
              <a:rPr kumimoji="1" lang="en-US" altLang="zh-CN" sz="2400" b="1" dirty="0">
                <a:latin typeface="仿宋" pitchFamily="49" charset="-122"/>
                <a:ea typeface="仿宋" pitchFamily="49" charset="-122"/>
              </a:rPr>
              <a:t>:</a:t>
            </a:r>
            <a:r>
              <a:rPr kumimoji="1" lang="zh-CN" altLang="en-US" sz="2400" b="1" dirty="0">
                <a:latin typeface="仿宋" pitchFamily="49" charset="-122"/>
                <a:ea typeface="仿宋" pitchFamily="49" charset="-122"/>
              </a:rPr>
              <a:t>如果一个</a:t>
            </a:r>
            <a:r>
              <a:rPr kumimoji="1" lang="en-US" altLang="zh-CN" sz="2400" b="1" dirty="0">
                <a:latin typeface="Times New Roman" pitchFamily="18" charset="0"/>
                <a:ea typeface="仿宋" pitchFamily="49" charset="-122"/>
                <a:cs typeface="Times New Roman" pitchFamily="18" charset="0"/>
              </a:rPr>
              <a:t>GF(</a:t>
            </a:r>
            <a:r>
              <a:rPr kumimoji="1" lang="en-US" altLang="zh-CN" sz="2400" i="1" dirty="0">
                <a:latin typeface="Times New Roman" pitchFamily="18" charset="0"/>
                <a:ea typeface="仿宋" pitchFamily="49" charset="-122"/>
                <a:cs typeface="Times New Roman" pitchFamily="18" charset="0"/>
              </a:rPr>
              <a:t>q</a:t>
            </a:r>
            <a:r>
              <a:rPr kumimoji="1" lang="en-US" altLang="zh-CN" sz="2400" b="1" dirty="0">
                <a:latin typeface="仿宋" pitchFamily="49" charset="-122"/>
                <a:ea typeface="仿宋" pitchFamily="49" charset="-122"/>
              </a:rPr>
              <a:t>)</a:t>
            </a:r>
            <a:r>
              <a:rPr kumimoji="1" lang="zh-CN" altLang="en-US" sz="2400" b="1" dirty="0">
                <a:latin typeface="仿宋" pitchFamily="49" charset="-122"/>
                <a:ea typeface="仿宋" pitchFamily="49" charset="-122"/>
              </a:rPr>
              <a:t>的</a:t>
            </a:r>
            <a:r>
              <a:rPr kumimoji="1" lang="en-US" altLang="zh-CN" sz="2400" i="1" dirty="0">
                <a:latin typeface="Times New Roman" pitchFamily="18" charset="0"/>
                <a:ea typeface="仿宋" pitchFamily="49" charset="-122"/>
              </a:rPr>
              <a:t>n</a:t>
            </a:r>
            <a:r>
              <a:rPr kumimoji="1" lang="zh-CN" altLang="en-US" sz="2400" b="1" dirty="0">
                <a:latin typeface="仿宋" pitchFamily="49" charset="-122"/>
                <a:ea typeface="仿宋" pitchFamily="49" charset="-122"/>
              </a:rPr>
              <a:t>阶上反馈移位寄存器函数为线性函数</a:t>
            </a:r>
            <a:r>
              <a:rPr kumimoji="1" lang="en-US" altLang="zh-CN" sz="2400" b="1" dirty="0">
                <a:latin typeface="仿宋" pitchFamily="49" charset="-122"/>
                <a:ea typeface="仿宋" pitchFamily="49" charset="-122"/>
              </a:rPr>
              <a:t>,</a:t>
            </a:r>
            <a:endParaRPr kumimoji="1" lang="zh-CN" altLang="en-US" sz="2400" b="1" dirty="0">
              <a:latin typeface="仿宋" pitchFamily="49" charset="-122"/>
              <a:ea typeface="仿宋" pitchFamily="49" charset="-122"/>
            </a:endParaRPr>
          </a:p>
        </p:txBody>
      </p:sp>
      <p:sp>
        <p:nvSpPr>
          <p:cNvPr id="7178" name="Text Box 8"/>
          <p:cNvSpPr txBox="1">
            <a:spLocks noChangeArrowheads="1"/>
          </p:cNvSpPr>
          <p:nvPr/>
        </p:nvSpPr>
        <p:spPr bwMode="auto">
          <a:xfrm>
            <a:off x="539750" y="4076700"/>
            <a:ext cx="830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仿宋" pitchFamily="49" charset="-122"/>
                <a:ea typeface="仿宋" pitchFamily="49" charset="-122"/>
              </a:rPr>
              <a:t>则称为线性反馈移位寄存器</a:t>
            </a:r>
            <a:r>
              <a:rPr kumimoji="1" lang="en-US" altLang="zh-CN" sz="2400" b="1">
                <a:latin typeface="仿宋" pitchFamily="49" charset="-122"/>
                <a:ea typeface="仿宋" pitchFamily="49" charset="-122"/>
              </a:rPr>
              <a:t>,</a:t>
            </a:r>
            <a:r>
              <a:rPr kumimoji="1" lang="zh-CN" altLang="en-US" sz="2400" b="1">
                <a:latin typeface="仿宋" pitchFamily="49" charset="-122"/>
                <a:ea typeface="仿宋" pitchFamily="49" charset="-122"/>
              </a:rPr>
              <a:t>否则为非线性反馈移位寄存器。</a:t>
            </a:r>
          </a:p>
        </p:txBody>
      </p:sp>
      <p:graphicFrame>
        <p:nvGraphicFramePr>
          <p:cNvPr id="7170" name="Object 9"/>
          <p:cNvGraphicFramePr>
            <a:graphicFrameLocks noChangeAspect="1"/>
          </p:cNvGraphicFramePr>
          <p:nvPr/>
        </p:nvGraphicFramePr>
        <p:xfrm>
          <a:off x="1403350" y="2636838"/>
          <a:ext cx="5689600" cy="538162"/>
        </p:xfrm>
        <a:graphic>
          <a:graphicData uri="http://schemas.openxmlformats.org/presentationml/2006/ole">
            <mc:AlternateContent xmlns:mc="http://schemas.openxmlformats.org/markup-compatibility/2006">
              <mc:Choice xmlns:v="urn:schemas-microsoft-com:vml" Requires="v">
                <p:oleObj spid="_x0000_s2155" name="公式" r:id="rId3" imgW="2412720" imgH="228600" progId="Equation.3">
                  <p:embed/>
                </p:oleObj>
              </mc:Choice>
              <mc:Fallback>
                <p:oleObj name="公式" r:id="rId3" imgW="24127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636838"/>
                        <a:ext cx="5689600"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10"/>
          <p:cNvGraphicFramePr>
            <a:graphicFrameLocks noChangeAspect="1"/>
          </p:cNvGraphicFramePr>
          <p:nvPr>
            <p:extLst>
              <p:ext uri="{D42A27DB-BD31-4B8C-83A1-F6EECF244321}">
                <p14:modId xmlns:p14="http://schemas.microsoft.com/office/powerpoint/2010/main" val="4232308642"/>
              </p:ext>
            </p:extLst>
          </p:nvPr>
        </p:nvGraphicFramePr>
        <p:xfrm>
          <a:off x="2609850" y="3249613"/>
          <a:ext cx="3506788" cy="587375"/>
        </p:xfrm>
        <a:graphic>
          <a:graphicData uri="http://schemas.openxmlformats.org/presentationml/2006/ole">
            <mc:AlternateContent xmlns:mc="http://schemas.openxmlformats.org/markup-compatibility/2006">
              <mc:Choice xmlns:v="urn:schemas-microsoft-com:vml" Requires="v">
                <p:oleObj spid="_x0000_s2156" name="Equation" r:id="rId5" imgW="1206360" imgH="203040" progId="Equation.DSMT4">
                  <p:embed/>
                </p:oleObj>
              </mc:Choice>
              <mc:Fallback>
                <p:oleObj name="Equation" r:id="rId5" imgW="1206360" imgH="203040" progId="Equation.DSMT4">
                  <p:embed/>
                  <p:pic>
                    <p:nvPicPr>
                      <p:cNvPr id="0" name=""/>
                      <p:cNvPicPr>
                        <a:picLocks noChangeAspect="1" noChangeArrowheads="1"/>
                      </p:cNvPicPr>
                      <p:nvPr/>
                    </p:nvPicPr>
                    <p:blipFill>
                      <a:blip r:embed="rId6"/>
                      <a:srcRect/>
                      <a:stretch>
                        <a:fillRect/>
                      </a:stretch>
                    </p:blipFill>
                    <p:spPr bwMode="auto">
                      <a:xfrm>
                        <a:off x="2609850" y="3249613"/>
                        <a:ext cx="3506788" cy="587375"/>
                      </a:xfrm>
                      <a:prstGeom prst="rect">
                        <a:avLst/>
                      </a:prstGeom>
                      <a:noFill/>
                    </p:spPr>
                  </p:pic>
                </p:oleObj>
              </mc:Fallback>
            </mc:AlternateContent>
          </a:graphicData>
        </a:graphic>
      </p:graphicFrame>
      <p:graphicFrame>
        <p:nvGraphicFramePr>
          <p:cNvPr id="7172" name="Object 11"/>
          <p:cNvGraphicFramePr>
            <a:graphicFrameLocks noChangeAspect="1"/>
          </p:cNvGraphicFramePr>
          <p:nvPr/>
        </p:nvGraphicFramePr>
        <p:xfrm>
          <a:off x="2011363" y="4868863"/>
          <a:ext cx="4760912" cy="538162"/>
        </p:xfrm>
        <a:graphic>
          <a:graphicData uri="http://schemas.openxmlformats.org/presentationml/2006/ole">
            <mc:AlternateContent xmlns:mc="http://schemas.openxmlformats.org/markup-compatibility/2006">
              <mc:Choice xmlns:v="urn:schemas-microsoft-com:vml" Requires="v">
                <p:oleObj spid="_x0000_s2157" name="公式" r:id="rId7" imgW="2019240" imgH="228600" progId="Equation.3">
                  <p:embed/>
                </p:oleObj>
              </mc:Choice>
              <mc:Fallback>
                <p:oleObj name="公式" r:id="rId7" imgW="20192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1363" y="4868863"/>
                        <a:ext cx="4760912"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3318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4"/>
          <p:cNvGraphicFramePr>
            <a:graphicFrameLocks noChangeAspect="1"/>
          </p:cNvGraphicFramePr>
          <p:nvPr/>
        </p:nvGraphicFramePr>
        <p:xfrm>
          <a:off x="1298575" y="2781300"/>
          <a:ext cx="7265988" cy="2952750"/>
        </p:xfrm>
        <a:graphic>
          <a:graphicData uri="http://schemas.openxmlformats.org/presentationml/2006/ole">
            <mc:AlternateContent xmlns:mc="http://schemas.openxmlformats.org/markup-compatibility/2006">
              <mc:Choice xmlns:v="urn:schemas-microsoft-com:vml" Requires="v">
                <p:oleObj spid="_x0000_s3144" name="Equation" r:id="rId3" imgW="3504960" imgH="1396800" progId="Equation.3">
                  <p:embed/>
                </p:oleObj>
              </mc:Choice>
              <mc:Fallback>
                <p:oleObj name="Equation" r:id="rId3" imgW="3504960" imgH="1396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2781300"/>
                        <a:ext cx="7265988"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8"/>
          <p:cNvGraphicFramePr>
            <a:graphicFrameLocks noChangeAspect="1"/>
          </p:cNvGraphicFramePr>
          <p:nvPr/>
        </p:nvGraphicFramePr>
        <p:xfrm>
          <a:off x="1619250" y="5949950"/>
          <a:ext cx="1800225" cy="539750"/>
        </p:xfrm>
        <a:graphic>
          <a:graphicData uri="http://schemas.openxmlformats.org/presentationml/2006/ole">
            <mc:AlternateContent xmlns:mc="http://schemas.openxmlformats.org/markup-compatibility/2006">
              <mc:Choice xmlns:v="urn:schemas-microsoft-com:vml" Requires="v">
                <p:oleObj spid="_x0000_s3145" name="Equation" r:id="rId5" imgW="761760" imgH="228600" progId="Equation.3">
                  <p:embed/>
                </p:oleObj>
              </mc:Choice>
              <mc:Fallback>
                <p:oleObj name="Equation" r:id="rId5" imgW="7617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949950"/>
                        <a:ext cx="18002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Text Box 10"/>
          <p:cNvSpPr txBox="1">
            <a:spLocks noChangeArrowheads="1"/>
          </p:cNvSpPr>
          <p:nvPr/>
        </p:nvSpPr>
        <p:spPr bwMode="auto">
          <a:xfrm>
            <a:off x="3563938" y="5949950"/>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Times New Roman" pitchFamily="18" charset="0"/>
                <a:ea typeface="仿宋" pitchFamily="49" charset="-122"/>
              </a:rPr>
              <a:t>称为结构常数。</a:t>
            </a:r>
            <a:endParaRPr kumimoji="1" lang="en-US" altLang="zh-CN" sz="2400" b="1">
              <a:latin typeface="Times New Roman" pitchFamily="18" charset="0"/>
              <a:ea typeface="仿宋" pitchFamily="49" charset="-122"/>
            </a:endParaRPr>
          </a:p>
        </p:txBody>
      </p:sp>
      <p:grpSp>
        <p:nvGrpSpPr>
          <p:cNvPr id="8197" name="Group 100"/>
          <p:cNvGrpSpPr>
            <a:grpSpLocks/>
          </p:cNvGrpSpPr>
          <p:nvPr/>
        </p:nvGrpSpPr>
        <p:grpSpPr bwMode="auto">
          <a:xfrm>
            <a:off x="611188" y="0"/>
            <a:ext cx="7921625" cy="2843213"/>
            <a:chOff x="385" y="0"/>
            <a:chExt cx="4990" cy="1791"/>
          </a:xfrm>
        </p:grpSpPr>
        <p:sp>
          <p:nvSpPr>
            <p:cNvPr id="8198" name="AutoShape 13"/>
            <p:cNvSpPr>
              <a:spLocks noChangeAspect="1" noChangeArrowheads="1" noTextEdit="1"/>
            </p:cNvSpPr>
            <p:nvPr/>
          </p:nvSpPr>
          <p:spPr bwMode="auto">
            <a:xfrm>
              <a:off x="385" y="96"/>
              <a:ext cx="4990" cy="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9" name="Rectangle 15"/>
            <p:cNvSpPr>
              <a:spLocks noChangeArrowheads="1"/>
            </p:cNvSpPr>
            <p:nvPr/>
          </p:nvSpPr>
          <p:spPr bwMode="auto">
            <a:xfrm>
              <a:off x="840" y="359"/>
              <a:ext cx="503" cy="377"/>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00" name="Rectangle 16"/>
            <p:cNvSpPr>
              <a:spLocks noChangeArrowheads="1"/>
            </p:cNvSpPr>
            <p:nvPr/>
          </p:nvSpPr>
          <p:spPr bwMode="auto">
            <a:xfrm>
              <a:off x="4132" y="359"/>
              <a:ext cx="503" cy="377"/>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01" name="Rectangle 17"/>
            <p:cNvSpPr>
              <a:spLocks noChangeArrowheads="1"/>
            </p:cNvSpPr>
            <p:nvPr/>
          </p:nvSpPr>
          <p:spPr bwMode="auto">
            <a:xfrm>
              <a:off x="3240" y="359"/>
              <a:ext cx="504" cy="377"/>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02" name="Rectangle 18"/>
            <p:cNvSpPr>
              <a:spLocks noChangeArrowheads="1"/>
            </p:cNvSpPr>
            <p:nvPr/>
          </p:nvSpPr>
          <p:spPr bwMode="auto">
            <a:xfrm>
              <a:off x="1720" y="359"/>
              <a:ext cx="504" cy="377"/>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03" name="Line 19"/>
            <p:cNvSpPr>
              <a:spLocks noChangeShapeType="1"/>
            </p:cNvSpPr>
            <p:nvPr/>
          </p:nvSpPr>
          <p:spPr bwMode="auto">
            <a:xfrm>
              <a:off x="567" y="485"/>
              <a:ext cx="12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Freeform 20"/>
            <p:cNvSpPr>
              <a:spLocks/>
            </p:cNvSpPr>
            <p:nvPr/>
          </p:nvSpPr>
          <p:spPr bwMode="auto">
            <a:xfrm>
              <a:off x="683" y="443"/>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05" name="Line 21"/>
            <p:cNvSpPr>
              <a:spLocks noChangeShapeType="1"/>
            </p:cNvSpPr>
            <p:nvPr/>
          </p:nvSpPr>
          <p:spPr bwMode="auto">
            <a:xfrm>
              <a:off x="1070" y="1070"/>
              <a:ext cx="1" cy="2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6" name="Freeform 22"/>
            <p:cNvSpPr>
              <a:spLocks/>
            </p:cNvSpPr>
            <p:nvPr/>
          </p:nvSpPr>
          <p:spPr bwMode="auto">
            <a:xfrm>
              <a:off x="1029" y="1311"/>
              <a:ext cx="83" cy="135"/>
            </a:xfrm>
            <a:custGeom>
              <a:avLst/>
              <a:gdLst>
                <a:gd name="T0" fmla="*/ 83 w 83"/>
                <a:gd name="T1" fmla="*/ 0 h 135"/>
                <a:gd name="T2" fmla="*/ 41 w 83"/>
                <a:gd name="T3" fmla="*/ 135 h 135"/>
                <a:gd name="T4" fmla="*/ 0 w 83"/>
                <a:gd name="T5" fmla="*/ 0 h 135"/>
                <a:gd name="T6" fmla="*/ 83 w 83"/>
                <a:gd name="T7" fmla="*/ 0 h 135"/>
                <a:gd name="T8" fmla="*/ 0 60000 65536"/>
                <a:gd name="T9" fmla="*/ 0 60000 65536"/>
                <a:gd name="T10" fmla="*/ 0 60000 65536"/>
                <a:gd name="T11" fmla="*/ 0 60000 65536"/>
                <a:gd name="T12" fmla="*/ 0 w 83"/>
                <a:gd name="T13" fmla="*/ 0 h 135"/>
                <a:gd name="T14" fmla="*/ 83 w 83"/>
                <a:gd name="T15" fmla="*/ 135 h 135"/>
              </a:gdLst>
              <a:ahLst/>
              <a:cxnLst>
                <a:cxn ang="T8">
                  <a:pos x="T0" y="T1"/>
                </a:cxn>
                <a:cxn ang="T9">
                  <a:pos x="T2" y="T3"/>
                </a:cxn>
                <a:cxn ang="T10">
                  <a:pos x="T4" y="T5"/>
                </a:cxn>
                <a:cxn ang="T11">
                  <a:pos x="T6" y="T7"/>
                </a:cxn>
              </a:cxnLst>
              <a:rect l="T12" t="T13" r="T14" b="T15"/>
              <a:pathLst>
                <a:path w="83" h="135">
                  <a:moveTo>
                    <a:pt x="83" y="0"/>
                  </a:moveTo>
                  <a:lnTo>
                    <a:pt x="41" y="135"/>
                  </a:lnTo>
                  <a:lnTo>
                    <a:pt x="0"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07" name="Line 23"/>
            <p:cNvSpPr>
              <a:spLocks noChangeShapeType="1"/>
            </p:cNvSpPr>
            <p:nvPr/>
          </p:nvSpPr>
          <p:spPr bwMode="auto">
            <a:xfrm>
              <a:off x="1951" y="1070"/>
              <a:ext cx="1" cy="2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 name="Freeform 24"/>
            <p:cNvSpPr>
              <a:spLocks/>
            </p:cNvSpPr>
            <p:nvPr/>
          </p:nvSpPr>
          <p:spPr bwMode="auto">
            <a:xfrm>
              <a:off x="1909" y="1311"/>
              <a:ext cx="94" cy="135"/>
            </a:xfrm>
            <a:custGeom>
              <a:avLst/>
              <a:gdLst>
                <a:gd name="T0" fmla="*/ 94 w 94"/>
                <a:gd name="T1" fmla="*/ 0 h 135"/>
                <a:gd name="T2" fmla="*/ 42 w 94"/>
                <a:gd name="T3" fmla="*/ 135 h 135"/>
                <a:gd name="T4" fmla="*/ 0 w 94"/>
                <a:gd name="T5" fmla="*/ 0 h 135"/>
                <a:gd name="T6" fmla="*/ 94 w 94"/>
                <a:gd name="T7" fmla="*/ 0 h 135"/>
                <a:gd name="T8" fmla="*/ 0 60000 65536"/>
                <a:gd name="T9" fmla="*/ 0 60000 65536"/>
                <a:gd name="T10" fmla="*/ 0 60000 65536"/>
                <a:gd name="T11" fmla="*/ 0 60000 65536"/>
                <a:gd name="T12" fmla="*/ 0 w 94"/>
                <a:gd name="T13" fmla="*/ 0 h 135"/>
                <a:gd name="T14" fmla="*/ 94 w 94"/>
                <a:gd name="T15" fmla="*/ 135 h 135"/>
              </a:gdLst>
              <a:ahLst/>
              <a:cxnLst>
                <a:cxn ang="T8">
                  <a:pos x="T0" y="T1"/>
                </a:cxn>
                <a:cxn ang="T9">
                  <a:pos x="T2" y="T3"/>
                </a:cxn>
                <a:cxn ang="T10">
                  <a:pos x="T4" y="T5"/>
                </a:cxn>
                <a:cxn ang="T11">
                  <a:pos x="T6" y="T7"/>
                </a:cxn>
              </a:cxnLst>
              <a:rect l="T12" t="T13" r="T14" b="T15"/>
              <a:pathLst>
                <a:path w="94" h="135">
                  <a:moveTo>
                    <a:pt x="94" y="0"/>
                  </a:moveTo>
                  <a:lnTo>
                    <a:pt x="42" y="135"/>
                  </a:lnTo>
                  <a:lnTo>
                    <a:pt x="0"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09" name="Line 25"/>
            <p:cNvSpPr>
              <a:spLocks noChangeShapeType="1"/>
            </p:cNvSpPr>
            <p:nvPr/>
          </p:nvSpPr>
          <p:spPr bwMode="auto">
            <a:xfrm>
              <a:off x="3461" y="1070"/>
              <a:ext cx="1" cy="2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0" name="Freeform 26"/>
            <p:cNvSpPr>
              <a:spLocks/>
            </p:cNvSpPr>
            <p:nvPr/>
          </p:nvSpPr>
          <p:spPr bwMode="auto">
            <a:xfrm>
              <a:off x="3419" y="1311"/>
              <a:ext cx="94" cy="135"/>
            </a:xfrm>
            <a:custGeom>
              <a:avLst/>
              <a:gdLst>
                <a:gd name="T0" fmla="*/ 94 w 94"/>
                <a:gd name="T1" fmla="*/ 0 h 135"/>
                <a:gd name="T2" fmla="*/ 42 w 94"/>
                <a:gd name="T3" fmla="*/ 135 h 135"/>
                <a:gd name="T4" fmla="*/ 0 w 94"/>
                <a:gd name="T5" fmla="*/ 0 h 135"/>
                <a:gd name="T6" fmla="*/ 94 w 94"/>
                <a:gd name="T7" fmla="*/ 0 h 135"/>
                <a:gd name="T8" fmla="*/ 0 60000 65536"/>
                <a:gd name="T9" fmla="*/ 0 60000 65536"/>
                <a:gd name="T10" fmla="*/ 0 60000 65536"/>
                <a:gd name="T11" fmla="*/ 0 60000 65536"/>
                <a:gd name="T12" fmla="*/ 0 w 94"/>
                <a:gd name="T13" fmla="*/ 0 h 135"/>
                <a:gd name="T14" fmla="*/ 94 w 94"/>
                <a:gd name="T15" fmla="*/ 135 h 135"/>
              </a:gdLst>
              <a:ahLst/>
              <a:cxnLst>
                <a:cxn ang="T8">
                  <a:pos x="T0" y="T1"/>
                </a:cxn>
                <a:cxn ang="T9">
                  <a:pos x="T2" y="T3"/>
                </a:cxn>
                <a:cxn ang="T10">
                  <a:pos x="T4" y="T5"/>
                </a:cxn>
                <a:cxn ang="T11">
                  <a:pos x="T6" y="T7"/>
                </a:cxn>
              </a:cxnLst>
              <a:rect l="T12" t="T13" r="T14" b="T15"/>
              <a:pathLst>
                <a:path w="94" h="135">
                  <a:moveTo>
                    <a:pt x="94" y="0"/>
                  </a:moveTo>
                  <a:lnTo>
                    <a:pt x="42" y="135"/>
                  </a:lnTo>
                  <a:lnTo>
                    <a:pt x="0"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11" name="Line 27"/>
            <p:cNvSpPr>
              <a:spLocks noChangeShapeType="1"/>
            </p:cNvSpPr>
            <p:nvPr/>
          </p:nvSpPr>
          <p:spPr bwMode="auto">
            <a:xfrm flipH="1">
              <a:off x="1322" y="1572"/>
              <a:ext cx="50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Freeform 28"/>
            <p:cNvSpPr>
              <a:spLocks/>
            </p:cNvSpPr>
            <p:nvPr/>
          </p:nvSpPr>
          <p:spPr bwMode="auto">
            <a:xfrm>
              <a:off x="1196" y="1530"/>
              <a:ext cx="137" cy="84"/>
            </a:xfrm>
            <a:custGeom>
              <a:avLst/>
              <a:gdLst>
                <a:gd name="T0" fmla="*/ 137 w 137"/>
                <a:gd name="T1" fmla="*/ 84 h 84"/>
                <a:gd name="T2" fmla="*/ 0 w 137"/>
                <a:gd name="T3" fmla="*/ 42 h 84"/>
                <a:gd name="T4" fmla="*/ 137 w 137"/>
                <a:gd name="T5" fmla="*/ 0 h 84"/>
                <a:gd name="T6" fmla="*/ 137 w 137"/>
                <a:gd name="T7" fmla="*/ 84 h 84"/>
                <a:gd name="T8" fmla="*/ 0 60000 65536"/>
                <a:gd name="T9" fmla="*/ 0 60000 65536"/>
                <a:gd name="T10" fmla="*/ 0 60000 65536"/>
                <a:gd name="T11" fmla="*/ 0 60000 65536"/>
                <a:gd name="T12" fmla="*/ 0 w 137"/>
                <a:gd name="T13" fmla="*/ 0 h 84"/>
                <a:gd name="T14" fmla="*/ 137 w 137"/>
                <a:gd name="T15" fmla="*/ 84 h 84"/>
              </a:gdLst>
              <a:ahLst/>
              <a:cxnLst>
                <a:cxn ang="T8">
                  <a:pos x="T0" y="T1"/>
                </a:cxn>
                <a:cxn ang="T9">
                  <a:pos x="T2" y="T3"/>
                </a:cxn>
                <a:cxn ang="T10">
                  <a:pos x="T4" y="T5"/>
                </a:cxn>
                <a:cxn ang="T11">
                  <a:pos x="T6" y="T7"/>
                </a:cxn>
              </a:cxnLst>
              <a:rect l="T12" t="T13" r="T14" b="T15"/>
              <a:pathLst>
                <a:path w="137" h="84">
                  <a:moveTo>
                    <a:pt x="137" y="84"/>
                  </a:moveTo>
                  <a:lnTo>
                    <a:pt x="0" y="42"/>
                  </a:lnTo>
                  <a:lnTo>
                    <a:pt x="137" y="0"/>
                  </a:lnTo>
                  <a:lnTo>
                    <a:pt x="13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13" name="Line 29"/>
            <p:cNvSpPr>
              <a:spLocks noChangeShapeType="1"/>
            </p:cNvSpPr>
            <p:nvPr/>
          </p:nvSpPr>
          <p:spPr bwMode="auto">
            <a:xfrm flipH="1">
              <a:off x="693" y="1572"/>
              <a:ext cx="25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4" name="Freeform 30"/>
            <p:cNvSpPr>
              <a:spLocks/>
            </p:cNvSpPr>
            <p:nvPr/>
          </p:nvSpPr>
          <p:spPr bwMode="auto">
            <a:xfrm>
              <a:off x="567" y="1530"/>
              <a:ext cx="137" cy="84"/>
            </a:xfrm>
            <a:custGeom>
              <a:avLst/>
              <a:gdLst>
                <a:gd name="T0" fmla="*/ 137 w 137"/>
                <a:gd name="T1" fmla="*/ 84 h 84"/>
                <a:gd name="T2" fmla="*/ 0 w 137"/>
                <a:gd name="T3" fmla="*/ 42 h 84"/>
                <a:gd name="T4" fmla="*/ 137 w 137"/>
                <a:gd name="T5" fmla="*/ 0 h 84"/>
                <a:gd name="T6" fmla="*/ 137 w 137"/>
                <a:gd name="T7" fmla="*/ 84 h 84"/>
                <a:gd name="T8" fmla="*/ 0 60000 65536"/>
                <a:gd name="T9" fmla="*/ 0 60000 65536"/>
                <a:gd name="T10" fmla="*/ 0 60000 65536"/>
                <a:gd name="T11" fmla="*/ 0 60000 65536"/>
                <a:gd name="T12" fmla="*/ 0 w 137"/>
                <a:gd name="T13" fmla="*/ 0 h 84"/>
                <a:gd name="T14" fmla="*/ 137 w 137"/>
                <a:gd name="T15" fmla="*/ 84 h 84"/>
              </a:gdLst>
              <a:ahLst/>
              <a:cxnLst>
                <a:cxn ang="T8">
                  <a:pos x="T0" y="T1"/>
                </a:cxn>
                <a:cxn ang="T9">
                  <a:pos x="T2" y="T3"/>
                </a:cxn>
                <a:cxn ang="T10">
                  <a:pos x="T4" y="T5"/>
                </a:cxn>
                <a:cxn ang="T11">
                  <a:pos x="T6" y="T7"/>
                </a:cxn>
              </a:cxnLst>
              <a:rect l="T12" t="T13" r="T14" b="T15"/>
              <a:pathLst>
                <a:path w="137" h="84">
                  <a:moveTo>
                    <a:pt x="137" y="84"/>
                  </a:moveTo>
                  <a:lnTo>
                    <a:pt x="0" y="42"/>
                  </a:lnTo>
                  <a:lnTo>
                    <a:pt x="137" y="0"/>
                  </a:lnTo>
                  <a:lnTo>
                    <a:pt x="13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15" name="Line 31"/>
            <p:cNvSpPr>
              <a:spLocks noChangeShapeType="1"/>
            </p:cNvSpPr>
            <p:nvPr/>
          </p:nvSpPr>
          <p:spPr bwMode="auto">
            <a:xfrm>
              <a:off x="1343" y="485"/>
              <a:ext cx="25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6" name="Freeform 32"/>
            <p:cNvSpPr>
              <a:spLocks/>
            </p:cNvSpPr>
            <p:nvPr/>
          </p:nvSpPr>
          <p:spPr bwMode="auto">
            <a:xfrm>
              <a:off x="1584" y="443"/>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17" name="Line 33"/>
            <p:cNvSpPr>
              <a:spLocks noChangeShapeType="1"/>
            </p:cNvSpPr>
            <p:nvPr/>
          </p:nvSpPr>
          <p:spPr bwMode="auto">
            <a:xfrm>
              <a:off x="2224" y="485"/>
              <a:ext cx="2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Freeform 34"/>
            <p:cNvSpPr>
              <a:spLocks/>
            </p:cNvSpPr>
            <p:nvPr/>
          </p:nvSpPr>
          <p:spPr bwMode="auto">
            <a:xfrm>
              <a:off x="2465" y="443"/>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19" name="Line 35"/>
            <p:cNvSpPr>
              <a:spLocks noChangeShapeType="1"/>
            </p:cNvSpPr>
            <p:nvPr/>
          </p:nvSpPr>
          <p:spPr bwMode="auto">
            <a:xfrm>
              <a:off x="3744" y="485"/>
              <a:ext cx="26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Freeform 36"/>
            <p:cNvSpPr>
              <a:spLocks/>
            </p:cNvSpPr>
            <p:nvPr/>
          </p:nvSpPr>
          <p:spPr bwMode="auto">
            <a:xfrm>
              <a:off x="3995" y="443"/>
              <a:ext cx="137" cy="84"/>
            </a:xfrm>
            <a:custGeom>
              <a:avLst/>
              <a:gdLst>
                <a:gd name="T0" fmla="*/ 0 w 137"/>
                <a:gd name="T1" fmla="*/ 0 h 84"/>
                <a:gd name="T2" fmla="*/ 137 w 137"/>
                <a:gd name="T3" fmla="*/ 42 h 84"/>
                <a:gd name="T4" fmla="*/ 0 w 137"/>
                <a:gd name="T5" fmla="*/ 84 h 84"/>
                <a:gd name="T6" fmla="*/ 0 w 137"/>
                <a:gd name="T7" fmla="*/ 0 h 84"/>
                <a:gd name="T8" fmla="*/ 0 60000 65536"/>
                <a:gd name="T9" fmla="*/ 0 60000 65536"/>
                <a:gd name="T10" fmla="*/ 0 60000 65536"/>
                <a:gd name="T11" fmla="*/ 0 60000 65536"/>
                <a:gd name="T12" fmla="*/ 0 w 137"/>
                <a:gd name="T13" fmla="*/ 0 h 84"/>
                <a:gd name="T14" fmla="*/ 137 w 137"/>
                <a:gd name="T15" fmla="*/ 84 h 84"/>
              </a:gdLst>
              <a:ahLst/>
              <a:cxnLst>
                <a:cxn ang="T8">
                  <a:pos x="T0" y="T1"/>
                </a:cxn>
                <a:cxn ang="T9">
                  <a:pos x="T2" y="T3"/>
                </a:cxn>
                <a:cxn ang="T10">
                  <a:pos x="T4" y="T5"/>
                </a:cxn>
                <a:cxn ang="T11">
                  <a:pos x="T6" y="T7"/>
                </a:cxn>
              </a:cxnLst>
              <a:rect l="T12" t="T13" r="T14" b="T15"/>
              <a:pathLst>
                <a:path w="137" h="84">
                  <a:moveTo>
                    <a:pt x="0" y="0"/>
                  </a:moveTo>
                  <a:lnTo>
                    <a:pt x="137"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21" name="Line 37"/>
            <p:cNvSpPr>
              <a:spLocks noChangeShapeType="1"/>
            </p:cNvSpPr>
            <p:nvPr/>
          </p:nvSpPr>
          <p:spPr bwMode="auto">
            <a:xfrm>
              <a:off x="4635" y="485"/>
              <a:ext cx="37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Freeform 38"/>
            <p:cNvSpPr>
              <a:spLocks/>
            </p:cNvSpPr>
            <p:nvPr/>
          </p:nvSpPr>
          <p:spPr bwMode="auto">
            <a:xfrm>
              <a:off x="5002" y="443"/>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23" name="Rectangle 39"/>
            <p:cNvSpPr>
              <a:spLocks noChangeArrowheads="1"/>
            </p:cNvSpPr>
            <p:nvPr/>
          </p:nvSpPr>
          <p:spPr bwMode="auto">
            <a:xfrm>
              <a:off x="1836" y="1290"/>
              <a:ext cx="30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5000">
                  <a:solidFill>
                    <a:srgbClr val="000000"/>
                  </a:solidFill>
                  <a:latin typeface="Symbol" pitchFamily="18" charset="2"/>
                </a:rPr>
                <a:t>Å</a:t>
              </a:r>
              <a:endParaRPr lang="en-US" altLang="zh-CN"/>
            </a:p>
          </p:txBody>
        </p:sp>
        <p:sp>
          <p:nvSpPr>
            <p:cNvPr id="8224" name="Rectangle 41"/>
            <p:cNvSpPr>
              <a:spLocks noChangeArrowheads="1"/>
            </p:cNvSpPr>
            <p:nvPr/>
          </p:nvSpPr>
          <p:spPr bwMode="auto">
            <a:xfrm>
              <a:off x="1008" y="0"/>
              <a:ext cx="2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300" i="1">
                  <a:solidFill>
                    <a:srgbClr val="000000"/>
                  </a:solidFill>
                  <a:latin typeface="Times New Roman" pitchFamily="18" charset="0"/>
                </a:rPr>
                <a:t>x</a:t>
              </a:r>
              <a:r>
                <a:rPr lang="en-US" altLang="zh-CN" sz="3300" i="1" baseline="-25000">
                  <a:solidFill>
                    <a:srgbClr val="000000"/>
                  </a:solidFill>
                  <a:latin typeface="Times New Roman" pitchFamily="18" charset="0"/>
                </a:rPr>
                <a:t>n</a:t>
              </a:r>
            </a:p>
          </p:txBody>
        </p:sp>
        <p:sp>
          <p:nvSpPr>
            <p:cNvPr id="8225" name="Rectangle 42"/>
            <p:cNvSpPr>
              <a:spLocks noChangeArrowheads="1"/>
            </p:cNvSpPr>
            <p:nvPr/>
          </p:nvSpPr>
          <p:spPr bwMode="auto">
            <a:xfrm>
              <a:off x="4416" y="144"/>
              <a:ext cx="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000" i="1" baseline="-25000">
                  <a:solidFill>
                    <a:srgbClr val="000000"/>
                  </a:solidFill>
                  <a:latin typeface="Times New Roman" pitchFamily="18" charset="0"/>
                </a:rPr>
                <a:t>1</a:t>
              </a:r>
            </a:p>
          </p:txBody>
        </p:sp>
        <p:sp>
          <p:nvSpPr>
            <p:cNvPr id="8226" name="Rectangle 43"/>
            <p:cNvSpPr>
              <a:spLocks noChangeArrowheads="1"/>
            </p:cNvSpPr>
            <p:nvPr/>
          </p:nvSpPr>
          <p:spPr bwMode="auto">
            <a:xfrm>
              <a:off x="4272" y="0"/>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300" i="1">
                  <a:solidFill>
                    <a:srgbClr val="000000"/>
                  </a:solidFill>
                  <a:latin typeface="Times New Roman" pitchFamily="18" charset="0"/>
                </a:rPr>
                <a:t>x</a:t>
              </a:r>
              <a:endParaRPr lang="en-US" altLang="zh-CN"/>
            </a:p>
          </p:txBody>
        </p:sp>
        <p:sp>
          <p:nvSpPr>
            <p:cNvPr id="8227" name="Rectangle 46"/>
            <p:cNvSpPr>
              <a:spLocks noChangeArrowheads="1"/>
            </p:cNvSpPr>
            <p:nvPr/>
          </p:nvSpPr>
          <p:spPr bwMode="auto">
            <a:xfrm>
              <a:off x="3419" y="14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700" i="1">
                  <a:solidFill>
                    <a:srgbClr val="000000"/>
                  </a:solidFill>
                  <a:latin typeface="Times New Roman" pitchFamily="18" charset="0"/>
                </a:rPr>
                <a:t>2</a:t>
              </a:r>
              <a:endParaRPr lang="en-US" altLang="zh-CN"/>
            </a:p>
          </p:txBody>
        </p:sp>
        <p:sp>
          <p:nvSpPr>
            <p:cNvPr id="8228" name="Rectangle 47"/>
            <p:cNvSpPr>
              <a:spLocks noChangeArrowheads="1"/>
            </p:cNvSpPr>
            <p:nvPr/>
          </p:nvSpPr>
          <p:spPr bwMode="auto">
            <a:xfrm>
              <a:off x="3314" y="0"/>
              <a:ext cx="10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900" i="1">
                  <a:solidFill>
                    <a:srgbClr val="000000"/>
                  </a:solidFill>
                  <a:latin typeface="Times New Roman" pitchFamily="18" charset="0"/>
                </a:rPr>
                <a:t>x</a:t>
              </a:r>
              <a:endParaRPr lang="en-US" altLang="zh-CN"/>
            </a:p>
          </p:txBody>
        </p:sp>
        <p:sp>
          <p:nvSpPr>
            <p:cNvPr id="8229" name="Rectangle 48"/>
            <p:cNvSpPr>
              <a:spLocks noChangeArrowheads="1"/>
            </p:cNvSpPr>
            <p:nvPr/>
          </p:nvSpPr>
          <p:spPr bwMode="auto">
            <a:xfrm>
              <a:off x="1972" y="136"/>
              <a:ext cx="2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i="1">
                  <a:latin typeface="Times New Roman" pitchFamily="18" charset="0"/>
                </a:rPr>
                <a:t>n</a:t>
              </a:r>
              <a:r>
                <a:rPr lang="en-US" altLang="zh-CN"/>
                <a:t>-1</a:t>
              </a:r>
            </a:p>
          </p:txBody>
        </p:sp>
        <p:sp>
          <p:nvSpPr>
            <p:cNvPr id="8230" name="Rectangle 49"/>
            <p:cNvSpPr>
              <a:spLocks noChangeArrowheads="1"/>
            </p:cNvSpPr>
            <p:nvPr/>
          </p:nvSpPr>
          <p:spPr bwMode="auto">
            <a:xfrm>
              <a:off x="1867" y="0"/>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000" i="1">
                  <a:solidFill>
                    <a:srgbClr val="000000"/>
                  </a:solidFill>
                  <a:latin typeface="Times New Roman" pitchFamily="18" charset="0"/>
                </a:rPr>
                <a:t>x</a:t>
              </a:r>
              <a:endParaRPr lang="en-US" altLang="zh-CN"/>
            </a:p>
          </p:txBody>
        </p:sp>
        <p:sp>
          <p:nvSpPr>
            <p:cNvPr id="8231" name="Rectangle 50"/>
            <p:cNvSpPr>
              <a:spLocks noChangeArrowheads="1"/>
            </p:cNvSpPr>
            <p:nvPr/>
          </p:nvSpPr>
          <p:spPr bwMode="auto">
            <a:xfrm>
              <a:off x="945" y="1332"/>
              <a:ext cx="270"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4400">
                  <a:solidFill>
                    <a:srgbClr val="000000"/>
                  </a:solidFill>
                  <a:latin typeface="Symbol" pitchFamily="18" charset="2"/>
                </a:rPr>
                <a:t>Å</a:t>
              </a:r>
              <a:endParaRPr lang="en-US" altLang="zh-CN"/>
            </a:p>
          </p:txBody>
        </p:sp>
        <p:sp>
          <p:nvSpPr>
            <p:cNvPr id="8232" name="Rectangle 51"/>
            <p:cNvSpPr>
              <a:spLocks noChangeArrowheads="1"/>
            </p:cNvSpPr>
            <p:nvPr/>
          </p:nvSpPr>
          <p:spPr bwMode="auto">
            <a:xfrm>
              <a:off x="3345" y="1311"/>
              <a:ext cx="30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5000">
                  <a:solidFill>
                    <a:srgbClr val="000000"/>
                  </a:solidFill>
                  <a:latin typeface="Symbol" pitchFamily="18" charset="2"/>
                </a:rPr>
                <a:t>Å</a:t>
              </a:r>
              <a:endParaRPr lang="en-US" altLang="zh-CN"/>
            </a:p>
          </p:txBody>
        </p:sp>
        <p:sp>
          <p:nvSpPr>
            <p:cNvPr id="8233" name="Line 52"/>
            <p:cNvSpPr>
              <a:spLocks noChangeShapeType="1"/>
            </p:cNvSpPr>
            <p:nvPr/>
          </p:nvSpPr>
          <p:spPr bwMode="auto">
            <a:xfrm flipH="1">
              <a:off x="3083" y="1572"/>
              <a:ext cx="21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4" name="Freeform 53"/>
            <p:cNvSpPr>
              <a:spLocks/>
            </p:cNvSpPr>
            <p:nvPr/>
          </p:nvSpPr>
          <p:spPr bwMode="auto">
            <a:xfrm>
              <a:off x="2957" y="1530"/>
              <a:ext cx="137" cy="84"/>
            </a:xfrm>
            <a:custGeom>
              <a:avLst/>
              <a:gdLst>
                <a:gd name="T0" fmla="*/ 137 w 137"/>
                <a:gd name="T1" fmla="*/ 84 h 84"/>
                <a:gd name="T2" fmla="*/ 0 w 137"/>
                <a:gd name="T3" fmla="*/ 42 h 84"/>
                <a:gd name="T4" fmla="*/ 137 w 137"/>
                <a:gd name="T5" fmla="*/ 0 h 84"/>
                <a:gd name="T6" fmla="*/ 137 w 137"/>
                <a:gd name="T7" fmla="*/ 84 h 84"/>
                <a:gd name="T8" fmla="*/ 0 60000 65536"/>
                <a:gd name="T9" fmla="*/ 0 60000 65536"/>
                <a:gd name="T10" fmla="*/ 0 60000 65536"/>
                <a:gd name="T11" fmla="*/ 0 60000 65536"/>
                <a:gd name="T12" fmla="*/ 0 w 137"/>
                <a:gd name="T13" fmla="*/ 0 h 84"/>
                <a:gd name="T14" fmla="*/ 137 w 137"/>
                <a:gd name="T15" fmla="*/ 84 h 84"/>
              </a:gdLst>
              <a:ahLst/>
              <a:cxnLst>
                <a:cxn ang="T8">
                  <a:pos x="T0" y="T1"/>
                </a:cxn>
                <a:cxn ang="T9">
                  <a:pos x="T2" y="T3"/>
                </a:cxn>
                <a:cxn ang="T10">
                  <a:pos x="T4" y="T5"/>
                </a:cxn>
                <a:cxn ang="T11">
                  <a:pos x="T6" y="T7"/>
                </a:cxn>
              </a:cxnLst>
              <a:rect l="T12" t="T13" r="T14" b="T15"/>
              <a:pathLst>
                <a:path w="137" h="84">
                  <a:moveTo>
                    <a:pt x="137" y="84"/>
                  </a:moveTo>
                  <a:lnTo>
                    <a:pt x="0" y="42"/>
                  </a:lnTo>
                  <a:lnTo>
                    <a:pt x="137" y="0"/>
                  </a:lnTo>
                  <a:lnTo>
                    <a:pt x="13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35" name="Line 54"/>
            <p:cNvSpPr>
              <a:spLocks noChangeShapeType="1"/>
            </p:cNvSpPr>
            <p:nvPr/>
          </p:nvSpPr>
          <p:spPr bwMode="auto">
            <a:xfrm flipH="1">
              <a:off x="2266" y="1572"/>
              <a:ext cx="2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6" name="Freeform 55"/>
            <p:cNvSpPr>
              <a:spLocks/>
            </p:cNvSpPr>
            <p:nvPr/>
          </p:nvSpPr>
          <p:spPr bwMode="auto">
            <a:xfrm>
              <a:off x="2140" y="1530"/>
              <a:ext cx="136" cy="84"/>
            </a:xfrm>
            <a:custGeom>
              <a:avLst/>
              <a:gdLst>
                <a:gd name="T0" fmla="*/ 136 w 136"/>
                <a:gd name="T1" fmla="*/ 84 h 84"/>
                <a:gd name="T2" fmla="*/ 0 w 136"/>
                <a:gd name="T3" fmla="*/ 42 h 84"/>
                <a:gd name="T4" fmla="*/ 136 w 136"/>
                <a:gd name="T5" fmla="*/ 0 h 84"/>
                <a:gd name="T6" fmla="*/ 136 w 136"/>
                <a:gd name="T7" fmla="*/ 84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136" y="84"/>
                  </a:moveTo>
                  <a:lnTo>
                    <a:pt x="0" y="42"/>
                  </a:lnTo>
                  <a:lnTo>
                    <a:pt x="136" y="0"/>
                  </a:lnTo>
                  <a:lnTo>
                    <a:pt x="13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37" name="Line 56"/>
            <p:cNvSpPr>
              <a:spLocks noChangeShapeType="1"/>
            </p:cNvSpPr>
            <p:nvPr/>
          </p:nvSpPr>
          <p:spPr bwMode="auto">
            <a:xfrm>
              <a:off x="567" y="485"/>
              <a:ext cx="1" cy="10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8" name="Line 57"/>
            <p:cNvSpPr>
              <a:spLocks noChangeShapeType="1"/>
            </p:cNvSpPr>
            <p:nvPr/>
          </p:nvSpPr>
          <p:spPr bwMode="auto">
            <a:xfrm>
              <a:off x="1070" y="757"/>
              <a:ext cx="1" cy="1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9" name="Line 58"/>
            <p:cNvSpPr>
              <a:spLocks noChangeShapeType="1"/>
            </p:cNvSpPr>
            <p:nvPr/>
          </p:nvSpPr>
          <p:spPr bwMode="auto">
            <a:xfrm flipV="1">
              <a:off x="1070" y="945"/>
              <a:ext cx="126" cy="1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0" name="Line 59"/>
            <p:cNvSpPr>
              <a:spLocks noChangeShapeType="1"/>
            </p:cNvSpPr>
            <p:nvPr/>
          </p:nvSpPr>
          <p:spPr bwMode="auto">
            <a:xfrm>
              <a:off x="1951" y="736"/>
              <a:ext cx="1" cy="20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1" name="Line 60"/>
            <p:cNvSpPr>
              <a:spLocks noChangeShapeType="1"/>
            </p:cNvSpPr>
            <p:nvPr/>
          </p:nvSpPr>
          <p:spPr bwMode="auto">
            <a:xfrm flipV="1">
              <a:off x="1951" y="945"/>
              <a:ext cx="126" cy="1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2" name="Line 61"/>
            <p:cNvSpPr>
              <a:spLocks noChangeShapeType="1"/>
            </p:cNvSpPr>
            <p:nvPr/>
          </p:nvSpPr>
          <p:spPr bwMode="auto">
            <a:xfrm>
              <a:off x="3461" y="736"/>
              <a:ext cx="1" cy="20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3" name="Line 62"/>
            <p:cNvSpPr>
              <a:spLocks noChangeShapeType="1"/>
            </p:cNvSpPr>
            <p:nvPr/>
          </p:nvSpPr>
          <p:spPr bwMode="auto">
            <a:xfrm flipV="1">
              <a:off x="3461" y="945"/>
              <a:ext cx="125" cy="1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4" name="Line 63"/>
            <p:cNvSpPr>
              <a:spLocks noChangeShapeType="1"/>
            </p:cNvSpPr>
            <p:nvPr/>
          </p:nvSpPr>
          <p:spPr bwMode="auto">
            <a:xfrm>
              <a:off x="4352" y="736"/>
              <a:ext cx="1" cy="20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5" name="Line 64"/>
            <p:cNvSpPr>
              <a:spLocks noChangeShapeType="1"/>
            </p:cNvSpPr>
            <p:nvPr/>
          </p:nvSpPr>
          <p:spPr bwMode="auto">
            <a:xfrm flipV="1">
              <a:off x="4352" y="945"/>
              <a:ext cx="126" cy="1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6" name="Line 65"/>
            <p:cNvSpPr>
              <a:spLocks noChangeShapeType="1"/>
            </p:cNvSpPr>
            <p:nvPr/>
          </p:nvSpPr>
          <p:spPr bwMode="auto">
            <a:xfrm>
              <a:off x="2957" y="506"/>
              <a:ext cx="15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7" name="Freeform 66"/>
            <p:cNvSpPr>
              <a:spLocks/>
            </p:cNvSpPr>
            <p:nvPr/>
          </p:nvSpPr>
          <p:spPr bwMode="auto">
            <a:xfrm>
              <a:off x="3104" y="453"/>
              <a:ext cx="136" cy="95"/>
            </a:xfrm>
            <a:custGeom>
              <a:avLst/>
              <a:gdLst>
                <a:gd name="T0" fmla="*/ 0 w 136"/>
                <a:gd name="T1" fmla="*/ 0 h 95"/>
                <a:gd name="T2" fmla="*/ 136 w 136"/>
                <a:gd name="T3" fmla="*/ 53 h 95"/>
                <a:gd name="T4" fmla="*/ 0 w 136"/>
                <a:gd name="T5" fmla="*/ 95 h 95"/>
                <a:gd name="T6" fmla="*/ 0 w 136"/>
                <a:gd name="T7" fmla="*/ 0 h 95"/>
                <a:gd name="T8" fmla="*/ 0 60000 65536"/>
                <a:gd name="T9" fmla="*/ 0 60000 65536"/>
                <a:gd name="T10" fmla="*/ 0 60000 65536"/>
                <a:gd name="T11" fmla="*/ 0 60000 65536"/>
                <a:gd name="T12" fmla="*/ 0 w 136"/>
                <a:gd name="T13" fmla="*/ 0 h 95"/>
                <a:gd name="T14" fmla="*/ 136 w 136"/>
                <a:gd name="T15" fmla="*/ 95 h 95"/>
              </a:gdLst>
              <a:ahLst/>
              <a:cxnLst>
                <a:cxn ang="T8">
                  <a:pos x="T0" y="T1"/>
                </a:cxn>
                <a:cxn ang="T9">
                  <a:pos x="T2" y="T3"/>
                </a:cxn>
                <a:cxn ang="T10">
                  <a:pos x="T4" y="T5"/>
                </a:cxn>
                <a:cxn ang="T11">
                  <a:pos x="T6" y="T7"/>
                </a:cxn>
              </a:cxnLst>
              <a:rect l="T12" t="T13" r="T14" b="T15"/>
              <a:pathLst>
                <a:path w="136" h="95">
                  <a:moveTo>
                    <a:pt x="0" y="0"/>
                  </a:moveTo>
                  <a:lnTo>
                    <a:pt x="136" y="53"/>
                  </a:lnTo>
                  <a:lnTo>
                    <a:pt x="0" y="9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48" name="Rectangle 67"/>
            <p:cNvSpPr>
              <a:spLocks noChangeArrowheads="1"/>
            </p:cNvSpPr>
            <p:nvPr/>
          </p:nvSpPr>
          <p:spPr bwMode="auto">
            <a:xfrm>
              <a:off x="2664" y="369"/>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100">
                  <a:solidFill>
                    <a:srgbClr val="000000"/>
                  </a:solidFill>
                  <a:latin typeface="MT Extra" pitchFamily="18" charset="2"/>
                </a:rPr>
                <a:t>L</a:t>
              </a:r>
              <a:endParaRPr lang="en-US" altLang="zh-CN"/>
            </a:p>
          </p:txBody>
        </p:sp>
        <p:sp>
          <p:nvSpPr>
            <p:cNvPr id="8249" name="Rectangle 68"/>
            <p:cNvSpPr>
              <a:spLocks noChangeArrowheads="1"/>
            </p:cNvSpPr>
            <p:nvPr/>
          </p:nvSpPr>
          <p:spPr bwMode="auto">
            <a:xfrm>
              <a:off x="2632" y="1436"/>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100">
                  <a:solidFill>
                    <a:srgbClr val="000000"/>
                  </a:solidFill>
                  <a:latin typeface="MT Extra" pitchFamily="18" charset="2"/>
                </a:rPr>
                <a:t>L</a:t>
              </a:r>
              <a:endParaRPr lang="en-US" altLang="zh-CN"/>
            </a:p>
          </p:txBody>
        </p:sp>
        <p:sp>
          <p:nvSpPr>
            <p:cNvPr id="8250" name="Rectangle 69"/>
            <p:cNvSpPr>
              <a:spLocks noChangeArrowheads="1"/>
            </p:cNvSpPr>
            <p:nvPr/>
          </p:nvSpPr>
          <p:spPr bwMode="auto">
            <a:xfrm>
              <a:off x="1280" y="111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000">
                  <a:solidFill>
                    <a:srgbClr val="000000"/>
                  </a:solidFill>
                  <a:latin typeface="Times New Roman" pitchFamily="18" charset="0"/>
                </a:rPr>
                <a:t>1</a:t>
              </a:r>
              <a:endParaRPr lang="en-US" altLang="zh-CN"/>
            </a:p>
          </p:txBody>
        </p:sp>
        <p:sp>
          <p:nvSpPr>
            <p:cNvPr id="8251" name="Rectangle 70"/>
            <p:cNvSpPr>
              <a:spLocks noChangeArrowheads="1"/>
            </p:cNvSpPr>
            <p:nvPr/>
          </p:nvSpPr>
          <p:spPr bwMode="auto">
            <a:xfrm>
              <a:off x="1175" y="935"/>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300" i="1">
                  <a:solidFill>
                    <a:srgbClr val="000000"/>
                  </a:solidFill>
                  <a:latin typeface="Times New Roman" pitchFamily="18" charset="0"/>
                </a:rPr>
                <a:t>c</a:t>
              </a:r>
              <a:endParaRPr lang="en-US" altLang="zh-CN"/>
            </a:p>
          </p:txBody>
        </p:sp>
        <p:sp>
          <p:nvSpPr>
            <p:cNvPr id="8252" name="Rectangle 71"/>
            <p:cNvSpPr>
              <a:spLocks noChangeArrowheads="1"/>
            </p:cNvSpPr>
            <p:nvPr/>
          </p:nvSpPr>
          <p:spPr bwMode="auto">
            <a:xfrm>
              <a:off x="3869" y="106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solidFill>
                    <a:srgbClr val="000000"/>
                  </a:solidFill>
                  <a:latin typeface="Times New Roman" pitchFamily="18" charset="0"/>
                </a:rPr>
                <a:t>1</a:t>
              </a:r>
              <a:endParaRPr lang="en-US" altLang="zh-CN"/>
            </a:p>
          </p:txBody>
        </p:sp>
        <p:sp>
          <p:nvSpPr>
            <p:cNvPr id="8253" name="Rectangle 72"/>
            <p:cNvSpPr>
              <a:spLocks noChangeArrowheads="1"/>
            </p:cNvSpPr>
            <p:nvPr/>
          </p:nvSpPr>
          <p:spPr bwMode="auto">
            <a:xfrm>
              <a:off x="3796" y="1050"/>
              <a:ext cx="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solidFill>
                    <a:srgbClr val="000000"/>
                  </a:solidFill>
                  <a:latin typeface="Symbol" pitchFamily="18" charset="2"/>
                </a:rPr>
                <a:t>-</a:t>
              </a:r>
              <a:endParaRPr lang="en-US" altLang="zh-CN"/>
            </a:p>
          </p:txBody>
        </p:sp>
        <p:sp>
          <p:nvSpPr>
            <p:cNvPr id="8254" name="Rectangle 73"/>
            <p:cNvSpPr>
              <a:spLocks noChangeArrowheads="1"/>
            </p:cNvSpPr>
            <p:nvPr/>
          </p:nvSpPr>
          <p:spPr bwMode="auto">
            <a:xfrm>
              <a:off x="3712" y="106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i="1">
                  <a:solidFill>
                    <a:srgbClr val="000000"/>
                  </a:solidFill>
                  <a:latin typeface="Times New Roman" pitchFamily="18" charset="0"/>
                </a:rPr>
                <a:t>n</a:t>
              </a:r>
              <a:endParaRPr lang="en-US" altLang="zh-CN"/>
            </a:p>
          </p:txBody>
        </p:sp>
        <p:sp>
          <p:nvSpPr>
            <p:cNvPr id="8255" name="Rectangle 74"/>
            <p:cNvSpPr>
              <a:spLocks noChangeArrowheads="1"/>
            </p:cNvSpPr>
            <p:nvPr/>
          </p:nvSpPr>
          <p:spPr bwMode="auto">
            <a:xfrm>
              <a:off x="3597" y="914"/>
              <a:ext cx="11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100" i="1">
                  <a:solidFill>
                    <a:srgbClr val="000000"/>
                  </a:solidFill>
                  <a:latin typeface="Times New Roman" pitchFamily="18" charset="0"/>
                </a:rPr>
                <a:t>c</a:t>
              </a:r>
              <a:endParaRPr lang="en-US" altLang="zh-CN"/>
            </a:p>
          </p:txBody>
        </p:sp>
        <p:sp>
          <p:nvSpPr>
            <p:cNvPr id="8256" name="Rectangle 75"/>
            <p:cNvSpPr>
              <a:spLocks noChangeArrowheads="1"/>
            </p:cNvSpPr>
            <p:nvPr/>
          </p:nvSpPr>
          <p:spPr bwMode="auto">
            <a:xfrm>
              <a:off x="2234" y="108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000">
                  <a:solidFill>
                    <a:srgbClr val="000000"/>
                  </a:solidFill>
                  <a:latin typeface="Times New Roman" pitchFamily="18" charset="0"/>
                </a:rPr>
                <a:t>2</a:t>
              </a:r>
              <a:endParaRPr lang="en-US" altLang="zh-CN"/>
            </a:p>
          </p:txBody>
        </p:sp>
        <p:sp>
          <p:nvSpPr>
            <p:cNvPr id="8257" name="Rectangle 76"/>
            <p:cNvSpPr>
              <a:spLocks noChangeArrowheads="1"/>
            </p:cNvSpPr>
            <p:nvPr/>
          </p:nvSpPr>
          <p:spPr bwMode="auto">
            <a:xfrm>
              <a:off x="2108" y="903"/>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300" i="1">
                  <a:solidFill>
                    <a:srgbClr val="000000"/>
                  </a:solidFill>
                  <a:latin typeface="Times New Roman" pitchFamily="18" charset="0"/>
                </a:rPr>
                <a:t>c</a:t>
              </a:r>
              <a:endParaRPr lang="en-US" altLang="zh-CN"/>
            </a:p>
          </p:txBody>
        </p:sp>
        <p:sp>
          <p:nvSpPr>
            <p:cNvPr id="8258" name="Rectangle 77"/>
            <p:cNvSpPr>
              <a:spLocks noChangeArrowheads="1"/>
            </p:cNvSpPr>
            <p:nvPr/>
          </p:nvSpPr>
          <p:spPr bwMode="auto">
            <a:xfrm>
              <a:off x="4624" y="106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i="1">
                  <a:solidFill>
                    <a:srgbClr val="000000"/>
                  </a:solidFill>
                  <a:latin typeface="Times New Roman" pitchFamily="18" charset="0"/>
                </a:rPr>
                <a:t>n</a:t>
              </a:r>
              <a:endParaRPr lang="en-US" altLang="zh-CN"/>
            </a:p>
          </p:txBody>
        </p:sp>
        <p:sp>
          <p:nvSpPr>
            <p:cNvPr id="8259" name="Rectangle 78"/>
            <p:cNvSpPr>
              <a:spLocks noChangeArrowheads="1"/>
            </p:cNvSpPr>
            <p:nvPr/>
          </p:nvSpPr>
          <p:spPr bwMode="auto">
            <a:xfrm>
              <a:off x="4509" y="914"/>
              <a:ext cx="11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100" i="1">
                  <a:solidFill>
                    <a:srgbClr val="000000"/>
                  </a:solidFill>
                  <a:latin typeface="Times New Roman" pitchFamily="18" charset="0"/>
                </a:rPr>
                <a:t>c</a:t>
              </a:r>
              <a:endParaRPr lang="en-US" altLang="zh-CN"/>
            </a:p>
          </p:txBody>
        </p:sp>
        <p:sp>
          <p:nvSpPr>
            <p:cNvPr id="8260" name="Line 79"/>
            <p:cNvSpPr>
              <a:spLocks noChangeShapeType="1"/>
            </p:cNvSpPr>
            <p:nvPr/>
          </p:nvSpPr>
          <p:spPr bwMode="auto">
            <a:xfrm>
              <a:off x="4352" y="1081"/>
              <a:ext cx="1" cy="50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1" name="Line 80"/>
            <p:cNvSpPr>
              <a:spLocks noChangeShapeType="1"/>
            </p:cNvSpPr>
            <p:nvPr/>
          </p:nvSpPr>
          <p:spPr bwMode="auto">
            <a:xfrm flipH="1">
              <a:off x="3838" y="1582"/>
              <a:ext cx="51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2" name="Freeform 81"/>
            <p:cNvSpPr>
              <a:spLocks/>
            </p:cNvSpPr>
            <p:nvPr/>
          </p:nvSpPr>
          <p:spPr bwMode="auto">
            <a:xfrm>
              <a:off x="3712" y="1541"/>
              <a:ext cx="137" cy="83"/>
            </a:xfrm>
            <a:custGeom>
              <a:avLst/>
              <a:gdLst>
                <a:gd name="T0" fmla="*/ 137 w 137"/>
                <a:gd name="T1" fmla="*/ 83 h 83"/>
                <a:gd name="T2" fmla="*/ 0 w 137"/>
                <a:gd name="T3" fmla="*/ 41 h 83"/>
                <a:gd name="T4" fmla="*/ 137 w 137"/>
                <a:gd name="T5" fmla="*/ 0 h 83"/>
                <a:gd name="T6" fmla="*/ 137 w 137"/>
                <a:gd name="T7" fmla="*/ 83 h 83"/>
                <a:gd name="T8" fmla="*/ 0 60000 65536"/>
                <a:gd name="T9" fmla="*/ 0 60000 65536"/>
                <a:gd name="T10" fmla="*/ 0 60000 65536"/>
                <a:gd name="T11" fmla="*/ 0 60000 65536"/>
                <a:gd name="T12" fmla="*/ 0 w 137"/>
                <a:gd name="T13" fmla="*/ 0 h 83"/>
                <a:gd name="T14" fmla="*/ 137 w 137"/>
                <a:gd name="T15" fmla="*/ 83 h 83"/>
              </a:gdLst>
              <a:ahLst/>
              <a:cxnLst>
                <a:cxn ang="T8">
                  <a:pos x="T0" y="T1"/>
                </a:cxn>
                <a:cxn ang="T9">
                  <a:pos x="T2" y="T3"/>
                </a:cxn>
                <a:cxn ang="T10">
                  <a:pos x="T4" y="T5"/>
                </a:cxn>
                <a:cxn ang="T11">
                  <a:pos x="T6" y="T7"/>
                </a:cxn>
              </a:cxnLst>
              <a:rect l="T12" t="T13" r="T14" b="T15"/>
              <a:pathLst>
                <a:path w="137" h="83">
                  <a:moveTo>
                    <a:pt x="137" y="83"/>
                  </a:moveTo>
                  <a:lnTo>
                    <a:pt x="0" y="41"/>
                  </a:lnTo>
                  <a:lnTo>
                    <a:pt x="137" y="0"/>
                  </a:lnTo>
                  <a:lnTo>
                    <a:pt x="137"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8263" name="Rectangle 82"/>
            <p:cNvSpPr>
              <a:spLocks noChangeArrowheads="1"/>
            </p:cNvSpPr>
            <p:nvPr/>
          </p:nvSpPr>
          <p:spPr bwMode="auto">
            <a:xfrm>
              <a:off x="4404" y="526"/>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100" i="1">
                  <a:solidFill>
                    <a:srgbClr val="000000"/>
                  </a:solidFill>
                  <a:latin typeface="Times New Roman" pitchFamily="18" charset="0"/>
                </a:rPr>
                <a:t>t</a:t>
              </a:r>
              <a:endParaRPr lang="en-US" altLang="zh-CN"/>
            </a:p>
          </p:txBody>
        </p:sp>
        <p:sp>
          <p:nvSpPr>
            <p:cNvPr id="8264" name="Rectangle 83"/>
            <p:cNvSpPr>
              <a:spLocks noChangeArrowheads="1"/>
            </p:cNvSpPr>
            <p:nvPr/>
          </p:nvSpPr>
          <p:spPr bwMode="auto">
            <a:xfrm>
              <a:off x="4268" y="359"/>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500" i="1">
                  <a:solidFill>
                    <a:srgbClr val="000000"/>
                  </a:solidFill>
                  <a:latin typeface="Times New Roman" pitchFamily="18" charset="0"/>
                </a:rPr>
                <a:t>a</a:t>
              </a:r>
              <a:endParaRPr lang="en-US" altLang="zh-CN"/>
            </a:p>
          </p:txBody>
        </p:sp>
        <p:sp>
          <p:nvSpPr>
            <p:cNvPr id="8265" name="Rectangle 84"/>
            <p:cNvSpPr>
              <a:spLocks noChangeArrowheads="1"/>
            </p:cNvSpPr>
            <p:nvPr/>
          </p:nvSpPr>
          <p:spPr bwMode="auto">
            <a:xfrm>
              <a:off x="3586" y="50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solidFill>
                    <a:srgbClr val="000000"/>
                  </a:solidFill>
                  <a:latin typeface="Times New Roman" pitchFamily="18" charset="0"/>
                </a:rPr>
                <a:t>1</a:t>
              </a:r>
              <a:endParaRPr lang="en-US" altLang="zh-CN"/>
            </a:p>
          </p:txBody>
        </p:sp>
        <p:sp>
          <p:nvSpPr>
            <p:cNvPr id="8266" name="Rectangle 85"/>
            <p:cNvSpPr>
              <a:spLocks noChangeArrowheads="1"/>
            </p:cNvSpPr>
            <p:nvPr/>
          </p:nvSpPr>
          <p:spPr bwMode="auto">
            <a:xfrm>
              <a:off x="3513" y="496"/>
              <a:ext cx="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a:solidFill>
                    <a:srgbClr val="000000"/>
                  </a:solidFill>
                  <a:latin typeface="Symbol" pitchFamily="18" charset="2"/>
                </a:rPr>
                <a:t>+</a:t>
              </a:r>
              <a:endParaRPr lang="en-US" altLang="zh-CN"/>
            </a:p>
          </p:txBody>
        </p:sp>
        <p:sp>
          <p:nvSpPr>
            <p:cNvPr id="8267" name="Rectangle 86"/>
            <p:cNvSpPr>
              <a:spLocks noChangeArrowheads="1"/>
            </p:cNvSpPr>
            <p:nvPr/>
          </p:nvSpPr>
          <p:spPr bwMode="auto">
            <a:xfrm>
              <a:off x="3461" y="506"/>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i="1">
                  <a:solidFill>
                    <a:srgbClr val="000000"/>
                  </a:solidFill>
                  <a:latin typeface="Times New Roman" pitchFamily="18" charset="0"/>
                </a:rPr>
                <a:t>t</a:t>
              </a:r>
              <a:endParaRPr lang="en-US" altLang="zh-CN"/>
            </a:p>
          </p:txBody>
        </p:sp>
        <p:sp>
          <p:nvSpPr>
            <p:cNvPr id="8268" name="Rectangle 87"/>
            <p:cNvSpPr>
              <a:spLocks noChangeArrowheads="1"/>
            </p:cNvSpPr>
            <p:nvPr/>
          </p:nvSpPr>
          <p:spPr bwMode="auto">
            <a:xfrm>
              <a:off x="3345" y="37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000" i="1" dirty="0">
                  <a:solidFill>
                    <a:srgbClr val="000000"/>
                  </a:solidFill>
                  <a:latin typeface="Times New Roman" pitchFamily="18" charset="0"/>
                </a:rPr>
                <a:t>a</a:t>
              </a:r>
              <a:endParaRPr lang="en-US" altLang="zh-CN" dirty="0"/>
            </a:p>
          </p:txBody>
        </p:sp>
        <p:sp>
          <p:nvSpPr>
            <p:cNvPr id="8269" name="Rectangle 88"/>
            <p:cNvSpPr>
              <a:spLocks noChangeArrowheads="1"/>
            </p:cNvSpPr>
            <p:nvPr/>
          </p:nvSpPr>
          <p:spPr bwMode="auto">
            <a:xfrm>
              <a:off x="2108" y="49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600">
                  <a:solidFill>
                    <a:srgbClr val="000000"/>
                  </a:solidFill>
                  <a:latin typeface="Times New Roman" pitchFamily="18" charset="0"/>
                </a:rPr>
                <a:t>2</a:t>
              </a:r>
              <a:endParaRPr lang="en-US" altLang="zh-CN"/>
            </a:p>
          </p:txBody>
        </p:sp>
        <p:sp>
          <p:nvSpPr>
            <p:cNvPr id="8270" name="Rectangle 89"/>
            <p:cNvSpPr>
              <a:spLocks noChangeArrowheads="1"/>
            </p:cNvSpPr>
            <p:nvPr/>
          </p:nvSpPr>
          <p:spPr bwMode="auto">
            <a:xfrm>
              <a:off x="2035" y="496"/>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600">
                  <a:solidFill>
                    <a:srgbClr val="000000"/>
                  </a:solidFill>
                  <a:latin typeface="Symbol" pitchFamily="18" charset="2"/>
                </a:rPr>
                <a:t>-</a:t>
              </a:r>
              <a:endParaRPr lang="en-US" altLang="zh-CN"/>
            </a:p>
          </p:txBody>
        </p:sp>
        <p:sp>
          <p:nvSpPr>
            <p:cNvPr id="8271" name="Rectangle 90"/>
            <p:cNvSpPr>
              <a:spLocks noChangeArrowheads="1"/>
            </p:cNvSpPr>
            <p:nvPr/>
          </p:nvSpPr>
          <p:spPr bwMode="auto">
            <a:xfrm>
              <a:off x="1888" y="496"/>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600">
                  <a:solidFill>
                    <a:srgbClr val="000000"/>
                  </a:solidFill>
                  <a:latin typeface="Symbol" pitchFamily="18" charset="2"/>
                </a:rPr>
                <a:t>+</a:t>
              </a:r>
              <a:endParaRPr lang="en-US" altLang="zh-CN"/>
            </a:p>
          </p:txBody>
        </p:sp>
        <p:sp>
          <p:nvSpPr>
            <p:cNvPr id="8272" name="Rectangle 91"/>
            <p:cNvSpPr>
              <a:spLocks noChangeArrowheads="1"/>
            </p:cNvSpPr>
            <p:nvPr/>
          </p:nvSpPr>
          <p:spPr bwMode="auto">
            <a:xfrm>
              <a:off x="1962" y="49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600" i="1">
                  <a:solidFill>
                    <a:srgbClr val="000000"/>
                  </a:solidFill>
                  <a:latin typeface="Times New Roman" pitchFamily="18" charset="0"/>
                </a:rPr>
                <a:t>n</a:t>
              </a:r>
              <a:endParaRPr lang="en-US" altLang="zh-CN"/>
            </a:p>
          </p:txBody>
        </p:sp>
        <p:sp>
          <p:nvSpPr>
            <p:cNvPr id="8273" name="Rectangle 92"/>
            <p:cNvSpPr>
              <a:spLocks noChangeArrowheads="1"/>
            </p:cNvSpPr>
            <p:nvPr/>
          </p:nvSpPr>
          <p:spPr bwMode="auto">
            <a:xfrm>
              <a:off x="1836" y="49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600" i="1">
                  <a:solidFill>
                    <a:srgbClr val="000000"/>
                  </a:solidFill>
                  <a:latin typeface="Times New Roman" pitchFamily="18" charset="0"/>
                </a:rPr>
                <a:t>t</a:t>
              </a:r>
              <a:endParaRPr lang="en-US" altLang="zh-CN"/>
            </a:p>
          </p:txBody>
        </p:sp>
        <p:sp>
          <p:nvSpPr>
            <p:cNvPr id="8274" name="Rectangle 93"/>
            <p:cNvSpPr>
              <a:spLocks noChangeArrowheads="1"/>
            </p:cNvSpPr>
            <p:nvPr/>
          </p:nvSpPr>
          <p:spPr bwMode="auto">
            <a:xfrm>
              <a:off x="1731" y="39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600" i="1">
                  <a:solidFill>
                    <a:srgbClr val="000000"/>
                  </a:solidFill>
                  <a:latin typeface="Times New Roman" pitchFamily="18" charset="0"/>
                </a:rPr>
                <a:t>a</a:t>
              </a:r>
              <a:endParaRPr lang="en-US" altLang="zh-CN"/>
            </a:p>
          </p:txBody>
        </p:sp>
        <p:sp>
          <p:nvSpPr>
            <p:cNvPr id="8275" name="Rectangle 94"/>
            <p:cNvSpPr>
              <a:spLocks noChangeArrowheads="1"/>
            </p:cNvSpPr>
            <p:nvPr/>
          </p:nvSpPr>
          <p:spPr bwMode="auto">
            <a:xfrm>
              <a:off x="1259" y="51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700">
                  <a:solidFill>
                    <a:srgbClr val="000000"/>
                  </a:solidFill>
                  <a:latin typeface="Times New Roman" pitchFamily="18" charset="0"/>
                </a:rPr>
                <a:t>1</a:t>
              </a:r>
              <a:endParaRPr lang="en-US" altLang="zh-CN"/>
            </a:p>
          </p:txBody>
        </p:sp>
        <p:sp>
          <p:nvSpPr>
            <p:cNvPr id="8276" name="Rectangle 95"/>
            <p:cNvSpPr>
              <a:spLocks noChangeArrowheads="1"/>
            </p:cNvSpPr>
            <p:nvPr/>
          </p:nvSpPr>
          <p:spPr bwMode="auto">
            <a:xfrm>
              <a:off x="1186" y="506"/>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700">
                  <a:solidFill>
                    <a:srgbClr val="000000"/>
                  </a:solidFill>
                  <a:latin typeface="Symbol" pitchFamily="18" charset="2"/>
                </a:rPr>
                <a:t>-</a:t>
              </a:r>
              <a:endParaRPr lang="en-US" altLang="zh-CN"/>
            </a:p>
          </p:txBody>
        </p:sp>
        <p:sp>
          <p:nvSpPr>
            <p:cNvPr id="8277" name="Rectangle 96"/>
            <p:cNvSpPr>
              <a:spLocks noChangeArrowheads="1"/>
            </p:cNvSpPr>
            <p:nvPr/>
          </p:nvSpPr>
          <p:spPr bwMode="auto">
            <a:xfrm>
              <a:off x="1029" y="506"/>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700">
                  <a:solidFill>
                    <a:srgbClr val="000000"/>
                  </a:solidFill>
                  <a:latin typeface="Symbol" pitchFamily="18" charset="2"/>
                </a:rPr>
                <a:t>+</a:t>
              </a:r>
              <a:endParaRPr lang="en-US" altLang="zh-CN"/>
            </a:p>
          </p:txBody>
        </p:sp>
        <p:sp>
          <p:nvSpPr>
            <p:cNvPr id="8278" name="Rectangle 97"/>
            <p:cNvSpPr>
              <a:spLocks noChangeArrowheads="1"/>
            </p:cNvSpPr>
            <p:nvPr/>
          </p:nvSpPr>
          <p:spPr bwMode="auto">
            <a:xfrm>
              <a:off x="1112" y="51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700" i="1">
                  <a:solidFill>
                    <a:srgbClr val="000000"/>
                  </a:solidFill>
                  <a:latin typeface="Times New Roman" pitchFamily="18" charset="0"/>
                </a:rPr>
                <a:t>n</a:t>
              </a:r>
              <a:endParaRPr lang="en-US" altLang="zh-CN"/>
            </a:p>
          </p:txBody>
        </p:sp>
        <p:sp>
          <p:nvSpPr>
            <p:cNvPr id="8279" name="Rectangle 98"/>
            <p:cNvSpPr>
              <a:spLocks noChangeArrowheads="1"/>
            </p:cNvSpPr>
            <p:nvPr/>
          </p:nvSpPr>
          <p:spPr bwMode="auto">
            <a:xfrm>
              <a:off x="976" y="517"/>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1700" i="1">
                  <a:solidFill>
                    <a:srgbClr val="000000"/>
                  </a:solidFill>
                  <a:latin typeface="Times New Roman" pitchFamily="18" charset="0"/>
                </a:rPr>
                <a:t>t</a:t>
              </a:r>
              <a:endParaRPr lang="en-US" altLang="zh-CN"/>
            </a:p>
          </p:txBody>
        </p:sp>
        <p:sp>
          <p:nvSpPr>
            <p:cNvPr id="8280" name="Rectangle 99"/>
            <p:cNvSpPr>
              <a:spLocks noChangeArrowheads="1"/>
            </p:cNvSpPr>
            <p:nvPr/>
          </p:nvSpPr>
          <p:spPr bwMode="auto">
            <a:xfrm>
              <a:off x="850" y="38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000" i="1">
                  <a:solidFill>
                    <a:srgbClr val="000000"/>
                  </a:solidFill>
                  <a:latin typeface="Times New Roman" pitchFamily="18" charset="0"/>
                </a:rPr>
                <a:t>a</a:t>
              </a:r>
              <a:endParaRPr lang="en-US" altLang="zh-CN"/>
            </a:p>
          </p:txBody>
        </p:sp>
      </p:grpSp>
    </p:spTree>
    <p:extLst>
      <p:ext uri="{BB962C8B-B14F-4D97-AF65-F5344CB8AC3E}">
        <p14:creationId xmlns:p14="http://schemas.microsoft.com/office/powerpoint/2010/main" val="1715935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2"/>
          <p:cNvSpPr txBox="1">
            <a:spLocks noChangeArrowheads="1"/>
          </p:cNvSpPr>
          <p:nvPr/>
        </p:nvSpPr>
        <p:spPr bwMode="auto">
          <a:xfrm>
            <a:off x="726094" y="99229"/>
            <a:ext cx="1455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r>
              <a:rPr lang="zh-CN" altLang="en-US" sz="4400" b="1" dirty="0">
                <a:solidFill>
                  <a:srgbClr val="0000FF"/>
                </a:solidFill>
                <a:latin typeface="Times New Roman" pitchFamily="18" charset="0"/>
                <a:ea typeface="+mn-ea"/>
                <a:cs typeface="Times New Roman" pitchFamily="18" charset="0"/>
              </a:rPr>
              <a:t>例</a:t>
            </a:r>
            <a:r>
              <a:rPr lang="en-US" altLang="zh-CN" sz="4400" b="1" dirty="0">
                <a:solidFill>
                  <a:srgbClr val="0000FF"/>
                </a:solidFill>
                <a:latin typeface="Times New Roman" pitchFamily="18" charset="0"/>
                <a:ea typeface="+mn-ea"/>
                <a:cs typeface="Times New Roman" pitchFamily="18" charset="0"/>
              </a:rPr>
              <a:t>5.3</a:t>
            </a:r>
            <a:endParaRPr lang="zh-CN" altLang="en-US" sz="4400" b="1" dirty="0">
              <a:solidFill>
                <a:srgbClr val="0000FF"/>
              </a:solidFill>
              <a:latin typeface="Times New Roman" pitchFamily="18" charset="0"/>
              <a:ea typeface="+mn-ea"/>
              <a:cs typeface="Times New Roman" pitchFamily="18" charset="0"/>
            </a:endParaRPr>
          </a:p>
        </p:txBody>
      </p:sp>
      <p:sp>
        <p:nvSpPr>
          <p:cNvPr id="9223" name="Text Box 3"/>
          <p:cNvSpPr txBox="1">
            <a:spLocks noChangeArrowheads="1"/>
          </p:cNvSpPr>
          <p:nvPr/>
        </p:nvSpPr>
        <p:spPr bwMode="auto">
          <a:xfrm>
            <a:off x="1279525" y="2555875"/>
            <a:ext cx="209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dirty="0">
                <a:latin typeface="仿宋" pitchFamily="49" charset="-122"/>
                <a:ea typeface="仿宋" pitchFamily="49" charset="-122"/>
              </a:rPr>
              <a:t>反馈函数为：</a:t>
            </a:r>
            <a:r>
              <a:rPr kumimoji="1" lang="zh-CN" altLang="en-US" sz="2400" dirty="0">
                <a:latin typeface="Times New Roman" pitchFamily="18" charset="0"/>
              </a:rPr>
              <a:t> </a:t>
            </a:r>
          </a:p>
        </p:txBody>
      </p:sp>
      <p:graphicFrame>
        <p:nvGraphicFramePr>
          <p:cNvPr id="9218" name="Object 4"/>
          <p:cNvGraphicFramePr>
            <a:graphicFrameLocks noChangeAspect="1"/>
          </p:cNvGraphicFramePr>
          <p:nvPr/>
        </p:nvGraphicFramePr>
        <p:xfrm>
          <a:off x="3348038" y="2565400"/>
          <a:ext cx="3636962" cy="476250"/>
        </p:xfrm>
        <a:graphic>
          <a:graphicData uri="http://schemas.openxmlformats.org/presentationml/2006/ole">
            <mc:AlternateContent xmlns:mc="http://schemas.openxmlformats.org/markup-compatibility/2006">
              <mc:Choice xmlns:v="urn:schemas-microsoft-com:vml" Requires="v">
                <p:oleObj spid="_x0000_s4238" name="Equation" r:id="rId3" imgW="1739880" imgH="228600" progId="Equation.3">
                  <p:embed/>
                </p:oleObj>
              </mc:Choice>
              <mc:Fallback>
                <p:oleObj name="Equation" r:id="rId3" imgW="1739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565400"/>
                        <a:ext cx="36369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4" name="Text Box 5"/>
          <p:cNvSpPr txBox="1">
            <a:spLocks noChangeArrowheads="1"/>
          </p:cNvSpPr>
          <p:nvPr/>
        </p:nvSpPr>
        <p:spPr bwMode="auto">
          <a:xfrm>
            <a:off x="1295400" y="4005263"/>
            <a:ext cx="461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仿宋" pitchFamily="49" charset="-122"/>
                <a:ea typeface="仿宋" pitchFamily="49" charset="-122"/>
              </a:rPr>
              <a:t>初始状态:(1000)，求输出序列。</a:t>
            </a:r>
          </a:p>
        </p:txBody>
      </p:sp>
      <p:sp>
        <p:nvSpPr>
          <p:cNvPr id="9225" name="Text Box 6"/>
          <p:cNvSpPr txBox="1">
            <a:spLocks noChangeArrowheads="1"/>
          </p:cNvSpPr>
          <p:nvPr/>
        </p:nvSpPr>
        <p:spPr bwMode="auto">
          <a:xfrm>
            <a:off x="1295400" y="4627563"/>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仿宋" pitchFamily="49" charset="-122"/>
                <a:ea typeface="仿宋" pitchFamily="49" charset="-122"/>
              </a:rPr>
              <a:t>初始状态:(0010)，求输出序列。</a:t>
            </a:r>
          </a:p>
        </p:txBody>
      </p:sp>
      <p:sp>
        <p:nvSpPr>
          <p:cNvPr id="9226" name="Text Box 7"/>
          <p:cNvSpPr txBox="1">
            <a:spLocks noChangeArrowheads="1"/>
          </p:cNvSpPr>
          <p:nvPr/>
        </p:nvSpPr>
        <p:spPr bwMode="auto">
          <a:xfrm>
            <a:off x="1295400" y="5181600"/>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仿宋" pitchFamily="49" charset="-122"/>
                <a:ea typeface="仿宋" pitchFamily="49" charset="-122"/>
              </a:rPr>
              <a:t>初始状态:(0110)，求输出序列。</a:t>
            </a:r>
          </a:p>
        </p:txBody>
      </p:sp>
      <p:graphicFrame>
        <p:nvGraphicFramePr>
          <p:cNvPr id="9219" name="Object 8"/>
          <p:cNvGraphicFramePr>
            <a:graphicFrameLocks noChangeAspect="1"/>
          </p:cNvGraphicFramePr>
          <p:nvPr/>
        </p:nvGraphicFramePr>
        <p:xfrm>
          <a:off x="3563938" y="3141663"/>
          <a:ext cx="3397250" cy="571500"/>
        </p:xfrm>
        <a:graphic>
          <a:graphicData uri="http://schemas.openxmlformats.org/presentationml/2006/ole">
            <mc:AlternateContent xmlns:mc="http://schemas.openxmlformats.org/markup-compatibility/2006">
              <mc:Choice xmlns:v="urn:schemas-microsoft-com:vml" Requires="v">
                <p:oleObj spid="_x0000_s4239" name="Equation" r:id="rId5" imgW="1358640" imgH="228600" progId="Equation.3">
                  <p:embed/>
                </p:oleObj>
              </mc:Choice>
              <mc:Fallback>
                <p:oleObj name="Equation" r:id="rId5" imgW="13586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141663"/>
                        <a:ext cx="3397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7" name="Text Box 9"/>
          <p:cNvSpPr txBox="1">
            <a:spLocks noChangeArrowheads="1"/>
          </p:cNvSpPr>
          <p:nvPr/>
        </p:nvSpPr>
        <p:spPr bwMode="auto">
          <a:xfrm>
            <a:off x="1331913" y="3141663"/>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dirty="0">
                <a:latin typeface="Times New Roman" pitchFamily="18" charset="0"/>
                <a:ea typeface="仿宋" pitchFamily="49" charset="-122"/>
              </a:rPr>
              <a:t>称为结构常数：</a:t>
            </a:r>
            <a:endParaRPr kumimoji="1" lang="en-US" altLang="zh-CN" sz="2400" b="1" dirty="0">
              <a:latin typeface="Times New Roman" pitchFamily="18" charset="0"/>
              <a:ea typeface="仿宋" pitchFamily="49" charset="-122"/>
            </a:endParaRPr>
          </a:p>
        </p:txBody>
      </p:sp>
      <p:grpSp>
        <p:nvGrpSpPr>
          <p:cNvPr id="9228" name="Group 60"/>
          <p:cNvGrpSpPr>
            <a:grpSpLocks/>
          </p:cNvGrpSpPr>
          <p:nvPr/>
        </p:nvGrpSpPr>
        <p:grpSpPr bwMode="auto">
          <a:xfrm>
            <a:off x="2001838" y="600075"/>
            <a:ext cx="6173787" cy="1685925"/>
            <a:chOff x="1261" y="378"/>
            <a:chExt cx="3889" cy="1062"/>
          </a:xfrm>
        </p:grpSpPr>
        <p:sp>
          <p:nvSpPr>
            <p:cNvPr id="9229" name="Rectangle 11"/>
            <p:cNvSpPr>
              <a:spLocks noChangeArrowheads="1"/>
            </p:cNvSpPr>
            <p:nvPr/>
          </p:nvSpPr>
          <p:spPr bwMode="auto">
            <a:xfrm>
              <a:off x="1512" y="378"/>
              <a:ext cx="502" cy="378"/>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30" name="Rectangle 12"/>
            <p:cNvSpPr>
              <a:spLocks noChangeArrowheads="1"/>
            </p:cNvSpPr>
            <p:nvPr/>
          </p:nvSpPr>
          <p:spPr bwMode="auto">
            <a:xfrm>
              <a:off x="4147" y="378"/>
              <a:ext cx="501" cy="378"/>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31" name="Rectangle 13"/>
            <p:cNvSpPr>
              <a:spLocks noChangeArrowheads="1"/>
            </p:cNvSpPr>
            <p:nvPr/>
          </p:nvSpPr>
          <p:spPr bwMode="auto">
            <a:xfrm>
              <a:off x="3268" y="378"/>
              <a:ext cx="502" cy="378"/>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32" name="Rectangle 14"/>
            <p:cNvSpPr>
              <a:spLocks noChangeArrowheads="1"/>
            </p:cNvSpPr>
            <p:nvPr/>
          </p:nvSpPr>
          <p:spPr bwMode="auto">
            <a:xfrm>
              <a:off x="2390" y="378"/>
              <a:ext cx="502" cy="378"/>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33" name="Line 15"/>
            <p:cNvSpPr>
              <a:spLocks noChangeShapeType="1"/>
            </p:cNvSpPr>
            <p:nvPr/>
          </p:nvSpPr>
          <p:spPr bwMode="auto">
            <a:xfrm>
              <a:off x="1261" y="504"/>
              <a:ext cx="12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Freeform 16"/>
            <p:cNvSpPr>
              <a:spLocks/>
            </p:cNvSpPr>
            <p:nvPr/>
          </p:nvSpPr>
          <p:spPr bwMode="auto">
            <a:xfrm>
              <a:off x="1376" y="462"/>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35" name="Line 17"/>
            <p:cNvSpPr>
              <a:spLocks noChangeShapeType="1"/>
            </p:cNvSpPr>
            <p:nvPr/>
          </p:nvSpPr>
          <p:spPr bwMode="auto">
            <a:xfrm>
              <a:off x="1763" y="756"/>
              <a:ext cx="1" cy="25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Freeform 18"/>
            <p:cNvSpPr>
              <a:spLocks/>
            </p:cNvSpPr>
            <p:nvPr/>
          </p:nvSpPr>
          <p:spPr bwMode="auto">
            <a:xfrm>
              <a:off x="1710" y="998"/>
              <a:ext cx="95" cy="137"/>
            </a:xfrm>
            <a:custGeom>
              <a:avLst/>
              <a:gdLst>
                <a:gd name="T0" fmla="*/ 95 w 95"/>
                <a:gd name="T1" fmla="*/ 0 h 137"/>
                <a:gd name="T2" fmla="*/ 53 w 95"/>
                <a:gd name="T3" fmla="*/ 137 h 137"/>
                <a:gd name="T4" fmla="*/ 0 w 95"/>
                <a:gd name="T5" fmla="*/ 0 h 137"/>
                <a:gd name="T6" fmla="*/ 95 w 95"/>
                <a:gd name="T7" fmla="*/ 0 h 137"/>
                <a:gd name="T8" fmla="*/ 0 60000 65536"/>
                <a:gd name="T9" fmla="*/ 0 60000 65536"/>
                <a:gd name="T10" fmla="*/ 0 60000 65536"/>
                <a:gd name="T11" fmla="*/ 0 60000 65536"/>
                <a:gd name="T12" fmla="*/ 0 w 95"/>
                <a:gd name="T13" fmla="*/ 0 h 137"/>
                <a:gd name="T14" fmla="*/ 95 w 95"/>
                <a:gd name="T15" fmla="*/ 137 h 137"/>
              </a:gdLst>
              <a:ahLst/>
              <a:cxnLst>
                <a:cxn ang="T8">
                  <a:pos x="T0" y="T1"/>
                </a:cxn>
                <a:cxn ang="T9">
                  <a:pos x="T2" y="T3"/>
                </a:cxn>
                <a:cxn ang="T10">
                  <a:pos x="T4" y="T5"/>
                </a:cxn>
                <a:cxn ang="T11">
                  <a:pos x="T6" y="T7"/>
                </a:cxn>
              </a:cxnLst>
              <a:rect l="T12" t="T13" r="T14" b="T15"/>
              <a:pathLst>
                <a:path w="95" h="137">
                  <a:moveTo>
                    <a:pt x="95" y="0"/>
                  </a:moveTo>
                  <a:lnTo>
                    <a:pt x="53" y="137"/>
                  </a:lnTo>
                  <a:lnTo>
                    <a:pt x="0" y="0"/>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37" name="Line 19"/>
            <p:cNvSpPr>
              <a:spLocks noChangeShapeType="1"/>
            </p:cNvSpPr>
            <p:nvPr/>
          </p:nvSpPr>
          <p:spPr bwMode="auto">
            <a:xfrm>
              <a:off x="2641" y="756"/>
              <a:ext cx="1" cy="25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Freeform 20"/>
            <p:cNvSpPr>
              <a:spLocks/>
            </p:cNvSpPr>
            <p:nvPr/>
          </p:nvSpPr>
          <p:spPr bwMode="auto">
            <a:xfrm>
              <a:off x="2599" y="998"/>
              <a:ext cx="84" cy="137"/>
            </a:xfrm>
            <a:custGeom>
              <a:avLst/>
              <a:gdLst>
                <a:gd name="T0" fmla="*/ 84 w 84"/>
                <a:gd name="T1" fmla="*/ 0 h 137"/>
                <a:gd name="T2" fmla="*/ 42 w 84"/>
                <a:gd name="T3" fmla="*/ 137 h 137"/>
                <a:gd name="T4" fmla="*/ 0 w 84"/>
                <a:gd name="T5" fmla="*/ 0 h 137"/>
                <a:gd name="T6" fmla="*/ 84 w 84"/>
                <a:gd name="T7" fmla="*/ 0 h 137"/>
                <a:gd name="T8" fmla="*/ 0 60000 65536"/>
                <a:gd name="T9" fmla="*/ 0 60000 65536"/>
                <a:gd name="T10" fmla="*/ 0 60000 65536"/>
                <a:gd name="T11" fmla="*/ 0 60000 65536"/>
                <a:gd name="T12" fmla="*/ 0 w 84"/>
                <a:gd name="T13" fmla="*/ 0 h 137"/>
                <a:gd name="T14" fmla="*/ 84 w 84"/>
                <a:gd name="T15" fmla="*/ 137 h 137"/>
              </a:gdLst>
              <a:ahLst/>
              <a:cxnLst>
                <a:cxn ang="T8">
                  <a:pos x="T0" y="T1"/>
                </a:cxn>
                <a:cxn ang="T9">
                  <a:pos x="T2" y="T3"/>
                </a:cxn>
                <a:cxn ang="T10">
                  <a:pos x="T4" y="T5"/>
                </a:cxn>
                <a:cxn ang="T11">
                  <a:pos x="T6" y="T7"/>
                </a:cxn>
              </a:cxnLst>
              <a:rect l="T12" t="T13" r="T14" b="T15"/>
              <a:pathLst>
                <a:path w="84" h="137">
                  <a:moveTo>
                    <a:pt x="84" y="0"/>
                  </a:moveTo>
                  <a:lnTo>
                    <a:pt x="42" y="137"/>
                  </a:lnTo>
                  <a:lnTo>
                    <a:pt x="0" y="0"/>
                  </a:lnTo>
                  <a:lnTo>
                    <a:pt x="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39" name="Line 21"/>
            <p:cNvSpPr>
              <a:spLocks noChangeShapeType="1"/>
            </p:cNvSpPr>
            <p:nvPr/>
          </p:nvSpPr>
          <p:spPr bwMode="auto">
            <a:xfrm>
              <a:off x="4397" y="756"/>
              <a:ext cx="1" cy="37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0" name="Freeform 22"/>
            <p:cNvSpPr>
              <a:spLocks/>
            </p:cNvSpPr>
            <p:nvPr/>
          </p:nvSpPr>
          <p:spPr bwMode="auto">
            <a:xfrm>
              <a:off x="4356" y="1124"/>
              <a:ext cx="94" cy="137"/>
            </a:xfrm>
            <a:custGeom>
              <a:avLst/>
              <a:gdLst>
                <a:gd name="T0" fmla="*/ 94 w 94"/>
                <a:gd name="T1" fmla="*/ 0 h 137"/>
                <a:gd name="T2" fmla="*/ 41 w 94"/>
                <a:gd name="T3" fmla="*/ 137 h 137"/>
                <a:gd name="T4" fmla="*/ 0 w 94"/>
                <a:gd name="T5" fmla="*/ 0 h 137"/>
                <a:gd name="T6" fmla="*/ 94 w 94"/>
                <a:gd name="T7" fmla="*/ 0 h 137"/>
                <a:gd name="T8" fmla="*/ 0 60000 65536"/>
                <a:gd name="T9" fmla="*/ 0 60000 65536"/>
                <a:gd name="T10" fmla="*/ 0 60000 65536"/>
                <a:gd name="T11" fmla="*/ 0 60000 65536"/>
                <a:gd name="T12" fmla="*/ 0 w 94"/>
                <a:gd name="T13" fmla="*/ 0 h 137"/>
                <a:gd name="T14" fmla="*/ 94 w 94"/>
                <a:gd name="T15" fmla="*/ 137 h 137"/>
              </a:gdLst>
              <a:ahLst/>
              <a:cxnLst>
                <a:cxn ang="T8">
                  <a:pos x="T0" y="T1"/>
                </a:cxn>
                <a:cxn ang="T9">
                  <a:pos x="T2" y="T3"/>
                </a:cxn>
                <a:cxn ang="T10">
                  <a:pos x="T4" y="T5"/>
                </a:cxn>
                <a:cxn ang="T11">
                  <a:pos x="T6" y="T7"/>
                </a:cxn>
              </a:cxnLst>
              <a:rect l="T12" t="T13" r="T14" b="T15"/>
              <a:pathLst>
                <a:path w="94" h="137">
                  <a:moveTo>
                    <a:pt x="94" y="0"/>
                  </a:moveTo>
                  <a:lnTo>
                    <a:pt x="41" y="137"/>
                  </a:lnTo>
                  <a:lnTo>
                    <a:pt x="0"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41" name="Line 23"/>
            <p:cNvSpPr>
              <a:spLocks noChangeShapeType="1"/>
            </p:cNvSpPr>
            <p:nvPr/>
          </p:nvSpPr>
          <p:spPr bwMode="auto">
            <a:xfrm flipH="1">
              <a:off x="2955" y="1261"/>
              <a:ext cx="144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2" name="Freeform 24"/>
            <p:cNvSpPr>
              <a:spLocks/>
            </p:cNvSpPr>
            <p:nvPr/>
          </p:nvSpPr>
          <p:spPr bwMode="auto">
            <a:xfrm>
              <a:off x="2829" y="1219"/>
              <a:ext cx="136" cy="84"/>
            </a:xfrm>
            <a:custGeom>
              <a:avLst/>
              <a:gdLst>
                <a:gd name="T0" fmla="*/ 136 w 136"/>
                <a:gd name="T1" fmla="*/ 84 h 84"/>
                <a:gd name="T2" fmla="*/ 0 w 136"/>
                <a:gd name="T3" fmla="*/ 42 h 84"/>
                <a:gd name="T4" fmla="*/ 136 w 136"/>
                <a:gd name="T5" fmla="*/ 0 h 84"/>
                <a:gd name="T6" fmla="*/ 136 w 136"/>
                <a:gd name="T7" fmla="*/ 84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136" y="84"/>
                  </a:moveTo>
                  <a:lnTo>
                    <a:pt x="0" y="42"/>
                  </a:lnTo>
                  <a:lnTo>
                    <a:pt x="136" y="0"/>
                  </a:lnTo>
                  <a:lnTo>
                    <a:pt x="13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43" name="Line 25"/>
            <p:cNvSpPr>
              <a:spLocks noChangeShapeType="1"/>
            </p:cNvSpPr>
            <p:nvPr/>
          </p:nvSpPr>
          <p:spPr bwMode="auto">
            <a:xfrm flipH="1">
              <a:off x="2014" y="1261"/>
              <a:ext cx="50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Freeform 26"/>
            <p:cNvSpPr>
              <a:spLocks/>
            </p:cNvSpPr>
            <p:nvPr/>
          </p:nvSpPr>
          <p:spPr bwMode="auto">
            <a:xfrm>
              <a:off x="1888" y="1219"/>
              <a:ext cx="136" cy="84"/>
            </a:xfrm>
            <a:custGeom>
              <a:avLst/>
              <a:gdLst>
                <a:gd name="T0" fmla="*/ 136 w 136"/>
                <a:gd name="T1" fmla="*/ 84 h 84"/>
                <a:gd name="T2" fmla="*/ 0 w 136"/>
                <a:gd name="T3" fmla="*/ 42 h 84"/>
                <a:gd name="T4" fmla="*/ 136 w 136"/>
                <a:gd name="T5" fmla="*/ 0 h 84"/>
                <a:gd name="T6" fmla="*/ 136 w 136"/>
                <a:gd name="T7" fmla="*/ 84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136" y="84"/>
                  </a:moveTo>
                  <a:lnTo>
                    <a:pt x="0" y="42"/>
                  </a:lnTo>
                  <a:lnTo>
                    <a:pt x="136" y="0"/>
                  </a:lnTo>
                  <a:lnTo>
                    <a:pt x="13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45" name="Line 27"/>
            <p:cNvSpPr>
              <a:spLocks noChangeShapeType="1"/>
            </p:cNvSpPr>
            <p:nvPr/>
          </p:nvSpPr>
          <p:spPr bwMode="auto">
            <a:xfrm flipH="1">
              <a:off x="1386" y="1261"/>
              <a:ext cx="2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Freeform 28"/>
            <p:cNvSpPr>
              <a:spLocks/>
            </p:cNvSpPr>
            <p:nvPr/>
          </p:nvSpPr>
          <p:spPr bwMode="auto">
            <a:xfrm>
              <a:off x="1261" y="1219"/>
              <a:ext cx="136" cy="84"/>
            </a:xfrm>
            <a:custGeom>
              <a:avLst/>
              <a:gdLst>
                <a:gd name="T0" fmla="*/ 136 w 136"/>
                <a:gd name="T1" fmla="*/ 84 h 84"/>
                <a:gd name="T2" fmla="*/ 0 w 136"/>
                <a:gd name="T3" fmla="*/ 42 h 84"/>
                <a:gd name="T4" fmla="*/ 136 w 136"/>
                <a:gd name="T5" fmla="*/ 0 h 84"/>
                <a:gd name="T6" fmla="*/ 136 w 136"/>
                <a:gd name="T7" fmla="*/ 84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136" y="84"/>
                  </a:moveTo>
                  <a:lnTo>
                    <a:pt x="0" y="42"/>
                  </a:lnTo>
                  <a:lnTo>
                    <a:pt x="136" y="0"/>
                  </a:lnTo>
                  <a:lnTo>
                    <a:pt x="13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47" name="Line 29"/>
            <p:cNvSpPr>
              <a:spLocks noChangeShapeType="1"/>
            </p:cNvSpPr>
            <p:nvPr/>
          </p:nvSpPr>
          <p:spPr bwMode="auto">
            <a:xfrm>
              <a:off x="2014" y="504"/>
              <a:ext cx="2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8" name="Freeform 30"/>
            <p:cNvSpPr>
              <a:spLocks/>
            </p:cNvSpPr>
            <p:nvPr/>
          </p:nvSpPr>
          <p:spPr bwMode="auto">
            <a:xfrm>
              <a:off x="2254" y="462"/>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49" name="Line 31"/>
            <p:cNvSpPr>
              <a:spLocks noChangeShapeType="1"/>
            </p:cNvSpPr>
            <p:nvPr/>
          </p:nvSpPr>
          <p:spPr bwMode="auto">
            <a:xfrm>
              <a:off x="2892" y="504"/>
              <a:ext cx="2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0" name="Freeform 32"/>
            <p:cNvSpPr>
              <a:spLocks/>
            </p:cNvSpPr>
            <p:nvPr/>
          </p:nvSpPr>
          <p:spPr bwMode="auto">
            <a:xfrm>
              <a:off x="3132" y="462"/>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51" name="Line 33"/>
            <p:cNvSpPr>
              <a:spLocks noChangeShapeType="1"/>
            </p:cNvSpPr>
            <p:nvPr/>
          </p:nvSpPr>
          <p:spPr bwMode="auto">
            <a:xfrm>
              <a:off x="3770" y="504"/>
              <a:ext cx="2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2" name="Freeform 34"/>
            <p:cNvSpPr>
              <a:spLocks/>
            </p:cNvSpPr>
            <p:nvPr/>
          </p:nvSpPr>
          <p:spPr bwMode="auto">
            <a:xfrm>
              <a:off x="4011" y="462"/>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53" name="Line 35"/>
            <p:cNvSpPr>
              <a:spLocks noChangeShapeType="1"/>
            </p:cNvSpPr>
            <p:nvPr/>
          </p:nvSpPr>
          <p:spPr bwMode="auto">
            <a:xfrm>
              <a:off x="4648" y="504"/>
              <a:ext cx="37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4" name="Freeform 36"/>
            <p:cNvSpPr>
              <a:spLocks/>
            </p:cNvSpPr>
            <p:nvPr/>
          </p:nvSpPr>
          <p:spPr bwMode="auto">
            <a:xfrm>
              <a:off x="5014" y="462"/>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9255" name="Line 37"/>
            <p:cNvSpPr>
              <a:spLocks noChangeShapeType="1"/>
            </p:cNvSpPr>
            <p:nvPr/>
          </p:nvSpPr>
          <p:spPr bwMode="auto">
            <a:xfrm>
              <a:off x="1261" y="504"/>
              <a:ext cx="1" cy="75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6" name="Rectangle 39"/>
            <p:cNvSpPr>
              <a:spLocks noChangeArrowheads="1"/>
            </p:cNvSpPr>
            <p:nvPr/>
          </p:nvSpPr>
          <p:spPr bwMode="auto">
            <a:xfrm>
              <a:off x="1773" y="5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4</a:t>
              </a:r>
              <a:endParaRPr lang="zh-CN" altLang="en-US"/>
            </a:p>
          </p:txBody>
        </p:sp>
        <p:sp>
          <p:nvSpPr>
            <p:cNvPr id="9257" name="Rectangle 40"/>
            <p:cNvSpPr>
              <a:spLocks noChangeArrowheads="1"/>
            </p:cNvSpPr>
            <p:nvPr/>
          </p:nvSpPr>
          <p:spPr bwMode="auto">
            <a:xfrm>
              <a:off x="1669" y="399"/>
              <a:ext cx="2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300" i="1">
                  <a:solidFill>
                    <a:srgbClr val="000000"/>
                  </a:solidFill>
                  <a:latin typeface="Times New Roman" pitchFamily="18" charset="0"/>
                </a:rPr>
                <a:t>x</a:t>
              </a:r>
              <a:endParaRPr lang="en-US" altLang="zh-CN"/>
            </a:p>
          </p:txBody>
        </p:sp>
        <p:sp>
          <p:nvSpPr>
            <p:cNvPr id="9258" name="Rectangle 41"/>
            <p:cNvSpPr>
              <a:spLocks noChangeArrowheads="1"/>
            </p:cNvSpPr>
            <p:nvPr/>
          </p:nvSpPr>
          <p:spPr bwMode="auto">
            <a:xfrm>
              <a:off x="4429" y="54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1</a:t>
              </a:r>
              <a:endParaRPr lang="zh-CN" altLang="en-US"/>
            </a:p>
          </p:txBody>
        </p:sp>
        <p:sp>
          <p:nvSpPr>
            <p:cNvPr id="9259" name="Rectangle 42"/>
            <p:cNvSpPr>
              <a:spLocks noChangeArrowheads="1"/>
            </p:cNvSpPr>
            <p:nvPr/>
          </p:nvSpPr>
          <p:spPr bwMode="auto">
            <a:xfrm>
              <a:off x="4324" y="399"/>
              <a:ext cx="22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i="1">
                  <a:solidFill>
                    <a:srgbClr val="000000"/>
                  </a:solidFill>
                  <a:latin typeface="Times New Roman" pitchFamily="18" charset="0"/>
                </a:rPr>
                <a:t>x</a:t>
              </a:r>
              <a:endParaRPr lang="en-US" altLang="zh-CN"/>
            </a:p>
          </p:txBody>
        </p:sp>
        <p:sp>
          <p:nvSpPr>
            <p:cNvPr id="9260" name="Rectangle 43"/>
            <p:cNvSpPr>
              <a:spLocks noChangeArrowheads="1"/>
            </p:cNvSpPr>
            <p:nvPr/>
          </p:nvSpPr>
          <p:spPr bwMode="auto">
            <a:xfrm>
              <a:off x="3551" y="55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2</a:t>
              </a:r>
              <a:endParaRPr lang="zh-CN" altLang="en-US"/>
            </a:p>
          </p:txBody>
        </p:sp>
        <p:sp>
          <p:nvSpPr>
            <p:cNvPr id="9261" name="Rectangle 44"/>
            <p:cNvSpPr>
              <a:spLocks noChangeArrowheads="1"/>
            </p:cNvSpPr>
            <p:nvPr/>
          </p:nvSpPr>
          <p:spPr bwMode="auto">
            <a:xfrm>
              <a:off x="3436" y="388"/>
              <a:ext cx="2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300" i="1">
                  <a:solidFill>
                    <a:srgbClr val="000000"/>
                  </a:solidFill>
                  <a:latin typeface="Times New Roman" pitchFamily="18" charset="0"/>
                </a:rPr>
                <a:t>x</a:t>
              </a:r>
              <a:endParaRPr lang="en-US" altLang="zh-CN"/>
            </a:p>
          </p:txBody>
        </p:sp>
        <p:sp>
          <p:nvSpPr>
            <p:cNvPr id="9262" name="Rectangle 45"/>
            <p:cNvSpPr>
              <a:spLocks noChangeArrowheads="1"/>
            </p:cNvSpPr>
            <p:nvPr/>
          </p:nvSpPr>
          <p:spPr bwMode="auto">
            <a:xfrm>
              <a:off x="2672" y="536"/>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1700">
                  <a:solidFill>
                    <a:srgbClr val="000000"/>
                  </a:solidFill>
                  <a:latin typeface="Times New Roman" pitchFamily="18" charset="0"/>
                </a:rPr>
                <a:t>3</a:t>
              </a:r>
              <a:endParaRPr lang="zh-CN" altLang="en-US"/>
            </a:p>
          </p:txBody>
        </p:sp>
        <p:sp>
          <p:nvSpPr>
            <p:cNvPr id="9263" name="Rectangle 46"/>
            <p:cNvSpPr>
              <a:spLocks noChangeArrowheads="1"/>
            </p:cNvSpPr>
            <p:nvPr/>
          </p:nvSpPr>
          <p:spPr bwMode="auto">
            <a:xfrm>
              <a:off x="2568" y="399"/>
              <a:ext cx="22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000" i="1">
                  <a:solidFill>
                    <a:srgbClr val="000000"/>
                  </a:solidFill>
                  <a:latin typeface="Times New Roman" pitchFamily="18" charset="0"/>
                </a:rPr>
                <a:t>x</a:t>
              </a:r>
              <a:endParaRPr lang="en-US" altLang="zh-CN"/>
            </a:p>
          </p:txBody>
        </p:sp>
        <p:sp>
          <p:nvSpPr>
            <p:cNvPr id="9264" name="Rectangle 48"/>
            <p:cNvSpPr>
              <a:spLocks noChangeArrowheads="1"/>
            </p:cNvSpPr>
            <p:nvPr/>
          </p:nvSpPr>
          <p:spPr bwMode="auto">
            <a:xfrm>
              <a:off x="2881" y="966"/>
              <a:ext cx="1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2</a:t>
              </a:r>
              <a:endParaRPr lang="zh-CN" altLang="en-US"/>
            </a:p>
          </p:txBody>
        </p:sp>
        <p:sp>
          <p:nvSpPr>
            <p:cNvPr id="9265" name="Rectangle 49"/>
            <p:cNvSpPr>
              <a:spLocks noChangeArrowheads="1"/>
            </p:cNvSpPr>
            <p:nvPr/>
          </p:nvSpPr>
          <p:spPr bwMode="auto">
            <a:xfrm>
              <a:off x="2766" y="830"/>
              <a:ext cx="22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000" i="1">
                  <a:solidFill>
                    <a:srgbClr val="000000"/>
                  </a:solidFill>
                  <a:latin typeface="Times New Roman" pitchFamily="18" charset="0"/>
                </a:rPr>
                <a:t>c</a:t>
              </a:r>
              <a:endParaRPr lang="en-US" altLang="zh-CN"/>
            </a:p>
          </p:txBody>
        </p:sp>
        <p:sp>
          <p:nvSpPr>
            <p:cNvPr id="9266" name="Rectangle 50"/>
            <p:cNvSpPr>
              <a:spLocks noChangeArrowheads="1"/>
            </p:cNvSpPr>
            <p:nvPr/>
          </p:nvSpPr>
          <p:spPr bwMode="auto">
            <a:xfrm>
              <a:off x="1972" y="967"/>
              <a:ext cx="1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1700">
                  <a:solidFill>
                    <a:srgbClr val="000000"/>
                  </a:solidFill>
                  <a:latin typeface="Times New Roman" pitchFamily="18" charset="0"/>
                </a:rPr>
                <a:t>1</a:t>
              </a:r>
              <a:endParaRPr lang="zh-CN" altLang="en-US"/>
            </a:p>
          </p:txBody>
        </p:sp>
        <p:sp>
          <p:nvSpPr>
            <p:cNvPr id="9267" name="Rectangle 51"/>
            <p:cNvSpPr>
              <a:spLocks noChangeArrowheads="1"/>
            </p:cNvSpPr>
            <p:nvPr/>
          </p:nvSpPr>
          <p:spPr bwMode="auto">
            <a:xfrm>
              <a:off x="1888" y="830"/>
              <a:ext cx="18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900" i="1">
                  <a:solidFill>
                    <a:srgbClr val="000000"/>
                  </a:solidFill>
                  <a:latin typeface="Times New Roman" pitchFamily="18" charset="0"/>
                </a:rPr>
                <a:t>c</a:t>
              </a:r>
              <a:endParaRPr lang="en-US" altLang="zh-CN"/>
            </a:p>
          </p:txBody>
        </p:sp>
        <p:sp>
          <p:nvSpPr>
            <p:cNvPr id="9268" name="Rectangle 52"/>
            <p:cNvSpPr>
              <a:spLocks noChangeArrowheads="1"/>
            </p:cNvSpPr>
            <p:nvPr/>
          </p:nvSpPr>
          <p:spPr bwMode="auto">
            <a:xfrm>
              <a:off x="3739" y="883"/>
              <a:ext cx="17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500">
                  <a:solidFill>
                    <a:srgbClr val="000000"/>
                  </a:solidFill>
                  <a:latin typeface="Times New Roman" pitchFamily="18" charset="0"/>
                </a:rPr>
                <a:t>0</a:t>
              </a:r>
              <a:endParaRPr lang="zh-CN" altLang="en-US"/>
            </a:p>
          </p:txBody>
        </p:sp>
        <p:sp>
          <p:nvSpPr>
            <p:cNvPr id="9269" name="Rectangle 53"/>
            <p:cNvSpPr>
              <a:spLocks noChangeArrowheads="1"/>
            </p:cNvSpPr>
            <p:nvPr/>
          </p:nvSpPr>
          <p:spPr bwMode="auto">
            <a:xfrm>
              <a:off x="3456" y="987"/>
              <a:ext cx="1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1500">
                  <a:solidFill>
                    <a:srgbClr val="000000"/>
                  </a:solidFill>
                  <a:latin typeface="Times New Roman" pitchFamily="18" charset="0"/>
                </a:rPr>
                <a:t>3</a:t>
              </a:r>
              <a:endParaRPr lang="zh-CN" altLang="en-US"/>
            </a:p>
          </p:txBody>
        </p:sp>
        <p:sp>
          <p:nvSpPr>
            <p:cNvPr id="9270" name="Rectangle 54"/>
            <p:cNvSpPr>
              <a:spLocks noChangeArrowheads="1"/>
            </p:cNvSpPr>
            <p:nvPr/>
          </p:nvSpPr>
          <p:spPr bwMode="auto">
            <a:xfrm>
              <a:off x="3582" y="851"/>
              <a:ext cx="22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500">
                  <a:solidFill>
                    <a:srgbClr val="000000"/>
                  </a:solidFill>
                  <a:latin typeface="Symbol" pitchFamily="18" charset="2"/>
                </a:rPr>
                <a:t>=</a:t>
              </a:r>
              <a:endParaRPr lang="zh-CN" altLang="en-US"/>
            </a:p>
          </p:txBody>
        </p:sp>
        <p:sp>
          <p:nvSpPr>
            <p:cNvPr id="9271" name="Rectangle 55"/>
            <p:cNvSpPr>
              <a:spLocks noChangeArrowheads="1"/>
            </p:cNvSpPr>
            <p:nvPr/>
          </p:nvSpPr>
          <p:spPr bwMode="auto">
            <a:xfrm>
              <a:off x="3373" y="883"/>
              <a:ext cx="1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500" i="1">
                  <a:solidFill>
                    <a:srgbClr val="000000"/>
                  </a:solidFill>
                  <a:latin typeface="Times New Roman" pitchFamily="18" charset="0"/>
                </a:rPr>
                <a:t>c</a:t>
              </a:r>
              <a:endParaRPr lang="en-US" altLang="zh-CN"/>
            </a:p>
          </p:txBody>
        </p:sp>
        <p:sp>
          <p:nvSpPr>
            <p:cNvPr id="9272" name="Rectangle 56"/>
            <p:cNvSpPr>
              <a:spLocks noChangeArrowheads="1"/>
            </p:cNvSpPr>
            <p:nvPr/>
          </p:nvSpPr>
          <p:spPr bwMode="auto">
            <a:xfrm>
              <a:off x="4638" y="966"/>
              <a:ext cx="1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4</a:t>
              </a:r>
              <a:endParaRPr lang="zh-CN" altLang="en-US"/>
            </a:p>
          </p:txBody>
        </p:sp>
        <p:sp>
          <p:nvSpPr>
            <p:cNvPr id="9273" name="Rectangle 57"/>
            <p:cNvSpPr>
              <a:spLocks noChangeArrowheads="1"/>
            </p:cNvSpPr>
            <p:nvPr/>
          </p:nvSpPr>
          <p:spPr bwMode="auto">
            <a:xfrm>
              <a:off x="4523" y="830"/>
              <a:ext cx="22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000" i="1">
                  <a:solidFill>
                    <a:srgbClr val="000000"/>
                  </a:solidFill>
                  <a:latin typeface="Times New Roman" pitchFamily="18" charset="0"/>
                </a:rPr>
                <a:t>c</a:t>
              </a:r>
              <a:endParaRPr lang="en-US" altLang="zh-CN"/>
            </a:p>
          </p:txBody>
        </p:sp>
        <p:graphicFrame>
          <p:nvGraphicFramePr>
            <p:cNvPr id="9220" name="Object 58"/>
            <p:cNvGraphicFramePr>
              <a:graphicFrameLocks noChangeAspect="1"/>
            </p:cNvGraphicFramePr>
            <p:nvPr/>
          </p:nvGraphicFramePr>
          <p:xfrm>
            <a:off x="1632" y="1104"/>
            <a:ext cx="312" cy="336"/>
          </p:xfrm>
          <a:graphic>
            <a:graphicData uri="http://schemas.openxmlformats.org/presentationml/2006/ole">
              <mc:AlternateContent xmlns:mc="http://schemas.openxmlformats.org/markup-compatibility/2006">
                <mc:Choice xmlns:v="urn:schemas-microsoft-com:vml" Requires="v">
                  <p:oleObj spid="_x0000_s4240" name="Equation" r:id="rId7" imgW="164880" imgH="177480" progId="Equation.3">
                    <p:embed/>
                  </p:oleObj>
                </mc:Choice>
                <mc:Fallback>
                  <p:oleObj name="Equation" r:id="rId7" imgW="1648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 y="1104"/>
                          <a:ext cx="31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59"/>
            <p:cNvGraphicFramePr>
              <a:graphicFrameLocks noChangeAspect="1"/>
            </p:cNvGraphicFramePr>
            <p:nvPr/>
          </p:nvGraphicFramePr>
          <p:xfrm>
            <a:off x="2520" y="1104"/>
            <a:ext cx="312" cy="336"/>
          </p:xfrm>
          <a:graphic>
            <a:graphicData uri="http://schemas.openxmlformats.org/presentationml/2006/ole">
              <mc:AlternateContent xmlns:mc="http://schemas.openxmlformats.org/markup-compatibility/2006">
                <mc:Choice xmlns:v="urn:schemas-microsoft-com:vml" Requires="v">
                  <p:oleObj spid="_x0000_s4241" name="Equation" r:id="rId9" imgW="164880" imgH="177480" progId="Equation.3">
                    <p:embed/>
                  </p:oleObj>
                </mc:Choice>
                <mc:Fallback>
                  <p:oleObj name="Equation" r:id="rId9" imgW="1648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0" y="1104"/>
                          <a:ext cx="31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632813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 Box 2"/>
          <p:cNvSpPr txBox="1">
            <a:spLocks noChangeArrowheads="1"/>
          </p:cNvSpPr>
          <p:nvPr/>
        </p:nvSpPr>
        <p:spPr bwMode="auto">
          <a:xfrm>
            <a:off x="659215" y="97334"/>
            <a:ext cx="1455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r>
              <a:rPr lang="zh-CN" altLang="en-US" sz="4400" b="1" dirty="0">
                <a:solidFill>
                  <a:srgbClr val="0000FF"/>
                </a:solidFill>
                <a:latin typeface="Times New Roman" pitchFamily="18" charset="0"/>
                <a:ea typeface="+mn-ea"/>
                <a:cs typeface="Times New Roman" pitchFamily="18" charset="0"/>
              </a:rPr>
              <a:t>例</a:t>
            </a:r>
            <a:r>
              <a:rPr lang="en-US" altLang="zh-CN" sz="4400" b="1" dirty="0">
                <a:solidFill>
                  <a:srgbClr val="0000FF"/>
                </a:solidFill>
                <a:latin typeface="Times New Roman" pitchFamily="18" charset="0"/>
                <a:ea typeface="+mn-ea"/>
                <a:cs typeface="Times New Roman" pitchFamily="18" charset="0"/>
              </a:rPr>
              <a:t>5.3</a:t>
            </a:r>
            <a:endParaRPr lang="zh-CN" altLang="en-US" sz="4400" b="1" dirty="0">
              <a:solidFill>
                <a:srgbClr val="0000FF"/>
              </a:solidFill>
              <a:latin typeface="Times New Roman" pitchFamily="18" charset="0"/>
              <a:ea typeface="+mn-ea"/>
              <a:cs typeface="Times New Roman" pitchFamily="18" charset="0"/>
            </a:endParaRPr>
          </a:p>
        </p:txBody>
      </p:sp>
      <p:sp>
        <p:nvSpPr>
          <p:cNvPr id="10247" name="Text Box 5"/>
          <p:cNvSpPr txBox="1">
            <a:spLocks noChangeArrowheads="1"/>
          </p:cNvSpPr>
          <p:nvPr/>
        </p:nvSpPr>
        <p:spPr bwMode="auto">
          <a:xfrm>
            <a:off x="1279525" y="2555875"/>
            <a:ext cx="209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仿宋" pitchFamily="49" charset="-122"/>
                <a:ea typeface="仿宋" pitchFamily="49" charset="-122"/>
              </a:rPr>
              <a:t>反馈函数为：</a:t>
            </a:r>
            <a:r>
              <a:rPr kumimoji="1" lang="zh-CN" altLang="en-US" sz="2400">
                <a:latin typeface="Times New Roman" pitchFamily="18" charset="0"/>
              </a:rPr>
              <a:t> </a:t>
            </a:r>
          </a:p>
        </p:txBody>
      </p:sp>
      <p:graphicFrame>
        <p:nvGraphicFramePr>
          <p:cNvPr id="10242" name="Object 6"/>
          <p:cNvGraphicFramePr>
            <a:graphicFrameLocks noChangeAspect="1"/>
          </p:cNvGraphicFramePr>
          <p:nvPr/>
        </p:nvGraphicFramePr>
        <p:xfrm>
          <a:off x="3348038" y="2565400"/>
          <a:ext cx="3636962" cy="476250"/>
        </p:xfrm>
        <a:graphic>
          <a:graphicData uri="http://schemas.openxmlformats.org/presentationml/2006/ole">
            <mc:AlternateContent xmlns:mc="http://schemas.openxmlformats.org/markup-compatibility/2006">
              <mc:Choice xmlns:v="urn:schemas-microsoft-com:vml" Requires="v">
                <p:oleObj spid="_x0000_s5262" name="Equation" r:id="rId3" imgW="1739880" imgH="228600" progId="Equation.3">
                  <p:embed/>
                </p:oleObj>
              </mc:Choice>
              <mc:Fallback>
                <p:oleObj name="Equation" r:id="rId3" imgW="1739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565400"/>
                        <a:ext cx="36369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8"/>
          <p:cNvSpPr txBox="1">
            <a:spLocks noChangeArrowheads="1"/>
          </p:cNvSpPr>
          <p:nvPr/>
        </p:nvSpPr>
        <p:spPr bwMode="auto">
          <a:xfrm>
            <a:off x="1331913" y="4005263"/>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仿宋" pitchFamily="49" charset="-122"/>
                <a:ea typeface="仿宋" pitchFamily="49" charset="-122"/>
              </a:rPr>
              <a:t>初始状态:(1000)，输出序列:(1000110)</a:t>
            </a:r>
            <a:r>
              <a:rPr kumimoji="1" lang="zh-CN" altLang="en-US" sz="2400" b="1" baseline="30000">
                <a:latin typeface="仿宋" pitchFamily="49" charset="-122"/>
                <a:ea typeface="仿宋" pitchFamily="49" charset="-122"/>
                <a:sym typeface="Symbol" pitchFamily="18" charset="2"/>
              </a:rPr>
              <a:t></a:t>
            </a:r>
            <a:r>
              <a:rPr kumimoji="1" lang="zh-CN" altLang="en-US" sz="2400" b="1">
                <a:latin typeface="仿宋" pitchFamily="49" charset="-122"/>
                <a:ea typeface="仿宋" pitchFamily="49" charset="-122"/>
              </a:rPr>
              <a:t>，周期为7</a:t>
            </a:r>
          </a:p>
        </p:txBody>
      </p:sp>
      <p:sp>
        <p:nvSpPr>
          <p:cNvPr id="10249" name="Text Box 9"/>
          <p:cNvSpPr txBox="1">
            <a:spLocks noChangeArrowheads="1"/>
          </p:cNvSpPr>
          <p:nvPr/>
        </p:nvSpPr>
        <p:spPr bwMode="auto">
          <a:xfrm>
            <a:off x="1295400" y="4629150"/>
            <a:ext cx="7237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仿宋" pitchFamily="49" charset="-122"/>
                <a:ea typeface="仿宋" pitchFamily="49" charset="-122"/>
              </a:rPr>
              <a:t>初始状态:(0010)，输出序列:(0010111)</a:t>
            </a:r>
            <a:r>
              <a:rPr kumimoji="1" lang="zh-CN" altLang="en-US" sz="2400" b="1" baseline="30000">
                <a:latin typeface="仿宋" pitchFamily="49" charset="-122"/>
                <a:ea typeface="仿宋" pitchFamily="49" charset="-122"/>
                <a:sym typeface="Symbol" pitchFamily="18" charset="2"/>
              </a:rPr>
              <a:t></a:t>
            </a:r>
            <a:r>
              <a:rPr kumimoji="1" lang="zh-CN" altLang="en-US" sz="2400" b="1">
                <a:latin typeface="仿宋" pitchFamily="49" charset="-122"/>
                <a:ea typeface="仿宋" pitchFamily="49" charset="-122"/>
              </a:rPr>
              <a:t>，周期为7 </a:t>
            </a:r>
          </a:p>
        </p:txBody>
      </p:sp>
      <p:sp>
        <p:nvSpPr>
          <p:cNvPr id="10250" name="Text Box 10"/>
          <p:cNvSpPr txBox="1">
            <a:spLocks noChangeArrowheads="1"/>
          </p:cNvSpPr>
          <p:nvPr/>
        </p:nvSpPr>
        <p:spPr bwMode="auto">
          <a:xfrm>
            <a:off x="1258888" y="5210175"/>
            <a:ext cx="723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仿宋" pitchFamily="49" charset="-122"/>
                <a:ea typeface="仿宋" pitchFamily="49" charset="-122"/>
              </a:rPr>
              <a:t>初始状态:(0110)，输出序列:(0110100)</a:t>
            </a:r>
            <a:r>
              <a:rPr kumimoji="1" lang="zh-CN" altLang="en-US" sz="2400" b="1" baseline="30000">
                <a:latin typeface="仿宋" pitchFamily="49" charset="-122"/>
                <a:ea typeface="仿宋" pitchFamily="49" charset="-122"/>
                <a:sym typeface="Symbol" pitchFamily="18" charset="2"/>
              </a:rPr>
              <a:t></a:t>
            </a:r>
            <a:r>
              <a:rPr kumimoji="1" lang="zh-CN" altLang="en-US" sz="2400" b="1">
                <a:latin typeface="仿宋" pitchFamily="49" charset="-122"/>
                <a:ea typeface="仿宋" pitchFamily="49" charset="-122"/>
              </a:rPr>
              <a:t>，周期为7 </a:t>
            </a:r>
          </a:p>
        </p:txBody>
      </p:sp>
      <p:graphicFrame>
        <p:nvGraphicFramePr>
          <p:cNvPr id="10243" name="Object 11"/>
          <p:cNvGraphicFramePr>
            <a:graphicFrameLocks noChangeAspect="1"/>
          </p:cNvGraphicFramePr>
          <p:nvPr/>
        </p:nvGraphicFramePr>
        <p:xfrm>
          <a:off x="3563938" y="3141663"/>
          <a:ext cx="3397250" cy="571500"/>
        </p:xfrm>
        <a:graphic>
          <a:graphicData uri="http://schemas.openxmlformats.org/presentationml/2006/ole">
            <mc:AlternateContent xmlns:mc="http://schemas.openxmlformats.org/markup-compatibility/2006">
              <mc:Choice xmlns:v="urn:schemas-microsoft-com:vml" Requires="v">
                <p:oleObj spid="_x0000_s5263" name="Equation" r:id="rId5" imgW="1358640" imgH="228600" progId="Equation.3">
                  <p:embed/>
                </p:oleObj>
              </mc:Choice>
              <mc:Fallback>
                <p:oleObj name="Equation" r:id="rId5" imgW="13586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3141663"/>
                        <a:ext cx="3397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3"/>
          <p:cNvSpPr txBox="1">
            <a:spLocks noChangeArrowheads="1"/>
          </p:cNvSpPr>
          <p:nvPr/>
        </p:nvSpPr>
        <p:spPr bwMode="auto">
          <a:xfrm>
            <a:off x="1331913" y="3141663"/>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Times New Roman" pitchFamily="18" charset="0"/>
                <a:ea typeface="仿宋" pitchFamily="49" charset="-122"/>
              </a:rPr>
              <a:t>称为结构常数：</a:t>
            </a:r>
            <a:endParaRPr kumimoji="1" lang="en-US" altLang="zh-CN" sz="2400" b="1">
              <a:latin typeface="Times New Roman" pitchFamily="18" charset="0"/>
              <a:ea typeface="仿宋" pitchFamily="49" charset="-122"/>
            </a:endParaRPr>
          </a:p>
        </p:txBody>
      </p:sp>
      <p:grpSp>
        <p:nvGrpSpPr>
          <p:cNvPr id="10252" name="Group 157"/>
          <p:cNvGrpSpPr>
            <a:grpSpLocks/>
          </p:cNvGrpSpPr>
          <p:nvPr/>
        </p:nvGrpSpPr>
        <p:grpSpPr bwMode="auto">
          <a:xfrm>
            <a:off x="2001838" y="600075"/>
            <a:ext cx="6173787" cy="1685925"/>
            <a:chOff x="1261" y="378"/>
            <a:chExt cx="3889" cy="1062"/>
          </a:xfrm>
        </p:grpSpPr>
        <p:sp>
          <p:nvSpPr>
            <p:cNvPr id="10253" name="Rectangle 158"/>
            <p:cNvSpPr>
              <a:spLocks noChangeArrowheads="1"/>
            </p:cNvSpPr>
            <p:nvPr/>
          </p:nvSpPr>
          <p:spPr bwMode="auto">
            <a:xfrm>
              <a:off x="1512" y="378"/>
              <a:ext cx="502" cy="378"/>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54" name="Rectangle 159"/>
            <p:cNvSpPr>
              <a:spLocks noChangeArrowheads="1"/>
            </p:cNvSpPr>
            <p:nvPr/>
          </p:nvSpPr>
          <p:spPr bwMode="auto">
            <a:xfrm>
              <a:off x="4147" y="378"/>
              <a:ext cx="501" cy="378"/>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55" name="Rectangle 160"/>
            <p:cNvSpPr>
              <a:spLocks noChangeArrowheads="1"/>
            </p:cNvSpPr>
            <p:nvPr/>
          </p:nvSpPr>
          <p:spPr bwMode="auto">
            <a:xfrm>
              <a:off x="3268" y="378"/>
              <a:ext cx="502" cy="378"/>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56" name="Rectangle 161"/>
            <p:cNvSpPr>
              <a:spLocks noChangeArrowheads="1"/>
            </p:cNvSpPr>
            <p:nvPr/>
          </p:nvSpPr>
          <p:spPr bwMode="auto">
            <a:xfrm>
              <a:off x="2390" y="378"/>
              <a:ext cx="502" cy="378"/>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57" name="Line 162"/>
            <p:cNvSpPr>
              <a:spLocks noChangeShapeType="1"/>
            </p:cNvSpPr>
            <p:nvPr/>
          </p:nvSpPr>
          <p:spPr bwMode="auto">
            <a:xfrm>
              <a:off x="1261" y="504"/>
              <a:ext cx="12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 name="Freeform 163"/>
            <p:cNvSpPr>
              <a:spLocks/>
            </p:cNvSpPr>
            <p:nvPr/>
          </p:nvSpPr>
          <p:spPr bwMode="auto">
            <a:xfrm>
              <a:off x="1376" y="462"/>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59" name="Line 164"/>
            <p:cNvSpPr>
              <a:spLocks noChangeShapeType="1"/>
            </p:cNvSpPr>
            <p:nvPr/>
          </p:nvSpPr>
          <p:spPr bwMode="auto">
            <a:xfrm>
              <a:off x="1763" y="756"/>
              <a:ext cx="1" cy="25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Freeform 165"/>
            <p:cNvSpPr>
              <a:spLocks/>
            </p:cNvSpPr>
            <p:nvPr/>
          </p:nvSpPr>
          <p:spPr bwMode="auto">
            <a:xfrm>
              <a:off x="1710" y="998"/>
              <a:ext cx="95" cy="137"/>
            </a:xfrm>
            <a:custGeom>
              <a:avLst/>
              <a:gdLst>
                <a:gd name="T0" fmla="*/ 95 w 95"/>
                <a:gd name="T1" fmla="*/ 0 h 137"/>
                <a:gd name="T2" fmla="*/ 53 w 95"/>
                <a:gd name="T3" fmla="*/ 137 h 137"/>
                <a:gd name="T4" fmla="*/ 0 w 95"/>
                <a:gd name="T5" fmla="*/ 0 h 137"/>
                <a:gd name="T6" fmla="*/ 95 w 95"/>
                <a:gd name="T7" fmla="*/ 0 h 137"/>
                <a:gd name="T8" fmla="*/ 0 60000 65536"/>
                <a:gd name="T9" fmla="*/ 0 60000 65536"/>
                <a:gd name="T10" fmla="*/ 0 60000 65536"/>
                <a:gd name="T11" fmla="*/ 0 60000 65536"/>
                <a:gd name="T12" fmla="*/ 0 w 95"/>
                <a:gd name="T13" fmla="*/ 0 h 137"/>
                <a:gd name="T14" fmla="*/ 95 w 95"/>
                <a:gd name="T15" fmla="*/ 137 h 137"/>
              </a:gdLst>
              <a:ahLst/>
              <a:cxnLst>
                <a:cxn ang="T8">
                  <a:pos x="T0" y="T1"/>
                </a:cxn>
                <a:cxn ang="T9">
                  <a:pos x="T2" y="T3"/>
                </a:cxn>
                <a:cxn ang="T10">
                  <a:pos x="T4" y="T5"/>
                </a:cxn>
                <a:cxn ang="T11">
                  <a:pos x="T6" y="T7"/>
                </a:cxn>
              </a:cxnLst>
              <a:rect l="T12" t="T13" r="T14" b="T15"/>
              <a:pathLst>
                <a:path w="95" h="137">
                  <a:moveTo>
                    <a:pt x="95" y="0"/>
                  </a:moveTo>
                  <a:lnTo>
                    <a:pt x="53" y="137"/>
                  </a:lnTo>
                  <a:lnTo>
                    <a:pt x="0" y="0"/>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61" name="Line 166"/>
            <p:cNvSpPr>
              <a:spLocks noChangeShapeType="1"/>
            </p:cNvSpPr>
            <p:nvPr/>
          </p:nvSpPr>
          <p:spPr bwMode="auto">
            <a:xfrm>
              <a:off x="2641" y="756"/>
              <a:ext cx="1" cy="25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Freeform 167"/>
            <p:cNvSpPr>
              <a:spLocks/>
            </p:cNvSpPr>
            <p:nvPr/>
          </p:nvSpPr>
          <p:spPr bwMode="auto">
            <a:xfrm>
              <a:off x="2599" y="998"/>
              <a:ext cx="84" cy="137"/>
            </a:xfrm>
            <a:custGeom>
              <a:avLst/>
              <a:gdLst>
                <a:gd name="T0" fmla="*/ 84 w 84"/>
                <a:gd name="T1" fmla="*/ 0 h 137"/>
                <a:gd name="T2" fmla="*/ 42 w 84"/>
                <a:gd name="T3" fmla="*/ 137 h 137"/>
                <a:gd name="T4" fmla="*/ 0 w 84"/>
                <a:gd name="T5" fmla="*/ 0 h 137"/>
                <a:gd name="T6" fmla="*/ 84 w 84"/>
                <a:gd name="T7" fmla="*/ 0 h 137"/>
                <a:gd name="T8" fmla="*/ 0 60000 65536"/>
                <a:gd name="T9" fmla="*/ 0 60000 65536"/>
                <a:gd name="T10" fmla="*/ 0 60000 65536"/>
                <a:gd name="T11" fmla="*/ 0 60000 65536"/>
                <a:gd name="T12" fmla="*/ 0 w 84"/>
                <a:gd name="T13" fmla="*/ 0 h 137"/>
                <a:gd name="T14" fmla="*/ 84 w 84"/>
                <a:gd name="T15" fmla="*/ 137 h 137"/>
              </a:gdLst>
              <a:ahLst/>
              <a:cxnLst>
                <a:cxn ang="T8">
                  <a:pos x="T0" y="T1"/>
                </a:cxn>
                <a:cxn ang="T9">
                  <a:pos x="T2" y="T3"/>
                </a:cxn>
                <a:cxn ang="T10">
                  <a:pos x="T4" y="T5"/>
                </a:cxn>
                <a:cxn ang="T11">
                  <a:pos x="T6" y="T7"/>
                </a:cxn>
              </a:cxnLst>
              <a:rect l="T12" t="T13" r="T14" b="T15"/>
              <a:pathLst>
                <a:path w="84" h="137">
                  <a:moveTo>
                    <a:pt x="84" y="0"/>
                  </a:moveTo>
                  <a:lnTo>
                    <a:pt x="42" y="137"/>
                  </a:lnTo>
                  <a:lnTo>
                    <a:pt x="0" y="0"/>
                  </a:lnTo>
                  <a:lnTo>
                    <a:pt x="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63" name="Line 168"/>
            <p:cNvSpPr>
              <a:spLocks noChangeShapeType="1"/>
            </p:cNvSpPr>
            <p:nvPr/>
          </p:nvSpPr>
          <p:spPr bwMode="auto">
            <a:xfrm>
              <a:off x="4397" y="756"/>
              <a:ext cx="1" cy="37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 name="Freeform 169"/>
            <p:cNvSpPr>
              <a:spLocks/>
            </p:cNvSpPr>
            <p:nvPr/>
          </p:nvSpPr>
          <p:spPr bwMode="auto">
            <a:xfrm>
              <a:off x="4356" y="1124"/>
              <a:ext cx="94" cy="137"/>
            </a:xfrm>
            <a:custGeom>
              <a:avLst/>
              <a:gdLst>
                <a:gd name="T0" fmla="*/ 94 w 94"/>
                <a:gd name="T1" fmla="*/ 0 h 137"/>
                <a:gd name="T2" fmla="*/ 41 w 94"/>
                <a:gd name="T3" fmla="*/ 137 h 137"/>
                <a:gd name="T4" fmla="*/ 0 w 94"/>
                <a:gd name="T5" fmla="*/ 0 h 137"/>
                <a:gd name="T6" fmla="*/ 94 w 94"/>
                <a:gd name="T7" fmla="*/ 0 h 137"/>
                <a:gd name="T8" fmla="*/ 0 60000 65536"/>
                <a:gd name="T9" fmla="*/ 0 60000 65536"/>
                <a:gd name="T10" fmla="*/ 0 60000 65536"/>
                <a:gd name="T11" fmla="*/ 0 60000 65536"/>
                <a:gd name="T12" fmla="*/ 0 w 94"/>
                <a:gd name="T13" fmla="*/ 0 h 137"/>
                <a:gd name="T14" fmla="*/ 94 w 94"/>
                <a:gd name="T15" fmla="*/ 137 h 137"/>
              </a:gdLst>
              <a:ahLst/>
              <a:cxnLst>
                <a:cxn ang="T8">
                  <a:pos x="T0" y="T1"/>
                </a:cxn>
                <a:cxn ang="T9">
                  <a:pos x="T2" y="T3"/>
                </a:cxn>
                <a:cxn ang="T10">
                  <a:pos x="T4" y="T5"/>
                </a:cxn>
                <a:cxn ang="T11">
                  <a:pos x="T6" y="T7"/>
                </a:cxn>
              </a:cxnLst>
              <a:rect l="T12" t="T13" r="T14" b="T15"/>
              <a:pathLst>
                <a:path w="94" h="137">
                  <a:moveTo>
                    <a:pt x="94" y="0"/>
                  </a:moveTo>
                  <a:lnTo>
                    <a:pt x="41" y="137"/>
                  </a:lnTo>
                  <a:lnTo>
                    <a:pt x="0"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65" name="Line 170"/>
            <p:cNvSpPr>
              <a:spLocks noChangeShapeType="1"/>
            </p:cNvSpPr>
            <p:nvPr/>
          </p:nvSpPr>
          <p:spPr bwMode="auto">
            <a:xfrm flipH="1">
              <a:off x="2955" y="1261"/>
              <a:ext cx="144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Freeform 171"/>
            <p:cNvSpPr>
              <a:spLocks/>
            </p:cNvSpPr>
            <p:nvPr/>
          </p:nvSpPr>
          <p:spPr bwMode="auto">
            <a:xfrm>
              <a:off x="2829" y="1219"/>
              <a:ext cx="136" cy="84"/>
            </a:xfrm>
            <a:custGeom>
              <a:avLst/>
              <a:gdLst>
                <a:gd name="T0" fmla="*/ 136 w 136"/>
                <a:gd name="T1" fmla="*/ 84 h 84"/>
                <a:gd name="T2" fmla="*/ 0 w 136"/>
                <a:gd name="T3" fmla="*/ 42 h 84"/>
                <a:gd name="T4" fmla="*/ 136 w 136"/>
                <a:gd name="T5" fmla="*/ 0 h 84"/>
                <a:gd name="T6" fmla="*/ 136 w 136"/>
                <a:gd name="T7" fmla="*/ 84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136" y="84"/>
                  </a:moveTo>
                  <a:lnTo>
                    <a:pt x="0" y="42"/>
                  </a:lnTo>
                  <a:lnTo>
                    <a:pt x="136" y="0"/>
                  </a:lnTo>
                  <a:lnTo>
                    <a:pt x="13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67" name="Line 172"/>
            <p:cNvSpPr>
              <a:spLocks noChangeShapeType="1"/>
            </p:cNvSpPr>
            <p:nvPr/>
          </p:nvSpPr>
          <p:spPr bwMode="auto">
            <a:xfrm flipH="1">
              <a:off x="2014" y="1261"/>
              <a:ext cx="50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Freeform 173"/>
            <p:cNvSpPr>
              <a:spLocks/>
            </p:cNvSpPr>
            <p:nvPr/>
          </p:nvSpPr>
          <p:spPr bwMode="auto">
            <a:xfrm>
              <a:off x="1888" y="1219"/>
              <a:ext cx="136" cy="84"/>
            </a:xfrm>
            <a:custGeom>
              <a:avLst/>
              <a:gdLst>
                <a:gd name="T0" fmla="*/ 136 w 136"/>
                <a:gd name="T1" fmla="*/ 84 h 84"/>
                <a:gd name="T2" fmla="*/ 0 w 136"/>
                <a:gd name="T3" fmla="*/ 42 h 84"/>
                <a:gd name="T4" fmla="*/ 136 w 136"/>
                <a:gd name="T5" fmla="*/ 0 h 84"/>
                <a:gd name="T6" fmla="*/ 136 w 136"/>
                <a:gd name="T7" fmla="*/ 84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136" y="84"/>
                  </a:moveTo>
                  <a:lnTo>
                    <a:pt x="0" y="42"/>
                  </a:lnTo>
                  <a:lnTo>
                    <a:pt x="136" y="0"/>
                  </a:lnTo>
                  <a:lnTo>
                    <a:pt x="13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69" name="Line 174"/>
            <p:cNvSpPr>
              <a:spLocks noChangeShapeType="1"/>
            </p:cNvSpPr>
            <p:nvPr/>
          </p:nvSpPr>
          <p:spPr bwMode="auto">
            <a:xfrm flipH="1">
              <a:off x="1386" y="1261"/>
              <a:ext cx="2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0" name="Freeform 175"/>
            <p:cNvSpPr>
              <a:spLocks/>
            </p:cNvSpPr>
            <p:nvPr/>
          </p:nvSpPr>
          <p:spPr bwMode="auto">
            <a:xfrm>
              <a:off x="1261" y="1219"/>
              <a:ext cx="136" cy="84"/>
            </a:xfrm>
            <a:custGeom>
              <a:avLst/>
              <a:gdLst>
                <a:gd name="T0" fmla="*/ 136 w 136"/>
                <a:gd name="T1" fmla="*/ 84 h 84"/>
                <a:gd name="T2" fmla="*/ 0 w 136"/>
                <a:gd name="T3" fmla="*/ 42 h 84"/>
                <a:gd name="T4" fmla="*/ 136 w 136"/>
                <a:gd name="T5" fmla="*/ 0 h 84"/>
                <a:gd name="T6" fmla="*/ 136 w 136"/>
                <a:gd name="T7" fmla="*/ 84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136" y="84"/>
                  </a:moveTo>
                  <a:lnTo>
                    <a:pt x="0" y="42"/>
                  </a:lnTo>
                  <a:lnTo>
                    <a:pt x="136" y="0"/>
                  </a:lnTo>
                  <a:lnTo>
                    <a:pt x="13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71" name="Line 176"/>
            <p:cNvSpPr>
              <a:spLocks noChangeShapeType="1"/>
            </p:cNvSpPr>
            <p:nvPr/>
          </p:nvSpPr>
          <p:spPr bwMode="auto">
            <a:xfrm>
              <a:off x="2014" y="504"/>
              <a:ext cx="2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2" name="Freeform 177"/>
            <p:cNvSpPr>
              <a:spLocks/>
            </p:cNvSpPr>
            <p:nvPr/>
          </p:nvSpPr>
          <p:spPr bwMode="auto">
            <a:xfrm>
              <a:off x="2254" y="462"/>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73" name="Line 178"/>
            <p:cNvSpPr>
              <a:spLocks noChangeShapeType="1"/>
            </p:cNvSpPr>
            <p:nvPr/>
          </p:nvSpPr>
          <p:spPr bwMode="auto">
            <a:xfrm>
              <a:off x="2892" y="504"/>
              <a:ext cx="2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4" name="Freeform 179"/>
            <p:cNvSpPr>
              <a:spLocks/>
            </p:cNvSpPr>
            <p:nvPr/>
          </p:nvSpPr>
          <p:spPr bwMode="auto">
            <a:xfrm>
              <a:off x="3132" y="462"/>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75" name="Line 180"/>
            <p:cNvSpPr>
              <a:spLocks noChangeShapeType="1"/>
            </p:cNvSpPr>
            <p:nvPr/>
          </p:nvSpPr>
          <p:spPr bwMode="auto">
            <a:xfrm>
              <a:off x="3770" y="504"/>
              <a:ext cx="2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6" name="Freeform 181"/>
            <p:cNvSpPr>
              <a:spLocks/>
            </p:cNvSpPr>
            <p:nvPr/>
          </p:nvSpPr>
          <p:spPr bwMode="auto">
            <a:xfrm>
              <a:off x="4011" y="462"/>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77" name="Line 182"/>
            <p:cNvSpPr>
              <a:spLocks noChangeShapeType="1"/>
            </p:cNvSpPr>
            <p:nvPr/>
          </p:nvSpPr>
          <p:spPr bwMode="auto">
            <a:xfrm>
              <a:off x="4648" y="504"/>
              <a:ext cx="37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8" name="Freeform 183"/>
            <p:cNvSpPr>
              <a:spLocks/>
            </p:cNvSpPr>
            <p:nvPr/>
          </p:nvSpPr>
          <p:spPr bwMode="auto">
            <a:xfrm>
              <a:off x="5014" y="462"/>
              <a:ext cx="136" cy="84"/>
            </a:xfrm>
            <a:custGeom>
              <a:avLst/>
              <a:gdLst>
                <a:gd name="T0" fmla="*/ 0 w 136"/>
                <a:gd name="T1" fmla="*/ 0 h 84"/>
                <a:gd name="T2" fmla="*/ 136 w 136"/>
                <a:gd name="T3" fmla="*/ 42 h 84"/>
                <a:gd name="T4" fmla="*/ 0 w 136"/>
                <a:gd name="T5" fmla="*/ 84 h 84"/>
                <a:gd name="T6" fmla="*/ 0 w 136"/>
                <a:gd name="T7" fmla="*/ 0 h 84"/>
                <a:gd name="T8" fmla="*/ 0 60000 65536"/>
                <a:gd name="T9" fmla="*/ 0 60000 65536"/>
                <a:gd name="T10" fmla="*/ 0 60000 65536"/>
                <a:gd name="T11" fmla="*/ 0 60000 65536"/>
                <a:gd name="T12" fmla="*/ 0 w 136"/>
                <a:gd name="T13" fmla="*/ 0 h 84"/>
                <a:gd name="T14" fmla="*/ 136 w 136"/>
                <a:gd name="T15" fmla="*/ 84 h 84"/>
              </a:gdLst>
              <a:ahLst/>
              <a:cxnLst>
                <a:cxn ang="T8">
                  <a:pos x="T0" y="T1"/>
                </a:cxn>
                <a:cxn ang="T9">
                  <a:pos x="T2" y="T3"/>
                </a:cxn>
                <a:cxn ang="T10">
                  <a:pos x="T4" y="T5"/>
                </a:cxn>
                <a:cxn ang="T11">
                  <a:pos x="T6" y="T7"/>
                </a:cxn>
              </a:cxnLst>
              <a:rect l="T12" t="T13" r="T14" b="T15"/>
              <a:pathLst>
                <a:path w="136" h="84">
                  <a:moveTo>
                    <a:pt x="0" y="0"/>
                  </a:moveTo>
                  <a:lnTo>
                    <a:pt x="136"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0279" name="Line 184"/>
            <p:cNvSpPr>
              <a:spLocks noChangeShapeType="1"/>
            </p:cNvSpPr>
            <p:nvPr/>
          </p:nvSpPr>
          <p:spPr bwMode="auto">
            <a:xfrm>
              <a:off x="1261" y="504"/>
              <a:ext cx="1" cy="75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0" name="Rectangle 185"/>
            <p:cNvSpPr>
              <a:spLocks noChangeArrowheads="1"/>
            </p:cNvSpPr>
            <p:nvPr/>
          </p:nvSpPr>
          <p:spPr bwMode="auto">
            <a:xfrm>
              <a:off x="1773" y="56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4</a:t>
              </a:r>
              <a:endParaRPr lang="zh-CN" altLang="en-US"/>
            </a:p>
          </p:txBody>
        </p:sp>
        <p:sp>
          <p:nvSpPr>
            <p:cNvPr id="10281" name="Rectangle 186"/>
            <p:cNvSpPr>
              <a:spLocks noChangeArrowheads="1"/>
            </p:cNvSpPr>
            <p:nvPr/>
          </p:nvSpPr>
          <p:spPr bwMode="auto">
            <a:xfrm>
              <a:off x="1669" y="399"/>
              <a:ext cx="2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300" i="1">
                  <a:solidFill>
                    <a:srgbClr val="000000"/>
                  </a:solidFill>
                  <a:latin typeface="Times New Roman" pitchFamily="18" charset="0"/>
                </a:rPr>
                <a:t>x</a:t>
              </a:r>
              <a:endParaRPr lang="en-US" altLang="zh-CN"/>
            </a:p>
          </p:txBody>
        </p:sp>
        <p:sp>
          <p:nvSpPr>
            <p:cNvPr id="10282" name="Rectangle 187"/>
            <p:cNvSpPr>
              <a:spLocks noChangeArrowheads="1"/>
            </p:cNvSpPr>
            <p:nvPr/>
          </p:nvSpPr>
          <p:spPr bwMode="auto">
            <a:xfrm>
              <a:off x="4429" y="54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1</a:t>
              </a:r>
              <a:endParaRPr lang="zh-CN" altLang="en-US"/>
            </a:p>
          </p:txBody>
        </p:sp>
        <p:sp>
          <p:nvSpPr>
            <p:cNvPr id="10283" name="Rectangle 188"/>
            <p:cNvSpPr>
              <a:spLocks noChangeArrowheads="1"/>
            </p:cNvSpPr>
            <p:nvPr/>
          </p:nvSpPr>
          <p:spPr bwMode="auto">
            <a:xfrm>
              <a:off x="4324" y="399"/>
              <a:ext cx="22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200" i="1">
                  <a:solidFill>
                    <a:srgbClr val="000000"/>
                  </a:solidFill>
                  <a:latin typeface="Times New Roman" pitchFamily="18" charset="0"/>
                </a:rPr>
                <a:t>x</a:t>
              </a:r>
              <a:endParaRPr lang="en-US" altLang="zh-CN"/>
            </a:p>
          </p:txBody>
        </p:sp>
        <p:sp>
          <p:nvSpPr>
            <p:cNvPr id="10284" name="Rectangle 189"/>
            <p:cNvSpPr>
              <a:spLocks noChangeArrowheads="1"/>
            </p:cNvSpPr>
            <p:nvPr/>
          </p:nvSpPr>
          <p:spPr bwMode="auto">
            <a:xfrm>
              <a:off x="3551" y="55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2</a:t>
              </a:r>
              <a:endParaRPr lang="zh-CN" altLang="en-US"/>
            </a:p>
          </p:txBody>
        </p:sp>
        <p:sp>
          <p:nvSpPr>
            <p:cNvPr id="10285" name="Rectangle 190"/>
            <p:cNvSpPr>
              <a:spLocks noChangeArrowheads="1"/>
            </p:cNvSpPr>
            <p:nvPr/>
          </p:nvSpPr>
          <p:spPr bwMode="auto">
            <a:xfrm>
              <a:off x="3436" y="388"/>
              <a:ext cx="2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300" i="1">
                  <a:solidFill>
                    <a:srgbClr val="000000"/>
                  </a:solidFill>
                  <a:latin typeface="Times New Roman" pitchFamily="18" charset="0"/>
                </a:rPr>
                <a:t>x</a:t>
              </a:r>
              <a:endParaRPr lang="en-US" altLang="zh-CN"/>
            </a:p>
          </p:txBody>
        </p:sp>
        <p:sp>
          <p:nvSpPr>
            <p:cNvPr id="10286" name="Rectangle 191"/>
            <p:cNvSpPr>
              <a:spLocks noChangeArrowheads="1"/>
            </p:cNvSpPr>
            <p:nvPr/>
          </p:nvSpPr>
          <p:spPr bwMode="auto">
            <a:xfrm>
              <a:off x="2672" y="536"/>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1700">
                  <a:solidFill>
                    <a:srgbClr val="000000"/>
                  </a:solidFill>
                  <a:latin typeface="Times New Roman" pitchFamily="18" charset="0"/>
                </a:rPr>
                <a:t>3</a:t>
              </a:r>
              <a:endParaRPr lang="zh-CN" altLang="en-US"/>
            </a:p>
          </p:txBody>
        </p:sp>
        <p:sp>
          <p:nvSpPr>
            <p:cNvPr id="10287" name="Rectangle 192"/>
            <p:cNvSpPr>
              <a:spLocks noChangeArrowheads="1"/>
            </p:cNvSpPr>
            <p:nvPr/>
          </p:nvSpPr>
          <p:spPr bwMode="auto">
            <a:xfrm>
              <a:off x="2568" y="399"/>
              <a:ext cx="22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000" i="1">
                  <a:solidFill>
                    <a:srgbClr val="000000"/>
                  </a:solidFill>
                  <a:latin typeface="Times New Roman" pitchFamily="18" charset="0"/>
                </a:rPr>
                <a:t>x</a:t>
              </a:r>
              <a:endParaRPr lang="en-US" altLang="zh-CN"/>
            </a:p>
          </p:txBody>
        </p:sp>
        <p:sp>
          <p:nvSpPr>
            <p:cNvPr id="10288" name="Rectangle 193"/>
            <p:cNvSpPr>
              <a:spLocks noChangeArrowheads="1"/>
            </p:cNvSpPr>
            <p:nvPr/>
          </p:nvSpPr>
          <p:spPr bwMode="auto">
            <a:xfrm>
              <a:off x="2881" y="966"/>
              <a:ext cx="1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2</a:t>
              </a:r>
              <a:endParaRPr lang="zh-CN" altLang="en-US"/>
            </a:p>
          </p:txBody>
        </p:sp>
        <p:sp>
          <p:nvSpPr>
            <p:cNvPr id="10289" name="Rectangle 194"/>
            <p:cNvSpPr>
              <a:spLocks noChangeArrowheads="1"/>
            </p:cNvSpPr>
            <p:nvPr/>
          </p:nvSpPr>
          <p:spPr bwMode="auto">
            <a:xfrm>
              <a:off x="2766" y="830"/>
              <a:ext cx="22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000" i="1">
                  <a:solidFill>
                    <a:srgbClr val="000000"/>
                  </a:solidFill>
                  <a:latin typeface="Times New Roman" pitchFamily="18" charset="0"/>
                </a:rPr>
                <a:t>c</a:t>
              </a:r>
              <a:endParaRPr lang="en-US" altLang="zh-CN"/>
            </a:p>
          </p:txBody>
        </p:sp>
        <p:sp>
          <p:nvSpPr>
            <p:cNvPr id="10290" name="Rectangle 195"/>
            <p:cNvSpPr>
              <a:spLocks noChangeArrowheads="1"/>
            </p:cNvSpPr>
            <p:nvPr/>
          </p:nvSpPr>
          <p:spPr bwMode="auto">
            <a:xfrm>
              <a:off x="1972" y="967"/>
              <a:ext cx="1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1700">
                  <a:solidFill>
                    <a:srgbClr val="000000"/>
                  </a:solidFill>
                  <a:latin typeface="Times New Roman" pitchFamily="18" charset="0"/>
                </a:rPr>
                <a:t>1</a:t>
              </a:r>
              <a:endParaRPr lang="zh-CN" altLang="en-US"/>
            </a:p>
          </p:txBody>
        </p:sp>
        <p:sp>
          <p:nvSpPr>
            <p:cNvPr id="10291" name="Rectangle 196"/>
            <p:cNvSpPr>
              <a:spLocks noChangeArrowheads="1"/>
            </p:cNvSpPr>
            <p:nvPr/>
          </p:nvSpPr>
          <p:spPr bwMode="auto">
            <a:xfrm>
              <a:off x="1888" y="830"/>
              <a:ext cx="18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900" i="1">
                  <a:solidFill>
                    <a:srgbClr val="000000"/>
                  </a:solidFill>
                  <a:latin typeface="Times New Roman" pitchFamily="18" charset="0"/>
                </a:rPr>
                <a:t>c</a:t>
              </a:r>
              <a:endParaRPr lang="en-US" altLang="zh-CN"/>
            </a:p>
          </p:txBody>
        </p:sp>
        <p:sp>
          <p:nvSpPr>
            <p:cNvPr id="10292" name="Rectangle 197"/>
            <p:cNvSpPr>
              <a:spLocks noChangeArrowheads="1"/>
            </p:cNvSpPr>
            <p:nvPr/>
          </p:nvSpPr>
          <p:spPr bwMode="auto">
            <a:xfrm>
              <a:off x="3739" y="883"/>
              <a:ext cx="17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500">
                  <a:solidFill>
                    <a:srgbClr val="000000"/>
                  </a:solidFill>
                  <a:latin typeface="Times New Roman" pitchFamily="18" charset="0"/>
                </a:rPr>
                <a:t>0</a:t>
              </a:r>
              <a:endParaRPr lang="zh-CN" altLang="en-US"/>
            </a:p>
          </p:txBody>
        </p:sp>
        <p:sp>
          <p:nvSpPr>
            <p:cNvPr id="10293" name="Rectangle 198"/>
            <p:cNvSpPr>
              <a:spLocks noChangeArrowheads="1"/>
            </p:cNvSpPr>
            <p:nvPr/>
          </p:nvSpPr>
          <p:spPr bwMode="auto">
            <a:xfrm>
              <a:off x="3456" y="987"/>
              <a:ext cx="1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1500">
                  <a:solidFill>
                    <a:srgbClr val="000000"/>
                  </a:solidFill>
                  <a:latin typeface="Times New Roman" pitchFamily="18" charset="0"/>
                </a:rPr>
                <a:t>3</a:t>
              </a:r>
              <a:endParaRPr lang="zh-CN" altLang="en-US"/>
            </a:p>
          </p:txBody>
        </p:sp>
        <p:sp>
          <p:nvSpPr>
            <p:cNvPr id="10294" name="Rectangle 199"/>
            <p:cNvSpPr>
              <a:spLocks noChangeArrowheads="1"/>
            </p:cNvSpPr>
            <p:nvPr/>
          </p:nvSpPr>
          <p:spPr bwMode="auto">
            <a:xfrm>
              <a:off x="3582" y="851"/>
              <a:ext cx="22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500">
                  <a:solidFill>
                    <a:srgbClr val="000000"/>
                  </a:solidFill>
                  <a:latin typeface="Symbol" pitchFamily="18" charset="2"/>
                </a:rPr>
                <a:t>=</a:t>
              </a:r>
              <a:endParaRPr lang="zh-CN" altLang="en-US"/>
            </a:p>
          </p:txBody>
        </p:sp>
        <p:sp>
          <p:nvSpPr>
            <p:cNvPr id="10295" name="Rectangle 200"/>
            <p:cNvSpPr>
              <a:spLocks noChangeArrowheads="1"/>
            </p:cNvSpPr>
            <p:nvPr/>
          </p:nvSpPr>
          <p:spPr bwMode="auto">
            <a:xfrm>
              <a:off x="3373" y="883"/>
              <a:ext cx="1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500" i="1">
                  <a:solidFill>
                    <a:srgbClr val="000000"/>
                  </a:solidFill>
                  <a:latin typeface="Times New Roman" pitchFamily="18" charset="0"/>
                </a:rPr>
                <a:t>c</a:t>
              </a:r>
              <a:endParaRPr lang="en-US" altLang="zh-CN"/>
            </a:p>
          </p:txBody>
        </p:sp>
        <p:sp>
          <p:nvSpPr>
            <p:cNvPr id="10296" name="Rectangle 201"/>
            <p:cNvSpPr>
              <a:spLocks noChangeArrowheads="1"/>
            </p:cNvSpPr>
            <p:nvPr/>
          </p:nvSpPr>
          <p:spPr bwMode="auto">
            <a:xfrm>
              <a:off x="4638" y="966"/>
              <a:ext cx="1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4</a:t>
              </a:r>
              <a:endParaRPr lang="zh-CN" altLang="en-US"/>
            </a:p>
          </p:txBody>
        </p:sp>
        <p:sp>
          <p:nvSpPr>
            <p:cNvPr id="10297" name="Rectangle 202"/>
            <p:cNvSpPr>
              <a:spLocks noChangeArrowheads="1"/>
            </p:cNvSpPr>
            <p:nvPr/>
          </p:nvSpPr>
          <p:spPr bwMode="auto">
            <a:xfrm>
              <a:off x="4523" y="830"/>
              <a:ext cx="22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000" i="1">
                  <a:solidFill>
                    <a:srgbClr val="000000"/>
                  </a:solidFill>
                  <a:latin typeface="Times New Roman" pitchFamily="18" charset="0"/>
                </a:rPr>
                <a:t>c</a:t>
              </a:r>
              <a:endParaRPr lang="en-US" altLang="zh-CN"/>
            </a:p>
          </p:txBody>
        </p:sp>
        <p:graphicFrame>
          <p:nvGraphicFramePr>
            <p:cNvPr id="10244" name="Object 203"/>
            <p:cNvGraphicFramePr>
              <a:graphicFrameLocks noChangeAspect="1"/>
            </p:cNvGraphicFramePr>
            <p:nvPr/>
          </p:nvGraphicFramePr>
          <p:xfrm>
            <a:off x="1632" y="1104"/>
            <a:ext cx="312" cy="336"/>
          </p:xfrm>
          <a:graphic>
            <a:graphicData uri="http://schemas.openxmlformats.org/presentationml/2006/ole">
              <mc:AlternateContent xmlns:mc="http://schemas.openxmlformats.org/markup-compatibility/2006">
                <mc:Choice xmlns:v="urn:schemas-microsoft-com:vml" Requires="v">
                  <p:oleObj spid="_x0000_s5264" name="Equation" r:id="rId7" imgW="164880" imgH="177480" progId="Equation.3">
                    <p:embed/>
                  </p:oleObj>
                </mc:Choice>
                <mc:Fallback>
                  <p:oleObj name="Equation" r:id="rId7" imgW="1648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 y="1104"/>
                          <a:ext cx="31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204"/>
            <p:cNvGraphicFramePr>
              <a:graphicFrameLocks noChangeAspect="1"/>
            </p:cNvGraphicFramePr>
            <p:nvPr/>
          </p:nvGraphicFramePr>
          <p:xfrm>
            <a:off x="2520" y="1104"/>
            <a:ext cx="312" cy="336"/>
          </p:xfrm>
          <a:graphic>
            <a:graphicData uri="http://schemas.openxmlformats.org/presentationml/2006/ole">
              <mc:AlternateContent xmlns:mc="http://schemas.openxmlformats.org/markup-compatibility/2006">
                <mc:Choice xmlns:v="urn:schemas-microsoft-com:vml" Requires="v">
                  <p:oleObj spid="_x0000_s5265" name="Equation" r:id="rId9" imgW="164880" imgH="177480" progId="Equation.3">
                    <p:embed/>
                  </p:oleObj>
                </mc:Choice>
                <mc:Fallback>
                  <p:oleObj name="Equation" r:id="rId9" imgW="1648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0" y="1104"/>
                          <a:ext cx="31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18542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A4B80B1-85D6-46A4-8457-B4E32C08F9EB}" type="datetime1">
              <a:rPr lang="zh-CN" altLang="en-US" sz="1400" smtClean="0"/>
              <a:t>2020\1\28 Tuesday</a:t>
            </a:fld>
            <a:endParaRPr lang="en-US" altLang="zh-CN" sz="1400"/>
          </a:p>
        </p:txBody>
      </p:sp>
      <p:sp>
        <p:nvSpPr>
          <p:cNvPr id="614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148" name="灯片编号占位符 3"/>
          <p:cNvSpPr>
            <a:spLocks noGrp="1" noChangeArrowheads="1"/>
          </p:cNvSpPr>
          <p:nvPr>
            <p:ph type="sldNum" sz="quarter" idx="12"/>
          </p:nvPr>
        </p:nvSpPr>
        <p:spPr>
          <a:xfrm>
            <a:off x="6911975" y="61785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49977E0B-4C15-4504-B08B-63E30DBD591C}" type="slidenum">
              <a:rPr lang="en-US" altLang="zh-CN" sz="1400"/>
              <a:pPr>
                <a:spcBef>
                  <a:spcPct val="0"/>
                </a:spcBef>
                <a:buClrTx/>
                <a:buSzTx/>
                <a:buFontTx/>
                <a:buNone/>
              </a:pPr>
              <a:t>4</a:t>
            </a:fld>
            <a:endParaRPr lang="en-US" altLang="zh-CN" sz="1400"/>
          </a:p>
        </p:txBody>
      </p:sp>
      <p:sp>
        <p:nvSpPr>
          <p:cNvPr id="6150" name="矩形 33"/>
          <p:cNvSpPr>
            <a:spLocks noChangeArrowheads="1"/>
          </p:cNvSpPr>
          <p:nvPr/>
        </p:nvSpPr>
        <p:spPr bwMode="auto">
          <a:xfrm>
            <a:off x="296525" y="1939189"/>
            <a:ext cx="8505945" cy="4487382"/>
          </a:xfrm>
          <a:prstGeom prst="rect">
            <a:avLst/>
          </a:prstGeom>
          <a:no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457200" indent="-457200">
              <a:buSzPct val="100000"/>
              <a:buFont typeface="Wingdings" pitchFamily="2" charset="2"/>
              <a:buChar char="Ø"/>
            </a:pPr>
            <a:r>
              <a:rPr lang="zh-CN" altLang="zh-CN" sz="2800" dirty="0"/>
              <a:t>理论上“一次一密”密码是不可破译的。如果想要得到保密性很高的密码，可以用某种方式仿效“一次一密”密码。一直以来，人们都希望使用序列密码的方式仿效“一次一密”密码，促进了序列密码的研究和发展。</a:t>
            </a:r>
          </a:p>
          <a:p>
            <a:pPr marL="457200" indent="-457200">
              <a:buSzPct val="100000"/>
              <a:buFont typeface="Wingdings" pitchFamily="2" charset="2"/>
              <a:buChar char="Ø"/>
            </a:pPr>
            <a:r>
              <a:rPr lang="zh-CN" altLang="zh-CN" sz="2800" dirty="0"/>
              <a:t>使用尽可能长的密钥可以使序列密码的</a:t>
            </a:r>
            <a:r>
              <a:rPr lang="en-US" altLang="zh-CN" sz="2800" dirty="0" err="1">
                <a:hlinkClick r:id="rId3" tooltip="安全"/>
              </a:rPr>
              <a:t>安全</a:t>
            </a:r>
            <a:r>
              <a:rPr lang="zh-CN" altLang="zh-CN" sz="2800" dirty="0"/>
              <a:t>性提高，但是密钥长度越长，存储、分配就越困难。于是人们便想出采用一个短的种子密钥来控制某种算法获得长的密钥序列的办法</a:t>
            </a:r>
            <a:r>
              <a:rPr lang="zh-CN" altLang="zh-CN" sz="2800" dirty="0" smtClean="0"/>
              <a:t>，这个</a:t>
            </a:r>
            <a:r>
              <a:rPr lang="zh-CN" altLang="zh-CN" sz="2800" dirty="0"/>
              <a:t>种子密钥的长度较短，存储、分配都比较容易</a:t>
            </a:r>
            <a:r>
              <a:rPr lang="zh-CN" altLang="zh-CN" sz="2800" dirty="0" smtClean="0"/>
              <a:t>。</a:t>
            </a:r>
            <a:r>
              <a:rPr lang="en-US" altLang="zh-CN" sz="2800" dirty="0" smtClean="0">
                <a:latin typeface="Times New Roman" panose="02020603050405020304" pitchFamily="18" charset="0"/>
                <a:ea typeface="+mn-ea"/>
                <a:cs typeface="Times New Roman" panose="02020603050405020304" pitchFamily="18" charset="0"/>
              </a:rPr>
              <a:t>                        </a:t>
            </a:r>
            <a:endParaRPr lang="zh-CN" altLang="en-US" sz="2800" dirty="0">
              <a:latin typeface="Times New Roman" panose="02020603050405020304" pitchFamily="18" charset="0"/>
              <a:ea typeface="+mn-ea"/>
              <a:cs typeface="Times New Roman" panose="02020603050405020304" pitchFamily="18" charset="0"/>
            </a:endParaRPr>
          </a:p>
        </p:txBody>
      </p:sp>
      <p:sp>
        <p:nvSpPr>
          <p:cNvPr id="7" name="矩形 1"/>
          <p:cNvSpPr>
            <a:spLocks noChangeArrowheads="1"/>
          </p:cNvSpPr>
          <p:nvPr/>
        </p:nvSpPr>
        <p:spPr bwMode="auto">
          <a:xfrm>
            <a:off x="1150938" y="908050"/>
            <a:ext cx="62658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None/>
              <a:defRPr/>
            </a:pPr>
            <a:r>
              <a:rPr lang="en-US" altLang="zh-CN" sz="4800" b="1" dirty="0">
                <a:latin typeface="Times New Roman" panose="02020603050405020304" pitchFamily="18" charset="0"/>
                <a:cs typeface="Times New Roman" panose="02020603050405020304" pitchFamily="18" charset="0"/>
              </a:rPr>
              <a:t>5.1.1</a:t>
            </a:r>
            <a:r>
              <a:rPr lang="zh-CN" altLang="en-US" sz="4800" b="1" dirty="0">
                <a:latin typeface="Times New Roman" panose="02020603050405020304" pitchFamily="18" charset="0"/>
                <a:cs typeface="Times New Roman" panose="02020603050405020304" pitchFamily="18" charset="0"/>
              </a:rPr>
              <a:t>  序列密码的定义</a:t>
            </a:r>
          </a:p>
        </p:txBody>
      </p:sp>
    </p:spTree>
    <p:extLst>
      <p:ext uri="{BB962C8B-B14F-4D97-AF65-F5344CB8AC3E}">
        <p14:creationId xmlns:p14="http://schemas.microsoft.com/office/powerpoint/2010/main" val="2027244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EA66A485-6DB5-4C37-AC86-D275F74A0CE2}" type="datetime1">
              <a:rPr lang="zh-CN" altLang="en-US" smtClean="0"/>
              <a:pPr eaLnBrk="1" hangingPunct="1"/>
              <a:t>2020\1\28 Tuesday</a:t>
            </a:fld>
            <a:endParaRPr lang="en-US" altLang="zh-CN" smtClean="0"/>
          </a:p>
        </p:txBody>
      </p:sp>
      <p:sp>
        <p:nvSpPr>
          <p:cNvPr id="11268"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mtClean="0"/>
              <a:t>BESTI-DIS</a:t>
            </a:r>
            <a:endParaRPr lang="en-US" altLang="zh-CN" smtClean="0"/>
          </a:p>
        </p:txBody>
      </p:sp>
      <p:sp>
        <p:nvSpPr>
          <p:cNvPr id="1126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65DB073-D685-4414-91D0-564770222240}" type="slidenum">
              <a:rPr lang="zh-CN" altLang="en-US" smtClean="0"/>
              <a:pPr eaLnBrk="1" hangingPunct="1"/>
              <a:t>40</a:t>
            </a:fld>
            <a:endParaRPr lang="en-US" altLang="zh-CN" smtClean="0"/>
          </a:p>
        </p:txBody>
      </p:sp>
      <p:graphicFrame>
        <p:nvGraphicFramePr>
          <p:cNvPr id="11266" name="Object 2"/>
          <p:cNvGraphicFramePr>
            <a:graphicFrameLocks noChangeAspect="1"/>
          </p:cNvGraphicFramePr>
          <p:nvPr/>
        </p:nvGraphicFramePr>
        <p:xfrm>
          <a:off x="898525" y="1700213"/>
          <a:ext cx="7467600" cy="3505200"/>
        </p:xfrm>
        <a:graphic>
          <a:graphicData uri="http://schemas.openxmlformats.org/presentationml/2006/ole">
            <mc:AlternateContent xmlns:mc="http://schemas.openxmlformats.org/markup-compatibility/2006">
              <mc:Choice xmlns:v="urn:schemas-microsoft-com:vml" Requires="v">
                <p:oleObj spid="_x0000_s6181" r:id="rId3" imgW="4343400" imgH="1781175" progId="Visio.Drawing.6">
                  <p:embed/>
                </p:oleObj>
              </mc:Choice>
              <mc:Fallback>
                <p:oleObj r:id="rId3" imgW="4343400" imgH="1781175"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1700213"/>
                        <a:ext cx="7467600"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0" name="AutoShape 4"/>
          <p:cNvSpPr>
            <a:spLocks noChangeArrowheads="1"/>
          </p:cNvSpPr>
          <p:nvPr/>
        </p:nvSpPr>
        <p:spPr bwMode="auto">
          <a:xfrm>
            <a:off x="2843213" y="5516563"/>
            <a:ext cx="3336925" cy="609600"/>
          </a:xfrm>
          <a:prstGeom prst="wedgeEllipseCallout">
            <a:avLst>
              <a:gd name="adj1" fmla="val -1759"/>
              <a:gd name="adj2" fmla="val -169532"/>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solidFill>
                  <a:schemeClr val="bg1"/>
                </a:solidFill>
                <a:latin typeface="Times New Roman" pitchFamily="18" charset="0"/>
              </a:rPr>
              <a:t>第三个初态！</a:t>
            </a:r>
          </a:p>
        </p:txBody>
      </p:sp>
      <p:sp>
        <p:nvSpPr>
          <p:cNvPr id="11271" name="AutoShape 5"/>
          <p:cNvSpPr>
            <a:spLocks noChangeArrowheads="1"/>
          </p:cNvSpPr>
          <p:nvPr/>
        </p:nvSpPr>
        <p:spPr bwMode="auto">
          <a:xfrm>
            <a:off x="1258888" y="908050"/>
            <a:ext cx="3205162" cy="609600"/>
          </a:xfrm>
          <a:prstGeom prst="wedgeEllipseCallout">
            <a:avLst>
              <a:gd name="adj1" fmla="val 24394"/>
              <a:gd name="adj2" fmla="val 97134"/>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solidFill>
                  <a:schemeClr val="bg1"/>
                </a:solidFill>
                <a:latin typeface="Times New Roman" pitchFamily="18" charset="0"/>
              </a:rPr>
              <a:t>第一个初态！</a:t>
            </a:r>
          </a:p>
        </p:txBody>
      </p:sp>
      <p:sp>
        <p:nvSpPr>
          <p:cNvPr id="11272" name="AutoShape 6"/>
          <p:cNvSpPr>
            <a:spLocks noChangeArrowheads="1"/>
          </p:cNvSpPr>
          <p:nvPr/>
        </p:nvSpPr>
        <p:spPr bwMode="auto">
          <a:xfrm>
            <a:off x="5256213" y="908050"/>
            <a:ext cx="3130550" cy="609600"/>
          </a:xfrm>
          <a:prstGeom prst="wedgeEllipseCallout">
            <a:avLst>
              <a:gd name="adj1" fmla="val 3042"/>
              <a:gd name="adj2" fmla="val 97134"/>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solidFill>
                  <a:schemeClr val="bg1"/>
                </a:solidFill>
                <a:latin typeface="Times New Roman" pitchFamily="18" charset="0"/>
              </a:rPr>
              <a:t>第二个初态！</a:t>
            </a:r>
          </a:p>
        </p:txBody>
      </p:sp>
    </p:spTree>
    <p:extLst>
      <p:ext uri="{BB962C8B-B14F-4D97-AF65-F5344CB8AC3E}">
        <p14:creationId xmlns:p14="http://schemas.microsoft.com/office/powerpoint/2010/main" val="919650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C22CDE77-BC05-4C11-B502-BA8486E435B5}" type="datetime1">
              <a:rPr lang="zh-CN" altLang="en-US" smtClean="0"/>
              <a:pPr eaLnBrk="1" hangingPunct="1"/>
              <a:t>2020\1\28 Tuesday</a:t>
            </a:fld>
            <a:endParaRPr lang="en-US" altLang="zh-CN" smtClean="0"/>
          </a:p>
        </p:txBody>
      </p:sp>
      <p:sp>
        <p:nvSpPr>
          <p:cNvPr id="12296"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mtClean="0"/>
              <a:t>BESTI-DIS</a:t>
            </a:r>
            <a:endParaRPr lang="en-US" altLang="zh-CN" smtClean="0"/>
          </a:p>
        </p:txBody>
      </p:sp>
      <p:sp>
        <p:nvSpPr>
          <p:cNvPr id="1229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E9FD2491-8B52-43E1-BC08-A6DBF9CD4A0E}" type="slidenum">
              <a:rPr lang="zh-CN" altLang="en-US" smtClean="0"/>
              <a:pPr eaLnBrk="1" hangingPunct="1"/>
              <a:t>41</a:t>
            </a:fld>
            <a:endParaRPr lang="en-US" altLang="zh-CN" smtClean="0"/>
          </a:p>
        </p:txBody>
      </p:sp>
      <p:sp>
        <p:nvSpPr>
          <p:cNvPr id="12298" name="Text Box 4"/>
          <p:cNvSpPr txBox="1">
            <a:spLocks noChangeArrowheads="1"/>
          </p:cNvSpPr>
          <p:nvPr/>
        </p:nvSpPr>
        <p:spPr bwMode="auto">
          <a:xfrm>
            <a:off x="1127125" y="2708275"/>
            <a:ext cx="209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latin typeface="宋体" charset="-122"/>
              </a:rPr>
              <a:t>反馈函数为</a:t>
            </a:r>
            <a:r>
              <a:rPr kumimoji="1" lang="zh-CN" altLang="en-US" sz="2400" b="1">
                <a:latin typeface="Times New Roman" pitchFamily="18" charset="0"/>
              </a:rPr>
              <a:t> ：</a:t>
            </a:r>
          </a:p>
        </p:txBody>
      </p:sp>
      <p:graphicFrame>
        <p:nvGraphicFramePr>
          <p:cNvPr id="12290" name="Object 5"/>
          <p:cNvGraphicFramePr>
            <a:graphicFrameLocks noChangeAspect="1"/>
          </p:cNvGraphicFramePr>
          <p:nvPr/>
        </p:nvGraphicFramePr>
        <p:xfrm>
          <a:off x="3670300" y="2697163"/>
          <a:ext cx="3041650" cy="454025"/>
        </p:xfrm>
        <a:graphic>
          <a:graphicData uri="http://schemas.openxmlformats.org/presentationml/2006/ole">
            <mc:AlternateContent xmlns:mc="http://schemas.openxmlformats.org/markup-compatibility/2006">
              <mc:Choice xmlns:v="urn:schemas-microsoft-com:vml" Requires="v">
                <p:oleObj spid="_x0000_s7345" name="Equation" r:id="rId3" imgW="1295280" imgH="190440" progId="Equation.3">
                  <p:embed/>
                </p:oleObj>
              </mc:Choice>
              <mc:Fallback>
                <p:oleObj name="Equation" r:id="rId3" imgW="129528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0300" y="2697163"/>
                        <a:ext cx="304165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9" name="Text Box 7"/>
          <p:cNvSpPr txBox="1">
            <a:spLocks noChangeArrowheads="1"/>
          </p:cNvSpPr>
          <p:nvPr/>
        </p:nvSpPr>
        <p:spPr bwMode="auto">
          <a:xfrm>
            <a:off x="1127125" y="3762375"/>
            <a:ext cx="71866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30000"/>
              </a:lnSpc>
            </a:pPr>
            <a:r>
              <a:rPr kumimoji="1" lang="zh-CN" altLang="en-US" sz="2400" b="1" dirty="0">
                <a:latin typeface="宋体" charset="-122"/>
              </a:rPr>
              <a:t>初始状态:(</a:t>
            </a:r>
            <a:r>
              <a:rPr kumimoji="1" lang="zh-CN" altLang="en-US" sz="2400" b="1" dirty="0">
                <a:latin typeface="Times New Roman" pitchFamily="18" charset="0"/>
              </a:rPr>
              <a:t>1000</a:t>
            </a:r>
            <a:r>
              <a:rPr kumimoji="1" lang="zh-CN" altLang="en-US" sz="2400" b="1" dirty="0">
                <a:latin typeface="宋体" charset="-122"/>
              </a:rPr>
              <a:t>)，输出序列:(</a:t>
            </a:r>
            <a:r>
              <a:rPr kumimoji="1" lang="zh-CN" altLang="en-US" sz="2400" b="1" dirty="0">
                <a:latin typeface="Times New Roman" pitchFamily="18" charset="0"/>
              </a:rPr>
              <a:t>100010011010111</a:t>
            </a:r>
            <a:r>
              <a:rPr kumimoji="1" lang="zh-CN" altLang="en-US" sz="2400" b="1" dirty="0">
                <a:latin typeface="宋体" charset="-122"/>
              </a:rPr>
              <a:t>)</a:t>
            </a:r>
            <a:r>
              <a:rPr kumimoji="1" lang="zh-CN" altLang="en-US" sz="2400" b="1" baseline="30000" dirty="0">
                <a:latin typeface="Times New Roman" pitchFamily="18" charset="0"/>
                <a:sym typeface="Symbol" pitchFamily="18" charset="2"/>
              </a:rPr>
              <a:t></a:t>
            </a:r>
            <a:r>
              <a:rPr kumimoji="1" lang="zh-CN" altLang="en-US" sz="2400" b="1" dirty="0">
                <a:latin typeface="宋体" charset="-122"/>
              </a:rPr>
              <a:t>，</a:t>
            </a:r>
          </a:p>
          <a:p>
            <a:pPr eaLnBrk="1" hangingPunct="1">
              <a:lnSpc>
                <a:spcPct val="130000"/>
              </a:lnSpc>
            </a:pPr>
            <a:r>
              <a:rPr kumimoji="1" lang="zh-CN" altLang="en-US" sz="2400" b="1" dirty="0">
                <a:latin typeface="宋体" charset="-122"/>
              </a:rPr>
              <a:t>                 周期为</a:t>
            </a:r>
            <a:r>
              <a:rPr kumimoji="1" lang="zh-CN" altLang="en-US" sz="2400" b="1" dirty="0">
                <a:latin typeface="Times New Roman" pitchFamily="18" charset="0"/>
              </a:rPr>
              <a:t> </a:t>
            </a:r>
          </a:p>
        </p:txBody>
      </p:sp>
      <p:graphicFrame>
        <p:nvGraphicFramePr>
          <p:cNvPr id="12291" name="Object 8"/>
          <p:cNvGraphicFramePr>
            <a:graphicFrameLocks noChangeAspect="1"/>
          </p:cNvGraphicFramePr>
          <p:nvPr/>
        </p:nvGraphicFramePr>
        <p:xfrm>
          <a:off x="4800600" y="4295775"/>
          <a:ext cx="1600200" cy="487363"/>
        </p:xfrm>
        <a:graphic>
          <a:graphicData uri="http://schemas.openxmlformats.org/presentationml/2006/ole">
            <mc:AlternateContent xmlns:mc="http://schemas.openxmlformats.org/markup-compatibility/2006">
              <mc:Choice xmlns:v="urn:schemas-microsoft-com:vml" Requires="v">
                <p:oleObj spid="_x0000_s7346" r:id="rId5" imgW="660113" imgH="203112" progId="Equation.3">
                  <p:embed/>
                </p:oleObj>
              </mc:Choice>
              <mc:Fallback>
                <p:oleObj r:id="rId5" imgW="660113"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295775"/>
                        <a:ext cx="16002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0" name="Text Box 11"/>
          <p:cNvSpPr txBox="1">
            <a:spLocks noChangeArrowheads="1"/>
          </p:cNvSpPr>
          <p:nvPr/>
        </p:nvSpPr>
        <p:spPr bwMode="auto">
          <a:xfrm>
            <a:off x="1116013" y="4854575"/>
            <a:ext cx="718661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30000"/>
              </a:lnSpc>
            </a:pPr>
            <a:r>
              <a:rPr kumimoji="1" lang="zh-CN" altLang="en-US" sz="2400" b="1">
                <a:latin typeface="宋体" charset="-122"/>
              </a:rPr>
              <a:t>初始状态:(</a:t>
            </a:r>
            <a:r>
              <a:rPr kumimoji="1" lang="zh-CN" altLang="en-US" sz="2400" b="1">
                <a:latin typeface="Times New Roman" pitchFamily="18" charset="0"/>
              </a:rPr>
              <a:t>0110</a:t>
            </a:r>
            <a:r>
              <a:rPr kumimoji="1" lang="zh-CN" altLang="en-US" sz="2400" b="1">
                <a:latin typeface="宋体" charset="-122"/>
              </a:rPr>
              <a:t>)，输出序列:(</a:t>
            </a:r>
            <a:r>
              <a:rPr kumimoji="1" lang="zh-CN" altLang="en-US" sz="2400" b="1">
                <a:latin typeface="Times New Roman" pitchFamily="18" charset="0"/>
              </a:rPr>
              <a:t>011010111100010</a:t>
            </a:r>
            <a:r>
              <a:rPr kumimoji="1" lang="zh-CN" altLang="en-US" sz="2400" b="1">
                <a:latin typeface="宋体" charset="-122"/>
              </a:rPr>
              <a:t>)</a:t>
            </a:r>
            <a:r>
              <a:rPr kumimoji="1" lang="zh-CN" altLang="en-US" sz="2400" b="1" baseline="30000">
                <a:latin typeface="Times New Roman" pitchFamily="18" charset="0"/>
                <a:sym typeface="Symbol" pitchFamily="18" charset="2"/>
              </a:rPr>
              <a:t></a:t>
            </a:r>
            <a:r>
              <a:rPr kumimoji="1" lang="zh-CN" altLang="en-US" sz="2400" b="1">
                <a:latin typeface="宋体" charset="-122"/>
              </a:rPr>
              <a:t>，</a:t>
            </a:r>
          </a:p>
          <a:p>
            <a:pPr eaLnBrk="1" hangingPunct="1">
              <a:lnSpc>
                <a:spcPct val="130000"/>
              </a:lnSpc>
            </a:pPr>
            <a:r>
              <a:rPr kumimoji="1" lang="zh-CN" altLang="en-US" sz="2400" b="1">
                <a:latin typeface="宋体" charset="-122"/>
              </a:rPr>
              <a:t>                 周期为</a:t>
            </a:r>
            <a:r>
              <a:rPr kumimoji="1" lang="zh-CN" altLang="en-US" sz="2400" b="1">
                <a:latin typeface="Times New Roman" pitchFamily="18" charset="0"/>
              </a:rPr>
              <a:t> </a:t>
            </a:r>
          </a:p>
        </p:txBody>
      </p:sp>
      <p:graphicFrame>
        <p:nvGraphicFramePr>
          <p:cNvPr id="12292" name="Object 12"/>
          <p:cNvGraphicFramePr>
            <a:graphicFrameLocks noChangeAspect="1"/>
          </p:cNvGraphicFramePr>
          <p:nvPr/>
        </p:nvGraphicFramePr>
        <p:xfrm>
          <a:off x="4876800" y="5362575"/>
          <a:ext cx="1676400" cy="511175"/>
        </p:xfrm>
        <a:graphic>
          <a:graphicData uri="http://schemas.openxmlformats.org/presentationml/2006/ole">
            <mc:AlternateContent xmlns:mc="http://schemas.openxmlformats.org/markup-compatibility/2006">
              <mc:Choice xmlns:v="urn:schemas-microsoft-com:vml" Requires="v">
                <p:oleObj spid="_x0000_s7347" r:id="rId7" imgW="660113" imgH="203112" progId="Equation.3">
                  <p:embed/>
                </p:oleObj>
              </mc:Choice>
              <mc:Fallback>
                <p:oleObj r:id="rId7" imgW="660113"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5362575"/>
                        <a:ext cx="1676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13"/>
          <p:cNvGraphicFramePr>
            <a:graphicFrameLocks noChangeAspect="1"/>
          </p:cNvGraphicFramePr>
          <p:nvPr/>
        </p:nvGraphicFramePr>
        <p:xfrm>
          <a:off x="1219200" y="6048375"/>
          <a:ext cx="1879600" cy="476250"/>
        </p:xfrm>
        <a:graphic>
          <a:graphicData uri="http://schemas.openxmlformats.org/presentationml/2006/ole">
            <mc:AlternateContent xmlns:mc="http://schemas.openxmlformats.org/markup-compatibility/2006">
              <mc:Choice xmlns:v="urn:schemas-microsoft-com:vml" Requires="v">
                <p:oleObj spid="_x0000_s7348" name="Equation" r:id="rId8" imgW="901440" imgH="228600" progId="Equation.3">
                  <p:embed/>
                </p:oleObj>
              </mc:Choice>
              <mc:Fallback>
                <p:oleObj name="Equation" r:id="rId8" imgW="9014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6048375"/>
                        <a:ext cx="18796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1" name="Text Box 15"/>
          <p:cNvSpPr txBox="1">
            <a:spLocks noChangeArrowheads="1"/>
          </p:cNvSpPr>
          <p:nvPr/>
        </p:nvSpPr>
        <p:spPr bwMode="auto">
          <a:xfrm>
            <a:off x="3108325" y="6013450"/>
            <a:ext cx="35509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dirty="0">
                <a:latin typeface="Times New Roman" pitchFamily="18" charset="0"/>
              </a:rPr>
              <a:t>的序列称为</a:t>
            </a:r>
            <a:r>
              <a:rPr kumimoji="1" lang="en-US" altLang="zh-CN" sz="2400" i="1" dirty="0">
                <a:latin typeface="Times New Roman" pitchFamily="18" charset="0"/>
              </a:rPr>
              <a:t>n</a:t>
            </a:r>
            <a:r>
              <a:rPr kumimoji="1" lang="en-US" altLang="zh-CN" sz="2400" b="1" dirty="0">
                <a:latin typeface="Times New Roman" pitchFamily="18" charset="0"/>
              </a:rPr>
              <a:t> </a:t>
            </a:r>
            <a:r>
              <a:rPr kumimoji="1" lang="zh-CN" altLang="en-US" sz="2400" b="1" dirty="0">
                <a:latin typeface="Times New Roman" pitchFamily="18" charset="0"/>
              </a:rPr>
              <a:t>阶 </a:t>
            </a:r>
            <a:r>
              <a:rPr kumimoji="1" lang="en-US" altLang="zh-CN" sz="2400" i="1" dirty="0">
                <a:solidFill>
                  <a:srgbClr val="FF0000"/>
                </a:solidFill>
                <a:latin typeface="Times New Roman" pitchFamily="18" charset="0"/>
              </a:rPr>
              <a:t>m</a:t>
            </a:r>
            <a:r>
              <a:rPr kumimoji="1" lang="zh-CN" altLang="en-US" sz="2400" b="1" dirty="0">
                <a:solidFill>
                  <a:srgbClr val="FF0000"/>
                </a:solidFill>
                <a:latin typeface="Times New Roman" pitchFamily="18" charset="0"/>
              </a:rPr>
              <a:t>序列</a:t>
            </a:r>
            <a:r>
              <a:rPr kumimoji="1" lang="zh-CN" altLang="en-US" sz="2400" b="1" dirty="0">
                <a:latin typeface="Times New Roman" pitchFamily="18" charset="0"/>
              </a:rPr>
              <a:t>。</a:t>
            </a:r>
          </a:p>
        </p:txBody>
      </p:sp>
      <p:graphicFrame>
        <p:nvGraphicFramePr>
          <p:cNvPr id="12294" name="Object 16"/>
          <p:cNvGraphicFramePr>
            <a:graphicFrameLocks noChangeAspect="1"/>
          </p:cNvGraphicFramePr>
          <p:nvPr/>
        </p:nvGraphicFramePr>
        <p:xfrm>
          <a:off x="2484438" y="3284538"/>
          <a:ext cx="3460750" cy="571500"/>
        </p:xfrm>
        <a:graphic>
          <a:graphicData uri="http://schemas.openxmlformats.org/presentationml/2006/ole">
            <mc:AlternateContent xmlns:mc="http://schemas.openxmlformats.org/markup-compatibility/2006">
              <mc:Choice xmlns:v="urn:schemas-microsoft-com:vml" Requires="v">
                <p:oleObj spid="_x0000_s7349" name="Equation" r:id="rId10" imgW="1384200" imgH="228600" progId="Equation.3">
                  <p:embed/>
                </p:oleObj>
              </mc:Choice>
              <mc:Fallback>
                <p:oleObj name="Equation" r:id="rId10" imgW="13842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3284538"/>
                        <a:ext cx="3460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2" name="Text Box 17"/>
          <p:cNvSpPr txBox="1">
            <a:spLocks noChangeArrowheads="1"/>
          </p:cNvSpPr>
          <p:nvPr/>
        </p:nvSpPr>
        <p:spPr bwMode="auto">
          <a:xfrm>
            <a:off x="876190" y="176709"/>
            <a:ext cx="14558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defRPr/>
            </a:pPr>
            <a:r>
              <a:rPr lang="zh-CN" altLang="en-US" sz="4400" b="1" dirty="0">
                <a:solidFill>
                  <a:srgbClr val="0000FF"/>
                </a:solidFill>
                <a:latin typeface="Times New Roman" pitchFamily="18" charset="0"/>
                <a:ea typeface="+mn-ea"/>
                <a:cs typeface="Times New Roman" pitchFamily="18" charset="0"/>
              </a:rPr>
              <a:t>例</a:t>
            </a:r>
            <a:r>
              <a:rPr lang="en-US" altLang="zh-CN" sz="4400" b="1" dirty="0">
                <a:solidFill>
                  <a:srgbClr val="0000FF"/>
                </a:solidFill>
                <a:latin typeface="Times New Roman" pitchFamily="18" charset="0"/>
                <a:ea typeface="+mn-ea"/>
                <a:cs typeface="Times New Roman" pitchFamily="18" charset="0"/>
              </a:rPr>
              <a:t>5.4</a:t>
            </a:r>
            <a:endParaRPr lang="zh-CN" altLang="en-US" sz="4400" b="1" dirty="0">
              <a:solidFill>
                <a:srgbClr val="0000FF"/>
              </a:solidFill>
              <a:latin typeface="Times New Roman" pitchFamily="18" charset="0"/>
              <a:ea typeface="+mn-ea"/>
              <a:cs typeface="Times New Roman" pitchFamily="18" charset="0"/>
            </a:endParaRPr>
          </a:p>
        </p:txBody>
      </p:sp>
      <p:sp>
        <p:nvSpPr>
          <p:cNvPr id="12303" name="Freeform 40"/>
          <p:cNvSpPr>
            <a:spLocks/>
          </p:cNvSpPr>
          <p:nvPr/>
        </p:nvSpPr>
        <p:spPr bwMode="auto">
          <a:xfrm>
            <a:off x="7402513" y="882650"/>
            <a:ext cx="204787" cy="128588"/>
          </a:xfrm>
          <a:custGeom>
            <a:avLst/>
            <a:gdLst>
              <a:gd name="T0" fmla="*/ 0 w 129"/>
              <a:gd name="T1" fmla="*/ 0 h 81"/>
              <a:gd name="T2" fmla="*/ 204787 w 129"/>
              <a:gd name="T3" fmla="*/ 63500 h 81"/>
              <a:gd name="T4" fmla="*/ 0 w 129"/>
              <a:gd name="T5" fmla="*/ 128588 h 81"/>
              <a:gd name="T6" fmla="*/ 0 w 129"/>
              <a:gd name="T7" fmla="*/ 0 h 81"/>
              <a:gd name="T8" fmla="*/ 0 60000 65536"/>
              <a:gd name="T9" fmla="*/ 0 60000 65536"/>
              <a:gd name="T10" fmla="*/ 0 60000 65536"/>
              <a:gd name="T11" fmla="*/ 0 60000 65536"/>
              <a:gd name="T12" fmla="*/ 0 w 129"/>
              <a:gd name="T13" fmla="*/ 0 h 81"/>
              <a:gd name="T14" fmla="*/ 129 w 129"/>
              <a:gd name="T15" fmla="*/ 81 h 81"/>
            </a:gdLst>
            <a:ahLst/>
            <a:cxnLst>
              <a:cxn ang="T8">
                <a:pos x="T0" y="T1"/>
              </a:cxn>
              <a:cxn ang="T9">
                <a:pos x="T2" y="T3"/>
              </a:cxn>
              <a:cxn ang="T10">
                <a:pos x="T4" y="T5"/>
              </a:cxn>
              <a:cxn ang="T11">
                <a:pos x="T6" y="T7"/>
              </a:cxn>
            </a:cxnLst>
            <a:rect l="T12" t="T13" r="T14" b="T15"/>
            <a:pathLst>
              <a:path w="129" h="81">
                <a:moveTo>
                  <a:pt x="0" y="0"/>
                </a:moveTo>
                <a:lnTo>
                  <a:pt x="129" y="40"/>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nvGrpSpPr>
          <p:cNvPr id="12304" name="Group 51"/>
          <p:cNvGrpSpPr>
            <a:grpSpLocks/>
          </p:cNvGrpSpPr>
          <p:nvPr/>
        </p:nvGrpSpPr>
        <p:grpSpPr bwMode="auto">
          <a:xfrm>
            <a:off x="1714500" y="723900"/>
            <a:ext cx="5703888" cy="1433513"/>
            <a:chOff x="1080" y="456"/>
            <a:chExt cx="3593" cy="903"/>
          </a:xfrm>
        </p:grpSpPr>
        <p:sp>
          <p:nvSpPr>
            <p:cNvPr id="12306" name="Rectangle 19"/>
            <p:cNvSpPr>
              <a:spLocks noChangeArrowheads="1"/>
            </p:cNvSpPr>
            <p:nvPr/>
          </p:nvSpPr>
          <p:spPr bwMode="auto">
            <a:xfrm>
              <a:off x="1319" y="476"/>
              <a:ext cx="479" cy="361"/>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07" name="Rectangle 20"/>
            <p:cNvSpPr>
              <a:spLocks noChangeArrowheads="1"/>
            </p:cNvSpPr>
            <p:nvPr/>
          </p:nvSpPr>
          <p:spPr bwMode="auto">
            <a:xfrm>
              <a:off x="3834" y="476"/>
              <a:ext cx="479" cy="361"/>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08" name="Rectangle 21"/>
            <p:cNvSpPr>
              <a:spLocks noChangeArrowheads="1"/>
            </p:cNvSpPr>
            <p:nvPr/>
          </p:nvSpPr>
          <p:spPr bwMode="auto">
            <a:xfrm>
              <a:off x="2996" y="476"/>
              <a:ext cx="479" cy="361"/>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09" name="Rectangle 22"/>
            <p:cNvSpPr>
              <a:spLocks noChangeArrowheads="1"/>
            </p:cNvSpPr>
            <p:nvPr/>
          </p:nvSpPr>
          <p:spPr bwMode="auto">
            <a:xfrm>
              <a:off x="2158" y="476"/>
              <a:ext cx="479" cy="361"/>
            </a:xfrm>
            <a:prstGeom prst="rect">
              <a:avLst/>
            </a:prstGeom>
            <a:solidFill>
              <a:srgbClr val="FFFFFF"/>
            </a:solidFill>
            <a:ln w="15875">
              <a:solidFill>
                <a:srgbClr val="000000"/>
              </a:solidFill>
              <a:miter lim="800000"/>
              <a:headEnd/>
              <a:tailEnd/>
            </a:ln>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10" name="Line 23"/>
            <p:cNvSpPr>
              <a:spLocks noChangeShapeType="1"/>
            </p:cNvSpPr>
            <p:nvPr/>
          </p:nvSpPr>
          <p:spPr bwMode="auto">
            <a:xfrm>
              <a:off x="1080" y="596"/>
              <a:ext cx="11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Freeform 24"/>
            <p:cNvSpPr>
              <a:spLocks/>
            </p:cNvSpPr>
            <p:nvPr/>
          </p:nvSpPr>
          <p:spPr bwMode="auto">
            <a:xfrm>
              <a:off x="1189" y="556"/>
              <a:ext cx="130" cy="81"/>
            </a:xfrm>
            <a:custGeom>
              <a:avLst/>
              <a:gdLst>
                <a:gd name="T0" fmla="*/ 0 w 130"/>
                <a:gd name="T1" fmla="*/ 0 h 81"/>
                <a:gd name="T2" fmla="*/ 130 w 130"/>
                <a:gd name="T3" fmla="*/ 40 h 81"/>
                <a:gd name="T4" fmla="*/ 0 w 130"/>
                <a:gd name="T5" fmla="*/ 81 h 81"/>
                <a:gd name="T6" fmla="*/ 0 w 130"/>
                <a:gd name="T7" fmla="*/ 0 h 81"/>
                <a:gd name="T8" fmla="*/ 0 60000 65536"/>
                <a:gd name="T9" fmla="*/ 0 60000 65536"/>
                <a:gd name="T10" fmla="*/ 0 60000 65536"/>
                <a:gd name="T11" fmla="*/ 0 60000 65536"/>
                <a:gd name="T12" fmla="*/ 0 w 130"/>
                <a:gd name="T13" fmla="*/ 0 h 81"/>
                <a:gd name="T14" fmla="*/ 130 w 130"/>
                <a:gd name="T15" fmla="*/ 81 h 81"/>
              </a:gdLst>
              <a:ahLst/>
              <a:cxnLst>
                <a:cxn ang="T8">
                  <a:pos x="T0" y="T1"/>
                </a:cxn>
                <a:cxn ang="T9">
                  <a:pos x="T2" y="T3"/>
                </a:cxn>
                <a:cxn ang="T10">
                  <a:pos x="T4" y="T5"/>
                </a:cxn>
                <a:cxn ang="T11">
                  <a:pos x="T6" y="T7"/>
                </a:cxn>
              </a:cxnLst>
              <a:rect l="T12" t="T13" r="T14" b="T15"/>
              <a:pathLst>
                <a:path w="130" h="81">
                  <a:moveTo>
                    <a:pt x="0" y="0"/>
                  </a:moveTo>
                  <a:lnTo>
                    <a:pt x="130" y="40"/>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12" name="Line 25"/>
            <p:cNvSpPr>
              <a:spLocks noChangeShapeType="1"/>
            </p:cNvSpPr>
            <p:nvPr/>
          </p:nvSpPr>
          <p:spPr bwMode="auto">
            <a:xfrm>
              <a:off x="3215" y="837"/>
              <a:ext cx="1" cy="24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 name="Freeform 26"/>
            <p:cNvSpPr>
              <a:spLocks/>
            </p:cNvSpPr>
            <p:nvPr/>
          </p:nvSpPr>
          <p:spPr bwMode="auto">
            <a:xfrm>
              <a:off x="3176" y="1068"/>
              <a:ext cx="79" cy="130"/>
            </a:xfrm>
            <a:custGeom>
              <a:avLst/>
              <a:gdLst>
                <a:gd name="T0" fmla="*/ 79 w 79"/>
                <a:gd name="T1" fmla="*/ 0 h 130"/>
                <a:gd name="T2" fmla="*/ 39 w 79"/>
                <a:gd name="T3" fmla="*/ 130 h 130"/>
                <a:gd name="T4" fmla="*/ 0 w 79"/>
                <a:gd name="T5" fmla="*/ 0 h 130"/>
                <a:gd name="T6" fmla="*/ 79 w 79"/>
                <a:gd name="T7" fmla="*/ 0 h 130"/>
                <a:gd name="T8" fmla="*/ 0 60000 65536"/>
                <a:gd name="T9" fmla="*/ 0 60000 65536"/>
                <a:gd name="T10" fmla="*/ 0 60000 65536"/>
                <a:gd name="T11" fmla="*/ 0 60000 65536"/>
                <a:gd name="T12" fmla="*/ 0 w 79"/>
                <a:gd name="T13" fmla="*/ 0 h 130"/>
                <a:gd name="T14" fmla="*/ 79 w 79"/>
                <a:gd name="T15" fmla="*/ 130 h 130"/>
              </a:gdLst>
              <a:ahLst/>
              <a:cxnLst>
                <a:cxn ang="T8">
                  <a:pos x="T0" y="T1"/>
                </a:cxn>
                <a:cxn ang="T9">
                  <a:pos x="T2" y="T3"/>
                </a:cxn>
                <a:cxn ang="T10">
                  <a:pos x="T4" y="T5"/>
                </a:cxn>
                <a:cxn ang="T11">
                  <a:pos x="T6" y="T7"/>
                </a:cxn>
              </a:cxnLst>
              <a:rect l="T12" t="T13" r="T14" b="T15"/>
              <a:pathLst>
                <a:path w="79" h="130">
                  <a:moveTo>
                    <a:pt x="79" y="0"/>
                  </a:moveTo>
                  <a:lnTo>
                    <a:pt x="39" y="130"/>
                  </a:lnTo>
                  <a:lnTo>
                    <a:pt x="0" y="0"/>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14" name="Line 27"/>
            <p:cNvSpPr>
              <a:spLocks noChangeShapeType="1"/>
            </p:cNvSpPr>
            <p:nvPr/>
          </p:nvSpPr>
          <p:spPr bwMode="auto">
            <a:xfrm>
              <a:off x="4074" y="837"/>
              <a:ext cx="1" cy="3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Freeform 28"/>
            <p:cNvSpPr>
              <a:spLocks/>
            </p:cNvSpPr>
            <p:nvPr/>
          </p:nvSpPr>
          <p:spPr bwMode="auto">
            <a:xfrm>
              <a:off x="4034" y="1188"/>
              <a:ext cx="90" cy="130"/>
            </a:xfrm>
            <a:custGeom>
              <a:avLst/>
              <a:gdLst>
                <a:gd name="T0" fmla="*/ 90 w 90"/>
                <a:gd name="T1" fmla="*/ 0 h 130"/>
                <a:gd name="T2" fmla="*/ 40 w 90"/>
                <a:gd name="T3" fmla="*/ 130 h 130"/>
                <a:gd name="T4" fmla="*/ 0 w 90"/>
                <a:gd name="T5" fmla="*/ 0 h 130"/>
                <a:gd name="T6" fmla="*/ 90 w 90"/>
                <a:gd name="T7" fmla="*/ 0 h 130"/>
                <a:gd name="T8" fmla="*/ 0 60000 65536"/>
                <a:gd name="T9" fmla="*/ 0 60000 65536"/>
                <a:gd name="T10" fmla="*/ 0 60000 65536"/>
                <a:gd name="T11" fmla="*/ 0 60000 65536"/>
                <a:gd name="T12" fmla="*/ 0 w 90"/>
                <a:gd name="T13" fmla="*/ 0 h 130"/>
                <a:gd name="T14" fmla="*/ 90 w 90"/>
                <a:gd name="T15" fmla="*/ 130 h 130"/>
              </a:gdLst>
              <a:ahLst/>
              <a:cxnLst>
                <a:cxn ang="T8">
                  <a:pos x="T0" y="T1"/>
                </a:cxn>
                <a:cxn ang="T9">
                  <a:pos x="T2" y="T3"/>
                </a:cxn>
                <a:cxn ang="T10">
                  <a:pos x="T4" y="T5"/>
                </a:cxn>
                <a:cxn ang="T11">
                  <a:pos x="T6" y="T7"/>
                </a:cxn>
              </a:cxnLst>
              <a:rect l="T12" t="T13" r="T14" b="T15"/>
              <a:pathLst>
                <a:path w="90" h="130">
                  <a:moveTo>
                    <a:pt x="90" y="0"/>
                  </a:moveTo>
                  <a:lnTo>
                    <a:pt x="40" y="130"/>
                  </a:lnTo>
                  <a:lnTo>
                    <a:pt x="0" y="0"/>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16" name="Line 29"/>
            <p:cNvSpPr>
              <a:spLocks noChangeShapeType="1"/>
            </p:cNvSpPr>
            <p:nvPr/>
          </p:nvSpPr>
          <p:spPr bwMode="auto">
            <a:xfrm flipH="1">
              <a:off x="3475" y="1318"/>
              <a:ext cx="59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Freeform 30"/>
            <p:cNvSpPr>
              <a:spLocks/>
            </p:cNvSpPr>
            <p:nvPr/>
          </p:nvSpPr>
          <p:spPr bwMode="auto">
            <a:xfrm>
              <a:off x="3355" y="1278"/>
              <a:ext cx="130" cy="81"/>
            </a:xfrm>
            <a:custGeom>
              <a:avLst/>
              <a:gdLst>
                <a:gd name="T0" fmla="*/ 130 w 130"/>
                <a:gd name="T1" fmla="*/ 81 h 81"/>
                <a:gd name="T2" fmla="*/ 0 w 130"/>
                <a:gd name="T3" fmla="*/ 40 h 81"/>
                <a:gd name="T4" fmla="*/ 130 w 130"/>
                <a:gd name="T5" fmla="*/ 0 h 81"/>
                <a:gd name="T6" fmla="*/ 130 w 130"/>
                <a:gd name="T7" fmla="*/ 81 h 81"/>
                <a:gd name="T8" fmla="*/ 0 60000 65536"/>
                <a:gd name="T9" fmla="*/ 0 60000 65536"/>
                <a:gd name="T10" fmla="*/ 0 60000 65536"/>
                <a:gd name="T11" fmla="*/ 0 60000 65536"/>
                <a:gd name="T12" fmla="*/ 0 w 130"/>
                <a:gd name="T13" fmla="*/ 0 h 81"/>
                <a:gd name="T14" fmla="*/ 130 w 130"/>
                <a:gd name="T15" fmla="*/ 81 h 81"/>
              </a:gdLst>
              <a:ahLst/>
              <a:cxnLst>
                <a:cxn ang="T8">
                  <a:pos x="T0" y="T1"/>
                </a:cxn>
                <a:cxn ang="T9">
                  <a:pos x="T2" y="T3"/>
                </a:cxn>
                <a:cxn ang="T10">
                  <a:pos x="T4" y="T5"/>
                </a:cxn>
                <a:cxn ang="T11">
                  <a:pos x="T6" y="T7"/>
                </a:cxn>
              </a:cxnLst>
              <a:rect l="T12" t="T13" r="T14" b="T15"/>
              <a:pathLst>
                <a:path w="130" h="81">
                  <a:moveTo>
                    <a:pt x="130" y="81"/>
                  </a:moveTo>
                  <a:lnTo>
                    <a:pt x="0" y="40"/>
                  </a:lnTo>
                  <a:lnTo>
                    <a:pt x="130" y="0"/>
                  </a:lnTo>
                  <a:lnTo>
                    <a:pt x="130"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18" name="Line 31"/>
            <p:cNvSpPr>
              <a:spLocks noChangeShapeType="1"/>
            </p:cNvSpPr>
            <p:nvPr/>
          </p:nvSpPr>
          <p:spPr bwMode="auto">
            <a:xfrm flipH="1">
              <a:off x="1199" y="1318"/>
              <a:ext cx="182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Freeform 32"/>
            <p:cNvSpPr>
              <a:spLocks/>
            </p:cNvSpPr>
            <p:nvPr/>
          </p:nvSpPr>
          <p:spPr bwMode="auto">
            <a:xfrm>
              <a:off x="1080" y="1278"/>
              <a:ext cx="129" cy="81"/>
            </a:xfrm>
            <a:custGeom>
              <a:avLst/>
              <a:gdLst>
                <a:gd name="T0" fmla="*/ 129 w 129"/>
                <a:gd name="T1" fmla="*/ 81 h 81"/>
                <a:gd name="T2" fmla="*/ 0 w 129"/>
                <a:gd name="T3" fmla="*/ 40 h 81"/>
                <a:gd name="T4" fmla="*/ 129 w 129"/>
                <a:gd name="T5" fmla="*/ 0 h 81"/>
                <a:gd name="T6" fmla="*/ 129 w 129"/>
                <a:gd name="T7" fmla="*/ 81 h 81"/>
                <a:gd name="T8" fmla="*/ 0 60000 65536"/>
                <a:gd name="T9" fmla="*/ 0 60000 65536"/>
                <a:gd name="T10" fmla="*/ 0 60000 65536"/>
                <a:gd name="T11" fmla="*/ 0 60000 65536"/>
                <a:gd name="T12" fmla="*/ 0 w 129"/>
                <a:gd name="T13" fmla="*/ 0 h 81"/>
                <a:gd name="T14" fmla="*/ 129 w 129"/>
                <a:gd name="T15" fmla="*/ 81 h 81"/>
              </a:gdLst>
              <a:ahLst/>
              <a:cxnLst>
                <a:cxn ang="T8">
                  <a:pos x="T0" y="T1"/>
                </a:cxn>
                <a:cxn ang="T9">
                  <a:pos x="T2" y="T3"/>
                </a:cxn>
                <a:cxn ang="T10">
                  <a:pos x="T4" y="T5"/>
                </a:cxn>
                <a:cxn ang="T11">
                  <a:pos x="T6" y="T7"/>
                </a:cxn>
              </a:cxnLst>
              <a:rect l="T12" t="T13" r="T14" b="T15"/>
              <a:pathLst>
                <a:path w="129" h="81">
                  <a:moveTo>
                    <a:pt x="129" y="81"/>
                  </a:moveTo>
                  <a:lnTo>
                    <a:pt x="0" y="40"/>
                  </a:lnTo>
                  <a:lnTo>
                    <a:pt x="129" y="0"/>
                  </a:lnTo>
                  <a:lnTo>
                    <a:pt x="129"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20" name="Line 33"/>
            <p:cNvSpPr>
              <a:spLocks noChangeShapeType="1"/>
            </p:cNvSpPr>
            <p:nvPr/>
          </p:nvSpPr>
          <p:spPr bwMode="auto">
            <a:xfrm>
              <a:off x="1798" y="596"/>
              <a:ext cx="2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Freeform 34"/>
            <p:cNvSpPr>
              <a:spLocks/>
            </p:cNvSpPr>
            <p:nvPr/>
          </p:nvSpPr>
          <p:spPr bwMode="auto">
            <a:xfrm>
              <a:off x="2028" y="556"/>
              <a:ext cx="130" cy="81"/>
            </a:xfrm>
            <a:custGeom>
              <a:avLst/>
              <a:gdLst>
                <a:gd name="T0" fmla="*/ 0 w 130"/>
                <a:gd name="T1" fmla="*/ 0 h 81"/>
                <a:gd name="T2" fmla="*/ 130 w 130"/>
                <a:gd name="T3" fmla="*/ 40 h 81"/>
                <a:gd name="T4" fmla="*/ 0 w 130"/>
                <a:gd name="T5" fmla="*/ 81 h 81"/>
                <a:gd name="T6" fmla="*/ 0 w 130"/>
                <a:gd name="T7" fmla="*/ 0 h 81"/>
                <a:gd name="T8" fmla="*/ 0 60000 65536"/>
                <a:gd name="T9" fmla="*/ 0 60000 65536"/>
                <a:gd name="T10" fmla="*/ 0 60000 65536"/>
                <a:gd name="T11" fmla="*/ 0 60000 65536"/>
                <a:gd name="T12" fmla="*/ 0 w 130"/>
                <a:gd name="T13" fmla="*/ 0 h 81"/>
                <a:gd name="T14" fmla="*/ 130 w 130"/>
                <a:gd name="T15" fmla="*/ 81 h 81"/>
              </a:gdLst>
              <a:ahLst/>
              <a:cxnLst>
                <a:cxn ang="T8">
                  <a:pos x="T0" y="T1"/>
                </a:cxn>
                <a:cxn ang="T9">
                  <a:pos x="T2" y="T3"/>
                </a:cxn>
                <a:cxn ang="T10">
                  <a:pos x="T4" y="T5"/>
                </a:cxn>
                <a:cxn ang="T11">
                  <a:pos x="T6" y="T7"/>
                </a:cxn>
              </a:cxnLst>
              <a:rect l="T12" t="T13" r="T14" b="T15"/>
              <a:pathLst>
                <a:path w="130" h="81">
                  <a:moveTo>
                    <a:pt x="0" y="0"/>
                  </a:moveTo>
                  <a:lnTo>
                    <a:pt x="130" y="40"/>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22" name="Line 35"/>
            <p:cNvSpPr>
              <a:spLocks noChangeShapeType="1"/>
            </p:cNvSpPr>
            <p:nvPr/>
          </p:nvSpPr>
          <p:spPr bwMode="auto">
            <a:xfrm>
              <a:off x="2637" y="596"/>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Freeform 36"/>
            <p:cNvSpPr>
              <a:spLocks/>
            </p:cNvSpPr>
            <p:nvPr/>
          </p:nvSpPr>
          <p:spPr bwMode="auto">
            <a:xfrm>
              <a:off x="2866" y="556"/>
              <a:ext cx="130" cy="81"/>
            </a:xfrm>
            <a:custGeom>
              <a:avLst/>
              <a:gdLst>
                <a:gd name="T0" fmla="*/ 0 w 130"/>
                <a:gd name="T1" fmla="*/ 0 h 81"/>
                <a:gd name="T2" fmla="*/ 130 w 130"/>
                <a:gd name="T3" fmla="*/ 40 h 81"/>
                <a:gd name="T4" fmla="*/ 0 w 130"/>
                <a:gd name="T5" fmla="*/ 81 h 81"/>
                <a:gd name="T6" fmla="*/ 0 w 130"/>
                <a:gd name="T7" fmla="*/ 0 h 81"/>
                <a:gd name="T8" fmla="*/ 0 60000 65536"/>
                <a:gd name="T9" fmla="*/ 0 60000 65536"/>
                <a:gd name="T10" fmla="*/ 0 60000 65536"/>
                <a:gd name="T11" fmla="*/ 0 60000 65536"/>
                <a:gd name="T12" fmla="*/ 0 w 130"/>
                <a:gd name="T13" fmla="*/ 0 h 81"/>
                <a:gd name="T14" fmla="*/ 130 w 130"/>
                <a:gd name="T15" fmla="*/ 81 h 81"/>
              </a:gdLst>
              <a:ahLst/>
              <a:cxnLst>
                <a:cxn ang="T8">
                  <a:pos x="T0" y="T1"/>
                </a:cxn>
                <a:cxn ang="T9">
                  <a:pos x="T2" y="T3"/>
                </a:cxn>
                <a:cxn ang="T10">
                  <a:pos x="T4" y="T5"/>
                </a:cxn>
                <a:cxn ang="T11">
                  <a:pos x="T6" y="T7"/>
                </a:cxn>
              </a:cxnLst>
              <a:rect l="T12" t="T13" r="T14" b="T15"/>
              <a:pathLst>
                <a:path w="130" h="81">
                  <a:moveTo>
                    <a:pt x="0" y="0"/>
                  </a:moveTo>
                  <a:lnTo>
                    <a:pt x="130" y="40"/>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24" name="Line 37"/>
            <p:cNvSpPr>
              <a:spLocks noChangeShapeType="1"/>
            </p:cNvSpPr>
            <p:nvPr/>
          </p:nvSpPr>
          <p:spPr bwMode="auto">
            <a:xfrm>
              <a:off x="3475" y="596"/>
              <a:ext cx="23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5" name="Freeform 38"/>
            <p:cNvSpPr>
              <a:spLocks/>
            </p:cNvSpPr>
            <p:nvPr/>
          </p:nvSpPr>
          <p:spPr bwMode="auto">
            <a:xfrm>
              <a:off x="3704" y="556"/>
              <a:ext cx="130" cy="81"/>
            </a:xfrm>
            <a:custGeom>
              <a:avLst/>
              <a:gdLst>
                <a:gd name="T0" fmla="*/ 0 w 130"/>
                <a:gd name="T1" fmla="*/ 0 h 81"/>
                <a:gd name="T2" fmla="*/ 130 w 130"/>
                <a:gd name="T3" fmla="*/ 40 h 81"/>
                <a:gd name="T4" fmla="*/ 0 w 130"/>
                <a:gd name="T5" fmla="*/ 81 h 81"/>
                <a:gd name="T6" fmla="*/ 0 w 130"/>
                <a:gd name="T7" fmla="*/ 0 h 81"/>
                <a:gd name="T8" fmla="*/ 0 60000 65536"/>
                <a:gd name="T9" fmla="*/ 0 60000 65536"/>
                <a:gd name="T10" fmla="*/ 0 60000 65536"/>
                <a:gd name="T11" fmla="*/ 0 60000 65536"/>
                <a:gd name="T12" fmla="*/ 0 w 130"/>
                <a:gd name="T13" fmla="*/ 0 h 81"/>
                <a:gd name="T14" fmla="*/ 130 w 130"/>
                <a:gd name="T15" fmla="*/ 81 h 81"/>
              </a:gdLst>
              <a:ahLst/>
              <a:cxnLst>
                <a:cxn ang="T8">
                  <a:pos x="T0" y="T1"/>
                </a:cxn>
                <a:cxn ang="T9">
                  <a:pos x="T2" y="T3"/>
                </a:cxn>
                <a:cxn ang="T10">
                  <a:pos x="T4" y="T5"/>
                </a:cxn>
                <a:cxn ang="T11">
                  <a:pos x="T6" y="T7"/>
                </a:cxn>
              </a:cxnLst>
              <a:rect l="T12" t="T13" r="T14" b="T15"/>
              <a:pathLst>
                <a:path w="130" h="81">
                  <a:moveTo>
                    <a:pt x="0" y="0"/>
                  </a:moveTo>
                  <a:lnTo>
                    <a:pt x="130" y="40"/>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2326" name="Line 39"/>
            <p:cNvSpPr>
              <a:spLocks noChangeShapeType="1"/>
            </p:cNvSpPr>
            <p:nvPr/>
          </p:nvSpPr>
          <p:spPr bwMode="auto">
            <a:xfrm>
              <a:off x="4313" y="596"/>
              <a:ext cx="36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7" name="Line 41"/>
            <p:cNvSpPr>
              <a:spLocks noChangeShapeType="1"/>
            </p:cNvSpPr>
            <p:nvPr/>
          </p:nvSpPr>
          <p:spPr bwMode="auto">
            <a:xfrm>
              <a:off x="1080" y="596"/>
              <a:ext cx="1" cy="72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8" name="Rectangle 43"/>
            <p:cNvSpPr>
              <a:spLocks noChangeArrowheads="1"/>
            </p:cNvSpPr>
            <p:nvPr/>
          </p:nvSpPr>
          <p:spPr bwMode="auto">
            <a:xfrm>
              <a:off x="1569" y="63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4</a:t>
              </a:r>
              <a:endParaRPr lang="zh-CN" altLang="en-US"/>
            </a:p>
          </p:txBody>
        </p:sp>
        <p:sp>
          <p:nvSpPr>
            <p:cNvPr id="12329" name="Rectangle 44"/>
            <p:cNvSpPr>
              <a:spLocks noChangeArrowheads="1"/>
            </p:cNvSpPr>
            <p:nvPr/>
          </p:nvSpPr>
          <p:spPr bwMode="auto">
            <a:xfrm>
              <a:off x="1469" y="476"/>
              <a:ext cx="2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100" i="1">
                  <a:solidFill>
                    <a:srgbClr val="000000"/>
                  </a:solidFill>
                  <a:latin typeface="Times New Roman" pitchFamily="18" charset="0"/>
                </a:rPr>
                <a:t>x</a:t>
              </a:r>
              <a:endParaRPr lang="en-US" altLang="zh-CN"/>
            </a:p>
          </p:txBody>
        </p:sp>
        <p:sp>
          <p:nvSpPr>
            <p:cNvPr id="12330" name="Rectangle 45"/>
            <p:cNvSpPr>
              <a:spLocks noChangeArrowheads="1"/>
            </p:cNvSpPr>
            <p:nvPr/>
          </p:nvSpPr>
          <p:spPr bwMode="auto">
            <a:xfrm>
              <a:off x="4074" y="61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1</a:t>
              </a:r>
              <a:endParaRPr lang="zh-CN" altLang="en-US"/>
            </a:p>
          </p:txBody>
        </p:sp>
        <p:sp>
          <p:nvSpPr>
            <p:cNvPr id="12331" name="Rectangle 46"/>
            <p:cNvSpPr>
              <a:spLocks noChangeArrowheads="1"/>
            </p:cNvSpPr>
            <p:nvPr/>
          </p:nvSpPr>
          <p:spPr bwMode="auto">
            <a:xfrm>
              <a:off x="3974" y="486"/>
              <a:ext cx="19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900" i="1">
                  <a:solidFill>
                    <a:srgbClr val="000000"/>
                  </a:solidFill>
                  <a:latin typeface="Times New Roman" pitchFamily="18" charset="0"/>
                </a:rPr>
                <a:t>x</a:t>
              </a:r>
              <a:endParaRPr lang="en-US" altLang="zh-CN"/>
            </a:p>
          </p:txBody>
        </p:sp>
        <p:sp>
          <p:nvSpPr>
            <p:cNvPr id="12332" name="Rectangle 47"/>
            <p:cNvSpPr>
              <a:spLocks noChangeArrowheads="1"/>
            </p:cNvSpPr>
            <p:nvPr/>
          </p:nvSpPr>
          <p:spPr bwMode="auto">
            <a:xfrm>
              <a:off x="3255" y="61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a:solidFill>
                    <a:srgbClr val="000000"/>
                  </a:solidFill>
                  <a:latin typeface="Times New Roman" pitchFamily="18" charset="0"/>
                </a:rPr>
                <a:t>2</a:t>
              </a:r>
              <a:endParaRPr lang="zh-CN" altLang="en-US"/>
            </a:p>
          </p:txBody>
        </p:sp>
        <p:sp>
          <p:nvSpPr>
            <p:cNvPr id="12333" name="Rectangle 48"/>
            <p:cNvSpPr>
              <a:spLocks noChangeArrowheads="1"/>
            </p:cNvSpPr>
            <p:nvPr/>
          </p:nvSpPr>
          <p:spPr bwMode="auto">
            <a:xfrm>
              <a:off x="3146" y="456"/>
              <a:ext cx="2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3100" i="1">
                  <a:solidFill>
                    <a:srgbClr val="000000"/>
                  </a:solidFill>
                  <a:latin typeface="Times New Roman" pitchFamily="18" charset="0"/>
                </a:rPr>
                <a:t>x</a:t>
              </a:r>
              <a:endParaRPr lang="en-US" altLang="zh-CN"/>
            </a:p>
          </p:txBody>
        </p:sp>
        <p:sp>
          <p:nvSpPr>
            <p:cNvPr id="12334" name="Rectangle 49"/>
            <p:cNvSpPr>
              <a:spLocks noChangeArrowheads="1"/>
            </p:cNvSpPr>
            <p:nvPr/>
          </p:nvSpPr>
          <p:spPr bwMode="auto">
            <a:xfrm>
              <a:off x="2427" y="61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1600">
                  <a:solidFill>
                    <a:srgbClr val="000000"/>
                  </a:solidFill>
                  <a:latin typeface="Times New Roman" pitchFamily="18" charset="0"/>
                </a:rPr>
                <a:t>3</a:t>
              </a:r>
              <a:endParaRPr lang="zh-CN" altLang="en-US"/>
            </a:p>
          </p:txBody>
        </p:sp>
        <p:sp>
          <p:nvSpPr>
            <p:cNvPr id="12335" name="Rectangle 50"/>
            <p:cNvSpPr>
              <a:spLocks noChangeArrowheads="1"/>
            </p:cNvSpPr>
            <p:nvPr/>
          </p:nvSpPr>
          <p:spPr bwMode="auto">
            <a:xfrm>
              <a:off x="2327" y="486"/>
              <a:ext cx="19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2800" i="1">
                  <a:solidFill>
                    <a:srgbClr val="000000"/>
                  </a:solidFill>
                  <a:latin typeface="Times New Roman" pitchFamily="18" charset="0"/>
                </a:rPr>
                <a:t>x</a:t>
              </a:r>
              <a:endParaRPr lang="en-US" altLang="zh-CN"/>
            </a:p>
          </p:txBody>
        </p:sp>
      </p:grpSp>
      <p:sp>
        <p:nvSpPr>
          <p:cNvPr id="12305" name="Rectangle 52"/>
          <p:cNvSpPr>
            <a:spLocks noChangeArrowheads="1"/>
          </p:cNvSpPr>
          <p:nvPr/>
        </p:nvSpPr>
        <p:spPr bwMode="auto">
          <a:xfrm>
            <a:off x="4800600" y="1600200"/>
            <a:ext cx="762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5000">
                <a:solidFill>
                  <a:srgbClr val="000000"/>
                </a:solidFill>
                <a:latin typeface="Symbol" pitchFamily="18" charset="2"/>
              </a:rPr>
              <a:t>Å</a:t>
            </a:r>
            <a:endParaRPr lang="zh-CN" altLang="en-US" sz="5000">
              <a:solidFill>
                <a:srgbClr val="000000"/>
              </a:solidFill>
              <a:latin typeface="Symbol" pitchFamily="18" charset="2"/>
            </a:endParaRPr>
          </a:p>
        </p:txBody>
      </p:sp>
    </p:spTree>
    <p:extLst>
      <p:ext uri="{BB962C8B-B14F-4D97-AF65-F5344CB8AC3E}">
        <p14:creationId xmlns:p14="http://schemas.microsoft.com/office/powerpoint/2010/main" val="1993644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95D12C1-EE2E-4519-B28C-65A3A006A7E3}" type="datetime1">
              <a:rPr lang="zh-CN" altLang="en-US" smtClean="0"/>
              <a:pPr eaLnBrk="1" hangingPunct="1"/>
              <a:t>2020\1\28 Tuesday</a:t>
            </a:fld>
            <a:endParaRPr lang="en-US" altLang="zh-CN" smtClean="0"/>
          </a:p>
        </p:txBody>
      </p:sp>
      <p:sp>
        <p:nvSpPr>
          <p:cNvPr id="13316"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mtClean="0"/>
              <a:t>BESTI-DIS</a:t>
            </a:r>
            <a:endParaRPr lang="en-US" altLang="zh-CN" smtClean="0"/>
          </a:p>
        </p:txBody>
      </p:sp>
      <p:sp>
        <p:nvSpPr>
          <p:cNvPr id="1331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ECFC37C-EA4B-4C58-B9E1-485668D9962A}" type="slidenum">
              <a:rPr lang="zh-CN" altLang="en-US" smtClean="0"/>
              <a:pPr eaLnBrk="1" hangingPunct="1"/>
              <a:t>42</a:t>
            </a:fld>
            <a:endParaRPr lang="en-US" altLang="zh-CN" smtClean="0"/>
          </a:p>
        </p:txBody>
      </p:sp>
      <p:graphicFrame>
        <p:nvGraphicFramePr>
          <p:cNvPr id="13314" name="Object 2"/>
          <p:cNvGraphicFramePr>
            <a:graphicFrameLocks noChangeAspect="1"/>
          </p:cNvGraphicFramePr>
          <p:nvPr/>
        </p:nvGraphicFramePr>
        <p:xfrm>
          <a:off x="762000" y="1066800"/>
          <a:ext cx="7086600" cy="3733800"/>
        </p:xfrm>
        <a:graphic>
          <a:graphicData uri="http://schemas.openxmlformats.org/presentationml/2006/ole">
            <mc:AlternateContent xmlns:mc="http://schemas.openxmlformats.org/markup-compatibility/2006">
              <mc:Choice xmlns:v="urn:schemas-microsoft-com:vml" Requires="v">
                <p:oleObj spid="_x0000_s8229" r:id="rId3" imgW="4391025" imgH="2019300" progId="Visio.Drawing.6">
                  <p:embed/>
                </p:oleObj>
              </mc:Choice>
              <mc:Fallback>
                <p:oleObj r:id="rId3" imgW="4391025" imgH="20193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066800"/>
                        <a:ext cx="7086600"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AutoShape 4"/>
          <p:cNvSpPr>
            <a:spLocks noChangeArrowheads="1"/>
          </p:cNvSpPr>
          <p:nvPr/>
        </p:nvSpPr>
        <p:spPr bwMode="auto">
          <a:xfrm>
            <a:off x="3962400" y="5105400"/>
            <a:ext cx="3201988" cy="609600"/>
          </a:xfrm>
          <a:prstGeom prst="wedgeEllipseCallout">
            <a:avLst>
              <a:gd name="adj1" fmla="val 7014"/>
              <a:gd name="adj2" fmla="val -177866"/>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solidFill>
                  <a:schemeClr val="bg1"/>
                </a:solidFill>
                <a:latin typeface="Times New Roman" pitchFamily="18" charset="0"/>
              </a:rPr>
              <a:t>第二个初态！</a:t>
            </a:r>
          </a:p>
        </p:txBody>
      </p:sp>
      <p:sp>
        <p:nvSpPr>
          <p:cNvPr id="13319" name="AutoShape 5"/>
          <p:cNvSpPr>
            <a:spLocks noChangeArrowheads="1"/>
          </p:cNvSpPr>
          <p:nvPr/>
        </p:nvSpPr>
        <p:spPr bwMode="auto">
          <a:xfrm>
            <a:off x="2057400" y="304800"/>
            <a:ext cx="3522663" cy="609600"/>
          </a:xfrm>
          <a:prstGeom prst="wedgeEllipseCallout">
            <a:avLst>
              <a:gd name="adj1" fmla="val 17690"/>
              <a:gd name="adj2" fmla="val 97134"/>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solidFill>
                  <a:schemeClr val="bg1"/>
                </a:solidFill>
                <a:latin typeface="Times New Roman" pitchFamily="18" charset="0"/>
              </a:rPr>
              <a:t>第一个初态！</a:t>
            </a:r>
          </a:p>
        </p:txBody>
      </p:sp>
      <p:sp>
        <p:nvSpPr>
          <p:cNvPr id="13320" name="AutoShape 6"/>
          <p:cNvSpPr>
            <a:spLocks noChangeArrowheads="1"/>
          </p:cNvSpPr>
          <p:nvPr/>
        </p:nvSpPr>
        <p:spPr bwMode="auto">
          <a:xfrm>
            <a:off x="977900" y="4800600"/>
            <a:ext cx="2586038" cy="1127125"/>
          </a:xfrm>
          <a:prstGeom prst="wedgeEllipseCallout">
            <a:avLst>
              <a:gd name="adj1" fmla="val 24463"/>
              <a:gd name="adj2" fmla="val -77463"/>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b="1">
                <a:solidFill>
                  <a:schemeClr val="bg1"/>
                </a:solidFill>
                <a:latin typeface="Times New Roman" pitchFamily="18" charset="0"/>
              </a:rPr>
              <a:t>只要进入，</a:t>
            </a:r>
          </a:p>
          <a:p>
            <a:pPr eaLnBrk="1" hangingPunct="1"/>
            <a:r>
              <a:rPr kumimoji="1" lang="zh-CN" altLang="en-US" sz="2400" b="1">
                <a:solidFill>
                  <a:schemeClr val="bg1"/>
                </a:solidFill>
                <a:latin typeface="Times New Roman" pitchFamily="18" charset="0"/>
              </a:rPr>
              <a:t>就得循环！</a:t>
            </a:r>
          </a:p>
        </p:txBody>
      </p:sp>
    </p:spTree>
    <p:extLst>
      <p:ext uri="{BB962C8B-B14F-4D97-AF65-F5344CB8AC3E}">
        <p14:creationId xmlns:p14="http://schemas.microsoft.com/office/powerpoint/2010/main" val="1490650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9787CFF-BC04-46FD-B55B-B00D7900BFB5}" type="datetime1">
              <a:rPr lang="zh-CN" altLang="en-US" smtClean="0"/>
              <a:pPr eaLnBrk="1" hangingPunct="1"/>
              <a:t>2020\1\28 Tuesday</a:t>
            </a:fld>
            <a:endParaRPr lang="en-US" altLang="zh-CN" smtClean="0"/>
          </a:p>
        </p:txBody>
      </p:sp>
      <p:sp>
        <p:nvSpPr>
          <p:cNvPr id="1434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mtClean="0"/>
              <a:t>BESTI-DIS</a:t>
            </a:r>
            <a:endParaRPr lang="en-US" altLang="zh-CN" smtClean="0"/>
          </a:p>
        </p:txBody>
      </p:sp>
      <p:sp>
        <p:nvSpPr>
          <p:cNvPr id="143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0548B106-F0CE-4CE8-8E56-FD06D6939CC6}" type="slidenum">
              <a:rPr lang="zh-CN" altLang="en-US" smtClean="0"/>
              <a:pPr eaLnBrk="1" hangingPunct="1"/>
              <a:t>43</a:t>
            </a:fld>
            <a:endParaRPr lang="en-US" altLang="zh-CN" smtClean="0"/>
          </a:p>
        </p:txBody>
      </p:sp>
      <p:sp>
        <p:nvSpPr>
          <p:cNvPr id="14343" name="Rectangle 4"/>
          <p:cNvSpPr>
            <a:spLocks noChangeArrowheads="1"/>
          </p:cNvSpPr>
          <p:nvPr/>
        </p:nvSpPr>
        <p:spPr bwMode="auto">
          <a:xfrm>
            <a:off x="539750" y="908050"/>
            <a:ext cx="8280400" cy="553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50000"/>
              </a:lnSpc>
              <a:defRPr/>
            </a:pPr>
            <a:r>
              <a:rPr kumimoji="1" lang="zh-CN" altLang="en-US" sz="2400" b="1" dirty="0">
                <a:latin typeface="宋体" charset="-122"/>
              </a:rPr>
              <a:t>     </a:t>
            </a:r>
            <a:r>
              <a:rPr lang="zh-CN" altLang="en-US" sz="4400" b="1" dirty="0">
                <a:solidFill>
                  <a:srgbClr val="0000FF"/>
                </a:solidFill>
                <a:latin typeface="Times New Roman" pitchFamily="18" charset="0"/>
                <a:ea typeface="+mn-ea"/>
                <a:cs typeface="Times New Roman" pitchFamily="18" charset="0"/>
              </a:rPr>
              <a:t>由例子可得出以下结论：</a:t>
            </a:r>
          </a:p>
          <a:p>
            <a:pPr>
              <a:lnSpc>
                <a:spcPct val="150000"/>
              </a:lnSpc>
            </a:pPr>
            <a:r>
              <a:rPr kumimoji="1" lang="zh-CN" altLang="en-US" sz="2400" b="1" dirty="0">
                <a:latin typeface="宋体" charset="-122"/>
              </a:rPr>
              <a:t>（</a:t>
            </a:r>
            <a:r>
              <a:rPr kumimoji="1" lang="zh-CN" altLang="en-US" sz="2800" b="1" dirty="0">
                <a:latin typeface="仿宋" pitchFamily="49" charset="-122"/>
                <a:ea typeface="仿宋" pitchFamily="49" charset="-122"/>
              </a:rPr>
              <a:t>1）</a:t>
            </a:r>
            <a:r>
              <a:rPr kumimoji="1" lang="en-US" altLang="zh-CN" sz="2800" b="1" dirty="0">
                <a:latin typeface="仿宋" pitchFamily="49" charset="-122"/>
                <a:ea typeface="仿宋" pitchFamily="49" charset="-122"/>
              </a:rPr>
              <a:t>n-LFSR</a:t>
            </a:r>
            <a:r>
              <a:rPr kumimoji="1" lang="zh-CN" altLang="en-US" sz="2800" b="1" dirty="0">
                <a:latin typeface="仿宋" pitchFamily="49" charset="-122"/>
                <a:ea typeface="仿宋" pitchFamily="49" charset="-122"/>
              </a:rPr>
              <a:t>的结构由其结构常数唯一确定；</a:t>
            </a:r>
          </a:p>
          <a:p>
            <a:pPr>
              <a:lnSpc>
                <a:spcPct val="150000"/>
              </a:lnSpc>
            </a:pPr>
            <a:r>
              <a:rPr kumimoji="1" lang="zh-CN" altLang="en-US" sz="2800" b="1" dirty="0">
                <a:latin typeface="仿宋" pitchFamily="49" charset="-122"/>
                <a:ea typeface="仿宋" pitchFamily="49" charset="-122"/>
              </a:rPr>
              <a:t>（2）</a:t>
            </a:r>
            <a:r>
              <a:rPr kumimoji="1" lang="en-US" altLang="zh-CN" sz="2800" b="1" dirty="0">
                <a:latin typeface="仿宋" pitchFamily="49" charset="-122"/>
                <a:ea typeface="仿宋" pitchFamily="49" charset="-122"/>
              </a:rPr>
              <a:t>n-LFSR</a:t>
            </a:r>
            <a:r>
              <a:rPr kumimoji="1" lang="zh-CN" altLang="en-US" sz="2800" b="1" dirty="0">
                <a:latin typeface="仿宋" pitchFamily="49" charset="-122"/>
                <a:ea typeface="仿宋" pitchFamily="49" charset="-122"/>
              </a:rPr>
              <a:t>的结构常数与反馈函数互相唯一确定；</a:t>
            </a:r>
          </a:p>
          <a:p>
            <a:pPr>
              <a:lnSpc>
                <a:spcPct val="150000"/>
              </a:lnSpc>
            </a:pPr>
            <a:r>
              <a:rPr kumimoji="1" lang="zh-CN" altLang="en-US" sz="2800" b="1" dirty="0">
                <a:latin typeface="仿宋" pitchFamily="49" charset="-122"/>
                <a:ea typeface="仿宋" pitchFamily="49" charset="-122"/>
              </a:rPr>
              <a:t>（3）</a:t>
            </a:r>
            <a:r>
              <a:rPr kumimoji="1" lang="en-US" altLang="zh-CN" sz="2800" b="1" dirty="0">
                <a:latin typeface="仿宋" pitchFamily="49" charset="-122"/>
                <a:ea typeface="仿宋" pitchFamily="49" charset="-122"/>
              </a:rPr>
              <a:t>n-LFSR</a:t>
            </a:r>
            <a:r>
              <a:rPr kumimoji="1" lang="zh-CN" altLang="en-US" sz="2800" b="1" dirty="0">
                <a:latin typeface="仿宋" pitchFamily="49" charset="-122"/>
                <a:ea typeface="仿宋" pitchFamily="49" charset="-122"/>
              </a:rPr>
              <a:t>序列由其结构常数和初态唯一确定； </a:t>
            </a:r>
          </a:p>
          <a:p>
            <a:pPr>
              <a:lnSpc>
                <a:spcPct val="150000"/>
              </a:lnSpc>
            </a:pPr>
            <a:r>
              <a:rPr kumimoji="1" lang="zh-CN" altLang="en-US" sz="2800" b="1" dirty="0">
                <a:latin typeface="仿宋" pitchFamily="49" charset="-122"/>
                <a:ea typeface="仿宋" pitchFamily="49" charset="-122"/>
              </a:rPr>
              <a:t>（4）一个</a:t>
            </a:r>
            <a:r>
              <a:rPr kumimoji="1" lang="en-US" altLang="zh-CN" sz="2800" b="1" dirty="0">
                <a:latin typeface="仿宋" pitchFamily="49" charset="-122"/>
                <a:ea typeface="仿宋" pitchFamily="49" charset="-122"/>
              </a:rPr>
              <a:t>n-LFSR</a:t>
            </a:r>
            <a:r>
              <a:rPr kumimoji="1" lang="zh-CN" altLang="en-US" sz="2800" b="1" dirty="0">
                <a:latin typeface="仿宋" pitchFamily="49" charset="-122"/>
                <a:ea typeface="仿宋" pitchFamily="49" charset="-122"/>
              </a:rPr>
              <a:t>可以产生   个不同序列。</a:t>
            </a:r>
          </a:p>
          <a:p>
            <a:pPr>
              <a:lnSpc>
                <a:spcPct val="150000"/>
              </a:lnSpc>
            </a:pPr>
            <a:r>
              <a:rPr kumimoji="1" lang="zh-CN" altLang="en-US" sz="2800" b="1" dirty="0">
                <a:latin typeface="仿宋" pitchFamily="49" charset="-122"/>
                <a:ea typeface="仿宋" pitchFamily="49" charset="-122"/>
              </a:rPr>
              <a:t>   （不考虑平移等价的话。</a:t>
            </a:r>
            <a:r>
              <a:rPr kumimoji="1" lang="zh-CN" altLang="en-US" sz="2800" b="1" dirty="0">
                <a:solidFill>
                  <a:srgbClr val="FF0000"/>
                </a:solidFill>
                <a:latin typeface="黑体" pitchFamily="2" charset="-122"/>
                <a:ea typeface="黑体" pitchFamily="2" charset="-122"/>
              </a:rPr>
              <a:t>平移等价</a:t>
            </a:r>
            <a:r>
              <a:rPr kumimoji="1" lang="zh-CN" altLang="en-US" sz="2800" b="1" dirty="0">
                <a:latin typeface="仿宋" pitchFamily="49" charset="-122"/>
                <a:ea typeface="仿宋" pitchFamily="49" charset="-122"/>
              </a:rPr>
              <a:t>：一个序列向左移若干位后，和另一序列相同。） </a:t>
            </a:r>
          </a:p>
          <a:p>
            <a:pPr>
              <a:lnSpc>
                <a:spcPct val="150000"/>
              </a:lnSpc>
            </a:pPr>
            <a:r>
              <a:rPr kumimoji="1" lang="zh-CN" altLang="en-US" sz="2800" b="1" dirty="0">
                <a:latin typeface="仿宋" pitchFamily="49" charset="-122"/>
                <a:ea typeface="仿宋" pitchFamily="49" charset="-122"/>
              </a:rPr>
              <a:t>（5）一个</a:t>
            </a:r>
            <a:r>
              <a:rPr kumimoji="1" lang="en-US" altLang="zh-CN" sz="2800" b="1" dirty="0">
                <a:latin typeface="仿宋" pitchFamily="49" charset="-122"/>
                <a:ea typeface="仿宋" pitchFamily="49" charset="-122"/>
              </a:rPr>
              <a:t>n-LFSR</a:t>
            </a:r>
            <a:r>
              <a:rPr kumimoji="1" lang="zh-CN" altLang="en-US" sz="2800" b="1" dirty="0">
                <a:latin typeface="仿宋" pitchFamily="49" charset="-122"/>
                <a:ea typeface="仿宋" pitchFamily="49" charset="-122"/>
              </a:rPr>
              <a:t>的序列的最大周期是</a:t>
            </a:r>
          </a:p>
        </p:txBody>
      </p:sp>
      <p:graphicFrame>
        <p:nvGraphicFramePr>
          <p:cNvPr id="14338" name="Object 5"/>
          <p:cNvGraphicFramePr>
            <a:graphicFrameLocks noChangeAspect="1"/>
          </p:cNvGraphicFramePr>
          <p:nvPr/>
        </p:nvGraphicFramePr>
        <p:xfrm>
          <a:off x="4787900" y="3789363"/>
          <a:ext cx="434975" cy="457200"/>
        </p:xfrm>
        <a:graphic>
          <a:graphicData uri="http://schemas.openxmlformats.org/presentationml/2006/ole">
            <mc:AlternateContent xmlns:mc="http://schemas.openxmlformats.org/markup-compatibility/2006">
              <mc:Choice xmlns:v="urn:schemas-microsoft-com:vml" Requires="v">
                <p:oleObj spid="_x0000_s9288" r:id="rId3" imgW="177646" imgH="190335" progId="Equation.3">
                  <p:embed/>
                </p:oleObj>
              </mc:Choice>
              <mc:Fallback>
                <p:oleObj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3789363"/>
                        <a:ext cx="4349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7"/>
          <p:cNvGraphicFramePr>
            <a:graphicFrameLocks noChangeAspect="1"/>
          </p:cNvGraphicFramePr>
          <p:nvPr/>
        </p:nvGraphicFramePr>
        <p:xfrm>
          <a:off x="6572250" y="5572125"/>
          <a:ext cx="1879600" cy="476250"/>
        </p:xfrm>
        <a:graphic>
          <a:graphicData uri="http://schemas.openxmlformats.org/presentationml/2006/ole">
            <mc:AlternateContent xmlns:mc="http://schemas.openxmlformats.org/markup-compatibility/2006">
              <mc:Choice xmlns:v="urn:schemas-microsoft-com:vml" Requires="v">
                <p:oleObj spid="_x0000_s9289" name="Equation" r:id="rId5" imgW="901440" imgH="228600" progId="Equation.3">
                  <p:embed/>
                </p:oleObj>
              </mc:Choice>
              <mc:Fallback>
                <p:oleObj name="Equation" r:id="rId5" imgW="901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0" y="5572125"/>
                        <a:ext cx="18796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498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4" name="Rectangle 6">
            <a:extLst>
              <a:ext uri="{FF2B5EF4-FFF2-40B4-BE49-F238E27FC236}">
                <a16:creationId xmlns:a16="http://schemas.microsoft.com/office/drawing/2014/main" xmlns="" id="{3DFFE412-72AF-4EEC-8C6C-6AB6E4632E89}"/>
              </a:ext>
            </a:extLst>
          </p:cNvPr>
          <p:cNvSpPr>
            <a:spLocks noChangeArrowheads="1"/>
          </p:cNvSpPr>
          <p:nvPr/>
        </p:nvSpPr>
        <p:spPr bwMode="auto">
          <a:xfrm>
            <a:off x="1143001" y="70720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sp>
        <p:nvSpPr>
          <p:cNvPr id="39951" name="Rectangle 10">
            <a:extLst>
              <a:ext uri="{FF2B5EF4-FFF2-40B4-BE49-F238E27FC236}">
                <a16:creationId xmlns:a16="http://schemas.microsoft.com/office/drawing/2014/main" xmlns="" id="{FE49D680-4BD5-4AC3-9C53-A39305A7FAA3}"/>
              </a:ext>
            </a:extLst>
          </p:cNvPr>
          <p:cNvSpPr>
            <a:spLocks noChangeArrowheads="1"/>
          </p:cNvSpPr>
          <p:nvPr/>
        </p:nvSpPr>
        <p:spPr bwMode="auto">
          <a:xfrm>
            <a:off x="1143001" y="70720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sp>
        <p:nvSpPr>
          <p:cNvPr id="21" name="日期占位符 1">
            <a:extLst>
              <a:ext uri="{FF2B5EF4-FFF2-40B4-BE49-F238E27FC236}">
                <a16:creationId xmlns:a16="http://schemas.microsoft.com/office/drawing/2014/main" xmlns="" id="{DC74DBF9-0297-4345-B49D-2A9186B0C081}"/>
              </a:ext>
            </a:extLst>
          </p:cNvPr>
          <p:cNvSpPr>
            <a:spLocks noGrp="1" noChangeArrowheads="1"/>
          </p:cNvSpPr>
          <p:nvPr>
            <p:ph type="dt" sz="quarter" idx="10"/>
          </p:nvPr>
        </p:nvSpPr>
        <p:spPr>
          <a:xfrm>
            <a:off x="16151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D1617D1E-FAD8-40EC-A9FD-1DC977A0F975}" type="datetime1">
              <a:rPr lang="zh-CN" altLang="en-US" sz="1400" smtClean="0"/>
              <a:t>2020\1\28 Tuesday</a:t>
            </a:fld>
            <a:endParaRPr lang="en-US" altLang="zh-CN" sz="1400" dirty="0"/>
          </a:p>
        </p:txBody>
      </p:sp>
      <p:sp>
        <p:nvSpPr>
          <p:cNvPr id="22" name="页脚占位符 2">
            <a:extLst>
              <a:ext uri="{FF2B5EF4-FFF2-40B4-BE49-F238E27FC236}">
                <a16:creationId xmlns:a16="http://schemas.microsoft.com/office/drawing/2014/main" xmlns="" id="{A6D10F3B-D82D-4423-9EE8-B98CFFBAFBB1}"/>
              </a:ext>
            </a:extLst>
          </p:cNvPr>
          <p:cNvSpPr>
            <a:spLocks noGrp="1" noChangeArrowheads="1"/>
          </p:cNvSpPr>
          <p:nvPr>
            <p:ph type="ftr" sz="quarter" idx="11"/>
          </p:nvPr>
        </p:nvSpPr>
        <p:spPr>
          <a:xfrm>
            <a:off x="304183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3" name="灯片编号占位符 3">
            <a:extLst>
              <a:ext uri="{FF2B5EF4-FFF2-40B4-BE49-F238E27FC236}">
                <a16:creationId xmlns:a16="http://schemas.microsoft.com/office/drawing/2014/main" xmlns="" id="{89F6E1E3-CEF7-433F-9C70-9E73573E2885}"/>
              </a:ext>
            </a:extLst>
          </p:cNvPr>
          <p:cNvSpPr>
            <a:spLocks noGrp="1" noChangeArrowheads="1"/>
          </p:cNvSpPr>
          <p:nvPr>
            <p:ph type="sldNum" sz="quarter" idx="12"/>
          </p:nvPr>
        </p:nvSpPr>
        <p:spPr>
          <a:xfrm>
            <a:off x="704215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2CC95FE-5388-4757-936F-6F6DE0614378}" type="slidenum">
              <a:rPr lang="en-US" altLang="zh-CN" sz="1400"/>
              <a:pPr>
                <a:spcBef>
                  <a:spcPct val="0"/>
                </a:spcBef>
                <a:buClrTx/>
                <a:buSzTx/>
                <a:buFontTx/>
                <a:buNone/>
              </a:pPr>
              <a:t>44</a:t>
            </a:fld>
            <a:endParaRPr lang="en-US" altLang="zh-CN" sz="1400"/>
          </a:p>
        </p:txBody>
      </p:sp>
      <p:sp>
        <p:nvSpPr>
          <p:cNvPr id="26" name="矩形 25">
            <a:extLst>
              <a:ext uri="{FF2B5EF4-FFF2-40B4-BE49-F238E27FC236}">
                <a16:creationId xmlns:a16="http://schemas.microsoft.com/office/drawing/2014/main" xmlns="" xmlns:a14="http://schemas.microsoft.com/office/drawing/2010/main" xmlns:mc="http://schemas.openxmlformats.org/markup-compatibility/2006" id="{BC5676D4-22FF-4051-AA93-1CC20B802068}"/>
              </a:ext>
            </a:extLst>
          </p:cNvPr>
          <p:cNvSpPr/>
          <p:nvPr/>
        </p:nvSpPr>
        <p:spPr>
          <a:xfrm>
            <a:off x="326886" y="2033845"/>
            <a:ext cx="8700609"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Font typeface="Wingdings" pitchFamily="2" charset="2"/>
              <a:buChar char="Ø"/>
            </a:pPr>
            <a:r>
              <a:rPr lang="zh-CN" altLang="zh-CN" sz="2600" dirty="0"/>
              <a:t>序列密码的安全性取决于密钥流的安全性，密钥流序列具备良好的随机性，可使密码分析者无法对它预测。也就是说，即使截获其中一段，也无法推测后面是什么。但密钥流是周期的，要实现完全随机性是困难的</a:t>
            </a:r>
            <a:r>
              <a:rPr lang="zh-CN" altLang="zh-CN" sz="2600" dirty="0" smtClean="0"/>
              <a:t>。</a:t>
            </a:r>
            <a:endParaRPr lang="en-US" altLang="zh-CN" sz="2600" dirty="0" smtClean="0"/>
          </a:p>
          <a:p>
            <a:pPr marL="457200" indent="-457200">
              <a:buFont typeface="Wingdings" pitchFamily="2" charset="2"/>
              <a:buChar char="Ø"/>
            </a:pPr>
            <a:r>
              <a:rPr lang="zh-CN" altLang="zh-CN" sz="2600" dirty="0" smtClean="0"/>
              <a:t>严格</a:t>
            </a:r>
            <a:r>
              <a:rPr lang="zh-CN" altLang="zh-CN" sz="2600" dirty="0"/>
              <a:t>地说，完全随机是不可能实现的，只能实现当截获比周期短的一段序列不会泄露更多信息，这样的序列称为伪随机序列。</a:t>
            </a:r>
          </a:p>
          <a:p>
            <a:pPr marL="457200" indent="-457200">
              <a:buFont typeface="Wingdings" pitchFamily="2" charset="2"/>
              <a:buChar char="Ø"/>
            </a:pPr>
            <a:r>
              <a:rPr lang="zh-CN" altLang="zh-CN" sz="2600" dirty="0"/>
              <a:t>如果一个序列，一方面它是可以预先确定的，并且是可以重复地生产和复制的；另一方面它又具有某种随机序列的随机特性（统计特性），便称这种序列为伪随机序列。</a:t>
            </a:r>
          </a:p>
        </p:txBody>
      </p:sp>
      <p:sp>
        <p:nvSpPr>
          <p:cNvPr id="2" name="矩形 1"/>
          <p:cNvSpPr/>
          <p:nvPr/>
        </p:nvSpPr>
        <p:spPr>
          <a:xfrm>
            <a:off x="1249666" y="901134"/>
            <a:ext cx="4424609" cy="769441"/>
          </a:xfrm>
          <a:prstGeom prst="rect">
            <a:avLst/>
          </a:prstGeom>
        </p:spPr>
        <p:txBody>
          <a:bodyPr wrap="none">
            <a:spAutoFit/>
          </a:bodyPr>
          <a:lstStyle/>
          <a:p>
            <a:pPr eaLnBrk="1" hangingPunct="1">
              <a:defRPr/>
            </a:pPr>
            <a:r>
              <a:rPr lang="en-US" altLang="zh-CN" sz="4400" b="1" dirty="0">
                <a:solidFill>
                  <a:srgbClr val="0000FF"/>
                </a:solidFill>
                <a:latin typeface="Times New Roman" pitchFamily="18" charset="0"/>
                <a:ea typeface="+mn-ea"/>
                <a:cs typeface="Times New Roman" pitchFamily="18" charset="0"/>
              </a:rPr>
              <a:t>5.3.2  </a:t>
            </a:r>
            <a:r>
              <a:rPr lang="zh-CN" altLang="zh-CN" sz="4400" b="1" dirty="0">
                <a:solidFill>
                  <a:srgbClr val="0000FF"/>
                </a:solidFill>
                <a:latin typeface="Times New Roman" pitchFamily="18" charset="0"/>
                <a:ea typeface="+mn-ea"/>
                <a:cs typeface="Times New Roman" pitchFamily="18" charset="0"/>
              </a:rPr>
              <a:t>伪随机序列</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4" name="Rectangle 6">
            <a:extLst>
              <a:ext uri="{FF2B5EF4-FFF2-40B4-BE49-F238E27FC236}">
                <a16:creationId xmlns:a16="http://schemas.microsoft.com/office/drawing/2014/main" xmlns="" id="{3DFFE412-72AF-4EEC-8C6C-6AB6E4632E89}"/>
              </a:ext>
            </a:extLst>
          </p:cNvPr>
          <p:cNvSpPr>
            <a:spLocks noChangeArrowheads="1"/>
          </p:cNvSpPr>
          <p:nvPr/>
        </p:nvSpPr>
        <p:spPr bwMode="auto">
          <a:xfrm>
            <a:off x="1143001" y="70720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sp>
        <p:nvSpPr>
          <p:cNvPr id="39951" name="Rectangle 10">
            <a:extLst>
              <a:ext uri="{FF2B5EF4-FFF2-40B4-BE49-F238E27FC236}">
                <a16:creationId xmlns:a16="http://schemas.microsoft.com/office/drawing/2014/main" xmlns="" id="{FE49D680-4BD5-4AC3-9C53-A39305A7FAA3}"/>
              </a:ext>
            </a:extLst>
          </p:cNvPr>
          <p:cNvSpPr>
            <a:spLocks noChangeArrowheads="1"/>
          </p:cNvSpPr>
          <p:nvPr/>
        </p:nvSpPr>
        <p:spPr bwMode="auto">
          <a:xfrm>
            <a:off x="1143001" y="70720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sp>
        <p:nvSpPr>
          <p:cNvPr id="21" name="日期占位符 1">
            <a:extLst>
              <a:ext uri="{FF2B5EF4-FFF2-40B4-BE49-F238E27FC236}">
                <a16:creationId xmlns:a16="http://schemas.microsoft.com/office/drawing/2014/main" xmlns="" id="{DC74DBF9-0297-4345-B49D-2A9186B0C081}"/>
              </a:ext>
            </a:extLst>
          </p:cNvPr>
          <p:cNvSpPr>
            <a:spLocks noGrp="1" noChangeArrowheads="1"/>
          </p:cNvSpPr>
          <p:nvPr>
            <p:ph type="dt" sz="quarter" idx="10"/>
          </p:nvPr>
        </p:nvSpPr>
        <p:spPr>
          <a:xfrm>
            <a:off x="16151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D1617D1E-FAD8-40EC-A9FD-1DC977A0F975}" type="datetime1">
              <a:rPr lang="zh-CN" altLang="en-US" sz="1400" smtClean="0"/>
              <a:t>2020\1\28 Tuesday</a:t>
            </a:fld>
            <a:endParaRPr lang="en-US" altLang="zh-CN" sz="1400" dirty="0"/>
          </a:p>
        </p:txBody>
      </p:sp>
      <p:sp>
        <p:nvSpPr>
          <p:cNvPr id="22" name="页脚占位符 2">
            <a:extLst>
              <a:ext uri="{FF2B5EF4-FFF2-40B4-BE49-F238E27FC236}">
                <a16:creationId xmlns:a16="http://schemas.microsoft.com/office/drawing/2014/main" xmlns="" id="{A6D10F3B-D82D-4423-9EE8-B98CFFBAFBB1}"/>
              </a:ext>
            </a:extLst>
          </p:cNvPr>
          <p:cNvSpPr>
            <a:spLocks noGrp="1" noChangeArrowheads="1"/>
          </p:cNvSpPr>
          <p:nvPr>
            <p:ph type="ftr" sz="quarter" idx="11"/>
          </p:nvPr>
        </p:nvSpPr>
        <p:spPr>
          <a:xfrm>
            <a:off x="304183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3" name="灯片编号占位符 3">
            <a:extLst>
              <a:ext uri="{FF2B5EF4-FFF2-40B4-BE49-F238E27FC236}">
                <a16:creationId xmlns:a16="http://schemas.microsoft.com/office/drawing/2014/main" xmlns="" id="{89F6E1E3-CEF7-433F-9C70-9E73573E2885}"/>
              </a:ext>
            </a:extLst>
          </p:cNvPr>
          <p:cNvSpPr>
            <a:spLocks noGrp="1" noChangeArrowheads="1"/>
          </p:cNvSpPr>
          <p:nvPr>
            <p:ph type="sldNum" sz="quarter" idx="12"/>
          </p:nvPr>
        </p:nvSpPr>
        <p:spPr>
          <a:xfrm>
            <a:off x="704215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2CC95FE-5388-4757-936F-6F6DE0614378}" type="slidenum">
              <a:rPr lang="en-US" altLang="zh-CN" sz="1400"/>
              <a:pPr>
                <a:spcBef>
                  <a:spcPct val="0"/>
                </a:spcBef>
                <a:buClrTx/>
                <a:buSzTx/>
                <a:buFontTx/>
                <a:buNone/>
              </a:pPr>
              <a:t>45</a:t>
            </a:fld>
            <a:endParaRPr lang="en-US" altLang="zh-CN" sz="1400"/>
          </a:p>
        </p:txBody>
      </p:sp>
      <p:sp>
        <p:nvSpPr>
          <p:cNvPr id="2" name="矩形 1"/>
          <p:cNvSpPr/>
          <p:nvPr/>
        </p:nvSpPr>
        <p:spPr>
          <a:xfrm>
            <a:off x="1249666" y="901134"/>
            <a:ext cx="4993675" cy="769441"/>
          </a:xfrm>
          <a:prstGeom prst="rect">
            <a:avLst/>
          </a:prstGeom>
        </p:spPr>
        <p:txBody>
          <a:bodyPr wrap="none">
            <a:spAutoFit/>
          </a:bodyPr>
          <a:lstStyle/>
          <a:p>
            <a:pPr eaLnBrk="1" hangingPunct="1">
              <a:defRPr/>
            </a:pPr>
            <a:r>
              <a:rPr lang="en-US" altLang="zh-CN" sz="4400" b="1" dirty="0" smtClean="0">
                <a:solidFill>
                  <a:srgbClr val="0000FF"/>
                </a:solidFill>
                <a:latin typeface="Times New Roman" pitchFamily="18" charset="0"/>
                <a:ea typeface="+mn-ea"/>
                <a:cs typeface="Times New Roman" pitchFamily="18" charset="0"/>
              </a:rPr>
              <a:t>1</a:t>
            </a:r>
            <a:r>
              <a:rPr lang="zh-CN" altLang="en-US" sz="4400" b="1" dirty="0" smtClean="0">
                <a:solidFill>
                  <a:srgbClr val="0000FF"/>
                </a:solidFill>
                <a:latin typeface="Times New Roman" pitchFamily="18" charset="0"/>
                <a:ea typeface="+mn-ea"/>
                <a:cs typeface="Times New Roman" pitchFamily="18" charset="0"/>
              </a:rPr>
              <a:t>）</a:t>
            </a:r>
            <a:r>
              <a:rPr lang="zh-CN" altLang="zh-CN" sz="4400" b="1" dirty="0" smtClean="0">
                <a:solidFill>
                  <a:srgbClr val="0000FF"/>
                </a:solidFill>
                <a:latin typeface="Times New Roman" pitchFamily="18" charset="0"/>
                <a:ea typeface="+mn-ea"/>
                <a:cs typeface="Times New Roman" pitchFamily="18" charset="0"/>
              </a:rPr>
              <a:t>伪随机序列</a:t>
            </a:r>
            <a:r>
              <a:rPr lang="zh-CN" altLang="en-US" sz="4400" b="1" dirty="0">
                <a:solidFill>
                  <a:srgbClr val="0000FF"/>
                </a:solidFill>
                <a:latin typeface="Times New Roman" pitchFamily="18" charset="0"/>
                <a:ea typeface="+mn-ea"/>
                <a:cs typeface="Times New Roman" pitchFamily="18" charset="0"/>
              </a:rPr>
              <a:t>特性</a:t>
            </a:r>
            <a:endParaRPr lang="zh-CN" altLang="zh-CN" sz="4400" b="1" dirty="0">
              <a:solidFill>
                <a:srgbClr val="0000FF"/>
              </a:solidFill>
              <a:latin typeface="Times New Roman" pitchFamily="18" charset="0"/>
              <a:ea typeface="+mn-ea"/>
              <a:cs typeface="Times New Roman" pitchFamily="18" charset="0"/>
            </a:endParaRPr>
          </a:p>
        </p:txBody>
      </p:sp>
      <p:sp>
        <p:nvSpPr>
          <p:cNvPr id="6" name="TextBox 5"/>
          <p:cNvSpPr txBox="1"/>
          <p:nvPr/>
        </p:nvSpPr>
        <p:spPr>
          <a:xfrm>
            <a:off x="341530" y="2236512"/>
            <a:ext cx="8415935" cy="1077218"/>
          </a:xfrm>
          <a:prstGeom prst="rect">
            <a:avLst/>
          </a:prstGeom>
          <a:noFill/>
        </p:spPr>
        <p:txBody>
          <a:bodyPr wrap="square" rtlCol="0">
            <a:spAutoFit/>
          </a:bodyPr>
          <a:lstStyle/>
          <a:p>
            <a:pPr marL="457200" indent="-457200">
              <a:buFont typeface="Wingdings" pitchFamily="2" charset="2"/>
              <a:buChar char="Ø"/>
            </a:pPr>
            <a:r>
              <a:rPr lang="zh-CN" altLang="zh-CN" sz="3200" dirty="0"/>
              <a:t>在介绍序列的随机性之前，先介绍随机序列的一般特性。</a:t>
            </a:r>
          </a:p>
        </p:txBody>
      </p:sp>
      <p:sp>
        <p:nvSpPr>
          <p:cNvPr id="7" name="TextBox 6"/>
          <p:cNvSpPr txBox="1"/>
          <p:nvPr/>
        </p:nvSpPr>
        <p:spPr>
          <a:xfrm>
            <a:off x="272817" y="3609020"/>
            <a:ext cx="8709673" cy="2062103"/>
          </a:xfrm>
          <a:prstGeom prst="rect">
            <a:avLst/>
          </a:prstGeom>
          <a:noFill/>
        </p:spPr>
        <p:txBody>
          <a:bodyPr wrap="square" rtlCol="0">
            <a:spAutoFit/>
          </a:bodyPr>
          <a:lstStyle/>
          <a:p>
            <a:pPr marL="457200" indent="-457200">
              <a:buFont typeface="Wingdings" pitchFamily="2" charset="2"/>
              <a:buChar char="Ø"/>
            </a:pPr>
            <a:r>
              <a:rPr lang="zh-CN" altLang="zh-CN" sz="3200" dirty="0" smtClean="0"/>
              <a:t>设</a:t>
            </a:r>
            <a:r>
              <a:rPr lang="en-US" altLang="zh-CN" sz="3200" dirty="0" smtClean="0"/>
              <a:t>{</a:t>
            </a:r>
            <a:r>
              <a:rPr lang="en-US" altLang="zh-CN" sz="3200" i="1" dirty="0" err="1" smtClean="0">
                <a:latin typeface="Times New Roman" pitchFamily="18" charset="0"/>
                <a:cs typeface="Times New Roman" pitchFamily="18" charset="0"/>
              </a:rPr>
              <a:t>a</a:t>
            </a:r>
            <a:r>
              <a:rPr lang="en-US" altLang="zh-CN" sz="3200" i="1" baseline="-25000" dirty="0" err="1"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a</a:t>
            </a:r>
            <a:r>
              <a:rPr lang="en-US" altLang="zh-CN" sz="3200" baseline="-25000" dirty="0" smtClean="0">
                <a:latin typeface="Times New Roman" pitchFamily="18" charset="0"/>
                <a:cs typeface="Times New Roman" pitchFamily="18" charset="0"/>
              </a:rPr>
              <a:t>1</a:t>
            </a:r>
            <a:r>
              <a:rPr lang="en-US" altLang="zh-CN" sz="3200" i="1" dirty="0" smtClean="0">
                <a:latin typeface="Times New Roman" pitchFamily="18" charset="0"/>
                <a:cs typeface="Times New Roman" pitchFamily="18" charset="0"/>
              </a:rPr>
              <a:t>a</a:t>
            </a:r>
            <a:r>
              <a:rPr lang="en-US" altLang="zh-CN" sz="3200" baseline="-25000" dirty="0" smtClean="0">
                <a:latin typeface="Times New Roman" pitchFamily="18" charset="0"/>
                <a:cs typeface="Times New Roman" pitchFamily="18" charset="0"/>
              </a:rPr>
              <a:t>2</a:t>
            </a:r>
            <a:r>
              <a:rPr lang="en-US" altLang="zh-CN" sz="3200" dirty="0"/>
              <a:t>…</a:t>
            </a:r>
            <a:r>
              <a:rPr lang="en-US" altLang="zh-CN" sz="3200" dirty="0" smtClean="0"/>
              <a:t>} </a:t>
            </a:r>
            <a:r>
              <a:rPr lang="zh-CN" altLang="zh-CN" sz="3200" dirty="0" smtClean="0"/>
              <a:t>为</a:t>
            </a:r>
            <a:r>
              <a:rPr lang="en-US" altLang="zh-CN" sz="3200" dirty="0"/>
              <a:t>0</a:t>
            </a:r>
            <a:r>
              <a:rPr lang="zh-CN" altLang="zh-CN" sz="3200" dirty="0"/>
              <a:t>，</a:t>
            </a:r>
            <a:r>
              <a:rPr lang="en-US" altLang="zh-CN" sz="3200" dirty="0"/>
              <a:t>1</a:t>
            </a:r>
            <a:r>
              <a:rPr lang="zh-CN" altLang="zh-CN" sz="3200" dirty="0"/>
              <a:t>序列，如</a:t>
            </a:r>
            <a:r>
              <a:rPr lang="en-US" altLang="zh-CN" sz="3200" dirty="0"/>
              <a:t>00110111</a:t>
            </a:r>
            <a:r>
              <a:rPr lang="zh-CN" altLang="zh-CN" sz="3200" dirty="0"/>
              <a:t>，其前两个数字是</a:t>
            </a:r>
            <a:r>
              <a:rPr lang="en-US" altLang="zh-CN" sz="3200" dirty="0"/>
              <a:t>00</a:t>
            </a:r>
            <a:r>
              <a:rPr lang="zh-CN" altLang="zh-CN" sz="3200" dirty="0"/>
              <a:t>，称为</a:t>
            </a:r>
            <a:r>
              <a:rPr lang="en-US" altLang="zh-CN" sz="3200" dirty="0"/>
              <a:t>0</a:t>
            </a:r>
            <a:r>
              <a:rPr lang="zh-CN" altLang="zh-CN" sz="3200" dirty="0"/>
              <a:t>的</a:t>
            </a:r>
            <a:r>
              <a:rPr lang="en-US" altLang="zh-CN" sz="3200" dirty="0"/>
              <a:t>2</a:t>
            </a:r>
            <a:r>
              <a:rPr lang="zh-CN" altLang="zh-CN" sz="3200" dirty="0"/>
              <a:t>游程；接着是</a:t>
            </a:r>
            <a:r>
              <a:rPr lang="en-US" altLang="zh-CN" sz="3200" dirty="0"/>
              <a:t>11</a:t>
            </a:r>
            <a:r>
              <a:rPr lang="zh-CN" altLang="zh-CN" sz="3200" dirty="0"/>
              <a:t>，是</a:t>
            </a:r>
            <a:r>
              <a:rPr lang="en-US" altLang="zh-CN" sz="3200" dirty="0"/>
              <a:t>1</a:t>
            </a:r>
            <a:r>
              <a:rPr lang="zh-CN" altLang="zh-CN" sz="3200" dirty="0"/>
              <a:t>的</a:t>
            </a:r>
            <a:r>
              <a:rPr lang="en-US" altLang="zh-CN" sz="3200" dirty="0"/>
              <a:t>2</a:t>
            </a:r>
            <a:r>
              <a:rPr lang="zh-CN" altLang="zh-CN" sz="3200" dirty="0"/>
              <a:t>游程；再接下来是</a:t>
            </a:r>
            <a:r>
              <a:rPr lang="en-US" altLang="zh-CN" sz="3200" dirty="0"/>
              <a:t>0</a:t>
            </a:r>
            <a:r>
              <a:rPr lang="zh-CN" altLang="zh-CN" sz="3200" dirty="0"/>
              <a:t>的</a:t>
            </a:r>
            <a:r>
              <a:rPr lang="en-US" altLang="zh-CN" sz="3200" dirty="0"/>
              <a:t>1</a:t>
            </a:r>
            <a:r>
              <a:rPr lang="zh-CN" altLang="zh-CN" sz="3200" dirty="0"/>
              <a:t>游程和</a:t>
            </a:r>
            <a:r>
              <a:rPr lang="en-US" altLang="zh-CN" sz="3200" dirty="0"/>
              <a:t>1</a:t>
            </a:r>
            <a:r>
              <a:rPr lang="zh-CN" altLang="zh-CN" sz="3200" dirty="0"/>
              <a:t>的</a:t>
            </a:r>
            <a:r>
              <a:rPr lang="en-US" altLang="zh-CN" sz="3200" dirty="0"/>
              <a:t>3</a:t>
            </a:r>
            <a:r>
              <a:rPr lang="zh-CN" altLang="zh-CN" sz="3200" dirty="0"/>
              <a:t>游程</a:t>
            </a:r>
            <a:r>
              <a:rPr lang="zh-CN" altLang="zh-CN" sz="3200" dirty="0" smtClean="0"/>
              <a:t>。</a:t>
            </a:r>
            <a:endParaRPr lang="zh-CN" altLang="en-US" sz="3200" dirty="0"/>
          </a:p>
        </p:txBody>
      </p:sp>
    </p:spTree>
    <p:extLst>
      <p:ext uri="{BB962C8B-B14F-4D97-AF65-F5344CB8AC3E}">
        <p14:creationId xmlns:p14="http://schemas.microsoft.com/office/powerpoint/2010/main" val="3893854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4" name="Rectangle 6">
            <a:extLst>
              <a:ext uri="{FF2B5EF4-FFF2-40B4-BE49-F238E27FC236}">
                <a16:creationId xmlns:a16="http://schemas.microsoft.com/office/drawing/2014/main" xmlns="" id="{3DFFE412-72AF-4EEC-8C6C-6AB6E4632E89}"/>
              </a:ext>
            </a:extLst>
          </p:cNvPr>
          <p:cNvSpPr>
            <a:spLocks noChangeArrowheads="1"/>
          </p:cNvSpPr>
          <p:nvPr/>
        </p:nvSpPr>
        <p:spPr bwMode="auto">
          <a:xfrm>
            <a:off x="1143001" y="70720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sp>
        <p:nvSpPr>
          <p:cNvPr id="39951" name="Rectangle 10">
            <a:extLst>
              <a:ext uri="{FF2B5EF4-FFF2-40B4-BE49-F238E27FC236}">
                <a16:creationId xmlns:a16="http://schemas.microsoft.com/office/drawing/2014/main" xmlns="" id="{FE49D680-4BD5-4AC3-9C53-A39305A7FAA3}"/>
              </a:ext>
            </a:extLst>
          </p:cNvPr>
          <p:cNvSpPr>
            <a:spLocks noChangeArrowheads="1"/>
          </p:cNvSpPr>
          <p:nvPr/>
        </p:nvSpPr>
        <p:spPr bwMode="auto">
          <a:xfrm>
            <a:off x="1143001" y="70720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sp>
        <p:nvSpPr>
          <p:cNvPr id="21" name="日期占位符 1">
            <a:extLst>
              <a:ext uri="{FF2B5EF4-FFF2-40B4-BE49-F238E27FC236}">
                <a16:creationId xmlns:a16="http://schemas.microsoft.com/office/drawing/2014/main" xmlns="" id="{DC74DBF9-0297-4345-B49D-2A9186B0C081}"/>
              </a:ext>
            </a:extLst>
          </p:cNvPr>
          <p:cNvSpPr>
            <a:spLocks noGrp="1" noChangeArrowheads="1"/>
          </p:cNvSpPr>
          <p:nvPr>
            <p:ph type="dt" sz="quarter" idx="10"/>
          </p:nvPr>
        </p:nvSpPr>
        <p:spPr>
          <a:xfrm>
            <a:off x="16151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D1617D1E-FAD8-40EC-A9FD-1DC977A0F975}" type="datetime1">
              <a:rPr lang="zh-CN" altLang="en-US" sz="1400" smtClean="0"/>
              <a:t>2020\1\28 Tuesday</a:t>
            </a:fld>
            <a:endParaRPr lang="en-US" altLang="zh-CN" sz="1400" dirty="0"/>
          </a:p>
        </p:txBody>
      </p:sp>
      <p:sp>
        <p:nvSpPr>
          <p:cNvPr id="22" name="页脚占位符 2">
            <a:extLst>
              <a:ext uri="{FF2B5EF4-FFF2-40B4-BE49-F238E27FC236}">
                <a16:creationId xmlns:a16="http://schemas.microsoft.com/office/drawing/2014/main" xmlns="" id="{A6D10F3B-D82D-4423-9EE8-B98CFFBAFBB1}"/>
              </a:ext>
            </a:extLst>
          </p:cNvPr>
          <p:cNvSpPr>
            <a:spLocks noGrp="1" noChangeArrowheads="1"/>
          </p:cNvSpPr>
          <p:nvPr>
            <p:ph type="ftr" sz="quarter" idx="11"/>
          </p:nvPr>
        </p:nvSpPr>
        <p:spPr>
          <a:xfrm>
            <a:off x="304183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3" name="灯片编号占位符 3">
            <a:extLst>
              <a:ext uri="{FF2B5EF4-FFF2-40B4-BE49-F238E27FC236}">
                <a16:creationId xmlns:a16="http://schemas.microsoft.com/office/drawing/2014/main" xmlns="" id="{89F6E1E3-CEF7-433F-9C70-9E73573E2885}"/>
              </a:ext>
            </a:extLst>
          </p:cNvPr>
          <p:cNvSpPr>
            <a:spLocks noGrp="1" noChangeArrowheads="1"/>
          </p:cNvSpPr>
          <p:nvPr>
            <p:ph type="sldNum" sz="quarter" idx="12"/>
          </p:nvPr>
        </p:nvSpPr>
        <p:spPr>
          <a:xfrm>
            <a:off x="704215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2CC95FE-5388-4757-936F-6F6DE0614378}" type="slidenum">
              <a:rPr lang="en-US" altLang="zh-CN" sz="1400"/>
              <a:pPr>
                <a:spcBef>
                  <a:spcPct val="0"/>
                </a:spcBef>
                <a:buClrTx/>
                <a:buSzTx/>
                <a:buFontTx/>
                <a:buNone/>
              </a:pPr>
              <a:t>46</a:t>
            </a:fld>
            <a:endParaRPr lang="en-US" altLang="zh-CN" sz="140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xmlns="" id="{BC5676D4-22FF-4051-AA93-1CC20B802068}"/>
                  </a:ext>
                </a:extLst>
              </p:cNvPr>
              <p:cNvSpPr/>
              <p:nvPr/>
            </p:nvSpPr>
            <p:spPr>
              <a:xfrm>
                <a:off x="326887" y="2104463"/>
                <a:ext cx="8490225" cy="38187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marL="457200" indent="-457200">
                  <a:spcBef>
                    <a:spcPct val="20000"/>
                  </a:spcBef>
                  <a:buClr>
                    <a:schemeClr val="folHlink"/>
                  </a:buClr>
                  <a:buSzPct val="100000"/>
                  <a:buFont typeface="Wingdings" pitchFamily="2" charset="2"/>
                  <a:buChar char="Ø"/>
                </a:pPr>
                <a:r>
                  <a:rPr lang="zh-CN" altLang="zh-CN" sz="2800" dirty="0" smtClean="0">
                    <a:latin typeface="Times New Roman" panose="02020603050405020304" pitchFamily="18" charset="0"/>
                    <a:ea typeface="+mn-ea"/>
                    <a:cs typeface="Times New Roman" panose="02020603050405020304" pitchFamily="18" charset="0"/>
                  </a:rPr>
                  <a:t>定义</a:t>
                </a:r>
                <a:r>
                  <a:rPr lang="en-US" altLang="zh-CN" sz="2800" dirty="0" smtClean="0">
                    <a:latin typeface="Times New Roman" panose="02020603050405020304" pitchFamily="18" charset="0"/>
                    <a:ea typeface="+mn-ea"/>
                    <a:cs typeface="Times New Roman" panose="02020603050405020304" pitchFamily="18" charset="0"/>
                  </a:rPr>
                  <a:t>5.1</a:t>
                </a:r>
                <a:r>
                  <a:rPr lang="en-US" altLang="zh-CN" sz="2800" dirty="0">
                    <a:latin typeface="Times New Roman" panose="02020603050405020304" pitchFamily="18" charset="0"/>
                    <a:ea typeface="+mn-ea"/>
                    <a:cs typeface="Times New Roman" panose="02020603050405020304" pitchFamily="18" charset="0"/>
                  </a:rPr>
                  <a:t> </a:t>
                </a:r>
                <a:r>
                  <a:rPr lang="en-US" altLang="zh-CN" sz="2800" dirty="0" smtClean="0">
                    <a:latin typeface="Times New Roman" panose="02020603050405020304" pitchFamily="18" charset="0"/>
                    <a:ea typeface="+mn-ea"/>
                    <a:cs typeface="Times New Roman" panose="02020603050405020304" pitchFamily="18" charset="0"/>
                  </a:rPr>
                  <a:t>GF(2</a:t>
                </a:r>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上周期为</a:t>
                </a:r>
                <a:r>
                  <a:rPr lang="en-US" altLang="zh-CN" sz="2800" i="1" dirty="0">
                    <a:latin typeface="Times New Roman" panose="02020603050405020304" pitchFamily="18" charset="0"/>
                    <a:ea typeface="+mn-ea"/>
                    <a:cs typeface="Times New Roman" panose="02020603050405020304" pitchFamily="18" charset="0"/>
                  </a:rPr>
                  <a:t>T</a:t>
                </a:r>
                <a:r>
                  <a:rPr lang="zh-CN" altLang="zh-CN" sz="2800" dirty="0">
                    <a:latin typeface="Times New Roman" panose="02020603050405020304" pitchFamily="18" charset="0"/>
                    <a:ea typeface="+mn-ea"/>
                    <a:cs typeface="Times New Roman" panose="02020603050405020304" pitchFamily="18" charset="0"/>
                  </a:rPr>
                  <a:t>的序列</a:t>
                </a:r>
                <a:r>
                  <a:rPr lang="en-US" altLang="zh-CN" sz="2800" dirty="0">
                    <a:latin typeface="Times New Roman" panose="02020603050405020304" pitchFamily="18" charset="0"/>
                    <a:ea typeface="+mn-ea"/>
                    <a:cs typeface="Times New Roman" panose="02020603050405020304" pitchFamily="18" charset="0"/>
                  </a:rPr>
                  <a:t>{</a:t>
                </a:r>
                <a14:m>
                  <m:oMath xmlns:m="http://schemas.openxmlformats.org/officeDocument/2006/math">
                    <m:sSub>
                      <m:sSubPr>
                        <m:ctrlPr>
                          <a:rPr lang="zh-CN" altLang="zh-CN" sz="2800" i="1">
                            <a:latin typeface="Cambria Math"/>
                            <a:ea typeface="+mn-ea"/>
                          </a:rPr>
                        </m:ctrlPr>
                      </m:sSubPr>
                      <m:e>
                        <m:r>
                          <a:rPr lang="en-US" altLang="zh-CN" sz="2800" smtClean="0">
                            <a:latin typeface="Cambria Math" panose="02040503050406030204" pitchFamily="18" charset="0"/>
                            <a:ea typeface="+mn-ea"/>
                          </a:rPr>
                          <m:t>𝑎</m:t>
                        </m:r>
                      </m:e>
                      <m:sub>
                        <m:r>
                          <a:rPr lang="en-US" altLang="zh-CN" sz="2800" smtClean="0">
                            <a:latin typeface="Cambria Math" panose="02040503050406030204" pitchFamily="18" charset="0"/>
                            <a:ea typeface="+mn-ea"/>
                          </a:rPr>
                          <m:t>𝑖</m:t>
                        </m:r>
                      </m:sub>
                    </m:sSub>
                  </m:oMath>
                </a14:m>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的自相关函数定义</a:t>
                </a:r>
                <a:r>
                  <a:rPr lang="zh-CN" altLang="zh-CN" sz="2800" dirty="0" smtClean="0">
                    <a:latin typeface="Times New Roman" panose="02020603050405020304" pitchFamily="18" charset="0"/>
                    <a:ea typeface="+mn-ea"/>
                    <a:cs typeface="Times New Roman" panose="02020603050405020304" pitchFamily="18" charset="0"/>
                  </a:rPr>
                  <a:t>为</a:t>
                </a:r>
                <a:endParaRPr lang="en-US" altLang="zh-CN" sz="2800" dirty="0" smtClean="0">
                  <a:latin typeface="Times New Roman" panose="02020603050405020304" pitchFamily="18" charset="0"/>
                  <a:ea typeface="+mn-ea"/>
                  <a:cs typeface="Times New Roman" panose="02020603050405020304" pitchFamily="18" charset="0"/>
                </a:endParaRPr>
              </a:p>
              <a:p>
                <a:pPr algn="ctr">
                  <a:spcBef>
                    <a:spcPct val="20000"/>
                  </a:spcBef>
                  <a:buClr>
                    <a:schemeClr val="folHlink"/>
                  </a:buClr>
                  <a:buSzPct val="100000"/>
                </a:pPr>
                <a:r>
                  <a:rPr lang="en-US" altLang="zh-CN" sz="2800" i="1" dirty="0" smtClean="0">
                    <a:latin typeface="Times New Roman" panose="02020603050405020304" pitchFamily="18" charset="0"/>
                    <a:ea typeface="+mn-ea"/>
                    <a:cs typeface="Times New Roman" panose="02020603050405020304" pitchFamily="18" charset="0"/>
                  </a:rPr>
                  <a:t>R</a:t>
                </a:r>
                <a:r>
                  <a:rPr lang="en-US" altLang="zh-CN" sz="2800" dirty="0" smtClean="0">
                    <a:latin typeface="Times New Roman" panose="02020603050405020304" pitchFamily="18" charset="0"/>
                    <a:ea typeface="+mn-ea"/>
                    <a:cs typeface="Times New Roman" panose="02020603050405020304" pitchFamily="18" charset="0"/>
                  </a:rPr>
                  <a:t>(</a:t>
                </a:r>
                <a14:m>
                  <m:oMath xmlns:m="http://schemas.openxmlformats.org/officeDocument/2006/math">
                    <m:r>
                      <a:rPr lang="en-US" altLang="zh-CN" sz="2800">
                        <a:latin typeface="Cambria Math" panose="02040503050406030204" pitchFamily="18" charset="0"/>
                      </a:rPr>
                      <m:t>𝜏</m:t>
                    </m:r>
                  </m:oMath>
                </a14:m>
                <a:r>
                  <a:rPr lang="en-US" altLang="zh-CN" sz="2800" dirty="0" smtClean="0">
                    <a:latin typeface="Times New Roman" panose="02020603050405020304" pitchFamily="18" charset="0"/>
                    <a:ea typeface="+mn-ea"/>
                    <a:cs typeface="Times New Roman" panose="02020603050405020304" pitchFamily="18" charset="0"/>
                  </a:rPr>
                  <a:t>)=(1/</a:t>
                </a:r>
                <a:r>
                  <a:rPr lang="en-US" altLang="zh-CN" sz="2800" i="1" dirty="0" smtClean="0">
                    <a:latin typeface="Times New Roman" panose="02020603050405020304" pitchFamily="18" charset="0"/>
                    <a:ea typeface="+mn-ea"/>
                    <a:cs typeface="Times New Roman" panose="02020603050405020304" pitchFamily="18" charset="0"/>
                  </a:rPr>
                  <a:t>T</a:t>
                </a:r>
                <a:r>
                  <a:rPr lang="en-US" altLang="zh-CN" sz="2800" dirty="0" smtClean="0">
                    <a:latin typeface="Times New Roman" panose="02020603050405020304" pitchFamily="18" charset="0"/>
                    <a:ea typeface="+mn-ea"/>
                    <a:cs typeface="Times New Roman" panose="02020603050405020304" pitchFamily="18" charset="0"/>
                  </a:rPr>
                  <a:t>)</a:t>
                </a:r>
                <a:r>
                  <a:rPr lang="en-US" altLang="zh-CN" sz="2800" dirty="0"/>
                  <a:t> </a:t>
                </a:r>
                <a14:m>
                  <m:oMath xmlns:m="http://schemas.openxmlformats.org/officeDocument/2006/math">
                    <m:nary>
                      <m:naryPr>
                        <m:chr m:val="∑"/>
                        <m:ctrlPr>
                          <a:rPr lang="en-US" altLang="zh-CN" sz="2800" i="1" smtClean="0">
                            <a:latin typeface="Cambria Math"/>
                          </a:rPr>
                        </m:ctrlPr>
                      </m:naryPr>
                      <m:sub>
                        <m:r>
                          <m:rPr>
                            <m:brk m:alnAt="23"/>
                          </m:rPr>
                          <a:rPr lang="en-US" altLang="zh-CN" sz="2800" b="0" i="1" smtClean="0">
                            <a:latin typeface="Cambria Math"/>
                          </a:rPr>
                          <m:t>𝑘</m:t>
                        </m:r>
                        <m:r>
                          <a:rPr lang="en-US" altLang="zh-CN" sz="2800" b="0" i="1" smtClean="0">
                            <a:latin typeface="Cambria Math"/>
                          </a:rPr>
                          <m:t>=1</m:t>
                        </m:r>
                      </m:sub>
                      <m:sup>
                        <m:r>
                          <a:rPr lang="en-US" altLang="zh-CN" sz="2800" b="0" i="1" smtClean="0">
                            <a:latin typeface="Cambria Math"/>
                          </a:rPr>
                          <m:t>𝑇</m:t>
                        </m:r>
                      </m:sup>
                      <m:e>
                        <m:sSup>
                          <m:sSupPr>
                            <m:ctrlPr>
                              <a:rPr lang="zh-CN" altLang="zh-CN" sz="2800" i="1">
                                <a:latin typeface="Cambria Math"/>
                              </a:rPr>
                            </m:ctrlPr>
                          </m:sSupPr>
                          <m:e>
                            <m:d>
                              <m:dPr>
                                <m:ctrlPr>
                                  <a:rPr lang="zh-CN" altLang="zh-CN" sz="2800" i="1">
                                    <a:latin typeface="Cambria Math"/>
                                  </a:rPr>
                                </m:ctrlPr>
                              </m:dPr>
                              <m:e>
                                <m:r>
                                  <a:rPr lang="en-US" altLang="zh-CN" sz="2800">
                                    <a:latin typeface="Cambria Math" panose="02040503050406030204" pitchFamily="18" charset="0"/>
                                  </a:rPr>
                                  <m:t>−1</m:t>
                                </m:r>
                              </m:e>
                            </m:d>
                          </m:e>
                          <m:sup>
                            <m:r>
                              <a:rPr lang="en-US" altLang="zh-CN" sz="2800">
                                <a:latin typeface="Cambria Math" panose="02040503050406030204" pitchFamily="18" charset="0"/>
                              </a:rPr>
                              <m:t>𝑎</m:t>
                            </m:r>
                            <m:r>
                              <a:rPr lang="en-US" altLang="zh-CN" sz="2800" baseline="-25000">
                                <a:latin typeface="Cambria Math" panose="02040503050406030204" pitchFamily="18" charset="0"/>
                              </a:rPr>
                              <m:t>𝑘</m:t>
                            </m:r>
                          </m:sup>
                        </m:sSup>
                        <m:sSup>
                          <m:sSupPr>
                            <m:ctrlPr>
                              <a:rPr lang="zh-CN" altLang="zh-CN" sz="2800" i="1">
                                <a:latin typeface="Cambria Math"/>
                              </a:rPr>
                            </m:ctrlPr>
                          </m:sSupPr>
                          <m:e>
                            <m:d>
                              <m:dPr>
                                <m:ctrlPr>
                                  <a:rPr lang="zh-CN" altLang="zh-CN" sz="2800" i="1">
                                    <a:latin typeface="Cambria Math"/>
                                  </a:rPr>
                                </m:ctrlPr>
                              </m:dPr>
                              <m:e>
                                <m:r>
                                  <a:rPr lang="en-US" altLang="zh-CN" sz="2800">
                                    <a:latin typeface="Cambria Math" panose="02040503050406030204" pitchFamily="18" charset="0"/>
                                  </a:rPr>
                                  <m:t>−1</m:t>
                                </m:r>
                              </m:e>
                            </m:d>
                          </m:e>
                          <m:sup>
                            <m:r>
                              <a:rPr lang="en-US" altLang="zh-CN" sz="2800">
                                <a:latin typeface="Cambria Math" panose="02040503050406030204" pitchFamily="18" charset="0"/>
                              </a:rPr>
                              <m:t>𝑎</m:t>
                            </m:r>
                            <m:r>
                              <a:rPr lang="en-US" altLang="zh-CN" sz="2800" baseline="-25000">
                                <a:latin typeface="Cambria Math" panose="02040503050406030204" pitchFamily="18" charset="0"/>
                              </a:rPr>
                              <m:t>𝑘</m:t>
                            </m:r>
                            <m:r>
                              <a:rPr lang="en-US" altLang="zh-CN" sz="2800" baseline="-25000">
                                <a:latin typeface="Cambria Math" panose="02040503050406030204" pitchFamily="18" charset="0"/>
                              </a:rPr>
                              <m:t>+</m:t>
                            </m:r>
                            <m:r>
                              <a:rPr lang="en-US" altLang="zh-CN" sz="2800" baseline="-25000">
                                <a:latin typeface="Cambria Math" panose="02040503050406030204" pitchFamily="18" charset="0"/>
                              </a:rPr>
                              <m:t>𝜏</m:t>
                            </m:r>
                          </m:sup>
                        </m:sSup>
                      </m:e>
                    </m:nary>
                    <m:r>
                      <a:rPr lang="en-US" altLang="zh-CN" sz="2800" b="0" i="0" smtClean="0">
                        <a:latin typeface="Cambria Math"/>
                      </a:rPr>
                      <m:t>,</m:t>
                    </m:r>
                    <m:r>
                      <a:rPr lang="en-US" altLang="zh-CN" sz="2800" i="1" smtClean="0">
                        <a:latin typeface="Cambria Math" panose="02040503050406030204" pitchFamily="18" charset="0"/>
                        <a:ea typeface="+mn-ea"/>
                      </a:rPr>
                      <m:t> </m:t>
                    </m:r>
                  </m:oMath>
                </a14:m>
                <a:r>
                  <a:rPr lang="en-US" altLang="zh-CN" sz="2800" dirty="0" smtClean="0">
                    <a:latin typeface="Times New Roman" pitchFamily="18" charset="0"/>
                    <a:ea typeface="+mn-ea"/>
                    <a:cs typeface="Times New Roman" panose="02020603050405020304" pitchFamily="18" charset="0"/>
                  </a:rPr>
                  <a:t>1</a:t>
                </a:r>
                <a:r>
                  <a:rPr lang="en-US" altLang="zh-CN" sz="2800" dirty="0" smtClean="0">
                    <a:latin typeface="Times New Roman" pitchFamily="18" charset="0"/>
                    <a:cs typeface="Times New Roman" pitchFamily="18" charset="0"/>
                  </a:rPr>
                  <a:t>≤</a:t>
                </a:r>
                <a:r>
                  <a:rPr lang="en-US" altLang="zh-CN" sz="2800" dirty="0"/>
                  <a:t> </a:t>
                </a:r>
                <a14:m>
                  <m:oMath xmlns:m="http://schemas.openxmlformats.org/officeDocument/2006/math">
                    <m:r>
                      <a:rPr lang="en-US" altLang="zh-CN" sz="2800">
                        <a:latin typeface="Cambria Math" panose="02040503050406030204" pitchFamily="18" charset="0"/>
                      </a:rPr>
                      <m:t>𝜏</m:t>
                    </m:r>
                    <m:r>
                      <a:rPr lang="en-US" altLang="zh-CN" sz="2800" i="1">
                        <a:latin typeface="Cambria Math" panose="02040503050406030204" pitchFamily="18" charset="0"/>
                      </a:rPr>
                      <m:t> </m:t>
                    </m:r>
                  </m:oMath>
                </a14:m>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T</a:t>
                </a:r>
                <a:r>
                  <a:rPr lang="en-US" altLang="zh-CN" sz="2800" dirty="0">
                    <a:latin typeface="Times New Roman" panose="02020603050405020304" pitchFamily="18" charset="0"/>
                    <a:ea typeface="+mn-ea"/>
                    <a:cs typeface="Times New Roman" panose="02020603050405020304" pitchFamily="18" charset="0"/>
                  </a:rPr>
                  <a:t>	</a:t>
                </a:r>
                <a:endParaRPr lang="en-US" altLang="zh-CN" sz="2800" dirty="0" smtClean="0">
                  <a:latin typeface="Times New Roman" panose="02020603050405020304" pitchFamily="18" charset="0"/>
                  <a:ea typeface="+mn-ea"/>
                  <a:cs typeface="Times New Roman" panose="02020603050405020304" pitchFamily="18" charset="0"/>
                </a:endParaRPr>
              </a:p>
              <a:p>
                <a:pPr marL="457200" indent="-457200">
                  <a:spcBef>
                    <a:spcPct val="20000"/>
                  </a:spcBef>
                  <a:buClr>
                    <a:schemeClr val="folHlink"/>
                  </a:buClr>
                  <a:buSzPct val="100000"/>
                  <a:buFont typeface="Wingdings" pitchFamily="2" charset="2"/>
                  <a:buChar char="Ø"/>
                </a:pPr>
                <a:r>
                  <a:rPr lang="zh-CN" altLang="zh-CN" sz="2800" dirty="0" smtClean="0">
                    <a:latin typeface="Times New Roman" panose="02020603050405020304" pitchFamily="18" charset="0"/>
                    <a:ea typeface="+mn-ea"/>
                    <a:cs typeface="Times New Roman" panose="02020603050405020304" pitchFamily="18" charset="0"/>
                  </a:rPr>
                  <a:t>定义</a:t>
                </a:r>
                <a:r>
                  <a:rPr lang="en-US" altLang="zh-CN" sz="2800" dirty="0">
                    <a:latin typeface="Times New Roman" panose="02020603050405020304" pitchFamily="18" charset="0"/>
                    <a:ea typeface="+mn-ea"/>
                    <a:cs typeface="Times New Roman" panose="02020603050405020304" pitchFamily="18" charset="0"/>
                  </a:rPr>
                  <a:t>5.2</a:t>
                </a:r>
                <a:r>
                  <a:rPr lang="zh-CN" altLang="zh-CN" sz="2800" dirty="0">
                    <a:latin typeface="Times New Roman" panose="02020603050405020304" pitchFamily="18" charset="0"/>
                    <a:ea typeface="+mn-ea"/>
                    <a:cs typeface="Times New Roman" panose="02020603050405020304" pitchFamily="18" charset="0"/>
                  </a:rPr>
                  <a:t>中的和式表示序列</a:t>
                </a:r>
                <a:r>
                  <a:rPr lang="en-US" altLang="zh-CN" sz="2800" dirty="0">
                    <a:latin typeface="Times New Roman" panose="02020603050405020304" pitchFamily="18" charset="0"/>
                    <a:ea typeface="+mn-ea"/>
                    <a:cs typeface="Times New Roman" panose="02020603050405020304" pitchFamily="18" charset="0"/>
                  </a:rPr>
                  <a:t>{</a:t>
                </a:r>
                <a14:m>
                  <m:oMath xmlns:m="http://schemas.openxmlformats.org/officeDocument/2006/math">
                    <m:sSub>
                      <m:sSubPr>
                        <m:ctrlPr>
                          <a:rPr lang="zh-CN" altLang="zh-CN" sz="2800" i="1">
                            <a:latin typeface="Cambria Math"/>
                            <a:ea typeface="+mn-ea"/>
                          </a:rPr>
                        </m:ctrlPr>
                      </m:sSubPr>
                      <m:e>
                        <m:r>
                          <a:rPr lang="en-US" altLang="zh-CN" sz="2800" smtClean="0">
                            <a:latin typeface="Cambria Math" panose="02040503050406030204" pitchFamily="18" charset="0"/>
                            <a:ea typeface="+mn-ea"/>
                          </a:rPr>
                          <m:t>𝑎</m:t>
                        </m:r>
                      </m:e>
                      <m:sub>
                        <m:r>
                          <a:rPr lang="en-US" altLang="zh-CN" sz="2800" smtClean="0">
                            <a:latin typeface="Cambria Math" panose="02040503050406030204" pitchFamily="18" charset="0"/>
                            <a:ea typeface="+mn-ea"/>
                          </a:rPr>
                          <m:t>𝑖</m:t>
                        </m:r>
                      </m:sub>
                    </m:sSub>
                  </m:oMath>
                </a14:m>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与</a:t>
                </a:r>
                <a:r>
                  <a:rPr lang="en-US" altLang="zh-CN" sz="2800" dirty="0">
                    <a:latin typeface="Times New Roman" panose="02020603050405020304" pitchFamily="18" charset="0"/>
                    <a:ea typeface="+mn-ea"/>
                    <a:cs typeface="Times New Roman" panose="02020603050405020304" pitchFamily="18" charset="0"/>
                  </a:rPr>
                  <a:t>{</a:t>
                </a:r>
                <a14:m>
                  <m:oMath xmlns:m="http://schemas.openxmlformats.org/officeDocument/2006/math">
                    <m:sSub>
                      <m:sSubPr>
                        <m:ctrlPr>
                          <a:rPr lang="zh-CN" altLang="zh-CN" sz="2800" i="1">
                            <a:latin typeface="Cambria Math"/>
                            <a:ea typeface="+mn-ea"/>
                          </a:rPr>
                        </m:ctrlPr>
                      </m:sSubPr>
                      <m:e>
                        <m:r>
                          <a:rPr lang="en-US" altLang="zh-CN" sz="2800" smtClean="0">
                            <a:latin typeface="Cambria Math" panose="02040503050406030204" pitchFamily="18" charset="0"/>
                            <a:ea typeface="+mn-ea"/>
                          </a:rPr>
                          <m:t>𝑎</m:t>
                        </m:r>
                      </m:e>
                      <m:sub>
                        <m:r>
                          <a:rPr lang="en-US" altLang="zh-CN" sz="2800" smtClean="0">
                            <a:latin typeface="Cambria Math" panose="02040503050406030204" pitchFamily="18" charset="0"/>
                            <a:ea typeface="+mn-ea"/>
                          </a:rPr>
                          <m:t>𝑖</m:t>
                        </m:r>
                        <m:r>
                          <a:rPr lang="en-US" altLang="zh-CN" sz="2800" smtClean="0">
                            <a:latin typeface="Cambria Math" panose="02040503050406030204" pitchFamily="18" charset="0"/>
                            <a:ea typeface="+mn-ea"/>
                          </a:rPr>
                          <m:t>+</m:t>
                        </m:r>
                        <m:r>
                          <a:rPr lang="en-US" altLang="zh-CN" sz="2800" smtClean="0">
                            <a:latin typeface="Cambria Math" panose="02040503050406030204" pitchFamily="18" charset="0"/>
                            <a:ea typeface="+mn-ea"/>
                          </a:rPr>
                          <m:t>𝜏</m:t>
                        </m:r>
                      </m:sub>
                    </m:sSub>
                  </m:oMath>
                </a14:m>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（序列</a:t>
                </a:r>
                <a:r>
                  <a:rPr lang="en-US" altLang="zh-CN" sz="2800" dirty="0">
                    <a:latin typeface="Times New Roman" panose="02020603050405020304" pitchFamily="18" charset="0"/>
                    <a:ea typeface="+mn-ea"/>
                    <a:cs typeface="Times New Roman" panose="02020603050405020304" pitchFamily="18" charset="0"/>
                  </a:rPr>
                  <a:t>{</a:t>
                </a:r>
                <a14:m>
                  <m:oMath xmlns:m="http://schemas.openxmlformats.org/officeDocument/2006/math">
                    <m:sSub>
                      <m:sSubPr>
                        <m:ctrlPr>
                          <a:rPr lang="zh-CN" altLang="zh-CN" sz="2800" i="1">
                            <a:latin typeface="Cambria Math"/>
                            <a:ea typeface="+mn-ea"/>
                          </a:rPr>
                        </m:ctrlPr>
                      </m:sSubPr>
                      <m:e>
                        <m:r>
                          <a:rPr lang="en-US" altLang="zh-CN" sz="2800" smtClean="0">
                            <a:latin typeface="Cambria Math" panose="02040503050406030204" pitchFamily="18" charset="0"/>
                            <a:ea typeface="+mn-ea"/>
                          </a:rPr>
                          <m:t>𝑎</m:t>
                        </m:r>
                      </m:e>
                      <m:sub>
                        <m:r>
                          <a:rPr lang="en-US" altLang="zh-CN" sz="2800" smtClean="0">
                            <a:latin typeface="Cambria Math" panose="02040503050406030204" pitchFamily="18" charset="0"/>
                            <a:ea typeface="+mn-ea"/>
                          </a:rPr>
                          <m:t>𝑖</m:t>
                        </m:r>
                      </m:sub>
                    </m:sSub>
                  </m:oMath>
                </a14:m>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向后平移</a:t>
                </a:r>
                <a:r>
                  <a:rPr lang="en-US" altLang="zh-CN" sz="2800" dirty="0">
                    <a:latin typeface="Times New Roman" panose="02020603050405020304" pitchFamily="18" charset="0"/>
                    <a:ea typeface="+mn-ea"/>
                    <a:cs typeface="Times New Roman" panose="02020603050405020304" pitchFamily="18" charset="0"/>
                  </a:rPr>
                  <a:t>τ</a:t>
                </a:r>
                <a:r>
                  <a:rPr lang="zh-CN" altLang="zh-CN" sz="2800" dirty="0">
                    <a:latin typeface="Times New Roman" panose="02020603050405020304" pitchFamily="18" charset="0"/>
                    <a:ea typeface="+mn-ea"/>
                    <a:cs typeface="Times New Roman" panose="02020603050405020304" pitchFamily="18" charset="0"/>
                  </a:rPr>
                  <a:t>位得到）在一个周期内对应位相同的位数与对应位不同的位数之差</a:t>
                </a:r>
                <a:r>
                  <a:rPr lang="zh-CN" altLang="zh-CN" sz="2800" dirty="0" smtClean="0">
                    <a:latin typeface="Times New Roman" panose="02020603050405020304" pitchFamily="18" charset="0"/>
                    <a:ea typeface="+mn-ea"/>
                    <a:cs typeface="Times New Roman" panose="02020603050405020304" pitchFamily="18" charset="0"/>
                  </a:rPr>
                  <a:t>。</a:t>
                </a:r>
                <a:endParaRPr lang="en-US" altLang="zh-CN" sz="2800" dirty="0" smtClean="0">
                  <a:latin typeface="Times New Roman" panose="02020603050405020304" pitchFamily="18" charset="0"/>
                  <a:ea typeface="+mn-ea"/>
                  <a:cs typeface="Times New Roman" panose="02020603050405020304" pitchFamily="18" charset="0"/>
                </a:endParaRPr>
              </a:p>
              <a:p>
                <a:pPr marL="457200" indent="-457200">
                  <a:spcBef>
                    <a:spcPct val="20000"/>
                  </a:spcBef>
                  <a:buClr>
                    <a:schemeClr val="folHlink"/>
                  </a:buClr>
                  <a:buSzPct val="100000"/>
                  <a:buFont typeface="Wingdings" pitchFamily="2" charset="2"/>
                  <a:buChar char="Ø"/>
                </a:pPr>
                <a:r>
                  <a:rPr lang="zh-CN" altLang="zh-CN" sz="2800" dirty="0" smtClean="0">
                    <a:latin typeface="Times New Roman" panose="02020603050405020304" pitchFamily="18" charset="0"/>
                    <a:ea typeface="+mn-ea"/>
                    <a:cs typeface="Times New Roman" panose="02020603050405020304" pitchFamily="18" charset="0"/>
                  </a:rPr>
                  <a:t>当</a:t>
                </a:r>
                <a:r>
                  <a:rPr lang="en-US" altLang="zh-CN" sz="2800" i="1" dirty="0">
                    <a:latin typeface="Times New Roman" panose="02020603050405020304" pitchFamily="18" charset="0"/>
                    <a:ea typeface="+mn-ea"/>
                    <a:cs typeface="Times New Roman" panose="02020603050405020304" pitchFamily="18" charset="0"/>
                  </a:rPr>
                  <a:t>τ</a:t>
                </a:r>
                <a:r>
                  <a:rPr lang="en-US" altLang="zh-CN" sz="2800" dirty="0">
                    <a:latin typeface="Times New Roman" panose="02020603050405020304" pitchFamily="18" charset="0"/>
                    <a:ea typeface="+mn-ea"/>
                    <a:cs typeface="Times New Roman" panose="02020603050405020304" pitchFamily="18" charset="0"/>
                  </a:rPr>
                  <a:t>=0</a:t>
                </a:r>
                <a:r>
                  <a:rPr lang="zh-CN" altLang="zh-CN" sz="2800" dirty="0">
                    <a:latin typeface="Times New Roman" panose="02020603050405020304" pitchFamily="18" charset="0"/>
                    <a:ea typeface="+mn-ea"/>
                    <a:cs typeface="Times New Roman" panose="02020603050405020304" pitchFamily="18" charset="0"/>
                  </a:rPr>
                  <a:t>时，</a:t>
                </a:r>
                <a:r>
                  <a:rPr lang="en-US" altLang="zh-CN" sz="2800" i="1" dirty="0">
                    <a:latin typeface="Times New Roman" panose="02020603050405020304" pitchFamily="18" charset="0"/>
                    <a:ea typeface="+mn-ea"/>
                    <a:cs typeface="Times New Roman" panose="02020603050405020304" pitchFamily="18" charset="0"/>
                  </a:rPr>
                  <a:t>R</a:t>
                </a:r>
                <a:r>
                  <a:rPr lang="en-US" altLang="zh-CN" sz="2800" dirty="0">
                    <a:latin typeface="Times New Roman" panose="02020603050405020304" pitchFamily="18" charset="0"/>
                    <a:ea typeface="+mn-ea"/>
                    <a:cs typeface="Times New Roman" panose="02020603050405020304" pitchFamily="18" charset="0"/>
                  </a:rPr>
                  <a:t>(τ)=1</a:t>
                </a:r>
                <a:r>
                  <a:rPr lang="zh-CN" altLang="zh-CN" sz="2800" dirty="0">
                    <a:latin typeface="Times New Roman" panose="02020603050405020304" pitchFamily="18" charset="0"/>
                    <a:ea typeface="+mn-ea"/>
                    <a:cs typeface="Times New Roman" panose="02020603050405020304" pitchFamily="18" charset="0"/>
                  </a:rPr>
                  <a:t>；当</a:t>
                </a:r>
                <a:r>
                  <a:rPr lang="en-US" altLang="zh-CN" sz="2800" i="1" dirty="0">
                    <a:latin typeface="Times New Roman" panose="02020603050405020304" pitchFamily="18" charset="0"/>
                    <a:ea typeface="+mn-ea"/>
                    <a:cs typeface="Times New Roman" panose="02020603050405020304" pitchFamily="18" charset="0"/>
                  </a:rPr>
                  <a:t>τ</a:t>
                </a:r>
                <a:r>
                  <a:rPr lang="en-US" altLang="zh-CN" sz="2800" dirty="0">
                    <a:latin typeface="Times New Roman" panose="02020603050405020304" pitchFamily="18" charset="0"/>
                    <a:ea typeface="+mn-ea"/>
                    <a:cs typeface="Times New Roman" panose="02020603050405020304" pitchFamily="18" charset="0"/>
                  </a:rPr>
                  <a:t>≠0</a:t>
                </a:r>
                <a:r>
                  <a:rPr lang="zh-CN" altLang="zh-CN" sz="2800" dirty="0">
                    <a:latin typeface="Times New Roman" panose="02020603050405020304" pitchFamily="18" charset="0"/>
                    <a:ea typeface="+mn-ea"/>
                    <a:cs typeface="Times New Roman" panose="02020603050405020304" pitchFamily="18" charset="0"/>
                  </a:rPr>
                  <a:t>时，称</a:t>
                </a:r>
                <a:r>
                  <a:rPr lang="en-US" altLang="zh-CN" sz="2800" i="1" dirty="0">
                    <a:latin typeface="Times New Roman" panose="02020603050405020304" pitchFamily="18" charset="0"/>
                    <a:ea typeface="+mn-ea"/>
                    <a:cs typeface="Times New Roman" panose="02020603050405020304" pitchFamily="18" charset="0"/>
                  </a:rPr>
                  <a:t>R</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τ</a:t>
                </a:r>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为异相自相关函数</a:t>
                </a:r>
                <a:r>
                  <a:rPr lang="zh-CN" altLang="zh-CN" sz="2800" dirty="0" smtClean="0">
                    <a:latin typeface="Times New Roman" panose="02020603050405020304" pitchFamily="18" charset="0"/>
                    <a:ea typeface="+mn-ea"/>
                    <a:cs typeface="Times New Roman" panose="02020603050405020304" pitchFamily="18" charset="0"/>
                  </a:rPr>
                  <a:t>。</a:t>
                </a:r>
                <a:endParaRPr lang="zh-CN" altLang="zh-CN" sz="2800" dirty="0">
                  <a:latin typeface="Times New Roman" panose="02020603050405020304" pitchFamily="18" charset="0"/>
                  <a:ea typeface="+mn-ea"/>
                  <a:cs typeface="Times New Roman" panose="02020603050405020304" pitchFamily="18" charset="0"/>
                </a:endParaRPr>
              </a:p>
            </p:txBody>
          </p:sp>
        </mc:Choice>
        <mc:Fallback xmlns="">
          <p:sp>
            <p:nvSpPr>
              <p:cNvPr id="26" name="矩形 25">
                <a:extLst>
                  <a:ext uri="{FF2B5EF4-FFF2-40B4-BE49-F238E27FC236}">
                    <a16:creationId xmlns:a16="http://schemas.microsoft.com/office/drawing/2014/main" xmlns="" xmlns:a14="http://schemas.microsoft.com/office/drawing/2010/main" id="{BC5676D4-22FF-4051-AA93-1CC20B802068}"/>
                  </a:ext>
                </a:extLst>
              </p:cNvPr>
              <p:cNvSpPr>
                <a:spLocks noRot="1" noChangeAspect="1" noMove="1" noResize="1" noEditPoints="1" noAdjustHandles="1" noChangeArrowheads="1" noChangeShapeType="1" noTextEdit="1"/>
              </p:cNvSpPr>
              <p:nvPr/>
            </p:nvSpPr>
            <p:spPr>
              <a:xfrm>
                <a:off x="326887" y="2104463"/>
                <a:ext cx="8490225" cy="3818738"/>
              </a:xfrm>
              <a:prstGeom prst="rect">
                <a:avLst/>
              </a:prstGeom>
              <a:blipFill rotWithShape="1">
                <a:blip r:embed="rId2"/>
                <a:stretch>
                  <a:fillRect l="-1293" t="-2073" b="-28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矩形 7"/>
          <p:cNvSpPr/>
          <p:nvPr/>
        </p:nvSpPr>
        <p:spPr>
          <a:xfrm>
            <a:off x="1249666" y="901134"/>
            <a:ext cx="3013967" cy="769441"/>
          </a:xfrm>
          <a:prstGeom prst="rect">
            <a:avLst/>
          </a:prstGeom>
        </p:spPr>
        <p:txBody>
          <a:bodyPr wrap="none">
            <a:spAutoFit/>
          </a:bodyPr>
          <a:lstStyle/>
          <a:p>
            <a:pPr eaLnBrk="1" hangingPunct="1">
              <a:defRPr/>
            </a:pPr>
            <a:r>
              <a:rPr lang="zh-CN" altLang="en-US" sz="4400" b="1" dirty="0" smtClean="0">
                <a:solidFill>
                  <a:srgbClr val="0000FF"/>
                </a:solidFill>
                <a:latin typeface="Times New Roman" pitchFamily="18" charset="0"/>
                <a:ea typeface="+mn-ea"/>
                <a:cs typeface="Times New Roman" pitchFamily="18" charset="0"/>
              </a:rPr>
              <a:t>自相关函数</a:t>
            </a:r>
            <a:endParaRPr lang="zh-CN" altLang="zh-CN" sz="4400" b="1" dirty="0">
              <a:solidFill>
                <a:srgbClr val="0000FF"/>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217399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4" name="Rectangle 6">
            <a:extLst>
              <a:ext uri="{FF2B5EF4-FFF2-40B4-BE49-F238E27FC236}">
                <a16:creationId xmlns:a16="http://schemas.microsoft.com/office/drawing/2014/main" xmlns="" id="{3DFFE412-72AF-4EEC-8C6C-6AB6E4632E89}"/>
              </a:ext>
            </a:extLst>
          </p:cNvPr>
          <p:cNvSpPr>
            <a:spLocks noChangeArrowheads="1"/>
          </p:cNvSpPr>
          <p:nvPr/>
        </p:nvSpPr>
        <p:spPr bwMode="auto">
          <a:xfrm>
            <a:off x="1143001" y="70720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sp>
        <p:nvSpPr>
          <p:cNvPr id="39951" name="Rectangle 10">
            <a:extLst>
              <a:ext uri="{FF2B5EF4-FFF2-40B4-BE49-F238E27FC236}">
                <a16:creationId xmlns:a16="http://schemas.microsoft.com/office/drawing/2014/main" xmlns="" id="{FE49D680-4BD5-4AC3-9C53-A39305A7FAA3}"/>
              </a:ext>
            </a:extLst>
          </p:cNvPr>
          <p:cNvSpPr>
            <a:spLocks noChangeArrowheads="1"/>
          </p:cNvSpPr>
          <p:nvPr/>
        </p:nvSpPr>
        <p:spPr bwMode="auto">
          <a:xfrm>
            <a:off x="1143001" y="70720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1350"/>
          </a:p>
        </p:txBody>
      </p:sp>
      <p:sp>
        <p:nvSpPr>
          <p:cNvPr id="21" name="日期占位符 1">
            <a:extLst>
              <a:ext uri="{FF2B5EF4-FFF2-40B4-BE49-F238E27FC236}">
                <a16:creationId xmlns:a16="http://schemas.microsoft.com/office/drawing/2014/main" xmlns="" id="{DC74DBF9-0297-4345-B49D-2A9186B0C081}"/>
              </a:ext>
            </a:extLst>
          </p:cNvPr>
          <p:cNvSpPr>
            <a:spLocks noGrp="1" noChangeArrowheads="1"/>
          </p:cNvSpPr>
          <p:nvPr>
            <p:ph type="dt" sz="quarter" idx="10"/>
          </p:nvPr>
        </p:nvSpPr>
        <p:spPr>
          <a:xfrm>
            <a:off x="16151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D1617D1E-FAD8-40EC-A9FD-1DC977A0F975}" type="datetime1">
              <a:rPr lang="zh-CN" altLang="en-US" sz="1400" smtClean="0"/>
              <a:t>2020\1\28 Tuesday</a:t>
            </a:fld>
            <a:endParaRPr lang="en-US" altLang="zh-CN" sz="1400" dirty="0"/>
          </a:p>
        </p:txBody>
      </p:sp>
      <p:sp>
        <p:nvSpPr>
          <p:cNvPr id="22" name="页脚占位符 2">
            <a:extLst>
              <a:ext uri="{FF2B5EF4-FFF2-40B4-BE49-F238E27FC236}">
                <a16:creationId xmlns:a16="http://schemas.microsoft.com/office/drawing/2014/main" xmlns="" id="{A6D10F3B-D82D-4423-9EE8-B98CFFBAFBB1}"/>
              </a:ext>
            </a:extLst>
          </p:cNvPr>
          <p:cNvSpPr>
            <a:spLocks noGrp="1" noChangeArrowheads="1"/>
          </p:cNvSpPr>
          <p:nvPr>
            <p:ph type="ftr" sz="quarter" idx="11"/>
          </p:nvPr>
        </p:nvSpPr>
        <p:spPr>
          <a:xfrm>
            <a:off x="304183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23" name="灯片编号占位符 3">
            <a:extLst>
              <a:ext uri="{FF2B5EF4-FFF2-40B4-BE49-F238E27FC236}">
                <a16:creationId xmlns:a16="http://schemas.microsoft.com/office/drawing/2014/main" xmlns="" id="{89F6E1E3-CEF7-433F-9C70-9E73573E2885}"/>
              </a:ext>
            </a:extLst>
          </p:cNvPr>
          <p:cNvSpPr>
            <a:spLocks noGrp="1" noChangeArrowheads="1"/>
          </p:cNvSpPr>
          <p:nvPr>
            <p:ph type="sldNum" sz="quarter" idx="12"/>
          </p:nvPr>
        </p:nvSpPr>
        <p:spPr>
          <a:xfrm>
            <a:off x="7042150" y="624363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2CC95FE-5388-4757-936F-6F6DE0614378}" type="slidenum">
              <a:rPr lang="en-US" altLang="zh-CN" sz="1400"/>
              <a:pPr>
                <a:spcBef>
                  <a:spcPct val="0"/>
                </a:spcBef>
                <a:buClrTx/>
                <a:buSzTx/>
                <a:buFontTx/>
                <a:buNone/>
              </a:pPr>
              <a:t>47</a:t>
            </a:fld>
            <a:endParaRPr lang="en-US" altLang="zh-CN" sz="140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xmlns="" id="{BC5676D4-22FF-4051-AA93-1CC20B802068}"/>
                  </a:ext>
                </a:extLst>
              </p:cNvPr>
              <p:cNvSpPr/>
              <p:nvPr/>
            </p:nvSpPr>
            <p:spPr>
              <a:xfrm>
                <a:off x="326887" y="2104463"/>
                <a:ext cx="8490225" cy="46597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60000"/>
                </a:pPr>
                <a:r>
                  <a:rPr lang="en-US" altLang="zh-CN" sz="2800" dirty="0" err="1" smtClean="0">
                    <a:latin typeface="Times New Roman" panose="02020603050405020304" pitchFamily="18" charset="0"/>
                    <a:ea typeface="+mn-ea"/>
                    <a:cs typeface="Times New Roman" panose="02020603050405020304" pitchFamily="18" charset="0"/>
                  </a:rPr>
                  <a:t>Golomb</a:t>
                </a:r>
                <a:r>
                  <a:rPr lang="zh-CN" altLang="zh-CN" sz="2800" dirty="0">
                    <a:latin typeface="Times New Roman" panose="02020603050405020304" pitchFamily="18" charset="0"/>
                    <a:ea typeface="+mn-ea"/>
                    <a:cs typeface="Times New Roman" panose="02020603050405020304" pitchFamily="18" charset="0"/>
                  </a:rPr>
                  <a:t>对伪随机周期序列提出了应</a:t>
                </a:r>
                <a:r>
                  <a:rPr lang="zh-CN" altLang="zh-CN" sz="2800" dirty="0" smtClean="0">
                    <a:latin typeface="Times New Roman" panose="02020603050405020304" pitchFamily="18" charset="0"/>
                    <a:ea typeface="+mn-ea"/>
                    <a:cs typeface="Times New Roman" panose="02020603050405020304" pitchFamily="18" charset="0"/>
                  </a:rPr>
                  <a:t>满足如下</a:t>
                </a:r>
                <a:r>
                  <a:rPr lang="en-US" altLang="zh-CN" sz="2800" dirty="0">
                    <a:latin typeface="Times New Roman" panose="02020603050405020304" pitchFamily="18" charset="0"/>
                    <a:ea typeface="+mn-ea"/>
                    <a:cs typeface="Times New Roman" panose="02020603050405020304" pitchFamily="18" charset="0"/>
                  </a:rPr>
                  <a:t>3</a:t>
                </a:r>
                <a:r>
                  <a:rPr lang="zh-CN" altLang="zh-CN" sz="2800" dirty="0" smtClean="0">
                    <a:latin typeface="Times New Roman" panose="02020603050405020304" pitchFamily="18" charset="0"/>
                    <a:ea typeface="+mn-ea"/>
                    <a:cs typeface="Times New Roman" panose="02020603050405020304" pitchFamily="18" charset="0"/>
                  </a:rPr>
                  <a:t>个</a:t>
                </a:r>
                <a:r>
                  <a:rPr lang="zh-CN" altLang="en-US" sz="2800" dirty="0" smtClean="0">
                    <a:latin typeface="Times New Roman" panose="02020603050405020304" pitchFamily="18" charset="0"/>
                    <a:ea typeface="+mn-ea"/>
                    <a:cs typeface="Times New Roman" panose="02020603050405020304" pitchFamily="18" charset="0"/>
                  </a:rPr>
                  <a:t>条件</a:t>
                </a:r>
                <a:r>
                  <a:rPr lang="zh-CN" altLang="zh-CN" sz="2800" dirty="0" smtClean="0">
                    <a:latin typeface="Times New Roman" panose="02020603050405020304" pitchFamily="18" charset="0"/>
                    <a:ea typeface="+mn-ea"/>
                    <a:cs typeface="Times New Roman" panose="02020603050405020304" pitchFamily="18" charset="0"/>
                  </a:rPr>
                  <a:t>① </a:t>
                </a:r>
                <a:r>
                  <a:rPr lang="zh-CN" altLang="zh-CN" sz="2800" dirty="0">
                    <a:latin typeface="Times New Roman" panose="02020603050405020304" pitchFamily="18" charset="0"/>
                    <a:ea typeface="+mn-ea"/>
                    <a:cs typeface="Times New Roman" panose="02020603050405020304" pitchFamily="18" charset="0"/>
                  </a:rPr>
                  <a:t>在序列的一个周期内，</a:t>
                </a:r>
                <a:r>
                  <a:rPr lang="en-US" altLang="zh-CN" sz="2800" dirty="0">
                    <a:latin typeface="Times New Roman" panose="02020603050405020304" pitchFamily="18" charset="0"/>
                    <a:ea typeface="+mn-ea"/>
                    <a:cs typeface="Times New Roman" panose="02020603050405020304" pitchFamily="18" charset="0"/>
                  </a:rPr>
                  <a:t>0</a:t>
                </a:r>
                <a:r>
                  <a:rPr lang="zh-CN" altLang="zh-CN" sz="2800" dirty="0">
                    <a:latin typeface="Times New Roman" panose="02020603050405020304" pitchFamily="18" charset="0"/>
                    <a:ea typeface="+mn-ea"/>
                    <a:cs typeface="Times New Roman" panose="02020603050405020304" pitchFamily="18" charset="0"/>
                  </a:rPr>
                  <a:t>与</a:t>
                </a:r>
                <a:r>
                  <a:rPr lang="en-US" altLang="zh-CN" sz="2800" dirty="0">
                    <a:latin typeface="Times New Roman" panose="02020603050405020304" pitchFamily="18" charset="0"/>
                    <a:ea typeface="+mn-ea"/>
                    <a:cs typeface="Times New Roman" panose="02020603050405020304" pitchFamily="18" charset="0"/>
                  </a:rPr>
                  <a:t>1</a:t>
                </a:r>
                <a:r>
                  <a:rPr lang="zh-CN" altLang="zh-CN" sz="2800" dirty="0">
                    <a:latin typeface="Times New Roman" panose="02020603050405020304" pitchFamily="18" charset="0"/>
                    <a:ea typeface="+mn-ea"/>
                    <a:cs typeface="Times New Roman" panose="02020603050405020304" pitchFamily="18" charset="0"/>
                  </a:rPr>
                  <a:t>的个数相差至多为</a:t>
                </a:r>
                <a:r>
                  <a:rPr lang="en-US" altLang="zh-CN" sz="2800" dirty="0">
                    <a:latin typeface="Times New Roman" panose="02020603050405020304" pitchFamily="18" charset="0"/>
                    <a:ea typeface="+mn-ea"/>
                    <a:cs typeface="Times New Roman" panose="02020603050405020304" pitchFamily="18" charset="0"/>
                  </a:rPr>
                  <a:t>1</a:t>
                </a:r>
                <a:r>
                  <a:rPr lang="zh-CN" altLang="zh-CN" sz="2800" dirty="0">
                    <a:latin typeface="Times New Roman" panose="02020603050405020304" pitchFamily="18" charset="0"/>
                    <a:ea typeface="+mn-ea"/>
                    <a:cs typeface="Times New Roman" panose="02020603050405020304" pitchFamily="18" charset="0"/>
                  </a:rPr>
                  <a:t>。</a:t>
                </a:r>
              </a:p>
              <a:p>
                <a:pPr>
                  <a:spcBef>
                    <a:spcPct val="20000"/>
                  </a:spcBef>
                  <a:buClr>
                    <a:schemeClr val="folHlink"/>
                  </a:buClr>
                  <a:buSzPct val="60000"/>
                </a:pPr>
                <a:r>
                  <a:rPr lang="zh-CN" altLang="zh-CN" sz="2800" dirty="0">
                    <a:latin typeface="Times New Roman" panose="02020603050405020304" pitchFamily="18" charset="0"/>
                    <a:ea typeface="+mn-ea"/>
                    <a:cs typeface="Times New Roman" panose="02020603050405020304" pitchFamily="18" charset="0"/>
                  </a:rPr>
                  <a:t>② 在序列的一个周期内，长为</a:t>
                </a:r>
                <a:r>
                  <a:rPr lang="en-US" altLang="zh-CN" sz="2800" i="1" dirty="0" err="1">
                    <a:latin typeface="Times New Roman" panose="02020603050405020304" pitchFamily="18" charset="0"/>
                    <a:ea typeface="+mn-ea"/>
                    <a:cs typeface="Times New Roman" panose="02020603050405020304" pitchFamily="18" charset="0"/>
                  </a:rPr>
                  <a:t>i</a:t>
                </a:r>
                <a:r>
                  <a:rPr lang="zh-CN" altLang="zh-CN" sz="2800" dirty="0">
                    <a:latin typeface="Times New Roman" panose="02020603050405020304" pitchFamily="18" charset="0"/>
                    <a:ea typeface="+mn-ea"/>
                    <a:cs typeface="Times New Roman" panose="02020603050405020304" pitchFamily="18" charset="0"/>
                  </a:rPr>
                  <a:t>的游程占游程总数的</a:t>
                </a:r>
                <a:r>
                  <a:rPr lang="en-US" altLang="zh-CN" sz="2800" dirty="0" smtClean="0">
                    <a:latin typeface="Times New Roman" panose="02020603050405020304" pitchFamily="18" charset="0"/>
                    <a:ea typeface="+mn-ea"/>
                    <a:cs typeface="Times New Roman" panose="02020603050405020304" pitchFamily="18" charset="0"/>
                  </a:rPr>
                  <a:t>1/2</a:t>
                </a:r>
                <a:r>
                  <a:rPr lang="en-US" altLang="zh-CN" sz="2800" i="1" baseline="30000" dirty="0" smtClean="0">
                    <a:latin typeface="Times New Roman" panose="02020603050405020304" pitchFamily="18" charset="0"/>
                    <a:ea typeface="+mn-ea"/>
                    <a:cs typeface="Times New Roman" panose="02020603050405020304" pitchFamily="18" charset="0"/>
                  </a:rPr>
                  <a:t>i</a:t>
                </a:r>
                <a:r>
                  <a:rPr lang="zh-CN" altLang="zh-CN" sz="2800" dirty="0" smtClean="0">
                    <a:latin typeface="Times New Roman" panose="02020603050405020304" pitchFamily="18" charset="0"/>
                    <a:ea typeface="+mn-ea"/>
                    <a:cs typeface="Times New Roman" panose="02020603050405020304" pitchFamily="18" charset="0"/>
                  </a:rPr>
                  <a:t>（</a:t>
                </a:r>
                <a:r>
                  <a:rPr lang="en-US" altLang="zh-CN" sz="2800" i="1" dirty="0" err="1" smtClean="0">
                    <a:latin typeface="Times New Roman" panose="02020603050405020304" pitchFamily="18" charset="0"/>
                    <a:ea typeface="+mn-ea"/>
                    <a:cs typeface="Times New Roman" panose="02020603050405020304" pitchFamily="18" charset="0"/>
                  </a:rPr>
                  <a:t>i</a:t>
                </a:r>
                <a:r>
                  <a:rPr lang="en-US" altLang="zh-CN" sz="2800" dirty="0" smtClean="0">
                    <a:latin typeface="Times New Roman" panose="02020603050405020304" pitchFamily="18" charset="0"/>
                    <a:ea typeface="+mn-ea"/>
                    <a:cs typeface="Times New Roman" panose="02020603050405020304" pitchFamily="18" charset="0"/>
                  </a:rPr>
                  <a:t>=1,2</a:t>
                </a:r>
                <a14:m>
                  <m:oMath xmlns:m="http://schemas.openxmlformats.org/officeDocument/2006/math">
                    <m:r>
                      <a:rPr lang="en-US" altLang="zh-CN" sz="2800" smtClean="0">
                        <a:latin typeface="Cambria Math" panose="02040503050406030204" pitchFamily="18" charset="0"/>
                        <a:ea typeface="+mn-ea"/>
                      </a:rPr>
                      <m:t> ⋯</m:t>
                    </m:r>
                  </m:oMath>
                </a14:m>
                <a:r>
                  <a:rPr lang="zh-CN" altLang="zh-CN" sz="2800" dirty="0">
                    <a:latin typeface="Times New Roman" panose="02020603050405020304" pitchFamily="18" charset="0"/>
                    <a:ea typeface="+mn-ea"/>
                    <a:cs typeface="Times New Roman" panose="02020603050405020304" pitchFamily="18" charset="0"/>
                  </a:rPr>
                  <a:t>），且在等长的游程中</a:t>
                </a:r>
                <a:r>
                  <a:rPr lang="en-US" altLang="zh-CN" sz="2800" dirty="0">
                    <a:latin typeface="Times New Roman" panose="02020603050405020304" pitchFamily="18" charset="0"/>
                    <a:ea typeface="+mn-ea"/>
                    <a:cs typeface="Times New Roman" panose="02020603050405020304" pitchFamily="18" charset="0"/>
                  </a:rPr>
                  <a:t>0</a:t>
                </a:r>
                <a:r>
                  <a:rPr lang="zh-CN" altLang="zh-CN" sz="2800" dirty="0">
                    <a:latin typeface="Times New Roman" panose="02020603050405020304" pitchFamily="18" charset="0"/>
                    <a:ea typeface="+mn-ea"/>
                    <a:cs typeface="Times New Roman" panose="02020603050405020304" pitchFamily="18" charset="0"/>
                  </a:rPr>
                  <a:t>的游程个数和</a:t>
                </a:r>
                <a:r>
                  <a:rPr lang="en-US" altLang="zh-CN" sz="2800" dirty="0">
                    <a:latin typeface="Times New Roman" panose="02020603050405020304" pitchFamily="18" charset="0"/>
                    <a:ea typeface="+mn-ea"/>
                    <a:cs typeface="Times New Roman" panose="02020603050405020304" pitchFamily="18" charset="0"/>
                  </a:rPr>
                  <a:t>1</a:t>
                </a:r>
                <a:r>
                  <a:rPr lang="zh-CN" altLang="zh-CN" sz="2800" dirty="0">
                    <a:latin typeface="Times New Roman" panose="02020603050405020304" pitchFamily="18" charset="0"/>
                    <a:ea typeface="+mn-ea"/>
                    <a:cs typeface="Times New Roman" panose="02020603050405020304" pitchFamily="18" charset="0"/>
                  </a:rPr>
                  <a:t>的游程个数相等。</a:t>
                </a:r>
              </a:p>
              <a:p>
                <a:pPr>
                  <a:spcBef>
                    <a:spcPct val="20000"/>
                  </a:spcBef>
                  <a:buClr>
                    <a:schemeClr val="folHlink"/>
                  </a:buClr>
                  <a:buSzPct val="60000"/>
                </a:pPr>
                <a:r>
                  <a:rPr lang="zh-CN" altLang="zh-CN" sz="2800" dirty="0">
                    <a:latin typeface="Times New Roman" panose="02020603050405020304" pitchFamily="18" charset="0"/>
                    <a:ea typeface="+mn-ea"/>
                    <a:cs typeface="Times New Roman" panose="02020603050405020304" pitchFamily="18" charset="0"/>
                  </a:rPr>
                  <a:t>③ 自相关函数是一个常数。</a:t>
                </a:r>
              </a:p>
              <a:p>
                <a:pPr>
                  <a:spcBef>
                    <a:spcPct val="20000"/>
                  </a:spcBef>
                  <a:buClr>
                    <a:schemeClr val="folHlink"/>
                  </a:buClr>
                  <a:buSzPct val="60000"/>
                </a:pPr>
                <a:r>
                  <a:rPr lang="zh-CN" altLang="zh-CN" sz="2800" dirty="0">
                    <a:latin typeface="Times New Roman" panose="02020603050405020304" pitchFamily="18" charset="0"/>
                    <a:ea typeface="+mn-ea"/>
                    <a:cs typeface="Times New Roman" panose="02020603050405020304" pitchFamily="18" charset="0"/>
                  </a:rPr>
                  <a:t>①说明</a:t>
                </a:r>
                <a:r>
                  <a:rPr lang="en-US" altLang="zh-CN" sz="2800" dirty="0">
                    <a:latin typeface="Times New Roman" panose="02020603050405020304" pitchFamily="18" charset="0"/>
                    <a:ea typeface="+mn-ea"/>
                    <a:cs typeface="Times New Roman" panose="02020603050405020304" pitchFamily="18" charset="0"/>
                  </a:rPr>
                  <a:t>{</a:t>
                </a:r>
                <a:r>
                  <a:rPr lang="en-US" altLang="zh-CN" sz="2800" i="1" dirty="0">
                    <a:latin typeface="Times New Roman" panose="02020603050405020304" pitchFamily="18" charset="0"/>
                    <a:ea typeface="+mn-ea"/>
                    <a:cs typeface="Times New Roman" panose="02020603050405020304" pitchFamily="18" charset="0"/>
                  </a:rPr>
                  <a:t>a</a:t>
                </a:r>
                <a:r>
                  <a:rPr lang="en-US" altLang="zh-CN" sz="2800" i="1" baseline="-25000" dirty="0">
                    <a:latin typeface="Times New Roman" panose="02020603050405020304" pitchFamily="18" charset="0"/>
                    <a:ea typeface="+mn-ea"/>
                    <a:cs typeface="Times New Roman" panose="02020603050405020304" pitchFamily="18" charset="0"/>
                  </a:rPr>
                  <a:t>i</a:t>
                </a:r>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中</a:t>
                </a:r>
                <a:r>
                  <a:rPr lang="en-US" altLang="zh-CN" sz="2800" dirty="0">
                    <a:latin typeface="Times New Roman" panose="02020603050405020304" pitchFamily="18" charset="0"/>
                    <a:ea typeface="+mn-ea"/>
                    <a:cs typeface="Times New Roman" panose="02020603050405020304" pitchFamily="18" charset="0"/>
                  </a:rPr>
                  <a:t>0</a:t>
                </a:r>
                <a:r>
                  <a:rPr lang="zh-CN" altLang="zh-CN" sz="2800" dirty="0">
                    <a:latin typeface="Times New Roman" panose="02020603050405020304" pitchFamily="18" charset="0"/>
                    <a:ea typeface="+mn-ea"/>
                    <a:cs typeface="Times New Roman" panose="02020603050405020304" pitchFamily="18" charset="0"/>
                  </a:rPr>
                  <a:t>与</a:t>
                </a:r>
                <a:r>
                  <a:rPr lang="en-US" altLang="zh-CN" sz="2800" dirty="0">
                    <a:latin typeface="Times New Roman" panose="02020603050405020304" pitchFamily="18" charset="0"/>
                    <a:ea typeface="+mn-ea"/>
                    <a:cs typeface="Times New Roman" panose="02020603050405020304" pitchFamily="18" charset="0"/>
                  </a:rPr>
                  <a:t>1</a:t>
                </a:r>
                <a:r>
                  <a:rPr lang="zh-CN" altLang="zh-CN" sz="2800" dirty="0">
                    <a:latin typeface="Times New Roman" panose="02020603050405020304" pitchFamily="18" charset="0"/>
                    <a:ea typeface="+mn-ea"/>
                    <a:cs typeface="Times New Roman" panose="02020603050405020304" pitchFamily="18" charset="0"/>
                  </a:rPr>
                  <a:t>出现的概率基本上相同；②说明</a:t>
                </a:r>
                <a:r>
                  <a:rPr lang="en-US" altLang="zh-CN" sz="2800" dirty="0">
                    <a:latin typeface="Times New Roman" panose="02020603050405020304" pitchFamily="18" charset="0"/>
                    <a:ea typeface="+mn-ea"/>
                    <a:cs typeface="Times New Roman" panose="02020603050405020304" pitchFamily="18" charset="0"/>
                  </a:rPr>
                  <a:t>0</a:t>
                </a:r>
                <a:r>
                  <a:rPr lang="zh-CN" altLang="zh-CN" sz="2800" dirty="0">
                    <a:latin typeface="Times New Roman" panose="02020603050405020304" pitchFamily="18" charset="0"/>
                    <a:ea typeface="+mn-ea"/>
                    <a:cs typeface="Times New Roman" panose="02020603050405020304" pitchFamily="18" charset="0"/>
                  </a:rPr>
                  <a:t>与</a:t>
                </a:r>
                <a:r>
                  <a:rPr lang="en-US" altLang="zh-CN" sz="2800" dirty="0">
                    <a:latin typeface="Times New Roman" panose="02020603050405020304" pitchFamily="18" charset="0"/>
                    <a:ea typeface="+mn-ea"/>
                    <a:cs typeface="Times New Roman" panose="02020603050405020304" pitchFamily="18" charset="0"/>
                  </a:rPr>
                  <a:t>1</a:t>
                </a:r>
                <a:r>
                  <a:rPr lang="zh-CN" altLang="zh-CN" sz="2800" dirty="0">
                    <a:latin typeface="Times New Roman" panose="02020603050405020304" pitchFamily="18" charset="0"/>
                    <a:ea typeface="+mn-ea"/>
                    <a:cs typeface="Times New Roman" panose="02020603050405020304" pitchFamily="18" charset="0"/>
                  </a:rPr>
                  <a:t>在序列中每个位置上出现的概率相同；③说明通过对序列与其平移后的序列做比较，不能给出其他任何信息。</a:t>
                </a:r>
              </a:p>
            </p:txBody>
          </p:sp>
        </mc:Choice>
        <mc:Fallback xmlns="">
          <p:sp>
            <p:nvSpPr>
              <p:cNvPr id="26" name="矩形 25">
                <a:extLst>
                  <a:ext uri="{FF2B5EF4-FFF2-40B4-BE49-F238E27FC236}">
                    <a16:creationId xmlns:a16="http://schemas.microsoft.com/office/drawing/2014/main" xmlns="" xmlns:a14="http://schemas.microsoft.com/office/drawing/2010/main" id="{BC5676D4-22FF-4051-AA93-1CC20B802068}"/>
                  </a:ext>
                </a:extLst>
              </p:cNvPr>
              <p:cNvSpPr>
                <a:spLocks noRot="1" noChangeAspect="1" noMove="1" noResize="1" noEditPoints="1" noAdjustHandles="1" noChangeArrowheads="1" noChangeShapeType="1" noTextEdit="1"/>
              </p:cNvSpPr>
              <p:nvPr/>
            </p:nvSpPr>
            <p:spPr>
              <a:xfrm>
                <a:off x="326887" y="2104463"/>
                <a:ext cx="8490225" cy="4659737"/>
              </a:xfrm>
              <a:prstGeom prst="rect">
                <a:avLst/>
              </a:prstGeom>
              <a:blipFill rotWithShape="1">
                <a:blip r:embed="rId2"/>
                <a:stretch>
                  <a:fillRect l="-1509" t="-1699" r="-216" b="-22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矩形 2"/>
          <p:cNvSpPr/>
          <p:nvPr/>
        </p:nvSpPr>
        <p:spPr>
          <a:xfrm>
            <a:off x="1342343" y="861651"/>
            <a:ext cx="5789807" cy="769441"/>
          </a:xfrm>
          <a:prstGeom prst="rect">
            <a:avLst/>
          </a:prstGeom>
        </p:spPr>
        <p:txBody>
          <a:bodyPr wrap="square">
            <a:spAutoFit/>
          </a:bodyPr>
          <a:lstStyle/>
          <a:p>
            <a:pPr lvl="0" eaLnBrk="1" hangingPunct="1">
              <a:buClr>
                <a:srgbClr val="3333CC"/>
              </a:buClr>
              <a:buSzPct val="60000"/>
              <a:defRPr/>
            </a:pPr>
            <a:r>
              <a:rPr lang="zh-CN" altLang="en-US" sz="4400" b="1" dirty="0" smtClean="0">
                <a:solidFill>
                  <a:srgbClr val="0000FF"/>
                </a:solidFill>
                <a:latin typeface="Times New Roman" pitchFamily="18" charset="0"/>
                <a:ea typeface="+mn-ea"/>
                <a:cs typeface="Times New Roman" pitchFamily="18" charset="0"/>
              </a:rPr>
              <a:t>伪</a:t>
            </a:r>
            <a:r>
              <a:rPr lang="zh-CN" altLang="zh-CN" sz="4400" b="1" dirty="0" smtClean="0">
                <a:solidFill>
                  <a:srgbClr val="0000FF"/>
                </a:solidFill>
                <a:latin typeface="Times New Roman" pitchFamily="18" charset="0"/>
                <a:ea typeface="+mn-ea"/>
                <a:cs typeface="Times New Roman" pitchFamily="18" charset="0"/>
              </a:rPr>
              <a:t>随机性假设</a:t>
            </a:r>
            <a:endParaRPr lang="zh-CN" altLang="zh-CN" sz="4400" b="1" dirty="0">
              <a:solidFill>
                <a:srgbClr val="0000FF"/>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74620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CDEA93B9-3CE8-48B3-ABE2-3958CE13A241}" type="slidenum">
              <a:rPr lang="en-US" altLang="zh-CN" sz="1400"/>
              <a:pPr>
                <a:spcBef>
                  <a:spcPct val="0"/>
                </a:spcBef>
                <a:buClrTx/>
                <a:buSzTx/>
                <a:buFontTx/>
                <a:buNone/>
              </a:pPr>
              <a:t>48</a:t>
            </a:fld>
            <a:endParaRPr lang="en-US" altLang="zh-CN" sz="1400" dirty="0"/>
          </a:p>
        </p:txBody>
      </p:sp>
      <mc:AlternateContent xmlns:mc="http://schemas.openxmlformats.org/markup-compatibility/2006" xmlns:a14="http://schemas.microsoft.com/office/drawing/2010/main">
        <mc:Choice Requires="a14">
          <p:sp>
            <p:nvSpPr>
              <p:cNvPr id="30723" name="矩形 4"/>
              <p:cNvSpPr>
                <a:spLocks noChangeArrowheads="1"/>
              </p:cNvSpPr>
              <p:nvPr/>
            </p:nvSpPr>
            <p:spPr bwMode="auto">
              <a:xfrm>
                <a:off x="583585" y="1988840"/>
                <a:ext cx="8263753" cy="29361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buNone/>
                </a:pPr>
                <a:r>
                  <a:rPr lang="zh-CN" altLang="zh-CN" sz="2800" dirty="0" smtClean="0">
                    <a:latin typeface="Times New Roman" panose="02020603050405020304" pitchFamily="18" charset="0"/>
                    <a:ea typeface="+mn-ea"/>
                    <a:cs typeface="Times New Roman" panose="02020603050405020304" pitchFamily="18" charset="0"/>
                  </a:rPr>
                  <a:t>从</a:t>
                </a:r>
                <a:r>
                  <a:rPr lang="zh-CN" altLang="zh-CN" sz="2800" dirty="0">
                    <a:latin typeface="Times New Roman" panose="02020603050405020304" pitchFamily="18" charset="0"/>
                    <a:ea typeface="+mn-ea"/>
                    <a:cs typeface="Times New Roman" panose="02020603050405020304" pitchFamily="18" charset="0"/>
                  </a:rPr>
                  <a:t>密码系统的角度看，一个伪随机序列还应满足如下条件。</a:t>
                </a:r>
              </a:p>
              <a:p>
                <a:pPr>
                  <a:buNone/>
                </a:pPr>
                <a:r>
                  <a:rPr lang="zh-CN" altLang="zh-CN" sz="2800" dirty="0">
                    <a:latin typeface="Times New Roman" panose="02020603050405020304" pitchFamily="18" charset="0"/>
                    <a:ea typeface="+mn-ea"/>
                    <a:cs typeface="Times New Roman" panose="02020603050405020304" pitchFamily="18" charset="0"/>
                  </a:rPr>
                  <a:t>① </a:t>
                </a:r>
                <a:r>
                  <a:rPr lang="en-US" altLang="zh-CN" sz="2800" dirty="0">
                    <a:latin typeface="Times New Roman" panose="02020603050405020304" pitchFamily="18" charset="0"/>
                    <a:ea typeface="+mn-ea"/>
                    <a:cs typeface="Times New Roman" panose="02020603050405020304" pitchFamily="18" charset="0"/>
                  </a:rPr>
                  <a:t>{</a:t>
                </a:r>
                <a14:m>
                  <m:oMath xmlns:m="http://schemas.openxmlformats.org/officeDocument/2006/math">
                    <m:sSub>
                      <m:sSubPr>
                        <m:ctrlPr>
                          <a:rPr lang="zh-CN" altLang="zh-CN" sz="2800" i="1">
                            <a:latin typeface="Cambria Math"/>
                            <a:ea typeface="+mn-ea"/>
                          </a:rPr>
                        </m:ctrlPr>
                      </m:sSubPr>
                      <m:e>
                        <m:r>
                          <a:rPr lang="en-US" altLang="zh-CN" sz="2800">
                            <a:latin typeface="Cambria Math" panose="02040503050406030204" pitchFamily="18" charset="0"/>
                            <a:ea typeface="+mn-ea"/>
                          </a:rPr>
                          <m:t>𝑎</m:t>
                        </m:r>
                      </m:e>
                      <m:sub>
                        <m:r>
                          <a:rPr lang="en-US" altLang="zh-CN" sz="2800">
                            <a:latin typeface="Cambria Math" panose="02040503050406030204" pitchFamily="18" charset="0"/>
                            <a:ea typeface="+mn-ea"/>
                          </a:rPr>
                          <m:t>𝑖</m:t>
                        </m:r>
                      </m:sub>
                    </m:sSub>
                  </m:oMath>
                </a14:m>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的周期相当大。</a:t>
                </a:r>
              </a:p>
              <a:p>
                <a:pPr>
                  <a:buNone/>
                </a:pPr>
                <a:r>
                  <a:rPr lang="zh-CN" altLang="zh-CN" sz="2800" dirty="0">
                    <a:latin typeface="Times New Roman" panose="02020603050405020304" pitchFamily="18" charset="0"/>
                    <a:ea typeface="+mn-ea"/>
                    <a:cs typeface="Times New Roman" panose="02020603050405020304" pitchFamily="18" charset="0"/>
                  </a:rPr>
                  <a:t>② </a:t>
                </a:r>
                <a:r>
                  <a:rPr lang="en-US" altLang="zh-CN" sz="2800" dirty="0">
                    <a:latin typeface="Times New Roman" panose="02020603050405020304" pitchFamily="18" charset="0"/>
                    <a:ea typeface="+mn-ea"/>
                    <a:cs typeface="Times New Roman" panose="02020603050405020304" pitchFamily="18" charset="0"/>
                  </a:rPr>
                  <a:t>{</a:t>
                </a:r>
                <a14:m>
                  <m:oMath xmlns:m="http://schemas.openxmlformats.org/officeDocument/2006/math">
                    <m:sSub>
                      <m:sSubPr>
                        <m:ctrlPr>
                          <a:rPr lang="zh-CN" altLang="zh-CN" sz="2800" i="1">
                            <a:latin typeface="Cambria Math"/>
                            <a:ea typeface="+mn-ea"/>
                          </a:rPr>
                        </m:ctrlPr>
                      </m:sSubPr>
                      <m:e>
                        <m:r>
                          <a:rPr lang="en-US" altLang="zh-CN" sz="2800">
                            <a:latin typeface="Cambria Math" panose="02040503050406030204" pitchFamily="18" charset="0"/>
                            <a:ea typeface="+mn-ea"/>
                          </a:rPr>
                          <m:t>𝑎</m:t>
                        </m:r>
                      </m:e>
                      <m:sub>
                        <m:r>
                          <a:rPr lang="en-US" altLang="zh-CN" sz="2800">
                            <a:latin typeface="Cambria Math" panose="02040503050406030204" pitchFamily="18" charset="0"/>
                            <a:ea typeface="+mn-ea"/>
                          </a:rPr>
                          <m:t>𝑖</m:t>
                        </m:r>
                      </m:sub>
                    </m:sSub>
                  </m:oMath>
                </a14:m>
                <a:r>
                  <a:rPr lang="en-US" altLang="zh-CN" sz="2800" dirty="0">
                    <a:latin typeface="Times New Roman" panose="02020603050405020304" pitchFamily="18" charset="0"/>
                    <a:ea typeface="+mn-ea"/>
                    <a:cs typeface="Times New Roman" panose="02020603050405020304" pitchFamily="18" charset="0"/>
                  </a:rPr>
                  <a:t>}</a:t>
                </a:r>
                <a:r>
                  <a:rPr lang="zh-CN" altLang="zh-CN" sz="2800" dirty="0">
                    <a:latin typeface="Times New Roman" panose="02020603050405020304" pitchFamily="18" charset="0"/>
                    <a:ea typeface="+mn-ea"/>
                    <a:cs typeface="Times New Roman" panose="02020603050405020304" pitchFamily="18" charset="0"/>
                  </a:rPr>
                  <a:t>的确定在计算上是容易的。</a:t>
                </a:r>
              </a:p>
              <a:p>
                <a:pPr>
                  <a:buNone/>
                </a:pPr>
                <a:r>
                  <a:rPr lang="zh-CN" altLang="en-US" sz="2800" dirty="0" smtClean="0">
                    <a:latin typeface="宋体"/>
                    <a:ea typeface="宋体"/>
                    <a:cs typeface="Times New Roman" panose="02020603050405020304" pitchFamily="18" charset="0"/>
                  </a:rPr>
                  <a:t>③ </a:t>
                </a:r>
                <a:r>
                  <a:rPr lang="zh-CN" altLang="zh-CN" sz="2800" dirty="0" smtClean="0">
                    <a:latin typeface="Times New Roman" panose="02020603050405020304" pitchFamily="18" charset="0"/>
                    <a:ea typeface="+mn-ea"/>
                    <a:cs typeface="Times New Roman" panose="02020603050405020304" pitchFamily="18" charset="0"/>
                  </a:rPr>
                  <a:t>由</a:t>
                </a:r>
                <a:r>
                  <a:rPr lang="zh-CN" altLang="zh-CN" sz="2800" dirty="0">
                    <a:latin typeface="Times New Roman" panose="02020603050405020304" pitchFamily="18" charset="0"/>
                    <a:ea typeface="+mn-ea"/>
                    <a:cs typeface="Times New Roman" panose="02020603050405020304" pitchFamily="18" charset="0"/>
                  </a:rPr>
                  <a:t>密文及相应的明文的部分信息，不能确定整个</a:t>
                </a:r>
                <a:r>
                  <a:rPr lang="en-US" altLang="zh-CN" sz="2800" dirty="0">
                    <a:latin typeface="Times New Roman" panose="02020603050405020304" pitchFamily="18" charset="0"/>
                    <a:ea typeface="+mn-ea"/>
                    <a:cs typeface="Times New Roman" panose="02020603050405020304" pitchFamily="18" charset="0"/>
                  </a:rPr>
                  <a:t>{</a:t>
                </a:r>
                <a14:m>
                  <m:oMath xmlns:m="http://schemas.openxmlformats.org/officeDocument/2006/math">
                    <m:sSub>
                      <m:sSubPr>
                        <m:ctrlPr>
                          <a:rPr lang="zh-CN" altLang="zh-CN" sz="2800" i="1">
                            <a:latin typeface="Cambria Math"/>
                            <a:ea typeface="+mn-ea"/>
                          </a:rPr>
                        </m:ctrlPr>
                      </m:sSubPr>
                      <m:e>
                        <m:r>
                          <a:rPr lang="en-US" altLang="zh-CN" sz="2800">
                            <a:latin typeface="Cambria Math" panose="02040503050406030204" pitchFamily="18" charset="0"/>
                            <a:ea typeface="+mn-ea"/>
                          </a:rPr>
                          <m:t>𝑎</m:t>
                        </m:r>
                      </m:e>
                      <m:sub>
                        <m:r>
                          <a:rPr lang="en-US" altLang="zh-CN" sz="2800">
                            <a:latin typeface="Cambria Math" panose="02040503050406030204" pitchFamily="18" charset="0"/>
                            <a:ea typeface="+mn-ea"/>
                          </a:rPr>
                          <m:t>𝑖</m:t>
                        </m:r>
                      </m:sub>
                    </m:sSub>
                  </m:oMath>
                </a14:m>
                <a:r>
                  <a:rPr lang="en-US" altLang="zh-CN" sz="2800" dirty="0">
                    <a:latin typeface="Times New Roman" panose="02020603050405020304" pitchFamily="18" charset="0"/>
                    <a:ea typeface="+mn-ea"/>
                    <a:cs typeface="Times New Roman" panose="02020603050405020304" pitchFamily="18" charset="0"/>
                  </a:rPr>
                  <a:t>}</a:t>
                </a:r>
                <a:r>
                  <a:rPr lang="zh-CN" altLang="zh-CN" sz="2800" dirty="0" smtClean="0">
                    <a:latin typeface="Times New Roman" panose="02020603050405020304" pitchFamily="18" charset="0"/>
                    <a:ea typeface="+mn-ea"/>
                    <a:cs typeface="Times New Roman" panose="02020603050405020304" pitchFamily="18" charset="0"/>
                  </a:rPr>
                  <a:t>。</a:t>
                </a:r>
                <a:endParaRPr lang="zh-CN" altLang="zh-CN" sz="2800" dirty="0">
                  <a:latin typeface="Times New Roman" panose="02020603050405020304" pitchFamily="18" charset="0"/>
                  <a:ea typeface="+mn-ea"/>
                  <a:cs typeface="Times New Roman" panose="02020603050405020304" pitchFamily="18" charset="0"/>
                </a:endParaRPr>
              </a:p>
            </p:txBody>
          </p:sp>
        </mc:Choice>
        <mc:Fallback xmlns="">
          <p:sp>
            <p:nvSpPr>
              <p:cNvPr id="30723" name="矩形 4"/>
              <p:cNvSpPr>
                <a:spLocks noRot="1" noChangeAspect="1" noMove="1" noResize="1" noEditPoints="1" noAdjustHandles="1" noChangeArrowheads="1" noChangeShapeType="1" noTextEdit="1"/>
              </p:cNvSpPr>
              <p:nvPr/>
            </p:nvSpPr>
            <p:spPr bwMode="auto">
              <a:xfrm>
                <a:off x="583585" y="1988840"/>
                <a:ext cx="8263753" cy="2936188"/>
              </a:xfrm>
              <a:prstGeom prst="rect">
                <a:avLst/>
              </a:prstGeom>
              <a:blipFill rotWithShape="1">
                <a:blip r:embed="rId2"/>
                <a:stretch>
                  <a:fillRect l="-1550" t="-2075" r="-221" b="-49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46B3E98B-C0D7-4DED-97A0-5F97C33F508B}"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矩形 3"/>
          <p:cNvSpPr/>
          <p:nvPr/>
        </p:nvSpPr>
        <p:spPr>
          <a:xfrm>
            <a:off x="926595" y="820591"/>
            <a:ext cx="7920880" cy="769441"/>
          </a:xfrm>
          <a:prstGeom prst="rect">
            <a:avLst/>
          </a:prstGeom>
        </p:spPr>
        <p:txBody>
          <a:bodyPr wrap="square">
            <a:spAutoFit/>
          </a:bodyPr>
          <a:lstStyle/>
          <a:p>
            <a:pPr eaLnBrk="1" hangingPunct="1">
              <a:buClr>
                <a:srgbClr val="3333CC"/>
              </a:buClr>
              <a:buSzPct val="60000"/>
              <a:defRPr/>
            </a:pPr>
            <a:r>
              <a:rPr lang="en-US" altLang="zh-CN" sz="4400" b="1" dirty="0" smtClean="0">
                <a:solidFill>
                  <a:srgbClr val="0000FF"/>
                </a:solidFill>
                <a:latin typeface="Times New Roman" pitchFamily="18" charset="0"/>
                <a:ea typeface="+mn-ea"/>
                <a:cs typeface="Times New Roman" pitchFamily="18" charset="0"/>
              </a:rPr>
              <a:t>2</a:t>
            </a:r>
            <a:r>
              <a:rPr lang="zh-CN" altLang="zh-CN" sz="4400" b="1" dirty="0">
                <a:solidFill>
                  <a:srgbClr val="0000FF"/>
                </a:solidFill>
                <a:latin typeface="Times New Roman" pitchFamily="18" charset="0"/>
                <a:ea typeface="+mn-ea"/>
                <a:cs typeface="Times New Roman" pitchFamily="18" charset="0"/>
              </a:rPr>
              <a:t>）伪随机序列应满足的条件</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388B710-FFA0-4910-9F90-C3601F46CAA1}"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49</a:t>
            </a:fld>
            <a:endParaRPr lang="en-US" altLang="zh-CN"/>
          </a:p>
        </p:txBody>
      </p:sp>
      <p:sp>
        <p:nvSpPr>
          <p:cNvPr id="5" name="矩形 4"/>
          <p:cNvSpPr/>
          <p:nvPr/>
        </p:nvSpPr>
        <p:spPr>
          <a:xfrm>
            <a:off x="161510" y="2033845"/>
            <a:ext cx="8802470" cy="1938992"/>
          </a:xfrm>
          <a:prstGeom prst="rect">
            <a:avLst/>
          </a:prstGeom>
        </p:spPr>
        <p:txBody>
          <a:bodyPr wrap="square">
            <a:spAutoFit/>
          </a:bodyPr>
          <a:lstStyle/>
          <a:p>
            <a:pPr marL="571500" indent="-571500">
              <a:buFont typeface="Wingdings" pitchFamily="2" charset="2"/>
              <a:buChar char="Ø"/>
            </a:pPr>
            <a:r>
              <a:rPr lang="zh-CN" altLang="en-US" sz="4000" dirty="0" smtClean="0">
                <a:latin typeface="Times New Roman" pitchFamily="18" charset="0"/>
                <a:ea typeface="+mn-ea"/>
                <a:cs typeface="Times New Roman" pitchFamily="18" charset="0"/>
              </a:rPr>
              <a:t>只要</a:t>
            </a:r>
            <a:r>
              <a:rPr lang="zh-CN" altLang="en-US" sz="4000" dirty="0">
                <a:latin typeface="Times New Roman" pitchFamily="18" charset="0"/>
                <a:ea typeface="+mn-ea"/>
                <a:cs typeface="Times New Roman" pitchFamily="18" charset="0"/>
              </a:rPr>
              <a:t>选择合适的反馈函数便可使序列的周期达到最大</a:t>
            </a:r>
            <a:r>
              <a:rPr lang="zh-CN" altLang="en-US" sz="4000" dirty="0" smtClean="0">
                <a:latin typeface="Times New Roman" pitchFamily="18" charset="0"/>
                <a:ea typeface="+mn-ea"/>
                <a:cs typeface="Times New Roman" pitchFamily="18" charset="0"/>
              </a:rPr>
              <a:t>值</a:t>
            </a:r>
            <a:r>
              <a:rPr lang="en-US" altLang="zh-CN" sz="4000" dirty="0" smtClean="0">
                <a:latin typeface="Times New Roman" pitchFamily="18" charset="0"/>
                <a:ea typeface="+mn-ea"/>
                <a:cs typeface="Times New Roman" pitchFamily="18" charset="0"/>
              </a:rPr>
              <a:t>2</a:t>
            </a:r>
            <a:r>
              <a:rPr lang="en-US" altLang="zh-CN" sz="4000" i="1" baseline="25000" dirty="0" smtClean="0">
                <a:latin typeface="Times New Roman" pitchFamily="18" charset="0"/>
                <a:ea typeface="+mn-ea"/>
                <a:cs typeface="Times New Roman" pitchFamily="18" charset="0"/>
              </a:rPr>
              <a:t>n</a:t>
            </a:r>
            <a:r>
              <a:rPr lang="en-US" altLang="zh-CN" sz="4000" dirty="0" smtClean="0">
                <a:latin typeface="Times New Roman" pitchFamily="18" charset="0"/>
                <a:ea typeface="+mn-ea"/>
                <a:cs typeface="Times New Roman" pitchFamily="18" charset="0"/>
              </a:rPr>
              <a:t>-1</a:t>
            </a:r>
            <a:r>
              <a:rPr lang="zh-CN" altLang="en-US" sz="4000" dirty="0" smtClean="0">
                <a:latin typeface="Times New Roman" pitchFamily="18" charset="0"/>
                <a:ea typeface="+mn-ea"/>
                <a:cs typeface="Times New Roman" pitchFamily="18" charset="0"/>
              </a:rPr>
              <a:t>。</a:t>
            </a:r>
            <a:endParaRPr lang="en-US" altLang="zh-CN" sz="4000" dirty="0" smtClean="0">
              <a:latin typeface="Times New Roman" pitchFamily="18" charset="0"/>
              <a:ea typeface="+mn-ea"/>
              <a:cs typeface="Times New Roman" pitchFamily="18" charset="0"/>
            </a:endParaRPr>
          </a:p>
          <a:p>
            <a:pPr marL="571500" indent="-571500">
              <a:buFont typeface="Wingdings" pitchFamily="2" charset="2"/>
              <a:buChar char="Ø"/>
            </a:pPr>
            <a:r>
              <a:rPr lang="zh-CN" altLang="en-US" sz="4000" dirty="0" smtClean="0">
                <a:latin typeface="Times New Roman" pitchFamily="18" charset="0"/>
                <a:ea typeface="+mn-ea"/>
                <a:cs typeface="Times New Roman" pitchFamily="18" charset="0"/>
              </a:rPr>
              <a:t>周期</a:t>
            </a:r>
            <a:r>
              <a:rPr lang="zh-CN" altLang="en-US" sz="4000" dirty="0">
                <a:latin typeface="Times New Roman" pitchFamily="18" charset="0"/>
                <a:ea typeface="+mn-ea"/>
                <a:cs typeface="Times New Roman" pitchFamily="18" charset="0"/>
              </a:rPr>
              <a:t>达到最大值的序列</a:t>
            </a:r>
            <a:r>
              <a:rPr lang="zh-CN" altLang="en-US" sz="4000" dirty="0" smtClean="0">
                <a:latin typeface="Times New Roman" pitchFamily="18" charset="0"/>
                <a:ea typeface="+mn-ea"/>
                <a:cs typeface="Times New Roman" pitchFamily="18" charset="0"/>
              </a:rPr>
              <a:t>称为</a:t>
            </a:r>
            <a:r>
              <a:rPr lang="en-US" altLang="zh-CN" sz="4000" i="1" dirty="0">
                <a:latin typeface="Times New Roman" pitchFamily="18" charset="0"/>
                <a:ea typeface="+mn-ea"/>
                <a:cs typeface="Times New Roman" pitchFamily="18" charset="0"/>
              </a:rPr>
              <a:t>m</a:t>
            </a:r>
            <a:r>
              <a:rPr lang="zh-CN" altLang="en-US" sz="4000" dirty="0" smtClean="0">
                <a:latin typeface="Times New Roman" pitchFamily="18" charset="0"/>
                <a:ea typeface="+mn-ea"/>
                <a:cs typeface="Times New Roman" pitchFamily="18" charset="0"/>
              </a:rPr>
              <a:t>序列</a:t>
            </a:r>
            <a:r>
              <a:rPr lang="zh-CN" altLang="en-US" sz="4000" dirty="0">
                <a:latin typeface="Times New Roman" pitchFamily="18" charset="0"/>
                <a:ea typeface="+mn-ea"/>
                <a:cs typeface="Times New Roman" pitchFamily="18" charset="0"/>
              </a:rPr>
              <a:t>。</a:t>
            </a:r>
          </a:p>
        </p:txBody>
      </p:sp>
    </p:spTree>
    <p:extLst>
      <p:ext uri="{BB962C8B-B14F-4D97-AF65-F5344CB8AC3E}">
        <p14:creationId xmlns:p14="http://schemas.microsoft.com/office/powerpoint/2010/main" val="21110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A4B80B1-85D6-46A4-8457-B4E32C08F9EB}" type="datetime1">
              <a:rPr lang="zh-CN" altLang="en-US" sz="1400" smtClean="0"/>
              <a:t>2020\1\28 Tuesday</a:t>
            </a:fld>
            <a:endParaRPr lang="en-US" altLang="zh-CN" sz="1400"/>
          </a:p>
        </p:txBody>
      </p:sp>
      <p:sp>
        <p:nvSpPr>
          <p:cNvPr id="614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6148" name="灯片编号占位符 3"/>
          <p:cNvSpPr>
            <a:spLocks noGrp="1" noChangeArrowheads="1"/>
          </p:cNvSpPr>
          <p:nvPr>
            <p:ph type="sldNum" sz="quarter" idx="12"/>
          </p:nvPr>
        </p:nvSpPr>
        <p:spPr>
          <a:xfrm>
            <a:off x="6911975" y="61785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49977E0B-4C15-4504-B08B-63E30DBD591C}" type="slidenum">
              <a:rPr lang="en-US" altLang="zh-CN" sz="1400"/>
              <a:pPr>
                <a:spcBef>
                  <a:spcPct val="0"/>
                </a:spcBef>
                <a:buClrTx/>
                <a:buSzTx/>
                <a:buFontTx/>
                <a:buNone/>
              </a:pPr>
              <a:t>5</a:t>
            </a:fld>
            <a:endParaRPr lang="en-US" altLang="zh-CN" sz="1400"/>
          </a:p>
        </p:txBody>
      </p:sp>
      <mc:AlternateContent xmlns:mc="http://schemas.openxmlformats.org/markup-compatibility/2006" xmlns:a14="http://schemas.microsoft.com/office/drawing/2010/main">
        <mc:Choice Requires="a14">
          <p:sp>
            <p:nvSpPr>
              <p:cNvPr id="6150" name="矩形 33"/>
              <p:cNvSpPr>
                <a:spLocks noChangeArrowheads="1"/>
              </p:cNvSpPr>
              <p:nvPr/>
            </p:nvSpPr>
            <p:spPr bwMode="auto">
              <a:xfrm>
                <a:off x="296525" y="1939189"/>
                <a:ext cx="8505945" cy="4401205"/>
              </a:xfrm>
              <a:prstGeom prst="rect">
                <a:avLst/>
              </a:prstGeom>
              <a:no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457200" indent="-457200" eaLnBrk="1" hangingPunct="1">
                  <a:spcBef>
                    <a:spcPct val="0"/>
                  </a:spcBef>
                  <a:buClrTx/>
                  <a:buSzTx/>
                  <a:buFont typeface="Wingdings" pitchFamily="2" charset="2"/>
                  <a:buChar char="Ø"/>
                  <a:defRPr/>
                </a:pPr>
                <a:r>
                  <a:rPr lang="zh-CN" altLang="zh-CN" sz="2800" dirty="0" smtClean="0"/>
                  <a:t>密钥流</a:t>
                </a:r>
                <a:r>
                  <a:rPr lang="zh-CN" altLang="zh-CN" sz="2800" dirty="0"/>
                  <a:t>由密钥流生成器</a:t>
                </a:r>
                <a14:m>
                  <m:oMath xmlns:m="http://schemas.openxmlformats.org/officeDocument/2006/math">
                    <m:r>
                      <a:rPr lang="en-US" altLang="zh-CN" sz="2800" i="1">
                        <a:latin typeface="Cambria Math" panose="02040503050406030204" pitchFamily="18" charset="0"/>
                      </a:rPr>
                      <m:t>𝑓</m:t>
                    </m:r>
                  </m:oMath>
                </a14:m>
                <a:r>
                  <a:rPr lang="zh-CN" altLang="zh-CN" sz="2800" dirty="0"/>
                  <a:t>产生，即</a:t>
                </a:r>
                <a14:m>
                  <m:oMath xmlns:m="http://schemas.openxmlformats.org/officeDocument/2006/math">
                    <m:sSub>
                      <m:sSubPr>
                        <m:ctrlPr>
                          <a:rPr lang="zh-CN" altLang="zh-CN" sz="2800" i="1">
                            <a:latin typeface="Cambria Math"/>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r>
                      <a:rPr lang="en-US" altLang="zh-CN" sz="2800" i="1">
                        <a:latin typeface="Cambria Math" panose="02040503050406030204" pitchFamily="18" charset="0"/>
                      </a:rPr>
                      <m:t>𝑓</m:t>
                    </m:r>
                    <m:r>
                      <a:rPr lang="en-US" altLang="zh-CN" sz="2800" i="1">
                        <a:latin typeface="Cambria Math" panose="02040503050406030204" pitchFamily="18" charset="0"/>
                      </a:rPr>
                      <m:t>(</m:t>
                    </m:r>
                    <m:r>
                      <a:rPr lang="en-US" altLang="zh-CN" sz="2800" i="1">
                        <a:latin typeface="Cambria Math" panose="02040503050406030204" pitchFamily="18" charset="0"/>
                      </a:rPr>
                      <m:t>𝑘</m:t>
                    </m:r>
                    <m:r>
                      <a:rPr lang="zh-CN" altLang="zh-CN" sz="2800" i="1">
                        <a:latin typeface="Cambria Math" panose="02040503050406030204" pitchFamily="18" charset="0"/>
                      </a:rPr>
                      <m:t>，</m:t>
                    </m:r>
                    <m:sSub>
                      <m:sSubPr>
                        <m:ctrlPr>
                          <a:rPr lang="zh-CN" altLang="zh-CN" sz="2800" i="1">
                            <a:latin typeface="Cambria Math"/>
                          </a:rPr>
                        </m:ctrlPr>
                      </m:sSubPr>
                      <m:e>
                        <m:r>
                          <a:rPr lang="en-US" altLang="zh-CN" sz="2800" i="1">
                            <a:latin typeface="Cambria Math" panose="02040503050406030204" pitchFamily="18" charset="0"/>
                          </a:rPr>
                          <m:t>𝜎</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oMath>
                </a14:m>
                <a:r>
                  <a:rPr lang="zh-CN" altLang="zh-CN" sz="2800" dirty="0"/>
                  <a:t>， </a:t>
                </a:r>
                <a14:m>
                  <m:oMath xmlns:m="http://schemas.openxmlformats.org/officeDocument/2006/math">
                    <m:sSub>
                      <m:sSubPr>
                        <m:ctrlPr>
                          <a:rPr lang="zh-CN" altLang="zh-CN" sz="2800" i="1">
                            <a:latin typeface="Cambria Math"/>
                          </a:rPr>
                        </m:ctrlPr>
                      </m:sSubPr>
                      <m:e>
                        <m:r>
                          <a:rPr lang="en-US" altLang="zh-CN" sz="2800" i="1">
                            <a:latin typeface="Cambria Math" panose="02040503050406030204" pitchFamily="18" charset="0"/>
                          </a:rPr>
                          <m:t>𝜎</m:t>
                        </m:r>
                      </m:e>
                      <m:sub>
                        <m:r>
                          <a:rPr lang="en-US" altLang="zh-CN" sz="2800" i="1">
                            <a:latin typeface="Cambria Math" panose="02040503050406030204" pitchFamily="18" charset="0"/>
                          </a:rPr>
                          <m:t>𝑖</m:t>
                        </m:r>
                      </m:sub>
                    </m:sSub>
                  </m:oMath>
                </a14:m>
                <a:r>
                  <a:rPr lang="zh-CN" altLang="zh-CN" sz="2800" dirty="0"/>
                  <a:t>是加密器中的记忆元件（存储器）在时刻</a:t>
                </a:r>
                <a14:m>
                  <m:oMath xmlns:m="http://schemas.openxmlformats.org/officeDocument/2006/math">
                    <m:r>
                      <a:rPr lang="en-US" altLang="zh-CN" sz="2800" i="1">
                        <a:latin typeface="Cambria Math" panose="02040503050406030204" pitchFamily="18" charset="0"/>
                      </a:rPr>
                      <m:t>𝑖</m:t>
                    </m:r>
                  </m:oMath>
                </a14:m>
                <a:r>
                  <a:rPr lang="zh-CN" altLang="zh-CN" sz="2800" dirty="0"/>
                  <a:t>的状态，</a:t>
                </a:r>
                <a:r>
                  <a:rPr lang="en-US" altLang="zh-CN" sz="2800" i="1" dirty="0" smtClean="0">
                    <a:latin typeface="Times New Roman" pitchFamily="18" charset="0"/>
                    <a:cs typeface="Times New Roman" pitchFamily="18" charset="0"/>
                  </a:rPr>
                  <a:t>k</a:t>
                </a:r>
                <a:r>
                  <a:rPr lang="zh-CN" altLang="en-US" sz="2800" dirty="0" smtClean="0"/>
                  <a:t>为种子</a:t>
                </a:r>
                <a14:m>
                  <m:oMath xmlns:m="http://schemas.openxmlformats.org/officeDocument/2006/math">
                    <m:r>
                      <a:rPr lang="zh-CN" altLang="en-US" sz="2800" i="1" dirty="0">
                        <a:latin typeface="Cambria Math"/>
                      </a:rPr>
                      <m:t>密钥</m:t>
                    </m:r>
                    <m:r>
                      <a:rPr lang="zh-CN" altLang="en-US" sz="2800" b="0" i="1" dirty="0" smtClean="0">
                        <a:latin typeface="Cambria Math"/>
                      </a:rPr>
                      <m:t>，</m:t>
                    </m:r>
                    <m:r>
                      <a:rPr lang="en-US" altLang="zh-CN" sz="2800" b="0" i="1" dirty="0" smtClean="0">
                        <a:latin typeface="Cambria Math"/>
                      </a:rPr>
                      <m:t> </m:t>
                    </m:r>
                    <m:r>
                      <a:rPr lang="en-US" altLang="zh-CN" sz="2800" i="1">
                        <a:latin typeface="Cambria Math" panose="02040503050406030204" pitchFamily="18" charset="0"/>
                      </a:rPr>
                      <m:t>𝑓</m:t>
                    </m:r>
                  </m:oMath>
                </a14:m>
                <a:r>
                  <a:rPr lang="zh-CN" altLang="zh-CN" sz="2800" dirty="0"/>
                  <a:t>是由密钥</a:t>
                </a:r>
                <a14:m>
                  <m:oMath xmlns:m="http://schemas.openxmlformats.org/officeDocument/2006/math">
                    <m:r>
                      <a:rPr lang="en-US" altLang="zh-CN" sz="2800" i="1">
                        <a:latin typeface="Cambria Math" panose="02040503050406030204" pitchFamily="18" charset="0"/>
                      </a:rPr>
                      <m:t>𝑘</m:t>
                    </m:r>
                  </m:oMath>
                </a14:m>
                <a:r>
                  <a:rPr lang="zh-CN" altLang="zh-CN" sz="2800" dirty="0"/>
                  <a:t>和</a:t>
                </a:r>
                <a14:m>
                  <m:oMath xmlns:m="http://schemas.openxmlformats.org/officeDocument/2006/math">
                    <m:sSub>
                      <m:sSubPr>
                        <m:ctrlPr>
                          <a:rPr lang="zh-CN" altLang="zh-CN" sz="2800" i="1">
                            <a:latin typeface="Cambria Math"/>
                          </a:rPr>
                        </m:ctrlPr>
                      </m:sSubPr>
                      <m:e>
                        <m:r>
                          <a:rPr lang="en-US" altLang="zh-CN" sz="2800" i="1">
                            <a:latin typeface="Cambria Math" panose="02040503050406030204" pitchFamily="18" charset="0"/>
                          </a:rPr>
                          <m:t>𝜎</m:t>
                        </m:r>
                      </m:e>
                      <m:sub>
                        <m:r>
                          <a:rPr lang="en-US" altLang="zh-CN" sz="2800" i="1">
                            <a:latin typeface="Cambria Math" panose="02040503050406030204" pitchFamily="18" charset="0"/>
                          </a:rPr>
                          <m:t>𝑖</m:t>
                        </m:r>
                      </m:sub>
                    </m:sSub>
                  </m:oMath>
                </a14:m>
                <a:r>
                  <a:rPr lang="zh-CN" altLang="zh-CN" sz="2800" dirty="0"/>
                  <a:t>产生的函数</a:t>
                </a:r>
                <a:r>
                  <a:rPr lang="zh-CN" altLang="zh-CN" sz="2800" dirty="0" smtClean="0"/>
                  <a:t>。</a:t>
                </a:r>
                <a:endParaRPr lang="en-US" altLang="zh-CN" sz="2800" dirty="0" smtClean="0"/>
              </a:p>
              <a:p>
                <a:pPr marL="457200" indent="-457200" eaLnBrk="1" hangingPunct="1">
                  <a:spcBef>
                    <a:spcPct val="0"/>
                  </a:spcBef>
                  <a:buClrTx/>
                  <a:buSzTx/>
                  <a:buFont typeface="Wingdings" pitchFamily="2" charset="2"/>
                  <a:buChar char="Ø"/>
                  <a:defRPr/>
                </a:pPr>
                <a:r>
                  <a:rPr lang="zh-CN" altLang="zh-CN" sz="2800" dirty="0" smtClean="0"/>
                  <a:t>分组密码</a:t>
                </a:r>
                <a:r>
                  <a:rPr lang="zh-CN" altLang="zh-CN" sz="2800" dirty="0"/>
                  <a:t>与序列密码的区别就在于有无记忆性</a:t>
                </a:r>
                <a:r>
                  <a:rPr lang="zh-CN" altLang="zh-CN" sz="2800" dirty="0" smtClean="0"/>
                  <a:t>，如</a:t>
                </a:r>
                <a:r>
                  <a:rPr lang="zh-CN" altLang="zh-CN" sz="2800" dirty="0"/>
                  <a:t>图</a:t>
                </a:r>
                <a:r>
                  <a:rPr lang="en-US" altLang="zh-CN" sz="2800" dirty="0"/>
                  <a:t>5.1</a:t>
                </a:r>
                <a:r>
                  <a:rPr lang="zh-CN" altLang="zh-CN" sz="2800" dirty="0"/>
                  <a:t>所示</a:t>
                </a:r>
                <a:r>
                  <a:rPr lang="zh-CN" altLang="zh-CN" sz="2800" dirty="0" smtClean="0"/>
                  <a:t>。</a:t>
                </a:r>
                <a:endParaRPr lang="en-US" altLang="zh-CN" sz="2800" dirty="0" smtClean="0"/>
              </a:p>
              <a:p>
                <a:pPr marL="457200" indent="-457200" eaLnBrk="1" hangingPunct="1">
                  <a:spcBef>
                    <a:spcPct val="0"/>
                  </a:spcBef>
                  <a:buClrTx/>
                  <a:buSzTx/>
                  <a:buFont typeface="Wingdings" pitchFamily="2" charset="2"/>
                  <a:buChar char="Ø"/>
                  <a:defRPr/>
                </a:pPr>
                <a:r>
                  <a:rPr lang="zh-CN" altLang="zh-CN" sz="2800" dirty="0" smtClean="0"/>
                  <a:t>序列密码</a:t>
                </a:r>
                <a:r>
                  <a:rPr lang="zh-CN" altLang="zh-CN" sz="2800" dirty="0"/>
                  <a:t>的滚动密</a:t>
                </a:r>
                <a:r>
                  <a:rPr lang="zh-CN" altLang="en-US" sz="2800" dirty="0" smtClean="0"/>
                  <a:t>钥</a:t>
                </a:r>
                <a14:m>
                  <m:oMath xmlns:m="http://schemas.openxmlformats.org/officeDocument/2006/math">
                    <m:sSub>
                      <m:sSubPr>
                        <m:ctrlPr>
                          <a:rPr lang="zh-CN" altLang="zh-CN" sz="2800" i="1">
                            <a:latin typeface="Cambria Math"/>
                          </a:rPr>
                        </m:ctrlPr>
                      </m:sSubPr>
                      <m:e>
                        <m:r>
                          <a:rPr lang="en-US" altLang="zh-CN" sz="2800" i="1">
                            <a:latin typeface="Cambria Math" panose="02040503050406030204" pitchFamily="18" charset="0"/>
                          </a:rPr>
                          <m:t>𝑧</m:t>
                        </m:r>
                      </m:e>
                      <m:sub>
                        <m:r>
                          <a:rPr lang="en-US" altLang="zh-CN" sz="2800" b="0" i="1" smtClean="0">
                            <a:latin typeface="Cambria Math"/>
                          </a:rPr>
                          <m:t>𝑖</m:t>
                        </m:r>
                      </m:sub>
                    </m:sSub>
                    <m:r>
                      <a:rPr lang="en-US" altLang="zh-CN" sz="2800" i="1">
                        <a:latin typeface="Cambria Math" panose="02040503050406030204" pitchFamily="18" charset="0"/>
                      </a:rPr>
                      <m:t>=</m:t>
                    </m:r>
                    <m:r>
                      <a:rPr lang="en-US" altLang="zh-CN" sz="2800" i="1">
                        <a:latin typeface="Cambria Math" panose="02040503050406030204" pitchFamily="18" charset="0"/>
                      </a:rPr>
                      <m:t>𝑓</m:t>
                    </m:r>
                    <m:r>
                      <a:rPr lang="en-US" altLang="zh-CN" sz="2800" i="1">
                        <a:latin typeface="Cambria Math" panose="02040503050406030204" pitchFamily="18" charset="0"/>
                      </a:rPr>
                      <m:t>(</m:t>
                    </m:r>
                    <m:r>
                      <a:rPr lang="en-US" altLang="zh-CN" sz="2800" i="1">
                        <a:latin typeface="Cambria Math" panose="02040503050406030204" pitchFamily="18" charset="0"/>
                      </a:rPr>
                      <m:t>𝑘</m:t>
                    </m:r>
                    <m:r>
                      <a:rPr lang="zh-CN" altLang="zh-CN" sz="2800" i="1">
                        <a:latin typeface="Cambria Math" panose="02040503050406030204" pitchFamily="18" charset="0"/>
                      </a:rPr>
                      <m:t>，</m:t>
                    </m:r>
                    <m:sSub>
                      <m:sSubPr>
                        <m:ctrlPr>
                          <a:rPr lang="zh-CN" altLang="zh-CN" sz="2800" i="1">
                            <a:latin typeface="Cambria Math"/>
                          </a:rPr>
                        </m:ctrlPr>
                      </m:sSubPr>
                      <m:e>
                        <m:r>
                          <a:rPr lang="en-US" altLang="zh-CN" sz="2800" i="1">
                            <a:latin typeface="Cambria Math" panose="02040503050406030204" pitchFamily="18" charset="0"/>
                          </a:rPr>
                          <m:t>𝜎</m:t>
                        </m:r>
                      </m:e>
                      <m:sub>
                        <m:r>
                          <a:rPr lang="en-US" altLang="zh-CN" sz="2800" b="0" i="1" smtClean="0">
                            <a:latin typeface="Cambria Math"/>
                          </a:rPr>
                          <m:t>𝑖</m:t>
                        </m:r>
                      </m:sub>
                    </m:sSub>
                    <m:r>
                      <a:rPr lang="en-US" altLang="zh-CN" sz="2800" i="1">
                        <a:latin typeface="Cambria Math" panose="02040503050406030204" pitchFamily="18" charset="0"/>
                      </a:rPr>
                      <m:t>)</m:t>
                    </m:r>
                  </m:oMath>
                </a14:m>
                <a:r>
                  <a:rPr lang="zh-CN" altLang="zh-CN" sz="2800" dirty="0"/>
                  <a:t>由函数</a:t>
                </a:r>
                <a14:m>
                  <m:oMath xmlns:m="http://schemas.openxmlformats.org/officeDocument/2006/math">
                    <m:r>
                      <a:rPr lang="en-US" altLang="zh-CN" sz="2800" i="1">
                        <a:latin typeface="Cambria Math" panose="02040503050406030204" pitchFamily="18" charset="0"/>
                      </a:rPr>
                      <m:t>𝑓</m:t>
                    </m:r>
                  </m:oMath>
                </a14:m>
                <a:r>
                  <a:rPr lang="zh-CN" altLang="zh-CN" sz="2800" dirty="0"/>
                  <a:t>、密钥</a:t>
                </a:r>
                <a14:m>
                  <m:oMath xmlns:m="http://schemas.openxmlformats.org/officeDocument/2006/math">
                    <m:r>
                      <a:rPr lang="en-US" altLang="zh-CN" sz="2800" i="1">
                        <a:latin typeface="Cambria Math" panose="02040503050406030204" pitchFamily="18" charset="0"/>
                      </a:rPr>
                      <m:t>𝑘</m:t>
                    </m:r>
                  </m:oMath>
                </a14:m>
                <a:r>
                  <a:rPr lang="zh-CN" altLang="zh-CN" sz="2800" dirty="0"/>
                  <a:t>和指定的初态</a:t>
                </a:r>
                <a14:m>
                  <m:oMath xmlns:m="http://schemas.openxmlformats.org/officeDocument/2006/math">
                    <m:sSub>
                      <m:sSubPr>
                        <m:ctrlPr>
                          <a:rPr lang="zh-CN" altLang="zh-CN" sz="2800" i="1">
                            <a:latin typeface="Cambria Math"/>
                          </a:rPr>
                        </m:ctrlPr>
                      </m:sSubPr>
                      <m:e>
                        <m:r>
                          <a:rPr lang="en-US" altLang="zh-CN" sz="2800" i="1">
                            <a:latin typeface="Cambria Math" panose="02040503050406030204" pitchFamily="18" charset="0"/>
                          </a:rPr>
                          <m:t>𝜎</m:t>
                        </m:r>
                      </m:e>
                      <m:sub>
                        <m:r>
                          <a:rPr lang="en-US" altLang="zh-CN" sz="2800" i="1">
                            <a:latin typeface="Cambria Math" panose="02040503050406030204" pitchFamily="18" charset="0"/>
                          </a:rPr>
                          <m:t>0</m:t>
                        </m:r>
                      </m:sub>
                    </m:sSub>
                  </m:oMath>
                </a14:m>
                <a:r>
                  <a:rPr lang="zh-CN" altLang="zh-CN" sz="2800" dirty="0"/>
                  <a:t>完全确定。输入加密器的明文可能影响加密器中内部记忆元件的存储状态，因此</a:t>
                </a:r>
                <a14:m>
                  <m:oMath xmlns:m="http://schemas.openxmlformats.org/officeDocument/2006/math">
                    <m:sSub>
                      <m:sSubPr>
                        <m:ctrlPr>
                          <a:rPr lang="zh-CN" altLang="zh-CN" sz="2800" i="1">
                            <a:latin typeface="Cambria Math"/>
                          </a:rPr>
                        </m:ctrlPr>
                      </m:sSubPr>
                      <m:e>
                        <m:r>
                          <a:rPr lang="en-US" altLang="zh-CN" sz="2800" i="1">
                            <a:latin typeface="Cambria Math" panose="02040503050406030204" pitchFamily="18" charset="0"/>
                          </a:rPr>
                          <m:t>𝜎</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r>
                      <a:rPr lang="en-US" altLang="zh-CN" sz="2800" i="1">
                        <a:latin typeface="Cambria Math" panose="02040503050406030204" pitchFamily="18" charset="0"/>
                      </a:rPr>
                      <m:t>𝑖</m:t>
                    </m:r>
                    <m:r>
                      <a:rPr lang="en-US" altLang="zh-CN" sz="2800" i="1">
                        <a:latin typeface="Cambria Math" panose="02040503050406030204" pitchFamily="18" charset="0"/>
                      </a:rPr>
                      <m:t>&gt;0)</m:t>
                    </m:r>
                  </m:oMath>
                </a14:m>
                <a:r>
                  <a:rPr lang="zh-CN" altLang="zh-CN" sz="2800" dirty="0"/>
                  <a:t>可能依赖于</a:t>
                </a:r>
                <a14:m>
                  <m:oMath xmlns:m="http://schemas.openxmlformats.org/officeDocument/2006/math">
                    <m:r>
                      <a:rPr lang="en-US" altLang="zh-CN" sz="2800" i="1">
                        <a:latin typeface="Cambria Math" panose="02040503050406030204" pitchFamily="18" charset="0"/>
                      </a:rPr>
                      <m:t>𝑘</m:t>
                    </m:r>
                    <m:r>
                      <a:rPr lang="zh-CN" altLang="zh-CN" sz="2800" i="1">
                        <a:latin typeface="Cambria Math" panose="02040503050406030204" pitchFamily="18" charset="0"/>
                      </a:rPr>
                      <m:t>，</m:t>
                    </m:r>
                    <m:sSub>
                      <m:sSubPr>
                        <m:ctrlPr>
                          <a:rPr lang="zh-CN" altLang="zh-CN" sz="2800" i="1">
                            <a:latin typeface="Cambria Math"/>
                          </a:rPr>
                        </m:ctrlPr>
                      </m:sSubPr>
                      <m:e>
                        <m:r>
                          <a:rPr lang="en-US" altLang="zh-CN" sz="2800" i="1">
                            <a:latin typeface="Cambria Math" panose="02040503050406030204" pitchFamily="18" charset="0"/>
                          </a:rPr>
                          <m:t>𝜎</m:t>
                        </m:r>
                      </m:e>
                      <m:sub>
                        <m:r>
                          <a:rPr lang="en-US" altLang="zh-CN" sz="2800" i="1">
                            <a:latin typeface="Cambria Math" panose="02040503050406030204" pitchFamily="18" charset="0"/>
                          </a:rPr>
                          <m:t>0</m:t>
                        </m:r>
                      </m:sub>
                    </m:sSub>
                    <m:r>
                      <a:rPr lang="zh-CN" altLang="zh-CN" sz="2800" i="1">
                        <a:latin typeface="Cambria Math" panose="02040503050406030204" pitchFamily="18" charset="0"/>
                      </a:rPr>
                      <m:t>，</m:t>
                    </m:r>
                    <m:sSub>
                      <m:sSubPr>
                        <m:ctrlPr>
                          <a:rPr lang="zh-CN" altLang="zh-CN" sz="2800" i="1">
                            <a:latin typeface="Cambria Math"/>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r>
                      <a:rPr lang="zh-CN" altLang="zh-CN" sz="2800" i="1">
                        <a:latin typeface="Cambria Math" panose="02040503050406030204" pitchFamily="18" charset="0"/>
                      </a:rPr>
                      <m:t>，</m:t>
                    </m:r>
                    <m:sSub>
                      <m:sSubPr>
                        <m:ctrlPr>
                          <a:rPr lang="zh-CN" altLang="zh-CN" sz="2800" i="1">
                            <a:latin typeface="Cambria Math"/>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zh-CN" altLang="zh-CN" sz="2800" i="1">
                        <a:latin typeface="Cambria Math" panose="02040503050406030204" pitchFamily="18" charset="0"/>
                      </a:rPr>
                      <m:t>，</m:t>
                    </m:r>
                    <m:r>
                      <a:rPr lang="en-US" altLang="zh-CN" sz="2800" i="1">
                        <a:latin typeface="Cambria Math" panose="02040503050406030204" pitchFamily="18" charset="0"/>
                      </a:rPr>
                      <m:t>  ⋯</m:t>
                    </m:r>
                    <m:r>
                      <a:rPr lang="zh-CN" altLang="zh-CN" sz="2800" i="1">
                        <a:latin typeface="Cambria Math" panose="02040503050406030204" pitchFamily="18" charset="0"/>
                      </a:rPr>
                      <m:t>，</m:t>
                    </m:r>
                    <m:sSub>
                      <m:sSubPr>
                        <m:ctrlPr>
                          <a:rPr lang="zh-CN" altLang="zh-CN" sz="2800" i="1">
                            <a:latin typeface="Cambria Math"/>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r>
                          <a:rPr lang="en-US" altLang="zh-CN" sz="2800" i="1">
                            <a:latin typeface="Cambria Math" panose="02040503050406030204" pitchFamily="18" charset="0"/>
                          </a:rPr>
                          <m:t>−1</m:t>
                        </m:r>
                      </m:sub>
                    </m:sSub>
                  </m:oMath>
                </a14:m>
                <a:r>
                  <a:rPr lang="zh-CN" altLang="zh-CN" sz="2800" dirty="0"/>
                  <a:t>等参数</a:t>
                </a:r>
                <a:r>
                  <a:rPr lang="zh-CN" altLang="zh-CN" sz="2800" dirty="0" smtClean="0"/>
                  <a:t>。</a:t>
                </a:r>
                <a:r>
                  <a:rPr lang="zh-CN" altLang="en-US" sz="2800" dirty="0" smtClean="0"/>
                  <a:t>因此序列密码是有记忆性的。</a:t>
                </a:r>
                <a:endParaRPr lang="zh-CN" altLang="en-US" sz="2800" dirty="0">
                  <a:latin typeface="Times New Roman" panose="02020603050405020304" pitchFamily="18" charset="0"/>
                  <a:ea typeface="+mn-ea"/>
                  <a:cs typeface="Times New Roman" panose="02020603050405020304" pitchFamily="18" charset="0"/>
                </a:endParaRPr>
              </a:p>
            </p:txBody>
          </p:sp>
        </mc:Choice>
        <mc:Fallback xmlns="">
          <p:sp>
            <p:nvSpPr>
              <p:cNvPr id="6150" name="矩形 33"/>
              <p:cNvSpPr>
                <a:spLocks noRot="1" noChangeAspect="1" noMove="1" noResize="1" noEditPoints="1" noAdjustHandles="1" noChangeArrowheads="1" noChangeShapeType="1" noTextEdit="1"/>
              </p:cNvSpPr>
              <p:nvPr/>
            </p:nvSpPr>
            <p:spPr bwMode="auto">
              <a:xfrm>
                <a:off x="296525" y="1939189"/>
                <a:ext cx="8505945" cy="4401205"/>
              </a:xfrm>
              <a:prstGeom prst="rect">
                <a:avLst/>
              </a:prstGeom>
              <a:blipFill rotWithShape="1">
                <a:blip r:embed="rId3"/>
                <a:stretch>
                  <a:fillRect l="-1290" t="-1662" r="-860" b="-2493"/>
                </a:stretch>
              </a:blipFill>
              <a:ln>
                <a:noFill/>
              </a:ln>
            </p:spPr>
            <p:txBody>
              <a:bodyPr/>
              <a:lstStyle/>
              <a:p>
                <a:r>
                  <a:rPr lang="zh-CN" alt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E50B06FF-DAF6-4918-834E-6BE821519F7C}" type="datetime1">
              <a:rPr lang="zh-CN" altLang="en-US" sz="1400" smtClean="0"/>
              <a:t>2020\1\28 Tuesday</a:t>
            </a:fld>
            <a:endParaRPr lang="en-US" altLang="zh-CN" sz="1400"/>
          </a:p>
        </p:txBody>
      </p:sp>
      <p:sp>
        <p:nvSpPr>
          <p:cNvPr id="3174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174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2CC95FE-5388-4757-936F-6F6DE0614378}" type="slidenum">
              <a:rPr lang="en-US" altLang="zh-CN" sz="1400"/>
              <a:pPr>
                <a:spcBef>
                  <a:spcPct val="0"/>
                </a:spcBef>
                <a:buClrTx/>
                <a:buSzTx/>
                <a:buFontTx/>
                <a:buNone/>
              </a:pPr>
              <a:t>50</a:t>
            </a:fld>
            <a:endParaRPr lang="en-US" altLang="zh-CN" sz="1400"/>
          </a:p>
        </p:txBody>
      </p:sp>
      <mc:AlternateContent xmlns:mc="http://schemas.openxmlformats.org/markup-compatibility/2006" xmlns:a14="http://schemas.microsoft.com/office/drawing/2010/main">
        <mc:Choice Requires="a14">
          <p:sp>
            <p:nvSpPr>
              <p:cNvPr id="31749" name="矩形 4"/>
              <p:cNvSpPr>
                <a:spLocks noChangeArrowheads="1"/>
              </p:cNvSpPr>
              <p:nvPr/>
            </p:nvSpPr>
            <p:spPr bwMode="auto">
              <a:xfrm>
                <a:off x="359280" y="1943835"/>
                <a:ext cx="8425439" cy="36379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marL="457200" indent="-457200">
                  <a:spcBef>
                    <a:spcPct val="20000"/>
                  </a:spcBef>
                  <a:buClr>
                    <a:schemeClr val="folHlink"/>
                  </a:buClr>
                  <a:buSzPct val="100000"/>
                  <a:buFont typeface="Wingdings" pitchFamily="2" charset="2"/>
                  <a:buChar char="Ø"/>
                </a:pPr>
                <a:r>
                  <a:rPr lang="zh-CN" altLang="zh-CN" sz="3200" dirty="0" smtClean="0">
                    <a:latin typeface="Times New Roman" panose="02020603050405020304" pitchFamily="18" charset="0"/>
                    <a:ea typeface="+mn-ea"/>
                    <a:cs typeface="Times New Roman" panose="02020603050405020304" pitchFamily="18" charset="0"/>
                  </a:rPr>
                  <a:t>称</a:t>
                </a:r>
                <a:r>
                  <a:rPr lang="zh-CN" altLang="zh-CN" sz="3200" dirty="0">
                    <a:latin typeface="Times New Roman" panose="02020603050405020304" pitchFamily="18" charset="0"/>
                    <a:ea typeface="+mn-ea"/>
                    <a:cs typeface="Times New Roman" panose="02020603050405020304" pitchFamily="18" charset="0"/>
                  </a:rPr>
                  <a:t>周期达到最大值</a:t>
                </a:r>
                <a14:m>
                  <m:oMath xmlns:m="http://schemas.openxmlformats.org/officeDocument/2006/math">
                    <m:sSup>
                      <m:sSupPr>
                        <m:ctrlPr>
                          <a:rPr lang="zh-CN" altLang="zh-CN" sz="3200" i="1">
                            <a:latin typeface="Cambria Math"/>
                            <a:ea typeface="+mn-ea"/>
                            <a:cs typeface="Times New Roman" panose="02020603050405020304" pitchFamily="18" charset="0"/>
                          </a:rPr>
                        </m:ctrlPr>
                      </m:sSupPr>
                      <m:e>
                        <m:r>
                          <a:rPr lang="en-US" altLang="zh-CN" sz="3200">
                            <a:latin typeface="Cambria Math" panose="02040503050406030204" pitchFamily="18" charset="0"/>
                            <a:ea typeface="+mn-ea"/>
                            <a:cs typeface="Times New Roman" panose="02020603050405020304" pitchFamily="18" charset="0"/>
                          </a:rPr>
                          <m:t>2</m:t>
                        </m:r>
                      </m:e>
                      <m:sup>
                        <m:r>
                          <a:rPr lang="en-US" altLang="zh-CN" sz="3200">
                            <a:latin typeface="Cambria Math" panose="02040503050406030204" pitchFamily="18" charset="0"/>
                            <a:ea typeface="+mn-ea"/>
                            <a:cs typeface="Times New Roman" panose="02020603050405020304" pitchFamily="18" charset="0"/>
                          </a:rPr>
                          <m:t>𝑛</m:t>
                        </m:r>
                      </m:sup>
                    </m:sSup>
                    <m:r>
                      <a:rPr lang="en-US" altLang="zh-CN" sz="3200">
                        <a:latin typeface="Cambria Math" panose="02040503050406030204" pitchFamily="18" charset="0"/>
                        <a:ea typeface="+mn-ea"/>
                        <a:cs typeface="Times New Roman" panose="02020603050405020304" pitchFamily="18" charset="0"/>
                      </a:rPr>
                      <m:t>−1</m:t>
                    </m:r>
                  </m:oMath>
                </a14:m>
                <a:r>
                  <a:rPr lang="zh-CN" altLang="zh-CN" sz="3200" dirty="0">
                    <a:latin typeface="Times New Roman" panose="02020603050405020304" pitchFamily="18" charset="0"/>
                    <a:ea typeface="+mn-ea"/>
                    <a:cs typeface="Times New Roman" panose="02020603050405020304" pitchFamily="18" charset="0"/>
                  </a:rPr>
                  <a:t>的</a:t>
                </a:r>
                <a:r>
                  <a:rPr lang="en-US" altLang="zh-CN" sz="3200" i="1" dirty="0">
                    <a:latin typeface="Times New Roman" panose="02020603050405020304" pitchFamily="18" charset="0"/>
                    <a:ea typeface="+mn-ea"/>
                    <a:cs typeface="Times New Roman" panose="02020603050405020304" pitchFamily="18" charset="0"/>
                  </a:rPr>
                  <a:t>n</a:t>
                </a:r>
                <a:r>
                  <a:rPr lang="en-US" altLang="zh-CN" sz="3200" dirty="0">
                    <a:latin typeface="Times New Roman" panose="02020603050405020304" pitchFamily="18" charset="0"/>
                    <a:ea typeface="+mn-ea"/>
                    <a:cs typeface="Times New Roman" panose="02020603050405020304" pitchFamily="18" charset="0"/>
                  </a:rPr>
                  <a:t>-LFSR</a:t>
                </a:r>
                <a:r>
                  <a:rPr lang="zh-CN" altLang="zh-CN" sz="3200" dirty="0">
                    <a:latin typeface="Times New Roman" panose="02020603050405020304" pitchFamily="18" charset="0"/>
                    <a:ea typeface="+mn-ea"/>
                    <a:cs typeface="Times New Roman" panose="02020603050405020304" pitchFamily="18" charset="0"/>
                  </a:rPr>
                  <a:t>（输出）序列</a:t>
                </a:r>
                <a:r>
                  <a:rPr lang="zh-CN" altLang="zh-CN" sz="3200" dirty="0" smtClean="0">
                    <a:latin typeface="Times New Roman" panose="02020603050405020304" pitchFamily="18" charset="0"/>
                    <a:ea typeface="+mn-ea"/>
                    <a:cs typeface="Times New Roman" panose="02020603050405020304" pitchFamily="18" charset="0"/>
                  </a:rPr>
                  <a:t>为</a:t>
                </a:r>
                <a:r>
                  <a:rPr lang="en-US" altLang="zh-CN" sz="3200" i="1" dirty="0" smtClean="0">
                    <a:latin typeface="Times New Roman" panose="02020603050405020304" pitchFamily="18" charset="0"/>
                    <a:ea typeface="+mn-ea"/>
                    <a:cs typeface="Times New Roman" panose="02020603050405020304" pitchFamily="18" charset="0"/>
                  </a:rPr>
                  <a:t>n</a:t>
                </a:r>
                <a:r>
                  <a:rPr lang="zh-CN" altLang="zh-CN" sz="3200" dirty="0" smtClean="0">
                    <a:latin typeface="Times New Roman" panose="02020603050405020304" pitchFamily="18" charset="0"/>
                    <a:ea typeface="+mn-ea"/>
                    <a:cs typeface="Times New Roman" panose="02020603050405020304" pitchFamily="18" charset="0"/>
                  </a:rPr>
                  <a:t>级</a:t>
                </a:r>
                <a:r>
                  <a:rPr lang="en-US" altLang="zh-CN" sz="3200" dirty="0" smtClean="0">
                    <a:latin typeface="Times New Roman" panose="02020603050405020304" pitchFamily="18" charset="0"/>
                    <a:ea typeface="+mn-ea"/>
                    <a:cs typeface="Times New Roman" panose="02020603050405020304" pitchFamily="18" charset="0"/>
                  </a:rPr>
                  <a:t>m</a:t>
                </a:r>
                <a:r>
                  <a:rPr lang="zh-CN" altLang="zh-CN" sz="3200" dirty="0" smtClean="0">
                    <a:latin typeface="Times New Roman" panose="02020603050405020304" pitchFamily="18" charset="0"/>
                    <a:ea typeface="+mn-ea"/>
                    <a:cs typeface="Times New Roman" panose="02020603050405020304" pitchFamily="18" charset="0"/>
                  </a:rPr>
                  <a:t>序列</a:t>
                </a:r>
                <a:r>
                  <a:rPr lang="zh-CN" altLang="zh-CN" sz="3200" dirty="0">
                    <a:latin typeface="Times New Roman" panose="02020603050405020304" pitchFamily="18" charset="0"/>
                    <a:ea typeface="+mn-ea"/>
                    <a:cs typeface="Times New Roman" panose="02020603050405020304" pitchFamily="18" charset="0"/>
                  </a:rPr>
                  <a:t>。</a:t>
                </a:r>
              </a:p>
              <a:p>
                <a:pPr marL="457200" indent="-457200">
                  <a:spcBef>
                    <a:spcPct val="20000"/>
                  </a:spcBef>
                  <a:buClr>
                    <a:schemeClr val="folHlink"/>
                  </a:buClr>
                  <a:buSzPct val="100000"/>
                  <a:buFont typeface="Wingdings" pitchFamily="2" charset="2"/>
                  <a:buChar char="Ø"/>
                </a:pPr>
                <a:r>
                  <a:rPr lang="zh-CN" altLang="zh-CN" sz="3200" dirty="0">
                    <a:latin typeface="Times New Roman" panose="02020603050405020304" pitchFamily="18" charset="0"/>
                    <a:ea typeface="+mn-ea"/>
                    <a:cs typeface="Times New Roman" panose="02020603050405020304" pitchFamily="18" charset="0"/>
                  </a:rPr>
                  <a:t>显然，若某</a:t>
                </a:r>
                <a:r>
                  <a:rPr lang="en-US" altLang="zh-CN" sz="3200" i="1" dirty="0">
                    <a:latin typeface="Times New Roman" panose="02020603050405020304" pitchFamily="18" charset="0"/>
                    <a:ea typeface="+mn-ea"/>
                    <a:cs typeface="Times New Roman" panose="02020603050405020304" pitchFamily="18" charset="0"/>
                  </a:rPr>
                  <a:t>n</a:t>
                </a:r>
                <a:r>
                  <a:rPr lang="en-US" altLang="zh-CN" sz="3200" dirty="0">
                    <a:latin typeface="Times New Roman" panose="02020603050405020304" pitchFamily="18" charset="0"/>
                    <a:ea typeface="+mn-ea"/>
                    <a:cs typeface="Times New Roman" panose="02020603050405020304" pitchFamily="18" charset="0"/>
                  </a:rPr>
                  <a:t>-LFSR</a:t>
                </a:r>
                <a:r>
                  <a:rPr lang="zh-CN" altLang="zh-CN" sz="3200" dirty="0">
                    <a:latin typeface="Times New Roman" panose="02020603050405020304" pitchFamily="18" charset="0"/>
                    <a:ea typeface="+mn-ea"/>
                    <a:cs typeface="Times New Roman" panose="02020603050405020304" pitchFamily="18" charset="0"/>
                  </a:rPr>
                  <a:t>产生一</a:t>
                </a:r>
                <a:r>
                  <a:rPr lang="zh-CN" altLang="zh-CN" sz="3200" dirty="0" smtClean="0">
                    <a:latin typeface="Times New Roman" panose="02020603050405020304" pitchFamily="18" charset="0"/>
                    <a:ea typeface="+mn-ea"/>
                    <a:cs typeface="Times New Roman" panose="02020603050405020304" pitchFamily="18" charset="0"/>
                  </a:rPr>
                  <a:t>个</a:t>
                </a:r>
                <a:r>
                  <a:rPr lang="en-US" altLang="zh-CN" sz="3200" i="1" dirty="0">
                    <a:latin typeface="Times New Roman" panose="02020603050405020304" pitchFamily="18" charset="0"/>
                    <a:ea typeface="+mn-ea"/>
                    <a:cs typeface="Times New Roman" panose="02020603050405020304" pitchFamily="18" charset="0"/>
                  </a:rPr>
                  <a:t>m</a:t>
                </a:r>
                <a:r>
                  <a:rPr lang="zh-CN" altLang="zh-CN" sz="3200" dirty="0" smtClean="0">
                    <a:latin typeface="Times New Roman" panose="02020603050405020304" pitchFamily="18" charset="0"/>
                    <a:ea typeface="+mn-ea"/>
                    <a:cs typeface="Times New Roman" panose="02020603050405020304" pitchFamily="18" charset="0"/>
                  </a:rPr>
                  <a:t>序列</a:t>
                </a:r>
                <a:r>
                  <a:rPr lang="zh-CN" altLang="zh-CN" sz="3200" dirty="0">
                    <a:latin typeface="Times New Roman" panose="02020603050405020304" pitchFamily="18" charset="0"/>
                    <a:ea typeface="+mn-ea"/>
                    <a:cs typeface="Times New Roman" panose="02020603050405020304" pitchFamily="18" charset="0"/>
                  </a:rPr>
                  <a:t>，则其状态图除了单点（</a:t>
                </a:r>
                <a:r>
                  <a:rPr lang="en-US" altLang="zh-CN" sz="3200" dirty="0">
                    <a:latin typeface="Times New Roman" panose="02020603050405020304" pitchFamily="18" charset="0"/>
                    <a:ea typeface="+mn-ea"/>
                    <a:cs typeface="Times New Roman" panose="02020603050405020304" pitchFamily="18" charset="0"/>
                  </a:rPr>
                  <a:t>00</a:t>
                </a:r>
                <a:r>
                  <a:rPr lang="en-US" altLang="zh-CN" sz="3200" dirty="0">
                    <a:latin typeface="Times New Roman" panose="02020603050405020304" pitchFamily="18" charset="0"/>
                    <a:ea typeface="+mn-ea"/>
                    <a:cs typeface="Times New Roman" panose="02020603050405020304" pitchFamily="18" charset="0"/>
                    <a:sym typeface="MT Extra" panose="05050102010205020202" pitchFamily="18" charset="2"/>
                  </a:rPr>
                  <a:t></a:t>
                </a:r>
                <a:r>
                  <a:rPr lang="en-US" altLang="zh-CN" sz="3200" dirty="0">
                    <a:latin typeface="Times New Roman" panose="02020603050405020304" pitchFamily="18" charset="0"/>
                    <a:ea typeface="+mn-ea"/>
                    <a:cs typeface="Times New Roman" panose="02020603050405020304" pitchFamily="18" charset="0"/>
                  </a:rPr>
                  <a:t>0</a:t>
                </a:r>
                <a:r>
                  <a:rPr lang="zh-CN" altLang="zh-CN" sz="3200" dirty="0">
                    <a:latin typeface="Times New Roman" panose="02020603050405020304" pitchFamily="18" charset="0"/>
                    <a:ea typeface="+mn-ea"/>
                    <a:cs typeface="Times New Roman" panose="02020603050405020304" pitchFamily="18" charset="0"/>
                  </a:rPr>
                  <a:t>）构成的圈，就是</a:t>
                </a:r>
                <a:r>
                  <a:rPr lang="zh-CN" altLang="zh-CN" sz="3200" dirty="0" smtClean="0">
                    <a:latin typeface="Times New Roman" panose="02020603050405020304" pitchFamily="18" charset="0"/>
                    <a:ea typeface="+mn-ea"/>
                    <a:cs typeface="Times New Roman" panose="02020603050405020304" pitchFamily="18" charset="0"/>
                  </a:rPr>
                  <a:t>由</a:t>
                </a:r>
                <a:r>
                  <a:rPr lang="en-US" altLang="zh-CN" sz="3200" dirty="0" smtClean="0">
                    <a:latin typeface="Times New Roman" panose="02020603050405020304" pitchFamily="18" charset="0"/>
                    <a:ea typeface="+mn-ea"/>
                    <a:cs typeface="Times New Roman" panose="02020603050405020304" pitchFamily="18" charset="0"/>
                  </a:rPr>
                  <a:t>{GF(2)</a:t>
                </a:r>
                <a:r>
                  <a:rPr lang="en-US" altLang="zh-CN" sz="3200" i="1" baseline="30000" dirty="0" smtClean="0">
                    <a:latin typeface="Times New Roman" panose="02020603050405020304" pitchFamily="18" charset="0"/>
                    <a:ea typeface="+mn-ea"/>
                    <a:cs typeface="Times New Roman" panose="02020603050405020304" pitchFamily="18" charset="0"/>
                  </a:rPr>
                  <a:t>n</a:t>
                </a:r>
                <a:r>
                  <a:rPr lang="en-US" altLang="zh-CN" sz="3200" dirty="0" smtClean="0">
                    <a:latin typeface="Times New Roman" panose="02020603050405020304" pitchFamily="18" charset="0"/>
                    <a:ea typeface="+mn-ea"/>
                    <a:cs typeface="Times New Roman" panose="02020603050405020304" pitchFamily="18" charset="0"/>
                  </a:rPr>
                  <a:t>-(</a:t>
                </a:r>
                <a:r>
                  <a:rPr lang="en-US" altLang="zh-CN" sz="3200" dirty="0">
                    <a:latin typeface="Times New Roman" panose="02020603050405020304" pitchFamily="18" charset="0"/>
                    <a:ea typeface="+mn-ea"/>
                    <a:cs typeface="Times New Roman" panose="02020603050405020304" pitchFamily="18" charset="0"/>
                  </a:rPr>
                  <a:t>00</a:t>
                </a:r>
                <a:r>
                  <a:rPr lang="en-US" altLang="zh-CN" sz="3200" dirty="0">
                    <a:latin typeface="Times New Roman" panose="02020603050405020304" pitchFamily="18" charset="0"/>
                    <a:ea typeface="+mn-ea"/>
                    <a:cs typeface="Times New Roman" panose="02020603050405020304" pitchFamily="18" charset="0"/>
                    <a:sym typeface="MT Extra" panose="05050102010205020202" pitchFamily="18" charset="2"/>
                  </a:rPr>
                  <a:t></a:t>
                </a:r>
                <a:r>
                  <a:rPr lang="en-US" altLang="zh-CN" sz="3200" dirty="0">
                    <a:latin typeface="Times New Roman" panose="02020603050405020304" pitchFamily="18" charset="0"/>
                    <a:ea typeface="+mn-ea"/>
                    <a:cs typeface="Times New Roman" panose="02020603050405020304" pitchFamily="18" charset="0"/>
                  </a:rPr>
                  <a:t>0)}</a:t>
                </a:r>
                <a:r>
                  <a:rPr lang="zh-CN" altLang="zh-CN" sz="3200" dirty="0">
                    <a:latin typeface="Times New Roman" panose="02020603050405020304" pitchFamily="18" charset="0"/>
                    <a:ea typeface="+mn-ea"/>
                    <a:cs typeface="Times New Roman" panose="02020603050405020304" pitchFamily="18" charset="0"/>
                  </a:rPr>
                  <a:t>中</a:t>
                </a:r>
                <a:r>
                  <a:rPr lang="zh-CN" altLang="zh-CN" sz="3200" dirty="0" smtClean="0">
                    <a:latin typeface="Times New Roman" panose="02020603050405020304" pitchFamily="18" charset="0"/>
                    <a:ea typeface="+mn-ea"/>
                    <a:cs typeface="Times New Roman" panose="02020603050405020304" pitchFamily="18" charset="0"/>
                  </a:rPr>
                  <a:t>所有</a:t>
                </a:r>
                <a:r>
                  <a:rPr lang="zh-CN" altLang="en-US" sz="3200" dirty="0">
                    <a:latin typeface="Times New Roman" panose="02020603050405020304" pitchFamily="18" charset="0"/>
                    <a:ea typeface="+mn-ea"/>
                    <a:cs typeface="Times New Roman" panose="02020603050405020304" pitchFamily="18" charset="0"/>
                  </a:rPr>
                  <a:t>状态</a:t>
                </a:r>
                <a:r>
                  <a:rPr lang="zh-CN" altLang="zh-CN" sz="3200" dirty="0" smtClean="0">
                    <a:latin typeface="Times New Roman" panose="02020603050405020304" pitchFamily="18" charset="0"/>
                    <a:ea typeface="+mn-ea"/>
                    <a:cs typeface="Times New Roman" panose="02020603050405020304" pitchFamily="18" charset="0"/>
                  </a:rPr>
                  <a:t>点</a:t>
                </a:r>
                <a:r>
                  <a:rPr lang="zh-CN" altLang="zh-CN" sz="3200" dirty="0">
                    <a:latin typeface="Times New Roman" panose="02020603050405020304" pitchFamily="18" charset="0"/>
                    <a:ea typeface="+mn-ea"/>
                    <a:cs typeface="Times New Roman" panose="02020603050405020304" pitchFamily="18" charset="0"/>
                  </a:rPr>
                  <a:t>排列而成的一个大圈，因而其任何非全零的输出序列均</a:t>
                </a:r>
                <a:r>
                  <a:rPr lang="zh-CN" altLang="zh-CN" sz="3200" dirty="0" smtClean="0">
                    <a:latin typeface="Times New Roman" panose="02020603050405020304" pitchFamily="18" charset="0"/>
                    <a:ea typeface="+mn-ea"/>
                    <a:cs typeface="Times New Roman" panose="02020603050405020304" pitchFamily="18" charset="0"/>
                  </a:rPr>
                  <a:t>是</a:t>
                </a:r>
                <a:r>
                  <a:rPr lang="en-US" altLang="zh-CN" sz="3200" i="1" dirty="0" smtClean="0">
                    <a:latin typeface="Times New Roman" panose="02020603050405020304" pitchFamily="18" charset="0"/>
                    <a:ea typeface="+mn-ea"/>
                    <a:cs typeface="Times New Roman" panose="02020603050405020304" pitchFamily="18" charset="0"/>
                  </a:rPr>
                  <a:t>m</a:t>
                </a:r>
                <a:r>
                  <a:rPr lang="zh-CN" altLang="zh-CN" sz="3200" dirty="0" smtClean="0">
                    <a:latin typeface="Times New Roman" panose="02020603050405020304" pitchFamily="18" charset="0"/>
                    <a:ea typeface="+mn-ea"/>
                    <a:cs typeface="Times New Roman" panose="02020603050405020304" pitchFamily="18" charset="0"/>
                  </a:rPr>
                  <a:t>序列</a:t>
                </a:r>
                <a:r>
                  <a:rPr lang="zh-CN" altLang="zh-CN" sz="3200" dirty="0">
                    <a:latin typeface="Times New Roman" panose="02020603050405020304" pitchFamily="18" charset="0"/>
                    <a:ea typeface="+mn-ea"/>
                    <a:cs typeface="Times New Roman" panose="02020603050405020304" pitchFamily="18" charset="0"/>
                  </a:rPr>
                  <a:t>，故</a:t>
                </a:r>
                <a:r>
                  <a:rPr lang="zh-CN" altLang="zh-CN" sz="3200" dirty="0" smtClean="0">
                    <a:latin typeface="Times New Roman" panose="02020603050405020304" pitchFamily="18" charset="0"/>
                    <a:ea typeface="+mn-ea"/>
                    <a:cs typeface="Times New Roman" panose="02020603050405020304" pitchFamily="18" charset="0"/>
                  </a:rPr>
                  <a:t>称为</a:t>
                </a:r>
                <a:r>
                  <a:rPr lang="en-US" altLang="zh-CN" sz="3200" i="1" dirty="0">
                    <a:latin typeface="Times New Roman" panose="02020603050405020304" pitchFamily="18" charset="0"/>
                    <a:ea typeface="+mn-ea"/>
                    <a:cs typeface="Times New Roman" panose="02020603050405020304" pitchFamily="18" charset="0"/>
                  </a:rPr>
                  <a:t>m</a:t>
                </a:r>
                <a:r>
                  <a:rPr lang="zh-CN" altLang="zh-CN" sz="3200" dirty="0" smtClean="0">
                    <a:latin typeface="Times New Roman" panose="02020603050405020304" pitchFamily="18" charset="0"/>
                    <a:ea typeface="+mn-ea"/>
                    <a:cs typeface="Times New Roman" panose="02020603050405020304" pitchFamily="18" charset="0"/>
                  </a:rPr>
                  <a:t>序列</a:t>
                </a:r>
                <a:r>
                  <a:rPr lang="zh-CN" altLang="zh-CN" sz="3200" dirty="0">
                    <a:latin typeface="Times New Roman" panose="02020603050405020304" pitchFamily="18" charset="0"/>
                    <a:ea typeface="+mn-ea"/>
                    <a:cs typeface="Times New Roman" panose="02020603050405020304" pitchFamily="18" charset="0"/>
                  </a:rPr>
                  <a:t>生成器</a:t>
                </a:r>
                <a:r>
                  <a:rPr lang="zh-CN" altLang="zh-CN" sz="3200" dirty="0" smtClean="0">
                    <a:latin typeface="Times New Roman" panose="02020603050405020304" pitchFamily="18" charset="0"/>
                    <a:ea typeface="+mn-ea"/>
                    <a:cs typeface="Times New Roman" panose="02020603050405020304" pitchFamily="18" charset="0"/>
                  </a:rPr>
                  <a:t>。</a:t>
                </a:r>
                <a:endParaRPr lang="zh-CN" altLang="zh-CN" sz="3200" dirty="0">
                  <a:latin typeface="Times New Roman" panose="02020603050405020304" pitchFamily="18" charset="0"/>
                  <a:ea typeface="+mn-ea"/>
                  <a:cs typeface="Times New Roman" panose="02020603050405020304" pitchFamily="18" charset="0"/>
                </a:endParaRPr>
              </a:p>
            </p:txBody>
          </p:sp>
        </mc:Choice>
        <mc:Fallback xmlns="">
          <p:sp>
            <p:nvSpPr>
              <p:cNvPr id="31749" name="矩形 4"/>
              <p:cNvSpPr>
                <a:spLocks noRot="1" noChangeAspect="1" noMove="1" noResize="1" noEditPoints="1" noAdjustHandles="1" noChangeArrowheads="1" noChangeShapeType="1" noTextEdit="1"/>
              </p:cNvSpPr>
              <p:nvPr/>
            </p:nvSpPr>
            <p:spPr bwMode="auto">
              <a:xfrm>
                <a:off x="359280" y="1943835"/>
                <a:ext cx="8425439" cy="3637919"/>
              </a:xfrm>
              <a:prstGeom prst="rect">
                <a:avLst/>
              </a:prstGeom>
              <a:blipFill rotWithShape="1">
                <a:blip r:embed="rId2"/>
                <a:stretch>
                  <a:fillRect l="-1664" t="-2848" r="-1375" b="-45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矩形 1"/>
          <p:cNvSpPr/>
          <p:nvPr/>
        </p:nvSpPr>
        <p:spPr>
          <a:xfrm>
            <a:off x="1016605" y="908720"/>
            <a:ext cx="3730508" cy="769441"/>
          </a:xfrm>
          <a:prstGeom prst="rect">
            <a:avLst/>
          </a:prstGeom>
        </p:spPr>
        <p:txBody>
          <a:bodyPr wrap="none">
            <a:spAutoFit/>
          </a:bodyPr>
          <a:lstStyle/>
          <a:p>
            <a:r>
              <a:rPr lang="zh-CN" altLang="zh-CN" sz="4400" dirty="0">
                <a:latin typeface="Times New Roman" panose="02020603050405020304" pitchFamily="18" charset="0"/>
                <a:ea typeface="+mn-ea"/>
                <a:cs typeface="Times New Roman" panose="02020603050405020304" pitchFamily="18" charset="0"/>
              </a:rPr>
              <a:t>定义</a:t>
            </a:r>
            <a:r>
              <a:rPr lang="en-US" altLang="zh-CN" sz="4400" dirty="0" smtClean="0">
                <a:latin typeface="Times New Roman" panose="02020603050405020304" pitchFamily="18" charset="0"/>
                <a:ea typeface="+mn-ea"/>
                <a:cs typeface="Times New Roman" panose="02020603050405020304" pitchFamily="18" charset="0"/>
              </a:rPr>
              <a:t>5.3 </a:t>
            </a:r>
            <a:r>
              <a:rPr lang="en-US" altLang="zh-CN" sz="4400" b="1" i="1" dirty="0" smtClean="0">
                <a:solidFill>
                  <a:srgbClr val="0000FF"/>
                </a:solidFill>
                <a:latin typeface="Times New Roman" pitchFamily="18" charset="0"/>
                <a:ea typeface="+mn-ea"/>
                <a:cs typeface="Times New Roman" pitchFamily="18" charset="0"/>
              </a:rPr>
              <a:t>m</a:t>
            </a:r>
            <a:r>
              <a:rPr lang="zh-CN" altLang="zh-CN" sz="4400" b="1" dirty="0" smtClean="0">
                <a:solidFill>
                  <a:srgbClr val="0000FF"/>
                </a:solidFill>
                <a:latin typeface="Times New Roman" pitchFamily="18" charset="0"/>
                <a:ea typeface="+mn-ea"/>
                <a:cs typeface="Times New Roman" pitchFamily="18" charset="0"/>
              </a:rPr>
              <a:t>序列</a:t>
            </a:r>
            <a:endParaRPr lang="zh-CN" altLang="en-US" sz="4400" b="1" dirty="0">
              <a:solidFill>
                <a:srgbClr val="0000FF"/>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724422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E50B06FF-DAF6-4918-834E-6BE821519F7C}" type="datetime1">
              <a:rPr lang="zh-CN" altLang="en-US" sz="1400" smtClean="0"/>
              <a:t>2020\1\28 Tuesday</a:t>
            </a:fld>
            <a:endParaRPr lang="en-US" altLang="zh-CN" sz="1400"/>
          </a:p>
        </p:txBody>
      </p:sp>
      <p:sp>
        <p:nvSpPr>
          <p:cNvPr id="31747"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174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2CC95FE-5388-4757-936F-6F6DE0614378}" type="slidenum">
              <a:rPr lang="en-US" altLang="zh-CN" sz="1400"/>
              <a:pPr>
                <a:spcBef>
                  <a:spcPct val="0"/>
                </a:spcBef>
                <a:buClrTx/>
                <a:buSzTx/>
                <a:buFontTx/>
                <a:buNone/>
              </a:pPr>
              <a:t>51</a:t>
            </a:fld>
            <a:endParaRPr lang="en-US" altLang="zh-CN" sz="1400"/>
          </a:p>
        </p:txBody>
      </p:sp>
      <mc:AlternateContent xmlns:mc="http://schemas.openxmlformats.org/markup-compatibility/2006" xmlns:a14="http://schemas.microsoft.com/office/drawing/2010/main">
        <mc:Choice Requires="a14">
          <p:sp>
            <p:nvSpPr>
              <p:cNvPr id="31749" name="矩形 4"/>
              <p:cNvSpPr>
                <a:spLocks noChangeArrowheads="1"/>
              </p:cNvSpPr>
              <p:nvPr/>
            </p:nvSpPr>
            <p:spPr bwMode="auto">
              <a:xfrm>
                <a:off x="251520" y="1943835"/>
                <a:ext cx="8784720" cy="37911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100000"/>
                </a:pPr>
                <a:r>
                  <a:rPr lang="en-US" altLang="zh-CN" sz="3200" dirty="0" smtClean="0">
                    <a:latin typeface="Times New Roman" panose="02020603050405020304" pitchFamily="18" charset="0"/>
                    <a:ea typeface="+mn-ea"/>
                    <a:cs typeface="Times New Roman" panose="02020603050405020304" pitchFamily="18" charset="0"/>
                  </a:rPr>
                  <a:t>GF(2</a:t>
                </a:r>
                <a:r>
                  <a:rPr lang="en-US" altLang="zh-CN" sz="3200" dirty="0">
                    <a:latin typeface="Times New Roman" panose="02020603050405020304" pitchFamily="18" charset="0"/>
                    <a:ea typeface="+mn-ea"/>
                    <a:cs typeface="Times New Roman" panose="02020603050405020304" pitchFamily="18" charset="0"/>
                  </a:rPr>
                  <a:t>)</a:t>
                </a:r>
                <a:r>
                  <a:rPr lang="zh-CN" altLang="zh-CN" sz="3200" dirty="0">
                    <a:latin typeface="Times New Roman" panose="02020603050405020304" pitchFamily="18" charset="0"/>
                    <a:ea typeface="+mn-ea"/>
                    <a:cs typeface="Times New Roman" panose="02020603050405020304" pitchFamily="18" charset="0"/>
                  </a:rPr>
                  <a:t>上的</a:t>
                </a:r>
                <a:r>
                  <a:rPr lang="en-US" altLang="zh-CN" sz="3200" i="1" dirty="0">
                    <a:latin typeface="Times New Roman" panose="02020603050405020304" pitchFamily="18" charset="0"/>
                    <a:ea typeface="+mn-ea"/>
                    <a:cs typeface="Times New Roman" panose="02020603050405020304" pitchFamily="18" charset="0"/>
                  </a:rPr>
                  <a:t>n</a:t>
                </a:r>
                <a:r>
                  <a:rPr lang="zh-CN" altLang="zh-CN" sz="3200" dirty="0" smtClean="0">
                    <a:latin typeface="Times New Roman" panose="02020603050405020304" pitchFamily="18" charset="0"/>
                    <a:ea typeface="+mn-ea"/>
                    <a:cs typeface="Times New Roman" panose="02020603050405020304" pitchFamily="18" charset="0"/>
                  </a:rPr>
                  <a:t>长</a:t>
                </a:r>
                <a:r>
                  <a:rPr lang="en-US" altLang="zh-CN" sz="3200" i="1" dirty="0" smtClean="0">
                    <a:latin typeface="Times New Roman" panose="02020603050405020304" pitchFamily="18" charset="0"/>
                    <a:ea typeface="+mn-ea"/>
                    <a:cs typeface="Times New Roman" panose="02020603050405020304" pitchFamily="18" charset="0"/>
                  </a:rPr>
                  <a:t>m</a:t>
                </a:r>
                <a:r>
                  <a:rPr lang="zh-CN" altLang="zh-CN" sz="3200" dirty="0" smtClean="0">
                    <a:latin typeface="Times New Roman" panose="02020603050405020304" pitchFamily="18" charset="0"/>
                    <a:ea typeface="+mn-ea"/>
                    <a:cs typeface="Times New Roman" panose="02020603050405020304" pitchFamily="18" charset="0"/>
                  </a:rPr>
                  <a:t>序列</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a</a:t>
                </a:r>
                <a:r>
                  <a:rPr lang="en-US" altLang="zh-CN" sz="3200" i="1" baseline="-25000" dirty="0">
                    <a:latin typeface="Times New Roman" panose="02020603050405020304" pitchFamily="18" charset="0"/>
                    <a:ea typeface="+mn-ea"/>
                    <a:cs typeface="Times New Roman" panose="02020603050405020304" pitchFamily="18" charset="0"/>
                  </a:rPr>
                  <a:t>i</a:t>
                </a:r>
                <a:r>
                  <a:rPr lang="en-US" altLang="zh-CN" sz="3200" dirty="0">
                    <a:latin typeface="Times New Roman" panose="02020603050405020304" pitchFamily="18" charset="0"/>
                    <a:ea typeface="+mn-ea"/>
                    <a:cs typeface="Times New Roman" panose="02020603050405020304" pitchFamily="18" charset="0"/>
                  </a:rPr>
                  <a:t>}</a:t>
                </a:r>
                <a:r>
                  <a:rPr lang="zh-CN" altLang="zh-CN" sz="3200" dirty="0">
                    <a:latin typeface="Times New Roman" panose="02020603050405020304" pitchFamily="18" charset="0"/>
                    <a:ea typeface="+mn-ea"/>
                    <a:cs typeface="Times New Roman" panose="02020603050405020304" pitchFamily="18" charset="0"/>
                  </a:rPr>
                  <a:t>具有如下性质。</a:t>
                </a:r>
              </a:p>
              <a:p>
                <a:pPr marL="457200" indent="-457200">
                  <a:spcBef>
                    <a:spcPct val="20000"/>
                  </a:spcBef>
                  <a:buClr>
                    <a:schemeClr val="folHlink"/>
                  </a:buClr>
                  <a:buSzPct val="100000"/>
                  <a:buFont typeface="Wingdings" pitchFamily="2" charset="2"/>
                  <a:buChar char="Ø"/>
                </a:pPr>
                <a:r>
                  <a:rPr lang="zh-CN" altLang="zh-CN" sz="3200" dirty="0">
                    <a:latin typeface="Times New Roman" panose="02020603050405020304" pitchFamily="18" charset="0"/>
                    <a:ea typeface="+mn-ea"/>
                    <a:cs typeface="Times New Roman" panose="02020603050405020304" pitchFamily="18" charset="0"/>
                  </a:rPr>
                  <a:t>① </a:t>
                </a:r>
                <a:r>
                  <a:rPr lang="en-US" altLang="zh-CN" sz="3200" dirty="0">
                    <a:latin typeface="Times New Roman" panose="02020603050405020304" pitchFamily="18" charset="0"/>
                    <a:ea typeface="+mn-ea"/>
                    <a:cs typeface="Times New Roman" panose="02020603050405020304" pitchFamily="18" charset="0"/>
                  </a:rPr>
                  <a:t>0</a:t>
                </a:r>
                <a:r>
                  <a:rPr lang="zh-CN" altLang="zh-CN" sz="3200" dirty="0">
                    <a:latin typeface="Times New Roman" panose="02020603050405020304" pitchFamily="18" charset="0"/>
                    <a:ea typeface="+mn-ea"/>
                    <a:cs typeface="Times New Roman" panose="02020603050405020304" pitchFamily="18" charset="0"/>
                  </a:rPr>
                  <a:t>，</a:t>
                </a:r>
                <a:r>
                  <a:rPr lang="en-US" altLang="zh-CN" sz="3200" dirty="0">
                    <a:latin typeface="Times New Roman" panose="02020603050405020304" pitchFamily="18" charset="0"/>
                    <a:ea typeface="+mn-ea"/>
                    <a:cs typeface="Times New Roman" panose="02020603050405020304" pitchFamily="18" charset="0"/>
                  </a:rPr>
                  <a:t>1</a:t>
                </a:r>
                <a:r>
                  <a:rPr lang="zh-CN" altLang="zh-CN" sz="3200" dirty="0">
                    <a:latin typeface="Times New Roman" panose="02020603050405020304" pitchFamily="18" charset="0"/>
                    <a:ea typeface="+mn-ea"/>
                    <a:cs typeface="Times New Roman" panose="02020603050405020304" pitchFamily="18" charset="0"/>
                  </a:rPr>
                  <a:t>平衡性：在一个周期内，</a:t>
                </a:r>
                <a:r>
                  <a:rPr lang="en-US" altLang="zh-CN" sz="3200" dirty="0">
                    <a:latin typeface="Times New Roman" panose="02020603050405020304" pitchFamily="18" charset="0"/>
                    <a:ea typeface="+mn-ea"/>
                    <a:cs typeface="Times New Roman" panose="02020603050405020304" pitchFamily="18" charset="0"/>
                  </a:rPr>
                  <a:t>0</a:t>
                </a:r>
                <a:r>
                  <a:rPr lang="zh-CN" altLang="zh-CN" sz="3200" dirty="0">
                    <a:latin typeface="Times New Roman" panose="02020603050405020304" pitchFamily="18" charset="0"/>
                    <a:ea typeface="+mn-ea"/>
                    <a:cs typeface="Times New Roman" panose="02020603050405020304" pitchFamily="18" charset="0"/>
                  </a:rPr>
                  <a:t>、</a:t>
                </a:r>
                <a:r>
                  <a:rPr lang="en-US" altLang="zh-CN" sz="3200" dirty="0">
                    <a:latin typeface="Times New Roman" panose="02020603050405020304" pitchFamily="18" charset="0"/>
                    <a:ea typeface="+mn-ea"/>
                    <a:cs typeface="Times New Roman" panose="02020603050405020304" pitchFamily="18" charset="0"/>
                  </a:rPr>
                  <a:t>1</a:t>
                </a:r>
                <a:r>
                  <a:rPr lang="zh-CN" altLang="zh-CN" sz="3200" dirty="0">
                    <a:latin typeface="Times New Roman" panose="02020603050405020304" pitchFamily="18" charset="0"/>
                    <a:ea typeface="+mn-ea"/>
                    <a:cs typeface="Times New Roman" panose="02020603050405020304" pitchFamily="18" charset="0"/>
                  </a:rPr>
                  <a:t>出现的次数分别为</a:t>
                </a:r>
                <a14:m>
                  <m:oMath xmlns:m="http://schemas.openxmlformats.org/officeDocument/2006/math">
                    <m:sSup>
                      <m:sSupPr>
                        <m:ctrlPr>
                          <a:rPr lang="zh-CN" altLang="zh-CN" sz="3200" i="1">
                            <a:latin typeface="Cambria Math"/>
                            <a:ea typeface="+mn-ea"/>
                            <a:cs typeface="Times New Roman" panose="02020603050405020304" pitchFamily="18" charset="0"/>
                          </a:rPr>
                        </m:ctrlPr>
                      </m:sSupPr>
                      <m:e>
                        <m:sSup>
                          <m:sSupPr>
                            <m:ctrlPr>
                              <a:rPr lang="zh-CN" altLang="zh-CN" sz="3200" i="1">
                                <a:latin typeface="Cambria Math"/>
                                <a:ea typeface="+mn-ea"/>
                                <a:cs typeface="Times New Roman" panose="02020603050405020304" pitchFamily="18" charset="0"/>
                              </a:rPr>
                            </m:ctrlPr>
                          </m:sSupPr>
                          <m:e>
                            <m:r>
                              <a:rPr lang="en-US" altLang="zh-CN" sz="3200">
                                <a:latin typeface="Cambria Math" panose="02040503050406030204" pitchFamily="18" charset="0"/>
                                <a:ea typeface="+mn-ea"/>
                                <a:cs typeface="Times New Roman" panose="02020603050405020304" pitchFamily="18" charset="0"/>
                              </a:rPr>
                              <m:t>2</m:t>
                            </m:r>
                          </m:e>
                          <m:sup>
                            <m:r>
                              <a:rPr lang="en-US" altLang="zh-CN" sz="3200">
                                <a:latin typeface="Cambria Math" panose="02040503050406030204" pitchFamily="18" charset="0"/>
                                <a:ea typeface="+mn-ea"/>
                                <a:cs typeface="Times New Roman" panose="02020603050405020304" pitchFamily="18" charset="0"/>
                              </a:rPr>
                              <m:t>𝑛</m:t>
                            </m:r>
                          </m:sup>
                        </m:sSup>
                      </m:e>
                      <m:sup>
                        <m:r>
                          <a:rPr lang="en-US" altLang="zh-CN" sz="3200">
                            <a:latin typeface="Cambria Math" panose="02040503050406030204" pitchFamily="18" charset="0"/>
                            <a:ea typeface="+mn-ea"/>
                            <a:cs typeface="Times New Roman" panose="02020603050405020304" pitchFamily="18" charset="0"/>
                          </a:rPr>
                          <m:t>−1</m:t>
                        </m:r>
                      </m:sup>
                    </m:sSup>
                    <m:r>
                      <a:rPr lang="en-US" altLang="zh-CN" sz="3200">
                        <a:latin typeface="Cambria Math" panose="02040503050406030204" pitchFamily="18" charset="0"/>
                        <a:ea typeface="+mn-ea"/>
                        <a:cs typeface="Times New Roman" panose="02020603050405020304" pitchFamily="18" charset="0"/>
                      </a:rPr>
                      <m:t>−1</m:t>
                    </m:r>
                  </m:oMath>
                </a14:m>
                <a:r>
                  <a:rPr lang="zh-CN" altLang="zh-CN" sz="3200" dirty="0">
                    <a:latin typeface="Times New Roman" panose="02020603050405020304" pitchFamily="18" charset="0"/>
                    <a:ea typeface="+mn-ea"/>
                    <a:cs typeface="Times New Roman" panose="02020603050405020304" pitchFamily="18" charset="0"/>
                  </a:rPr>
                  <a:t>和</a:t>
                </a:r>
                <a14:m>
                  <m:oMath xmlns:m="http://schemas.openxmlformats.org/officeDocument/2006/math">
                    <m:sSup>
                      <m:sSupPr>
                        <m:ctrlPr>
                          <a:rPr lang="zh-CN" altLang="zh-CN" sz="3200" i="1">
                            <a:latin typeface="Cambria Math"/>
                            <a:ea typeface="+mn-ea"/>
                            <a:cs typeface="Times New Roman" panose="02020603050405020304" pitchFamily="18" charset="0"/>
                          </a:rPr>
                        </m:ctrlPr>
                      </m:sSupPr>
                      <m:e>
                        <m:sSup>
                          <m:sSupPr>
                            <m:ctrlPr>
                              <a:rPr lang="zh-CN" altLang="zh-CN" sz="3200" i="1">
                                <a:latin typeface="Cambria Math"/>
                                <a:ea typeface="+mn-ea"/>
                                <a:cs typeface="Times New Roman" panose="02020603050405020304" pitchFamily="18" charset="0"/>
                              </a:rPr>
                            </m:ctrlPr>
                          </m:sSupPr>
                          <m:e>
                            <m:r>
                              <a:rPr lang="en-US" altLang="zh-CN" sz="3200">
                                <a:latin typeface="Cambria Math" panose="02040503050406030204" pitchFamily="18" charset="0"/>
                                <a:ea typeface="+mn-ea"/>
                                <a:cs typeface="Times New Roman" panose="02020603050405020304" pitchFamily="18" charset="0"/>
                              </a:rPr>
                              <m:t>2</m:t>
                            </m:r>
                          </m:e>
                          <m:sup>
                            <m:r>
                              <a:rPr lang="en-US" altLang="zh-CN" sz="3200">
                                <a:latin typeface="Cambria Math" panose="02040503050406030204" pitchFamily="18" charset="0"/>
                                <a:ea typeface="+mn-ea"/>
                                <a:cs typeface="Times New Roman" panose="02020603050405020304" pitchFamily="18" charset="0"/>
                              </a:rPr>
                              <m:t>𝑛</m:t>
                            </m:r>
                          </m:sup>
                        </m:sSup>
                      </m:e>
                      <m:sup>
                        <m:r>
                          <a:rPr lang="en-US" altLang="zh-CN" sz="3200">
                            <a:latin typeface="Cambria Math" panose="02040503050406030204" pitchFamily="18" charset="0"/>
                            <a:ea typeface="+mn-ea"/>
                            <a:cs typeface="Times New Roman" panose="02020603050405020304" pitchFamily="18" charset="0"/>
                          </a:rPr>
                          <m:t>−1</m:t>
                        </m:r>
                      </m:sup>
                    </m:sSup>
                  </m:oMath>
                </a14:m>
                <a:r>
                  <a:rPr lang="zh-CN" altLang="zh-CN" sz="3200" dirty="0" smtClean="0">
                    <a:latin typeface="Times New Roman" panose="02020603050405020304" pitchFamily="18" charset="0"/>
                    <a:ea typeface="+mn-ea"/>
                    <a:cs typeface="Times New Roman" panose="02020603050405020304" pitchFamily="18" charset="0"/>
                  </a:rPr>
                  <a:t>。</a:t>
                </a:r>
                <a:endParaRPr lang="en-US" altLang="zh-CN" sz="3200" dirty="0" smtClean="0">
                  <a:latin typeface="Times New Roman" panose="02020603050405020304" pitchFamily="18" charset="0"/>
                  <a:ea typeface="+mn-ea"/>
                  <a:cs typeface="Times New Roman" panose="02020603050405020304" pitchFamily="18" charset="0"/>
                </a:endParaRPr>
              </a:p>
              <a:p>
                <a:pPr marL="457200" indent="-457200">
                  <a:spcBef>
                    <a:spcPct val="20000"/>
                  </a:spcBef>
                  <a:buClr>
                    <a:schemeClr val="folHlink"/>
                  </a:buClr>
                  <a:buSzPct val="100000"/>
                  <a:buFont typeface="Wingdings" pitchFamily="2" charset="2"/>
                  <a:buChar char="Ø"/>
                </a:pPr>
                <a:r>
                  <a:rPr lang="zh-CN" altLang="en-US" sz="3200" dirty="0">
                    <a:latin typeface="Times New Roman" panose="02020603050405020304" pitchFamily="18" charset="0"/>
                    <a:cs typeface="Times New Roman" panose="02020603050405020304" pitchFamily="18" charset="0"/>
                  </a:rPr>
                  <a:t>② 游程特性：在一个周期内，总游程数</a:t>
                </a:r>
                <a:r>
                  <a:rPr lang="zh-CN" altLang="en-US" sz="3200" dirty="0" smtClean="0">
                    <a:latin typeface="Times New Roman" panose="02020603050405020304" pitchFamily="18" charset="0"/>
                    <a:cs typeface="Times New Roman" panose="02020603050405020304" pitchFamily="18" charset="0"/>
                  </a:rPr>
                  <a:t>为</a:t>
                </a:r>
                <a:r>
                  <a:rPr lang="en-US" altLang="zh-CN" sz="3200" dirty="0" smtClean="0">
                    <a:latin typeface="Times New Roman" panose="02020603050405020304" pitchFamily="18" charset="0"/>
                    <a:cs typeface="Times New Roman" panose="02020603050405020304" pitchFamily="18" charset="0"/>
                  </a:rPr>
                  <a:t>2</a:t>
                </a:r>
                <a:r>
                  <a:rPr lang="en-US" altLang="zh-CN" sz="3200" i="1" baseline="30000" dirty="0" smtClean="0">
                    <a:latin typeface="Times New Roman" panose="02020603050405020304" pitchFamily="18" charset="0"/>
                    <a:cs typeface="Times New Roman" panose="02020603050405020304" pitchFamily="18" charset="0"/>
                  </a:rPr>
                  <a:t>n</a:t>
                </a:r>
                <a:r>
                  <a:rPr lang="en-US" altLang="zh-CN" sz="3200" dirty="0" smtClean="0">
                    <a:latin typeface="Times New Roman" panose="02020603050405020304" pitchFamily="18" charset="0"/>
                    <a:cs typeface="Times New Roman" panose="02020603050405020304" pitchFamily="18" charset="0"/>
                  </a:rPr>
                  <a:t>-1</a:t>
                </a:r>
                <a:r>
                  <a:rPr lang="zh-CN" altLang="en-US" sz="3200" dirty="0" smtClean="0">
                    <a:latin typeface="Times New Roman" panose="02020603050405020304" pitchFamily="18" charset="0"/>
                    <a:cs typeface="Times New Roman" panose="02020603050405020304" pitchFamily="18" charset="0"/>
                  </a:rPr>
                  <a:t>；对</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𝑖≤𝑛−</a:t>
                </a:r>
                <a:r>
                  <a:rPr lang="en-US" altLang="zh-CN" sz="3200" dirty="0">
                    <a:latin typeface="Times New Roman" panose="02020603050405020304" pitchFamily="18" charset="0"/>
                    <a:cs typeface="Times New Roman" panose="02020603050405020304" pitchFamily="18" charset="0"/>
                  </a:rPr>
                  <a:t>2</a:t>
                </a:r>
                <a:r>
                  <a:rPr lang="zh-CN" altLang="en-US" sz="3200" dirty="0">
                    <a:latin typeface="Times New Roman" panose="02020603050405020304" pitchFamily="18" charset="0"/>
                    <a:cs typeface="Times New Roman" panose="02020603050405020304" pitchFamily="18" charset="0"/>
                  </a:rPr>
                  <a:t>，长为</a:t>
                </a:r>
                <a:r>
                  <a:rPr lang="en-US" altLang="zh-CN" sz="3200" i="1" dirty="0" err="1">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的</a:t>
                </a:r>
                <a:r>
                  <a:rPr lang="zh-CN" altLang="en-US" sz="3200" dirty="0" smtClean="0">
                    <a:latin typeface="Times New Roman" panose="02020603050405020304" pitchFamily="18" charset="0"/>
                    <a:cs typeface="Times New Roman" panose="02020603050405020304" pitchFamily="18" charset="0"/>
                  </a:rPr>
                  <a:t>游程有</a:t>
                </a:r>
                <a:r>
                  <a:rPr lang="en-US" altLang="zh-CN" sz="3200" dirty="0" smtClean="0">
                    <a:latin typeface="Times New Roman" panose="02020603050405020304" pitchFamily="18" charset="0"/>
                    <a:cs typeface="Times New Roman" panose="02020603050405020304" pitchFamily="18" charset="0"/>
                  </a:rPr>
                  <a:t>2</a:t>
                </a:r>
                <a:r>
                  <a:rPr lang="en-US" altLang="zh-CN" sz="3200" baseline="30000" dirty="0" smtClean="0">
                    <a:latin typeface="Times New Roman" panose="02020603050405020304" pitchFamily="18" charset="0"/>
                    <a:cs typeface="Times New Roman" panose="02020603050405020304" pitchFamily="18" charset="0"/>
                  </a:rPr>
                  <a:t>(</a:t>
                </a:r>
                <a:r>
                  <a:rPr lang="en-US" altLang="zh-CN" sz="3200" i="1" baseline="30000" dirty="0" smtClean="0">
                    <a:latin typeface="Times New Roman" panose="02020603050405020304" pitchFamily="18" charset="0"/>
                    <a:cs typeface="Times New Roman" panose="02020603050405020304" pitchFamily="18" charset="0"/>
                  </a:rPr>
                  <a:t>n</a:t>
                </a:r>
                <a:r>
                  <a:rPr lang="en-US" altLang="zh-CN" sz="3200" baseline="30000" dirty="0" smtClean="0">
                    <a:latin typeface="Times New Roman" panose="02020603050405020304" pitchFamily="18" charset="0"/>
                    <a:cs typeface="Times New Roman" panose="02020603050405020304" pitchFamily="18" charset="0"/>
                  </a:rPr>
                  <a:t>-</a:t>
                </a:r>
                <a:r>
                  <a:rPr lang="en-US" altLang="zh-CN" sz="3200" i="1" baseline="30000" dirty="0" smtClean="0">
                    <a:latin typeface="Times New Roman" panose="02020603050405020304" pitchFamily="18" charset="0"/>
                    <a:cs typeface="Times New Roman" panose="02020603050405020304" pitchFamily="18" charset="0"/>
                  </a:rPr>
                  <a:t>i</a:t>
                </a:r>
                <a:r>
                  <a:rPr lang="en-US" altLang="zh-CN" sz="3200" baseline="30000" dirty="0" smtClean="0">
                    <a:latin typeface="Times New Roman" panose="02020603050405020304" pitchFamily="18" charset="0"/>
                    <a:cs typeface="Times New Roman" panose="02020603050405020304" pitchFamily="18" charset="0"/>
                  </a:rPr>
                  <a:t>-1)</a:t>
                </a:r>
                <a:r>
                  <a:rPr lang="zh-CN" altLang="en-US" sz="3200" dirty="0" smtClean="0">
                    <a:latin typeface="Times New Roman" panose="02020603050405020304" pitchFamily="18" charset="0"/>
                    <a:cs typeface="Times New Roman" panose="02020603050405020304" pitchFamily="18" charset="0"/>
                  </a:rPr>
                  <a:t>个</a:t>
                </a:r>
                <a:r>
                  <a:rPr lang="zh-CN" altLang="en-US" sz="3200" dirty="0">
                    <a:latin typeface="Times New Roman" panose="02020603050405020304" pitchFamily="18" charset="0"/>
                    <a:cs typeface="Times New Roman" panose="02020603050405020304" pitchFamily="18" charset="0"/>
                  </a:rPr>
                  <a:t>，且</a:t>
                </a:r>
                <a:r>
                  <a:rPr lang="en-US" altLang="zh-CN" sz="3200" dirty="0">
                    <a:latin typeface="Times New Roman" panose="02020603050405020304" pitchFamily="18" charset="0"/>
                    <a:cs typeface="Times New Roman" panose="02020603050405020304" pitchFamily="18" charset="0"/>
                  </a:rPr>
                  <a:t>0</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游程各半；长为𝑛−</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的</a:t>
                </a:r>
                <a:r>
                  <a:rPr lang="en-US" altLang="zh-CN" sz="3200" dirty="0">
                    <a:latin typeface="Times New Roman" panose="02020603050405020304" pitchFamily="18" charset="0"/>
                    <a:cs typeface="Times New Roman" panose="02020603050405020304" pitchFamily="18" charset="0"/>
                  </a:rPr>
                  <a:t>0</a:t>
                </a:r>
                <a:r>
                  <a:rPr lang="zh-CN" altLang="en-US" sz="3200" dirty="0">
                    <a:latin typeface="Times New Roman" panose="02020603050405020304" pitchFamily="18" charset="0"/>
                    <a:cs typeface="Times New Roman" panose="02020603050405020304" pitchFamily="18" charset="0"/>
                  </a:rPr>
                  <a:t>游程一个，长为</a:t>
                </a:r>
                <a:r>
                  <a:rPr lang="en-US" altLang="zh-CN" sz="3200" i="1" dirty="0">
                    <a:latin typeface="Times New Roman" panose="02020603050405020304" pitchFamily="18" charset="0"/>
                    <a:cs typeface="Times New Roman" panose="02020603050405020304" pitchFamily="18" charset="0"/>
                  </a:rPr>
                  <a:t>n</a:t>
                </a:r>
                <a:r>
                  <a:rPr lang="zh-CN" altLang="en-US" sz="3200" dirty="0">
                    <a:latin typeface="Times New Roman" panose="02020603050405020304" pitchFamily="18" charset="0"/>
                    <a:cs typeface="Times New Roman" panose="02020603050405020304" pitchFamily="18" charset="0"/>
                  </a:rPr>
                  <a:t>的</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游程一个</a:t>
                </a:r>
                <a:r>
                  <a:rPr lang="zh-CN" altLang="en-US" sz="3200" dirty="0" smtClean="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ea typeface="+mn-ea"/>
                  <a:cs typeface="Times New Roman" panose="02020603050405020304" pitchFamily="18" charset="0"/>
                </a:endParaRPr>
              </a:p>
            </p:txBody>
          </p:sp>
        </mc:Choice>
        <mc:Fallback xmlns="">
          <p:sp>
            <p:nvSpPr>
              <p:cNvPr id="31749" name="矩形 4"/>
              <p:cNvSpPr>
                <a:spLocks noRot="1" noChangeAspect="1" noMove="1" noResize="1" noEditPoints="1" noAdjustHandles="1" noChangeArrowheads="1" noChangeShapeType="1" noTextEdit="1"/>
              </p:cNvSpPr>
              <p:nvPr/>
            </p:nvSpPr>
            <p:spPr bwMode="auto">
              <a:xfrm>
                <a:off x="251520" y="1943835"/>
                <a:ext cx="8784720" cy="3791102"/>
              </a:xfrm>
              <a:prstGeom prst="rect">
                <a:avLst/>
              </a:prstGeom>
              <a:blipFill rotWithShape="1">
                <a:blip r:embed="rId2"/>
                <a:stretch>
                  <a:fillRect l="-1735" t="-2733" r="-1457" b="-369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矩形 1"/>
          <p:cNvSpPr/>
          <p:nvPr/>
        </p:nvSpPr>
        <p:spPr>
          <a:xfrm>
            <a:off x="1016605" y="908720"/>
            <a:ext cx="2021707" cy="769441"/>
          </a:xfrm>
          <a:prstGeom prst="rect">
            <a:avLst/>
          </a:prstGeom>
        </p:spPr>
        <p:txBody>
          <a:bodyPr wrap="none">
            <a:spAutoFit/>
          </a:bodyPr>
          <a:lstStyle/>
          <a:p>
            <a:r>
              <a:rPr lang="zh-CN" altLang="zh-CN" sz="4400" b="1" dirty="0">
                <a:solidFill>
                  <a:srgbClr val="0000FF"/>
                </a:solidFill>
                <a:latin typeface="Times New Roman" pitchFamily="18" charset="0"/>
                <a:ea typeface="+mn-ea"/>
                <a:cs typeface="Times New Roman" pitchFamily="18" charset="0"/>
              </a:rPr>
              <a:t>定理</a:t>
            </a:r>
            <a:r>
              <a:rPr lang="en-US" altLang="zh-CN" sz="4400" b="1" dirty="0" smtClean="0">
                <a:solidFill>
                  <a:srgbClr val="0000FF"/>
                </a:solidFill>
                <a:latin typeface="Times New Roman" pitchFamily="18" charset="0"/>
                <a:ea typeface="+mn-ea"/>
                <a:cs typeface="Times New Roman" pitchFamily="18" charset="0"/>
              </a:rPr>
              <a:t>5.1</a:t>
            </a:r>
            <a:endParaRPr lang="zh-CN" altLang="en-US" sz="4400" b="1" dirty="0">
              <a:solidFill>
                <a:srgbClr val="0000FF"/>
              </a:solidFill>
              <a:latin typeface="Times New Roman" pitchFamily="18" charset="0"/>
              <a:ea typeface="+mn-ea"/>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5FFE7DDA-CE89-4EB7-A503-763291589172}" type="datetime1">
              <a:rPr lang="zh-CN" altLang="en-US" sz="1400" smtClean="0"/>
              <a:t>2020\1\28 Tuesday</a:t>
            </a:fld>
            <a:endParaRPr lang="en-US" altLang="zh-CN" sz="1400"/>
          </a:p>
        </p:txBody>
      </p:sp>
      <p:sp>
        <p:nvSpPr>
          <p:cNvPr id="3277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277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DAC24E46-0BEC-4373-B1EC-7E97E1E8C442}" type="slidenum">
              <a:rPr lang="en-US" altLang="zh-CN" sz="1400"/>
              <a:pPr>
                <a:spcBef>
                  <a:spcPct val="0"/>
                </a:spcBef>
                <a:buClrTx/>
                <a:buSzTx/>
                <a:buFontTx/>
                <a:buNone/>
              </a:pPr>
              <a:t>52</a:t>
            </a:fld>
            <a:endParaRPr lang="en-US" altLang="zh-CN" sz="1400"/>
          </a:p>
        </p:txBody>
      </p:sp>
      <mc:AlternateContent xmlns:mc="http://schemas.openxmlformats.org/markup-compatibility/2006" xmlns:a14="http://schemas.microsoft.com/office/drawing/2010/main">
        <mc:Choice Requires="a14">
          <p:sp>
            <p:nvSpPr>
              <p:cNvPr id="32773" name="矩形 4"/>
              <p:cNvSpPr>
                <a:spLocks noChangeArrowheads="1"/>
              </p:cNvSpPr>
              <p:nvPr/>
            </p:nvSpPr>
            <p:spPr bwMode="auto">
              <a:xfrm>
                <a:off x="296526" y="2213865"/>
                <a:ext cx="8650624" cy="28217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60000"/>
                  <a:buFont typeface="Wingdings" pitchFamily="2" charset="2"/>
                  <a:buNone/>
                </a:pPr>
                <a:r>
                  <a:rPr lang="zh-CN" altLang="zh-CN" sz="3600" dirty="0" smtClean="0">
                    <a:latin typeface="Times New Roman" panose="02020603050405020304" pitchFamily="18" charset="0"/>
                    <a:ea typeface="+mn-ea"/>
                    <a:cs typeface="Times New Roman" panose="02020603050405020304" pitchFamily="18" charset="0"/>
                  </a:rPr>
                  <a:t>③ </a:t>
                </a:r>
                <a:r>
                  <a:rPr lang="en-US" altLang="zh-CN" sz="3600" dirty="0">
                    <a:latin typeface="Times New Roman" panose="02020603050405020304" pitchFamily="18" charset="0"/>
                    <a:ea typeface="+mn-ea"/>
                    <a:cs typeface="Times New Roman" panose="02020603050405020304" pitchFamily="18" charset="0"/>
                  </a:rPr>
                  <a:t>{</a:t>
                </a:r>
                <a:r>
                  <a:rPr lang="en-US" altLang="zh-CN" sz="3600" i="1" dirty="0">
                    <a:latin typeface="Times New Roman" panose="02020603050405020304" pitchFamily="18" charset="0"/>
                    <a:ea typeface="+mn-ea"/>
                    <a:cs typeface="Times New Roman" panose="02020603050405020304" pitchFamily="18" charset="0"/>
                  </a:rPr>
                  <a:t>a</a:t>
                </a:r>
                <a:r>
                  <a:rPr lang="en-US" altLang="zh-CN" sz="3600" i="1" baseline="-25000" dirty="0">
                    <a:latin typeface="Times New Roman" panose="02020603050405020304" pitchFamily="18" charset="0"/>
                    <a:ea typeface="+mn-ea"/>
                    <a:cs typeface="Times New Roman" panose="02020603050405020304" pitchFamily="18" charset="0"/>
                  </a:rPr>
                  <a:t>i</a:t>
                </a:r>
                <a:r>
                  <a:rPr lang="en-US" altLang="zh-CN" sz="3600" dirty="0">
                    <a:latin typeface="Times New Roman" panose="02020603050405020304" pitchFamily="18" charset="0"/>
                    <a:ea typeface="+mn-ea"/>
                    <a:cs typeface="Times New Roman" panose="02020603050405020304" pitchFamily="18" charset="0"/>
                  </a:rPr>
                  <a:t>}</a:t>
                </a:r>
                <a:r>
                  <a:rPr lang="zh-CN" altLang="zh-CN" sz="3600" dirty="0">
                    <a:latin typeface="Times New Roman" panose="02020603050405020304" pitchFamily="18" charset="0"/>
                    <a:ea typeface="+mn-ea"/>
                    <a:cs typeface="Times New Roman" panose="02020603050405020304" pitchFamily="18" charset="0"/>
                  </a:rPr>
                  <a:t>的自相关函数为</a:t>
                </a:r>
              </a:p>
              <a:p>
                <a:pPr>
                  <a:spcBef>
                    <a:spcPct val="20000"/>
                  </a:spcBef>
                  <a:buClr>
                    <a:schemeClr val="folHlink"/>
                  </a:buClr>
                  <a:buSzPct val="60000"/>
                  <a:buFont typeface="Wingdings" pitchFamily="2" charset="2"/>
                  <a:buNone/>
                </a:pPr>
                <a:r>
                  <a:rPr lang="en-US" altLang="zh-CN" sz="3600" dirty="0">
                    <a:latin typeface="Times New Roman" panose="02020603050405020304" pitchFamily="18" charset="0"/>
                    <a:ea typeface="+mn-ea"/>
                    <a:cs typeface="Times New Roman" panose="02020603050405020304" pitchFamily="18" charset="0"/>
                  </a:rPr>
                  <a:t>	</a:t>
                </a:r>
                <a14:m>
                  <m:oMath xmlns:m="http://schemas.openxmlformats.org/officeDocument/2006/math">
                    <m:r>
                      <a:rPr lang="en-US" altLang="zh-CN" sz="3600">
                        <a:latin typeface="Cambria Math" panose="02040503050406030204" pitchFamily="18" charset="0"/>
                        <a:ea typeface="+mn-ea"/>
                        <a:cs typeface="Times New Roman" panose="02020603050405020304" pitchFamily="18" charset="0"/>
                      </a:rPr>
                      <m:t>𝑅</m:t>
                    </m:r>
                    <m:d>
                      <m:dPr>
                        <m:ctrlPr>
                          <a:rPr lang="zh-CN" altLang="zh-CN" sz="3600" i="1">
                            <a:latin typeface="Cambria Math"/>
                            <a:ea typeface="+mn-ea"/>
                            <a:cs typeface="Times New Roman" panose="02020603050405020304" pitchFamily="18" charset="0"/>
                          </a:rPr>
                        </m:ctrlPr>
                      </m:dPr>
                      <m:e>
                        <m:r>
                          <a:rPr lang="en-US" altLang="zh-CN" sz="3600">
                            <a:latin typeface="Cambria Math" panose="02040503050406030204" pitchFamily="18" charset="0"/>
                            <a:ea typeface="+mn-ea"/>
                            <a:cs typeface="Times New Roman" panose="02020603050405020304" pitchFamily="18" charset="0"/>
                          </a:rPr>
                          <m:t>𝜏</m:t>
                        </m:r>
                      </m:e>
                    </m:d>
                    <m:r>
                      <a:rPr lang="en-US" altLang="zh-CN" sz="3600">
                        <a:latin typeface="Cambria Math" panose="02040503050406030204" pitchFamily="18" charset="0"/>
                        <a:ea typeface="+mn-ea"/>
                        <a:cs typeface="Times New Roman" panose="02020603050405020304" pitchFamily="18" charset="0"/>
                      </a:rPr>
                      <m:t>=</m:t>
                    </m:r>
                    <m:d>
                      <m:dPr>
                        <m:begChr m:val="{"/>
                        <m:endChr m:val=""/>
                        <m:ctrlPr>
                          <a:rPr lang="zh-CN" altLang="zh-CN" sz="3600" i="1">
                            <a:latin typeface="Cambria Math"/>
                            <a:ea typeface="+mn-ea"/>
                            <a:cs typeface="Times New Roman" panose="02020603050405020304" pitchFamily="18" charset="0"/>
                          </a:rPr>
                        </m:ctrlPr>
                      </m:dPr>
                      <m:e>
                        <m:eqArr>
                          <m:eqArrPr>
                            <m:ctrlPr>
                              <a:rPr lang="zh-CN" altLang="zh-CN" sz="3600" i="1">
                                <a:latin typeface="Cambria Math"/>
                                <a:ea typeface="+mn-ea"/>
                                <a:cs typeface="Times New Roman" panose="02020603050405020304" pitchFamily="18" charset="0"/>
                              </a:rPr>
                            </m:ctrlPr>
                          </m:eqArrPr>
                          <m:e>
                            <m:r>
                              <a:rPr lang="en-US" altLang="zh-CN" sz="3600">
                                <a:latin typeface="Cambria Math" panose="02040503050406030204" pitchFamily="18" charset="0"/>
                                <a:ea typeface="+mn-ea"/>
                                <a:cs typeface="Times New Roman" panose="02020603050405020304" pitchFamily="18" charset="0"/>
                              </a:rPr>
                              <m:t>&amp;1</m:t>
                            </m:r>
                            <m:r>
                              <a:rPr lang="zh-CN" altLang="zh-CN" sz="3600">
                                <a:latin typeface="Cambria Math" panose="02040503050406030204" pitchFamily="18" charset="0"/>
                                <a:ea typeface="+mn-ea"/>
                                <a:cs typeface="Times New Roman" panose="02020603050405020304" pitchFamily="18" charset="0"/>
                              </a:rPr>
                              <m:t>，</m:t>
                            </m:r>
                            <m:r>
                              <a:rPr lang="en-US" altLang="zh-CN" sz="3600">
                                <a:latin typeface="Cambria Math" panose="02040503050406030204" pitchFamily="18" charset="0"/>
                                <a:ea typeface="+mn-ea"/>
                                <a:cs typeface="Times New Roman" panose="02020603050405020304" pitchFamily="18" charset="0"/>
                              </a:rPr>
                              <m:t>𝜏</m:t>
                            </m:r>
                            <m:r>
                              <a:rPr lang="en-US" altLang="zh-CN" sz="3600">
                                <a:latin typeface="Cambria Math" panose="02040503050406030204" pitchFamily="18" charset="0"/>
                                <a:ea typeface="+mn-ea"/>
                                <a:cs typeface="Times New Roman" panose="02020603050405020304" pitchFamily="18" charset="0"/>
                              </a:rPr>
                              <m:t>=0</m:t>
                            </m:r>
                          </m:e>
                          <m:e>
                            <m:r>
                              <a:rPr lang="en-US" altLang="zh-CN" sz="3600">
                                <a:latin typeface="Cambria Math" panose="02040503050406030204" pitchFamily="18" charset="0"/>
                                <a:ea typeface="+mn-ea"/>
                                <a:cs typeface="Times New Roman" panose="02020603050405020304" pitchFamily="18" charset="0"/>
                              </a:rPr>
                              <m:t>&amp;−</m:t>
                            </m:r>
                            <m:f>
                              <m:fPr>
                                <m:ctrlPr>
                                  <a:rPr lang="zh-CN" altLang="zh-CN" sz="3600" i="1">
                                    <a:latin typeface="Cambria Math"/>
                                    <a:ea typeface="+mn-ea"/>
                                    <a:cs typeface="Times New Roman" panose="02020603050405020304" pitchFamily="18" charset="0"/>
                                  </a:rPr>
                                </m:ctrlPr>
                              </m:fPr>
                              <m:num>
                                <m:r>
                                  <a:rPr lang="en-US" altLang="zh-CN" sz="3600">
                                    <a:latin typeface="Cambria Math" panose="02040503050406030204" pitchFamily="18" charset="0"/>
                                    <a:ea typeface="+mn-ea"/>
                                    <a:cs typeface="Times New Roman" panose="02020603050405020304" pitchFamily="18" charset="0"/>
                                  </a:rPr>
                                  <m:t>1</m:t>
                                </m:r>
                              </m:num>
                              <m:den>
                                <m:sSup>
                                  <m:sSupPr>
                                    <m:ctrlPr>
                                      <a:rPr lang="zh-CN" altLang="zh-CN" sz="3600" i="1">
                                        <a:latin typeface="Cambria Math"/>
                                        <a:ea typeface="+mn-ea"/>
                                        <a:cs typeface="Times New Roman" panose="02020603050405020304" pitchFamily="18" charset="0"/>
                                      </a:rPr>
                                    </m:ctrlPr>
                                  </m:sSupPr>
                                  <m:e>
                                    <m:r>
                                      <a:rPr lang="en-US" altLang="zh-CN" sz="3600">
                                        <a:latin typeface="Cambria Math" panose="02040503050406030204" pitchFamily="18" charset="0"/>
                                        <a:ea typeface="+mn-ea"/>
                                        <a:cs typeface="Times New Roman" panose="02020603050405020304" pitchFamily="18" charset="0"/>
                                      </a:rPr>
                                      <m:t>2</m:t>
                                    </m:r>
                                  </m:e>
                                  <m:sup>
                                    <m:r>
                                      <a:rPr lang="en-US" altLang="zh-CN" sz="3600">
                                        <a:latin typeface="Cambria Math" panose="02040503050406030204" pitchFamily="18" charset="0"/>
                                        <a:ea typeface="+mn-ea"/>
                                        <a:cs typeface="Times New Roman" panose="02020603050405020304" pitchFamily="18" charset="0"/>
                                      </a:rPr>
                                      <m:t>𝑛</m:t>
                                    </m:r>
                                  </m:sup>
                                </m:sSup>
                                <m:r>
                                  <a:rPr lang="en-US" altLang="zh-CN" sz="3600">
                                    <a:latin typeface="Cambria Math" panose="02040503050406030204" pitchFamily="18" charset="0"/>
                                    <a:ea typeface="+mn-ea"/>
                                    <a:cs typeface="Times New Roman" panose="02020603050405020304" pitchFamily="18" charset="0"/>
                                  </a:rPr>
                                  <m:t>−1</m:t>
                                </m:r>
                              </m:den>
                            </m:f>
                            <m:r>
                              <a:rPr lang="zh-CN" altLang="zh-CN" sz="3600">
                                <a:latin typeface="Cambria Math" panose="02040503050406030204" pitchFamily="18" charset="0"/>
                                <a:ea typeface="+mn-ea"/>
                                <a:cs typeface="Times New Roman" panose="02020603050405020304" pitchFamily="18" charset="0"/>
                              </a:rPr>
                              <m:t>，</m:t>
                            </m:r>
                            <m:r>
                              <a:rPr lang="en-US" altLang="zh-CN" sz="3600">
                                <a:latin typeface="Cambria Math" panose="02040503050406030204" pitchFamily="18" charset="0"/>
                                <a:ea typeface="+mn-ea"/>
                                <a:cs typeface="Times New Roman" panose="02020603050405020304" pitchFamily="18" charset="0"/>
                              </a:rPr>
                              <m:t>   0&lt;</m:t>
                            </m:r>
                            <m:r>
                              <a:rPr lang="en-US" altLang="zh-CN" sz="3600">
                                <a:latin typeface="Cambria Math" panose="02040503050406030204" pitchFamily="18" charset="0"/>
                                <a:ea typeface="+mn-ea"/>
                                <a:cs typeface="Times New Roman" panose="02020603050405020304" pitchFamily="18" charset="0"/>
                              </a:rPr>
                              <m:t>𝜏</m:t>
                            </m:r>
                            <m:r>
                              <a:rPr lang="en-US" altLang="zh-CN" sz="3600">
                                <a:latin typeface="Cambria Math" panose="02040503050406030204" pitchFamily="18" charset="0"/>
                                <a:ea typeface="+mn-ea"/>
                                <a:cs typeface="Times New Roman" panose="02020603050405020304" pitchFamily="18" charset="0"/>
                              </a:rPr>
                              <m:t>≤</m:t>
                            </m:r>
                            <m:sSup>
                              <m:sSupPr>
                                <m:ctrlPr>
                                  <a:rPr lang="zh-CN" altLang="zh-CN" sz="3600" i="1">
                                    <a:latin typeface="Cambria Math"/>
                                    <a:ea typeface="+mn-ea"/>
                                    <a:cs typeface="Times New Roman" panose="02020603050405020304" pitchFamily="18" charset="0"/>
                                  </a:rPr>
                                </m:ctrlPr>
                              </m:sSupPr>
                              <m:e>
                                <m:r>
                                  <a:rPr lang="en-US" altLang="zh-CN" sz="3600">
                                    <a:latin typeface="Cambria Math" panose="02040503050406030204" pitchFamily="18" charset="0"/>
                                    <a:ea typeface="+mn-ea"/>
                                    <a:cs typeface="Times New Roman" panose="02020603050405020304" pitchFamily="18" charset="0"/>
                                  </a:rPr>
                                  <m:t>2</m:t>
                                </m:r>
                              </m:e>
                              <m:sup>
                                <m:r>
                                  <a:rPr lang="en-US" altLang="zh-CN" sz="3600">
                                    <a:latin typeface="Cambria Math" panose="02040503050406030204" pitchFamily="18" charset="0"/>
                                    <a:ea typeface="+mn-ea"/>
                                    <a:cs typeface="Times New Roman" panose="02020603050405020304" pitchFamily="18" charset="0"/>
                                  </a:rPr>
                                  <m:t>𝑛</m:t>
                                </m:r>
                              </m:sup>
                            </m:sSup>
                            <m:r>
                              <a:rPr lang="en-US" altLang="zh-CN" sz="3600">
                                <a:latin typeface="Cambria Math" panose="02040503050406030204" pitchFamily="18" charset="0"/>
                                <a:ea typeface="+mn-ea"/>
                                <a:cs typeface="Times New Roman" panose="02020603050405020304" pitchFamily="18" charset="0"/>
                              </a:rPr>
                              <m:t>−2</m:t>
                            </m:r>
                          </m:e>
                        </m:eqArr>
                      </m:e>
                    </m:d>
                  </m:oMath>
                </a14:m>
                <a:r>
                  <a:rPr lang="en-US" altLang="zh-CN" sz="3600" dirty="0">
                    <a:latin typeface="Times New Roman" panose="02020603050405020304" pitchFamily="18" charset="0"/>
                    <a:ea typeface="+mn-ea"/>
                    <a:cs typeface="Times New Roman" panose="02020603050405020304" pitchFamily="18" charset="0"/>
                  </a:rPr>
                  <a:t>	</a:t>
                </a:r>
                <a:endParaRPr lang="zh-CN" altLang="zh-CN" sz="3600" dirty="0">
                  <a:latin typeface="Times New Roman" panose="02020603050405020304" pitchFamily="18" charset="0"/>
                  <a:ea typeface="+mn-ea"/>
                  <a:cs typeface="Times New Roman" panose="02020603050405020304" pitchFamily="18" charset="0"/>
                </a:endParaRPr>
              </a:p>
              <a:p>
                <a:pPr>
                  <a:spcBef>
                    <a:spcPct val="20000"/>
                  </a:spcBef>
                  <a:buClr>
                    <a:schemeClr val="folHlink"/>
                  </a:buClr>
                  <a:buSzPct val="60000"/>
                  <a:buFont typeface="Wingdings" pitchFamily="2" charset="2"/>
                  <a:buNone/>
                </a:pPr>
                <a:r>
                  <a:rPr lang="zh-CN" altLang="zh-CN" sz="3600" dirty="0">
                    <a:latin typeface="Times New Roman" panose="02020603050405020304" pitchFamily="18" charset="0"/>
                    <a:ea typeface="+mn-ea"/>
                    <a:cs typeface="Times New Roman" panose="02020603050405020304" pitchFamily="18" charset="0"/>
                  </a:rPr>
                  <a:t>定理</a:t>
                </a:r>
                <a:r>
                  <a:rPr lang="en-US" altLang="zh-CN" sz="3600" dirty="0">
                    <a:latin typeface="Times New Roman" panose="02020603050405020304" pitchFamily="18" charset="0"/>
                    <a:ea typeface="+mn-ea"/>
                    <a:cs typeface="Times New Roman" panose="02020603050405020304" pitchFamily="18" charset="0"/>
                  </a:rPr>
                  <a:t>5.1</a:t>
                </a:r>
                <a:r>
                  <a:rPr lang="zh-CN" altLang="zh-CN" sz="3600" dirty="0">
                    <a:latin typeface="Times New Roman" panose="02020603050405020304" pitchFamily="18" charset="0"/>
                    <a:ea typeface="+mn-ea"/>
                    <a:cs typeface="Times New Roman" panose="02020603050405020304" pitchFamily="18" charset="0"/>
                  </a:rPr>
                  <a:t>说明</a:t>
                </a:r>
                <a:r>
                  <a:rPr lang="zh-CN" altLang="zh-CN" sz="3600" dirty="0" smtClean="0">
                    <a:latin typeface="Times New Roman" panose="02020603050405020304" pitchFamily="18" charset="0"/>
                    <a:ea typeface="+mn-ea"/>
                    <a:cs typeface="Times New Roman" panose="02020603050405020304" pitchFamily="18" charset="0"/>
                  </a:rPr>
                  <a:t>，</a:t>
                </a:r>
                <a:r>
                  <a:rPr lang="en-US" altLang="zh-CN" sz="3600" i="1" dirty="0">
                    <a:latin typeface="Times New Roman" panose="02020603050405020304" pitchFamily="18" charset="0"/>
                    <a:ea typeface="+mn-ea"/>
                    <a:cs typeface="Times New Roman" panose="02020603050405020304" pitchFamily="18" charset="0"/>
                  </a:rPr>
                  <a:t>m</a:t>
                </a:r>
                <a:r>
                  <a:rPr lang="zh-CN" altLang="zh-CN" sz="3600" dirty="0" smtClean="0">
                    <a:latin typeface="Times New Roman" panose="02020603050405020304" pitchFamily="18" charset="0"/>
                    <a:ea typeface="+mn-ea"/>
                    <a:cs typeface="Times New Roman" panose="02020603050405020304" pitchFamily="18" charset="0"/>
                  </a:rPr>
                  <a:t>序列满足</a:t>
                </a:r>
                <a:r>
                  <a:rPr lang="en-US" altLang="zh-CN" sz="3600" dirty="0" smtClean="0">
                    <a:latin typeface="Times New Roman" panose="02020603050405020304" pitchFamily="18" charset="0"/>
                    <a:ea typeface="+mn-ea"/>
                    <a:cs typeface="Times New Roman" panose="02020603050405020304" pitchFamily="18" charset="0"/>
                  </a:rPr>
                  <a:t>3</a:t>
                </a:r>
                <a:r>
                  <a:rPr lang="zh-CN" altLang="zh-CN" sz="3600" dirty="0">
                    <a:latin typeface="Times New Roman" panose="02020603050405020304" pitchFamily="18" charset="0"/>
                    <a:ea typeface="+mn-ea"/>
                    <a:cs typeface="Times New Roman" panose="02020603050405020304" pitchFamily="18" charset="0"/>
                  </a:rPr>
                  <a:t>个随机性假设。</a:t>
                </a:r>
              </a:p>
            </p:txBody>
          </p:sp>
        </mc:Choice>
        <mc:Fallback xmlns="">
          <p:sp>
            <p:nvSpPr>
              <p:cNvPr id="32773" name="矩形 4"/>
              <p:cNvSpPr>
                <a:spLocks noRot="1" noChangeAspect="1" noMove="1" noResize="1" noEditPoints="1" noAdjustHandles="1" noChangeArrowheads="1" noChangeShapeType="1" noTextEdit="1"/>
              </p:cNvSpPr>
              <p:nvPr/>
            </p:nvSpPr>
            <p:spPr bwMode="auto">
              <a:xfrm>
                <a:off x="296526" y="2213865"/>
                <a:ext cx="8650624" cy="2821798"/>
              </a:xfrm>
              <a:prstGeom prst="rect">
                <a:avLst/>
              </a:prstGeom>
              <a:blipFill rotWithShape="1">
                <a:blip r:embed="rId2"/>
                <a:stretch>
                  <a:fillRect l="-2185" t="-4104" r="-1973" b="-73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F36EF55C-37EF-438E-A945-BBE9A33052FE}" type="datetime1">
              <a:rPr lang="zh-CN" altLang="en-US" sz="1400" smtClean="0"/>
              <a:t>2020\1\28 Tuesday</a:t>
            </a:fld>
            <a:endParaRPr lang="en-US" altLang="zh-CN" sz="1400"/>
          </a:p>
        </p:txBody>
      </p:sp>
      <p:sp>
        <p:nvSpPr>
          <p:cNvPr id="33795"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379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39C74806-00CD-4762-998B-C44AC83DF3A0}" type="slidenum">
              <a:rPr lang="en-US" altLang="zh-CN" sz="1400"/>
              <a:pPr>
                <a:spcBef>
                  <a:spcPct val="0"/>
                </a:spcBef>
                <a:buClrTx/>
                <a:buSzTx/>
                <a:buFontTx/>
                <a:buNone/>
              </a:pPr>
              <a:t>53</a:t>
            </a:fld>
            <a:endParaRPr lang="en-US" altLang="zh-CN" sz="1400"/>
          </a:p>
        </p:txBody>
      </p:sp>
      <mc:AlternateContent xmlns:mc="http://schemas.openxmlformats.org/markup-compatibility/2006" xmlns:a14="http://schemas.microsoft.com/office/drawing/2010/main">
        <mc:Choice Requires="a14">
          <p:sp>
            <p:nvSpPr>
              <p:cNvPr id="33797" name="矩形 5"/>
              <p:cNvSpPr>
                <a:spLocks noChangeArrowheads="1"/>
              </p:cNvSpPr>
              <p:nvPr/>
            </p:nvSpPr>
            <p:spPr bwMode="auto">
              <a:xfrm>
                <a:off x="161510" y="4104075"/>
                <a:ext cx="8613775" cy="13849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indent="457200">
                  <a:spcBef>
                    <a:spcPct val="20000"/>
                  </a:spcBef>
                  <a:buClr>
                    <a:schemeClr val="folHlink"/>
                  </a:buClr>
                  <a:buSzPct val="60000"/>
                  <a:buFont typeface="Wingdings" pitchFamily="2" charset="2"/>
                  <a:buNone/>
                </a:pPr>
                <a:r>
                  <a:rPr lang="zh-CN" altLang="zh-CN" sz="2800" dirty="0">
                    <a:latin typeface="Times New Roman" panose="02020603050405020304" pitchFamily="18" charset="0"/>
                    <a:ea typeface="+mn-ea"/>
                    <a:cs typeface="Times New Roman" panose="02020603050405020304" pitchFamily="18" charset="0"/>
                  </a:rPr>
                  <a:t>这种递推关系可以用一个一元高次多项式来表示，即</a:t>
                </a: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𝑝</m:t>
                    </m:r>
                    <m:d>
                      <m:dPr>
                        <m:ctrlPr>
                          <a:rPr lang="en-US" altLang="zh-CN" sz="2800" i="1">
                            <a:latin typeface="Cambria Math"/>
                            <a:ea typeface="+mn-ea"/>
                            <a:cs typeface="Times New Roman" panose="02020603050405020304" pitchFamily="18" charset="0"/>
                          </a:rPr>
                        </m:ctrlPr>
                      </m:dPr>
                      <m:e>
                        <m:r>
                          <a:rPr lang="en-US" altLang="zh-CN" sz="2800">
                            <a:latin typeface="Cambria Math" panose="02040503050406030204" pitchFamily="18" charset="0"/>
                            <a:ea typeface="+mn-ea"/>
                            <a:cs typeface="Times New Roman" panose="02020603050405020304" pitchFamily="18" charset="0"/>
                          </a:rPr>
                          <m:t>𝑥</m:t>
                        </m:r>
                      </m:e>
                    </m:d>
                    <m:r>
                      <a:rPr lang="en-US" altLang="zh-CN" sz="2800">
                        <a:latin typeface="Cambria Math" panose="02040503050406030204" pitchFamily="18" charset="0"/>
                        <a:ea typeface="+mn-ea"/>
                        <a:cs typeface="Times New Roman" panose="02020603050405020304" pitchFamily="18" charset="0"/>
                      </a:rPr>
                      <m:t>=1</m:t>
                    </m:r>
                    <m:r>
                      <a:rPr lang="en-US" altLang="zh-CN" sz="2800" b="0" i="0" smtClean="0">
                        <a:latin typeface="Cambria Math" panose="02040503050406030204" pitchFamily="18" charset="0"/>
                        <a:ea typeface="+mn-ea"/>
                        <a:cs typeface="Times New Roman" panose="02020603050405020304" pitchFamily="18" charset="0"/>
                      </a:rPr>
                      <m:t>+</m:t>
                    </m:r>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𝑐</m:t>
                        </m:r>
                      </m:e>
                      <m:sub>
                        <m:r>
                          <a:rPr lang="en-US" altLang="zh-CN" sz="2800">
                            <a:latin typeface="Cambria Math" panose="02040503050406030204" pitchFamily="18" charset="0"/>
                            <a:ea typeface="+mn-ea"/>
                            <a:cs typeface="Times New Roman" panose="02020603050405020304" pitchFamily="18" charset="0"/>
                          </a:rPr>
                          <m:t>1</m:t>
                        </m:r>
                      </m:sub>
                    </m:sSub>
                    <m:r>
                      <a:rPr lang="en-US" altLang="zh-CN" sz="2800">
                        <a:latin typeface="Cambria Math" panose="02040503050406030204" pitchFamily="18" charset="0"/>
                        <a:ea typeface="+mn-ea"/>
                        <a:cs typeface="Times New Roman" panose="02020603050405020304" pitchFamily="18" charset="0"/>
                      </a:rPr>
                      <m:t>𝑥</m:t>
                    </m:r>
                    <m:r>
                      <a:rPr lang="en-US" altLang="zh-CN" sz="2800">
                        <a:latin typeface="Cambria Math" panose="02040503050406030204" pitchFamily="18" charset="0"/>
                        <a:ea typeface="+mn-ea"/>
                        <a:cs typeface="Times New Roman" panose="02020603050405020304" pitchFamily="18" charset="0"/>
                      </a:rPr>
                      <m:t>+...+</m:t>
                    </m:r>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𝑐</m:t>
                        </m:r>
                      </m:e>
                      <m:sub>
                        <m:r>
                          <a:rPr lang="en-US" altLang="zh-CN" sz="2800">
                            <a:latin typeface="Cambria Math" panose="02040503050406030204" pitchFamily="18" charset="0"/>
                            <a:ea typeface="+mn-ea"/>
                            <a:cs typeface="Times New Roman" panose="02020603050405020304" pitchFamily="18" charset="0"/>
                          </a:rPr>
                          <m:t>𝑛</m:t>
                        </m:r>
                        <m:r>
                          <a:rPr lang="en-US" altLang="zh-CN" sz="2800">
                            <a:latin typeface="Cambria Math" panose="02040503050406030204" pitchFamily="18" charset="0"/>
                            <a:ea typeface="+mn-ea"/>
                            <a:cs typeface="Times New Roman" panose="02020603050405020304" pitchFamily="18" charset="0"/>
                          </a:rPr>
                          <m:t>−1</m:t>
                        </m:r>
                      </m:sub>
                    </m:sSub>
                    <m:sSup>
                      <m:sSupPr>
                        <m:ctrlPr>
                          <a:rPr lang="zh-CN" altLang="zh-CN" sz="2800" i="1">
                            <a:latin typeface="Cambria Math"/>
                            <a:ea typeface="+mn-ea"/>
                            <a:cs typeface="Times New Roman" panose="02020603050405020304" pitchFamily="18" charset="0"/>
                          </a:rPr>
                        </m:ctrlPr>
                      </m:sSupPr>
                      <m:e>
                        <m:r>
                          <a:rPr lang="en-US" altLang="zh-CN" sz="2800">
                            <a:latin typeface="Cambria Math" panose="02040503050406030204" pitchFamily="18" charset="0"/>
                            <a:ea typeface="+mn-ea"/>
                            <a:cs typeface="Times New Roman" panose="02020603050405020304" pitchFamily="18" charset="0"/>
                          </a:rPr>
                          <m:t>𝑥</m:t>
                        </m:r>
                      </m:e>
                      <m:sup>
                        <m:r>
                          <a:rPr lang="en-US" altLang="zh-CN" sz="2800">
                            <a:latin typeface="Cambria Math" panose="02040503050406030204" pitchFamily="18" charset="0"/>
                            <a:ea typeface="+mn-ea"/>
                            <a:cs typeface="Times New Roman" panose="02020603050405020304" pitchFamily="18" charset="0"/>
                          </a:rPr>
                          <m:t>𝑛</m:t>
                        </m:r>
                        <m:r>
                          <a:rPr lang="en-US" altLang="zh-CN" sz="2800">
                            <a:latin typeface="Cambria Math" panose="02040503050406030204" pitchFamily="18" charset="0"/>
                            <a:ea typeface="+mn-ea"/>
                            <a:cs typeface="Times New Roman" panose="02020603050405020304" pitchFamily="18" charset="0"/>
                          </a:rPr>
                          <m:t>−1</m:t>
                        </m:r>
                      </m:sup>
                    </m:sSup>
                    <m:r>
                      <a:rPr lang="en-US" altLang="zh-CN" sz="2800">
                        <a:latin typeface="Cambria Math" panose="02040503050406030204" pitchFamily="18" charset="0"/>
                        <a:ea typeface="+mn-ea"/>
                        <a:cs typeface="Times New Roman" panose="02020603050405020304" pitchFamily="18" charset="0"/>
                      </a:rPr>
                      <m:t>+</m:t>
                    </m:r>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𝑐</m:t>
                        </m:r>
                      </m:e>
                      <m:sub>
                        <m:r>
                          <a:rPr lang="en-US" altLang="zh-CN" sz="2800">
                            <a:latin typeface="Cambria Math" panose="02040503050406030204" pitchFamily="18" charset="0"/>
                            <a:ea typeface="+mn-ea"/>
                            <a:cs typeface="Times New Roman" panose="02020603050405020304" pitchFamily="18" charset="0"/>
                          </a:rPr>
                          <m:t>𝑛</m:t>
                        </m:r>
                      </m:sub>
                    </m:sSub>
                    <m:sSup>
                      <m:sSupPr>
                        <m:ctrlPr>
                          <a:rPr lang="zh-CN" altLang="zh-CN" sz="2800" i="1">
                            <a:latin typeface="Cambria Math"/>
                            <a:ea typeface="+mn-ea"/>
                            <a:cs typeface="Times New Roman" panose="02020603050405020304" pitchFamily="18" charset="0"/>
                          </a:rPr>
                        </m:ctrlPr>
                      </m:sSupPr>
                      <m:e>
                        <m:r>
                          <a:rPr lang="en-US" altLang="zh-CN" sz="2800">
                            <a:latin typeface="Cambria Math" panose="02040503050406030204" pitchFamily="18" charset="0"/>
                            <a:ea typeface="+mn-ea"/>
                            <a:cs typeface="Times New Roman" panose="02020603050405020304" pitchFamily="18" charset="0"/>
                          </a:rPr>
                          <m:t>𝑥</m:t>
                        </m:r>
                      </m:e>
                      <m:sup>
                        <m:r>
                          <a:rPr lang="en-US" altLang="zh-CN" sz="2800">
                            <a:latin typeface="Cambria Math" panose="02040503050406030204" pitchFamily="18" charset="0"/>
                            <a:ea typeface="+mn-ea"/>
                            <a:cs typeface="Times New Roman" panose="02020603050405020304" pitchFamily="18" charset="0"/>
                          </a:rPr>
                          <m:t>𝑛</m:t>
                        </m:r>
                      </m:sup>
                    </m:sSup>
                  </m:oMath>
                </a14:m>
                <a:r>
                  <a:rPr lang="zh-CN" altLang="zh-CN" sz="2800" dirty="0">
                    <a:latin typeface="Times New Roman" panose="02020603050405020304" pitchFamily="18" charset="0"/>
                    <a:ea typeface="+mn-ea"/>
                    <a:cs typeface="Times New Roman" panose="02020603050405020304" pitchFamily="18" charset="0"/>
                  </a:rPr>
                  <a:t>，称这个多项式为</a:t>
                </a:r>
                <a:r>
                  <a:rPr lang="en-US" altLang="zh-CN" sz="2800" dirty="0">
                    <a:latin typeface="Times New Roman" panose="02020603050405020304" pitchFamily="18" charset="0"/>
                    <a:ea typeface="+mn-ea"/>
                    <a:cs typeface="Times New Roman" panose="02020603050405020304" pitchFamily="18" charset="0"/>
                  </a:rPr>
                  <a:t>LFSR</a:t>
                </a:r>
                <a:r>
                  <a:rPr lang="zh-CN" altLang="zh-CN" sz="2800" dirty="0">
                    <a:latin typeface="Times New Roman" panose="02020603050405020304" pitchFamily="18" charset="0"/>
                    <a:ea typeface="+mn-ea"/>
                    <a:cs typeface="Times New Roman" panose="02020603050405020304" pitchFamily="18" charset="0"/>
                  </a:rPr>
                  <a:t>的特征多项式。</a:t>
                </a:r>
              </a:p>
            </p:txBody>
          </p:sp>
        </mc:Choice>
        <mc:Fallback xmlns="">
          <p:sp>
            <p:nvSpPr>
              <p:cNvPr id="33797" name="矩形 5"/>
              <p:cNvSpPr>
                <a:spLocks noRot="1" noChangeAspect="1" noMove="1" noResize="1" noEditPoints="1" noAdjustHandles="1" noChangeArrowheads="1" noChangeShapeType="1" noTextEdit="1"/>
              </p:cNvSpPr>
              <p:nvPr/>
            </p:nvSpPr>
            <p:spPr bwMode="auto">
              <a:xfrm>
                <a:off x="161510" y="4104075"/>
                <a:ext cx="8613775" cy="1384995"/>
              </a:xfrm>
              <a:prstGeom prst="rect">
                <a:avLst/>
              </a:prstGeom>
              <a:blipFill rotWithShape="1">
                <a:blip r:embed="rId3"/>
                <a:stretch>
                  <a:fillRect l="-1414" t="-4405" b="-118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xmlns="" id="{AD2A1288-860D-44BB-8EDB-88A435C2A286}"/>
              </a:ext>
            </a:extLst>
          </p:cNvPr>
          <p:cNvSpPr/>
          <p:nvPr/>
        </p:nvSpPr>
        <p:spPr>
          <a:xfrm>
            <a:off x="1018866" y="953725"/>
            <a:ext cx="4028667" cy="769441"/>
          </a:xfrm>
          <a:prstGeom prst="rect">
            <a:avLst/>
          </a:prstGeom>
        </p:spPr>
        <p:txBody>
          <a:bodyPr wrap="none">
            <a:spAutoFit/>
          </a:bodyPr>
          <a:lstStyle/>
          <a:p>
            <a:r>
              <a:rPr lang="en-US" altLang="zh-CN" sz="4400" b="1" dirty="0" smtClean="0">
                <a:solidFill>
                  <a:srgbClr val="0000FF"/>
                </a:solidFill>
                <a:latin typeface="Times New Roman" pitchFamily="18" charset="0"/>
                <a:ea typeface="+mn-ea"/>
                <a:cs typeface="Times New Roman" pitchFamily="18" charset="0"/>
              </a:rPr>
              <a:t>5.3.3</a:t>
            </a:r>
            <a:r>
              <a:rPr lang="zh-CN" altLang="en-US" sz="4400" b="1" dirty="0" smtClean="0">
                <a:solidFill>
                  <a:srgbClr val="0000FF"/>
                </a:solidFill>
                <a:latin typeface="Times New Roman" pitchFamily="18" charset="0"/>
                <a:ea typeface="+mn-ea"/>
                <a:cs typeface="Times New Roman" pitchFamily="18" charset="0"/>
              </a:rPr>
              <a:t> </a:t>
            </a:r>
            <a:r>
              <a:rPr lang="en-US" altLang="zh-CN" sz="4400" b="1" dirty="0" smtClean="0">
                <a:solidFill>
                  <a:srgbClr val="0000FF"/>
                </a:solidFill>
                <a:latin typeface="Times New Roman" pitchFamily="18" charset="0"/>
                <a:ea typeface="+mn-ea"/>
                <a:cs typeface="Times New Roman" pitchFamily="18" charset="0"/>
              </a:rPr>
              <a:t>LFSR</a:t>
            </a:r>
            <a:r>
              <a:rPr lang="zh-CN" altLang="en-US" sz="4400" b="1" dirty="0" smtClean="0">
                <a:solidFill>
                  <a:srgbClr val="0000FF"/>
                </a:solidFill>
                <a:latin typeface="Times New Roman" pitchFamily="18" charset="0"/>
                <a:ea typeface="+mn-ea"/>
                <a:cs typeface="Times New Roman" pitchFamily="18" charset="0"/>
              </a:rPr>
              <a:t>序列</a:t>
            </a:r>
            <a:endParaRPr lang="zh-CN" altLang="en-US" sz="4400" b="1" dirty="0">
              <a:solidFill>
                <a:srgbClr val="0000FF"/>
              </a:solidFill>
              <a:latin typeface="Times New Roman" pitchFamily="18" charset="0"/>
              <a:ea typeface="+mn-ea"/>
              <a:cs typeface="Times New Roman" pitchFamily="18" charset="0"/>
            </a:endParaRPr>
          </a:p>
        </p:txBody>
      </p:sp>
      <p:sp>
        <p:nvSpPr>
          <p:cNvPr id="3" name="矩形 2">
            <a:extLst>
              <a:ext uri="{FF2B5EF4-FFF2-40B4-BE49-F238E27FC236}">
                <a16:creationId xmlns:a16="http://schemas.microsoft.com/office/drawing/2014/main" xmlns="" id="{627A7E0E-2EB5-4E23-BF34-1469D82A52EE}"/>
              </a:ext>
            </a:extLst>
          </p:cNvPr>
          <p:cNvSpPr/>
          <p:nvPr/>
        </p:nvSpPr>
        <p:spPr>
          <a:xfrm>
            <a:off x="578405" y="2885221"/>
            <a:ext cx="5678157" cy="584775"/>
          </a:xfrm>
          <a:prstGeom prst="rect">
            <a:avLst/>
          </a:prstGeom>
        </p:spPr>
        <p:txBody>
          <a:bodyPr wrap="none">
            <a:spAutoFit/>
          </a:bodyPr>
          <a:lstStyle/>
          <a:p>
            <a:pPr>
              <a:spcBef>
                <a:spcPct val="20000"/>
              </a:spcBef>
              <a:buClr>
                <a:schemeClr val="folHlink"/>
              </a:buClr>
              <a:buSzPct val="60000"/>
              <a:buFont typeface="Wingdings" pitchFamily="2" charset="2"/>
              <a:buNone/>
            </a:pPr>
            <a:r>
              <a:rPr lang="en-US" altLang="zh-CN" sz="3200" dirty="0" smtClean="0">
                <a:latin typeface="Times New Roman" panose="02020603050405020304" pitchFamily="18" charset="0"/>
                <a:ea typeface="+mn-ea"/>
                <a:cs typeface="Times New Roman" panose="02020603050405020304" pitchFamily="18" charset="0"/>
              </a:rPr>
              <a:t>LFSR</a:t>
            </a:r>
            <a:r>
              <a:rPr lang="zh-CN" altLang="zh-CN" sz="3200" dirty="0" smtClean="0">
                <a:latin typeface="Times New Roman" panose="02020603050405020304" pitchFamily="18" charset="0"/>
                <a:ea typeface="+mn-ea"/>
                <a:cs typeface="Times New Roman" panose="02020603050405020304" pitchFamily="18" charset="0"/>
              </a:rPr>
              <a:t>的输出序列满足递推关系</a:t>
            </a:r>
            <a:endParaRPr lang="zh-CN" altLang="zh-CN" sz="3200" dirty="0">
              <a:latin typeface="Times New Roman" panose="02020603050405020304" pitchFamily="18" charset="0"/>
              <a:ea typeface="+mn-ea"/>
              <a:cs typeface="Times New Roman" panose="02020603050405020304"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17114428"/>
              </p:ext>
            </p:extLst>
          </p:nvPr>
        </p:nvGraphicFramePr>
        <p:xfrm>
          <a:off x="838424" y="3564015"/>
          <a:ext cx="7713109" cy="630070"/>
        </p:xfrm>
        <a:graphic>
          <a:graphicData uri="http://schemas.openxmlformats.org/presentationml/2006/ole">
            <mc:AlternateContent xmlns:mc="http://schemas.openxmlformats.org/markup-compatibility/2006">
              <mc:Choice xmlns:v="urn:schemas-microsoft-com:vml" Requires="v">
                <p:oleObj spid="_x0000_s10294" name="Equation" r:id="rId4" imgW="2324100" imgH="190500" progId="Equation.DSMT4">
                  <p:embed/>
                </p:oleObj>
              </mc:Choice>
              <mc:Fallback>
                <p:oleObj name="Equation" r:id="rId4" imgW="2324100" imgH="1905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424" y="3564015"/>
                        <a:ext cx="7713109" cy="630070"/>
                      </a:xfrm>
                      <a:prstGeom prst="rect">
                        <a:avLst/>
                      </a:prstGeom>
                      <a:noFill/>
                    </p:spPr>
                  </p:pic>
                </p:oleObj>
              </mc:Fallback>
            </mc:AlternateContent>
          </a:graphicData>
        </a:graphic>
      </p:graphicFrame>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4285748678"/>
              </p:ext>
            </p:extLst>
          </p:nvPr>
        </p:nvGraphicFramePr>
        <p:xfrm>
          <a:off x="1091491" y="5499230"/>
          <a:ext cx="3024336" cy="630070"/>
        </p:xfrm>
        <a:graphic>
          <a:graphicData uri="http://schemas.openxmlformats.org/presentationml/2006/ole">
            <mc:AlternateContent xmlns:mc="http://schemas.openxmlformats.org/markup-compatibility/2006">
              <mc:Choice xmlns:v="urn:schemas-microsoft-com:vml" Requires="v">
                <p:oleObj spid="_x0000_s10295" name="Equation" r:id="rId6" imgW="914400" imgH="190500" progId="Equation.DSMT4">
                  <p:embed/>
                </p:oleObj>
              </mc:Choice>
              <mc:Fallback>
                <p:oleObj name="Equation" r:id="rId6" imgW="914400" imgH="1905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1491" y="5499230"/>
                        <a:ext cx="3024336" cy="630070"/>
                      </a:xfrm>
                      <a:prstGeom prst="rect">
                        <a:avLst/>
                      </a:prstGeom>
                      <a:noFill/>
                    </p:spPr>
                  </p:pic>
                </p:oleObj>
              </mc:Fallback>
            </mc:AlternateContent>
          </a:graphicData>
        </a:graphic>
      </p:graphicFrame>
      <p:sp>
        <p:nvSpPr>
          <p:cNvPr id="12" name="矩形 11"/>
          <p:cNvSpPr/>
          <p:nvPr/>
        </p:nvSpPr>
        <p:spPr>
          <a:xfrm>
            <a:off x="566555" y="5552655"/>
            <a:ext cx="543739" cy="523220"/>
          </a:xfrm>
          <a:prstGeom prst="rect">
            <a:avLst/>
          </a:prstGeom>
        </p:spPr>
        <p:txBody>
          <a:bodyPr wrap="none">
            <a:spAutoFit/>
          </a:bodyPr>
          <a:lstStyle/>
          <a:p>
            <a:r>
              <a:rPr lang="zh-CN" altLang="zh-CN" sz="2800" dirty="0" smtClean="0">
                <a:latin typeface="Times New Roman" panose="02020603050405020304" pitchFamily="18" charset="0"/>
                <a:ea typeface="+mn-ea"/>
                <a:cs typeface="Times New Roman" panose="02020603050405020304" pitchFamily="18" charset="0"/>
              </a:rPr>
              <a:t>称</a:t>
            </a:r>
            <a:endParaRPr lang="zh-CN" altLang="en-US" sz="2800" dirty="0">
              <a:latin typeface="Times New Roman" panose="02020603050405020304" pitchFamily="18" charset="0"/>
              <a:ea typeface="+mn-ea"/>
              <a:cs typeface="Times New Roman" panose="02020603050405020304" pitchFamily="18" charset="0"/>
            </a:endParaRPr>
          </a:p>
        </p:txBody>
      </p:sp>
      <p:sp>
        <p:nvSpPr>
          <p:cNvPr id="17" name="矩形 16"/>
          <p:cNvSpPr/>
          <p:nvPr/>
        </p:nvSpPr>
        <p:spPr>
          <a:xfrm>
            <a:off x="4121950" y="5552655"/>
            <a:ext cx="3198311" cy="523220"/>
          </a:xfrm>
          <a:prstGeom prst="rect">
            <a:avLst/>
          </a:prstGeom>
        </p:spPr>
        <p:txBody>
          <a:bodyPr wrap="none">
            <a:spAutoFit/>
          </a:bodyPr>
          <a:lstStyle/>
          <a:p>
            <a:r>
              <a:rPr lang="zh-CN" altLang="zh-CN" sz="2800" dirty="0" smtClean="0">
                <a:latin typeface="Times New Roman" panose="02020603050405020304" pitchFamily="18" charset="0"/>
                <a:ea typeface="+mn-ea"/>
                <a:cs typeface="Times New Roman" panose="02020603050405020304" pitchFamily="18" charset="0"/>
              </a:rPr>
              <a:t>为</a:t>
            </a:r>
            <a:r>
              <a:rPr lang="en-US" altLang="zh-CN" sz="2800" dirty="0">
                <a:latin typeface="Times New Roman" panose="02020603050405020304" pitchFamily="18" charset="0"/>
                <a:ea typeface="+mn-ea"/>
                <a:cs typeface="Times New Roman" panose="02020603050405020304" pitchFamily="18" charset="0"/>
              </a:rPr>
              <a:t>LFSR</a:t>
            </a:r>
            <a:r>
              <a:rPr lang="zh-CN" altLang="zh-CN" sz="2800" dirty="0" smtClean="0">
                <a:latin typeface="Times New Roman" panose="02020603050405020304" pitchFamily="18" charset="0"/>
                <a:ea typeface="+mn-ea"/>
                <a:cs typeface="Times New Roman" panose="02020603050405020304" pitchFamily="18" charset="0"/>
              </a:rPr>
              <a:t>结构常数</a:t>
            </a:r>
            <a:r>
              <a:rPr lang="zh-CN" altLang="en-US" sz="2800" dirty="0" smtClean="0">
                <a:latin typeface="Times New Roman" panose="02020603050405020304" pitchFamily="18" charset="0"/>
                <a:ea typeface="+mn-ea"/>
                <a:cs typeface="Times New Roman" panose="02020603050405020304" pitchFamily="18" charset="0"/>
              </a:rPr>
              <a:t>。</a:t>
            </a:r>
            <a:endParaRPr lang="zh-CN" altLang="en-US" sz="2800" dirty="0">
              <a:latin typeface="Times New Roman" panose="02020603050405020304" pitchFamily="18" charset="0"/>
              <a:ea typeface="+mn-ea"/>
              <a:cs typeface="Times New Roman" panose="02020603050405020304" pitchFamily="18" charset="0"/>
            </a:endParaRPr>
          </a:p>
        </p:txBody>
      </p:sp>
      <p:sp>
        <p:nvSpPr>
          <p:cNvPr id="4" name="矩形 3"/>
          <p:cNvSpPr/>
          <p:nvPr/>
        </p:nvSpPr>
        <p:spPr>
          <a:xfrm>
            <a:off x="566552" y="1988840"/>
            <a:ext cx="5535615" cy="769441"/>
          </a:xfrm>
          <a:prstGeom prst="rect">
            <a:avLst/>
          </a:prstGeom>
        </p:spPr>
        <p:txBody>
          <a:bodyPr wrap="square">
            <a:spAutoFit/>
          </a:bodyPr>
          <a:lstStyle/>
          <a:p>
            <a:pPr lvl="0"/>
            <a:r>
              <a:rPr lang="en-US" altLang="zh-CN" sz="4400" b="1" dirty="0" smtClean="0">
                <a:solidFill>
                  <a:srgbClr val="0000FF"/>
                </a:solidFill>
                <a:latin typeface="Times New Roman" pitchFamily="18" charset="0"/>
                <a:ea typeface="宋体"/>
                <a:cs typeface="Times New Roman" pitchFamily="18" charset="0"/>
              </a:rPr>
              <a:t>1. </a:t>
            </a:r>
            <a:r>
              <a:rPr lang="zh-CN" altLang="en-US" sz="4400" b="1" dirty="0" smtClean="0">
                <a:solidFill>
                  <a:srgbClr val="0000FF"/>
                </a:solidFill>
                <a:latin typeface="Times New Roman" pitchFamily="18" charset="0"/>
                <a:ea typeface="宋体"/>
                <a:cs typeface="Times New Roman" pitchFamily="18" charset="0"/>
              </a:rPr>
              <a:t>一元多项式</a:t>
            </a:r>
            <a:r>
              <a:rPr lang="zh-CN" altLang="en-US" sz="4400" b="1" dirty="0">
                <a:solidFill>
                  <a:srgbClr val="0000FF"/>
                </a:solidFill>
                <a:latin typeface="Times New Roman" pitchFamily="18" charset="0"/>
                <a:ea typeface="宋体"/>
                <a:cs typeface="Times New Roman" pitchFamily="18" charset="0"/>
              </a:rPr>
              <a:t>表示</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54</a:t>
            </a:fld>
            <a:endParaRPr lang="en-US" altLang="zh-CN"/>
          </a:p>
        </p:txBody>
      </p:sp>
      <p:sp>
        <p:nvSpPr>
          <p:cNvPr id="5" name="TextBox 4"/>
          <p:cNvSpPr txBox="1"/>
          <p:nvPr/>
        </p:nvSpPr>
        <p:spPr>
          <a:xfrm>
            <a:off x="1196624" y="948888"/>
            <a:ext cx="3324949" cy="769441"/>
          </a:xfrm>
          <a:prstGeom prst="rect">
            <a:avLst/>
          </a:prstGeom>
          <a:noFill/>
        </p:spPr>
        <p:txBody>
          <a:bodyPr wrap="none" rtlCol="0">
            <a:spAutoFit/>
          </a:bodyPr>
          <a:lstStyle/>
          <a:p>
            <a:r>
              <a:rPr lang="en-US" altLang="zh-CN" sz="4400" b="1" dirty="0">
                <a:solidFill>
                  <a:srgbClr val="0000FF"/>
                </a:solidFill>
                <a:latin typeface="Times New Roman" pitchFamily="18" charset="0"/>
                <a:ea typeface="+mn-ea"/>
                <a:cs typeface="Times New Roman" pitchFamily="18" charset="0"/>
              </a:rPr>
              <a:t>LFSR</a:t>
            </a:r>
            <a:r>
              <a:rPr lang="zh-CN" altLang="en-US" sz="4400" b="1" dirty="0">
                <a:solidFill>
                  <a:srgbClr val="0000FF"/>
                </a:solidFill>
                <a:latin typeface="Times New Roman" pitchFamily="18" charset="0"/>
                <a:ea typeface="+mn-ea"/>
                <a:cs typeface="Times New Roman" pitchFamily="18" charset="0"/>
              </a:rPr>
              <a:t>结构图</a:t>
            </a:r>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1556665" y="1988840"/>
            <a:ext cx="5265585" cy="2475276"/>
          </a:xfrm>
          <a:prstGeom prst="rect">
            <a:avLst/>
          </a:prstGeom>
        </p:spPr>
      </p:pic>
      <p:sp>
        <p:nvSpPr>
          <p:cNvPr id="7" name="矩形 6"/>
          <p:cNvSpPr/>
          <p:nvPr/>
        </p:nvSpPr>
        <p:spPr>
          <a:xfrm>
            <a:off x="476545" y="4464116"/>
            <a:ext cx="8370930" cy="1938992"/>
          </a:xfrm>
          <a:prstGeom prst="rect">
            <a:avLst/>
          </a:prstGeom>
        </p:spPr>
        <p:txBody>
          <a:bodyPr wrap="square">
            <a:spAutoFit/>
          </a:bodyPr>
          <a:lstStyle/>
          <a:p>
            <a:r>
              <a:rPr lang="en-US" altLang="zh-CN" sz="3000" dirty="0">
                <a:latin typeface="+mn-ea"/>
                <a:ea typeface="+mn-ea"/>
              </a:rPr>
              <a:t>LFSR</a:t>
            </a:r>
            <a:r>
              <a:rPr lang="zh-CN" altLang="zh-CN" sz="3000" dirty="0">
                <a:latin typeface="+mn-ea"/>
                <a:ea typeface="+mn-ea"/>
              </a:rPr>
              <a:t>与特征多项式是一一对应的，如果知道了</a:t>
            </a:r>
            <a:r>
              <a:rPr lang="en-US" altLang="zh-CN" sz="3000" dirty="0">
                <a:latin typeface="+mn-ea"/>
                <a:ea typeface="+mn-ea"/>
              </a:rPr>
              <a:t>LFSR</a:t>
            </a:r>
            <a:r>
              <a:rPr lang="zh-CN" altLang="zh-CN" sz="3000" dirty="0">
                <a:latin typeface="+mn-ea"/>
                <a:ea typeface="+mn-ea"/>
              </a:rPr>
              <a:t>的结构，可以写出它的特征多项式，同样可以根据特征多项式画出线性反馈移位寄存器的结构。</a:t>
            </a:r>
          </a:p>
        </p:txBody>
      </p:sp>
    </p:spTree>
    <p:extLst>
      <p:ext uri="{BB962C8B-B14F-4D97-AF65-F5344CB8AC3E}">
        <p14:creationId xmlns:p14="http://schemas.microsoft.com/office/powerpoint/2010/main" val="3296305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ACB76014-84CC-4DCB-B03E-7F315F060B2B}" type="datetime1">
              <a:rPr lang="zh-CN" altLang="en-US" smtClean="0"/>
              <a:pPr eaLnBrk="1" hangingPunct="1"/>
              <a:t>2020\1\28 Tuesday</a:t>
            </a:fld>
            <a:endParaRPr lang="en-US" altLang="zh-CN" smtClean="0"/>
          </a:p>
        </p:txBody>
      </p:sp>
      <p:sp>
        <p:nvSpPr>
          <p:cNvPr id="819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en-US" altLang="zh-CN" smtClean="0"/>
              <a:t>BESTI-DIS</a:t>
            </a:r>
          </a:p>
        </p:txBody>
      </p:sp>
      <p:sp>
        <p:nvSpPr>
          <p:cNvPr id="81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B2998999-32E0-4E70-A9BC-53469AC2E5EE}" type="slidenum">
              <a:rPr lang="en-US" altLang="zh-CN" smtClean="0"/>
              <a:pPr eaLnBrk="1" hangingPunct="1"/>
              <a:t>55</a:t>
            </a:fld>
            <a:endParaRPr lang="en-US" altLang="zh-CN" smtClean="0"/>
          </a:p>
        </p:txBody>
      </p:sp>
      <p:sp>
        <p:nvSpPr>
          <p:cNvPr id="8197" name="Text Box 2"/>
          <p:cNvSpPr txBox="1">
            <a:spLocks noChangeArrowheads="1"/>
          </p:cNvSpPr>
          <p:nvPr/>
        </p:nvSpPr>
        <p:spPr bwMode="auto">
          <a:xfrm>
            <a:off x="1582985" y="2152907"/>
            <a:ext cx="40575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400" dirty="0" smtClean="0">
                <a:latin typeface="Times New Roman" pitchFamily="18" charset="0"/>
                <a:ea typeface="+mn-ea"/>
                <a:cs typeface="Times New Roman" pitchFamily="18" charset="0"/>
              </a:rPr>
              <a:t>一</a:t>
            </a:r>
            <a:r>
              <a:rPr kumimoji="1" lang="zh-CN" altLang="en-US" sz="2400" dirty="0">
                <a:latin typeface="Times New Roman" pitchFamily="18" charset="0"/>
                <a:ea typeface="+mn-ea"/>
                <a:cs typeface="Times New Roman" pitchFamily="18" charset="0"/>
              </a:rPr>
              <a:t>个</a:t>
            </a:r>
            <a:r>
              <a:rPr kumimoji="1" lang="en-US" altLang="zh-CN" sz="2400" dirty="0">
                <a:latin typeface="Times New Roman" pitchFamily="18" charset="0"/>
                <a:ea typeface="+mn-ea"/>
                <a:cs typeface="Times New Roman" pitchFamily="18" charset="0"/>
              </a:rPr>
              <a:t>4-LFSR</a:t>
            </a:r>
            <a:r>
              <a:rPr kumimoji="1" lang="zh-CN" altLang="en-US" sz="2400" dirty="0">
                <a:latin typeface="Times New Roman" pitchFamily="18" charset="0"/>
                <a:ea typeface="+mn-ea"/>
                <a:cs typeface="Times New Roman" pitchFamily="18" charset="0"/>
              </a:rPr>
              <a:t>的联系多项式为 </a:t>
            </a:r>
          </a:p>
        </p:txBody>
      </p:sp>
      <p:graphicFrame>
        <p:nvGraphicFramePr>
          <p:cNvPr id="8198" name="Object 3"/>
          <p:cNvGraphicFramePr>
            <a:graphicFrameLocks noChangeAspect="1"/>
          </p:cNvGraphicFramePr>
          <p:nvPr>
            <p:extLst>
              <p:ext uri="{D42A27DB-BD31-4B8C-83A1-F6EECF244321}">
                <p14:modId xmlns:p14="http://schemas.microsoft.com/office/powerpoint/2010/main" val="4282989447"/>
              </p:ext>
            </p:extLst>
          </p:nvPr>
        </p:nvGraphicFramePr>
        <p:xfrm>
          <a:off x="5517105" y="2114807"/>
          <a:ext cx="3024188" cy="533400"/>
        </p:xfrm>
        <a:graphic>
          <a:graphicData uri="http://schemas.openxmlformats.org/presentationml/2006/ole">
            <mc:AlternateContent xmlns:mc="http://schemas.openxmlformats.org/markup-compatibility/2006">
              <mc:Choice xmlns:v="urn:schemas-microsoft-com:vml" Requires="v">
                <p:oleObj spid="_x0000_s11314" name="Equation" r:id="rId3" imgW="1295400" imgH="228600" progId="Equation.3">
                  <p:embed/>
                </p:oleObj>
              </mc:Choice>
              <mc:Fallback>
                <p:oleObj name="Equation" r:id="rId3" imgW="1295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105" y="2114807"/>
                        <a:ext cx="30241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Text Box 4"/>
          <p:cNvSpPr txBox="1">
            <a:spLocks noChangeArrowheads="1"/>
          </p:cNvSpPr>
          <p:nvPr/>
        </p:nvSpPr>
        <p:spPr bwMode="auto">
          <a:xfrm>
            <a:off x="1601670" y="2652713"/>
            <a:ext cx="570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400" dirty="0">
                <a:latin typeface="+mn-ea"/>
                <a:ea typeface="+mn-ea"/>
                <a:cs typeface="Times New Roman" pitchFamily="18" charset="0"/>
              </a:rPr>
              <a:t>初始状态为</a:t>
            </a:r>
            <a:r>
              <a:rPr kumimoji="1" lang="en-US" altLang="zh-CN" sz="2400" dirty="0">
                <a:latin typeface="+mn-ea"/>
                <a:ea typeface="+mn-ea"/>
                <a:cs typeface="Times New Roman" pitchFamily="18" charset="0"/>
              </a:rPr>
              <a:t>1101</a:t>
            </a:r>
            <a:r>
              <a:rPr kumimoji="1" lang="zh-CN" altLang="en-US" sz="2400" dirty="0">
                <a:latin typeface="+mn-ea"/>
                <a:ea typeface="+mn-ea"/>
                <a:cs typeface="Times New Roman" pitchFamily="18" charset="0"/>
              </a:rPr>
              <a:t>。求输出序列及其周期。</a:t>
            </a:r>
          </a:p>
        </p:txBody>
      </p:sp>
      <p:graphicFrame>
        <p:nvGraphicFramePr>
          <p:cNvPr id="8201" name="Object 6"/>
          <p:cNvGraphicFramePr>
            <a:graphicFrameLocks noChangeAspect="1"/>
          </p:cNvGraphicFramePr>
          <p:nvPr>
            <p:extLst>
              <p:ext uri="{D42A27DB-BD31-4B8C-83A1-F6EECF244321}">
                <p14:modId xmlns:p14="http://schemas.microsoft.com/office/powerpoint/2010/main" val="2846949838"/>
              </p:ext>
            </p:extLst>
          </p:nvPr>
        </p:nvGraphicFramePr>
        <p:xfrm>
          <a:off x="1981200" y="3046188"/>
          <a:ext cx="3265875" cy="2879950"/>
        </p:xfrm>
        <a:graphic>
          <a:graphicData uri="http://schemas.openxmlformats.org/presentationml/2006/ole">
            <mc:AlternateContent xmlns:mc="http://schemas.openxmlformats.org/markup-compatibility/2006">
              <mc:Choice xmlns:v="urn:schemas-microsoft-com:vml" Requires="v">
                <p:oleObj spid="_x0000_s11315" name="Equation" r:id="rId5" imgW="977476" imgH="863225" progId="Equation.DSMT4">
                  <p:embed/>
                </p:oleObj>
              </mc:Choice>
              <mc:Fallback>
                <p:oleObj name="Equation" r:id="rId5" imgW="977476" imgH="86322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046188"/>
                        <a:ext cx="3265875" cy="2879950"/>
                      </a:xfrm>
                      <a:prstGeom prst="rect">
                        <a:avLst/>
                      </a:prstGeom>
                      <a:noFill/>
                      <a:ln>
                        <a:noFill/>
                      </a:ln>
                    </p:spPr>
                  </p:pic>
                </p:oleObj>
              </mc:Fallback>
            </mc:AlternateContent>
          </a:graphicData>
        </a:graphic>
      </p:graphicFrame>
      <p:sp>
        <p:nvSpPr>
          <p:cNvPr id="10" name="矩形 9">
            <a:extLst>
              <a:ext uri="{FF2B5EF4-FFF2-40B4-BE49-F238E27FC236}">
                <a16:creationId xmlns:a16="http://schemas.microsoft.com/office/drawing/2014/main" xmlns="" id="{AD2A1288-860D-44BB-8EDB-88A435C2A286}"/>
              </a:ext>
            </a:extLst>
          </p:cNvPr>
          <p:cNvSpPr/>
          <p:nvPr/>
        </p:nvSpPr>
        <p:spPr>
          <a:xfrm>
            <a:off x="1018866" y="953725"/>
            <a:ext cx="1455848" cy="769441"/>
          </a:xfrm>
          <a:prstGeom prst="rect">
            <a:avLst/>
          </a:prstGeom>
        </p:spPr>
        <p:txBody>
          <a:bodyPr wrap="none">
            <a:spAutoFit/>
          </a:bodyPr>
          <a:lstStyle/>
          <a:p>
            <a:r>
              <a:rPr lang="zh-CN" altLang="en-US" sz="4400" b="1" dirty="0" smtClean="0">
                <a:solidFill>
                  <a:srgbClr val="0000FF"/>
                </a:solidFill>
                <a:latin typeface="Times New Roman" pitchFamily="18" charset="0"/>
                <a:ea typeface="+mn-ea"/>
                <a:cs typeface="Times New Roman" pitchFamily="18" charset="0"/>
              </a:rPr>
              <a:t>例</a:t>
            </a:r>
            <a:r>
              <a:rPr lang="en-US" altLang="zh-CN" sz="4400" b="1" dirty="0" smtClean="0">
                <a:solidFill>
                  <a:srgbClr val="0000FF"/>
                </a:solidFill>
                <a:latin typeface="Times New Roman" pitchFamily="18" charset="0"/>
                <a:ea typeface="+mn-ea"/>
                <a:cs typeface="Times New Roman" pitchFamily="18" charset="0"/>
              </a:rPr>
              <a:t>5.6</a:t>
            </a:r>
            <a:endParaRPr lang="zh-CN" altLang="en-US" sz="4400" b="1" dirty="0">
              <a:solidFill>
                <a:srgbClr val="0000FF"/>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86260559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2D588821-87EE-4611-B542-87E024E1FF3C}" type="datetime1">
              <a:rPr lang="zh-CN" altLang="en-US" smtClean="0"/>
              <a:pPr eaLnBrk="1" hangingPunct="1"/>
              <a:t>2020\1\28 Tuesday</a:t>
            </a:fld>
            <a:endParaRPr lang="en-US" altLang="zh-CN" smtClean="0"/>
          </a:p>
        </p:txBody>
      </p:sp>
      <p:sp>
        <p:nvSpPr>
          <p:cNvPr id="921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en-US" altLang="zh-CN" smtClean="0"/>
              <a:t>BESTI-DIS</a:t>
            </a:r>
          </a:p>
        </p:txBody>
      </p:sp>
      <p:sp>
        <p:nvSpPr>
          <p:cNvPr id="92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40BACBB-E153-43B2-9072-C03FE9A7F3EA}" type="slidenum">
              <a:rPr lang="en-US" altLang="zh-CN" smtClean="0"/>
              <a:pPr eaLnBrk="1" hangingPunct="1"/>
              <a:t>56</a:t>
            </a:fld>
            <a:endParaRPr lang="en-US" altLang="zh-CN" smtClean="0"/>
          </a:p>
        </p:txBody>
      </p:sp>
      <p:sp>
        <p:nvSpPr>
          <p:cNvPr id="9221" name="Text Box 2"/>
          <p:cNvSpPr txBox="1">
            <a:spLocks noChangeArrowheads="1"/>
          </p:cNvSpPr>
          <p:nvPr/>
        </p:nvSpPr>
        <p:spPr bwMode="auto">
          <a:xfrm>
            <a:off x="762000" y="417513"/>
            <a:ext cx="463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400" b="1" dirty="0">
                <a:latin typeface="黑体" pitchFamily="49" charset="-122"/>
                <a:ea typeface="黑体" pitchFamily="49" charset="-122"/>
              </a:rPr>
              <a:t>例：一个</a:t>
            </a:r>
            <a:r>
              <a:rPr kumimoji="1" lang="en-US" altLang="zh-CN" sz="2400" b="1" dirty="0">
                <a:latin typeface="黑体" pitchFamily="49" charset="-122"/>
                <a:ea typeface="黑体" pitchFamily="49" charset="-122"/>
              </a:rPr>
              <a:t>4-LFSR</a:t>
            </a:r>
            <a:r>
              <a:rPr kumimoji="1" lang="zh-CN" altLang="en-US" sz="2400" b="1" dirty="0">
                <a:latin typeface="黑体" pitchFamily="49" charset="-122"/>
                <a:ea typeface="黑体" pitchFamily="49" charset="-122"/>
              </a:rPr>
              <a:t>的联系多项式为 </a:t>
            </a:r>
          </a:p>
        </p:txBody>
      </p:sp>
      <p:graphicFrame>
        <p:nvGraphicFramePr>
          <p:cNvPr id="9222" name="Object 3"/>
          <p:cNvGraphicFramePr>
            <a:graphicFrameLocks noChangeAspect="1"/>
          </p:cNvGraphicFramePr>
          <p:nvPr/>
        </p:nvGraphicFramePr>
        <p:xfrm>
          <a:off x="5219700" y="404813"/>
          <a:ext cx="3024188" cy="533400"/>
        </p:xfrm>
        <a:graphic>
          <a:graphicData uri="http://schemas.openxmlformats.org/presentationml/2006/ole">
            <mc:AlternateContent xmlns:mc="http://schemas.openxmlformats.org/markup-compatibility/2006">
              <mc:Choice xmlns:v="urn:schemas-microsoft-com:vml" Requires="v">
                <p:oleObj spid="_x0000_s12359" name="Equation" r:id="rId3" imgW="1295400" imgH="228600" progId="Equation.3">
                  <p:embed/>
                </p:oleObj>
              </mc:Choice>
              <mc:Fallback>
                <p:oleObj name="Equation" r:id="rId3" imgW="1295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404813"/>
                        <a:ext cx="30241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3" name="Text Box 4"/>
          <p:cNvSpPr txBox="1">
            <a:spLocks noChangeArrowheads="1"/>
          </p:cNvSpPr>
          <p:nvPr/>
        </p:nvSpPr>
        <p:spPr bwMode="auto">
          <a:xfrm>
            <a:off x="1258888" y="1104900"/>
            <a:ext cx="570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400" b="1" dirty="0">
                <a:latin typeface="黑体" pitchFamily="49" charset="-122"/>
                <a:ea typeface="黑体" pitchFamily="49" charset="-122"/>
              </a:rPr>
              <a:t>初始状态为</a:t>
            </a:r>
            <a:r>
              <a:rPr kumimoji="1" lang="en-US" altLang="zh-CN" sz="2400" b="1" dirty="0">
                <a:latin typeface="黑体" pitchFamily="49" charset="-122"/>
                <a:ea typeface="黑体" pitchFamily="49" charset="-122"/>
              </a:rPr>
              <a:t>1101</a:t>
            </a:r>
            <a:r>
              <a:rPr kumimoji="1" lang="zh-CN" altLang="en-US" sz="2400" b="1" dirty="0">
                <a:latin typeface="黑体" pitchFamily="49" charset="-122"/>
                <a:ea typeface="黑体" pitchFamily="49" charset="-122"/>
              </a:rPr>
              <a:t>。求输出序列及其周期。</a:t>
            </a:r>
          </a:p>
        </p:txBody>
      </p:sp>
      <p:sp>
        <p:nvSpPr>
          <p:cNvPr id="9224" name="Text Box 5"/>
          <p:cNvSpPr txBox="1">
            <a:spLocks noChangeArrowheads="1"/>
          </p:cNvSpPr>
          <p:nvPr/>
        </p:nvSpPr>
        <p:spPr bwMode="auto">
          <a:xfrm>
            <a:off x="539750" y="21336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800" b="1">
                <a:latin typeface="Times New Roman" pitchFamily="18" charset="0"/>
                <a:ea typeface="黑体" pitchFamily="49" charset="-122"/>
              </a:rPr>
              <a:t>解：</a:t>
            </a:r>
          </a:p>
        </p:txBody>
      </p:sp>
      <p:graphicFrame>
        <p:nvGraphicFramePr>
          <p:cNvPr id="9225" name="Object 6"/>
          <p:cNvGraphicFramePr>
            <a:graphicFrameLocks noChangeAspect="1"/>
          </p:cNvGraphicFramePr>
          <p:nvPr/>
        </p:nvGraphicFramePr>
        <p:xfrm>
          <a:off x="1281113" y="2197100"/>
          <a:ext cx="6891337" cy="1303338"/>
        </p:xfrm>
        <a:graphic>
          <a:graphicData uri="http://schemas.openxmlformats.org/presentationml/2006/ole">
            <mc:AlternateContent xmlns:mc="http://schemas.openxmlformats.org/markup-compatibility/2006">
              <mc:Choice xmlns:v="urn:schemas-microsoft-com:vml" Requires="v">
                <p:oleObj spid="_x0000_s12360" name="公式" r:id="rId5" imgW="2882900" imgH="546100" progId="Equation.3">
                  <p:embed/>
                </p:oleObj>
              </mc:Choice>
              <mc:Fallback>
                <p:oleObj name="公式" r:id="rId5" imgW="2882900" imgH="546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1113" y="2197100"/>
                        <a:ext cx="6891337"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6" name="Object 7"/>
          <p:cNvGraphicFramePr>
            <a:graphicFrameLocks noChangeAspect="1"/>
          </p:cNvGraphicFramePr>
          <p:nvPr/>
        </p:nvGraphicFramePr>
        <p:xfrm>
          <a:off x="2411413" y="3573463"/>
          <a:ext cx="3048000" cy="2046287"/>
        </p:xfrm>
        <a:graphic>
          <a:graphicData uri="http://schemas.openxmlformats.org/presentationml/2006/ole">
            <mc:AlternateContent xmlns:mc="http://schemas.openxmlformats.org/markup-compatibility/2006">
              <mc:Choice xmlns:v="urn:schemas-microsoft-com:vml" Requires="v">
                <p:oleObj spid="_x0000_s12361" name="VISIO" r:id="rId7" imgW="1876425" imgH="1257300" progId="Visio.Drawing.6">
                  <p:embed/>
                </p:oleObj>
              </mc:Choice>
              <mc:Fallback>
                <p:oleObj name="VISIO" r:id="rId7" imgW="1876425" imgH="12573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3573463"/>
                        <a:ext cx="3048000" cy="20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7" name="AutoShape 8"/>
          <p:cNvSpPr>
            <a:spLocks noChangeArrowheads="1"/>
          </p:cNvSpPr>
          <p:nvPr/>
        </p:nvSpPr>
        <p:spPr bwMode="auto">
          <a:xfrm>
            <a:off x="5435600" y="3959225"/>
            <a:ext cx="3275013" cy="1125538"/>
          </a:xfrm>
          <a:prstGeom prst="wedgeEllipseCallout">
            <a:avLst>
              <a:gd name="adj1" fmla="val -65940"/>
              <a:gd name="adj2" fmla="val -88282"/>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400" b="1">
                <a:solidFill>
                  <a:schemeClr val="bg1"/>
                </a:solidFill>
                <a:latin typeface="Times New Roman" pitchFamily="18" charset="0"/>
              </a:rPr>
              <a:t>反馈值放在后面！</a:t>
            </a:r>
          </a:p>
        </p:txBody>
      </p:sp>
    </p:spTree>
    <p:extLst>
      <p:ext uri="{BB962C8B-B14F-4D97-AF65-F5344CB8AC3E}">
        <p14:creationId xmlns:p14="http://schemas.microsoft.com/office/powerpoint/2010/main" val="327346527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57</a:t>
            </a:fld>
            <a:endParaRPr lang="en-US" altLang="zh-CN"/>
          </a:p>
        </p:txBody>
      </p:sp>
      <p:graphicFrame>
        <p:nvGraphicFramePr>
          <p:cNvPr id="6" name="Object 6"/>
          <p:cNvGraphicFramePr>
            <a:graphicFrameLocks noChangeAspect="1"/>
          </p:cNvGraphicFramePr>
          <p:nvPr>
            <p:extLst>
              <p:ext uri="{D42A27DB-BD31-4B8C-83A1-F6EECF244321}">
                <p14:modId xmlns:p14="http://schemas.microsoft.com/office/powerpoint/2010/main" val="1974833479"/>
              </p:ext>
            </p:extLst>
          </p:nvPr>
        </p:nvGraphicFramePr>
        <p:xfrm>
          <a:off x="1847850" y="2736850"/>
          <a:ext cx="6289675" cy="911225"/>
        </p:xfrm>
        <a:graphic>
          <a:graphicData uri="http://schemas.openxmlformats.org/presentationml/2006/ole">
            <mc:AlternateContent xmlns:mc="http://schemas.openxmlformats.org/markup-compatibility/2006">
              <mc:Choice xmlns:v="urn:schemas-microsoft-com:vml" Requires="v">
                <p:oleObj spid="_x0000_s13337" name="Equation" r:id="rId3" imgW="2781000" imgH="406080" progId="Equation.DSMT4">
                  <p:embed/>
                </p:oleObj>
              </mc:Choice>
              <mc:Fallback>
                <p:oleObj name="Equation" r:id="rId3" imgW="2781000" imgH="406080" progId="Equation.DSMT4">
                  <p:embed/>
                  <p:pic>
                    <p:nvPicPr>
                      <p:cNvPr id="0" name=""/>
                      <p:cNvPicPr>
                        <a:picLocks noChangeAspect="1" noChangeArrowheads="1"/>
                      </p:cNvPicPr>
                      <p:nvPr/>
                    </p:nvPicPr>
                    <p:blipFill>
                      <a:blip r:embed="rId4"/>
                      <a:srcRect/>
                      <a:stretch>
                        <a:fillRect/>
                      </a:stretch>
                    </p:blipFill>
                    <p:spPr bwMode="auto">
                      <a:xfrm>
                        <a:off x="1847850" y="2736850"/>
                        <a:ext cx="628967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0"/>
          <p:cNvSpPr txBox="1">
            <a:spLocks noChangeArrowheads="1"/>
          </p:cNvSpPr>
          <p:nvPr/>
        </p:nvSpPr>
        <p:spPr bwMode="auto">
          <a:xfrm>
            <a:off x="1258888" y="3692525"/>
            <a:ext cx="51812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lang="en-US" altLang="zh-CN" sz="3200" i="1" dirty="0">
                <a:latin typeface="Times New Roman" pitchFamily="18" charset="0"/>
                <a:cs typeface="Times New Roman" pitchFamily="18" charset="0"/>
              </a:rPr>
              <a:t>A</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en-US" sz="3200" dirty="0">
                <a:latin typeface="Times New Roman" pitchFamily="18" charset="0"/>
                <a:cs typeface="Times New Roman" pitchFamily="18" charset="0"/>
              </a:rPr>
              <a:t>称为序列的生成函数。 </a:t>
            </a:r>
          </a:p>
        </p:txBody>
      </p:sp>
      <p:sp>
        <p:nvSpPr>
          <p:cNvPr id="8" name="TextBox 7"/>
          <p:cNvSpPr txBox="1"/>
          <p:nvPr/>
        </p:nvSpPr>
        <p:spPr>
          <a:xfrm>
            <a:off x="1049004" y="869689"/>
            <a:ext cx="2162772" cy="769441"/>
          </a:xfrm>
          <a:prstGeom prst="rect">
            <a:avLst/>
          </a:prstGeom>
          <a:noFill/>
        </p:spPr>
        <p:txBody>
          <a:bodyPr wrap="none" rtlCol="0">
            <a:spAutoFit/>
          </a:bodyPr>
          <a:lstStyle/>
          <a:p>
            <a:r>
              <a:rPr lang="zh-CN" altLang="en-US" sz="4400" b="1" dirty="0">
                <a:solidFill>
                  <a:srgbClr val="0000FF"/>
                </a:solidFill>
                <a:latin typeface="Times New Roman" pitchFamily="18" charset="0"/>
                <a:ea typeface="+mn-ea"/>
                <a:cs typeface="Times New Roman" pitchFamily="18" charset="0"/>
              </a:rPr>
              <a:t>定义</a:t>
            </a:r>
            <a:r>
              <a:rPr lang="en-US" altLang="zh-CN" sz="4400" b="1" dirty="0">
                <a:solidFill>
                  <a:srgbClr val="0000FF"/>
                </a:solidFill>
                <a:latin typeface="Times New Roman" pitchFamily="18" charset="0"/>
                <a:ea typeface="+mn-ea"/>
                <a:cs typeface="Times New Roman" pitchFamily="18" charset="0"/>
              </a:rPr>
              <a:t>5.3 </a:t>
            </a:r>
            <a:endParaRPr lang="zh-CN" altLang="en-US" sz="4400" b="1" dirty="0">
              <a:solidFill>
                <a:srgbClr val="0000FF"/>
              </a:solidFill>
              <a:latin typeface="Times New Roman" pitchFamily="18" charset="0"/>
              <a:ea typeface="+mn-ea"/>
              <a:cs typeface="Times New Roman" pitchFamily="18" charset="0"/>
            </a:endParaRPr>
          </a:p>
        </p:txBody>
      </p:sp>
      <p:sp>
        <p:nvSpPr>
          <p:cNvPr id="9" name="矩形 8"/>
          <p:cNvSpPr/>
          <p:nvPr/>
        </p:nvSpPr>
        <p:spPr>
          <a:xfrm>
            <a:off x="1217319" y="2200724"/>
            <a:ext cx="3732112" cy="584775"/>
          </a:xfrm>
          <a:prstGeom prst="rect">
            <a:avLst/>
          </a:prstGeom>
        </p:spPr>
        <p:txBody>
          <a:bodyPr wrap="none">
            <a:spAutoFit/>
          </a:bodyPr>
          <a:lstStyle/>
          <a:p>
            <a:r>
              <a:rPr lang="zh-CN" altLang="zh-CN" sz="3200" dirty="0"/>
              <a:t>给定</a:t>
            </a:r>
            <a:r>
              <a:rPr lang="zh-CN" altLang="zh-CN" sz="3200" dirty="0" smtClean="0"/>
              <a:t>序列</a:t>
            </a:r>
            <a:r>
              <a:rPr lang="en-US" altLang="zh-CN" sz="3200" dirty="0" smtClean="0"/>
              <a:t>{</a:t>
            </a:r>
            <a:r>
              <a:rPr lang="en-US" altLang="zh-CN" sz="3200" i="1" dirty="0" err="1" smtClean="0">
                <a:latin typeface="Times New Roman" pitchFamily="18" charset="0"/>
                <a:cs typeface="Times New Roman" pitchFamily="18" charset="0"/>
              </a:rPr>
              <a:t>a</a:t>
            </a:r>
            <a:r>
              <a:rPr lang="en-US" altLang="zh-CN" sz="3200" i="1" baseline="-25000" dirty="0" err="1" smtClean="0">
                <a:latin typeface="Times New Roman" pitchFamily="18" charset="0"/>
                <a:cs typeface="Times New Roman" pitchFamily="18" charset="0"/>
              </a:rPr>
              <a:t>i</a:t>
            </a:r>
            <a:r>
              <a:rPr lang="en-US" altLang="zh-CN" sz="3200" dirty="0" smtClean="0"/>
              <a:t>}</a:t>
            </a:r>
            <a:r>
              <a:rPr lang="zh-CN" altLang="en-US" sz="3200" dirty="0" smtClean="0"/>
              <a:t>幂级数</a:t>
            </a:r>
            <a:endParaRPr lang="zh-CN" altLang="en-US" sz="3200" dirty="0"/>
          </a:p>
        </p:txBody>
      </p:sp>
    </p:spTree>
    <p:extLst>
      <p:ext uri="{BB962C8B-B14F-4D97-AF65-F5344CB8AC3E}">
        <p14:creationId xmlns:p14="http://schemas.microsoft.com/office/powerpoint/2010/main" val="965402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3F15F6A-A8B1-4C9B-9898-AD5F6A338D2F}"/>
              </a:ext>
            </a:extLst>
          </p:cNvPr>
          <p:cNvSpPr>
            <a:spLocks noGrp="1"/>
          </p:cNvSpPr>
          <p:nvPr>
            <p:ph type="dt" sz="half" idx="10"/>
          </p:nvPr>
        </p:nvSpPr>
        <p:spPr/>
        <p:txBody>
          <a:bodyPr/>
          <a:lstStyle/>
          <a:p>
            <a:pPr>
              <a:defRPr/>
            </a:pPr>
            <a:fld id="{568EDC7F-A426-4BB5-8731-85E3C4FB14AB}" type="datetime1">
              <a:rPr lang="zh-CN" altLang="en-US" smtClean="0"/>
              <a:t>2020\1\28 Tuesday</a:t>
            </a:fld>
            <a:endParaRPr lang="en-US" altLang="zh-CN"/>
          </a:p>
        </p:txBody>
      </p:sp>
      <p:sp>
        <p:nvSpPr>
          <p:cNvPr id="3" name="页脚占位符 2">
            <a:extLst>
              <a:ext uri="{FF2B5EF4-FFF2-40B4-BE49-F238E27FC236}">
                <a16:creationId xmlns:a16="http://schemas.microsoft.com/office/drawing/2014/main" xmlns="" id="{12601099-D839-44DC-83C4-12F016EC67A9}"/>
              </a:ext>
            </a:extLst>
          </p:cNvPr>
          <p:cNvSpPr>
            <a:spLocks noGrp="1"/>
          </p:cNvSpPr>
          <p:nvPr>
            <p:ph type="ftr" sz="quarter" idx="11"/>
          </p:nvPr>
        </p:nvSpPr>
        <p:spPr>
          <a:xfrm>
            <a:off x="3626895" y="6219310"/>
            <a:ext cx="2895600" cy="457200"/>
          </a:xfrm>
        </p:spPr>
        <p:txBody>
          <a:bodyPr/>
          <a:lstStyle/>
          <a:p>
            <a:pPr>
              <a:defRPr/>
            </a:pPr>
            <a:r>
              <a:rPr lang="zh-CN" altLang="en-US" dirty="0" smtClean="0"/>
              <a:t>密码学</a:t>
            </a:r>
            <a:r>
              <a:rPr lang="en-US" altLang="zh-CN" dirty="0" smtClean="0"/>
              <a:t>---</a:t>
            </a:r>
            <a:r>
              <a:rPr lang="zh-CN" altLang="en-US" dirty="0" smtClean="0"/>
              <a:t>基础理论与应用</a:t>
            </a:r>
            <a:endParaRPr lang="en-US" altLang="zh-CN" dirty="0"/>
          </a:p>
        </p:txBody>
      </p:sp>
      <p:sp>
        <p:nvSpPr>
          <p:cNvPr id="4" name="灯片编号占位符 3">
            <a:extLst>
              <a:ext uri="{FF2B5EF4-FFF2-40B4-BE49-F238E27FC236}">
                <a16:creationId xmlns:a16="http://schemas.microsoft.com/office/drawing/2014/main" xmlns="" id="{E405DC76-0189-42E4-B7AB-0CF3B318A68C}"/>
              </a:ext>
            </a:extLst>
          </p:cNvPr>
          <p:cNvSpPr>
            <a:spLocks noGrp="1"/>
          </p:cNvSpPr>
          <p:nvPr>
            <p:ph type="sldNum" sz="quarter" idx="12"/>
          </p:nvPr>
        </p:nvSpPr>
        <p:spPr/>
        <p:txBody>
          <a:bodyPr/>
          <a:lstStyle/>
          <a:p>
            <a:pPr>
              <a:defRPr/>
            </a:pPr>
            <a:fld id="{7830E22A-F574-49D0-B6CD-1F23E069FEAC}" type="slidenum">
              <a:rPr lang="en-US" altLang="zh-CN" smtClean="0"/>
              <a:pPr>
                <a:defRPr/>
              </a:pPr>
              <a:t>58</a:t>
            </a:fld>
            <a:endParaRPr lang="en-US" altLang="zh-CN"/>
          </a:p>
        </p:txBody>
      </p:sp>
      <p:sp>
        <p:nvSpPr>
          <p:cNvPr id="5" name="矩形 4">
            <a:extLst>
              <a:ext uri="{FF2B5EF4-FFF2-40B4-BE49-F238E27FC236}">
                <a16:creationId xmlns:a16="http://schemas.microsoft.com/office/drawing/2014/main" xmlns="" id="{3B5FCF87-6D75-45AD-934B-043403EAF86F}"/>
              </a:ext>
            </a:extLst>
          </p:cNvPr>
          <p:cNvSpPr/>
          <p:nvPr/>
        </p:nvSpPr>
        <p:spPr>
          <a:xfrm>
            <a:off x="251520" y="2123855"/>
            <a:ext cx="8775975" cy="1077218"/>
          </a:xfrm>
          <a:prstGeom prst="rect">
            <a:avLst/>
          </a:prstGeom>
        </p:spPr>
        <p:txBody>
          <a:bodyPr wrap="square">
            <a:spAutoFit/>
          </a:bodyPr>
          <a:lstStyle/>
          <a:p>
            <a:r>
              <a:rPr lang="en-US" altLang="zh-CN" sz="2400" dirty="0"/>
              <a:t> </a:t>
            </a:r>
            <a:r>
              <a:rPr lang="zh-CN" altLang="en-US" sz="3200" dirty="0" smtClean="0"/>
              <a:t>设</a:t>
            </a:r>
            <a:r>
              <a:rPr lang="en-US" altLang="zh-CN" sz="3200" i="1" dirty="0" smtClean="0">
                <a:latin typeface="Times New Roman" pitchFamily="18" charset="0"/>
                <a:cs typeface="Times New Roman" pitchFamily="18" charset="0"/>
              </a:rPr>
              <a:t>p</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x</a:t>
            </a:r>
            <a:r>
              <a:rPr lang="en-US" altLang="zh-CN" sz="3200" dirty="0" smtClean="0">
                <a:latin typeface="Times New Roman" pitchFamily="18" charset="0"/>
                <a:cs typeface="Times New Roman" pitchFamily="18" charset="0"/>
              </a:rPr>
              <a:t>)=1+</a:t>
            </a:r>
            <a:r>
              <a:rPr lang="en-US" altLang="zh-CN" sz="3200" i="1" dirty="0" smtClean="0">
                <a:latin typeface="Times New Roman" pitchFamily="18" charset="0"/>
                <a:cs typeface="Times New Roman" pitchFamily="18" charset="0"/>
              </a:rPr>
              <a:t>c</a:t>
            </a:r>
            <a:r>
              <a:rPr lang="en-US" altLang="zh-CN" sz="3200" baseline="-25000" dirty="0" smtClean="0">
                <a:latin typeface="Times New Roman" pitchFamily="18" charset="0"/>
                <a:cs typeface="Times New Roman" pitchFamily="18" charset="0"/>
              </a:rPr>
              <a:t>1</a:t>
            </a:r>
            <a:r>
              <a:rPr lang="en-US" altLang="zh-CN" sz="3200" i="1" dirty="0" smtClean="0">
                <a:latin typeface="Times New Roman" pitchFamily="18" charset="0"/>
                <a:cs typeface="Times New Roman" pitchFamily="18" charset="0"/>
              </a:rPr>
              <a:t>x</a:t>
            </a:r>
            <a:r>
              <a:rPr lang="en-US" altLang="zh-CN" sz="3200" dirty="0" smtClean="0">
                <a:latin typeface="Times New Roman" pitchFamily="18" charset="0"/>
                <a:cs typeface="Times New Roman" pitchFamily="18" charset="0"/>
              </a:rPr>
              <a:t>+</a:t>
            </a:r>
            <a:r>
              <a:rPr lang="en-US" altLang="zh-CN" sz="3200" dirty="0" smtClean="0">
                <a:latin typeface="宋体"/>
                <a:ea typeface="宋体"/>
                <a:cs typeface="Times New Roman" pitchFamily="18" charset="0"/>
              </a:rPr>
              <a:t>…+</a:t>
            </a:r>
            <a:r>
              <a:rPr lang="en-US" altLang="zh-CN" sz="3200" i="1" dirty="0" err="1" smtClean="0">
                <a:latin typeface="Times New Roman" pitchFamily="18" charset="0"/>
                <a:cs typeface="Times New Roman" pitchFamily="18" charset="0"/>
              </a:rPr>
              <a:t>c</a:t>
            </a:r>
            <a:r>
              <a:rPr lang="en-US" altLang="zh-CN" sz="3200" i="1" baseline="-25000" dirty="0" err="1" smtClean="0">
                <a:latin typeface="Times New Roman" pitchFamily="18" charset="0"/>
                <a:cs typeface="Times New Roman" pitchFamily="18" charset="0"/>
              </a:rPr>
              <a:t>n</a:t>
            </a:r>
            <a:r>
              <a:rPr lang="en-US" altLang="zh-CN" sz="3200" i="1" dirty="0" err="1" smtClean="0">
                <a:latin typeface="Times New Roman" pitchFamily="18" charset="0"/>
                <a:cs typeface="Times New Roman" pitchFamily="18" charset="0"/>
              </a:rPr>
              <a:t>x</a:t>
            </a:r>
            <a:r>
              <a:rPr lang="en-US" altLang="zh-CN" sz="3200" i="1" baseline="30000" dirty="0" err="1" smtClean="0">
                <a:latin typeface="Times New Roman" pitchFamily="18" charset="0"/>
                <a:cs typeface="Times New Roman" pitchFamily="18" charset="0"/>
              </a:rPr>
              <a:t>n</a:t>
            </a:r>
            <a:r>
              <a:rPr lang="zh-CN" altLang="en-US" sz="3200" dirty="0" smtClean="0">
                <a:latin typeface="Times New Roman" pitchFamily="18" charset="0"/>
                <a:cs typeface="Times New Roman" pitchFamily="18" charset="0"/>
              </a:rPr>
              <a:t>是</a:t>
            </a:r>
            <a:r>
              <a:rPr lang="en-US" altLang="zh-CN" sz="3200" dirty="0" smtClean="0">
                <a:latin typeface="Times New Roman" pitchFamily="18" charset="0"/>
                <a:cs typeface="Times New Roman" pitchFamily="18" charset="0"/>
              </a:rPr>
              <a:t>GF(2)</a:t>
            </a:r>
            <a:r>
              <a:rPr lang="zh-CN" altLang="en-US" sz="3200" dirty="0" smtClean="0">
                <a:latin typeface="Times New Roman" pitchFamily="18" charset="0"/>
                <a:cs typeface="Times New Roman" pitchFamily="18" charset="0"/>
              </a:rPr>
              <a:t>上的多项式，</a:t>
            </a:r>
            <a:r>
              <a:rPr lang="en-US" altLang="zh-CN" sz="3200" dirty="0" smtClean="0">
                <a:latin typeface="Times New Roman" pitchFamily="18" charset="0"/>
                <a:cs typeface="Times New Roman" pitchFamily="18" charset="0"/>
              </a:rPr>
              <a:t>GF(</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中任意序列</a:t>
            </a:r>
            <a:r>
              <a:rPr lang="en-US" altLang="zh-CN" sz="3200" dirty="0" smtClean="0">
                <a:latin typeface="Times New Roman" pitchFamily="18" charset="0"/>
                <a:cs typeface="Times New Roman" pitchFamily="18" charset="0"/>
              </a:rPr>
              <a:t>{</a:t>
            </a:r>
            <a:r>
              <a:rPr lang="en-US" altLang="zh-CN" sz="3200" i="1" dirty="0" err="1" smtClean="0">
                <a:latin typeface="Times New Roman" pitchFamily="18" charset="0"/>
                <a:cs typeface="Times New Roman" pitchFamily="18" charset="0"/>
              </a:rPr>
              <a:t>a</a:t>
            </a:r>
            <a:r>
              <a:rPr lang="en-US" altLang="zh-CN" sz="3200" i="1" baseline="-25000" dirty="0" err="1"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的生成函数</a:t>
            </a:r>
            <a:r>
              <a:rPr lang="en-US" altLang="zh-CN" sz="3200" i="1" dirty="0" smtClean="0">
                <a:latin typeface="Times New Roman" pitchFamily="18" charset="0"/>
                <a:cs typeface="Times New Roman" pitchFamily="18" charset="0"/>
              </a:rPr>
              <a:t>A</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x</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满足：</a:t>
            </a:r>
            <a:endParaRPr lang="en-US" altLang="zh-CN" sz="3200" dirty="0" smtClean="0">
              <a:latin typeface="Times New Roman" pitchFamily="18" charset="0"/>
              <a:cs typeface="Times New Roman" pitchFamily="18" charset="0"/>
            </a:endParaRPr>
          </a:p>
        </p:txBody>
      </p:sp>
      <p:sp>
        <p:nvSpPr>
          <p:cNvPr id="7" name="TextBox 6"/>
          <p:cNvSpPr txBox="1"/>
          <p:nvPr/>
        </p:nvSpPr>
        <p:spPr>
          <a:xfrm>
            <a:off x="1049004" y="869689"/>
            <a:ext cx="2162772" cy="769441"/>
          </a:xfrm>
          <a:prstGeom prst="rect">
            <a:avLst/>
          </a:prstGeom>
          <a:noFill/>
        </p:spPr>
        <p:txBody>
          <a:bodyPr wrap="none" rtlCol="0">
            <a:spAutoFit/>
          </a:bodyPr>
          <a:lstStyle/>
          <a:p>
            <a:r>
              <a:rPr lang="zh-CN" altLang="en-US" sz="4400" b="1" dirty="0" smtClean="0">
                <a:solidFill>
                  <a:srgbClr val="0000FF"/>
                </a:solidFill>
                <a:latin typeface="Times New Roman" pitchFamily="18" charset="0"/>
                <a:ea typeface="+mn-ea"/>
                <a:cs typeface="Times New Roman" pitchFamily="18" charset="0"/>
              </a:rPr>
              <a:t>定理</a:t>
            </a:r>
            <a:r>
              <a:rPr lang="en-US" altLang="zh-CN" sz="4400" b="1" dirty="0" smtClean="0">
                <a:solidFill>
                  <a:srgbClr val="0000FF"/>
                </a:solidFill>
                <a:latin typeface="Times New Roman" pitchFamily="18" charset="0"/>
                <a:ea typeface="+mn-ea"/>
                <a:cs typeface="Times New Roman" pitchFamily="18" charset="0"/>
              </a:rPr>
              <a:t>5.2 </a:t>
            </a:r>
            <a:endParaRPr lang="zh-CN" altLang="en-US" sz="4400" b="1" dirty="0">
              <a:solidFill>
                <a:srgbClr val="0000FF"/>
              </a:solidFill>
              <a:latin typeface="Times New Roman" pitchFamily="18" charset="0"/>
              <a:ea typeface="+mn-ea"/>
              <a:cs typeface="Times New Roman" pitchFamily="18" charset="0"/>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555330033"/>
              </p:ext>
            </p:extLst>
          </p:nvPr>
        </p:nvGraphicFramePr>
        <p:xfrm>
          <a:off x="3086835" y="3429000"/>
          <a:ext cx="2294880" cy="1305145"/>
        </p:xfrm>
        <a:graphic>
          <a:graphicData uri="http://schemas.openxmlformats.org/presentationml/2006/ole">
            <mc:AlternateContent xmlns:mc="http://schemas.openxmlformats.org/markup-compatibility/2006">
              <mc:Choice xmlns:v="urn:schemas-microsoft-com:vml" Requires="v">
                <p:oleObj spid="_x0000_s14387" name="Equation" r:id="rId3" imgW="672808" imgH="380835" progId="Equation.DSMT4">
                  <p:embed/>
                </p:oleObj>
              </mc:Choice>
              <mc:Fallback>
                <p:oleObj name="Equation" r:id="rId3" imgW="672808" imgH="38083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835" y="3429000"/>
                        <a:ext cx="2294880" cy="1305145"/>
                      </a:xfrm>
                      <a:prstGeom prst="rect">
                        <a:avLst/>
                      </a:prstGeom>
                      <a:noFill/>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114957413"/>
              </p:ext>
            </p:extLst>
          </p:nvPr>
        </p:nvGraphicFramePr>
        <p:xfrm>
          <a:off x="2456765" y="4914165"/>
          <a:ext cx="4739023" cy="1215134"/>
        </p:xfrm>
        <a:graphic>
          <a:graphicData uri="http://schemas.openxmlformats.org/presentationml/2006/ole">
            <mc:AlternateContent xmlns:mc="http://schemas.openxmlformats.org/markup-compatibility/2006">
              <mc:Choice xmlns:v="urn:schemas-microsoft-com:vml" Requires="v">
                <p:oleObj spid="_x0000_s14388" name="Equation" r:id="rId5" imgW="1485900" imgH="381000" progId="Equation.DSMT4">
                  <p:embed/>
                </p:oleObj>
              </mc:Choice>
              <mc:Fallback>
                <p:oleObj name="Equation" r:id="rId5" imgW="1485900" imgH="381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6765" y="4914165"/>
                        <a:ext cx="4739023" cy="1215134"/>
                      </a:xfrm>
                      <a:prstGeom prst="rect">
                        <a:avLst/>
                      </a:prstGeom>
                      <a:noFill/>
                    </p:spPr>
                  </p:pic>
                </p:oleObj>
              </mc:Fallback>
            </mc:AlternateContent>
          </a:graphicData>
        </a:graphic>
      </p:graphicFrame>
      <p:sp>
        <p:nvSpPr>
          <p:cNvPr id="12" name="TextBox 11"/>
          <p:cNvSpPr txBox="1"/>
          <p:nvPr/>
        </p:nvSpPr>
        <p:spPr>
          <a:xfrm>
            <a:off x="1049004" y="5184195"/>
            <a:ext cx="1415772" cy="584775"/>
          </a:xfrm>
          <a:prstGeom prst="rect">
            <a:avLst/>
          </a:prstGeom>
          <a:noFill/>
        </p:spPr>
        <p:txBody>
          <a:bodyPr wrap="none" rtlCol="0">
            <a:spAutoFit/>
          </a:bodyPr>
          <a:lstStyle/>
          <a:p>
            <a:r>
              <a:rPr lang="zh-CN" altLang="en-US" sz="3200" dirty="0">
                <a:latin typeface="Times New Roman" pitchFamily="18" charset="0"/>
                <a:cs typeface="Times New Roman" pitchFamily="18" charset="0"/>
              </a:rPr>
              <a:t>其中：</a:t>
            </a:r>
          </a:p>
        </p:txBody>
      </p:sp>
    </p:spTree>
    <p:extLst>
      <p:ext uri="{BB962C8B-B14F-4D97-AF65-F5344CB8AC3E}">
        <p14:creationId xmlns:p14="http://schemas.microsoft.com/office/powerpoint/2010/main" val="43749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59</a:t>
            </a:fld>
            <a:endParaRPr lang="en-US" altLang="zh-CN"/>
          </a:p>
        </p:txBody>
      </p:sp>
      <p:sp>
        <p:nvSpPr>
          <p:cNvPr id="8" name="Rectangle 4"/>
          <p:cNvSpPr>
            <a:spLocks noChangeArrowheads="1"/>
          </p:cNvSpPr>
          <p:nvPr/>
        </p:nvSpPr>
        <p:spPr bwMode="auto">
          <a:xfrm>
            <a:off x="284693" y="2507704"/>
            <a:ext cx="833775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eaLnBrk="1" hangingPunct="1">
              <a:buFont typeface="Wingdings" pitchFamily="2" charset="2"/>
              <a:buChar char="Ø"/>
            </a:pPr>
            <a:r>
              <a:rPr kumimoji="0" lang="zh-CN" altLang="zh-CN" sz="3200" b="0" i="0" u="none" strike="noStrike" cap="none" normalizeH="0" baseline="0" dirty="0" smtClean="0">
                <a:ln>
                  <a:noFill/>
                </a:ln>
                <a:solidFill>
                  <a:schemeClr val="tx1"/>
                </a:solidFill>
                <a:effectLst/>
                <a:latin typeface="Times New Roman" pitchFamily="18" charset="0"/>
                <a:cs typeface="Times New Roman" pitchFamily="18" charset="0"/>
              </a:rPr>
              <a:t>同样，在</a:t>
            </a:r>
            <a:r>
              <a:rPr kumimoji="0" lang="en-US" altLang="zh-CN" sz="3200" b="0" i="0" u="none" strike="noStrike" cap="none" normalizeH="0" baseline="0" dirty="0" smtClean="0">
                <a:ln>
                  <a:noFill/>
                </a:ln>
                <a:solidFill>
                  <a:schemeClr val="tx1"/>
                </a:solidFill>
                <a:effectLst/>
                <a:latin typeface="Times New Roman" pitchFamily="18" charset="0"/>
                <a:cs typeface="Times New Roman" pitchFamily="18" charset="0"/>
              </a:rPr>
              <a:t>GF</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x</a:t>
            </a:r>
            <a:r>
              <a:rPr lang="en-US" altLang="zh-CN"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上</a:t>
            </a:r>
            <a:r>
              <a:rPr lang="zh-CN" altLang="zh-CN" sz="3200" dirty="0" smtClean="0">
                <a:latin typeface="Times New Roman" pitchFamily="18" charset="0"/>
                <a:cs typeface="Times New Roman" pitchFamily="18" charset="0"/>
              </a:rPr>
              <a:t>的</a:t>
            </a:r>
            <a:r>
              <a:rPr lang="zh-CN" altLang="zh-CN" sz="3200" dirty="0">
                <a:latin typeface="Times New Roman" pitchFamily="18" charset="0"/>
                <a:cs typeface="Times New Roman" pitchFamily="18" charset="0"/>
              </a:rPr>
              <a:t>任意</a:t>
            </a:r>
            <a:r>
              <a:rPr lang="zh-CN" altLang="zh-CN" sz="3200" dirty="0" smtClean="0">
                <a:latin typeface="Times New Roman" pitchFamily="18" charset="0"/>
                <a:cs typeface="Times New Roman" pitchFamily="18" charset="0"/>
              </a:rPr>
              <a:t>多项式</a:t>
            </a:r>
            <a:r>
              <a:rPr lang="el-GR" altLang="zh-CN" sz="3200" dirty="0" smtClean="0">
                <a:latin typeface="Times New Roman" pitchFamily="18" charset="0"/>
                <a:ea typeface="宋体"/>
                <a:cs typeface="Times New Roman" pitchFamily="18" charset="0"/>
              </a:rPr>
              <a:t>φ</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x</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a:t>
            </a:r>
            <a:r>
              <a:rPr lang="el-GR" altLang="zh-CN" sz="3200" dirty="0" smtClean="0">
                <a:latin typeface="Times New Roman" pitchFamily="18" charset="0"/>
                <a:ea typeface="宋体"/>
                <a:cs typeface="Times New Roman" pitchFamily="18" charset="0"/>
              </a:rPr>
              <a:t>φ</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smtClean="0">
                <a:latin typeface="Times New Roman" pitchFamily="18" charset="0"/>
                <a:cs typeface="Times New Roman" pitchFamily="18" charset="0"/>
              </a:rPr>
              <a:t>)/p(</a:t>
            </a:r>
            <a:r>
              <a:rPr lang="en-US" altLang="zh-CN" sz="3200" i="1" dirty="0" smtClean="0">
                <a:latin typeface="Times New Roman" pitchFamily="18" charset="0"/>
                <a:cs typeface="Times New Roman" pitchFamily="18" charset="0"/>
              </a:rPr>
              <a:t>x</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a:t>
            </a:r>
            <a:r>
              <a:rPr lang="zh-CN" altLang="zh-CN" sz="3200" dirty="0" smtClean="0">
                <a:latin typeface="Times New Roman" pitchFamily="18" charset="0"/>
                <a:cs typeface="Times New Roman" pitchFamily="18" charset="0"/>
              </a:rPr>
              <a:t>以</a:t>
            </a:r>
            <a:r>
              <a:rPr lang="zh-CN" altLang="zh-CN" sz="3200" dirty="0">
                <a:latin typeface="Times New Roman" pitchFamily="18" charset="0"/>
                <a:cs typeface="Times New Roman" pitchFamily="18" charset="0"/>
              </a:rPr>
              <a:t>进行多项式除法</a:t>
            </a:r>
            <a:r>
              <a:rPr lang="zh-CN" altLang="zh-CN" sz="3200" dirty="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a:p>
            <a:pPr marL="457200" indent="-457200" eaLnBrk="1" hangingPunct="1">
              <a:buFont typeface="Wingdings" pitchFamily="2" charset="2"/>
              <a:buChar char="Ø"/>
            </a:pPr>
            <a:r>
              <a:rPr lang="zh-CN" altLang="zh-CN" sz="3200" smtClean="0">
                <a:latin typeface="Times New Roman" pitchFamily="18" charset="0"/>
                <a:cs typeface="Times New Roman" pitchFamily="18" charset="0"/>
              </a:rPr>
              <a:t>得到</a:t>
            </a:r>
            <a:r>
              <a:rPr lang="zh-CN" altLang="zh-CN" sz="3200" dirty="0">
                <a:latin typeface="Times New Roman" pitchFamily="18" charset="0"/>
                <a:cs typeface="Times New Roman" pitchFamily="18" charset="0"/>
              </a:rPr>
              <a:t>一个多项式，提取系数从而得到一</a:t>
            </a:r>
            <a:r>
              <a:rPr lang="zh-CN" altLang="zh-CN" sz="3200">
                <a:latin typeface="Times New Roman" pitchFamily="18" charset="0"/>
                <a:cs typeface="Times New Roman" pitchFamily="18" charset="0"/>
              </a:rPr>
              <a:t>个</a:t>
            </a:r>
            <a:r>
              <a:rPr lang="zh-CN" altLang="zh-CN" sz="3200" smtClean="0">
                <a:latin typeface="Times New Roman" pitchFamily="18" charset="0"/>
                <a:cs typeface="Times New Roman" pitchFamily="18" charset="0"/>
              </a:rPr>
              <a:t>序列</a:t>
            </a:r>
            <a:r>
              <a:rPr lang="zh-CN" altLang="en-US" sz="3200" smtClean="0">
                <a:latin typeface="Times New Roman" pitchFamily="18" charset="0"/>
                <a:cs typeface="Times New Roman" pitchFamily="18" charset="0"/>
              </a:rPr>
              <a:t>。</a:t>
            </a:r>
            <a:endParaRPr lang="zh-CN" altLang="zh-CN" sz="3200" dirty="0">
              <a:latin typeface="Arial" pitchFamily="34" charset="0"/>
              <a:cs typeface="宋体" pitchFamily="2" charset="-122"/>
            </a:endParaRPr>
          </a:p>
          <a:p>
            <a:pPr marL="0" marR="0" lvl="0" indent="254000" algn="l" defTabSz="914400" rtl="0" eaLnBrk="1" fontAlgn="base" latinLnBrk="0" hangingPunct="1">
              <a:lnSpc>
                <a:spcPct val="100000"/>
              </a:lnSpc>
              <a:spcBef>
                <a:spcPct val="0"/>
              </a:spcBef>
              <a:spcAft>
                <a:spcPct val="0"/>
              </a:spcAft>
              <a:buClrTx/>
              <a:buSzTx/>
              <a:buFontTx/>
              <a:buNone/>
              <a:tabLst/>
            </a:pPr>
            <a:endParaRPr kumimoji="0" lang="zh-CN" altLang="zh-CN" sz="3200" b="0" i="0" u="none" strike="noStrike" cap="none" normalizeH="0" baseline="0" dirty="0" smtClean="0">
              <a:ln>
                <a:noFill/>
              </a:ln>
              <a:solidFill>
                <a:schemeClr val="tx1"/>
              </a:solidFill>
              <a:effectLst/>
              <a:latin typeface="Arial" pitchFamily="34" charset="0"/>
              <a:cs typeface="宋体" pitchFamily="2" charset="-122"/>
            </a:endParaRPr>
          </a:p>
        </p:txBody>
      </p:sp>
      <p:sp>
        <p:nvSpPr>
          <p:cNvPr id="11" name="Rectangle 7"/>
          <p:cNvSpPr>
            <a:spLocks noChangeArrowheads="1"/>
          </p:cNvSpPr>
          <p:nvPr/>
        </p:nvSpPr>
        <p:spPr bwMode="auto">
          <a:xfrm>
            <a:off x="0" y="109609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7005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CE9DC2DE-D945-48AC-B36E-5502A2ACE9CB}" type="datetime1">
              <a:rPr lang="zh-CN" altLang="en-US" sz="1400" smtClean="0"/>
              <a:t>2020\1\28 Tuesday</a:t>
            </a:fld>
            <a:endParaRPr lang="en-US" altLang="zh-CN" sz="1400"/>
          </a:p>
        </p:txBody>
      </p:sp>
      <p:sp>
        <p:nvSpPr>
          <p:cNvPr id="717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717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AC513D8-092F-49AF-A47E-3ABCD9D976D3}" type="slidenum">
              <a:rPr lang="en-US" altLang="zh-CN" sz="1400"/>
              <a:pPr>
                <a:spcBef>
                  <a:spcPct val="0"/>
                </a:spcBef>
                <a:buClrTx/>
                <a:buSzTx/>
                <a:buFontTx/>
                <a:buNone/>
              </a:pPr>
              <a:t>6</a:t>
            </a:fld>
            <a:endParaRPr lang="en-US" altLang="zh-CN" sz="1400"/>
          </a:p>
        </p:txBody>
      </p:sp>
      <p:pic>
        <p:nvPicPr>
          <p:cNvPr id="7173"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5" y="2033845"/>
            <a:ext cx="715579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矩形 5"/>
          <p:cNvSpPr>
            <a:spLocks noChangeArrowheads="1"/>
          </p:cNvSpPr>
          <p:nvPr/>
        </p:nvSpPr>
        <p:spPr bwMode="auto">
          <a:xfrm>
            <a:off x="2461295" y="5725857"/>
            <a:ext cx="450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dirty="0"/>
              <a:t>图</a:t>
            </a:r>
            <a:r>
              <a:rPr lang="en-US" altLang="zh-CN" sz="2000" dirty="0"/>
              <a:t>5.1</a:t>
            </a:r>
            <a:r>
              <a:rPr lang="zh-CN" altLang="en-US" sz="2000" dirty="0"/>
              <a:t>　分组密码和序列密码的比较</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60</a:t>
            </a:fld>
            <a:endParaRPr lang="en-US" altLang="zh-CN"/>
          </a:p>
        </p:txBody>
      </p:sp>
      <p:sp>
        <p:nvSpPr>
          <p:cNvPr id="5" name="TextBox 4"/>
          <p:cNvSpPr txBox="1"/>
          <p:nvPr/>
        </p:nvSpPr>
        <p:spPr>
          <a:xfrm>
            <a:off x="1049004" y="869689"/>
            <a:ext cx="2162772" cy="769441"/>
          </a:xfrm>
          <a:prstGeom prst="rect">
            <a:avLst/>
          </a:prstGeom>
          <a:noFill/>
        </p:spPr>
        <p:txBody>
          <a:bodyPr wrap="none" rtlCol="0">
            <a:spAutoFit/>
          </a:bodyPr>
          <a:lstStyle/>
          <a:p>
            <a:r>
              <a:rPr lang="zh-CN" altLang="en-US" sz="4400" b="1" dirty="0" smtClean="0">
                <a:solidFill>
                  <a:srgbClr val="0000FF"/>
                </a:solidFill>
                <a:latin typeface="Times New Roman" pitchFamily="18" charset="0"/>
                <a:ea typeface="+mn-ea"/>
                <a:cs typeface="Times New Roman" pitchFamily="18" charset="0"/>
              </a:rPr>
              <a:t>定理</a:t>
            </a:r>
            <a:r>
              <a:rPr lang="en-US" altLang="zh-CN" sz="4400" b="1" dirty="0" smtClean="0">
                <a:solidFill>
                  <a:srgbClr val="0000FF"/>
                </a:solidFill>
                <a:latin typeface="Times New Roman" pitchFamily="18" charset="0"/>
                <a:ea typeface="+mn-ea"/>
                <a:cs typeface="Times New Roman" pitchFamily="18" charset="0"/>
              </a:rPr>
              <a:t>5.3 </a:t>
            </a:r>
            <a:endParaRPr lang="zh-CN" altLang="en-US" sz="4400" b="1" dirty="0">
              <a:solidFill>
                <a:srgbClr val="0000FF"/>
              </a:solidFill>
              <a:latin typeface="Times New Roman" pitchFamily="18" charset="0"/>
              <a:ea typeface="+mn-ea"/>
              <a:cs typeface="Times New Roman" pitchFamily="18" charset="0"/>
            </a:endParaRPr>
          </a:p>
        </p:txBody>
      </p:sp>
      <p:sp>
        <p:nvSpPr>
          <p:cNvPr id="6" name="矩形 5"/>
          <p:cNvSpPr/>
          <p:nvPr/>
        </p:nvSpPr>
        <p:spPr>
          <a:xfrm>
            <a:off x="791580" y="2168860"/>
            <a:ext cx="8281434" cy="584775"/>
          </a:xfrm>
          <a:prstGeom prst="rect">
            <a:avLst/>
          </a:prstGeom>
        </p:spPr>
        <p:txBody>
          <a:bodyPr wrap="none">
            <a:spAutoFit/>
          </a:bodyPr>
          <a:lstStyle/>
          <a:p>
            <a:r>
              <a:rPr lang="zh-CN" altLang="en-US" sz="3200" b="1" dirty="0" smtClean="0">
                <a:latin typeface="Times New Roman" pitchFamily="18" charset="0"/>
                <a:cs typeface="Times New Roman" pitchFamily="18" charset="0"/>
              </a:rPr>
              <a:t>定理：</a:t>
            </a:r>
            <a:r>
              <a:rPr lang="en-US" altLang="zh-CN" sz="3200" i="1" dirty="0" smtClean="0">
                <a:latin typeface="Times New Roman" pitchFamily="18" charset="0"/>
                <a:cs typeface="Times New Roman" pitchFamily="18" charset="0"/>
              </a:rPr>
              <a:t>p</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|q</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的充要条件</a:t>
            </a:r>
            <a:r>
              <a:rPr lang="zh-CN" altLang="zh-CN" sz="3200" dirty="0" smtClean="0">
                <a:latin typeface="Times New Roman" pitchFamily="18" charset="0"/>
                <a:cs typeface="Times New Roman" pitchFamily="18" charset="0"/>
              </a:rPr>
              <a:t>是</a:t>
            </a:r>
            <a:r>
              <a:rPr lang="en-US" altLang="zh-CN" sz="3200" dirty="0" smtClean="0">
                <a:latin typeface="Times New Roman" pitchFamily="18" charset="0"/>
                <a:cs typeface="Times New Roman" pitchFamily="18" charset="0"/>
              </a:rPr>
              <a:t>G(</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smtClean="0">
                <a:latin typeface="Times New Roman" pitchFamily="18" charset="0"/>
                <a:cs typeface="Times New Roman" pitchFamily="18" charset="0"/>
              </a:rPr>
              <a:t>))</a:t>
            </a:r>
            <a:r>
              <a:rPr lang="en-US" altLang="zh-CN" sz="3200" dirty="0">
                <a:latin typeface="Times New Roman" pitchFamily="18" charset="0"/>
                <a:cs typeface="Times New Roman" pitchFamily="18" charset="0"/>
              </a:rPr>
              <a:t> ⊂ </a:t>
            </a:r>
            <a:r>
              <a:rPr lang="en-US" altLang="zh-CN" sz="3200" dirty="0" smtClean="0">
                <a:latin typeface="Times New Roman" pitchFamily="18" charset="0"/>
                <a:cs typeface="Times New Roman" pitchFamily="18" charset="0"/>
              </a:rPr>
              <a:t>G(</a:t>
            </a:r>
            <a:r>
              <a:rPr lang="en-US" altLang="zh-CN" sz="3200" i="1" dirty="0">
                <a:latin typeface="Times New Roman" pitchFamily="18" charset="0"/>
                <a:cs typeface="Times New Roman" pitchFamily="18" charset="0"/>
              </a:rPr>
              <a:t>q</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en-US" altLang="zh-CN" sz="3200" dirty="0" smtClean="0">
                <a:latin typeface="Times New Roman" pitchFamily="18" charset="0"/>
                <a:cs typeface="Times New Roman" pitchFamily="18" charset="0"/>
              </a:rPr>
              <a:t>)</a:t>
            </a:r>
            <a:endParaRPr lang="zh-CN" altLang="en-US" sz="3200" dirty="0">
              <a:latin typeface="Times New Roman" pitchFamily="18" charset="0"/>
              <a:cs typeface="Times New Roman" pitchFamily="18" charset="0"/>
            </a:endParaRPr>
          </a:p>
        </p:txBody>
      </p:sp>
      <p:sp>
        <p:nvSpPr>
          <p:cNvPr id="7" name="矩形 6"/>
          <p:cNvSpPr/>
          <p:nvPr/>
        </p:nvSpPr>
        <p:spPr>
          <a:xfrm>
            <a:off x="1049004" y="3429000"/>
            <a:ext cx="7695855" cy="1569660"/>
          </a:xfrm>
          <a:prstGeom prst="rect">
            <a:avLst/>
          </a:prstGeom>
        </p:spPr>
        <p:txBody>
          <a:bodyPr wrap="square">
            <a:spAutoFit/>
          </a:bodyPr>
          <a:lstStyle/>
          <a:p>
            <a:r>
              <a:rPr lang="zh-CN" altLang="zh-CN" sz="3200" dirty="0">
                <a:latin typeface="Times New Roman" pitchFamily="18" charset="0"/>
                <a:cs typeface="Times New Roman" pitchFamily="18" charset="0"/>
              </a:rPr>
              <a:t>上述定理说明同样的一个序列可用</a:t>
            </a:r>
            <a:r>
              <a:rPr lang="en-US" altLang="zh-CN" sz="3200" i="1" dirty="0">
                <a:latin typeface="Times New Roman" pitchFamily="18" charset="0"/>
                <a:cs typeface="Times New Roman" pitchFamily="18" charset="0"/>
              </a:rPr>
              <a:t>n</a:t>
            </a:r>
            <a:r>
              <a:rPr lang="zh-CN" altLang="zh-CN" sz="3200" dirty="0">
                <a:latin typeface="Times New Roman" pitchFamily="18" charset="0"/>
                <a:cs typeface="Times New Roman" pitchFamily="18" charset="0"/>
              </a:rPr>
              <a:t>级</a:t>
            </a:r>
            <a:r>
              <a:rPr lang="en-US" altLang="zh-CN" sz="3200" dirty="0">
                <a:latin typeface="Times New Roman" pitchFamily="18" charset="0"/>
                <a:cs typeface="Times New Roman" pitchFamily="18" charset="0"/>
              </a:rPr>
              <a:t>LFSR</a:t>
            </a:r>
            <a:r>
              <a:rPr lang="zh-CN" altLang="zh-CN" sz="3200" dirty="0">
                <a:latin typeface="Times New Roman" pitchFamily="18" charset="0"/>
                <a:cs typeface="Times New Roman" pitchFamily="18" charset="0"/>
              </a:rPr>
              <a:t>产生的序列，也可用级数更多的</a:t>
            </a:r>
            <a:r>
              <a:rPr lang="en-US" altLang="zh-CN" sz="3200" dirty="0">
                <a:latin typeface="Times New Roman" pitchFamily="18" charset="0"/>
                <a:cs typeface="Times New Roman" pitchFamily="18" charset="0"/>
              </a:rPr>
              <a:t>LFSR</a:t>
            </a:r>
            <a:r>
              <a:rPr lang="zh-CN" altLang="zh-CN" sz="3200" dirty="0">
                <a:latin typeface="Times New Roman" pitchFamily="18" charset="0"/>
                <a:cs typeface="Times New Roman" pitchFamily="18" charset="0"/>
              </a:rPr>
              <a:t>来产生。</a:t>
            </a:r>
          </a:p>
        </p:txBody>
      </p:sp>
    </p:spTree>
    <p:extLst>
      <p:ext uri="{BB962C8B-B14F-4D97-AF65-F5344CB8AC3E}">
        <p14:creationId xmlns:p14="http://schemas.microsoft.com/office/powerpoint/2010/main" val="3525917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61</a:t>
            </a:fld>
            <a:endParaRPr lang="en-US" altLang="zh-CN"/>
          </a:p>
        </p:txBody>
      </p:sp>
      <mc:AlternateContent xmlns:mc="http://schemas.openxmlformats.org/markup-compatibility/2006" xmlns:a14="http://schemas.microsoft.com/office/drawing/2010/main">
        <mc:Choice Requires="a14">
          <p:sp>
            <p:nvSpPr>
              <p:cNvPr id="7" name="矩形 6"/>
              <p:cNvSpPr/>
              <p:nvPr/>
            </p:nvSpPr>
            <p:spPr>
              <a:xfrm>
                <a:off x="320875" y="1898830"/>
                <a:ext cx="8325927" cy="4470391"/>
              </a:xfrm>
              <a:prstGeom prst="rect">
                <a:avLst/>
              </a:prstGeom>
            </p:spPr>
            <p:txBody>
              <a:bodyPr wrap="square">
                <a:spAutoFit/>
              </a:bodyPr>
              <a:lstStyle/>
              <a:p>
                <a:pPr>
                  <a:buNone/>
                </a:pPr>
                <a:r>
                  <a:rPr lang="zh-CN" altLang="zh-CN" sz="2400" dirty="0" smtClean="0">
                    <a:latin typeface="Times New Roman" panose="02020603050405020304" pitchFamily="18" charset="0"/>
                    <a:cs typeface="Times New Roman" panose="02020603050405020304" pitchFamily="18" charset="0"/>
                  </a:rPr>
                  <a:t>证明： 若</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q</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，可设</a:t>
                </a:r>
                <a:r>
                  <a:rPr lang="en-US" altLang="zh-CN" sz="2400" i="1" dirty="0">
                    <a:latin typeface="Times New Roman" panose="02020603050405020304" pitchFamily="18" charset="0"/>
                    <a:cs typeface="Times New Roman" panose="02020603050405020304" pitchFamily="18" charset="0"/>
                  </a:rPr>
                  <a:t>q</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，因此</a:t>
                </a:r>
              </a:p>
              <a:p>
                <a:pPr>
                  <a:buNone/>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pitchFamily="18" charset="0"/>
                        </a:rPr>
                        <m:t>𝐴</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f>
                        <m:fPr>
                          <m:ctrlPr>
                            <a:rPr lang="zh-CN" altLang="zh-CN" sz="2400" i="1">
                              <a:latin typeface="Cambria Math"/>
                            </a:rPr>
                          </m:ctrlPr>
                        </m:fPr>
                        <m:num>
                          <m:r>
                            <a:rPr lang="en-US" altLang="zh-CN" sz="2400">
                              <a:latin typeface="Cambria Math" panose="02040503050406030204" pitchFamily="18" charset="0"/>
                            </a:rPr>
                            <m:t>𝜑</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num>
                        <m:den>
                          <m:r>
                            <a:rPr lang="en-US" altLang="zh-CN" sz="2400">
                              <a:latin typeface="Cambria Math" panose="02040503050406030204" pitchFamily="18" charset="0"/>
                            </a:rPr>
                            <m:t>𝑝</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den>
                      </m:f>
                      <m:r>
                        <a:rPr lang="en-US" altLang="zh-CN" sz="2400">
                          <a:latin typeface="Cambria Math" panose="02040503050406030204" pitchFamily="18" charset="0"/>
                        </a:rPr>
                        <m:t>=</m:t>
                      </m:r>
                      <m:f>
                        <m:fPr>
                          <m:ctrlPr>
                            <a:rPr lang="zh-CN" altLang="zh-CN" sz="2400" i="1">
                              <a:latin typeface="Cambria Math"/>
                            </a:rPr>
                          </m:ctrlPr>
                        </m:fPr>
                        <m:num>
                          <m:r>
                            <a:rPr lang="en-US" altLang="zh-CN" sz="2400">
                              <a:latin typeface="Cambria Math" panose="02040503050406030204" pitchFamily="18" charset="0"/>
                            </a:rPr>
                            <m:t>𝜑</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r>
                            <a:rPr lang="en-US" altLang="zh-CN" sz="2400">
                              <a:latin typeface="Cambria Math" panose="02040503050406030204" pitchFamily="18" charset="0"/>
                            </a:rPr>
                            <m:t>𝑟</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num>
                        <m:den>
                          <m:r>
                            <a:rPr lang="en-US" altLang="zh-CN" sz="2400">
                              <a:latin typeface="Cambria Math" panose="02040503050406030204" pitchFamily="18" charset="0"/>
                            </a:rPr>
                            <m:t>𝑝</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r>
                            <a:rPr lang="en-US" altLang="zh-CN" sz="2400">
                              <a:latin typeface="Cambria Math" panose="02040503050406030204" pitchFamily="18" charset="0"/>
                            </a:rPr>
                            <m:t>𝑟</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den>
                      </m:f>
                      <m:r>
                        <a:rPr lang="en-US" altLang="zh-CN" sz="2400">
                          <a:latin typeface="Cambria Math" panose="02040503050406030204" pitchFamily="18" charset="0"/>
                        </a:rPr>
                        <m:t>=</m:t>
                      </m:r>
                      <m:f>
                        <m:fPr>
                          <m:ctrlPr>
                            <a:rPr lang="zh-CN" altLang="zh-CN" sz="2400" i="1">
                              <a:latin typeface="Cambria Math"/>
                            </a:rPr>
                          </m:ctrlPr>
                        </m:fPr>
                        <m:num>
                          <m:r>
                            <a:rPr lang="en-US" altLang="zh-CN" sz="2400">
                              <a:latin typeface="Cambria Math" panose="02040503050406030204" pitchFamily="18" charset="0"/>
                            </a:rPr>
                            <m:t>𝜑</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r>
                            <a:rPr lang="en-US" altLang="zh-CN" sz="2400">
                              <a:latin typeface="Cambria Math" panose="02040503050406030204" pitchFamily="18" charset="0"/>
                            </a:rPr>
                            <m:t>𝑟</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num>
                        <m:den>
                          <m:r>
                            <a:rPr lang="en-US" altLang="zh-CN" sz="2400">
                              <a:latin typeface="Cambria Math" panose="02040503050406030204" pitchFamily="18" charset="0"/>
                            </a:rPr>
                            <m:t>𝑞</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den>
                      </m:f>
                    </m:oMath>
                  </m:oMathPara>
                </a14:m>
                <a:endParaRPr lang="zh-CN" altLang="zh-CN" sz="2400" dirty="0">
                  <a:latin typeface="Times New Roman" panose="02020603050405020304" pitchFamily="18" charset="0"/>
                  <a:cs typeface="Times New Roman" panose="02020603050405020304" pitchFamily="18" charset="0"/>
                </a:endParaRPr>
              </a:p>
              <a:p>
                <a:pPr>
                  <a:buNone/>
                </a:pPr>
                <a:r>
                  <a:rPr lang="zh-CN" altLang="zh-CN" sz="2400" dirty="0">
                    <a:latin typeface="Times New Roman" panose="02020603050405020304" pitchFamily="18" charset="0"/>
                    <a:cs typeface="Times New Roman" panose="02020603050405020304" pitchFamily="18" charset="0"/>
                  </a:rPr>
                  <a:t>所以若</a:t>
                </a:r>
                <a14:m>
                  <m:oMath xmlns:m="http://schemas.openxmlformats.org/officeDocument/2006/math">
                    <m:d>
                      <m:dPr>
                        <m:begChr m:val="{"/>
                        <m:endChr m:val="}"/>
                        <m:ctrlPr>
                          <a:rPr lang="zh-CN" altLang="zh-CN" sz="2400" i="1">
                            <a:latin typeface="Cambria Math"/>
                          </a:rPr>
                        </m:ctrlPr>
                      </m:dPr>
                      <m:e>
                        <m:sSub>
                          <m:sSubPr>
                            <m:ctrlPr>
                              <a:rPr lang="zh-CN" altLang="zh-CN" sz="2400" i="1">
                                <a:latin typeface="Cambria Math"/>
                              </a:rPr>
                            </m:ctrlPr>
                          </m:sSubPr>
                          <m:e>
                            <m:r>
                              <a:rPr lang="en-US" altLang="zh-CN" sz="2400">
                                <a:latin typeface="Cambria Math" panose="02040503050406030204" pitchFamily="18" charset="0"/>
                              </a:rPr>
                              <m:t>𝑎</m:t>
                            </m:r>
                          </m:e>
                          <m:sub>
                            <m:r>
                              <a:rPr lang="en-US" altLang="zh-CN" sz="2400">
                                <a:latin typeface="Cambria Math" panose="02040503050406030204" pitchFamily="18" charset="0"/>
                              </a:rPr>
                              <m:t>𝑖</m:t>
                            </m:r>
                          </m:sub>
                        </m:sSub>
                      </m:e>
                    </m:d>
                    <m:r>
                      <a:rPr lang="en-US" altLang="zh-CN" sz="2400">
                        <a:latin typeface="Cambria Math" panose="02040503050406030204" pitchFamily="18" charset="0"/>
                      </a:rPr>
                      <m:t>∈</m:t>
                    </m:r>
                    <m:r>
                      <a:rPr lang="en-US" altLang="zh-CN" sz="2400">
                        <a:latin typeface="Cambria Math" panose="02040503050406030204" pitchFamily="18" charset="0"/>
                      </a:rPr>
                      <m:t>𝐺</m:t>
                    </m:r>
                    <m:r>
                      <a:rPr lang="en-US" altLang="zh-CN" sz="2400">
                        <a:latin typeface="Cambria Math" panose="02040503050406030204" pitchFamily="18" charset="0"/>
                      </a:rPr>
                      <m:t>(</m:t>
                    </m:r>
                    <m:r>
                      <a:rPr lang="en-US" altLang="zh-CN" sz="2400">
                        <a:latin typeface="Cambria Math" panose="02040503050406030204" pitchFamily="18" charset="0"/>
                      </a:rPr>
                      <m:t>𝑝</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oMath>
                </a14:m>
                <a:r>
                  <a:rPr lang="zh-CN" altLang="zh-CN" sz="2400" dirty="0">
                    <a:latin typeface="Times New Roman" panose="02020603050405020304" pitchFamily="18" charset="0"/>
                    <a:cs typeface="Times New Roman" panose="02020603050405020304" pitchFamily="18" charset="0"/>
                  </a:rPr>
                  <a:t>，则</a:t>
                </a:r>
                <a14:m>
                  <m:oMath xmlns:m="http://schemas.openxmlformats.org/officeDocument/2006/math">
                    <m:d>
                      <m:dPr>
                        <m:begChr m:val="{"/>
                        <m:endChr m:val="}"/>
                        <m:ctrlPr>
                          <a:rPr lang="zh-CN" altLang="zh-CN" sz="2400" i="1">
                            <a:latin typeface="Cambria Math"/>
                          </a:rPr>
                        </m:ctrlPr>
                      </m:dPr>
                      <m:e>
                        <m:sSub>
                          <m:sSubPr>
                            <m:ctrlPr>
                              <a:rPr lang="zh-CN" altLang="zh-CN" sz="2400" i="1">
                                <a:latin typeface="Cambria Math"/>
                              </a:rPr>
                            </m:ctrlPr>
                          </m:sSubPr>
                          <m:e>
                            <m:r>
                              <a:rPr lang="en-US" altLang="zh-CN" sz="2400">
                                <a:latin typeface="Cambria Math" panose="02040503050406030204" pitchFamily="18" charset="0"/>
                              </a:rPr>
                              <m:t>𝑎</m:t>
                            </m:r>
                          </m:e>
                          <m:sub>
                            <m:r>
                              <a:rPr lang="en-US" altLang="zh-CN" sz="2400">
                                <a:latin typeface="Cambria Math" panose="02040503050406030204" pitchFamily="18" charset="0"/>
                              </a:rPr>
                              <m:t>𝑖</m:t>
                            </m:r>
                          </m:sub>
                        </m:sSub>
                      </m:e>
                    </m:d>
                    <m:r>
                      <a:rPr lang="en-US" altLang="zh-CN" sz="2400">
                        <a:latin typeface="Cambria Math" panose="02040503050406030204" pitchFamily="18" charset="0"/>
                      </a:rPr>
                      <m:t>∈</m:t>
                    </m:r>
                    <m:r>
                      <a:rPr lang="en-US" altLang="zh-CN" sz="2400">
                        <a:latin typeface="Cambria Math" panose="02040503050406030204" pitchFamily="18" charset="0"/>
                      </a:rPr>
                      <m:t>𝐺</m:t>
                    </m:r>
                    <m:r>
                      <a:rPr lang="en-US" altLang="zh-CN" sz="2400">
                        <a:latin typeface="Cambria Math" panose="02040503050406030204" pitchFamily="18" charset="0"/>
                      </a:rPr>
                      <m:t>(</m:t>
                    </m:r>
                    <m:r>
                      <a:rPr lang="en-US" altLang="zh-CN" sz="2400">
                        <a:latin typeface="Cambria Math" panose="02040503050406030204" pitchFamily="18" charset="0"/>
                      </a:rPr>
                      <m:t>𝑞</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oMath>
                </a14:m>
                <a:r>
                  <a:rPr lang="zh-CN" altLang="zh-CN" sz="2400" dirty="0">
                    <a:latin typeface="Times New Roman" panose="02020603050405020304" pitchFamily="18" charset="0"/>
                    <a:cs typeface="Times New Roman" panose="02020603050405020304" pitchFamily="18" charset="0"/>
                  </a:rPr>
                  <a:t>，即</a:t>
                </a:r>
                <a14:m>
                  <m:oMath xmlns:m="http://schemas.openxmlformats.org/officeDocument/2006/math">
                    <m:r>
                      <a:rPr lang="en-US" altLang="zh-CN" sz="2400">
                        <a:latin typeface="Cambria Math" panose="02040503050406030204" pitchFamily="18" charset="0"/>
                      </a:rPr>
                      <m:t>𝐺</m:t>
                    </m:r>
                    <m:d>
                      <m:dPr>
                        <m:ctrlPr>
                          <a:rPr lang="zh-CN" altLang="zh-CN" sz="2400" i="1">
                            <a:latin typeface="Cambria Math"/>
                          </a:rPr>
                        </m:ctrlPr>
                      </m:dPr>
                      <m:e>
                        <m:r>
                          <a:rPr lang="en-US" altLang="zh-CN" sz="2400">
                            <a:latin typeface="Cambria Math" panose="02040503050406030204" pitchFamily="18" charset="0"/>
                          </a:rPr>
                          <m:t>𝑝</m:t>
                        </m:r>
                        <m:d>
                          <m:dPr>
                            <m:ctrlPr>
                              <a:rPr lang="zh-CN" altLang="zh-CN" sz="2400" i="1">
                                <a:latin typeface="Cambria Math"/>
                              </a:rPr>
                            </m:ctrlPr>
                          </m:dPr>
                          <m:e>
                            <m:r>
                              <a:rPr lang="en-US" altLang="zh-CN" sz="2400">
                                <a:latin typeface="Cambria Math" panose="02040503050406030204" pitchFamily="18" charset="0"/>
                              </a:rPr>
                              <m:t>𝑥</m:t>
                            </m:r>
                          </m:e>
                        </m:d>
                      </m:e>
                    </m:d>
                    <m:r>
                      <a:rPr lang="en-US" altLang="zh-CN" sz="2400">
                        <a:latin typeface="Cambria Math" panose="02040503050406030204" pitchFamily="18" charset="0"/>
                      </a:rPr>
                      <m:t>⊂</m:t>
                    </m:r>
                    <m:r>
                      <a:rPr lang="en-US" altLang="zh-CN" sz="2400">
                        <a:latin typeface="Cambria Math" panose="02040503050406030204" pitchFamily="18" charset="0"/>
                      </a:rPr>
                      <m:t>𝐺</m:t>
                    </m:r>
                    <m:d>
                      <m:dPr>
                        <m:ctrlPr>
                          <a:rPr lang="zh-CN" altLang="zh-CN" sz="2400" i="1">
                            <a:latin typeface="Cambria Math"/>
                          </a:rPr>
                        </m:ctrlPr>
                      </m:dPr>
                      <m:e>
                        <m:r>
                          <a:rPr lang="en-US" altLang="zh-CN" sz="2400">
                            <a:latin typeface="Cambria Math" panose="02040503050406030204" pitchFamily="18" charset="0"/>
                          </a:rPr>
                          <m:t>𝑞</m:t>
                        </m:r>
                        <m:d>
                          <m:dPr>
                            <m:ctrlPr>
                              <a:rPr lang="zh-CN" altLang="zh-CN" sz="2400" i="1">
                                <a:latin typeface="Cambria Math"/>
                              </a:rPr>
                            </m:ctrlPr>
                          </m:dPr>
                          <m:e>
                            <m:r>
                              <a:rPr lang="en-US" altLang="zh-CN" sz="2400">
                                <a:latin typeface="Cambria Math" panose="02040503050406030204" pitchFamily="18" charset="0"/>
                              </a:rPr>
                              <m:t>𝑥</m:t>
                            </m:r>
                          </m:e>
                        </m:d>
                      </m:e>
                    </m:d>
                  </m:oMath>
                </a14:m>
                <a:r>
                  <a:rPr lang="zh-CN"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buNone/>
                </a:pPr>
                <a:r>
                  <a:rPr lang="zh-CN" altLang="zh-CN" sz="2400" dirty="0" smtClean="0">
                    <a:latin typeface="Times New Roman" panose="02020603050405020304" pitchFamily="18" charset="0"/>
                    <a:cs typeface="Times New Roman" panose="02020603050405020304" pitchFamily="18" charset="0"/>
                  </a:rPr>
                  <a:t>反之</a:t>
                </a:r>
                <a:r>
                  <a:rPr lang="zh-CN" altLang="zh-CN" sz="2400" dirty="0">
                    <a:latin typeface="Times New Roman" panose="02020603050405020304" pitchFamily="18" charset="0"/>
                    <a:cs typeface="Times New Roman" panose="02020603050405020304" pitchFamily="18" charset="0"/>
                  </a:rPr>
                  <a:t>，若</a:t>
                </a:r>
                <a14:m>
                  <m:oMath xmlns:m="http://schemas.openxmlformats.org/officeDocument/2006/math">
                    <m:r>
                      <a:rPr lang="en-US" altLang="zh-CN" sz="2400">
                        <a:latin typeface="Cambria Math" panose="02040503050406030204" pitchFamily="18" charset="0"/>
                      </a:rPr>
                      <m:t>𝐺</m:t>
                    </m:r>
                    <m:d>
                      <m:dPr>
                        <m:ctrlPr>
                          <a:rPr lang="zh-CN" altLang="zh-CN" sz="2400" i="1">
                            <a:latin typeface="Cambria Math"/>
                          </a:rPr>
                        </m:ctrlPr>
                      </m:dPr>
                      <m:e>
                        <m:r>
                          <a:rPr lang="en-US" altLang="zh-CN" sz="2400">
                            <a:latin typeface="Cambria Math" panose="02040503050406030204" pitchFamily="18" charset="0"/>
                          </a:rPr>
                          <m:t>𝑝</m:t>
                        </m:r>
                        <m:d>
                          <m:dPr>
                            <m:ctrlPr>
                              <a:rPr lang="zh-CN" altLang="zh-CN" sz="2400" i="1">
                                <a:latin typeface="Cambria Math"/>
                              </a:rPr>
                            </m:ctrlPr>
                          </m:dPr>
                          <m:e>
                            <m:r>
                              <a:rPr lang="en-US" altLang="zh-CN" sz="2400">
                                <a:latin typeface="Cambria Math" panose="02040503050406030204" pitchFamily="18" charset="0"/>
                              </a:rPr>
                              <m:t>𝑥</m:t>
                            </m:r>
                          </m:e>
                        </m:d>
                      </m:e>
                    </m:d>
                    <m:r>
                      <a:rPr lang="en-US" altLang="zh-CN" sz="2400">
                        <a:latin typeface="Cambria Math" panose="02040503050406030204" pitchFamily="18" charset="0"/>
                      </a:rPr>
                      <m:t>⊂</m:t>
                    </m:r>
                    <m:r>
                      <a:rPr lang="en-US" altLang="zh-CN" sz="2400">
                        <a:latin typeface="Cambria Math" panose="02040503050406030204" pitchFamily="18" charset="0"/>
                      </a:rPr>
                      <m:t>𝐺</m:t>
                    </m:r>
                    <m:d>
                      <m:dPr>
                        <m:ctrlPr>
                          <a:rPr lang="zh-CN" altLang="zh-CN" sz="2400" i="1">
                            <a:latin typeface="Cambria Math"/>
                          </a:rPr>
                        </m:ctrlPr>
                      </m:dPr>
                      <m:e>
                        <m:r>
                          <a:rPr lang="en-US" altLang="zh-CN" sz="2400">
                            <a:latin typeface="Cambria Math" panose="02040503050406030204" pitchFamily="18" charset="0"/>
                          </a:rPr>
                          <m:t>𝑞</m:t>
                        </m:r>
                        <m:d>
                          <m:dPr>
                            <m:ctrlPr>
                              <a:rPr lang="zh-CN" altLang="zh-CN" sz="2400" i="1">
                                <a:latin typeface="Cambria Math"/>
                              </a:rPr>
                            </m:ctrlPr>
                          </m:dPr>
                          <m:e>
                            <m:r>
                              <a:rPr lang="en-US" altLang="zh-CN" sz="2400">
                                <a:latin typeface="Cambria Math" panose="02040503050406030204" pitchFamily="18" charset="0"/>
                              </a:rPr>
                              <m:t>𝑥</m:t>
                            </m:r>
                          </m:e>
                        </m:d>
                      </m:e>
                    </m:d>
                  </m:oMath>
                </a14:m>
                <a:r>
                  <a:rPr lang="zh-CN" altLang="zh-CN" sz="2400" dirty="0">
                    <a:latin typeface="Times New Roman" panose="02020603050405020304" pitchFamily="18" charset="0"/>
                    <a:cs typeface="Times New Roman" panose="02020603050405020304" pitchFamily="18" charset="0"/>
                  </a:rPr>
                  <a:t>，则对于多项式</a:t>
                </a:r>
                <a14:m>
                  <m:oMath xmlns:m="http://schemas.openxmlformats.org/officeDocument/2006/math">
                    <m:r>
                      <a:rPr lang="en-US" altLang="zh-CN" sz="2400">
                        <a:latin typeface="Cambria Math" panose="02040503050406030204" pitchFamily="18" charset="0"/>
                      </a:rPr>
                      <m:t>𝜙</m:t>
                    </m:r>
                    <m:r>
                      <a:rPr lang="en-US" altLang="zh-CN" sz="2400">
                        <a:latin typeface="Cambria Math" panose="02040503050406030204" pitchFamily="18" charset="0"/>
                      </a:rPr>
                      <m:t>(</m:t>
                    </m:r>
                    <m:r>
                      <a:rPr lang="en-US" altLang="zh-CN" sz="2400">
                        <a:latin typeface="Cambria Math" panose="02040503050406030204" pitchFamily="18" charset="0"/>
                      </a:rPr>
                      <m:t>𝑥</m:t>
                    </m:r>
                    <m:r>
                      <a:rPr lang="en-US" altLang="zh-CN" sz="2400">
                        <a:latin typeface="Cambria Math" panose="02040503050406030204" pitchFamily="18" charset="0"/>
                      </a:rPr>
                      <m:t>)</m:t>
                    </m:r>
                  </m:oMath>
                </a14:m>
                <a:r>
                  <a:rPr lang="zh-CN" altLang="zh-CN" sz="2400" dirty="0">
                    <a:latin typeface="Times New Roman" panose="02020603050405020304" pitchFamily="18" charset="0"/>
                    <a:cs typeface="Times New Roman" panose="02020603050405020304" pitchFamily="18" charset="0"/>
                  </a:rPr>
                  <a:t>，存在序列</a:t>
                </a:r>
                <a14:m>
                  <m:oMath xmlns:m="http://schemas.openxmlformats.org/officeDocument/2006/math">
                    <m:d>
                      <m:dPr>
                        <m:begChr m:val="{"/>
                        <m:endChr m:val="}"/>
                        <m:ctrlPr>
                          <a:rPr lang="zh-CN" altLang="zh-CN" sz="2400" i="1">
                            <a:latin typeface="Cambria Math"/>
                          </a:rPr>
                        </m:ctrlPr>
                      </m:dPr>
                      <m:e>
                        <m:sSub>
                          <m:sSubPr>
                            <m:ctrlPr>
                              <a:rPr lang="zh-CN" altLang="zh-CN" sz="2400" i="1">
                                <a:latin typeface="Cambria Math"/>
                              </a:rPr>
                            </m:ctrlPr>
                          </m:sSubPr>
                          <m:e>
                            <m:r>
                              <a:rPr lang="en-US" altLang="zh-CN" sz="2400">
                                <a:latin typeface="Cambria Math" panose="02040503050406030204" pitchFamily="18" charset="0"/>
                              </a:rPr>
                              <m:t>𝑎</m:t>
                            </m:r>
                          </m:e>
                          <m:sub>
                            <m:r>
                              <a:rPr lang="en-US" altLang="zh-CN" sz="2400">
                                <a:latin typeface="Cambria Math" panose="02040503050406030204" pitchFamily="18" charset="0"/>
                              </a:rPr>
                              <m:t>𝑖</m:t>
                            </m:r>
                          </m:sub>
                        </m:sSub>
                      </m:e>
                    </m:d>
                    <m:r>
                      <a:rPr lang="en-US" altLang="zh-CN" sz="2400">
                        <a:latin typeface="Cambria Math" panose="02040503050406030204" pitchFamily="18" charset="0"/>
                      </a:rPr>
                      <m:t>∈</m:t>
                    </m:r>
                    <m:r>
                      <a:rPr lang="en-US" altLang="zh-CN" sz="2400">
                        <a:latin typeface="Cambria Math" panose="02040503050406030204" pitchFamily="18" charset="0"/>
                      </a:rPr>
                      <m:t>𝐺</m:t>
                    </m:r>
                    <m:d>
                      <m:dPr>
                        <m:ctrlPr>
                          <a:rPr lang="zh-CN" altLang="zh-CN" sz="2400" i="1">
                            <a:latin typeface="Cambria Math"/>
                          </a:rPr>
                        </m:ctrlPr>
                      </m:dPr>
                      <m:e>
                        <m:r>
                          <a:rPr lang="en-US" altLang="zh-CN" sz="2400">
                            <a:latin typeface="Cambria Math" panose="02040503050406030204" pitchFamily="18" charset="0"/>
                          </a:rPr>
                          <m:t>𝑝</m:t>
                        </m:r>
                        <m:d>
                          <m:dPr>
                            <m:ctrlPr>
                              <a:rPr lang="zh-CN" altLang="zh-CN" sz="2400" i="1">
                                <a:latin typeface="Cambria Math"/>
                              </a:rPr>
                            </m:ctrlPr>
                          </m:dPr>
                          <m:e>
                            <m:r>
                              <a:rPr lang="en-US" altLang="zh-CN" sz="2400">
                                <a:latin typeface="Cambria Math" panose="02040503050406030204" pitchFamily="18" charset="0"/>
                              </a:rPr>
                              <m:t>𝑥</m:t>
                            </m:r>
                          </m:e>
                        </m:d>
                      </m:e>
                    </m:d>
                  </m:oMath>
                </a14:m>
                <a:r>
                  <a:rPr lang="zh-CN" altLang="zh-CN" sz="2400" dirty="0">
                    <a:latin typeface="Times New Roman" panose="02020603050405020304" pitchFamily="18" charset="0"/>
                    <a:cs typeface="Times New Roman" panose="02020603050405020304" pitchFamily="18" charset="0"/>
                  </a:rPr>
                  <a:t>以</a:t>
                </a:r>
                <a14:m>
                  <m:oMath xmlns:m="http://schemas.openxmlformats.org/officeDocument/2006/math">
                    <m:r>
                      <a:rPr lang="en-US" altLang="zh-CN" sz="2400">
                        <a:latin typeface="Cambria Math" panose="02040503050406030204" pitchFamily="18" charset="0"/>
                      </a:rPr>
                      <m:t>𝐴</m:t>
                    </m:r>
                    <m:d>
                      <m:dPr>
                        <m:ctrlPr>
                          <a:rPr lang="zh-CN" altLang="zh-CN" sz="2400" i="1">
                            <a:latin typeface="Cambria Math"/>
                          </a:rPr>
                        </m:ctrlPr>
                      </m:dPr>
                      <m:e>
                        <m:r>
                          <a:rPr lang="en-US" altLang="zh-CN" sz="2400">
                            <a:latin typeface="Cambria Math" panose="02040503050406030204" pitchFamily="18" charset="0"/>
                          </a:rPr>
                          <m:t>𝑥</m:t>
                        </m:r>
                      </m:e>
                    </m:d>
                    <m:r>
                      <a:rPr lang="en-US" altLang="zh-CN" sz="2400">
                        <a:latin typeface="Cambria Math" panose="02040503050406030204" pitchFamily="18" charset="0"/>
                      </a:rPr>
                      <m:t>= </m:t>
                    </m:r>
                    <m:r>
                      <a:rPr lang="en-US" altLang="zh-CN" sz="2400">
                        <a:latin typeface="Cambria Math" panose="02040503050406030204" pitchFamily="18" charset="0"/>
                      </a:rPr>
                      <m:t>𝜙</m:t>
                    </m:r>
                    <m:d>
                      <m:dPr>
                        <m:ctrlPr>
                          <a:rPr lang="zh-CN" altLang="zh-CN" sz="2400" i="1">
                            <a:latin typeface="Cambria Math"/>
                          </a:rPr>
                        </m:ctrlPr>
                      </m:dPr>
                      <m:e>
                        <m:r>
                          <a:rPr lang="en-US" altLang="zh-CN" sz="2400">
                            <a:latin typeface="Cambria Math" panose="02040503050406030204" pitchFamily="18" charset="0"/>
                          </a:rPr>
                          <m:t>𝑥</m:t>
                        </m:r>
                      </m:e>
                    </m:d>
                    <m:r>
                      <a:rPr lang="en-US" altLang="zh-CN" sz="2400" b="0" i="1" smtClean="0">
                        <a:latin typeface="Cambria Math"/>
                      </a:rPr>
                      <m:t>/</m:t>
                    </m:r>
                    <m:r>
                      <a:rPr lang="en-US" altLang="zh-CN" sz="2400">
                        <a:latin typeface="Cambria Math" panose="02040503050406030204" pitchFamily="18" charset="0"/>
                      </a:rPr>
                      <m:t>𝑝</m:t>
                    </m:r>
                    <m:d>
                      <m:dPr>
                        <m:ctrlPr>
                          <a:rPr lang="zh-CN" altLang="zh-CN" sz="2400" i="1">
                            <a:latin typeface="Cambria Math"/>
                          </a:rPr>
                        </m:ctrlPr>
                      </m:dPr>
                      <m:e>
                        <m:r>
                          <a:rPr lang="en-US" altLang="zh-CN" sz="2400">
                            <a:latin typeface="Cambria Math" panose="02040503050406030204" pitchFamily="18" charset="0"/>
                          </a:rPr>
                          <m:t>𝑥</m:t>
                        </m:r>
                      </m:e>
                    </m:d>
                  </m:oMath>
                </a14:m>
                <a:r>
                  <a:rPr lang="zh-CN" altLang="zh-CN" sz="2400" dirty="0">
                    <a:latin typeface="Times New Roman" panose="02020603050405020304" pitchFamily="18" charset="0"/>
                    <a:cs typeface="Times New Roman" panose="02020603050405020304" pitchFamily="18" charset="0"/>
                  </a:rPr>
                  <a:t>为生成函数。特别地，对于多项式</a:t>
                </a:r>
                <a14:m>
                  <m:oMath xmlns:m="http://schemas.openxmlformats.org/officeDocument/2006/math">
                    <m:r>
                      <a:rPr lang="en-US" altLang="zh-CN" sz="2400">
                        <a:latin typeface="Cambria Math" panose="02040503050406030204" pitchFamily="18" charset="0"/>
                      </a:rPr>
                      <m:t>𝜙</m:t>
                    </m:r>
                    <m:r>
                      <a:rPr lang="en-US" altLang="zh-CN" sz="2400">
                        <a:latin typeface="Cambria Math" panose="02040503050406030204" pitchFamily="18" charset="0"/>
                      </a:rPr>
                      <m:t> </m:t>
                    </m:r>
                    <m:d>
                      <m:dPr>
                        <m:ctrlPr>
                          <a:rPr lang="zh-CN" altLang="zh-CN" sz="2400" i="1">
                            <a:latin typeface="Cambria Math"/>
                          </a:rPr>
                        </m:ctrlPr>
                      </m:dPr>
                      <m:e>
                        <m:r>
                          <a:rPr lang="en-US" altLang="zh-CN" sz="2400">
                            <a:latin typeface="Cambria Math" panose="02040503050406030204" pitchFamily="18" charset="0"/>
                          </a:rPr>
                          <m:t>𝑥</m:t>
                        </m:r>
                      </m:e>
                    </m:d>
                    <m:r>
                      <a:rPr lang="en-US" altLang="zh-CN" sz="2400">
                        <a:latin typeface="Cambria Math" panose="02040503050406030204" pitchFamily="18" charset="0"/>
                      </a:rPr>
                      <m:t>=1</m:t>
                    </m:r>
                  </m:oMath>
                </a14:m>
                <a:r>
                  <a:rPr lang="zh-CN" altLang="zh-CN" sz="2400" dirty="0">
                    <a:latin typeface="Times New Roman" panose="02020603050405020304" pitchFamily="18" charset="0"/>
                    <a:cs typeface="Times New Roman" panose="02020603050405020304" pitchFamily="18" charset="0"/>
                  </a:rPr>
                  <a:t>，存在序列</a:t>
                </a:r>
                <a14:m>
                  <m:oMath xmlns:m="http://schemas.openxmlformats.org/officeDocument/2006/math">
                    <m:d>
                      <m:dPr>
                        <m:begChr m:val="{"/>
                        <m:endChr m:val="}"/>
                        <m:ctrlPr>
                          <a:rPr lang="zh-CN" altLang="zh-CN" sz="2400" i="1">
                            <a:latin typeface="Cambria Math"/>
                          </a:rPr>
                        </m:ctrlPr>
                      </m:dPr>
                      <m:e>
                        <m:sSub>
                          <m:sSubPr>
                            <m:ctrlPr>
                              <a:rPr lang="zh-CN" altLang="zh-CN" sz="2400" i="1">
                                <a:latin typeface="Cambria Math"/>
                              </a:rPr>
                            </m:ctrlPr>
                          </m:sSubPr>
                          <m:e>
                            <m:r>
                              <a:rPr lang="en-US" altLang="zh-CN" sz="2400">
                                <a:latin typeface="Cambria Math" panose="02040503050406030204" pitchFamily="18" charset="0"/>
                              </a:rPr>
                              <m:t>𝑎</m:t>
                            </m:r>
                          </m:e>
                          <m:sub>
                            <m:r>
                              <a:rPr lang="en-US" altLang="zh-CN" sz="2400">
                                <a:latin typeface="Cambria Math" panose="02040503050406030204" pitchFamily="18" charset="0"/>
                              </a:rPr>
                              <m:t>𝑖</m:t>
                            </m:r>
                          </m:sub>
                        </m:sSub>
                      </m:e>
                    </m:d>
                    <m:r>
                      <a:rPr lang="en-US" altLang="zh-CN" sz="2400">
                        <a:latin typeface="Cambria Math" panose="02040503050406030204" pitchFamily="18" charset="0"/>
                      </a:rPr>
                      <m:t>∈</m:t>
                    </m:r>
                    <m:r>
                      <a:rPr lang="en-US" altLang="zh-CN" sz="2400">
                        <a:latin typeface="Cambria Math" panose="02040503050406030204" pitchFamily="18" charset="0"/>
                      </a:rPr>
                      <m:t>𝐺</m:t>
                    </m:r>
                    <m:d>
                      <m:dPr>
                        <m:ctrlPr>
                          <a:rPr lang="zh-CN" altLang="zh-CN" sz="2400" i="1">
                            <a:latin typeface="Cambria Math"/>
                          </a:rPr>
                        </m:ctrlPr>
                      </m:dPr>
                      <m:e>
                        <m:r>
                          <a:rPr lang="en-US" altLang="zh-CN" sz="2400">
                            <a:latin typeface="Cambria Math" panose="02040503050406030204" pitchFamily="18" charset="0"/>
                          </a:rPr>
                          <m:t>𝑝</m:t>
                        </m:r>
                        <m:d>
                          <m:dPr>
                            <m:ctrlPr>
                              <a:rPr lang="zh-CN" altLang="zh-CN" sz="2400" i="1">
                                <a:latin typeface="Cambria Math"/>
                              </a:rPr>
                            </m:ctrlPr>
                          </m:dPr>
                          <m:e>
                            <m:r>
                              <a:rPr lang="en-US" altLang="zh-CN" sz="2400">
                                <a:latin typeface="Cambria Math" panose="02040503050406030204" pitchFamily="18" charset="0"/>
                              </a:rPr>
                              <m:t>𝑥</m:t>
                            </m:r>
                          </m:e>
                        </m:d>
                      </m:e>
                    </m:d>
                  </m:oMath>
                </a14:m>
                <a:r>
                  <a:rPr lang="zh-CN" altLang="zh-CN" sz="2400" dirty="0">
                    <a:latin typeface="Times New Roman" panose="02020603050405020304" pitchFamily="18" charset="0"/>
                    <a:cs typeface="Times New Roman" panose="02020603050405020304" pitchFamily="18" charset="0"/>
                  </a:rPr>
                  <a:t>以</a:t>
                </a:r>
                <a14:m>
                  <m:oMath xmlns:m="http://schemas.openxmlformats.org/officeDocument/2006/math">
                    <m:r>
                      <a:rPr lang="en-US" altLang="zh-CN" sz="2400">
                        <a:latin typeface="Cambria Math" panose="02040503050406030204" pitchFamily="18" charset="0"/>
                      </a:rPr>
                      <m:t>1/</m:t>
                    </m:r>
                    <m:r>
                      <a:rPr lang="en-US" altLang="zh-CN" sz="2400">
                        <a:latin typeface="Cambria Math" panose="02040503050406030204" pitchFamily="18" charset="0"/>
                      </a:rPr>
                      <m:t>𝑝</m:t>
                    </m:r>
                    <m:d>
                      <m:dPr>
                        <m:ctrlPr>
                          <a:rPr lang="zh-CN" altLang="zh-CN" sz="2400" i="1">
                            <a:latin typeface="Cambria Math"/>
                          </a:rPr>
                        </m:ctrlPr>
                      </m:dPr>
                      <m:e>
                        <m:r>
                          <a:rPr lang="en-US" altLang="zh-CN" sz="2400">
                            <a:latin typeface="Cambria Math" panose="02040503050406030204" pitchFamily="18" charset="0"/>
                          </a:rPr>
                          <m:t>𝑥</m:t>
                        </m:r>
                      </m:e>
                    </m:d>
                  </m:oMath>
                </a14:m>
                <a:r>
                  <a:rPr lang="zh-CN" altLang="zh-CN" sz="2400" dirty="0">
                    <a:latin typeface="Times New Roman" panose="02020603050405020304" pitchFamily="18" charset="0"/>
                    <a:cs typeface="Times New Roman" panose="02020603050405020304" pitchFamily="18" charset="0"/>
                  </a:rPr>
                  <a:t>为生成函数。因为</a:t>
                </a:r>
                <a14:m>
                  <m:oMath xmlns:m="http://schemas.openxmlformats.org/officeDocument/2006/math">
                    <m:r>
                      <a:rPr lang="en-US" altLang="zh-CN" sz="2400">
                        <a:latin typeface="Cambria Math" panose="02040503050406030204" pitchFamily="18" charset="0"/>
                      </a:rPr>
                      <m:t>𝐺</m:t>
                    </m:r>
                    <m:d>
                      <m:dPr>
                        <m:ctrlPr>
                          <a:rPr lang="zh-CN" altLang="zh-CN" sz="2400" i="1">
                            <a:latin typeface="Cambria Math"/>
                          </a:rPr>
                        </m:ctrlPr>
                      </m:dPr>
                      <m:e>
                        <m:r>
                          <a:rPr lang="en-US" altLang="zh-CN" sz="2400">
                            <a:latin typeface="Cambria Math" panose="02040503050406030204" pitchFamily="18" charset="0"/>
                          </a:rPr>
                          <m:t>𝑝</m:t>
                        </m:r>
                        <m:d>
                          <m:dPr>
                            <m:ctrlPr>
                              <a:rPr lang="zh-CN" altLang="zh-CN" sz="2400" i="1">
                                <a:latin typeface="Cambria Math"/>
                              </a:rPr>
                            </m:ctrlPr>
                          </m:dPr>
                          <m:e>
                            <m:r>
                              <a:rPr lang="en-US" altLang="zh-CN" sz="2400">
                                <a:latin typeface="Cambria Math" panose="02040503050406030204" pitchFamily="18" charset="0"/>
                              </a:rPr>
                              <m:t>𝑥</m:t>
                            </m:r>
                          </m:e>
                        </m:d>
                      </m:e>
                    </m:d>
                    <m:r>
                      <a:rPr lang="en-US" altLang="zh-CN" sz="2400">
                        <a:latin typeface="Cambria Math" panose="02040503050406030204" pitchFamily="18" charset="0"/>
                      </a:rPr>
                      <m:t>⊂</m:t>
                    </m:r>
                    <m:r>
                      <a:rPr lang="en-US" altLang="zh-CN" sz="2400">
                        <a:latin typeface="Cambria Math" panose="02040503050406030204" pitchFamily="18" charset="0"/>
                      </a:rPr>
                      <m:t>𝐺</m:t>
                    </m:r>
                    <m:d>
                      <m:dPr>
                        <m:ctrlPr>
                          <a:rPr lang="zh-CN" altLang="zh-CN" sz="2400" i="1">
                            <a:latin typeface="Cambria Math"/>
                          </a:rPr>
                        </m:ctrlPr>
                      </m:dPr>
                      <m:e>
                        <m:r>
                          <a:rPr lang="en-US" altLang="zh-CN" sz="2400">
                            <a:latin typeface="Cambria Math" panose="02040503050406030204" pitchFamily="18" charset="0"/>
                          </a:rPr>
                          <m:t>𝑞</m:t>
                        </m:r>
                        <m:d>
                          <m:dPr>
                            <m:ctrlPr>
                              <a:rPr lang="zh-CN" altLang="zh-CN" sz="2400" i="1">
                                <a:latin typeface="Cambria Math"/>
                              </a:rPr>
                            </m:ctrlPr>
                          </m:dPr>
                          <m:e>
                            <m:r>
                              <a:rPr lang="en-US" altLang="zh-CN" sz="2400">
                                <a:latin typeface="Cambria Math" panose="02040503050406030204" pitchFamily="18" charset="0"/>
                              </a:rPr>
                              <m:t>𝑥</m:t>
                            </m:r>
                          </m:e>
                        </m:d>
                      </m:e>
                    </m:d>
                  </m:oMath>
                </a14:m>
                <a:r>
                  <a:rPr lang="zh-CN" altLang="zh-CN" sz="2400" dirty="0">
                    <a:latin typeface="Times New Roman" panose="02020603050405020304" pitchFamily="18" charset="0"/>
                    <a:cs typeface="Times New Roman" panose="02020603050405020304" pitchFamily="18" charset="0"/>
                  </a:rPr>
                  <a:t>，序列</a:t>
                </a:r>
                <a14:m>
                  <m:oMath xmlns:m="http://schemas.openxmlformats.org/officeDocument/2006/math">
                    <m:d>
                      <m:dPr>
                        <m:begChr m:val="{"/>
                        <m:endChr m:val="}"/>
                        <m:ctrlPr>
                          <a:rPr lang="zh-CN" altLang="zh-CN" sz="2400" i="1">
                            <a:latin typeface="Cambria Math"/>
                          </a:rPr>
                        </m:ctrlPr>
                      </m:dPr>
                      <m:e>
                        <m:sSub>
                          <m:sSubPr>
                            <m:ctrlPr>
                              <a:rPr lang="zh-CN" altLang="zh-CN" sz="2400" i="1">
                                <a:latin typeface="Cambria Math"/>
                              </a:rPr>
                            </m:ctrlPr>
                          </m:sSubPr>
                          <m:e>
                            <m:r>
                              <a:rPr lang="en-US" altLang="zh-CN" sz="2400">
                                <a:latin typeface="Cambria Math" panose="02040503050406030204" pitchFamily="18" charset="0"/>
                              </a:rPr>
                              <m:t>𝑎</m:t>
                            </m:r>
                          </m:e>
                          <m:sub>
                            <m:r>
                              <a:rPr lang="en-US" altLang="zh-CN" sz="2400">
                                <a:latin typeface="Cambria Math" panose="02040503050406030204" pitchFamily="18" charset="0"/>
                              </a:rPr>
                              <m:t>𝑖</m:t>
                            </m:r>
                          </m:sub>
                        </m:sSub>
                      </m:e>
                    </m:d>
                    <m:r>
                      <a:rPr lang="en-US" altLang="zh-CN" sz="2400">
                        <a:latin typeface="Cambria Math" panose="02040503050406030204" pitchFamily="18" charset="0"/>
                      </a:rPr>
                      <m:t>∈</m:t>
                    </m:r>
                    <m:r>
                      <a:rPr lang="en-US" altLang="zh-CN" sz="2400">
                        <a:latin typeface="Cambria Math" panose="02040503050406030204" pitchFamily="18" charset="0"/>
                      </a:rPr>
                      <m:t>𝐺</m:t>
                    </m:r>
                    <m:d>
                      <m:dPr>
                        <m:ctrlPr>
                          <a:rPr lang="zh-CN" altLang="zh-CN" sz="2400" i="1">
                            <a:latin typeface="Cambria Math"/>
                          </a:rPr>
                        </m:ctrlPr>
                      </m:dPr>
                      <m:e>
                        <m:r>
                          <a:rPr lang="en-US" altLang="zh-CN" sz="2400">
                            <a:latin typeface="Cambria Math" panose="02040503050406030204" pitchFamily="18" charset="0"/>
                          </a:rPr>
                          <m:t>𝑞</m:t>
                        </m:r>
                        <m:d>
                          <m:dPr>
                            <m:ctrlPr>
                              <a:rPr lang="zh-CN" altLang="zh-CN" sz="2400" i="1">
                                <a:latin typeface="Cambria Math"/>
                              </a:rPr>
                            </m:ctrlPr>
                          </m:dPr>
                          <m:e>
                            <m:r>
                              <a:rPr lang="en-US" altLang="zh-CN" sz="2400">
                                <a:latin typeface="Cambria Math" panose="02040503050406030204" pitchFamily="18" charset="0"/>
                              </a:rPr>
                              <m:t>𝑥</m:t>
                            </m:r>
                          </m:e>
                        </m:d>
                      </m:e>
                    </m:d>
                  </m:oMath>
                </a14:m>
                <a:r>
                  <a:rPr lang="zh-CN" altLang="zh-CN" sz="2400" dirty="0">
                    <a:latin typeface="Times New Roman" panose="02020603050405020304" pitchFamily="18" charset="0"/>
                    <a:cs typeface="Times New Roman" panose="02020603050405020304" pitchFamily="18" charset="0"/>
                  </a:rPr>
                  <a:t>，所以存在函数</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，使得</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a:t>
                </a:r>
                <a:r>
                  <a:rPr lang="en-US" altLang="zh-CN" sz="2400" i="1"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的生成函数也等于</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q</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，从而</a:t>
                </a:r>
                <a14:m>
                  <m:oMath xmlns:m="http://schemas.openxmlformats.org/officeDocument/2006/math">
                    <m:r>
                      <a:rPr lang="en-US" altLang="zh-CN" sz="2400">
                        <a:latin typeface="Cambria Math" panose="02040503050406030204" pitchFamily="18" charset="0"/>
                      </a:rPr>
                      <m:t>1/</m:t>
                    </m:r>
                    <m:r>
                      <a:rPr lang="en-US" altLang="zh-CN" sz="2400">
                        <a:latin typeface="Cambria Math" panose="02040503050406030204" pitchFamily="18" charset="0"/>
                      </a:rPr>
                      <m:t>𝑝</m:t>
                    </m:r>
                    <m:d>
                      <m:dPr>
                        <m:ctrlPr>
                          <a:rPr lang="zh-CN" altLang="zh-CN" sz="2400" i="1">
                            <a:latin typeface="Cambria Math"/>
                          </a:rPr>
                        </m:ctrlPr>
                      </m:dPr>
                      <m:e>
                        <m:r>
                          <a:rPr lang="en-US" altLang="zh-CN" sz="2400">
                            <a:latin typeface="Cambria Math" panose="02040503050406030204" pitchFamily="18" charset="0"/>
                          </a:rPr>
                          <m:t>𝑥</m:t>
                        </m:r>
                      </m:e>
                    </m:d>
                    <m:r>
                      <a:rPr lang="en-US" altLang="zh-CN" sz="2400">
                        <a:latin typeface="Cambria Math" panose="02040503050406030204" pitchFamily="18" charset="0"/>
                      </a:rPr>
                      <m:t>=</m:t>
                    </m:r>
                    <m:r>
                      <a:rPr lang="en-US" altLang="zh-CN" sz="2400">
                        <a:latin typeface="Cambria Math" panose="02040503050406030204" pitchFamily="18" charset="0"/>
                      </a:rPr>
                      <m:t>𝑟</m:t>
                    </m:r>
                    <m:d>
                      <m:dPr>
                        <m:ctrlPr>
                          <a:rPr lang="zh-CN" altLang="zh-CN" sz="2400" i="1">
                            <a:latin typeface="Cambria Math"/>
                          </a:rPr>
                        </m:ctrlPr>
                      </m:dPr>
                      <m:e>
                        <m:r>
                          <a:rPr lang="en-US" altLang="zh-CN" sz="2400">
                            <a:latin typeface="Cambria Math" panose="02040503050406030204" pitchFamily="18" charset="0"/>
                          </a:rPr>
                          <m:t>𝑥</m:t>
                        </m:r>
                      </m:e>
                    </m:d>
                    <m:r>
                      <a:rPr lang="en-US" altLang="zh-CN" sz="2400" b="0" i="1" smtClean="0">
                        <a:latin typeface="Cambria Math"/>
                      </a:rPr>
                      <m:t>/</m:t>
                    </m:r>
                    <m:r>
                      <a:rPr lang="en-US" altLang="zh-CN" sz="2400">
                        <a:latin typeface="Cambria Math" panose="02040503050406030204" pitchFamily="18" charset="0"/>
                      </a:rPr>
                      <m:t>𝑞</m:t>
                    </m:r>
                    <m:d>
                      <m:dPr>
                        <m:ctrlPr>
                          <a:rPr lang="zh-CN" altLang="zh-CN" sz="2400" i="1">
                            <a:latin typeface="Cambria Math"/>
                          </a:rPr>
                        </m:ctrlPr>
                      </m:dPr>
                      <m:e>
                        <m:r>
                          <a:rPr lang="en-US" altLang="zh-CN" sz="2400">
                            <a:latin typeface="Cambria Math" panose="02040503050406030204" pitchFamily="18" charset="0"/>
                          </a:rPr>
                          <m:t>𝑥</m:t>
                        </m:r>
                      </m:e>
                    </m:d>
                  </m:oMath>
                </a14:m>
                <a:r>
                  <a:rPr lang="zh-CN" altLang="zh-CN" sz="2400" dirty="0">
                    <a:latin typeface="Times New Roman" panose="02020603050405020304" pitchFamily="18" charset="0"/>
                    <a:cs typeface="Times New Roman" panose="02020603050405020304" pitchFamily="18" charset="0"/>
                  </a:rPr>
                  <a:t>，即</a:t>
                </a:r>
                <a14:m>
                  <m:oMath xmlns:m="http://schemas.openxmlformats.org/officeDocument/2006/math">
                    <m:r>
                      <a:rPr lang="en-US" altLang="zh-CN" sz="2400">
                        <a:latin typeface="Cambria Math" panose="02040503050406030204" pitchFamily="18" charset="0"/>
                      </a:rPr>
                      <m:t>𝑞</m:t>
                    </m:r>
                    <m:d>
                      <m:dPr>
                        <m:ctrlPr>
                          <a:rPr lang="zh-CN" altLang="zh-CN" sz="2400" i="1">
                            <a:latin typeface="Cambria Math"/>
                          </a:rPr>
                        </m:ctrlPr>
                      </m:dPr>
                      <m:e>
                        <m:r>
                          <a:rPr lang="en-US" altLang="zh-CN" sz="2400">
                            <a:latin typeface="Cambria Math" panose="02040503050406030204" pitchFamily="18" charset="0"/>
                          </a:rPr>
                          <m:t>𝑥</m:t>
                        </m:r>
                      </m:e>
                    </m:d>
                    <m:r>
                      <a:rPr lang="en-US" altLang="zh-CN" sz="2400">
                        <a:latin typeface="Cambria Math" panose="02040503050406030204" pitchFamily="18" charset="0"/>
                      </a:rPr>
                      <m:t>=</m:t>
                    </m:r>
                    <m:r>
                      <a:rPr lang="en-US" altLang="zh-CN" sz="2400">
                        <a:latin typeface="Cambria Math" panose="02040503050406030204" pitchFamily="18" charset="0"/>
                      </a:rPr>
                      <m:t>𝑝</m:t>
                    </m:r>
                    <m:d>
                      <m:dPr>
                        <m:ctrlPr>
                          <a:rPr lang="zh-CN" altLang="zh-CN" sz="2400" i="1">
                            <a:latin typeface="Cambria Math"/>
                          </a:rPr>
                        </m:ctrlPr>
                      </m:dPr>
                      <m:e>
                        <m:r>
                          <a:rPr lang="en-US" altLang="zh-CN" sz="2400">
                            <a:latin typeface="Cambria Math" panose="02040503050406030204" pitchFamily="18" charset="0"/>
                          </a:rPr>
                          <m:t>𝑥</m:t>
                        </m:r>
                      </m:e>
                    </m:d>
                    <m:r>
                      <a:rPr lang="en-US" altLang="zh-CN" sz="2400">
                        <a:latin typeface="Cambria Math" panose="02040503050406030204" pitchFamily="18" charset="0"/>
                      </a:rPr>
                      <m:t>𝑟</m:t>
                    </m:r>
                    <m:d>
                      <m:dPr>
                        <m:ctrlPr>
                          <a:rPr lang="zh-CN" altLang="zh-CN" sz="2400" i="1">
                            <a:latin typeface="Cambria Math"/>
                          </a:rPr>
                        </m:ctrlPr>
                      </m:dPr>
                      <m:e>
                        <m:r>
                          <a:rPr lang="en-US" altLang="zh-CN" sz="2400">
                            <a:latin typeface="Cambria Math" panose="02040503050406030204" pitchFamily="18" charset="0"/>
                          </a:rPr>
                          <m:t>𝑥</m:t>
                        </m:r>
                      </m:e>
                    </m:d>
                  </m:oMath>
                </a14:m>
                <a:r>
                  <a:rPr lang="zh-CN" altLang="zh-CN" sz="2400" dirty="0">
                    <a:latin typeface="Times New Roman" panose="02020603050405020304" pitchFamily="18" charset="0"/>
                    <a:cs typeface="Times New Roman" panose="02020603050405020304" pitchFamily="18" charset="0"/>
                  </a:rPr>
                  <a:t>，因此</a:t>
                </a:r>
                <a14:m>
                  <m:oMath xmlns:m="http://schemas.openxmlformats.org/officeDocument/2006/math">
                    <m:r>
                      <a:rPr lang="en-US" altLang="zh-CN" sz="2400">
                        <a:latin typeface="Cambria Math" panose="02040503050406030204" pitchFamily="18" charset="0"/>
                      </a:rPr>
                      <m:t>𝑝</m:t>
                    </m:r>
                    <m:d>
                      <m:dPr>
                        <m:ctrlPr>
                          <a:rPr lang="zh-CN" altLang="zh-CN" sz="2400" i="1">
                            <a:latin typeface="Cambria Math"/>
                          </a:rPr>
                        </m:ctrlPr>
                      </m:dPr>
                      <m:e>
                        <m:r>
                          <a:rPr lang="en-US" altLang="zh-CN" sz="2400">
                            <a:latin typeface="Cambria Math" panose="02040503050406030204" pitchFamily="18" charset="0"/>
                          </a:rPr>
                          <m:t>𝑥</m:t>
                        </m:r>
                      </m:e>
                    </m:d>
                    <m:r>
                      <a:rPr lang="en-US" altLang="zh-CN" sz="2400">
                        <a:latin typeface="Cambria Math" panose="02040503050406030204" pitchFamily="18" charset="0"/>
                      </a:rPr>
                      <m:t>|</m:t>
                    </m:r>
                    <m:r>
                      <a:rPr lang="en-US" altLang="zh-CN" sz="2400">
                        <a:latin typeface="Cambria Math" panose="02040503050406030204" pitchFamily="18" charset="0"/>
                      </a:rPr>
                      <m:t>𝑞</m:t>
                    </m:r>
                    <m:d>
                      <m:dPr>
                        <m:ctrlPr>
                          <a:rPr lang="zh-CN" altLang="zh-CN" sz="2400" i="1">
                            <a:latin typeface="Cambria Math"/>
                          </a:rPr>
                        </m:ctrlPr>
                      </m:dPr>
                      <m:e>
                        <m:r>
                          <a:rPr lang="en-US" altLang="zh-CN" sz="2400">
                            <a:latin typeface="Cambria Math" panose="02040503050406030204" pitchFamily="18" charset="0"/>
                          </a:rPr>
                          <m:t>𝑥</m:t>
                        </m:r>
                      </m:e>
                    </m:d>
                  </m:oMath>
                </a14:m>
                <a:r>
                  <a:rPr lang="zh-CN" altLang="zh-CN" sz="2400" dirty="0">
                    <a:latin typeface="Times New Roman" panose="02020603050405020304" pitchFamily="18" charset="0"/>
                    <a:cs typeface="Times New Roman" panose="02020603050405020304" pitchFamily="18" charset="0"/>
                  </a:rPr>
                  <a:t>。</a:t>
                </a:r>
              </a:p>
            </p:txBody>
          </p:sp>
        </mc:Choice>
        <mc:Fallback xmlns="">
          <p:sp>
            <p:nvSpPr>
              <p:cNvPr id="7" name="矩形 6"/>
              <p:cNvSpPr>
                <a:spLocks noRot="1" noChangeAspect="1" noMove="1" noResize="1" noEditPoints="1" noAdjustHandles="1" noChangeArrowheads="1" noChangeShapeType="1" noTextEdit="1"/>
              </p:cNvSpPr>
              <p:nvPr/>
            </p:nvSpPr>
            <p:spPr>
              <a:xfrm>
                <a:off x="320875" y="1898830"/>
                <a:ext cx="8325927" cy="4470391"/>
              </a:xfrm>
              <a:prstGeom prst="rect">
                <a:avLst/>
              </a:prstGeom>
              <a:blipFill rotWithShape="1">
                <a:blip r:embed="rId2"/>
                <a:stretch>
                  <a:fillRect l="-1172" t="-1499" r="-440" b="-1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47609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AE67CB6-C893-41BE-A31F-FC49F000C16B}"/>
              </a:ext>
            </a:extLst>
          </p:cNvPr>
          <p:cNvSpPr>
            <a:spLocks noGrp="1"/>
          </p:cNvSpPr>
          <p:nvPr>
            <p:ph type="dt" sz="half" idx="10"/>
          </p:nvPr>
        </p:nvSpPr>
        <p:spPr/>
        <p:txBody>
          <a:bodyPr/>
          <a:lstStyle/>
          <a:p>
            <a:pPr>
              <a:defRPr/>
            </a:pPr>
            <a:fld id="{6F53B66B-FD42-48DF-9CC5-873F808BF720}" type="datetime1">
              <a:rPr lang="zh-CN" altLang="en-US" smtClean="0"/>
              <a:t>2020\1\28 Tuesday</a:t>
            </a:fld>
            <a:endParaRPr lang="en-US" altLang="zh-CN"/>
          </a:p>
        </p:txBody>
      </p:sp>
      <p:sp>
        <p:nvSpPr>
          <p:cNvPr id="3" name="页脚占位符 2">
            <a:extLst>
              <a:ext uri="{FF2B5EF4-FFF2-40B4-BE49-F238E27FC236}">
                <a16:creationId xmlns:a16="http://schemas.microsoft.com/office/drawing/2014/main" xmlns="" id="{AF83A5C4-1D19-41E4-8FD2-E040D6AC6F6E}"/>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844E37D4-B5FC-4412-B11D-1A291FA361C0}"/>
              </a:ext>
            </a:extLst>
          </p:cNvPr>
          <p:cNvSpPr>
            <a:spLocks noGrp="1"/>
          </p:cNvSpPr>
          <p:nvPr>
            <p:ph type="sldNum" sz="quarter" idx="12"/>
          </p:nvPr>
        </p:nvSpPr>
        <p:spPr/>
        <p:txBody>
          <a:bodyPr/>
          <a:lstStyle/>
          <a:p>
            <a:pPr>
              <a:defRPr/>
            </a:pPr>
            <a:fld id="{7830E22A-F574-49D0-B6CD-1F23E069FEAC}" type="slidenum">
              <a:rPr lang="en-US" altLang="zh-CN" smtClean="0"/>
              <a:pPr>
                <a:defRPr/>
              </a:pPr>
              <a:t>62</a:t>
            </a:fld>
            <a:endParaRPr lang="en-US" altLang="zh-CN"/>
          </a:p>
        </p:txBody>
      </p:sp>
      <p:sp>
        <p:nvSpPr>
          <p:cNvPr id="5" name="矩形 4">
            <a:extLst>
              <a:ext uri="{FF2B5EF4-FFF2-40B4-BE49-F238E27FC236}">
                <a16:creationId xmlns:a16="http://schemas.microsoft.com/office/drawing/2014/main" xmlns="" id="{A75BF7B0-3DA5-490A-A04B-B6FA8B7E3D67}"/>
              </a:ext>
            </a:extLst>
          </p:cNvPr>
          <p:cNvSpPr/>
          <p:nvPr/>
        </p:nvSpPr>
        <p:spPr>
          <a:xfrm>
            <a:off x="341530" y="2033845"/>
            <a:ext cx="7875875" cy="1077218"/>
          </a:xfrm>
          <a:prstGeom prst="rect">
            <a:avLst/>
          </a:prstGeom>
        </p:spPr>
        <p:txBody>
          <a:bodyPr wrap="square">
            <a:spAutoFit/>
          </a:bodyPr>
          <a:lstStyle/>
          <a:p>
            <a:r>
              <a:rPr lang="zh-CN" altLang="en-US" sz="3200" dirty="0" smtClean="0">
                <a:latin typeface="Times New Roman" pitchFamily="18" charset="0"/>
                <a:cs typeface="Times New Roman" pitchFamily="18" charset="0"/>
              </a:rPr>
              <a:t>定义</a:t>
            </a:r>
            <a:r>
              <a:rPr lang="zh-CN" altLang="en-US" sz="3200" dirty="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设</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en-US" sz="3200" dirty="0">
                <a:latin typeface="Times New Roman" pitchFamily="18" charset="0"/>
                <a:cs typeface="Times New Roman" pitchFamily="18" charset="0"/>
              </a:rPr>
              <a:t>是</a:t>
            </a:r>
            <a:r>
              <a:rPr lang="en-US" altLang="zh-CN" sz="3200" dirty="0">
                <a:latin typeface="Times New Roman" pitchFamily="18" charset="0"/>
                <a:cs typeface="Times New Roman" pitchFamily="18" charset="0"/>
              </a:rPr>
              <a:t>GF(2)</a:t>
            </a:r>
            <a:r>
              <a:rPr lang="zh-CN" altLang="en-US" sz="3200" dirty="0">
                <a:latin typeface="Times New Roman" pitchFamily="18" charset="0"/>
                <a:cs typeface="Times New Roman" pitchFamily="18" charset="0"/>
              </a:rPr>
              <a:t>上的多项式，使</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i="1" baseline="30000"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-1)</a:t>
            </a:r>
            <a:r>
              <a:rPr lang="zh-CN" altLang="en-US" sz="3200" dirty="0">
                <a:latin typeface="Times New Roman" pitchFamily="18" charset="0"/>
                <a:cs typeface="Times New Roman" pitchFamily="18" charset="0"/>
              </a:rPr>
              <a:t>的最小的</a:t>
            </a:r>
            <a:r>
              <a:rPr lang="en-US" altLang="zh-CN" sz="3200" i="1" dirty="0">
                <a:latin typeface="Times New Roman" pitchFamily="18" charset="0"/>
                <a:cs typeface="Times New Roman" pitchFamily="18" charset="0"/>
              </a:rPr>
              <a:t>p</a:t>
            </a:r>
            <a:r>
              <a:rPr lang="zh-CN" altLang="en-US" sz="3200" dirty="0">
                <a:latin typeface="Times New Roman" pitchFamily="18" charset="0"/>
                <a:cs typeface="Times New Roman" pitchFamily="18" charset="0"/>
              </a:rPr>
              <a:t>称为</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en-US" sz="3200" dirty="0">
                <a:latin typeface="Times New Roman" pitchFamily="18" charset="0"/>
                <a:cs typeface="Times New Roman" pitchFamily="18" charset="0"/>
              </a:rPr>
              <a:t>的周期或阶。</a:t>
            </a:r>
          </a:p>
        </p:txBody>
      </p:sp>
      <p:sp>
        <p:nvSpPr>
          <p:cNvPr id="6" name="矩形 5">
            <a:extLst>
              <a:ext uri="{FF2B5EF4-FFF2-40B4-BE49-F238E27FC236}">
                <a16:creationId xmlns:a16="http://schemas.microsoft.com/office/drawing/2014/main" xmlns="" id="{9E774A59-DA27-46E2-B32E-6E585C3B9FC9}"/>
              </a:ext>
            </a:extLst>
          </p:cNvPr>
          <p:cNvSpPr/>
          <p:nvPr/>
        </p:nvSpPr>
        <p:spPr>
          <a:xfrm>
            <a:off x="351765" y="3357284"/>
            <a:ext cx="8090665" cy="1754326"/>
          </a:xfrm>
          <a:prstGeom prst="rect">
            <a:avLst/>
          </a:prstGeom>
        </p:spPr>
        <p:txBody>
          <a:bodyPr wrap="square">
            <a:spAutoFit/>
          </a:bodyPr>
          <a:lstStyle/>
          <a:p>
            <a:r>
              <a:rPr lang="zh-CN" altLang="en-US" sz="4400" b="1" dirty="0">
                <a:solidFill>
                  <a:srgbClr val="0000FF"/>
                </a:solidFill>
                <a:latin typeface="Times New Roman" pitchFamily="18" charset="0"/>
                <a:ea typeface="+mn-ea"/>
                <a:cs typeface="Times New Roman" pitchFamily="18" charset="0"/>
              </a:rPr>
              <a:t>定理</a:t>
            </a:r>
            <a:r>
              <a:rPr lang="en-US" altLang="zh-CN" sz="4400" b="1" dirty="0">
                <a:solidFill>
                  <a:srgbClr val="0000FF"/>
                </a:solidFill>
                <a:latin typeface="Times New Roman" pitchFamily="18" charset="0"/>
                <a:ea typeface="+mn-ea"/>
                <a:cs typeface="Times New Roman" pitchFamily="18" charset="0"/>
              </a:rPr>
              <a:t>5.4</a:t>
            </a:r>
            <a:r>
              <a:rPr lang="zh-CN" altLang="en-US" sz="2800" dirty="0">
                <a:latin typeface="Times New Roman" pitchFamily="18" charset="0"/>
                <a:cs typeface="Times New Roman" pitchFamily="18" charset="0"/>
              </a:rPr>
              <a:t>　</a:t>
            </a:r>
            <a:r>
              <a:rPr lang="zh-CN" altLang="en-US" sz="3200" dirty="0">
                <a:latin typeface="Times New Roman" pitchFamily="18" charset="0"/>
                <a:cs typeface="Times New Roman" pitchFamily="18" charset="0"/>
              </a:rPr>
              <a:t>若序列</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a</a:t>
            </a:r>
            <a:r>
              <a:rPr lang="en-US" altLang="zh-CN" sz="3200" i="1" baseline="-25000" dirty="0">
                <a:latin typeface="Times New Roman" pitchFamily="18" charset="0"/>
                <a:cs typeface="Times New Roman" pitchFamily="18" charset="0"/>
              </a:rPr>
              <a:t>i</a:t>
            </a:r>
            <a:r>
              <a:rPr lang="en-US" altLang="zh-CN" sz="3200" dirty="0">
                <a:latin typeface="Times New Roman" pitchFamily="18" charset="0"/>
                <a:cs typeface="Times New Roman" pitchFamily="18" charset="0"/>
              </a:rPr>
              <a:t>}</a:t>
            </a:r>
            <a:r>
              <a:rPr lang="zh-CN" altLang="en-US" sz="3200" dirty="0">
                <a:latin typeface="Times New Roman" pitchFamily="18" charset="0"/>
                <a:cs typeface="Times New Roman" pitchFamily="18" charset="0"/>
              </a:rPr>
              <a:t>的特征多项式</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en-US" sz="3200" dirty="0">
                <a:latin typeface="Times New Roman" pitchFamily="18" charset="0"/>
                <a:cs typeface="Times New Roman" pitchFamily="18" charset="0"/>
              </a:rPr>
              <a:t>定义在</a:t>
            </a:r>
            <a:r>
              <a:rPr lang="en-US" altLang="zh-CN" sz="3200" dirty="0">
                <a:latin typeface="Times New Roman" pitchFamily="18" charset="0"/>
                <a:cs typeface="Times New Roman" pitchFamily="18" charset="0"/>
              </a:rPr>
              <a:t>GF(2)</a:t>
            </a:r>
            <a:r>
              <a:rPr lang="zh-CN" altLang="en-US" sz="3200" dirty="0">
                <a:latin typeface="Times New Roman" pitchFamily="18" charset="0"/>
                <a:cs typeface="Times New Roman" pitchFamily="18" charset="0"/>
              </a:rPr>
              <a:t>上，</a:t>
            </a:r>
            <a:r>
              <a:rPr lang="en-US" altLang="zh-CN" sz="3200" i="1" dirty="0">
                <a:latin typeface="Times New Roman" pitchFamily="18" charset="0"/>
                <a:cs typeface="Times New Roman" pitchFamily="18" charset="0"/>
              </a:rPr>
              <a:t>p</a:t>
            </a:r>
            <a:r>
              <a:rPr lang="zh-CN" altLang="en-US" sz="3200" dirty="0">
                <a:latin typeface="Times New Roman" pitchFamily="18" charset="0"/>
                <a:cs typeface="Times New Roman" pitchFamily="18" charset="0"/>
              </a:rPr>
              <a:t>是</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en-US" sz="3200" dirty="0">
                <a:latin typeface="Times New Roman" pitchFamily="18" charset="0"/>
                <a:cs typeface="Times New Roman" pitchFamily="18" charset="0"/>
              </a:rPr>
              <a:t>的周期，</a:t>
            </a:r>
            <a:r>
              <a:rPr lang="zh-CN" altLang="en-US" sz="3200" dirty="0" smtClean="0">
                <a:latin typeface="Times New Roman" pitchFamily="18" charset="0"/>
                <a:cs typeface="Times New Roman" pitchFamily="18" charset="0"/>
              </a:rPr>
              <a:t>则</a:t>
            </a:r>
            <a:r>
              <a:rPr lang="en-US" altLang="zh-CN" sz="3200" dirty="0">
                <a:latin typeface="Times New Roman" pitchFamily="18" charset="0"/>
                <a:cs typeface="Times New Roman" pitchFamily="18" charset="0"/>
              </a:rPr>
              <a:t>{</a:t>
            </a:r>
            <a:r>
              <a:rPr lang="en-US" altLang="zh-CN" sz="3200" i="1" dirty="0" err="1">
                <a:latin typeface="Times New Roman" pitchFamily="18" charset="0"/>
                <a:cs typeface="Times New Roman" pitchFamily="18" charset="0"/>
              </a:rPr>
              <a:t>a</a:t>
            </a:r>
            <a:r>
              <a:rPr lang="en-US" altLang="zh-CN" sz="3200" i="1" baseline="-25000" dirty="0" err="1">
                <a:latin typeface="Times New Roman" pitchFamily="18" charset="0"/>
                <a:cs typeface="Times New Roman" pitchFamily="18" charset="0"/>
              </a:rPr>
              <a:t>i</a:t>
            </a:r>
            <a:r>
              <a:rPr lang="en-US" altLang="zh-CN" sz="3200" dirty="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的</a:t>
            </a:r>
            <a:r>
              <a:rPr lang="zh-CN" altLang="en-US" sz="3200" dirty="0">
                <a:latin typeface="Times New Roman" pitchFamily="18" charset="0"/>
                <a:cs typeface="Times New Roman" pitchFamily="18" charset="0"/>
              </a:rPr>
              <a:t>周期</a:t>
            </a:r>
            <a:r>
              <a:rPr lang="en-US" altLang="zh-CN" sz="3200" i="1" dirty="0">
                <a:latin typeface="Times New Roman" pitchFamily="18" charset="0"/>
                <a:cs typeface="Times New Roman" pitchFamily="18" charset="0"/>
              </a:rPr>
              <a:t>r</a:t>
            </a:r>
            <a:r>
              <a:rPr lang="zh-CN" altLang="en-US" sz="3200" dirty="0">
                <a:latin typeface="Times New Roman" pitchFamily="18" charset="0"/>
                <a:cs typeface="Times New Roman" pitchFamily="18" charset="0"/>
              </a:rPr>
              <a:t>整除</a:t>
            </a:r>
            <a:r>
              <a:rPr lang="en-US" altLang="zh-CN" sz="3200" i="1" dirty="0">
                <a:latin typeface="Times New Roman" pitchFamily="18" charset="0"/>
                <a:cs typeface="Times New Roman" pitchFamily="18" charset="0"/>
              </a:rPr>
              <a:t>p</a:t>
            </a:r>
            <a:r>
              <a:rPr lang="zh-CN" altLang="en-US" sz="3200" dirty="0">
                <a:latin typeface="Times New Roman" pitchFamily="18" charset="0"/>
                <a:cs typeface="Times New Roman" pitchFamily="18" charset="0"/>
              </a:rPr>
              <a:t>，即</a:t>
            </a:r>
            <a:r>
              <a:rPr lang="en-US" altLang="zh-CN" sz="3200" i="1" dirty="0" err="1">
                <a:latin typeface="Times New Roman" pitchFamily="18" charset="0"/>
                <a:cs typeface="Times New Roman" pitchFamily="18" charset="0"/>
              </a:rPr>
              <a:t>r</a:t>
            </a:r>
            <a:r>
              <a:rPr lang="en-US" altLang="zh-CN" sz="3200" dirty="0" err="1">
                <a:latin typeface="Times New Roman" pitchFamily="18" charset="0"/>
                <a:cs typeface="Times New Roman" pitchFamily="18" charset="0"/>
              </a:rPr>
              <a:t>|</a:t>
            </a:r>
            <a:r>
              <a:rPr lang="en-US" altLang="zh-CN" sz="3200" i="1" dirty="0" err="1">
                <a:latin typeface="Times New Roman" pitchFamily="18" charset="0"/>
                <a:cs typeface="Times New Roman" pitchFamily="18" charset="0"/>
              </a:rPr>
              <a:t>p</a:t>
            </a:r>
            <a:r>
              <a:rPr lang="zh-CN" altLang="en-US" sz="3200" dirty="0" smtClean="0">
                <a:latin typeface="Times New Roman" pitchFamily="18" charset="0"/>
                <a:cs typeface="Times New Roman" pitchFamily="18" charset="0"/>
              </a:rPr>
              <a:t>。</a:t>
            </a:r>
            <a:endParaRPr lang="zh-CN" altLang="en-US" sz="3200" dirty="0">
              <a:latin typeface="Times New Roman" pitchFamily="18" charset="0"/>
              <a:cs typeface="Times New Roman" pitchFamily="18" charset="0"/>
            </a:endParaRPr>
          </a:p>
        </p:txBody>
      </p:sp>
      <p:sp>
        <p:nvSpPr>
          <p:cNvPr id="7" name="矩形 6"/>
          <p:cNvSpPr/>
          <p:nvPr/>
        </p:nvSpPr>
        <p:spPr>
          <a:xfrm>
            <a:off x="1061610" y="974049"/>
            <a:ext cx="2587568" cy="769441"/>
          </a:xfrm>
          <a:prstGeom prst="rect">
            <a:avLst/>
          </a:prstGeom>
        </p:spPr>
        <p:txBody>
          <a:bodyPr wrap="none">
            <a:spAutoFit/>
          </a:bodyPr>
          <a:lstStyle/>
          <a:p>
            <a:r>
              <a:rPr lang="zh-CN" altLang="en-US" sz="4400" b="1" dirty="0">
                <a:solidFill>
                  <a:srgbClr val="0000FF"/>
                </a:solidFill>
                <a:latin typeface="Times New Roman" pitchFamily="18" charset="0"/>
                <a:ea typeface="+mn-ea"/>
                <a:cs typeface="Times New Roman" pitchFamily="18" charset="0"/>
              </a:rPr>
              <a:t>定义</a:t>
            </a:r>
            <a:r>
              <a:rPr lang="en-US" altLang="zh-CN" sz="4400" b="1" dirty="0">
                <a:solidFill>
                  <a:srgbClr val="0000FF"/>
                </a:solidFill>
                <a:latin typeface="Times New Roman" pitchFamily="18" charset="0"/>
                <a:ea typeface="+mn-ea"/>
                <a:cs typeface="Times New Roman" pitchFamily="18" charset="0"/>
              </a:rPr>
              <a:t>5.5</a:t>
            </a:r>
            <a:r>
              <a:rPr lang="zh-CN" altLang="en-US" sz="4400" b="1" dirty="0">
                <a:solidFill>
                  <a:srgbClr val="0000FF"/>
                </a:solidFill>
                <a:latin typeface="Times New Roman" pitchFamily="18" charset="0"/>
                <a:ea typeface="+mn-ea"/>
                <a:cs typeface="Times New Roman" pitchFamily="18" charset="0"/>
              </a:rPr>
              <a:t>　</a:t>
            </a:r>
          </a:p>
        </p:txBody>
      </p:sp>
    </p:spTree>
    <p:extLst>
      <p:ext uri="{BB962C8B-B14F-4D97-AF65-F5344CB8AC3E}">
        <p14:creationId xmlns:p14="http://schemas.microsoft.com/office/powerpoint/2010/main" val="800124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2D1F438-885F-4A9D-85FC-0BB4F85A622A}" type="datetime1">
              <a:rPr lang="zh-CN" altLang="en-US" sz="1400" smtClean="0"/>
              <a:t>2020\1\28 Tuesday</a:t>
            </a:fld>
            <a:endParaRPr lang="en-US" altLang="zh-CN" sz="1400"/>
          </a:p>
        </p:txBody>
      </p:sp>
      <p:sp>
        <p:nvSpPr>
          <p:cNvPr id="36867" name="页脚占位符 2"/>
          <p:cNvSpPr>
            <a:spLocks noGrp="1" noChangeArrowheads="1"/>
          </p:cNvSpPr>
          <p:nvPr>
            <p:ph type="ftr" sz="quarter" idx="11"/>
          </p:nvPr>
        </p:nvSpPr>
        <p:spPr>
          <a:xfrm>
            <a:off x="3627438"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686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671950D-347A-4BBF-81C1-B4430341F6F3}" type="slidenum">
              <a:rPr lang="en-US" altLang="zh-CN" sz="1400"/>
              <a:pPr>
                <a:spcBef>
                  <a:spcPct val="0"/>
                </a:spcBef>
                <a:buClrTx/>
                <a:buSzTx/>
                <a:buFontTx/>
                <a:buNone/>
              </a:pPr>
              <a:t>63</a:t>
            </a:fld>
            <a:endParaRPr lang="en-US" altLang="zh-CN" sz="1400"/>
          </a:p>
        </p:txBody>
      </p:sp>
      <mc:AlternateContent xmlns:mc="http://schemas.openxmlformats.org/markup-compatibility/2006" xmlns:a14="http://schemas.microsoft.com/office/drawing/2010/main">
        <mc:Choice Requires="a14">
          <p:sp>
            <p:nvSpPr>
              <p:cNvPr id="22" name="矩形 4">
                <a:extLst>
                  <a:ext uri="{FF2B5EF4-FFF2-40B4-BE49-F238E27FC236}">
                    <a16:creationId xmlns:a16="http://schemas.microsoft.com/office/drawing/2014/main" xmlns="" id="{B45DA8C1-0DA3-4722-B2BB-ABDF6090DDAB}"/>
                  </a:ext>
                </a:extLst>
              </p:cNvPr>
              <p:cNvSpPr>
                <a:spLocks noChangeArrowheads="1"/>
              </p:cNvSpPr>
              <p:nvPr/>
            </p:nvSpPr>
            <p:spPr bwMode="auto">
              <a:xfrm>
                <a:off x="476544" y="1898830"/>
                <a:ext cx="8505945" cy="44686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zh-CN" altLang="en-US" sz="4400" b="1" dirty="0">
                    <a:solidFill>
                      <a:srgbClr val="0000FF"/>
                    </a:solidFill>
                    <a:latin typeface="Times New Roman" pitchFamily="18" charset="0"/>
                    <a:ea typeface="+mn-ea"/>
                    <a:cs typeface="Times New Roman" pitchFamily="18" charset="0"/>
                  </a:rPr>
                  <a:t>证明：</a:t>
                </a:r>
                <a:r>
                  <a:rPr lang="zh-CN" altLang="en-US" sz="2800" b="1"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由</a:t>
                </a:r>
                <a:r>
                  <a:rPr lang="en-US" altLang="zh-CN" sz="2800" i="1" dirty="0">
                    <a:latin typeface="Times New Roman" pitchFamily="18" charset="0"/>
                    <a:cs typeface="Times New Roman" pitchFamily="18" charset="0"/>
                  </a:rPr>
                  <a:t>p</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周期的定义得𝑝</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𝑥</a:t>
                </a:r>
                <a:r>
                  <a:rPr lang="zh-CN" altLang="en-US" sz="2800" baseline="30000" dirty="0" smtClean="0">
                    <a:latin typeface="Times New Roman" pitchFamily="18" charset="0"/>
                    <a:cs typeface="Times New Roman" pitchFamily="18" charset="0"/>
                  </a:rPr>
                  <a:t>𝑝</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，因此存在</a:t>
                </a:r>
                <a:r>
                  <a:rPr lang="en-US" altLang="zh-CN" sz="2800" i="1" dirty="0">
                    <a:latin typeface="Times New Roman" pitchFamily="18" charset="0"/>
                    <a:cs typeface="Times New Roman" pitchFamily="18" charset="0"/>
                  </a:rPr>
                  <a:t>q</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，使</a:t>
                </a:r>
                <a:r>
                  <a:rPr lang="zh-CN" altLang="en-US" sz="2800" dirty="0" smtClean="0">
                    <a:latin typeface="Times New Roman" pitchFamily="18" charset="0"/>
                    <a:cs typeface="Times New Roman" pitchFamily="18" charset="0"/>
                  </a:rPr>
                  <a:t>𝑥</a:t>
                </a:r>
                <a:r>
                  <a:rPr lang="zh-CN" altLang="en-US" sz="2800" baseline="30000" dirty="0" smtClean="0">
                    <a:latin typeface="Times New Roman" pitchFamily="18" charset="0"/>
                    <a:cs typeface="Times New Roman" pitchFamily="18" charset="0"/>
                  </a:rPr>
                  <a:t>𝑝</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𝑝</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𝑞</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，又由𝑝</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𝐴</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𝜙</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可得𝑝</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𝑞</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𝐴</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𝜙</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𝑞</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，所以</a:t>
                </a:r>
                <a:r>
                  <a:rPr lang="en-US" altLang="zh-CN" sz="2800" dirty="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𝑥</a:t>
                </a:r>
                <a:r>
                  <a:rPr lang="zh-CN" altLang="en-US" sz="2800" baseline="30000" dirty="0" smtClean="0">
                    <a:latin typeface="Times New Roman" pitchFamily="18" charset="0"/>
                    <a:cs typeface="Times New Roman" pitchFamily="18" charset="0"/>
                  </a:rPr>
                  <a:t>𝑝</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𝐴</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𝜙</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𝑞</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r>
                  <a:rPr lang="zh-CN" altLang="en-US" sz="2800" dirty="0">
                    <a:latin typeface="Times New Roman" pitchFamily="18" charset="0"/>
                    <a:cs typeface="Times New Roman" pitchFamily="18" charset="0"/>
                  </a:rPr>
                  <a:t>因为</a:t>
                </a:r>
                <a:r>
                  <a:rPr lang="en-US" altLang="zh-CN" sz="2800" i="1" dirty="0">
                    <a:latin typeface="Times New Roman" pitchFamily="18" charset="0"/>
                    <a:cs typeface="Times New Roman" pitchFamily="18" charset="0"/>
                  </a:rPr>
                  <a:t>q</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的次数为</a:t>
                </a:r>
                <a:r>
                  <a:rPr lang="en-US" altLang="zh-CN" sz="2800" i="1" dirty="0">
                    <a:latin typeface="Times New Roman" pitchFamily="18" charset="0"/>
                    <a:cs typeface="Times New Roman" pitchFamily="18" charset="0"/>
                  </a:rPr>
                  <a:t>p</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，𝜙</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的次数不超过</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r>
                  <a:rPr lang="zh-CN" altLang="en-US" sz="2800" dirty="0" smtClean="0">
                    <a:latin typeface="Times New Roman" pitchFamily="18" charset="0"/>
                    <a:cs typeface="Times New Roman" pitchFamily="18" charset="0"/>
                  </a:rPr>
                  <a:t>所以</a:t>
                </a:r>
                <a:r>
                  <a:rPr lang="en-US" altLang="zh-CN" sz="2800" dirty="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𝑥</a:t>
                </a:r>
                <a:r>
                  <a:rPr lang="zh-CN" altLang="en-US" sz="2800" baseline="30000" dirty="0" smtClean="0">
                    <a:latin typeface="Times New Roman" pitchFamily="18" charset="0"/>
                    <a:cs typeface="Times New Roman" pitchFamily="18" charset="0"/>
                  </a:rPr>
                  <a:t>𝑝</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𝐴</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的次数不超过</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𝑝−𝑛</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𝑛−</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𝑝−</a:t>
                </a:r>
                <a:r>
                  <a:rPr lang="en-US" altLang="zh-CN" sz="2800" dirty="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。也就是</a:t>
                </a:r>
                <a:r>
                  <a:rPr lang="zh-CN" altLang="en-US" sz="2800" dirty="0">
                    <a:latin typeface="Times New Roman" pitchFamily="18" charset="0"/>
                    <a:cs typeface="Times New Roman" pitchFamily="18" charset="0"/>
                  </a:rPr>
                  <a:t>𝜙</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𝑞</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的次数小于</a:t>
                </a:r>
                <a:r>
                  <a:rPr lang="en-US" altLang="zh-CN" sz="2800" i="1" dirty="0" smtClean="0">
                    <a:latin typeface="Times New Roman" pitchFamily="18" charset="0"/>
                    <a:cs typeface="Times New Roman" pitchFamily="18" charset="0"/>
                  </a:rPr>
                  <a:t>p</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𝐴</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𝜙</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𝑞</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𝑥</a:t>
                </a:r>
                <a:r>
                  <a:rPr lang="en-US" altLang="zh-CN"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𝑥</a:t>
                </a:r>
                <a:r>
                  <a:rPr lang="zh-CN" altLang="en-US" sz="2800" baseline="30000" dirty="0">
                    <a:latin typeface="Times New Roman" pitchFamily="18" charset="0"/>
                    <a:cs typeface="Times New Roman" pitchFamily="18" charset="0"/>
                  </a:rPr>
                  <a:t>𝑝</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1)</a:t>
                </a:r>
                <a:endParaRPr lang="zh-CN" altLang="en-US" sz="2800" dirty="0">
                  <a:latin typeface="Times New Roman" pitchFamily="18" charset="0"/>
                  <a:cs typeface="Times New Roman" pitchFamily="18" charset="0"/>
                </a:endParaRPr>
              </a:p>
              <a:p>
                <a:pPr>
                  <a:spcBef>
                    <a:spcPct val="20000"/>
                  </a:spcBef>
                  <a:buClr>
                    <a:schemeClr val="folHlink"/>
                  </a:buClr>
                  <a:buSzPct val="60000"/>
                </a:pPr>
                <a:r>
                  <a:rPr lang="zh-CN" altLang="zh-CN" sz="2800" dirty="0" smtClean="0">
                    <a:latin typeface="Times New Roman" panose="02020603050405020304" pitchFamily="18" charset="0"/>
                    <a:ea typeface="+mn-ea"/>
                    <a:cs typeface="Times New Roman" panose="02020603050405020304" pitchFamily="18" charset="0"/>
                  </a:rPr>
                  <a:t>这</a:t>
                </a:r>
                <a:r>
                  <a:rPr lang="zh-CN" altLang="zh-CN" sz="2800" dirty="0">
                    <a:latin typeface="Times New Roman" panose="02020603050405020304" pitchFamily="18" charset="0"/>
                    <a:ea typeface="+mn-ea"/>
                    <a:cs typeface="Times New Roman" panose="02020603050405020304" pitchFamily="18" charset="0"/>
                  </a:rPr>
                  <a:t>就证明了对任意正整数</a:t>
                </a:r>
                <a:r>
                  <a:rPr lang="en-US" altLang="zh-CN" sz="2800" i="1" dirty="0" err="1">
                    <a:latin typeface="Times New Roman" panose="02020603050405020304" pitchFamily="18" charset="0"/>
                    <a:ea typeface="+mn-ea"/>
                    <a:cs typeface="Times New Roman" panose="02020603050405020304" pitchFamily="18" charset="0"/>
                  </a:rPr>
                  <a:t>i</a:t>
                </a:r>
                <a:r>
                  <a:rPr lang="zh-CN" altLang="zh-CN" sz="2800" dirty="0">
                    <a:latin typeface="Times New Roman" panose="02020603050405020304" pitchFamily="18" charset="0"/>
                    <a:ea typeface="+mn-ea"/>
                    <a:cs typeface="Times New Roman" panose="02020603050405020304" pitchFamily="18" charset="0"/>
                  </a:rPr>
                  <a:t>都有</a:t>
                </a:r>
                <a14:m>
                  <m:oMath xmlns:m="http://schemas.openxmlformats.org/officeDocument/2006/math">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𝑎</m:t>
                        </m:r>
                      </m:e>
                      <m:sub>
                        <m:r>
                          <a:rPr lang="en-US" altLang="zh-CN" sz="2800">
                            <a:latin typeface="Cambria Math" panose="02040503050406030204" pitchFamily="18" charset="0"/>
                            <a:ea typeface="+mn-ea"/>
                            <a:cs typeface="Times New Roman" panose="02020603050405020304" pitchFamily="18" charset="0"/>
                          </a:rPr>
                          <m:t>𝑖</m:t>
                        </m:r>
                        <m:r>
                          <a:rPr lang="en-US" altLang="zh-CN" sz="2800">
                            <a:latin typeface="Cambria Math" panose="02040503050406030204" pitchFamily="18" charset="0"/>
                            <a:ea typeface="+mn-ea"/>
                            <a:cs typeface="Times New Roman" panose="02020603050405020304" pitchFamily="18" charset="0"/>
                          </a:rPr>
                          <m:t>+</m:t>
                        </m:r>
                        <m:r>
                          <a:rPr lang="en-US" altLang="zh-CN" sz="2800">
                            <a:latin typeface="Cambria Math" panose="02040503050406030204" pitchFamily="18" charset="0"/>
                            <a:ea typeface="+mn-ea"/>
                            <a:cs typeface="Times New Roman" panose="02020603050405020304" pitchFamily="18" charset="0"/>
                          </a:rPr>
                          <m:t>𝑝</m:t>
                        </m:r>
                      </m:sub>
                    </m:sSub>
                    <m:r>
                      <a:rPr lang="en-US" altLang="zh-CN" sz="2800">
                        <a:latin typeface="Cambria Math" panose="02040503050406030204" pitchFamily="18" charset="0"/>
                        <a:ea typeface="+mn-ea"/>
                        <a:cs typeface="Times New Roman" panose="02020603050405020304" pitchFamily="18" charset="0"/>
                      </a:rPr>
                      <m:t>=</m:t>
                    </m:r>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𝑎</m:t>
                        </m:r>
                      </m:e>
                      <m:sub>
                        <m:r>
                          <a:rPr lang="en-US" altLang="zh-CN" sz="2800">
                            <a:latin typeface="Cambria Math" panose="02040503050406030204" pitchFamily="18" charset="0"/>
                            <a:ea typeface="+mn-ea"/>
                            <a:cs typeface="Times New Roman" panose="02020603050405020304" pitchFamily="18" charset="0"/>
                          </a:rPr>
                          <m:t>𝑖</m:t>
                        </m:r>
                      </m:sub>
                    </m:sSub>
                  </m:oMath>
                </a14:m>
                <a:r>
                  <a:rPr lang="zh-CN" altLang="zh-CN" sz="2800" dirty="0">
                    <a:latin typeface="Times New Roman" panose="02020603050405020304" pitchFamily="18" charset="0"/>
                    <a:ea typeface="+mn-ea"/>
                    <a:cs typeface="Times New Roman" panose="02020603050405020304" pitchFamily="18" charset="0"/>
                  </a:rPr>
                  <a:t>。</a:t>
                </a:r>
              </a:p>
              <a:p>
                <a:pPr>
                  <a:spcBef>
                    <a:spcPct val="20000"/>
                  </a:spcBef>
                  <a:buClr>
                    <a:schemeClr val="folHlink"/>
                  </a:buClr>
                  <a:buSzPct val="60000"/>
                </a:pPr>
                <a:r>
                  <a:rPr lang="zh-CN" altLang="zh-CN" sz="2800" dirty="0">
                    <a:latin typeface="Times New Roman" panose="02020603050405020304" pitchFamily="18" charset="0"/>
                    <a:ea typeface="+mn-ea"/>
                    <a:cs typeface="Times New Roman" panose="02020603050405020304" pitchFamily="18" charset="0"/>
                  </a:rPr>
                  <a:t>设</a:t>
                </a: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𝑝</m:t>
                    </m:r>
                    <m:r>
                      <a:rPr lang="en-US" altLang="zh-CN" sz="2800">
                        <a:latin typeface="Cambria Math" panose="02040503050406030204" pitchFamily="18" charset="0"/>
                        <a:ea typeface="+mn-ea"/>
                        <a:cs typeface="Times New Roman" panose="02020603050405020304" pitchFamily="18" charset="0"/>
                      </a:rPr>
                      <m:t>=</m:t>
                    </m:r>
                    <m:r>
                      <a:rPr lang="en-US" altLang="zh-CN" sz="2800">
                        <a:latin typeface="Cambria Math" panose="02040503050406030204" pitchFamily="18" charset="0"/>
                        <a:ea typeface="+mn-ea"/>
                        <a:cs typeface="Times New Roman" panose="02020603050405020304" pitchFamily="18" charset="0"/>
                      </a:rPr>
                      <m:t>𝑘𝑟</m:t>
                    </m:r>
                    <m:r>
                      <a:rPr lang="en-US" altLang="zh-CN" sz="2800">
                        <a:latin typeface="Cambria Math" panose="02040503050406030204" pitchFamily="18" charset="0"/>
                        <a:ea typeface="+mn-ea"/>
                        <a:cs typeface="Times New Roman" panose="02020603050405020304" pitchFamily="18" charset="0"/>
                      </a:rPr>
                      <m:t>+</m:t>
                    </m:r>
                    <m:r>
                      <a:rPr lang="en-US" altLang="zh-CN" sz="2800">
                        <a:latin typeface="Cambria Math" panose="02040503050406030204" pitchFamily="18" charset="0"/>
                        <a:ea typeface="+mn-ea"/>
                        <a:cs typeface="Times New Roman" panose="02020603050405020304" pitchFamily="18" charset="0"/>
                      </a:rPr>
                      <m:t>𝑡</m:t>
                    </m:r>
                  </m:oMath>
                </a14:m>
                <a:r>
                  <a:rPr lang="zh-CN" altLang="zh-CN" sz="2800" dirty="0">
                    <a:latin typeface="Times New Roman" panose="02020603050405020304" pitchFamily="18" charset="0"/>
                    <a:ea typeface="+mn-ea"/>
                    <a:cs typeface="Times New Roman" panose="02020603050405020304" pitchFamily="18" charset="0"/>
                  </a:rPr>
                  <a:t>，</a:t>
                </a:r>
                <a14:m>
                  <m:oMath xmlns:m="http://schemas.openxmlformats.org/officeDocument/2006/math">
                    <m:r>
                      <a:rPr lang="en-US" altLang="zh-CN" sz="2800">
                        <a:latin typeface="Cambria Math" panose="02040503050406030204" pitchFamily="18" charset="0"/>
                        <a:ea typeface="+mn-ea"/>
                        <a:cs typeface="Times New Roman" panose="02020603050405020304" pitchFamily="18" charset="0"/>
                      </a:rPr>
                      <m:t>0≤</m:t>
                    </m:r>
                    <m:r>
                      <a:rPr lang="en-US" altLang="zh-CN" sz="2800">
                        <a:latin typeface="Cambria Math" panose="02040503050406030204" pitchFamily="18" charset="0"/>
                        <a:ea typeface="+mn-ea"/>
                        <a:cs typeface="Times New Roman" panose="02020603050405020304" pitchFamily="18" charset="0"/>
                      </a:rPr>
                      <m:t>𝑡</m:t>
                    </m:r>
                    <m:r>
                      <a:rPr lang="en-US" altLang="zh-CN" sz="2800">
                        <a:latin typeface="Cambria Math" panose="02040503050406030204" pitchFamily="18" charset="0"/>
                        <a:ea typeface="+mn-ea"/>
                        <a:cs typeface="Times New Roman" panose="02020603050405020304" pitchFamily="18" charset="0"/>
                      </a:rPr>
                      <m:t>&lt;</m:t>
                    </m:r>
                    <m:r>
                      <a:rPr lang="en-US" altLang="zh-CN" sz="2800">
                        <a:latin typeface="Cambria Math" panose="02040503050406030204" pitchFamily="18" charset="0"/>
                        <a:ea typeface="+mn-ea"/>
                        <a:cs typeface="Times New Roman" panose="02020603050405020304" pitchFamily="18" charset="0"/>
                      </a:rPr>
                      <m:t>𝑟</m:t>
                    </m:r>
                  </m:oMath>
                </a14:m>
                <a:r>
                  <a:rPr lang="zh-CN" altLang="zh-CN" sz="2800" dirty="0">
                    <a:latin typeface="Times New Roman" panose="02020603050405020304" pitchFamily="18" charset="0"/>
                    <a:ea typeface="+mn-ea"/>
                    <a:cs typeface="Times New Roman" panose="02020603050405020304" pitchFamily="18" charset="0"/>
                  </a:rPr>
                  <a:t>，则</a:t>
                </a:r>
                <a14:m>
                  <m:oMath xmlns:m="http://schemas.openxmlformats.org/officeDocument/2006/math">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𝑎</m:t>
                        </m:r>
                      </m:e>
                      <m:sub>
                        <m:r>
                          <a:rPr lang="en-US" altLang="zh-CN" sz="2800">
                            <a:latin typeface="Cambria Math" panose="02040503050406030204" pitchFamily="18" charset="0"/>
                            <a:ea typeface="+mn-ea"/>
                            <a:cs typeface="Times New Roman" panose="02020603050405020304" pitchFamily="18" charset="0"/>
                          </a:rPr>
                          <m:t>𝑖</m:t>
                        </m:r>
                        <m:r>
                          <a:rPr lang="en-US" altLang="zh-CN" sz="2800">
                            <a:latin typeface="Cambria Math" panose="02040503050406030204" pitchFamily="18" charset="0"/>
                            <a:ea typeface="+mn-ea"/>
                            <a:cs typeface="Times New Roman" panose="02020603050405020304" pitchFamily="18" charset="0"/>
                          </a:rPr>
                          <m:t>+</m:t>
                        </m:r>
                        <m:r>
                          <a:rPr lang="en-US" altLang="zh-CN" sz="2800">
                            <a:latin typeface="Cambria Math" panose="02040503050406030204" pitchFamily="18" charset="0"/>
                            <a:ea typeface="+mn-ea"/>
                            <a:cs typeface="Times New Roman" panose="02020603050405020304" pitchFamily="18" charset="0"/>
                          </a:rPr>
                          <m:t>𝑝</m:t>
                        </m:r>
                      </m:sub>
                    </m:sSub>
                    <m:r>
                      <a:rPr lang="en-US" altLang="zh-CN" sz="2800">
                        <a:latin typeface="Cambria Math" panose="02040503050406030204" pitchFamily="18" charset="0"/>
                        <a:ea typeface="+mn-ea"/>
                        <a:cs typeface="Times New Roman" panose="02020603050405020304" pitchFamily="18" charset="0"/>
                      </a:rPr>
                      <m:t>=</m:t>
                    </m:r>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𝑎</m:t>
                        </m:r>
                      </m:e>
                      <m:sub>
                        <m:r>
                          <a:rPr lang="en-US" altLang="zh-CN" sz="2800">
                            <a:latin typeface="Cambria Math" panose="02040503050406030204" pitchFamily="18" charset="0"/>
                            <a:ea typeface="+mn-ea"/>
                            <a:cs typeface="Times New Roman" panose="02020603050405020304" pitchFamily="18" charset="0"/>
                          </a:rPr>
                          <m:t>𝑖</m:t>
                        </m:r>
                        <m:r>
                          <a:rPr lang="en-US" altLang="zh-CN" sz="2800">
                            <a:latin typeface="Cambria Math" panose="02040503050406030204" pitchFamily="18" charset="0"/>
                            <a:ea typeface="+mn-ea"/>
                            <a:cs typeface="Times New Roman" panose="02020603050405020304" pitchFamily="18" charset="0"/>
                          </a:rPr>
                          <m:t>+</m:t>
                        </m:r>
                        <m:r>
                          <a:rPr lang="en-US" altLang="zh-CN" sz="2800">
                            <a:latin typeface="Cambria Math" panose="02040503050406030204" pitchFamily="18" charset="0"/>
                            <a:ea typeface="+mn-ea"/>
                            <a:cs typeface="Times New Roman" panose="02020603050405020304" pitchFamily="18" charset="0"/>
                          </a:rPr>
                          <m:t>𝑘𝑟</m:t>
                        </m:r>
                        <m:r>
                          <a:rPr lang="en-US" altLang="zh-CN" sz="2800">
                            <a:latin typeface="Cambria Math" panose="02040503050406030204" pitchFamily="18" charset="0"/>
                            <a:ea typeface="+mn-ea"/>
                            <a:cs typeface="Times New Roman" panose="02020603050405020304" pitchFamily="18" charset="0"/>
                          </a:rPr>
                          <m:t>+</m:t>
                        </m:r>
                        <m:r>
                          <a:rPr lang="en-US" altLang="zh-CN" sz="2800">
                            <a:latin typeface="Cambria Math" panose="02040503050406030204" pitchFamily="18" charset="0"/>
                            <a:ea typeface="+mn-ea"/>
                            <a:cs typeface="Times New Roman" panose="02020603050405020304" pitchFamily="18" charset="0"/>
                          </a:rPr>
                          <m:t>𝑡</m:t>
                        </m:r>
                      </m:sub>
                    </m:sSub>
                    <m:r>
                      <a:rPr lang="en-US" altLang="zh-CN" sz="2800">
                        <a:latin typeface="Cambria Math" panose="02040503050406030204" pitchFamily="18" charset="0"/>
                        <a:ea typeface="+mn-ea"/>
                        <a:cs typeface="Times New Roman" panose="02020603050405020304" pitchFamily="18" charset="0"/>
                      </a:rPr>
                      <m:t>=</m:t>
                    </m:r>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𝑎</m:t>
                        </m:r>
                      </m:e>
                      <m:sub>
                        <m:r>
                          <a:rPr lang="en-US" altLang="zh-CN" sz="2800">
                            <a:latin typeface="Cambria Math" panose="02040503050406030204" pitchFamily="18" charset="0"/>
                            <a:ea typeface="+mn-ea"/>
                            <a:cs typeface="Times New Roman" panose="02020603050405020304" pitchFamily="18" charset="0"/>
                          </a:rPr>
                          <m:t>𝑖</m:t>
                        </m:r>
                        <m:r>
                          <a:rPr lang="en-US" altLang="zh-CN" sz="2800">
                            <a:latin typeface="Cambria Math" panose="02040503050406030204" pitchFamily="18" charset="0"/>
                            <a:ea typeface="+mn-ea"/>
                            <a:cs typeface="Times New Roman" panose="02020603050405020304" pitchFamily="18" charset="0"/>
                          </a:rPr>
                          <m:t>+</m:t>
                        </m:r>
                        <m:r>
                          <a:rPr lang="en-US" altLang="zh-CN" sz="2800">
                            <a:latin typeface="Cambria Math" panose="02040503050406030204" pitchFamily="18" charset="0"/>
                            <a:ea typeface="+mn-ea"/>
                            <a:cs typeface="Times New Roman" panose="02020603050405020304" pitchFamily="18" charset="0"/>
                          </a:rPr>
                          <m:t>𝑡</m:t>
                        </m:r>
                      </m:sub>
                    </m:sSub>
                    <m:r>
                      <a:rPr lang="en-US" altLang="zh-CN" sz="2800">
                        <a:latin typeface="Cambria Math" panose="02040503050406030204" pitchFamily="18" charset="0"/>
                        <a:ea typeface="+mn-ea"/>
                        <a:cs typeface="Times New Roman" panose="02020603050405020304" pitchFamily="18" charset="0"/>
                      </a:rPr>
                      <m:t>=</m:t>
                    </m:r>
                    <m:sSub>
                      <m:sSubPr>
                        <m:ctrlPr>
                          <a:rPr lang="zh-CN" altLang="zh-CN" sz="2800" i="1">
                            <a:latin typeface="Cambria Math"/>
                            <a:ea typeface="+mn-ea"/>
                            <a:cs typeface="Times New Roman" panose="02020603050405020304" pitchFamily="18" charset="0"/>
                          </a:rPr>
                        </m:ctrlPr>
                      </m:sSubPr>
                      <m:e>
                        <m:r>
                          <a:rPr lang="en-US" altLang="zh-CN" sz="2800">
                            <a:latin typeface="Cambria Math" panose="02040503050406030204" pitchFamily="18" charset="0"/>
                            <a:ea typeface="+mn-ea"/>
                            <a:cs typeface="Times New Roman" panose="02020603050405020304" pitchFamily="18" charset="0"/>
                          </a:rPr>
                          <m:t>𝑎</m:t>
                        </m:r>
                      </m:e>
                      <m:sub>
                        <m:r>
                          <a:rPr lang="en-US" altLang="zh-CN" sz="2800">
                            <a:latin typeface="Cambria Math" panose="02040503050406030204" pitchFamily="18" charset="0"/>
                            <a:ea typeface="+mn-ea"/>
                            <a:cs typeface="Times New Roman" panose="02020603050405020304" pitchFamily="18" charset="0"/>
                          </a:rPr>
                          <m:t>𝑖</m:t>
                        </m:r>
                      </m:sub>
                    </m:sSub>
                  </m:oMath>
                </a14:m>
                <a:r>
                  <a:rPr lang="zh-CN" altLang="zh-CN" sz="2800" dirty="0">
                    <a:latin typeface="Times New Roman" panose="02020603050405020304" pitchFamily="18" charset="0"/>
                    <a:ea typeface="+mn-ea"/>
                    <a:cs typeface="Times New Roman" panose="02020603050405020304" pitchFamily="18" charset="0"/>
                  </a:rPr>
                  <a:t>，因此</a:t>
                </a:r>
                <a:r>
                  <a:rPr lang="en-US" altLang="zh-CN" sz="2800" i="1" dirty="0">
                    <a:latin typeface="Times New Roman" panose="02020603050405020304" pitchFamily="18" charset="0"/>
                    <a:ea typeface="+mn-ea"/>
                    <a:cs typeface="Times New Roman" panose="02020603050405020304" pitchFamily="18" charset="0"/>
                  </a:rPr>
                  <a:t>t</a:t>
                </a:r>
                <a:r>
                  <a:rPr lang="en-US" altLang="zh-CN" sz="2800" dirty="0">
                    <a:latin typeface="Times New Roman" panose="02020603050405020304" pitchFamily="18" charset="0"/>
                    <a:ea typeface="+mn-ea"/>
                    <a:cs typeface="Times New Roman" panose="02020603050405020304" pitchFamily="18" charset="0"/>
                  </a:rPr>
                  <a:t>=0</a:t>
                </a:r>
                <a:r>
                  <a:rPr lang="zh-CN" altLang="zh-CN" sz="2800" dirty="0">
                    <a:latin typeface="Times New Roman" panose="02020603050405020304" pitchFamily="18" charset="0"/>
                    <a:ea typeface="+mn-ea"/>
                    <a:cs typeface="Times New Roman" panose="02020603050405020304" pitchFamily="18" charset="0"/>
                  </a:rPr>
                  <a:t>，即</a:t>
                </a:r>
                <a:r>
                  <a:rPr lang="en-US" altLang="zh-CN" sz="2800" i="1" dirty="0" err="1">
                    <a:latin typeface="Times New Roman" panose="02020603050405020304" pitchFamily="18" charset="0"/>
                    <a:ea typeface="+mn-ea"/>
                    <a:cs typeface="Times New Roman" panose="02020603050405020304" pitchFamily="18" charset="0"/>
                  </a:rPr>
                  <a:t>r</a:t>
                </a:r>
                <a:r>
                  <a:rPr lang="en-US" altLang="zh-CN" sz="2800" dirty="0" err="1">
                    <a:latin typeface="Times New Roman" panose="02020603050405020304" pitchFamily="18" charset="0"/>
                    <a:ea typeface="+mn-ea"/>
                    <a:cs typeface="Times New Roman" panose="02020603050405020304" pitchFamily="18" charset="0"/>
                  </a:rPr>
                  <a:t>|</a:t>
                </a:r>
                <a:r>
                  <a:rPr lang="en-US" altLang="zh-CN" sz="2800" i="1" dirty="0" err="1">
                    <a:latin typeface="Times New Roman" panose="02020603050405020304" pitchFamily="18" charset="0"/>
                    <a:ea typeface="+mn-ea"/>
                    <a:cs typeface="Times New Roman" panose="02020603050405020304" pitchFamily="18" charset="0"/>
                  </a:rPr>
                  <a:t>p</a:t>
                </a:r>
                <a:r>
                  <a:rPr lang="zh-CN" altLang="zh-CN" sz="2800" dirty="0" smtClean="0">
                    <a:latin typeface="Times New Roman" panose="02020603050405020304" pitchFamily="18" charset="0"/>
                    <a:ea typeface="+mn-ea"/>
                    <a:cs typeface="Times New Roman" panose="02020603050405020304" pitchFamily="18" charset="0"/>
                  </a:rPr>
                  <a:t>。</a:t>
                </a:r>
                <a:endParaRPr lang="zh-CN" altLang="zh-CN" sz="2800" dirty="0">
                  <a:latin typeface="Times New Roman" panose="02020603050405020304" pitchFamily="18" charset="0"/>
                  <a:ea typeface="+mn-ea"/>
                  <a:cs typeface="Times New Roman" panose="02020603050405020304" pitchFamily="18" charset="0"/>
                </a:endParaRPr>
              </a:p>
            </p:txBody>
          </p:sp>
        </mc:Choice>
        <mc:Fallback xmlns="">
          <p:sp>
            <p:nvSpPr>
              <p:cNvPr id="22" name="矩形 4">
                <a:extLst>
                  <a:ext uri="{FF2B5EF4-FFF2-40B4-BE49-F238E27FC236}">
                    <a16:creationId xmlns="" xmlns:a16="http://schemas.microsoft.com/office/drawing/2014/main" xmlns:a14="http://schemas.microsoft.com/office/drawing/2010/main" id="{B45DA8C1-0DA3-4722-B2BB-ABDF6090DDAB}"/>
                  </a:ext>
                </a:extLst>
              </p:cNvPr>
              <p:cNvSpPr>
                <a:spLocks noRot="1" noChangeAspect="1" noMove="1" noResize="1" noEditPoints="1" noAdjustHandles="1" noChangeArrowheads="1" noChangeShapeType="1" noTextEdit="1"/>
              </p:cNvSpPr>
              <p:nvPr/>
            </p:nvSpPr>
            <p:spPr bwMode="auto">
              <a:xfrm>
                <a:off x="476544" y="1898830"/>
                <a:ext cx="8505945" cy="4468659"/>
              </a:xfrm>
              <a:prstGeom prst="rect">
                <a:avLst/>
              </a:prstGeom>
              <a:blipFill rotWithShape="1">
                <a:blip r:embed="rId2"/>
                <a:stretch>
                  <a:fillRect l="-2865" t="-2589" r="-430" b="-28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060893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2D1F438-885F-4A9D-85FC-0BB4F85A622A}" type="datetime1">
              <a:rPr lang="zh-CN" altLang="en-US" sz="1400" smtClean="0"/>
              <a:t>2020\1\28 Tuesday</a:t>
            </a:fld>
            <a:endParaRPr lang="en-US" altLang="zh-CN" sz="1400"/>
          </a:p>
        </p:txBody>
      </p:sp>
      <p:sp>
        <p:nvSpPr>
          <p:cNvPr id="36867" name="页脚占位符 2"/>
          <p:cNvSpPr>
            <a:spLocks noGrp="1" noChangeArrowheads="1"/>
          </p:cNvSpPr>
          <p:nvPr>
            <p:ph type="ftr" sz="quarter" idx="11"/>
          </p:nvPr>
        </p:nvSpPr>
        <p:spPr>
          <a:xfrm>
            <a:off x="3627438"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686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671950D-347A-4BBF-81C1-B4430341F6F3}" type="slidenum">
              <a:rPr lang="en-US" altLang="zh-CN" sz="1400"/>
              <a:pPr>
                <a:spcBef>
                  <a:spcPct val="0"/>
                </a:spcBef>
                <a:buClrTx/>
                <a:buSzTx/>
                <a:buFontTx/>
                <a:buNone/>
              </a:pPr>
              <a:t>64</a:t>
            </a:fld>
            <a:endParaRPr lang="en-US" altLang="zh-CN" sz="1400"/>
          </a:p>
        </p:txBody>
      </p:sp>
      <mc:AlternateContent xmlns:mc="http://schemas.openxmlformats.org/markup-compatibility/2006" xmlns:a14="http://schemas.microsoft.com/office/drawing/2010/main">
        <mc:Choice Requires="a14">
          <p:sp>
            <p:nvSpPr>
              <p:cNvPr id="22" name="矩形 4">
                <a:extLst>
                  <a:ext uri="{FF2B5EF4-FFF2-40B4-BE49-F238E27FC236}">
                    <a16:creationId xmlns:a16="http://schemas.microsoft.com/office/drawing/2014/main" xmlns="" id="{B45DA8C1-0DA3-4722-B2BB-ABDF6090DDAB}"/>
                  </a:ext>
                </a:extLst>
              </p:cNvPr>
              <p:cNvSpPr>
                <a:spLocks noChangeArrowheads="1"/>
              </p:cNvSpPr>
              <p:nvPr/>
            </p:nvSpPr>
            <p:spPr bwMode="auto">
              <a:xfrm>
                <a:off x="161510" y="1943834"/>
                <a:ext cx="8703303" cy="44511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marL="457200" indent="-457200">
                  <a:spcBef>
                    <a:spcPct val="20000"/>
                  </a:spcBef>
                  <a:buClr>
                    <a:schemeClr val="folHlink"/>
                  </a:buClr>
                  <a:buSzPct val="100000"/>
                  <a:buFont typeface="Wingdings" pitchFamily="2" charset="2"/>
                  <a:buChar char="Ø"/>
                </a:pPr>
                <a:r>
                  <a:rPr lang="en-US" altLang="zh-CN" sz="3000" i="1" dirty="0" smtClean="0">
                    <a:latin typeface="Times New Roman" panose="02020603050405020304" pitchFamily="18" charset="0"/>
                    <a:ea typeface="+mn-ea"/>
                    <a:cs typeface="Times New Roman" panose="02020603050405020304" pitchFamily="18" charset="0"/>
                  </a:rPr>
                  <a:t>n</a:t>
                </a:r>
                <a:r>
                  <a:rPr lang="zh-CN" altLang="zh-CN" sz="3000" dirty="0">
                    <a:latin typeface="Times New Roman" panose="02020603050405020304" pitchFamily="18" charset="0"/>
                    <a:ea typeface="+mn-ea"/>
                    <a:cs typeface="Times New Roman" panose="02020603050405020304" pitchFamily="18" charset="0"/>
                  </a:rPr>
                  <a:t>级</a:t>
                </a:r>
                <a:r>
                  <a:rPr lang="en-US" altLang="zh-CN" sz="3000" dirty="0">
                    <a:latin typeface="Times New Roman" panose="02020603050405020304" pitchFamily="18" charset="0"/>
                    <a:ea typeface="+mn-ea"/>
                    <a:cs typeface="Times New Roman" panose="02020603050405020304" pitchFamily="18" charset="0"/>
                  </a:rPr>
                  <a:t>LFSR</a:t>
                </a:r>
                <a:r>
                  <a:rPr lang="zh-CN" altLang="zh-CN" sz="3000" dirty="0">
                    <a:latin typeface="Times New Roman" panose="02020603050405020304" pitchFamily="18" charset="0"/>
                    <a:ea typeface="+mn-ea"/>
                    <a:cs typeface="Times New Roman" panose="02020603050405020304" pitchFamily="18" charset="0"/>
                  </a:rPr>
                  <a:t>输出序列的周期</a:t>
                </a:r>
                <a:r>
                  <a:rPr lang="en-US" altLang="zh-CN" sz="3000" i="1" dirty="0">
                    <a:latin typeface="Times New Roman" panose="02020603050405020304" pitchFamily="18" charset="0"/>
                    <a:ea typeface="+mn-ea"/>
                    <a:cs typeface="Times New Roman" panose="02020603050405020304" pitchFamily="18" charset="0"/>
                  </a:rPr>
                  <a:t>r</a:t>
                </a:r>
                <a:r>
                  <a:rPr lang="zh-CN" altLang="zh-CN" sz="3000" dirty="0">
                    <a:latin typeface="Times New Roman" panose="02020603050405020304" pitchFamily="18" charset="0"/>
                    <a:ea typeface="+mn-ea"/>
                    <a:cs typeface="Times New Roman" panose="02020603050405020304" pitchFamily="18" charset="0"/>
                  </a:rPr>
                  <a:t>不依赖于初始条件，而依赖于特征多项式</a:t>
                </a:r>
                <a:r>
                  <a:rPr lang="en-US" altLang="zh-CN" sz="3000" i="1" dirty="0">
                    <a:latin typeface="Times New Roman" panose="02020603050405020304" pitchFamily="18" charset="0"/>
                    <a:ea typeface="+mn-ea"/>
                    <a:cs typeface="Times New Roman" panose="02020603050405020304" pitchFamily="18" charset="0"/>
                  </a:rPr>
                  <a:t>p</a:t>
                </a:r>
                <a:r>
                  <a:rPr lang="en-US" altLang="zh-CN" sz="3000" dirty="0">
                    <a:latin typeface="Times New Roman" panose="02020603050405020304" pitchFamily="18" charset="0"/>
                    <a:ea typeface="+mn-ea"/>
                    <a:cs typeface="Times New Roman" panose="02020603050405020304" pitchFamily="18" charset="0"/>
                  </a:rPr>
                  <a:t>(</a:t>
                </a:r>
                <a:r>
                  <a:rPr lang="en-US" altLang="zh-CN" sz="3000" i="1" dirty="0">
                    <a:latin typeface="Times New Roman" panose="02020603050405020304" pitchFamily="18" charset="0"/>
                    <a:ea typeface="+mn-ea"/>
                    <a:cs typeface="Times New Roman" panose="02020603050405020304" pitchFamily="18" charset="0"/>
                  </a:rPr>
                  <a:t>x</a:t>
                </a:r>
                <a:r>
                  <a:rPr lang="en-US" altLang="zh-CN" sz="3000" dirty="0">
                    <a:latin typeface="Times New Roman" panose="02020603050405020304" pitchFamily="18" charset="0"/>
                    <a:ea typeface="+mn-ea"/>
                    <a:cs typeface="Times New Roman" panose="02020603050405020304" pitchFamily="18" charset="0"/>
                  </a:rPr>
                  <a:t>)</a:t>
                </a:r>
                <a:r>
                  <a:rPr lang="zh-CN" altLang="zh-CN" sz="3000" dirty="0" smtClean="0">
                    <a:latin typeface="Times New Roman" panose="02020603050405020304" pitchFamily="18" charset="0"/>
                    <a:ea typeface="+mn-ea"/>
                    <a:cs typeface="Times New Roman" panose="02020603050405020304" pitchFamily="18" charset="0"/>
                  </a:rPr>
                  <a:t>。</a:t>
                </a:r>
                <a:endParaRPr lang="en-US" altLang="zh-CN" sz="3000" dirty="0" smtClean="0">
                  <a:latin typeface="Times New Roman" panose="02020603050405020304" pitchFamily="18" charset="0"/>
                  <a:ea typeface="+mn-ea"/>
                  <a:cs typeface="Times New Roman" panose="02020603050405020304" pitchFamily="18" charset="0"/>
                </a:endParaRPr>
              </a:p>
              <a:p>
                <a:pPr marL="457200" indent="-457200">
                  <a:spcBef>
                    <a:spcPct val="20000"/>
                  </a:spcBef>
                  <a:buClr>
                    <a:schemeClr val="folHlink"/>
                  </a:buClr>
                  <a:buSzPct val="100000"/>
                  <a:buFont typeface="Wingdings" pitchFamily="2" charset="2"/>
                  <a:buChar char="Ø"/>
                </a:pPr>
                <a:r>
                  <a:rPr lang="zh-CN" altLang="zh-CN" sz="3000" dirty="0" smtClean="0">
                    <a:latin typeface="Times New Roman" panose="02020603050405020304" pitchFamily="18" charset="0"/>
                    <a:ea typeface="+mn-ea"/>
                    <a:cs typeface="Times New Roman" panose="02020603050405020304" pitchFamily="18" charset="0"/>
                  </a:rPr>
                  <a:t>人们</a:t>
                </a:r>
                <a:r>
                  <a:rPr lang="zh-CN" altLang="zh-CN" sz="3000" dirty="0">
                    <a:latin typeface="Times New Roman" panose="02020603050405020304" pitchFamily="18" charset="0"/>
                    <a:ea typeface="+mn-ea"/>
                    <a:cs typeface="Times New Roman" panose="02020603050405020304" pitchFamily="18" charset="0"/>
                  </a:rPr>
                  <a:t>感兴趣的是</a:t>
                </a:r>
                <a:r>
                  <a:rPr lang="en-US" altLang="zh-CN" sz="3000" dirty="0">
                    <a:latin typeface="Times New Roman" panose="02020603050405020304" pitchFamily="18" charset="0"/>
                    <a:ea typeface="+mn-ea"/>
                    <a:cs typeface="Times New Roman" panose="02020603050405020304" pitchFamily="18" charset="0"/>
                  </a:rPr>
                  <a:t>LFSR</a:t>
                </a:r>
                <a:r>
                  <a:rPr lang="zh-CN" altLang="zh-CN" sz="3000" dirty="0">
                    <a:latin typeface="Times New Roman" panose="02020603050405020304" pitchFamily="18" charset="0"/>
                    <a:ea typeface="+mn-ea"/>
                    <a:cs typeface="Times New Roman" panose="02020603050405020304" pitchFamily="18" charset="0"/>
                  </a:rPr>
                  <a:t>遍历</a:t>
                </a:r>
                <a14:m>
                  <m:oMath xmlns:m="http://schemas.openxmlformats.org/officeDocument/2006/math">
                    <m:sSup>
                      <m:sSupPr>
                        <m:ctrlPr>
                          <a:rPr lang="zh-CN" altLang="zh-CN" sz="3000" i="1">
                            <a:latin typeface="Cambria Math"/>
                            <a:ea typeface="+mn-ea"/>
                            <a:cs typeface="Times New Roman" panose="02020603050405020304" pitchFamily="18" charset="0"/>
                          </a:rPr>
                        </m:ctrlPr>
                      </m:sSupPr>
                      <m:e>
                        <m:r>
                          <a:rPr lang="en-US" altLang="zh-CN" sz="3000">
                            <a:latin typeface="Cambria Math" panose="02040503050406030204" pitchFamily="18" charset="0"/>
                            <a:ea typeface="+mn-ea"/>
                            <a:cs typeface="Times New Roman" panose="02020603050405020304" pitchFamily="18" charset="0"/>
                          </a:rPr>
                          <m:t>2</m:t>
                        </m:r>
                      </m:e>
                      <m:sup>
                        <m:r>
                          <a:rPr lang="en-US" altLang="zh-CN" sz="3000">
                            <a:latin typeface="Cambria Math" panose="02040503050406030204" pitchFamily="18" charset="0"/>
                            <a:ea typeface="+mn-ea"/>
                            <a:cs typeface="Times New Roman" panose="02020603050405020304" pitchFamily="18" charset="0"/>
                          </a:rPr>
                          <m:t>𝑛</m:t>
                        </m:r>
                      </m:sup>
                    </m:sSup>
                    <m:r>
                      <a:rPr lang="en-US" altLang="zh-CN" sz="3000">
                        <a:latin typeface="Cambria Math" panose="02040503050406030204" pitchFamily="18" charset="0"/>
                        <a:ea typeface="+mn-ea"/>
                        <a:cs typeface="Times New Roman" panose="02020603050405020304" pitchFamily="18" charset="0"/>
                      </a:rPr>
                      <m:t>−1</m:t>
                    </m:r>
                  </m:oMath>
                </a14:m>
                <a:r>
                  <a:rPr lang="zh-CN" altLang="zh-CN" sz="3000" dirty="0">
                    <a:latin typeface="Times New Roman" panose="02020603050405020304" pitchFamily="18" charset="0"/>
                    <a:ea typeface="+mn-ea"/>
                    <a:cs typeface="Times New Roman" panose="02020603050405020304" pitchFamily="18" charset="0"/>
                  </a:rPr>
                  <a:t>个非零状态，这时序列的周期达到最大</a:t>
                </a:r>
                <a14:m>
                  <m:oMath xmlns:m="http://schemas.openxmlformats.org/officeDocument/2006/math">
                    <m:sSup>
                      <m:sSupPr>
                        <m:ctrlPr>
                          <a:rPr lang="zh-CN" altLang="zh-CN" sz="3000" i="1">
                            <a:latin typeface="Cambria Math"/>
                            <a:ea typeface="+mn-ea"/>
                            <a:cs typeface="Times New Roman" panose="02020603050405020304" pitchFamily="18" charset="0"/>
                          </a:rPr>
                        </m:ctrlPr>
                      </m:sSupPr>
                      <m:e>
                        <m:r>
                          <a:rPr lang="en-US" altLang="zh-CN" sz="3000">
                            <a:latin typeface="Cambria Math" panose="02040503050406030204" pitchFamily="18" charset="0"/>
                            <a:ea typeface="+mn-ea"/>
                            <a:cs typeface="Times New Roman" panose="02020603050405020304" pitchFamily="18" charset="0"/>
                          </a:rPr>
                          <m:t>2</m:t>
                        </m:r>
                      </m:e>
                      <m:sup>
                        <m:r>
                          <a:rPr lang="en-US" altLang="zh-CN" sz="3000">
                            <a:latin typeface="Cambria Math" panose="02040503050406030204" pitchFamily="18" charset="0"/>
                            <a:ea typeface="+mn-ea"/>
                            <a:cs typeface="Times New Roman" panose="02020603050405020304" pitchFamily="18" charset="0"/>
                          </a:rPr>
                          <m:t>𝑛</m:t>
                        </m:r>
                      </m:sup>
                    </m:sSup>
                    <m:r>
                      <a:rPr lang="en-US" altLang="zh-CN" sz="3000">
                        <a:latin typeface="Cambria Math" panose="02040503050406030204" pitchFamily="18" charset="0"/>
                        <a:ea typeface="+mn-ea"/>
                        <a:cs typeface="Times New Roman" panose="02020603050405020304" pitchFamily="18" charset="0"/>
                      </a:rPr>
                      <m:t>−1</m:t>
                    </m:r>
                  </m:oMath>
                </a14:m>
                <a:r>
                  <a:rPr lang="zh-CN" altLang="zh-CN" sz="3000" dirty="0">
                    <a:latin typeface="Times New Roman" panose="02020603050405020304" pitchFamily="18" charset="0"/>
                    <a:ea typeface="+mn-ea"/>
                    <a:cs typeface="Times New Roman" panose="02020603050405020304" pitchFamily="18" charset="0"/>
                  </a:rPr>
                  <a:t>，这种序列</a:t>
                </a:r>
                <a:r>
                  <a:rPr lang="zh-CN" altLang="zh-CN" sz="3000" dirty="0" smtClean="0">
                    <a:latin typeface="Times New Roman" panose="02020603050405020304" pitchFamily="18" charset="0"/>
                    <a:ea typeface="+mn-ea"/>
                    <a:cs typeface="Times New Roman" panose="02020603050405020304" pitchFamily="18" charset="0"/>
                  </a:rPr>
                  <a:t>就是</a:t>
                </a:r>
                <a:r>
                  <a:rPr lang="en-US" altLang="zh-CN" sz="3000" i="1" dirty="0">
                    <a:latin typeface="Times New Roman" panose="02020603050405020304" pitchFamily="18" charset="0"/>
                    <a:ea typeface="+mn-ea"/>
                    <a:cs typeface="Times New Roman" panose="02020603050405020304" pitchFamily="18" charset="0"/>
                  </a:rPr>
                  <a:t>m</a:t>
                </a:r>
                <a:r>
                  <a:rPr lang="zh-CN" altLang="zh-CN" sz="3000" dirty="0" smtClean="0">
                    <a:latin typeface="Times New Roman" panose="02020603050405020304" pitchFamily="18" charset="0"/>
                    <a:ea typeface="+mn-ea"/>
                    <a:cs typeface="Times New Roman" panose="02020603050405020304" pitchFamily="18" charset="0"/>
                  </a:rPr>
                  <a:t>序列。</a:t>
                </a:r>
                <a:endParaRPr lang="en-US" altLang="zh-CN" sz="3000" dirty="0" smtClean="0">
                  <a:latin typeface="Times New Roman" panose="02020603050405020304" pitchFamily="18" charset="0"/>
                  <a:ea typeface="+mn-ea"/>
                  <a:cs typeface="Times New Roman" panose="02020603050405020304" pitchFamily="18" charset="0"/>
                </a:endParaRPr>
              </a:p>
              <a:p>
                <a:pPr marL="457200" indent="-457200">
                  <a:spcBef>
                    <a:spcPct val="20000"/>
                  </a:spcBef>
                  <a:buClr>
                    <a:schemeClr val="folHlink"/>
                  </a:buClr>
                  <a:buSzPct val="100000"/>
                  <a:buFont typeface="Wingdings" pitchFamily="2" charset="2"/>
                  <a:buChar char="Ø"/>
                </a:pPr>
                <a:r>
                  <a:rPr lang="zh-CN" altLang="zh-CN" sz="3000" dirty="0" smtClean="0">
                    <a:latin typeface="Times New Roman" panose="02020603050405020304" pitchFamily="18" charset="0"/>
                    <a:ea typeface="+mn-ea"/>
                    <a:cs typeface="Times New Roman" panose="02020603050405020304" pitchFamily="18" charset="0"/>
                  </a:rPr>
                  <a:t>显然</a:t>
                </a:r>
                <a:r>
                  <a:rPr lang="zh-CN" altLang="zh-CN" sz="3000" dirty="0">
                    <a:latin typeface="Times New Roman" panose="02020603050405020304" pitchFamily="18" charset="0"/>
                    <a:ea typeface="+mn-ea"/>
                    <a:cs typeface="Times New Roman" panose="02020603050405020304" pitchFamily="18" charset="0"/>
                  </a:rPr>
                  <a:t>对于特征多项式相同，而初始条件不同的两个输出序列，一个记为</a:t>
                </a:r>
                <a:r>
                  <a:rPr lang="en-US" altLang="zh-CN" sz="3000" dirty="0">
                    <a:latin typeface="Times New Roman" panose="02020603050405020304" pitchFamily="18" charset="0"/>
                    <a:ea typeface="+mn-ea"/>
                    <a:cs typeface="Times New Roman" panose="02020603050405020304" pitchFamily="18" charset="0"/>
                  </a:rPr>
                  <a:t>{</a:t>
                </a:r>
                <a:r>
                  <a:rPr lang="en-US" altLang="zh-CN" sz="3000" i="1" dirty="0" smtClean="0">
                    <a:latin typeface="Times New Roman" panose="02020603050405020304" pitchFamily="18" charset="0"/>
                    <a:ea typeface="+mn-ea"/>
                    <a:cs typeface="Times New Roman" panose="02020603050405020304" pitchFamily="18" charset="0"/>
                  </a:rPr>
                  <a:t>a</a:t>
                </a:r>
                <a:r>
                  <a:rPr lang="en-US" altLang="zh-CN" sz="3000" baseline="30000" dirty="0" smtClean="0">
                    <a:latin typeface="Times New Roman" panose="02020603050405020304" pitchFamily="18" charset="0"/>
                    <a:ea typeface="+mn-ea"/>
                    <a:cs typeface="Times New Roman" panose="02020603050405020304" pitchFamily="18" charset="0"/>
                  </a:rPr>
                  <a:t>(1)</a:t>
                </a:r>
                <a:r>
                  <a:rPr lang="en-US" altLang="zh-CN" sz="3000" i="1" baseline="-25000" dirty="0" err="1" smtClean="0">
                    <a:latin typeface="Times New Roman" panose="02020603050405020304" pitchFamily="18" charset="0"/>
                    <a:ea typeface="+mn-ea"/>
                    <a:cs typeface="Times New Roman" panose="02020603050405020304" pitchFamily="18" charset="0"/>
                  </a:rPr>
                  <a:t>i</a:t>
                </a:r>
                <a:r>
                  <a:rPr lang="en-US" altLang="zh-CN" sz="3000" dirty="0" smtClean="0">
                    <a:latin typeface="Times New Roman" panose="02020603050405020304" pitchFamily="18" charset="0"/>
                    <a:ea typeface="+mn-ea"/>
                    <a:cs typeface="Times New Roman" panose="02020603050405020304" pitchFamily="18" charset="0"/>
                  </a:rPr>
                  <a:t>}</a:t>
                </a:r>
                <a:r>
                  <a:rPr lang="zh-CN" altLang="zh-CN" sz="3000" dirty="0">
                    <a:latin typeface="Times New Roman" panose="02020603050405020304" pitchFamily="18" charset="0"/>
                    <a:ea typeface="+mn-ea"/>
                    <a:cs typeface="Times New Roman" panose="02020603050405020304" pitchFamily="18" charset="0"/>
                  </a:rPr>
                  <a:t>，另一个记为</a:t>
                </a:r>
                <a:r>
                  <a:rPr lang="en-US" altLang="zh-CN" sz="3000" dirty="0">
                    <a:latin typeface="Times New Roman" panose="02020603050405020304" pitchFamily="18" charset="0"/>
                    <a:ea typeface="+mn-ea"/>
                    <a:cs typeface="Times New Roman" panose="02020603050405020304" pitchFamily="18" charset="0"/>
                  </a:rPr>
                  <a:t>{</a:t>
                </a:r>
                <a:r>
                  <a:rPr lang="en-US" altLang="zh-CN" sz="3000" i="1" dirty="0">
                    <a:latin typeface="Times New Roman" panose="02020603050405020304" pitchFamily="18" charset="0"/>
                    <a:ea typeface="+mn-ea"/>
                    <a:cs typeface="Times New Roman" panose="02020603050405020304" pitchFamily="18" charset="0"/>
                  </a:rPr>
                  <a:t>a</a:t>
                </a:r>
                <a:r>
                  <a:rPr lang="en-US" altLang="zh-CN" sz="3000" baseline="30000" dirty="0">
                    <a:latin typeface="Times New Roman" panose="02020603050405020304" pitchFamily="18" charset="0"/>
                    <a:ea typeface="+mn-ea"/>
                    <a:cs typeface="Times New Roman" panose="02020603050405020304" pitchFamily="18" charset="0"/>
                  </a:rPr>
                  <a:t>(2)</a:t>
                </a:r>
                <a:r>
                  <a:rPr lang="en-US" altLang="zh-CN" sz="3000" i="1" baseline="-25000" dirty="0" err="1">
                    <a:latin typeface="Times New Roman" panose="02020603050405020304" pitchFamily="18" charset="0"/>
                    <a:ea typeface="+mn-ea"/>
                    <a:cs typeface="Times New Roman" panose="02020603050405020304" pitchFamily="18" charset="0"/>
                  </a:rPr>
                  <a:t>i</a:t>
                </a:r>
                <a:r>
                  <a:rPr lang="en-US" altLang="zh-CN" sz="3000" dirty="0">
                    <a:latin typeface="Times New Roman" panose="02020603050405020304" pitchFamily="18" charset="0"/>
                    <a:ea typeface="+mn-ea"/>
                    <a:cs typeface="Times New Roman" panose="02020603050405020304" pitchFamily="18" charset="0"/>
                  </a:rPr>
                  <a:t>}</a:t>
                </a:r>
                <a:r>
                  <a:rPr lang="zh-CN" altLang="zh-CN" sz="3000" dirty="0">
                    <a:latin typeface="Times New Roman" panose="02020603050405020304" pitchFamily="18" charset="0"/>
                    <a:ea typeface="+mn-ea"/>
                    <a:cs typeface="Times New Roman" panose="02020603050405020304" pitchFamily="18" charset="0"/>
                  </a:rPr>
                  <a:t>，其中一个必然是另一个的移位，即存在一个常数</a:t>
                </a:r>
                <a:r>
                  <a:rPr lang="en-US" altLang="zh-CN" sz="3000" i="1" dirty="0">
                    <a:latin typeface="Times New Roman" panose="02020603050405020304" pitchFamily="18" charset="0"/>
                    <a:ea typeface="+mn-ea"/>
                    <a:cs typeface="Times New Roman" panose="02020603050405020304" pitchFamily="18" charset="0"/>
                  </a:rPr>
                  <a:t>k</a:t>
                </a:r>
                <a:r>
                  <a:rPr lang="zh-CN" altLang="zh-CN" sz="3000" dirty="0">
                    <a:latin typeface="Times New Roman" panose="02020603050405020304" pitchFamily="18" charset="0"/>
                    <a:ea typeface="+mn-ea"/>
                    <a:cs typeface="Times New Roman" panose="02020603050405020304" pitchFamily="18" charset="0"/>
                  </a:rPr>
                  <a:t>，使得</a:t>
                </a:r>
                <a14:m>
                  <m:oMath xmlns:m="http://schemas.openxmlformats.org/officeDocument/2006/math">
                    <m:sSub>
                      <m:sSubPr>
                        <m:ctrlPr>
                          <a:rPr lang="zh-CN" altLang="zh-CN" sz="3000" i="1">
                            <a:latin typeface="Cambria Math"/>
                            <a:ea typeface="+mn-ea"/>
                            <a:cs typeface="Times New Roman" panose="02020603050405020304" pitchFamily="18" charset="0"/>
                          </a:rPr>
                        </m:ctrlPr>
                      </m:sSubPr>
                      <m:e>
                        <m:sSup>
                          <m:sSupPr>
                            <m:ctrlPr>
                              <a:rPr lang="zh-CN" altLang="zh-CN" sz="3000" i="1">
                                <a:latin typeface="Cambria Math"/>
                                <a:ea typeface="+mn-ea"/>
                                <a:cs typeface="Times New Roman" panose="02020603050405020304" pitchFamily="18" charset="0"/>
                              </a:rPr>
                            </m:ctrlPr>
                          </m:sSupPr>
                          <m:e>
                            <m:r>
                              <a:rPr lang="en-US" altLang="zh-CN" sz="3000">
                                <a:latin typeface="Cambria Math" panose="02040503050406030204" pitchFamily="18" charset="0"/>
                                <a:ea typeface="+mn-ea"/>
                                <a:cs typeface="Times New Roman" panose="02020603050405020304" pitchFamily="18" charset="0"/>
                              </a:rPr>
                              <m:t>𝑎</m:t>
                            </m:r>
                          </m:e>
                          <m:sup>
                            <m:r>
                              <a:rPr lang="en-US" altLang="zh-CN" sz="3000">
                                <a:latin typeface="Cambria Math" panose="02040503050406030204" pitchFamily="18" charset="0"/>
                                <a:ea typeface="+mn-ea"/>
                                <a:cs typeface="Times New Roman" panose="02020603050405020304" pitchFamily="18" charset="0"/>
                              </a:rPr>
                              <m:t>(1)</m:t>
                            </m:r>
                          </m:sup>
                        </m:sSup>
                      </m:e>
                      <m:sub>
                        <m:r>
                          <a:rPr lang="en-US" altLang="zh-CN" sz="3000">
                            <a:latin typeface="Cambria Math" panose="02040503050406030204" pitchFamily="18" charset="0"/>
                            <a:ea typeface="+mn-ea"/>
                            <a:cs typeface="Times New Roman" panose="02020603050405020304" pitchFamily="18" charset="0"/>
                          </a:rPr>
                          <m:t>𝑖</m:t>
                        </m:r>
                      </m:sub>
                    </m:sSub>
                    <m:r>
                      <a:rPr lang="en-US" altLang="zh-CN" sz="3000">
                        <a:latin typeface="Cambria Math" panose="02040503050406030204" pitchFamily="18" charset="0"/>
                        <a:ea typeface="+mn-ea"/>
                        <a:cs typeface="Times New Roman" panose="02020603050405020304" pitchFamily="18" charset="0"/>
                      </a:rPr>
                      <m:t>=</m:t>
                    </m:r>
                    <m:sSub>
                      <m:sSubPr>
                        <m:ctrlPr>
                          <a:rPr lang="zh-CN" altLang="zh-CN" sz="3000" i="1">
                            <a:latin typeface="Cambria Math"/>
                            <a:ea typeface="+mn-ea"/>
                            <a:cs typeface="Times New Roman" panose="02020603050405020304" pitchFamily="18" charset="0"/>
                          </a:rPr>
                        </m:ctrlPr>
                      </m:sSubPr>
                      <m:e>
                        <m:sSup>
                          <m:sSupPr>
                            <m:ctrlPr>
                              <a:rPr lang="zh-CN" altLang="zh-CN" sz="3000" i="1">
                                <a:latin typeface="Cambria Math"/>
                                <a:ea typeface="+mn-ea"/>
                                <a:cs typeface="Times New Roman" panose="02020603050405020304" pitchFamily="18" charset="0"/>
                              </a:rPr>
                            </m:ctrlPr>
                          </m:sSupPr>
                          <m:e>
                            <m:r>
                              <a:rPr lang="en-US" altLang="zh-CN" sz="3000">
                                <a:latin typeface="Cambria Math" panose="02040503050406030204" pitchFamily="18" charset="0"/>
                                <a:ea typeface="+mn-ea"/>
                                <a:cs typeface="Times New Roman" panose="02020603050405020304" pitchFamily="18" charset="0"/>
                              </a:rPr>
                              <m:t>𝑎</m:t>
                            </m:r>
                          </m:e>
                          <m:sup>
                            <m:r>
                              <a:rPr lang="en-US" altLang="zh-CN" sz="3000">
                                <a:latin typeface="Cambria Math" panose="02040503050406030204" pitchFamily="18" charset="0"/>
                                <a:ea typeface="+mn-ea"/>
                                <a:cs typeface="Times New Roman" panose="02020603050405020304" pitchFamily="18" charset="0"/>
                              </a:rPr>
                              <m:t>(2)</m:t>
                            </m:r>
                          </m:sup>
                        </m:sSup>
                      </m:e>
                      <m:sub>
                        <m:r>
                          <a:rPr lang="en-US" altLang="zh-CN" sz="3000">
                            <a:latin typeface="Cambria Math" panose="02040503050406030204" pitchFamily="18" charset="0"/>
                            <a:ea typeface="+mn-ea"/>
                            <a:cs typeface="Times New Roman" panose="02020603050405020304" pitchFamily="18" charset="0"/>
                          </a:rPr>
                          <m:t>𝑘</m:t>
                        </m:r>
                        <m:r>
                          <a:rPr lang="en-US" altLang="zh-CN" sz="3000">
                            <a:latin typeface="Cambria Math" panose="02040503050406030204" pitchFamily="18" charset="0"/>
                            <a:ea typeface="+mn-ea"/>
                            <a:cs typeface="Times New Roman" panose="02020603050405020304" pitchFamily="18" charset="0"/>
                          </a:rPr>
                          <m:t>+</m:t>
                        </m:r>
                        <m:r>
                          <a:rPr lang="en-US" altLang="zh-CN" sz="3000">
                            <a:latin typeface="Cambria Math" panose="02040503050406030204" pitchFamily="18" charset="0"/>
                            <a:ea typeface="+mn-ea"/>
                            <a:cs typeface="Times New Roman" panose="02020603050405020304" pitchFamily="18" charset="0"/>
                          </a:rPr>
                          <m:t>𝑖</m:t>
                        </m:r>
                      </m:sub>
                    </m:sSub>
                    <m:r>
                      <a:rPr lang="zh-CN" altLang="zh-CN" sz="3000">
                        <a:latin typeface="Cambria Math" panose="02040503050406030204" pitchFamily="18" charset="0"/>
                        <a:ea typeface="+mn-ea"/>
                        <a:cs typeface="Times New Roman" panose="02020603050405020304" pitchFamily="18" charset="0"/>
                      </a:rPr>
                      <m:t>，</m:t>
                    </m:r>
                    <m:r>
                      <a:rPr lang="en-US" altLang="zh-CN" sz="3000">
                        <a:latin typeface="Cambria Math" panose="02040503050406030204" pitchFamily="18" charset="0"/>
                        <a:ea typeface="+mn-ea"/>
                        <a:cs typeface="Times New Roman" panose="02020603050405020304" pitchFamily="18" charset="0"/>
                      </a:rPr>
                      <m:t>𝑖</m:t>
                    </m:r>
                    <m:r>
                      <a:rPr lang="en-US" altLang="zh-CN" sz="3000">
                        <a:latin typeface="Cambria Math" panose="02040503050406030204" pitchFamily="18" charset="0"/>
                        <a:ea typeface="+mn-ea"/>
                        <a:cs typeface="Times New Roman" panose="02020603050405020304" pitchFamily="18" charset="0"/>
                      </a:rPr>
                      <m:t>=1,2,</m:t>
                    </m:r>
                    <m:r>
                      <a:rPr lang="en-US" altLang="zh-CN" sz="3000" b="0" i="1" smtClean="0">
                        <a:latin typeface="Cambria Math"/>
                        <a:ea typeface="+mn-ea"/>
                        <a:cs typeface="Times New Roman" panose="02020603050405020304" pitchFamily="18" charset="0"/>
                      </a:rPr>
                      <m:t>…</m:t>
                    </m:r>
                  </m:oMath>
                </a14:m>
                <a:endParaRPr lang="zh-CN" altLang="zh-CN" sz="3000" dirty="0">
                  <a:latin typeface="Times New Roman" panose="02020603050405020304" pitchFamily="18" charset="0"/>
                  <a:ea typeface="+mn-ea"/>
                  <a:cs typeface="Times New Roman" panose="02020603050405020304" pitchFamily="18" charset="0"/>
                </a:endParaRPr>
              </a:p>
            </p:txBody>
          </p:sp>
        </mc:Choice>
        <mc:Fallback xmlns="">
          <p:sp>
            <p:nvSpPr>
              <p:cNvPr id="22" name="矩形 4">
                <a:extLst>
                  <a:ext uri="{FF2B5EF4-FFF2-40B4-BE49-F238E27FC236}">
                    <a16:creationId xmlns="" xmlns:a16="http://schemas.microsoft.com/office/drawing/2014/main" xmlns:a14="http://schemas.microsoft.com/office/drawing/2010/main" id="{B45DA8C1-0DA3-4722-B2BB-ABDF6090DDAB}"/>
                  </a:ext>
                </a:extLst>
              </p:cNvPr>
              <p:cNvSpPr>
                <a:spLocks noRot="1" noChangeAspect="1" noMove="1" noResize="1" noEditPoints="1" noAdjustHandles="1" noChangeArrowheads="1" noChangeShapeType="1" noTextEdit="1"/>
              </p:cNvSpPr>
              <p:nvPr/>
            </p:nvSpPr>
            <p:spPr bwMode="auto">
              <a:xfrm>
                <a:off x="161510" y="1943834"/>
                <a:ext cx="8703303" cy="4451155"/>
              </a:xfrm>
              <a:prstGeom prst="rect">
                <a:avLst/>
              </a:prstGeom>
              <a:blipFill rotWithShape="1">
                <a:blip r:embed="rId2"/>
                <a:stretch>
                  <a:fillRect l="-1401" t="-2192" r="-1190" b="-34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467905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2D1F438-885F-4A9D-85FC-0BB4F85A622A}" type="datetime1">
              <a:rPr lang="zh-CN" altLang="en-US" sz="1400" smtClean="0"/>
              <a:t>2020\1\28 Tuesday</a:t>
            </a:fld>
            <a:endParaRPr lang="en-US" altLang="zh-CN" sz="1400"/>
          </a:p>
        </p:txBody>
      </p:sp>
      <p:sp>
        <p:nvSpPr>
          <p:cNvPr id="36867" name="页脚占位符 2"/>
          <p:cNvSpPr>
            <a:spLocks noGrp="1" noChangeArrowheads="1"/>
          </p:cNvSpPr>
          <p:nvPr>
            <p:ph type="ftr" sz="quarter" idx="11"/>
          </p:nvPr>
        </p:nvSpPr>
        <p:spPr>
          <a:xfrm>
            <a:off x="3627438"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6868"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671950D-347A-4BBF-81C1-B4430341F6F3}" type="slidenum">
              <a:rPr lang="en-US" altLang="zh-CN" sz="1400"/>
              <a:pPr>
                <a:spcBef>
                  <a:spcPct val="0"/>
                </a:spcBef>
                <a:buClrTx/>
                <a:buSzTx/>
                <a:buFontTx/>
                <a:buNone/>
              </a:pPr>
              <a:t>65</a:t>
            </a:fld>
            <a:endParaRPr lang="en-US" altLang="zh-CN" sz="1400"/>
          </a:p>
        </p:txBody>
      </p:sp>
      <p:sp>
        <p:nvSpPr>
          <p:cNvPr id="2" name="矩形 1">
            <a:extLst>
              <a:ext uri="{FF2B5EF4-FFF2-40B4-BE49-F238E27FC236}">
                <a16:creationId xmlns:a16="http://schemas.microsoft.com/office/drawing/2014/main" xmlns="" id="{11AC8EB2-9224-48D2-B14A-8AF120ACB88D}"/>
              </a:ext>
            </a:extLst>
          </p:cNvPr>
          <p:cNvSpPr/>
          <p:nvPr/>
        </p:nvSpPr>
        <p:spPr>
          <a:xfrm>
            <a:off x="566555" y="2393885"/>
            <a:ext cx="8345563" cy="2739211"/>
          </a:xfrm>
          <a:prstGeom prst="rect">
            <a:avLst/>
          </a:prstGeom>
        </p:spPr>
        <p:txBody>
          <a:bodyPr wrap="square">
            <a:spAutoFit/>
          </a:bodyPr>
          <a:lstStyle/>
          <a:p>
            <a:r>
              <a:rPr lang="zh-CN" altLang="en-US" sz="3200" dirty="0">
                <a:latin typeface="Times New Roman" panose="02020603050405020304" pitchFamily="18" charset="0"/>
                <a:ea typeface="+mn-ea"/>
                <a:cs typeface="Times New Roman" panose="02020603050405020304" pitchFamily="18" charset="0"/>
              </a:rPr>
              <a:t>下面讨论特征多项式满足什么条件时，</a:t>
            </a:r>
            <a:r>
              <a:rPr lang="en-US" altLang="zh-CN" sz="3200" dirty="0">
                <a:latin typeface="Times New Roman" panose="02020603050405020304" pitchFamily="18" charset="0"/>
                <a:ea typeface="+mn-ea"/>
                <a:cs typeface="Times New Roman" panose="02020603050405020304" pitchFamily="18" charset="0"/>
              </a:rPr>
              <a:t>LFSR</a:t>
            </a:r>
            <a:r>
              <a:rPr lang="zh-CN" altLang="en-US" sz="3200" dirty="0">
                <a:latin typeface="Times New Roman" panose="02020603050405020304" pitchFamily="18" charset="0"/>
                <a:ea typeface="+mn-ea"/>
                <a:cs typeface="Times New Roman" panose="02020603050405020304" pitchFamily="18" charset="0"/>
              </a:rPr>
              <a:t>的输出序列</a:t>
            </a:r>
            <a:r>
              <a:rPr lang="zh-CN" altLang="en-US" sz="3200" dirty="0" smtClean="0">
                <a:latin typeface="Times New Roman" panose="02020603050405020304" pitchFamily="18" charset="0"/>
                <a:ea typeface="+mn-ea"/>
                <a:cs typeface="Times New Roman" panose="02020603050405020304" pitchFamily="18" charset="0"/>
              </a:rPr>
              <a:t>为</a:t>
            </a:r>
            <a:r>
              <a:rPr lang="en-US" altLang="zh-CN" sz="3200" i="1" dirty="0">
                <a:latin typeface="Times New Roman" panose="02020603050405020304" pitchFamily="18" charset="0"/>
                <a:ea typeface="+mn-ea"/>
                <a:cs typeface="Times New Roman" panose="02020603050405020304" pitchFamily="18" charset="0"/>
              </a:rPr>
              <a:t>m</a:t>
            </a:r>
            <a:r>
              <a:rPr lang="zh-CN" altLang="en-US" sz="3200" dirty="0" smtClean="0">
                <a:latin typeface="Times New Roman" panose="02020603050405020304" pitchFamily="18" charset="0"/>
                <a:ea typeface="+mn-ea"/>
                <a:cs typeface="Times New Roman" panose="02020603050405020304" pitchFamily="18" charset="0"/>
              </a:rPr>
              <a:t>序列。</a:t>
            </a:r>
            <a:endParaRPr lang="en-US" altLang="zh-CN" sz="3200" dirty="0" smtClean="0">
              <a:latin typeface="Times New Roman" panose="02020603050405020304" pitchFamily="18" charset="0"/>
              <a:ea typeface="+mn-ea"/>
              <a:cs typeface="Times New Roman" panose="02020603050405020304" pitchFamily="18" charset="0"/>
            </a:endParaRPr>
          </a:p>
          <a:p>
            <a:endParaRPr lang="en-US" altLang="zh-CN" sz="3200" dirty="0" smtClean="0">
              <a:latin typeface="Times New Roman" panose="02020603050405020304" pitchFamily="18" charset="0"/>
              <a:ea typeface="+mn-ea"/>
              <a:cs typeface="Times New Roman" panose="02020603050405020304" pitchFamily="18" charset="0"/>
            </a:endParaRPr>
          </a:p>
          <a:p>
            <a:r>
              <a:rPr lang="zh-CN" altLang="en-US" sz="4400" b="1" dirty="0">
                <a:solidFill>
                  <a:srgbClr val="0000FF"/>
                </a:solidFill>
                <a:latin typeface="Times New Roman" pitchFamily="18" charset="0"/>
                <a:ea typeface="+mn-ea"/>
                <a:cs typeface="Times New Roman" pitchFamily="18" charset="0"/>
              </a:rPr>
              <a:t>定理</a:t>
            </a:r>
            <a:r>
              <a:rPr lang="en-US" altLang="zh-CN" sz="4400" b="1" dirty="0">
                <a:solidFill>
                  <a:srgbClr val="0000FF"/>
                </a:solidFill>
                <a:latin typeface="Times New Roman" pitchFamily="18" charset="0"/>
                <a:ea typeface="+mn-ea"/>
                <a:cs typeface="Times New Roman" pitchFamily="18" charset="0"/>
              </a:rPr>
              <a:t>5.5</a:t>
            </a:r>
            <a:r>
              <a:rPr lang="zh-CN" altLang="en-US" sz="4400" b="1" dirty="0">
                <a:solidFill>
                  <a:srgbClr val="0000FF"/>
                </a:solidFill>
                <a:latin typeface="Times New Roman" pitchFamily="18" charset="0"/>
                <a:ea typeface="+mn-ea"/>
                <a:cs typeface="Times New Roman" pitchFamily="18" charset="0"/>
              </a:rPr>
              <a:t> </a:t>
            </a:r>
            <a:r>
              <a:rPr lang="zh-CN" altLang="en-US" sz="3200" dirty="0">
                <a:latin typeface="Times New Roman" panose="02020603050405020304" pitchFamily="18" charset="0"/>
                <a:ea typeface="+mn-ea"/>
                <a:cs typeface="Times New Roman" panose="02020603050405020304" pitchFamily="18" charset="0"/>
              </a:rPr>
              <a:t>设</a:t>
            </a:r>
            <a:r>
              <a:rPr lang="en-US" altLang="zh-CN" sz="3200" i="1" dirty="0">
                <a:latin typeface="Times New Roman" panose="02020603050405020304" pitchFamily="18" charset="0"/>
                <a:ea typeface="+mn-ea"/>
                <a:cs typeface="Times New Roman" panose="02020603050405020304" pitchFamily="18" charset="0"/>
              </a:rPr>
              <a:t>p</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x</a:t>
            </a:r>
            <a:r>
              <a:rPr lang="en-US" altLang="zh-CN" sz="3200" dirty="0">
                <a:latin typeface="Times New Roman" panose="02020603050405020304" pitchFamily="18" charset="0"/>
                <a:ea typeface="+mn-ea"/>
                <a:cs typeface="Times New Roman" panose="02020603050405020304" pitchFamily="18" charset="0"/>
              </a:rPr>
              <a:t>)</a:t>
            </a:r>
            <a:r>
              <a:rPr lang="zh-CN" altLang="en-US" sz="3200" dirty="0">
                <a:latin typeface="Times New Roman" panose="02020603050405020304" pitchFamily="18" charset="0"/>
                <a:ea typeface="+mn-ea"/>
                <a:cs typeface="Times New Roman" panose="02020603050405020304" pitchFamily="18" charset="0"/>
              </a:rPr>
              <a:t>是</a:t>
            </a:r>
            <a:r>
              <a:rPr lang="en-US" altLang="zh-CN" sz="3200" i="1" dirty="0">
                <a:latin typeface="Times New Roman" panose="02020603050405020304" pitchFamily="18" charset="0"/>
                <a:ea typeface="+mn-ea"/>
                <a:cs typeface="Times New Roman" panose="02020603050405020304" pitchFamily="18" charset="0"/>
              </a:rPr>
              <a:t>n</a:t>
            </a:r>
            <a:r>
              <a:rPr lang="zh-CN" altLang="en-US" sz="3200" dirty="0">
                <a:latin typeface="Times New Roman" panose="02020603050405020304" pitchFamily="18" charset="0"/>
                <a:ea typeface="+mn-ea"/>
                <a:cs typeface="Times New Roman" panose="02020603050405020304" pitchFamily="18" charset="0"/>
              </a:rPr>
              <a:t>次不可约多项式，周期为</a:t>
            </a:r>
            <a:r>
              <a:rPr lang="en-US" altLang="zh-CN" sz="3200" i="1" dirty="0">
                <a:latin typeface="Times New Roman" panose="02020603050405020304" pitchFamily="18" charset="0"/>
                <a:ea typeface="+mn-ea"/>
                <a:cs typeface="Times New Roman" panose="02020603050405020304" pitchFamily="18" charset="0"/>
              </a:rPr>
              <a:t>m</a:t>
            </a:r>
            <a:r>
              <a:rPr lang="zh-CN" altLang="en-US" sz="3200" dirty="0">
                <a:latin typeface="Times New Roman" panose="02020603050405020304" pitchFamily="18" charset="0"/>
                <a:ea typeface="+mn-ea"/>
                <a:cs typeface="Times New Roman" panose="02020603050405020304" pitchFamily="18" charset="0"/>
              </a:rPr>
              <a:t>，序列</a:t>
            </a:r>
            <a:r>
              <a:rPr lang="en-US" altLang="zh-CN" sz="3200" dirty="0">
                <a:latin typeface="Times New Roman" panose="02020603050405020304" pitchFamily="18" charset="0"/>
                <a:ea typeface="+mn-ea"/>
                <a:cs typeface="Times New Roman" panose="02020603050405020304" pitchFamily="18" charset="0"/>
              </a:rPr>
              <a:t>{</a:t>
            </a:r>
            <a:r>
              <a:rPr lang="zh-CN" altLang="en-US" sz="3200" dirty="0" smtClean="0">
                <a:latin typeface="Times New Roman" panose="02020603050405020304" pitchFamily="18" charset="0"/>
                <a:ea typeface="+mn-ea"/>
                <a:cs typeface="Times New Roman" panose="02020603050405020304" pitchFamily="18" charset="0"/>
              </a:rPr>
              <a:t>𝑎</a:t>
            </a:r>
            <a:r>
              <a:rPr lang="zh-CN" altLang="en-US" sz="3200" baseline="-25000" dirty="0" smtClean="0">
                <a:latin typeface="Times New Roman" panose="02020603050405020304" pitchFamily="18" charset="0"/>
                <a:ea typeface="+mn-ea"/>
                <a:cs typeface="Times New Roman" panose="02020603050405020304" pitchFamily="18" charset="0"/>
              </a:rPr>
              <a:t>𝑖</a:t>
            </a:r>
            <a:r>
              <a:rPr lang="zh-CN" altLang="en-US" sz="3200" dirty="0" smtClean="0">
                <a:latin typeface="Times New Roman" panose="02020603050405020304" pitchFamily="18" charset="0"/>
                <a:ea typeface="+mn-ea"/>
                <a:cs typeface="Times New Roman" panose="02020603050405020304" pitchFamily="18" charset="0"/>
              </a:rPr>
              <a:t> </a:t>
            </a:r>
            <a:r>
              <a:rPr lang="en-US" altLang="zh-CN" sz="3200" dirty="0">
                <a:latin typeface="Times New Roman" panose="02020603050405020304" pitchFamily="18" charset="0"/>
                <a:ea typeface="+mn-ea"/>
                <a:cs typeface="Times New Roman" panose="02020603050405020304" pitchFamily="18" charset="0"/>
              </a:rPr>
              <a:t>}∈</a:t>
            </a:r>
            <a:r>
              <a:rPr lang="zh-CN" altLang="en-US" sz="3200" dirty="0">
                <a:latin typeface="Times New Roman" panose="02020603050405020304" pitchFamily="18" charset="0"/>
                <a:ea typeface="+mn-ea"/>
                <a:cs typeface="Times New Roman" panose="02020603050405020304" pitchFamily="18" charset="0"/>
              </a:rPr>
              <a:t>𝐺</a:t>
            </a:r>
            <a:r>
              <a:rPr lang="en-US" altLang="zh-CN" sz="3200" dirty="0">
                <a:latin typeface="Times New Roman" panose="02020603050405020304" pitchFamily="18" charset="0"/>
                <a:ea typeface="+mn-ea"/>
                <a:cs typeface="Times New Roman" panose="02020603050405020304" pitchFamily="18" charset="0"/>
              </a:rPr>
              <a:t>(</a:t>
            </a:r>
            <a:r>
              <a:rPr lang="zh-CN" altLang="en-US" sz="3200" dirty="0">
                <a:latin typeface="Times New Roman" panose="02020603050405020304" pitchFamily="18" charset="0"/>
                <a:ea typeface="+mn-ea"/>
                <a:cs typeface="Times New Roman" panose="02020603050405020304" pitchFamily="18" charset="0"/>
              </a:rPr>
              <a:t>𝑝</a:t>
            </a:r>
            <a:r>
              <a:rPr lang="en-US" altLang="zh-CN" sz="3200" dirty="0">
                <a:latin typeface="Times New Roman" panose="02020603050405020304" pitchFamily="18" charset="0"/>
                <a:ea typeface="+mn-ea"/>
                <a:cs typeface="Times New Roman" panose="02020603050405020304" pitchFamily="18" charset="0"/>
              </a:rPr>
              <a:t>(</a:t>
            </a:r>
            <a:r>
              <a:rPr lang="zh-CN" altLang="en-US" sz="3200" dirty="0">
                <a:latin typeface="Times New Roman" panose="02020603050405020304" pitchFamily="18" charset="0"/>
                <a:ea typeface="+mn-ea"/>
                <a:cs typeface="Times New Roman" panose="02020603050405020304" pitchFamily="18" charset="0"/>
              </a:rPr>
              <a:t>𝑥</a:t>
            </a:r>
            <a:r>
              <a:rPr lang="en-US" altLang="zh-CN" sz="3200" dirty="0">
                <a:latin typeface="Times New Roman" panose="02020603050405020304" pitchFamily="18" charset="0"/>
                <a:ea typeface="+mn-ea"/>
                <a:cs typeface="Times New Roman" panose="02020603050405020304" pitchFamily="18" charset="0"/>
              </a:rPr>
              <a:t>))</a:t>
            </a:r>
            <a:r>
              <a:rPr lang="zh-CN" altLang="en-US" sz="3200" dirty="0">
                <a:latin typeface="Times New Roman" panose="02020603050405020304" pitchFamily="18" charset="0"/>
                <a:ea typeface="+mn-ea"/>
                <a:cs typeface="Times New Roman" panose="02020603050405020304" pitchFamily="18" charset="0"/>
              </a:rPr>
              <a:t>，则</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a</a:t>
            </a:r>
            <a:r>
              <a:rPr lang="en-US" altLang="zh-CN" sz="3200" i="1" baseline="-25000" dirty="0">
                <a:latin typeface="Times New Roman" panose="02020603050405020304" pitchFamily="18" charset="0"/>
                <a:ea typeface="+mn-ea"/>
                <a:cs typeface="Times New Roman" panose="02020603050405020304" pitchFamily="18" charset="0"/>
              </a:rPr>
              <a:t>i</a:t>
            </a:r>
            <a:r>
              <a:rPr lang="en-US" altLang="zh-CN" sz="3200" dirty="0">
                <a:latin typeface="Times New Roman" panose="02020603050405020304" pitchFamily="18" charset="0"/>
                <a:ea typeface="+mn-ea"/>
                <a:cs typeface="Times New Roman" panose="02020603050405020304" pitchFamily="18" charset="0"/>
              </a:rPr>
              <a:t>}</a:t>
            </a:r>
            <a:r>
              <a:rPr lang="zh-CN" altLang="en-US" sz="3200" dirty="0">
                <a:latin typeface="Times New Roman" panose="02020603050405020304" pitchFamily="18" charset="0"/>
                <a:ea typeface="+mn-ea"/>
                <a:cs typeface="Times New Roman" panose="02020603050405020304" pitchFamily="18" charset="0"/>
              </a:rPr>
              <a:t>的周期为</a:t>
            </a:r>
            <a:r>
              <a:rPr lang="en-US" altLang="zh-CN" sz="3200" i="1" dirty="0">
                <a:latin typeface="Times New Roman" panose="02020603050405020304" pitchFamily="18" charset="0"/>
                <a:ea typeface="+mn-ea"/>
                <a:cs typeface="Times New Roman" panose="02020603050405020304" pitchFamily="18" charset="0"/>
              </a:rPr>
              <a:t>m</a:t>
            </a:r>
            <a:r>
              <a:rPr lang="zh-CN" altLang="en-US" sz="3200" dirty="0">
                <a:latin typeface="Times New Roman" panose="02020603050405020304" pitchFamily="18" charset="0"/>
                <a:ea typeface="+mn-ea"/>
                <a:cs typeface="Times New Roman" panose="02020603050405020304" pitchFamily="18"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D977E3E3-5EAF-4811-975B-A216F4B55ABC}" type="datetime1">
              <a:rPr lang="zh-CN" altLang="en-US" sz="1400" smtClean="0"/>
              <a:t>2020\1\28 Tuesday</a:t>
            </a:fld>
            <a:endParaRPr lang="en-US" altLang="zh-CN" sz="1400" dirty="0"/>
          </a:p>
        </p:txBody>
      </p:sp>
      <p:sp>
        <p:nvSpPr>
          <p:cNvPr id="37891"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789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85F62248-1550-4B5D-A78A-54E4B7B07E04}" type="slidenum">
              <a:rPr lang="en-US" altLang="zh-CN" sz="1400"/>
              <a:pPr>
                <a:spcBef>
                  <a:spcPct val="0"/>
                </a:spcBef>
                <a:buClrTx/>
                <a:buSzTx/>
                <a:buFontTx/>
                <a:buNone/>
              </a:pPr>
              <a:t>66</a:t>
            </a:fld>
            <a:endParaRPr lang="en-US" altLang="zh-CN" sz="140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xmlns="" id="{B764F260-FE74-44F1-BF9D-6A7429311CCA}"/>
                  </a:ext>
                </a:extLst>
              </p:cNvPr>
              <p:cNvSpPr/>
              <p:nvPr/>
            </p:nvSpPr>
            <p:spPr>
              <a:xfrm>
                <a:off x="476545" y="1897067"/>
                <a:ext cx="8282092" cy="45675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60000"/>
                </a:pPr>
                <a:r>
                  <a:rPr lang="zh-CN" altLang="zh-CN" sz="2000" dirty="0" smtClean="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设</a:t>
                </a:r>
                <a:r>
                  <a:rPr lang="en-US" altLang="zh-CN" sz="2400" dirty="0">
                    <a:latin typeface="Times New Roman" panose="02020603050405020304" pitchFamily="18" charset="0"/>
                    <a:ea typeface="+mn-ea"/>
                    <a:cs typeface="Times New Roman" panose="02020603050405020304" pitchFamily="18" charset="0"/>
                  </a:rPr>
                  <a:t>{</a:t>
                </a:r>
                <a:r>
                  <a:rPr lang="en-US" altLang="zh-CN" sz="2400" i="1" dirty="0">
                    <a:latin typeface="Times New Roman" panose="02020603050405020304" pitchFamily="18" charset="0"/>
                    <a:ea typeface="+mn-ea"/>
                    <a:cs typeface="Times New Roman" panose="02020603050405020304" pitchFamily="18" charset="0"/>
                  </a:rPr>
                  <a:t>a</a:t>
                </a:r>
                <a:r>
                  <a:rPr lang="en-US" altLang="zh-CN" sz="2400" i="1" baseline="-25000" dirty="0">
                    <a:latin typeface="Times New Roman" panose="02020603050405020304" pitchFamily="18" charset="0"/>
                    <a:ea typeface="+mn-ea"/>
                    <a:cs typeface="Times New Roman" panose="02020603050405020304" pitchFamily="18" charset="0"/>
                  </a:rPr>
                  <a:t>i</a:t>
                </a:r>
                <a:r>
                  <a:rPr lang="en-US" altLang="zh-CN" sz="2400" dirty="0">
                    <a:latin typeface="Times New Roman" panose="02020603050405020304" pitchFamily="18" charset="0"/>
                    <a:ea typeface="+mn-ea"/>
                    <a:cs typeface="Times New Roman" panose="02020603050405020304" pitchFamily="18" charset="0"/>
                  </a:rPr>
                  <a:t>}</a:t>
                </a:r>
                <a:r>
                  <a:rPr lang="zh-CN" altLang="zh-CN" sz="2400" dirty="0">
                    <a:latin typeface="Times New Roman" panose="02020603050405020304" pitchFamily="18" charset="0"/>
                    <a:ea typeface="+mn-ea"/>
                    <a:cs typeface="Times New Roman" panose="02020603050405020304" pitchFamily="18" charset="0"/>
                  </a:rPr>
                  <a:t>的周期为</a:t>
                </a:r>
                <a:r>
                  <a:rPr lang="en-US" altLang="zh-CN" sz="2400" i="1" dirty="0">
                    <a:latin typeface="Times New Roman" panose="02020603050405020304" pitchFamily="18" charset="0"/>
                    <a:ea typeface="+mn-ea"/>
                    <a:cs typeface="Times New Roman" panose="02020603050405020304" pitchFamily="18" charset="0"/>
                  </a:rPr>
                  <a:t>r</a:t>
                </a:r>
                <a:r>
                  <a:rPr lang="zh-CN" altLang="zh-CN" sz="2400" dirty="0">
                    <a:latin typeface="Times New Roman" panose="02020603050405020304" pitchFamily="18" charset="0"/>
                    <a:ea typeface="+mn-ea"/>
                    <a:cs typeface="Times New Roman" panose="02020603050405020304" pitchFamily="18" charset="0"/>
                  </a:rPr>
                  <a:t>，由定理</a:t>
                </a:r>
                <a:r>
                  <a:rPr lang="en-US" altLang="zh-CN" sz="2400" dirty="0">
                    <a:latin typeface="Times New Roman" panose="02020603050405020304" pitchFamily="18" charset="0"/>
                    <a:ea typeface="+mn-ea"/>
                    <a:cs typeface="Times New Roman" panose="02020603050405020304" pitchFamily="18" charset="0"/>
                  </a:rPr>
                  <a:t>5.3</a:t>
                </a:r>
                <a:r>
                  <a:rPr lang="zh-CN" altLang="zh-CN" sz="2400" dirty="0">
                    <a:latin typeface="Times New Roman" panose="02020603050405020304" pitchFamily="18" charset="0"/>
                    <a:ea typeface="+mn-ea"/>
                    <a:cs typeface="Times New Roman" panose="02020603050405020304" pitchFamily="18" charset="0"/>
                  </a:rPr>
                  <a:t>有</a:t>
                </a:r>
                <a:r>
                  <a:rPr lang="en-US" altLang="zh-CN" sz="2400" i="1" dirty="0" err="1">
                    <a:latin typeface="Times New Roman" panose="02020603050405020304" pitchFamily="18" charset="0"/>
                    <a:ea typeface="+mn-ea"/>
                    <a:cs typeface="Times New Roman" panose="02020603050405020304" pitchFamily="18" charset="0"/>
                  </a:rPr>
                  <a:t>r</a:t>
                </a:r>
                <a:r>
                  <a:rPr lang="en-US" altLang="zh-CN" sz="2400" dirty="0" err="1">
                    <a:latin typeface="Times New Roman" panose="02020603050405020304" pitchFamily="18" charset="0"/>
                    <a:ea typeface="+mn-ea"/>
                    <a:cs typeface="Times New Roman" panose="02020603050405020304" pitchFamily="18" charset="0"/>
                  </a:rPr>
                  <a:t>|</a:t>
                </a:r>
                <a:r>
                  <a:rPr lang="en-US" altLang="zh-CN" sz="2400" i="1" dirty="0" err="1">
                    <a:latin typeface="Times New Roman" panose="02020603050405020304" pitchFamily="18" charset="0"/>
                    <a:ea typeface="+mn-ea"/>
                    <a:cs typeface="Times New Roman" panose="02020603050405020304" pitchFamily="18" charset="0"/>
                  </a:rPr>
                  <a:t>m</a:t>
                </a:r>
                <a:r>
                  <a:rPr lang="zh-CN" altLang="zh-CN" sz="2400" dirty="0">
                    <a:latin typeface="Times New Roman" panose="02020603050405020304" pitchFamily="18" charset="0"/>
                    <a:ea typeface="+mn-ea"/>
                    <a:cs typeface="Times New Roman" panose="02020603050405020304" pitchFamily="18" charset="0"/>
                  </a:rPr>
                  <a:t>，因此</a:t>
                </a:r>
                <a:r>
                  <a:rPr lang="en-US" altLang="zh-CN" sz="2400" i="1" dirty="0">
                    <a:latin typeface="Times New Roman" panose="02020603050405020304" pitchFamily="18" charset="0"/>
                    <a:ea typeface="+mn-ea"/>
                    <a:cs typeface="Times New Roman" panose="02020603050405020304" pitchFamily="18" charset="0"/>
                  </a:rPr>
                  <a:t>r</a:t>
                </a:r>
                <a:r>
                  <a:rPr lang="zh-CN" altLang="zh-CN" sz="2400" dirty="0">
                    <a:latin typeface="Times New Roman" panose="02020603050405020304" pitchFamily="18" charset="0"/>
                    <a:ea typeface="+mn-ea"/>
                    <a:cs typeface="Times New Roman" panose="02020603050405020304" pitchFamily="18" charset="0"/>
                  </a:rPr>
                  <a:t>≤</a:t>
                </a:r>
                <a:r>
                  <a:rPr lang="en-US" altLang="zh-CN" sz="2400" i="1" dirty="0">
                    <a:latin typeface="Times New Roman" panose="02020603050405020304" pitchFamily="18" charset="0"/>
                    <a:ea typeface="+mn-ea"/>
                    <a:cs typeface="Times New Roman" panose="02020603050405020304" pitchFamily="18" charset="0"/>
                  </a:rPr>
                  <a:t>m</a:t>
                </a:r>
                <a:r>
                  <a:rPr lang="zh-CN" altLang="zh-CN" sz="2400" dirty="0">
                    <a:latin typeface="Times New Roman" panose="02020603050405020304" pitchFamily="18" charset="0"/>
                    <a:ea typeface="+mn-ea"/>
                    <a:cs typeface="Times New Roman" panose="02020603050405020304" pitchFamily="18" charset="0"/>
                  </a:rPr>
                  <a:t>。</a:t>
                </a:r>
              </a:p>
              <a:p>
                <a:pPr>
                  <a:spcBef>
                    <a:spcPct val="20000"/>
                  </a:spcBef>
                  <a:buClr>
                    <a:schemeClr val="folHlink"/>
                  </a:buClr>
                  <a:buSzPct val="60000"/>
                </a:pPr>
                <a:r>
                  <a:rPr lang="zh-CN" altLang="zh-CN" sz="2400" dirty="0">
                    <a:latin typeface="Times New Roman" panose="02020603050405020304" pitchFamily="18" charset="0"/>
                    <a:ea typeface="+mn-ea"/>
                    <a:cs typeface="Times New Roman" panose="02020603050405020304" pitchFamily="18" charset="0"/>
                  </a:rPr>
                  <a:t>设</a:t>
                </a:r>
                <a:r>
                  <a:rPr lang="en-US" altLang="zh-CN" sz="2400" i="1" dirty="0">
                    <a:latin typeface="Times New Roman" panose="02020603050405020304" pitchFamily="18" charset="0"/>
                    <a:ea typeface="+mn-ea"/>
                    <a:cs typeface="Times New Roman" panose="02020603050405020304" pitchFamily="18" charset="0"/>
                  </a:rPr>
                  <a:t>A</a:t>
                </a:r>
                <a:r>
                  <a:rPr lang="en-US" altLang="zh-CN" sz="2400" dirty="0">
                    <a:latin typeface="Times New Roman" panose="02020603050405020304" pitchFamily="18" charset="0"/>
                    <a:ea typeface="+mn-ea"/>
                    <a:cs typeface="Times New Roman" panose="02020603050405020304" pitchFamily="18" charset="0"/>
                  </a:rPr>
                  <a:t>(</a:t>
                </a:r>
                <a:r>
                  <a:rPr lang="en-US" altLang="zh-CN" sz="2400" i="1" dirty="0">
                    <a:latin typeface="Times New Roman" panose="02020603050405020304" pitchFamily="18" charset="0"/>
                    <a:ea typeface="+mn-ea"/>
                    <a:cs typeface="Times New Roman" panose="02020603050405020304" pitchFamily="18" charset="0"/>
                  </a:rPr>
                  <a:t>x</a:t>
                </a:r>
                <a:r>
                  <a:rPr lang="en-US" altLang="zh-CN" sz="2400" dirty="0">
                    <a:latin typeface="Times New Roman" panose="02020603050405020304" pitchFamily="18" charset="0"/>
                    <a:ea typeface="+mn-ea"/>
                    <a:cs typeface="Times New Roman" panose="02020603050405020304" pitchFamily="18" charset="0"/>
                  </a:rPr>
                  <a:t>)</a:t>
                </a:r>
                <a:r>
                  <a:rPr lang="zh-CN" altLang="zh-CN" sz="2400" dirty="0" smtClean="0">
                    <a:latin typeface="Times New Roman" panose="02020603050405020304" pitchFamily="18" charset="0"/>
                    <a:ea typeface="+mn-ea"/>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a</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ea typeface="+mn-ea"/>
                    <a:cs typeface="Times New Roman" panose="02020603050405020304" pitchFamily="18" charset="0"/>
                  </a:rPr>
                  <a:t>的</a:t>
                </a:r>
                <a:r>
                  <a:rPr lang="zh-CN" altLang="zh-CN" sz="2400" dirty="0">
                    <a:latin typeface="Times New Roman" panose="02020603050405020304" pitchFamily="18" charset="0"/>
                    <a:ea typeface="+mn-ea"/>
                    <a:cs typeface="Times New Roman" panose="02020603050405020304" pitchFamily="18" charset="0"/>
                  </a:rPr>
                  <a:t>生成函数，</a:t>
                </a:r>
                <a14:m>
                  <m:oMath xmlns:m="http://schemas.openxmlformats.org/officeDocument/2006/math">
                    <m:r>
                      <a:rPr lang="en-US" altLang="zh-CN" sz="2400" smtClean="0">
                        <a:latin typeface="Cambria Math" panose="02040503050406030204" pitchFamily="18" charset="0"/>
                        <a:ea typeface="+mn-ea"/>
                      </a:rPr>
                      <m:t>𝐴</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𝜙</m:t>
                    </m:r>
                    <m:r>
                      <a:rPr lang="en-US" altLang="zh-CN" sz="2400" smtClean="0">
                        <a:latin typeface="Cambria Math" panose="02040503050406030204" pitchFamily="18" charset="0"/>
                        <a:ea typeface="+mn-ea"/>
                      </a:rPr>
                      <m:t> </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en-US" altLang="zh-CN" sz="2400" smtClean="0">
                        <a:latin typeface="Cambria Math" panose="02040503050406030204" pitchFamily="18" charset="0"/>
                        <a:ea typeface="+mn-ea"/>
                      </a:rPr>
                      <m:t>𝑝</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oMath>
                </a14:m>
                <a:r>
                  <a:rPr lang="zh-CN" altLang="zh-CN" sz="2400" dirty="0">
                    <a:latin typeface="Times New Roman" panose="02020603050405020304" pitchFamily="18" charset="0"/>
                    <a:ea typeface="+mn-ea"/>
                    <a:cs typeface="Times New Roman" panose="02020603050405020304" pitchFamily="18" charset="0"/>
                  </a:rPr>
                  <a:t>，即</a:t>
                </a:r>
                <a14:m>
                  <m:oMath xmlns:m="http://schemas.openxmlformats.org/officeDocument/2006/math">
                    <m:r>
                      <a:rPr lang="en-US" altLang="zh-CN" sz="2400" smtClean="0">
                        <a:latin typeface="Cambria Math" panose="02040503050406030204" pitchFamily="18" charset="0"/>
                        <a:ea typeface="+mn-ea"/>
                      </a:rPr>
                      <m:t>𝑝</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en-US" altLang="zh-CN" sz="2400" smtClean="0">
                        <a:latin typeface="Cambria Math" panose="02040503050406030204" pitchFamily="18" charset="0"/>
                        <a:ea typeface="+mn-ea"/>
                      </a:rPr>
                      <m:t>𝐴</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en-US" altLang="zh-CN" sz="2400" smtClean="0">
                        <a:latin typeface="Cambria Math" panose="02040503050406030204" pitchFamily="18" charset="0"/>
                        <a:ea typeface="+mn-ea"/>
                      </a:rPr>
                      <m:t>= </m:t>
                    </m:r>
                    <m:r>
                      <a:rPr lang="en-US" altLang="zh-CN" sz="2400" smtClean="0">
                        <a:latin typeface="Cambria Math" panose="02040503050406030204" pitchFamily="18" charset="0"/>
                        <a:ea typeface="+mn-ea"/>
                      </a:rPr>
                      <m:t>𝜙</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en-US" altLang="zh-CN" sz="2400" smtClean="0">
                        <a:latin typeface="Cambria Math" panose="02040503050406030204" pitchFamily="18" charset="0"/>
                        <a:ea typeface="+mn-ea"/>
                      </a:rPr>
                      <m:t>≠0</m:t>
                    </m:r>
                  </m:oMath>
                </a14:m>
                <a:r>
                  <a:rPr lang="zh-CN" altLang="zh-CN" sz="2400" dirty="0">
                    <a:latin typeface="Times New Roman" panose="02020603050405020304" pitchFamily="18" charset="0"/>
                    <a:ea typeface="+mn-ea"/>
                    <a:cs typeface="Times New Roman" panose="02020603050405020304" pitchFamily="18" charset="0"/>
                  </a:rPr>
                  <a:t>，</a:t>
                </a:r>
                <a14:m>
                  <m:oMath xmlns:m="http://schemas.openxmlformats.org/officeDocument/2006/math">
                    <m:r>
                      <a:rPr lang="en-US" altLang="zh-CN" sz="2400" smtClean="0">
                        <a:latin typeface="Cambria Math" panose="02040503050406030204" pitchFamily="18" charset="0"/>
                        <a:ea typeface="+mn-ea"/>
                      </a:rPr>
                      <m:t> </m:t>
                    </m:r>
                    <m:r>
                      <a:rPr lang="en-US" altLang="zh-CN" sz="2400" smtClean="0">
                        <a:latin typeface="Cambria Math" panose="02040503050406030204" pitchFamily="18" charset="0"/>
                        <a:ea typeface="+mn-ea"/>
                      </a:rPr>
                      <m:t>𝜙</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oMath>
                </a14:m>
                <a:r>
                  <a:rPr lang="zh-CN" altLang="zh-CN" sz="2400" dirty="0">
                    <a:latin typeface="Times New Roman" panose="02020603050405020304" pitchFamily="18" charset="0"/>
                    <a:ea typeface="+mn-ea"/>
                    <a:cs typeface="Times New Roman" panose="02020603050405020304" pitchFamily="18" charset="0"/>
                  </a:rPr>
                  <a:t>的次数不超过</a:t>
                </a:r>
                <a14:m>
                  <m:oMath xmlns:m="http://schemas.openxmlformats.org/officeDocument/2006/math">
                    <m:r>
                      <a:rPr lang="en-US" altLang="zh-CN" sz="2400" smtClean="0">
                        <a:latin typeface="Cambria Math" panose="02040503050406030204" pitchFamily="18" charset="0"/>
                        <a:ea typeface="+mn-ea"/>
                      </a:rPr>
                      <m:t>𝑛</m:t>
                    </m:r>
                    <m:r>
                      <a:rPr lang="en-US" altLang="zh-CN" sz="2400" smtClean="0">
                        <a:latin typeface="Cambria Math" panose="02040503050406030204" pitchFamily="18" charset="0"/>
                        <a:ea typeface="+mn-ea"/>
                      </a:rPr>
                      <m:t>−1</m:t>
                    </m:r>
                  </m:oMath>
                </a14:m>
                <a:r>
                  <a:rPr lang="zh-CN" altLang="zh-CN" sz="2400" dirty="0">
                    <a:latin typeface="Times New Roman" panose="02020603050405020304" pitchFamily="18" charset="0"/>
                    <a:ea typeface="+mn-ea"/>
                    <a:cs typeface="Times New Roman" panose="02020603050405020304" pitchFamily="18" charset="0"/>
                  </a:rPr>
                  <a:t>。而</a:t>
                </a:r>
              </a:p>
              <a:p>
                <a:pPr>
                  <a:spcBef>
                    <a:spcPct val="20000"/>
                  </a:spcBef>
                  <a:buClr>
                    <a:schemeClr val="folHlink"/>
                  </a:buClr>
                  <a:buSzPct val="60000"/>
                </a:pPr>
                <a14:m>
                  <m:oMathPara xmlns:m="http://schemas.openxmlformats.org/officeDocument/2006/math">
                    <m:oMathParaPr>
                      <m:jc m:val="centerGroup"/>
                    </m:oMathParaPr>
                    <m:oMath xmlns:m="http://schemas.openxmlformats.org/officeDocument/2006/math">
                      <m:r>
                        <a:rPr lang="en-US" altLang="zh-CN" sz="2400" smtClean="0">
                          <a:latin typeface="Cambria Math" panose="02040503050406030204" pitchFamily="18" charset="0"/>
                          <a:ea typeface="+mn-ea"/>
                        </a:rPr>
                        <m:t>​​​​​​​​​​​​​​​​​​​​​​​​</m:t>
                      </m:r>
                      <m:m>
                        <m:mPr>
                          <m:mcs>
                            <m:mc>
                              <m:mcPr>
                                <m:count m:val="1"/>
                                <m:mcJc m:val="center"/>
                              </m:mcPr>
                            </m:mc>
                          </m:mcs>
                          <m:ctrlPr>
                            <a:rPr lang="zh-CN" altLang="zh-CN" sz="2400" i="1" smtClean="0">
                              <a:latin typeface="Cambria Math"/>
                              <a:ea typeface="+mn-ea"/>
                            </a:rPr>
                          </m:ctrlPr>
                        </m:mPr>
                        <m:mr>
                          <m:e>
                            <m:r>
                              <a:rPr lang="en-US" altLang="zh-CN" sz="2400">
                                <a:latin typeface="Cambria Math" panose="02040503050406030204" pitchFamily="18" charset="0"/>
                                <a:ea typeface="+mn-ea"/>
                              </a:rPr>
                              <m:t>𝐴</m:t>
                            </m:r>
                            <m:d>
                              <m:dPr>
                                <m:ctrlPr>
                                  <a:rPr lang="zh-CN" altLang="zh-CN" sz="2400" i="1">
                                    <a:latin typeface="Cambria Math"/>
                                    <a:ea typeface="+mn-ea"/>
                                  </a:rPr>
                                </m:ctrlPr>
                              </m:dPr>
                              <m:e>
                                <m:r>
                                  <a:rPr lang="en-US" altLang="zh-CN" sz="2400">
                                    <a:latin typeface="Cambria Math" panose="02040503050406030204" pitchFamily="18" charset="0"/>
                                    <a:ea typeface="+mn-ea"/>
                                  </a:rPr>
                                  <m:t>𝑥</m:t>
                                </m:r>
                              </m:e>
                            </m:d>
                            <m:r>
                              <a:rPr lang="en-US" altLang="zh-CN" sz="240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1</m:t>
                                </m:r>
                              </m:sub>
                            </m:sSub>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2</m:t>
                                </m:r>
                              </m:sub>
                            </m:sSub>
                            <m:r>
                              <a:rPr lang="en-US" altLang="zh-CN" sz="2400" smtClean="0">
                                <a:latin typeface="Cambria Math" panose="02040503050406030204" pitchFamily="18" charset="0"/>
                                <a:ea typeface="+mn-ea"/>
                              </a:rPr>
                              <m:t>𝑥</m:t>
                            </m:r>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𝑟</m:t>
                                </m:r>
                              </m:sub>
                            </m:sSub>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r>
                                  <a:rPr lang="en-US" altLang="zh-CN" sz="2400" smtClean="0">
                                    <a:latin typeface="Cambria Math" panose="02040503050406030204" pitchFamily="18" charset="0"/>
                                    <a:ea typeface="+mn-ea"/>
                                  </a:rPr>
                                  <m:t>−1</m:t>
                                </m:r>
                              </m:sup>
                            </m:sSup>
                            <m:r>
                              <a:rPr lang="en-US" altLang="zh-CN" sz="2400" smtClean="0">
                                <a:latin typeface="Cambria Math" panose="02040503050406030204" pitchFamily="18" charset="0"/>
                                <a:ea typeface="+mn-ea"/>
                              </a:rPr>
                              <m:t>+</m:t>
                            </m:r>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sup>
                            </m:sSup>
                            <m:d>
                              <m:dPr>
                                <m:ctrlPr>
                                  <a:rPr lang="zh-CN" altLang="zh-CN" sz="2400" i="1">
                                    <a:latin typeface="Cambria Math"/>
                                    <a:ea typeface="+mn-ea"/>
                                  </a:rPr>
                                </m:ctrlPr>
                              </m:dPr>
                              <m:e>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1</m:t>
                                    </m:r>
                                  </m:sub>
                                </m:sSub>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2</m:t>
                                    </m:r>
                                  </m:sub>
                                </m:sSub>
                                <m:r>
                                  <a:rPr lang="en-US" altLang="zh-CN" sz="2400" smtClean="0">
                                    <a:latin typeface="Cambria Math" panose="02040503050406030204" pitchFamily="18" charset="0"/>
                                    <a:ea typeface="+mn-ea"/>
                                  </a:rPr>
                                  <m:t>𝑥</m:t>
                                </m:r>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𝑟</m:t>
                                    </m:r>
                                  </m:sub>
                                </m:sSub>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r>
                                      <a:rPr lang="en-US" altLang="zh-CN" sz="2400" smtClean="0">
                                        <a:latin typeface="Cambria Math" panose="02040503050406030204" pitchFamily="18" charset="0"/>
                                        <a:ea typeface="+mn-ea"/>
                                      </a:rPr>
                                      <m:t>−1</m:t>
                                    </m:r>
                                  </m:sup>
                                </m:sSup>
                              </m:e>
                            </m:d>
                          </m:e>
                        </m:mr>
                        <m:mr>
                          <m:e>
                            <m:r>
                              <a:rPr lang="en-US" altLang="zh-CN" sz="2400" smtClean="0">
                                <a:latin typeface="Cambria Math" panose="02040503050406030204" pitchFamily="18" charset="0"/>
                                <a:ea typeface="+mn-ea"/>
                              </a:rPr>
                              <m:t>     +</m:t>
                            </m:r>
                            <m:sSup>
                              <m:sSupPr>
                                <m:ctrlPr>
                                  <a:rPr lang="zh-CN" altLang="zh-CN" sz="2400" i="1">
                                    <a:latin typeface="Cambria Math"/>
                                    <a:ea typeface="+mn-ea"/>
                                  </a:rPr>
                                </m:ctrlPr>
                              </m:sSupPr>
                              <m:e>
                                <m:d>
                                  <m:dPr>
                                    <m:ctrlPr>
                                      <a:rPr lang="zh-CN" altLang="zh-CN" sz="2400" i="1">
                                        <a:latin typeface="Cambria Math"/>
                                        <a:ea typeface="+mn-ea"/>
                                      </a:rPr>
                                    </m:ctrlPr>
                                  </m:dPr>
                                  <m:e>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sup>
                                    </m:sSup>
                                  </m:e>
                                </m:d>
                              </m:e>
                              <m:sup>
                                <m:r>
                                  <a:rPr lang="en-US" altLang="zh-CN" sz="2400" smtClean="0">
                                    <a:latin typeface="Cambria Math" panose="02040503050406030204" pitchFamily="18" charset="0"/>
                                    <a:ea typeface="+mn-ea"/>
                                  </a:rPr>
                                  <m:t>2</m:t>
                                </m:r>
                              </m:sup>
                            </m:sSup>
                            <m:d>
                              <m:dPr>
                                <m:ctrlPr>
                                  <a:rPr lang="zh-CN" altLang="zh-CN" sz="2400" i="1">
                                    <a:latin typeface="Cambria Math"/>
                                    <a:ea typeface="+mn-ea"/>
                                  </a:rPr>
                                </m:ctrlPr>
                              </m:dPr>
                              <m:e>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1</m:t>
                                    </m:r>
                                  </m:sub>
                                </m:sSub>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2</m:t>
                                    </m:r>
                                  </m:sub>
                                </m:sSub>
                                <m:r>
                                  <a:rPr lang="en-US" altLang="zh-CN" sz="2400" smtClean="0">
                                    <a:latin typeface="Cambria Math" panose="02040503050406030204" pitchFamily="18" charset="0"/>
                                    <a:ea typeface="+mn-ea"/>
                                  </a:rPr>
                                  <m:t>𝑥</m:t>
                                </m:r>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𝑟</m:t>
                                    </m:r>
                                  </m:sub>
                                </m:sSub>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r>
                                      <a:rPr lang="en-US" altLang="zh-CN" sz="2400" smtClean="0">
                                        <a:latin typeface="Cambria Math" panose="02040503050406030204" pitchFamily="18" charset="0"/>
                                        <a:ea typeface="+mn-ea"/>
                                      </a:rPr>
                                      <m:t>−1</m:t>
                                    </m:r>
                                  </m:sup>
                                </m:sSup>
                              </m:e>
                            </m:d>
                            <m:r>
                              <a:rPr lang="en-US" altLang="zh-CN" sz="2400" smtClean="0">
                                <a:latin typeface="Cambria Math" panose="02040503050406030204" pitchFamily="18" charset="0"/>
                                <a:ea typeface="+mn-ea"/>
                              </a:rPr>
                              <m:t>+…</m:t>
                            </m:r>
                          </m:e>
                        </m:mr>
                        <m:mr>
                          <m:e>
                            <m:r>
                              <a:rPr lang="en-US" altLang="zh-CN" sz="2400" smtClean="0">
                                <a:latin typeface="Cambria Math" panose="02040503050406030204" pitchFamily="18" charset="0"/>
                                <a:ea typeface="+mn-ea"/>
                              </a:rPr>
                              <m:t> =</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1</m:t>
                                </m:r>
                              </m:sub>
                            </m:sSub>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2</m:t>
                                </m:r>
                              </m:sub>
                            </m:sSub>
                            <m:r>
                              <a:rPr lang="en-US" altLang="zh-CN" sz="2400" smtClean="0">
                                <a:latin typeface="Cambria Math" panose="02040503050406030204" pitchFamily="18" charset="0"/>
                                <a:ea typeface="+mn-ea"/>
                              </a:rPr>
                              <m:t>𝑥</m:t>
                            </m:r>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𝑟</m:t>
                                </m:r>
                              </m:sub>
                            </m:sSub>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r>
                                  <a:rPr lang="en-US" altLang="zh-CN" sz="2400" smtClean="0">
                                    <a:latin typeface="Cambria Math" panose="02040503050406030204" pitchFamily="18" charset="0"/>
                                    <a:ea typeface="+mn-ea"/>
                                  </a:rPr>
                                  <m:t>−1</m:t>
                                </m:r>
                              </m:sup>
                            </m:sSup>
                            <m:r>
                              <a:rPr lang="en-US" altLang="zh-CN" sz="2400" smtClean="0">
                                <a:latin typeface="Cambria Math" panose="02040503050406030204" pitchFamily="18" charset="0"/>
                                <a:ea typeface="+mn-ea"/>
                              </a:rPr>
                              <m:t>/</m:t>
                            </m:r>
                            <m:d>
                              <m:dPr>
                                <m:ctrlPr>
                                  <a:rPr lang="zh-CN" altLang="zh-CN" sz="2400" i="1">
                                    <a:latin typeface="Cambria Math"/>
                                    <a:ea typeface="+mn-ea"/>
                                  </a:rPr>
                                </m:ctrlPr>
                              </m:dPr>
                              <m:e>
                                <m:r>
                                  <a:rPr lang="en-US" altLang="zh-CN" sz="2400" smtClean="0">
                                    <a:latin typeface="Cambria Math" panose="02040503050406030204" pitchFamily="18" charset="0"/>
                                    <a:ea typeface="+mn-ea"/>
                                  </a:rPr>
                                  <m:t>1−</m:t>
                                </m:r>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sup>
                                </m:sSup>
                              </m:e>
                            </m:d>
                          </m:e>
                        </m:mr>
                        <m:mr>
                          <m:e>
                            <m:r>
                              <a:rPr lang="en-US" altLang="zh-CN" sz="2400" smtClean="0">
                                <a:latin typeface="Cambria Math" panose="02040503050406030204" pitchFamily="18" charset="0"/>
                                <a:ea typeface="+mn-ea"/>
                              </a:rPr>
                              <m:t> =</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1</m:t>
                                </m:r>
                              </m:sub>
                            </m:sSub>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2</m:t>
                                </m:r>
                              </m:sub>
                            </m:sSub>
                            <m:r>
                              <a:rPr lang="en-US" altLang="zh-CN" sz="2400" smtClean="0">
                                <a:latin typeface="Cambria Math" panose="02040503050406030204" pitchFamily="18" charset="0"/>
                                <a:ea typeface="+mn-ea"/>
                              </a:rPr>
                              <m:t>𝑥</m:t>
                            </m:r>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𝑟</m:t>
                                </m:r>
                              </m:sub>
                            </m:sSub>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r>
                                  <a:rPr lang="en-US" altLang="zh-CN" sz="2400" smtClean="0">
                                    <a:latin typeface="Cambria Math" panose="02040503050406030204" pitchFamily="18" charset="0"/>
                                    <a:ea typeface="+mn-ea"/>
                                  </a:rPr>
                                  <m:t>−1</m:t>
                                </m:r>
                              </m:sup>
                            </m:sSup>
                            <m:r>
                              <a:rPr lang="en-US" altLang="zh-CN" sz="2400" smtClean="0">
                                <a:latin typeface="Cambria Math" panose="02040503050406030204" pitchFamily="18" charset="0"/>
                                <a:ea typeface="+mn-ea"/>
                              </a:rPr>
                              <m:t>/</m:t>
                            </m:r>
                            <m:d>
                              <m:dPr>
                                <m:ctrlPr>
                                  <a:rPr lang="zh-CN" altLang="zh-CN" sz="2400" i="1">
                                    <a:latin typeface="Cambria Math"/>
                                    <a:ea typeface="+mn-ea"/>
                                  </a:rPr>
                                </m:ctrlPr>
                              </m:dPr>
                              <m:e>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sup>
                                </m:sSup>
                                <m:r>
                                  <a:rPr lang="en-US" altLang="zh-CN" sz="2400" b="0" i="1" smtClean="0">
                                    <a:latin typeface="Cambria Math"/>
                                    <a:ea typeface="+mn-ea"/>
                                  </a:rPr>
                                  <m:t>−1</m:t>
                                </m:r>
                              </m:e>
                            </m:d>
                          </m:e>
                        </m:mr>
                      </m:m>
                    </m:oMath>
                  </m:oMathPara>
                </a14:m>
                <a:endParaRPr lang="zh-CN" altLang="zh-CN" sz="2400" dirty="0">
                  <a:latin typeface="Times New Roman" panose="02020603050405020304" pitchFamily="18" charset="0"/>
                  <a:ea typeface="+mn-ea"/>
                  <a:cs typeface="Times New Roman" panose="02020603050405020304" pitchFamily="18" charset="0"/>
                </a:endParaRPr>
              </a:p>
              <a:p>
                <a:pPr>
                  <a:spcBef>
                    <a:spcPct val="20000"/>
                  </a:spcBef>
                  <a:buClr>
                    <a:schemeClr val="folHlink"/>
                  </a:buClr>
                  <a:buSzPct val="60000"/>
                </a:pPr>
                <a:r>
                  <a:rPr lang="zh-CN" altLang="zh-CN" sz="2400" dirty="0">
                    <a:latin typeface="Times New Roman" panose="02020603050405020304" pitchFamily="18" charset="0"/>
                    <a:ea typeface="+mn-ea"/>
                    <a:cs typeface="Times New Roman" panose="02020603050405020304" pitchFamily="18" charset="0"/>
                  </a:rPr>
                  <a:t>于是</a:t>
                </a:r>
                <a14:m>
                  <m:oMath xmlns:m="http://schemas.openxmlformats.org/officeDocument/2006/math">
                    <m:r>
                      <a:rPr lang="en-US" altLang="zh-CN" sz="2400" smtClean="0">
                        <a:latin typeface="Cambria Math" panose="02040503050406030204" pitchFamily="18" charset="0"/>
                        <a:ea typeface="+mn-ea"/>
                      </a:rPr>
                      <m:t>𝐴</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1</m:t>
                        </m:r>
                      </m:sub>
                    </m:sSub>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2</m:t>
                        </m:r>
                      </m:sub>
                    </m:sSub>
                    <m:r>
                      <a:rPr lang="en-US" altLang="zh-CN" sz="2400" smtClean="0">
                        <a:latin typeface="Cambria Math" panose="02040503050406030204" pitchFamily="18" charset="0"/>
                        <a:ea typeface="+mn-ea"/>
                      </a:rPr>
                      <m:t>𝑥</m:t>
                    </m:r>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𝑟</m:t>
                        </m:r>
                      </m:sub>
                    </m:sSub>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r>
                          <a:rPr lang="en-US" altLang="zh-CN" sz="2400" smtClean="0">
                            <a:latin typeface="Cambria Math" panose="02040503050406030204" pitchFamily="18" charset="0"/>
                            <a:ea typeface="+mn-ea"/>
                          </a:rPr>
                          <m:t>−1</m:t>
                        </m:r>
                      </m:sup>
                    </m:sSup>
                    <m:r>
                      <a:rPr lang="en-US" altLang="zh-CN" sz="2400" smtClean="0">
                        <a:latin typeface="Cambria Math" panose="02040503050406030204" pitchFamily="18" charset="0"/>
                        <a:ea typeface="+mn-ea"/>
                      </a:rPr>
                      <m:t>/</m:t>
                    </m:r>
                    <m:d>
                      <m:dPr>
                        <m:ctrlPr>
                          <a:rPr lang="zh-CN" altLang="zh-CN" sz="2400" i="1">
                            <a:latin typeface="Cambria Math"/>
                            <a:ea typeface="+mn-ea"/>
                          </a:rPr>
                        </m:ctrlPr>
                      </m:dPr>
                      <m:e>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sup>
                        </m:sSup>
                        <m:r>
                          <a:rPr lang="en-US" altLang="zh-CN" sz="2400" smtClean="0">
                            <a:latin typeface="Cambria Math" panose="02040503050406030204" pitchFamily="18" charset="0"/>
                            <a:ea typeface="+mn-ea"/>
                          </a:rPr>
                          <m:t>−1</m:t>
                        </m:r>
                      </m:e>
                    </m:d>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𝜙</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en-US" altLang="zh-CN" sz="2400" smtClean="0">
                        <a:latin typeface="Cambria Math" panose="02040503050406030204" pitchFamily="18" charset="0"/>
                        <a:ea typeface="+mn-ea"/>
                      </a:rPr>
                      <m:t>𝑝</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oMath>
                </a14:m>
                <a:r>
                  <a:rPr lang="zh-CN" altLang="zh-CN" sz="2400" dirty="0">
                    <a:latin typeface="Times New Roman" panose="02020603050405020304" pitchFamily="18" charset="0"/>
                    <a:ea typeface="+mn-ea"/>
                    <a:cs typeface="Times New Roman" panose="02020603050405020304" pitchFamily="18" charset="0"/>
                  </a:rPr>
                  <a:t>，即</a:t>
                </a:r>
                <a14:m>
                  <m:oMath xmlns:m="http://schemas.openxmlformats.org/officeDocument/2006/math">
                    <m:r>
                      <a:rPr lang="en-US" altLang="zh-CN" sz="2400" smtClean="0">
                        <a:latin typeface="Cambria Math" panose="02040503050406030204" pitchFamily="18" charset="0"/>
                        <a:ea typeface="+mn-ea"/>
                      </a:rPr>
                      <m:t>𝑝</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d>
                      <m:dPr>
                        <m:ctrlPr>
                          <a:rPr lang="zh-CN" altLang="zh-CN" sz="2400" i="1">
                            <a:latin typeface="Cambria Math"/>
                            <a:ea typeface="+mn-ea"/>
                          </a:rPr>
                        </m:ctrlPr>
                      </m:dPr>
                      <m:e>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1</m:t>
                            </m:r>
                          </m:sub>
                        </m:sSub>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2</m:t>
                            </m:r>
                          </m:sub>
                        </m:sSub>
                        <m:r>
                          <a:rPr lang="en-US" altLang="zh-CN" sz="2400" smtClean="0">
                            <a:latin typeface="Cambria Math" panose="02040503050406030204" pitchFamily="18" charset="0"/>
                            <a:ea typeface="+mn-ea"/>
                          </a:rPr>
                          <m:t>𝑥</m:t>
                        </m:r>
                        <m:r>
                          <a:rPr lang="en-US" altLang="zh-CN" sz="2400" smtClean="0">
                            <a:latin typeface="Cambria Math" panose="02040503050406030204" pitchFamily="18" charset="0"/>
                            <a:ea typeface="+mn-ea"/>
                          </a:rPr>
                          <m:t>+…+</m:t>
                        </m:r>
                        <m:sSub>
                          <m:sSubPr>
                            <m:ctrlPr>
                              <a:rPr lang="zh-CN" altLang="zh-CN" sz="2400" i="1">
                                <a:latin typeface="Cambria Math"/>
                                <a:ea typeface="+mn-ea"/>
                              </a:rPr>
                            </m:ctrlPr>
                          </m:sSubPr>
                          <m:e>
                            <m:r>
                              <a:rPr lang="en-US" altLang="zh-CN" sz="2400" smtClean="0">
                                <a:latin typeface="Cambria Math" panose="02040503050406030204" pitchFamily="18" charset="0"/>
                                <a:ea typeface="+mn-ea"/>
                              </a:rPr>
                              <m:t>𝑎</m:t>
                            </m:r>
                          </m:e>
                          <m:sub>
                            <m:r>
                              <a:rPr lang="en-US" altLang="zh-CN" sz="2400" smtClean="0">
                                <a:latin typeface="Cambria Math" panose="02040503050406030204" pitchFamily="18" charset="0"/>
                                <a:ea typeface="+mn-ea"/>
                              </a:rPr>
                              <m:t>𝑟</m:t>
                            </m:r>
                          </m:sub>
                        </m:sSub>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r>
                              <a:rPr lang="en-US" altLang="zh-CN" sz="2400" smtClean="0">
                                <a:latin typeface="Cambria Math" panose="02040503050406030204" pitchFamily="18" charset="0"/>
                                <a:ea typeface="+mn-ea"/>
                              </a:rPr>
                              <m:t>−1</m:t>
                            </m:r>
                          </m:sup>
                        </m:sSup>
                      </m:e>
                    </m:d>
                    <m:r>
                      <a:rPr lang="en-US" altLang="zh-CN" sz="2400" smtClean="0">
                        <a:latin typeface="Cambria Math" panose="02040503050406030204" pitchFamily="18" charset="0"/>
                        <a:ea typeface="+mn-ea"/>
                      </a:rPr>
                      <m:t>= </m:t>
                    </m:r>
                    <m:r>
                      <a:rPr lang="en-US" altLang="zh-CN" sz="2400" smtClean="0">
                        <a:latin typeface="Cambria Math" panose="02040503050406030204" pitchFamily="18" charset="0"/>
                        <a:ea typeface="+mn-ea"/>
                      </a:rPr>
                      <m:t>𝜙</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d>
                      <m:dPr>
                        <m:ctrlPr>
                          <a:rPr lang="zh-CN" altLang="zh-CN" sz="2400" i="1">
                            <a:latin typeface="Cambria Math"/>
                            <a:ea typeface="+mn-ea"/>
                          </a:rPr>
                        </m:ctrlPr>
                      </m:dPr>
                      <m:e>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sup>
                        </m:sSup>
                        <m:r>
                          <a:rPr lang="en-US" altLang="zh-CN" sz="2400" smtClean="0">
                            <a:latin typeface="Cambria Math" panose="02040503050406030204" pitchFamily="18" charset="0"/>
                            <a:ea typeface="+mn-ea"/>
                          </a:rPr>
                          <m:t>−1</m:t>
                        </m:r>
                      </m:e>
                    </m:d>
                  </m:oMath>
                </a14:m>
                <a:r>
                  <a:rPr lang="zh-CN" altLang="zh-CN" sz="2400" dirty="0">
                    <a:latin typeface="Times New Roman" panose="02020603050405020304" pitchFamily="18" charset="0"/>
                    <a:ea typeface="+mn-ea"/>
                    <a:cs typeface="Times New Roman" panose="02020603050405020304" pitchFamily="18" charset="0"/>
                  </a:rPr>
                  <a:t>。</a:t>
                </a:r>
              </a:p>
              <a:p>
                <a:pPr>
                  <a:spcBef>
                    <a:spcPct val="20000"/>
                  </a:spcBef>
                  <a:buClr>
                    <a:schemeClr val="folHlink"/>
                  </a:buClr>
                  <a:buSzPct val="60000"/>
                </a:pPr>
                <a:r>
                  <a:rPr lang="zh-CN" altLang="zh-CN" sz="2400" dirty="0">
                    <a:latin typeface="Times New Roman" panose="02020603050405020304" pitchFamily="18" charset="0"/>
                    <a:ea typeface="+mn-ea"/>
                    <a:cs typeface="Times New Roman" panose="02020603050405020304" pitchFamily="18" charset="0"/>
                  </a:rPr>
                  <a:t>因为</a:t>
                </a:r>
                <a:r>
                  <a:rPr lang="en-US" altLang="zh-CN" sz="2400" dirty="0">
                    <a:latin typeface="Times New Roman" panose="02020603050405020304" pitchFamily="18" charset="0"/>
                    <a:ea typeface="+mn-ea"/>
                    <a:cs typeface="Times New Roman" panose="02020603050405020304" pitchFamily="18" charset="0"/>
                  </a:rPr>
                  <a:t>p(x)</a:t>
                </a:r>
                <a:r>
                  <a:rPr lang="zh-CN" altLang="zh-CN" sz="2400" dirty="0">
                    <a:latin typeface="Times New Roman" panose="02020603050405020304" pitchFamily="18" charset="0"/>
                    <a:ea typeface="+mn-ea"/>
                    <a:cs typeface="Times New Roman" panose="02020603050405020304" pitchFamily="18" charset="0"/>
                  </a:rPr>
                  <a:t>是不可约的，所以</a:t>
                </a:r>
                <a14:m>
                  <m:oMath xmlns:m="http://schemas.openxmlformats.org/officeDocument/2006/math">
                    <m:r>
                      <m:rPr>
                        <m:nor/>
                      </m:rPr>
                      <a:rPr lang="en-US" altLang="zh-CN" sz="2400" smtClean="0">
                        <a:latin typeface="Times New Roman" panose="02020603050405020304" pitchFamily="18" charset="0"/>
                        <a:ea typeface="+mn-ea"/>
                        <a:cs typeface="Times New Roman" panose="02020603050405020304" pitchFamily="18" charset="0"/>
                      </a:rPr>
                      <m:t>gcd</m:t>
                    </m:r>
                    <m:d>
                      <m:dPr>
                        <m:ctrlPr>
                          <a:rPr lang="zh-CN" altLang="zh-CN" sz="2400" i="1">
                            <a:latin typeface="Cambria Math"/>
                            <a:ea typeface="+mn-ea"/>
                          </a:rPr>
                        </m:ctrlPr>
                      </m:dPr>
                      <m:e>
                        <m:r>
                          <a:rPr lang="en-US" altLang="zh-CN" sz="2400" smtClean="0">
                            <a:latin typeface="Cambria Math" panose="02040503050406030204" pitchFamily="18" charset="0"/>
                            <a:ea typeface="+mn-ea"/>
                          </a:rPr>
                          <m:t>𝑝</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zh-CN" altLang="zh-CN" sz="2400">
                            <a:latin typeface="Cambria Math" panose="02040503050406030204" pitchFamily="18" charset="0"/>
                            <a:ea typeface="+mn-ea"/>
                          </a:rPr>
                          <m:t>，</m:t>
                        </m:r>
                        <m:r>
                          <a:rPr lang="en-US" altLang="zh-CN" sz="2400" smtClean="0">
                            <a:latin typeface="Cambria Math" panose="02040503050406030204" pitchFamily="18" charset="0"/>
                            <a:ea typeface="+mn-ea"/>
                          </a:rPr>
                          <m:t>𝜙</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e>
                    </m:d>
                    <m:r>
                      <a:rPr lang="en-US" altLang="zh-CN" sz="2400" smtClean="0">
                        <a:latin typeface="Cambria Math" panose="02040503050406030204" pitchFamily="18" charset="0"/>
                        <a:ea typeface="+mn-ea"/>
                      </a:rPr>
                      <m:t> =1</m:t>
                    </m:r>
                  </m:oMath>
                </a14:m>
                <a:r>
                  <a:rPr lang="zh-CN" altLang="zh-CN" sz="2400" dirty="0">
                    <a:latin typeface="Times New Roman" panose="02020603050405020304" pitchFamily="18" charset="0"/>
                    <a:ea typeface="+mn-ea"/>
                    <a:cs typeface="Times New Roman" panose="02020603050405020304" pitchFamily="18" charset="0"/>
                  </a:rPr>
                  <a:t>，</a:t>
                </a:r>
                <a14:m>
                  <m:oMath xmlns:m="http://schemas.openxmlformats.org/officeDocument/2006/math">
                    <m:r>
                      <a:rPr lang="en-US" altLang="zh-CN" sz="2400" smtClean="0">
                        <a:latin typeface="Cambria Math" panose="02040503050406030204" pitchFamily="18" charset="0"/>
                        <a:ea typeface="+mn-ea"/>
                      </a:rPr>
                      <m:t>𝑝</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en-US" altLang="zh-CN" sz="2400" smtClean="0">
                        <a:latin typeface="Cambria Math" panose="02040503050406030204" pitchFamily="18" charset="0"/>
                        <a:ea typeface="+mn-ea"/>
                      </a:rPr>
                      <m:t>|</m:t>
                    </m:r>
                    <m:d>
                      <m:dPr>
                        <m:ctrlPr>
                          <a:rPr lang="zh-CN" altLang="zh-CN" sz="2400" i="1">
                            <a:latin typeface="Cambria Math"/>
                            <a:ea typeface="+mn-ea"/>
                          </a:rPr>
                        </m:ctrlPr>
                      </m:dPr>
                      <m:e>
                        <m:sSup>
                          <m:sSupPr>
                            <m:ctrlPr>
                              <a:rPr lang="zh-CN" altLang="zh-CN" sz="2400" i="1">
                                <a:latin typeface="Cambria Math"/>
                                <a:ea typeface="+mn-ea"/>
                              </a:rPr>
                            </m:ctrlPr>
                          </m:sSupPr>
                          <m:e>
                            <m:r>
                              <a:rPr lang="en-US" altLang="zh-CN" sz="2400" smtClean="0">
                                <a:latin typeface="Cambria Math" panose="02040503050406030204" pitchFamily="18" charset="0"/>
                                <a:ea typeface="+mn-ea"/>
                              </a:rPr>
                              <m:t>𝑥</m:t>
                            </m:r>
                          </m:e>
                          <m:sup>
                            <m:r>
                              <a:rPr lang="en-US" altLang="zh-CN" sz="2400" smtClean="0">
                                <a:latin typeface="Cambria Math" panose="02040503050406030204" pitchFamily="18" charset="0"/>
                                <a:ea typeface="+mn-ea"/>
                              </a:rPr>
                              <m:t>𝑟</m:t>
                            </m:r>
                          </m:sup>
                        </m:sSup>
                        <m:r>
                          <a:rPr lang="en-US" altLang="zh-CN" sz="2400" smtClean="0">
                            <a:latin typeface="Cambria Math" panose="02040503050406030204" pitchFamily="18" charset="0"/>
                            <a:ea typeface="+mn-ea"/>
                          </a:rPr>
                          <m:t>−1</m:t>
                        </m:r>
                      </m:e>
                    </m:d>
                  </m:oMath>
                </a14:m>
                <a:r>
                  <a:rPr lang="zh-CN" altLang="zh-CN" sz="2400" dirty="0">
                    <a:latin typeface="Times New Roman" panose="02020603050405020304" pitchFamily="18" charset="0"/>
                    <a:ea typeface="+mn-ea"/>
                    <a:cs typeface="Times New Roman" panose="02020603050405020304" pitchFamily="18" charset="0"/>
                  </a:rPr>
                  <a:t>，因此</a:t>
                </a:r>
                <a:r>
                  <a:rPr lang="en-US" altLang="zh-CN" sz="2400" i="1" dirty="0">
                    <a:latin typeface="Times New Roman" panose="02020603050405020304" pitchFamily="18" charset="0"/>
                    <a:ea typeface="+mn-ea"/>
                    <a:cs typeface="Times New Roman" panose="02020603050405020304" pitchFamily="18" charset="0"/>
                  </a:rPr>
                  <a:t>m</a:t>
                </a:r>
                <a:r>
                  <a:rPr lang="zh-CN" altLang="zh-CN" sz="2400" dirty="0">
                    <a:latin typeface="Times New Roman" panose="02020603050405020304" pitchFamily="18" charset="0"/>
                    <a:ea typeface="+mn-ea"/>
                    <a:cs typeface="Times New Roman" panose="02020603050405020304" pitchFamily="18" charset="0"/>
                  </a:rPr>
                  <a:t>≤</a:t>
                </a:r>
                <a:r>
                  <a:rPr lang="en-US" altLang="zh-CN" sz="2400" i="1" dirty="0">
                    <a:latin typeface="Times New Roman" panose="02020603050405020304" pitchFamily="18" charset="0"/>
                    <a:ea typeface="+mn-ea"/>
                    <a:cs typeface="Times New Roman" panose="02020603050405020304" pitchFamily="18" charset="0"/>
                  </a:rPr>
                  <a:t>r</a:t>
                </a:r>
                <a:r>
                  <a:rPr lang="zh-CN" altLang="zh-CN" sz="2400" dirty="0">
                    <a:latin typeface="Times New Roman" panose="02020603050405020304" pitchFamily="18" charset="0"/>
                    <a:ea typeface="+mn-ea"/>
                    <a:cs typeface="Times New Roman" panose="02020603050405020304" pitchFamily="18" charset="0"/>
                  </a:rPr>
                  <a:t>。</a:t>
                </a:r>
                <a:r>
                  <a:rPr lang="zh-CN" altLang="en-US" sz="2400" dirty="0">
                    <a:latin typeface="Times New Roman" panose="02020603050405020304" pitchFamily="18" charset="0"/>
                    <a:ea typeface="+mn-ea"/>
                    <a:cs typeface="Times New Roman" panose="02020603050405020304" pitchFamily="18" charset="0"/>
                  </a:rPr>
                  <a:t> 综上</a:t>
                </a:r>
                <a:r>
                  <a:rPr lang="en-US" altLang="zh-CN" sz="2400" i="1" dirty="0">
                    <a:latin typeface="Times New Roman" panose="02020603050405020304" pitchFamily="18" charset="0"/>
                    <a:ea typeface="+mn-ea"/>
                    <a:cs typeface="Times New Roman" panose="02020603050405020304" pitchFamily="18" charset="0"/>
                  </a:rPr>
                  <a:t>r</a:t>
                </a:r>
                <a:r>
                  <a:rPr lang="en-US" altLang="zh-CN" sz="2400" dirty="0">
                    <a:latin typeface="Times New Roman" panose="02020603050405020304" pitchFamily="18" charset="0"/>
                    <a:ea typeface="+mn-ea"/>
                    <a:cs typeface="Times New Roman" panose="02020603050405020304" pitchFamily="18" charset="0"/>
                  </a:rPr>
                  <a:t>=</a:t>
                </a:r>
                <a:r>
                  <a:rPr lang="en-US" altLang="zh-CN" sz="2400" i="1" dirty="0">
                    <a:latin typeface="Times New Roman" panose="02020603050405020304" pitchFamily="18" charset="0"/>
                    <a:ea typeface="+mn-ea"/>
                    <a:cs typeface="Times New Roman" panose="02020603050405020304" pitchFamily="18" charset="0"/>
                  </a:rPr>
                  <a:t>m</a:t>
                </a:r>
                <a:r>
                  <a:rPr lang="zh-CN" altLang="en-US" sz="2400" dirty="0">
                    <a:latin typeface="Times New Roman" panose="02020603050405020304" pitchFamily="18" charset="0"/>
                    <a:ea typeface="+mn-ea"/>
                    <a:cs typeface="Times New Roman" panose="02020603050405020304" pitchFamily="18" charset="0"/>
                  </a:rPr>
                  <a:t>。</a:t>
                </a:r>
                <a:endParaRPr lang="zh-CN" altLang="zh-CN" sz="2400" dirty="0">
                  <a:latin typeface="Times New Roman" panose="02020603050405020304" pitchFamily="18" charset="0"/>
                  <a:ea typeface="+mn-ea"/>
                  <a:cs typeface="Times New Roman" panose="02020603050405020304" pitchFamily="18" charset="0"/>
                </a:endParaRPr>
              </a:p>
            </p:txBody>
          </p:sp>
        </mc:Choice>
        <mc:Fallback xmlns="">
          <p:sp>
            <p:nvSpPr>
              <p:cNvPr id="16" name="矩形 15">
                <a:extLst>
                  <a:ext uri="{FF2B5EF4-FFF2-40B4-BE49-F238E27FC236}">
                    <a16:creationId xmlns="" xmlns:a16="http://schemas.microsoft.com/office/drawing/2014/main" xmlns:a14="http://schemas.microsoft.com/office/drawing/2010/main" id="{B764F260-FE74-44F1-BF9D-6A7429311CCA}"/>
                  </a:ext>
                </a:extLst>
              </p:cNvPr>
              <p:cNvSpPr>
                <a:spLocks noRot="1" noChangeAspect="1" noMove="1" noResize="1" noEditPoints="1" noAdjustHandles="1" noChangeArrowheads="1" noChangeShapeType="1" noTextEdit="1"/>
              </p:cNvSpPr>
              <p:nvPr/>
            </p:nvSpPr>
            <p:spPr>
              <a:xfrm>
                <a:off x="476545" y="1897067"/>
                <a:ext cx="8282092" cy="4567532"/>
              </a:xfrm>
              <a:prstGeom prst="rect">
                <a:avLst/>
              </a:prstGeom>
              <a:blipFill rotWithShape="1">
                <a:blip r:embed="rId2"/>
                <a:stretch>
                  <a:fillRect l="-1104" t="-1469" b="-22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矩形 1"/>
          <p:cNvSpPr/>
          <p:nvPr/>
        </p:nvSpPr>
        <p:spPr>
          <a:xfrm>
            <a:off x="926595" y="818710"/>
            <a:ext cx="1882247" cy="769441"/>
          </a:xfrm>
          <a:prstGeom prst="rect">
            <a:avLst/>
          </a:prstGeom>
        </p:spPr>
        <p:txBody>
          <a:bodyPr wrap="none">
            <a:spAutoFit/>
          </a:bodyPr>
          <a:lstStyle/>
          <a:p>
            <a:r>
              <a:rPr lang="zh-CN" altLang="zh-CN" sz="4400" b="1" dirty="0">
                <a:solidFill>
                  <a:srgbClr val="0000FF"/>
                </a:solidFill>
                <a:latin typeface="Times New Roman" pitchFamily="18" charset="0"/>
                <a:ea typeface="宋体"/>
                <a:cs typeface="Times New Roman" pitchFamily="18" charset="0"/>
              </a:rPr>
              <a:t>证明：</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C2847300-BE76-41A7-9D63-C272A396FD46}" type="datetime1">
              <a:rPr lang="zh-CN" altLang="en-US" sz="1400" smtClean="0"/>
              <a:t>2020\1\28 Tuesday</a:t>
            </a:fld>
            <a:endParaRPr lang="en-US" altLang="zh-CN" sz="1400"/>
          </a:p>
        </p:txBody>
      </p:sp>
      <p:sp>
        <p:nvSpPr>
          <p:cNvPr id="38915"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891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C53272F4-D33D-4065-B1C3-BA5B64BF716E}" type="slidenum">
              <a:rPr lang="en-US" altLang="zh-CN" sz="1400"/>
              <a:pPr>
                <a:spcBef>
                  <a:spcPct val="0"/>
                </a:spcBef>
                <a:buClrTx/>
                <a:buSzTx/>
                <a:buFontTx/>
                <a:buNone/>
              </a:pPr>
              <a:t>67</a:t>
            </a:fld>
            <a:endParaRPr lang="en-US" altLang="zh-CN" sz="1400"/>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xmlns="" id="{0A04158A-F610-437E-94C7-3E5CD59F069B}"/>
                  </a:ext>
                </a:extLst>
              </p:cNvPr>
              <p:cNvSpPr/>
              <p:nvPr/>
            </p:nvSpPr>
            <p:spPr>
              <a:xfrm>
                <a:off x="296525" y="1866888"/>
                <a:ext cx="8235915" cy="36590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indent="457200">
                  <a:spcBef>
                    <a:spcPct val="20000"/>
                  </a:spcBef>
                  <a:buClr>
                    <a:schemeClr val="folHlink"/>
                  </a:buClr>
                  <a:buSzPct val="60000"/>
                </a:pP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smtClean="0">
                    <a:latin typeface="Times New Roman" panose="02020603050405020304" pitchFamily="18" charset="0"/>
                    <a:ea typeface="+mn-ea"/>
                    <a:cs typeface="Times New Roman" panose="02020603050405020304" pitchFamily="18" charset="0"/>
                  </a:rPr>
                  <a:t>定理：</a:t>
                </a:r>
                <a:r>
                  <a:rPr lang="en-US" altLang="zh-CN" sz="2400" i="1" dirty="0" smtClean="0">
                    <a:latin typeface="Times New Roman" panose="02020603050405020304" pitchFamily="18" charset="0"/>
                    <a:ea typeface="+mn-ea"/>
                    <a:cs typeface="Times New Roman" panose="02020603050405020304" pitchFamily="18" charset="0"/>
                  </a:rPr>
                  <a:t>n</a:t>
                </a:r>
                <a:r>
                  <a:rPr lang="zh-CN" altLang="zh-CN" sz="2400" dirty="0">
                    <a:latin typeface="Times New Roman" panose="02020603050405020304" pitchFamily="18" charset="0"/>
                    <a:ea typeface="+mn-ea"/>
                    <a:cs typeface="Times New Roman" panose="02020603050405020304" pitchFamily="18" charset="0"/>
                  </a:rPr>
                  <a:t>级</a:t>
                </a:r>
                <a:r>
                  <a:rPr lang="en-US" altLang="zh-CN" sz="2400" dirty="0">
                    <a:latin typeface="Times New Roman" panose="02020603050405020304" pitchFamily="18" charset="0"/>
                    <a:ea typeface="+mn-ea"/>
                    <a:cs typeface="Times New Roman" panose="02020603050405020304" pitchFamily="18" charset="0"/>
                  </a:rPr>
                  <a:t>LFSR</a:t>
                </a:r>
                <a:r>
                  <a:rPr lang="zh-CN" altLang="zh-CN" sz="2400" dirty="0">
                    <a:latin typeface="Times New Roman" panose="02020603050405020304" pitchFamily="18" charset="0"/>
                    <a:ea typeface="+mn-ea"/>
                    <a:cs typeface="Times New Roman" panose="02020603050405020304" pitchFamily="18" charset="0"/>
                  </a:rPr>
                  <a:t>产生的序列有最大周期</a:t>
                </a:r>
                <a14:m>
                  <m:oMath xmlns:m="http://schemas.openxmlformats.org/officeDocument/2006/math">
                    <m:sSup>
                      <m:sSupPr>
                        <m:ctrlPr>
                          <a:rPr lang="zh-CN" altLang="zh-CN" sz="2400" i="1">
                            <a:latin typeface="Cambria Math"/>
                            <a:ea typeface="+mn-ea"/>
                          </a:rPr>
                        </m:ctrlPr>
                      </m:sSupPr>
                      <m:e>
                        <m:r>
                          <a:rPr lang="en-US" altLang="zh-CN" sz="2400" smtClean="0">
                            <a:latin typeface="Cambria Math" panose="02040503050406030204" pitchFamily="18" charset="0"/>
                            <a:ea typeface="+mn-ea"/>
                          </a:rPr>
                          <m:t>2</m:t>
                        </m:r>
                      </m:e>
                      <m:sup>
                        <m:r>
                          <a:rPr lang="en-US" altLang="zh-CN" sz="2400" smtClean="0">
                            <a:latin typeface="Cambria Math" panose="02040503050406030204" pitchFamily="18" charset="0"/>
                            <a:ea typeface="+mn-ea"/>
                          </a:rPr>
                          <m:t>𝑛</m:t>
                        </m:r>
                      </m:sup>
                    </m:sSup>
                    <m:r>
                      <a:rPr lang="en-US" altLang="zh-CN" sz="2400" smtClean="0">
                        <a:latin typeface="Cambria Math" panose="02040503050406030204" pitchFamily="18" charset="0"/>
                        <a:ea typeface="+mn-ea"/>
                      </a:rPr>
                      <m:t>−1</m:t>
                    </m:r>
                  </m:oMath>
                </a14:m>
                <a:r>
                  <a:rPr lang="zh-CN" altLang="zh-CN" sz="2400" dirty="0">
                    <a:latin typeface="Times New Roman" panose="02020603050405020304" pitchFamily="18" charset="0"/>
                    <a:ea typeface="+mn-ea"/>
                    <a:cs typeface="Times New Roman" panose="02020603050405020304" pitchFamily="18" charset="0"/>
                  </a:rPr>
                  <a:t>的必要条件是其特征多项式为不可约。</a:t>
                </a:r>
              </a:p>
              <a:p>
                <a:pPr indent="457200">
                  <a:spcBef>
                    <a:spcPct val="20000"/>
                  </a:spcBef>
                  <a:buClr>
                    <a:schemeClr val="folHlink"/>
                  </a:buClr>
                  <a:buSzPct val="60000"/>
                </a:pPr>
                <a:r>
                  <a:rPr lang="zh-CN" altLang="zh-CN" sz="2400" dirty="0">
                    <a:latin typeface="Times New Roman" panose="02020603050405020304" pitchFamily="18" charset="0"/>
                    <a:ea typeface="+mn-ea"/>
                    <a:cs typeface="Times New Roman" panose="02020603050405020304" pitchFamily="18" charset="0"/>
                  </a:rPr>
                  <a:t>证明： 设</a:t>
                </a:r>
                <a:r>
                  <a:rPr lang="en-US" altLang="zh-CN" sz="2400" i="1" dirty="0">
                    <a:latin typeface="Times New Roman" panose="02020603050405020304" pitchFamily="18" charset="0"/>
                    <a:ea typeface="+mn-ea"/>
                    <a:cs typeface="Times New Roman" panose="02020603050405020304" pitchFamily="18" charset="0"/>
                  </a:rPr>
                  <a:t>n</a:t>
                </a:r>
                <a:r>
                  <a:rPr lang="zh-CN" altLang="zh-CN" sz="2400" dirty="0">
                    <a:latin typeface="Times New Roman" panose="02020603050405020304" pitchFamily="18" charset="0"/>
                    <a:ea typeface="+mn-ea"/>
                    <a:cs typeface="Times New Roman" panose="02020603050405020304" pitchFamily="18" charset="0"/>
                  </a:rPr>
                  <a:t>级</a:t>
                </a:r>
                <a:r>
                  <a:rPr lang="en-US" altLang="zh-CN" sz="2400" dirty="0">
                    <a:latin typeface="Times New Roman" panose="02020603050405020304" pitchFamily="18" charset="0"/>
                    <a:ea typeface="+mn-ea"/>
                    <a:cs typeface="Times New Roman" panose="02020603050405020304" pitchFamily="18" charset="0"/>
                  </a:rPr>
                  <a:t>LFSR</a:t>
                </a:r>
                <a:r>
                  <a:rPr lang="zh-CN" altLang="zh-CN" sz="2400" dirty="0">
                    <a:latin typeface="Times New Roman" panose="02020603050405020304" pitchFamily="18" charset="0"/>
                    <a:ea typeface="+mn-ea"/>
                    <a:cs typeface="Times New Roman" panose="02020603050405020304" pitchFamily="18" charset="0"/>
                  </a:rPr>
                  <a:t>产生的序列周期达到最大</a:t>
                </a:r>
                <a14:m>
                  <m:oMath xmlns:m="http://schemas.openxmlformats.org/officeDocument/2006/math">
                    <m:sSup>
                      <m:sSupPr>
                        <m:ctrlPr>
                          <a:rPr lang="zh-CN" altLang="zh-CN" sz="2400" i="1">
                            <a:latin typeface="Cambria Math"/>
                            <a:ea typeface="+mn-ea"/>
                          </a:rPr>
                        </m:ctrlPr>
                      </m:sSupPr>
                      <m:e>
                        <m:r>
                          <a:rPr lang="en-US" altLang="zh-CN" sz="2400" smtClean="0">
                            <a:latin typeface="Cambria Math" panose="02040503050406030204" pitchFamily="18" charset="0"/>
                            <a:ea typeface="+mn-ea"/>
                          </a:rPr>
                          <m:t>2</m:t>
                        </m:r>
                      </m:e>
                      <m:sup>
                        <m:r>
                          <a:rPr lang="en-US" altLang="zh-CN" sz="2400" smtClean="0">
                            <a:latin typeface="Cambria Math" panose="02040503050406030204" pitchFamily="18" charset="0"/>
                            <a:ea typeface="+mn-ea"/>
                          </a:rPr>
                          <m:t>𝑛</m:t>
                        </m:r>
                      </m:sup>
                    </m:sSup>
                    <m:r>
                      <a:rPr lang="en-US" altLang="zh-CN" sz="2400" smtClean="0">
                        <a:latin typeface="Cambria Math" panose="02040503050406030204" pitchFamily="18" charset="0"/>
                        <a:ea typeface="+mn-ea"/>
                      </a:rPr>
                      <m:t>−1</m:t>
                    </m:r>
                  </m:oMath>
                </a14:m>
                <a:r>
                  <a:rPr lang="zh-CN" altLang="zh-CN" sz="2400" dirty="0">
                    <a:latin typeface="Times New Roman" panose="02020603050405020304" pitchFamily="18" charset="0"/>
                    <a:ea typeface="+mn-ea"/>
                    <a:cs typeface="Times New Roman" panose="02020603050405020304" pitchFamily="18" charset="0"/>
                  </a:rPr>
                  <a:t>，除</a:t>
                </a:r>
                <a:r>
                  <a:rPr lang="en-US" altLang="zh-CN" sz="2400" dirty="0">
                    <a:latin typeface="Times New Roman" panose="02020603050405020304" pitchFamily="18" charset="0"/>
                    <a:ea typeface="+mn-ea"/>
                    <a:cs typeface="Times New Roman" panose="02020603050405020304" pitchFamily="18" charset="0"/>
                  </a:rPr>
                  <a:t>0</a:t>
                </a:r>
                <a:r>
                  <a:rPr lang="zh-CN" altLang="zh-CN" sz="2400" dirty="0">
                    <a:latin typeface="Times New Roman" panose="02020603050405020304" pitchFamily="18" charset="0"/>
                    <a:ea typeface="+mn-ea"/>
                    <a:cs typeface="Times New Roman" panose="02020603050405020304" pitchFamily="18" charset="0"/>
                  </a:rPr>
                  <a:t>序列外，每个序列的周期由特征多项式唯一决定，而与初始状态无关</a:t>
                </a:r>
                <a:r>
                  <a:rPr lang="zh-CN" altLang="zh-CN" sz="2400" dirty="0" smtClean="0">
                    <a:latin typeface="Times New Roman" panose="02020603050405020304" pitchFamily="18" charset="0"/>
                    <a:ea typeface="+mn-ea"/>
                    <a:cs typeface="Times New Roman" panose="02020603050405020304" pitchFamily="18" charset="0"/>
                  </a:rPr>
                  <a:t>。</a:t>
                </a:r>
                <a:endParaRPr lang="en-US" altLang="zh-CN" sz="2400" dirty="0" smtClean="0">
                  <a:latin typeface="Times New Roman" panose="02020603050405020304" pitchFamily="18" charset="0"/>
                  <a:ea typeface="+mn-ea"/>
                  <a:cs typeface="Times New Roman" panose="02020603050405020304" pitchFamily="18" charset="0"/>
                </a:endParaRPr>
              </a:p>
              <a:p>
                <a:pPr indent="457200">
                  <a:spcBef>
                    <a:spcPct val="20000"/>
                  </a:spcBef>
                  <a:buClr>
                    <a:schemeClr val="folHlink"/>
                  </a:buClr>
                  <a:buSzPct val="60000"/>
                </a:pPr>
                <a:r>
                  <a:rPr lang="zh-CN" altLang="zh-CN" sz="2400" dirty="0" smtClean="0">
                    <a:latin typeface="Times New Roman" panose="02020603050405020304" pitchFamily="18" charset="0"/>
                    <a:ea typeface="+mn-ea"/>
                    <a:cs typeface="Times New Roman" panose="02020603050405020304" pitchFamily="18" charset="0"/>
                  </a:rPr>
                  <a:t>设</a:t>
                </a:r>
                <a:r>
                  <a:rPr lang="zh-CN" altLang="zh-CN" sz="2400" dirty="0">
                    <a:latin typeface="Times New Roman" panose="02020603050405020304" pitchFamily="18" charset="0"/>
                    <a:ea typeface="+mn-ea"/>
                    <a:cs typeface="Times New Roman" panose="02020603050405020304" pitchFamily="18" charset="0"/>
                  </a:rPr>
                  <a:t>特征多项式为</a:t>
                </a:r>
                <a14:m>
                  <m:oMath xmlns:m="http://schemas.openxmlformats.org/officeDocument/2006/math">
                    <m:r>
                      <a:rPr lang="en-US" altLang="zh-CN" sz="2400" smtClean="0">
                        <a:latin typeface="Cambria Math" panose="02040503050406030204" pitchFamily="18" charset="0"/>
                        <a:ea typeface="+mn-ea"/>
                      </a:rPr>
                      <m:t>𝑝</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𝑥</m:t>
                    </m:r>
                    <m:r>
                      <a:rPr lang="en-US" altLang="zh-CN" sz="2400" smtClean="0">
                        <a:latin typeface="Cambria Math" panose="02040503050406030204" pitchFamily="18" charset="0"/>
                        <a:ea typeface="+mn-ea"/>
                      </a:rPr>
                      <m:t>)</m:t>
                    </m:r>
                  </m:oMath>
                </a14:m>
                <a:r>
                  <a:rPr lang="zh-CN" altLang="zh-CN" sz="2400" dirty="0">
                    <a:latin typeface="Times New Roman" panose="02020603050405020304" pitchFamily="18" charset="0"/>
                    <a:ea typeface="+mn-ea"/>
                    <a:cs typeface="Times New Roman" panose="02020603050405020304" pitchFamily="18" charset="0"/>
                  </a:rPr>
                  <a:t>，若</a:t>
                </a:r>
                <a14:m>
                  <m:oMath xmlns:m="http://schemas.openxmlformats.org/officeDocument/2006/math">
                    <m:r>
                      <a:rPr lang="en-US" altLang="zh-CN" sz="2400" smtClean="0">
                        <a:latin typeface="Cambria Math" panose="02040503050406030204" pitchFamily="18" charset="0"/>
                        <a:ea typeface="+mn-ea"/>
                      </a:rPr>
                      <m:t>𝑝</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𝑥</m:t>
                    </m:r>
                    <m:r>
                      <a:rPr lang="en-US" altLang="zh-CN" sz="2400" smtClean="0">
                        <a:latin typeface="Cambria Math" panose="02040503050406030204" pitchFamily="18" charset="0"/>
                        <a:ea typeface="+mn-ea"/>
                      </a:rPr>
                      <m:t>)</m:t>
                    </m:r>
                  </m:oMath>
                </a14:m>
                <a:r>
                  <a:rPr lang="zh-CN" altLang="zh-CN" sz="2400" dirty="0">
                    <a:latin typeface="Times New Roman" panose="02020603050405020304" pitchFamily="18" charset="0"/>
                    <a:ea typeface="+mn-ea"/>
                    <a:cs typeface="Times New Roman" panose="02020603050405020304" pitchFamily="18" charset="0"/>
                  </a:rPr>
                  <a:t>可约，可设为</a:t>
                </a:r>
                <a14:m>
                  <m:oMath xmlns:m="http://schemas.openxmlformats.org/officeDocument/2006/math">
                    <m:r>
                      <a:rPr lang="en-US" altLang="zh-CN" sz="2400" smtClean="0">
                        <a:latin typeface="Cambria Math" panose="02040503050406030204" pitchFamily="18" charset="0"/>
                        <a:ea typeface="+mn-ea"/>
                      </a:rPr>
                      <m:t>𝑝</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𝑔</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r>
                      <a:rPr lang="en-US" altLang="zh-CN" sz="2400" smtClean="0">
                        <a:latin typeface="Cambria Math" panose="02040503050406030204" pitchFamily="18" charset="0"/>
                        <a:ea typeface="+mn-ea"/>
                      </a:rPr>
                      <m:t>h</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oMath>
                </a14:m>
                <a:r>
                  <a:rPr lang="zh-CN" altLang="zh-CN" sz="2400" dirty="0">
                    <a:latin typeface="Times New Roman" panose="02020603050405020304" pitchFamily="18" charset="0"/>
                    <a:ea typeface="+mn-ea"/>
                    <a:cs typeface="Times New Roman" panose="02020603050405020304" pitchFamily="18" charset="0"/>
                  </a:rPr>
                  <a:t>，其中</a:t>
                </a:r>
                <a14:m>
                  <m:oMath xmlns:m="http://schemas.openxmlformats.org/officeDocument/2006/math">
                    <m:r>
                      <a:rPr lang="en-US" altLang="zh-CN" sz="2400" smtClean="0">
                        <a:latin typeface="Cambria Math" panose="02040503050406030204" pitchFamily="18" charset="0"/>
                        <a:ea typeface="+mn-ea"/>
                      </a:rPr>
                      <m:t>𝑔</m:t>
                    </m:r>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𝑥</m:t>
                    </m:r>
                    <m:r>
                      <a:rPr lang="en-US" altLang="zh-CN" sz="2400" smtClean="0">
                        <a:latin typeface="Cambria Math" panose="02040503050406030204" pitchFamily="18" charset="0"/>
                        <a:ea typeface="+mn-ea"/>
                      </a:rPr>
                      <m:t>)</m:t>
                    </m:r>
                  </m:oMath>
                </a14:m>
                <a:r>
                  <a:rPr lang="zh-CN" altLang="zh-CN" sz="2400" dirty="0">
                    <a:latin typeface="Times New Roman" panose="02020603050405020304" pitchFamily="18" charset="0"/>
                    <a:ea typeface="+mn-ea"/>
                    <a:cs typeface="Times New Roman" panose="02020603050405020304" pitchFamily="18" charset="0"/>
                  </a:rPr>
                  <a:t>不可约，且次数</a:t>
                </a:r>
                <a:r>
                  <a:rPr lang="en-US" altLang="zh-CN" sz="2400" i="1" dirty="0">
                    <a:latin typeface="Times New Roman" panose="02020603050405020304" pitchFamily="18" charset="0"/>
                    <a:ea typeface="+mn-ea"/>
                    <a:cs typeface="Times New Roman" panose="02020603050405020304" pitchFamily="18" charset="0"/>
                  </a:rPr>
                  <a:t>k</a:t>
                </a:r>
                <a:r>
                  <a:rPr lang="en-US" altLang="zh-CN" sz="2400" dirty="0">
                    <a:latin typeface="Times New Roman" panose="02020603050405020304" pitchFamily="18" charset="0"/>
                    <a:ea typeface="+mn-ea"/>
                    <a:cs typeface="Times New Roman" panose="02020603050405020304" pitchFamily="18" charset="0"/>
                  </a:rPr>
                  <a:t>&lt;</a:t>
                </a:r>
                <a:r>
                  <a:rPr lang="en-US" altLang="zh-CN" sz="2400" i="1" dirty="0">
                    <a:latin typeface="Times New Roman" panose="02020603050405020304" pitchFamily="18" charset="0"/>
                    <a:ea typeface="+mn-ea"/>
                    <a:cs typeface="Times New Roman" panose="02020603050405020304" pitchFamily="18" charset="0"/>
                  </a:rPr>
                  <a:t>n</a:t>
                </a:r>
                <a:r>
                  <a:rPr lang="zh-CN" altLang="zh-CN" sz="2400" dirty="0">
                    <a:latin typeface="Times New Roman" panose="02020603050405020304" pitchFamily="18" charset="0"/>
                    <a:ea typeface="+mn-ea"/>
                    <a:cs typeface="Times New Roman" panose="02020603050405020304" pitchFamily="18" charset="0"/>
                  </a:rPr>
                  <a:t>。因为</a:t>
                </a:r>
                <a14:m>
                  <m:oMath xmlns:m="http://schemas.openxmlformats.org/officeDocument/2006/math">
                    <m:r>
                      <a:rPr lang="en-US" altLang="zh-CN" sz="2400" smtClean="0">
                        <a:latin typeface="Cambria Math" panose="02040503050406030204" pitchFamily="18" charset="0"/>
                        <a:ea typeface="+mn-ea"/>
                      </a:rPr>
                      <m:t>𝐺</m:t>
                    </m:r>
                    <m:d>
                      <m:dPr>
                        <m:ctrlPr>
                          <a:rPr lang="zh-CN" altLang="zh-CN" sz="2400" i="1">
                            <a:latin typeface="Cambria Math"/>
                            <a:ea typeface="+mn-ea"/>
                          </a:rPr>
                        </m:ctrlPr>
                      </m:dPr>
                      <m:e>
                        <m:r>
                          <a:rPr lang="en-US" altLang="zh-CN" sz="2400" smtClean="0">
                            <a:latin typeface="Cambria Math" panose="02040503050406030204" pitchFamily="18" charset="0"/>
                            <a:ea typeface="+mn-ea"/>
                          </a:rPr>
                          <m:t>𝑔</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e>
                    </m:d>
                    <m:r>
                      <a:rPr lang="en-US" altLang="zh-CN" sz="2400" smtClean="0">
                        <a:latin typeface="Cambria Math" panose="02040503050406030204" pitchFamily="18" charset="0"/>
                        <a:ea typeface="+mn-ea"/>
                      </a:rPr>
                      <m:t>⊂</m:t>
                    </m:r>
                    <m:r>
                      <a:rPr lang="en-US" altLang="zh-CN" sz="2400" smtClean="0">
                        <a:latin typeface="Cambria Math" panose="02040503050406030204" pitchFamily="18" charset="0"/>
                        <a:ea typeface="+mn-ea"/>
                      </a:rPr>
                      <m:t>𝐺</m:t>
                    </m:r>
                    <m:d>
                      <m:dPr>
                        <m:ctrlPr>
                          <a:rPr lang="zh-CN" altLang="zh-CN" sz="2400" i="1">
                            <a:latin typeface="Cambria Math"/>
                            <a:ea typeface="+mn-ea"/>
                          </a:rPr>
                        </m:ctrlPr>
                      </m:dPr>
                      <m:e>
                        <m:r>
                          <a:rPr lang="en-US" altLang="zh-CN" sz="2400" smtClean="0">
                            <a:latin typeface="Cambria Math" panose="02040503050406030204" pitchFamily="18" charset="0"/>
                            <a:ea typeface="+mn-ea"/>
                          </a:rPr>
                          <m:t>𝑝</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e>
                    </m:d>
                  </m:oMath>
                </a14:m>
                <a:r>
                  <a:rPr lang="zh-CN" altLang="zh-CN" sz="2400" dirty="0">
                    <a:latin typeface="Times New Roman" panose="02020603050405020304" pitchFamily="18" charset="0"/>
                    <a:ea typeface="+mn-ea"/>
                    <a:cs typeface="Times New Roman" panose="02020603050405020304" pitchFamily="18" charset="0"/>
                  </a:rPr>
                  <a:t>，而</a:t>
                </a:r>
                <a14:m>
                  <m:oMath xmlns:m="http://schemas.openxmlformats.org/officeDocument/2006/math">
                    <m:r>
                      <a:rPr lang="en-US" altLang="zh-CN" sz="2400" smtClean="0">
                        <a:latin typeface="Cambria Math" panose="02040503050406030204" pitchFamily="18" charset="0"/>
                        <a:ea typeface="+mn-ea"/>
                      </a:rPr>
                      <m:t>𝐺</m:t>
                    </m:r>
                    <m:d>
                      <m:dPr>
                        <m:ctrlPr>
                          <a:rPr lang="zh-CN" altLang="zh-CN" sz="2400" i="1">
                            <a:latin typeface="Cambria Math"/>
                            <a:ea typeface="+mn-ea"/>
                          </a:rPr>
                        </m:ctrlPr>
                      </m:dPr>
                      <m:e>
                        <m:r>
                          <a:rPr lang="en-US" altLang="zh-CN" sz="2400" smtClean="0">
                            <a:latin typeface="Cambria Math" panose="02040503050406030204" pitchFamily="18" charset="0"/>
                            <a:ea typeface="+mn-ea"/>
                          </a:rPr>
                          <m:t>𝑔</m:t>
                        </m:r>
                        <m:d>
                          <m:dPr>
                            <m:ctrlPr>
                              <a:rPr lang="zh-CN" altLang="zh-CN" sz="2400" i="1">
                                <a:latin typeface="Cambria Math"/>
                                <a:ea typeface="+mn-ea"/>
                              </a:rPr>
                            </m:ctrlPr>
                          </m:dPr>
                          <m:e>
                            <m:r>
                              <a:rPr lang="en-US" altLang="zh-CN" sz="2400" smtClean="0">
                                <a:latin typeface="Cambria Math" panose="02040503050406030204" pitchFamily="18" charset="0"/>
                                <a:ea typeface="+mn-ea"/>
                              </a:rPr>
                              <m:t>𝑥</m:t>
                            </m:r>
                          </m:e>
                        </m:d>
                      </m:e>
                    </m:d>
                  </m:oMath>
                </a14:m>
                <a:r>
                  <a:rPr lang="zh-CN" altLang="zh-CN" sz="2400" dirty="0">
                    <a:latin typeface="Times New Roman" panose="02020603050405020304" pitchFamily="18" charset="0"/>
                    <a:ea typeface="+mn-ea"/>
                    <a:cs typeface="Times New Roman" panose="02020603050405020304" pitchFamily="18" charset="0"/>
                  </a:rPr>
                  <a:t>中序列的周期一方面不超过</a:t>
                </a:r>
                <a14:m>
                  <m:oMath xmlns:m="http://schemas.openxmlformats.org/officeDocument/2006/math">
                    <m:sSup>
                      <m:sSupPr>
                        <m:ctrlPr>
                          <a:rPr lang="zh-CN" altLang="zh-CN" sz="2400" i="1">
                            <a:latin typeface="Cambria Math"/>
                            <a:ea typeface="+mn-ea"/>
                          </a:rPr>
                        </m:ctrlPr>
                      </m:sSupPr>
                      <m:e>
                        <m:r>
                          <a:rPr lang="en-US" altLang="zh-CN" sz="2400" smtClean="0">
                            <a:latin typeface="Cambria Math" panose="02040503050406030204" pitchFamily="18" charset="0"/>
                            <a:ea typeface="+mn-ea"/>
                          </a:rPr>
                          <m:t>2</m:t>
                        </m:r>
                      </m:e>
                      <m:sup>
                        <m:r>
                          <a:rPr lang="en-US" altLang="zh-CN" sz="2400" smtClean="0">
                            <a:latin typeface="Cambria Math" panose="02040503050406030204" pitchFamily="18" charset="0"/>
                            <a:ea typeface="+mn-ea"/>
                          </a:rPr>
                          <m:t>𝑘</m:t>
                        </m:r>
                      </m:sup>
                    </m:sSup>
                    <m:r>
                      <a:rPr lang="en-US" altLang="zh-CN" sz="2400" smtClean="0">
                        <a:latin typeface="Cambria Math" panose="02040503050406030204" pitchFamily="18" charset="0"/>
                        <a:ea typeface="+mn-ea"/>
                      </a:rPr>
                      <m:t>−1</m:t>
                    </m:r>
                  </m:oMath>
                </a14:m>
                <a:r>
                  <a:rPr lang="zh-CN" altLang="zh-CN" sz="2400" dirty="0">
                    <a:latin typeface="Times New Roman" panose="02020603050405020304" pitchFamily="18" charset="0"/>
                    <a:ea typeface="+mn-ea"/>
                    <a:cs typeface="Times New Roman" panose="02020603050405020304" pitchFamily="18" charset="0"/>
                  </a:rPr>
                  <a:t>，另一方面又等于</a:t>
                </a:r>
                <a14:m>
                  <m:oMath xmlns:m="http://schemas.openxmlformats.org/officeDocument/2006/math">
                    <m:sSup>
                      <m:sSupPr>
                        <m:ctrlPr>
                          <a:rPr lang="zh-CN" altLang="zh-CN" sz="2400" i="1">
                            <a:latin typeface="Cambria Math"/>
                            <a:ea typeface="+mn-ea"/>
                          </a:rPr>
                        </m:ctrlPr>
                      </m:sSupPr>
                      <m:e>
                        <m:r>
                          <a:rPr lang="en-US" altLang="zh-CN" sz="2400" smtClean="0">
                            <a:latin typeface="Cambria Math" panose="02040503050406030204" pitchFamily="18" charset="0"/>
                            <a:ea typeface="+mn-ea"/>
                          </a:rPr>
                          <m:t>2</m:t>
                        </m:r>
                      </m:e>
                      <m:sup>
                        <m:r>
                          <a:rPr lang="en-US" altLang="zh-CN" sz="2400" smtClean="0">
                            <a:latin typeface="Cambria Math" panose="02040503050406030204" pitchFamily="18" charset="0"/>
                            <a:ea typeface="+mn-ea"/>
                          </a:rPr>
                          <m:t>𝑛</m:t>
                        </m:r>
                      </m:sup>
                    </m:sSup>
                    <m:r>
                      <a:rPr lang="en-US" altLang="zh-CN" sz="2400" smtClean="0">
                        <a:latin typeface="Cambria Math" panose="02040503050406030204" pitchFamily="18" charset="0"/>
                        <a:ea typeface="+mn-ea"/>
                      </a:rPr>
                      <m:t>−1</m:t>
                    </m:r>
                  </m:oMath>
                </a14:m>
                <a:r>
                  <a:rPr lang="zh-CN" altLang="zh-CN" sz="2400" dirty="0">
                    <a:latin typeface="Times New Roman" panose="02020603050405020304" pitchFamily="18" charset="0"/>
                    <a:ea typeface="+mn-ea"/>
                    <a:cs typeface="Times New Roman" panose="02020603050405020304" pitchFamily="18" charset="0"/>
                  </a:rPr>
                  <a:t>，这是矛盾的，所以</a:t>
                </a:r>
                <a:r>
                  <a:rPr lang="en-US" altLang="zh-CN" sz="2400" dirty="0">
                    <a:latin typeface="Times New Roman" panose="02020603050405020304" pitchFamily="18" charset="0"/>
                    <a:ea typeface="+mn-ea"/>
                    <a:cs typeface="Times New Roman" panose="02020603050405020304" pitchFamily="18" charset="0"/>
                  </a:rPr>
                  <a:t>p(x)</a:t>
                </a:r>
                <a:r>
                  <a:rPr lang="zh-CN" altLang="zh-CN" sz="2400" dirty="0">
                    <a:latin typeface="Times New Roman" panose="02020603050405020304" pitchFamily="18" charset="0"/>
                    <a:ea typeface="+mn-ea"/>
                    <a:cs typeface="Times New Roman" panose="02020603050405020304" pitchFamily="18" charset="0"/>
                  </a:rPr>
                  <a:t>不可约</a:t>
                </a:r>
                <a:r>
                  <a:rPr lang="zh-CN" altLang="zh-CN" sz="2400" dirty="0" smtClean="0">
                    <a:latin typeface="Times New Roman" panose="02020603050405020304" pitchFamily="18" charset="0"/>
                    <a:ea typeface="+mn-ea"/>
                    <a:cs typeface="Times New Roman" panose="02020603050405020304" pitchFamily="18" charset="0"/>
                  </a:rPr>
                  <a:t>。</a:t>
                </a:r>
                <a:endParaRPr lang="zh-CN" altLang="zh-CN" sz="2400" dirty="0">
                  <a:latin typeface="Times New Roman" panose="02020603050405020304" pitchFamily="18" charset="0"/>
                  <a:ea typeface="+mn-ea"/>
                  <a:cs typeface="Times New Roman" panose="02020603050405020304" pitchFamily="18" charset="0"/>
                </a:endParaRPr>
              </a:p>
            </p:txBody>
          </p:sp>
        </mc:Choice>
        <mc:Fallback xmlns="">
          <p:sp>
            <p:nvSpPr>
              <p:cNvPr id="17" name="矩形 16">
                <a:extLst>
                  <a:ext uri="{FF2B5EF4-FFF2-40B4-BE49-F238E27FC236}">
                    <a16:creationId xmlns="" xmlns:a16="http://schemas.microsoft.com/office/drawing/2014/main" xmlns:a14="http://schemas.microsoft.com/office/drawing/2010/main" id="{0A04158A-F610-437E-94C7-3E5CD59F069B}"/>
                  </a:ext>
                </a:extLst>
              </p:cNvPr>
              <p:cNvSpPr>
                <a:spLocks noRot="1" noChangeAspect="1" noMove="1" noResize="1" noEditPoints="1" noAdjustHandles="1" noChangeArrowheads="1" noChangeShapeType="1" noTextEdit="1"/>
              </p:cNvSpPr>
              <p:nvPr/>
            </p:nvSpPr>
            <p:spPr>
              <a:xfrm>
                <a:off x="296525" y="1866888"/>
                <a:ext cx="8235915" cy="3659079"/>
              </a:xfrm>
              <a:prstGeom prst="rect">
                <a:avLst/>
              </a:prstGeom>
              <a:blipFill rotWithShape="1">
                <a:blip r:embed="rId2"/>
                <a:stretch>
                  <a:fillRect l="-1184" t="-1833" b="-3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矩形 1"/>
          <p:cNvSpPr/>
          <p:nvPr/>
        </p:nvSpPr>
        <p:spPr>
          <a:xfrm>
            <a:off x="1108322" y="908720"/>
            <a:ext cx="2587568" cy="769441"/>
          </a:xfrm>
          <a:prstGeom prst="rect">
            <a:avLst/>
          </a:prstGeom>
        </p:spPr>
        <p:txBody>
          <a:bodyPr wrap="none">
            <a:spAutoFit/>
          </a:bodyPr>
          <a:lstStyle/>
          <a:p>
            <a:r>
              <a:rPr lang="zh-CN" altLang="zh-CN" sz="4400" b="1" dirty="0">
                <a:solidFill>
                  <a:srgbClr val="0000FF"/>
                </a:solidFill>
                <a:latin typeface="Times New Roman" pitchFamily="18" charset="0"/>
                <a:ea typeface="宋体"/>
                <a:cs typeface="Times New Roman" pitchFamily="18" charset="0"/>
              </a:rPr>
              <a:t>定理</a:t>
            </a:r>
            <a:r>
              <a:rPr lang="en-US" altLang="zh-CN" sz="4400" b="1" dirty="0">
                <a:solidFill>
                  <a:srgbClr val="0000FF"/>
                </a:solidFill>
                <a:latin typeface="Times New Roman" pitchFamily="18" charset="0"/>
                <a:ea typeface="宋体"/>
                <a:cs typeface="Times New Roman" pitchFamily="18" charset="0"/>
              </a:rPr>
              <a:t>5.6</a:t>
            </a:r>
            <a:r>
              <a:rPr lang="zh-CN" altLang="zh-CN" sz="4400" b="1" dirty="0">
                <a:solidFill>
                  <a:srgbClr val="0000FF"/>
                </a:solidFill>
                <a:latin typeface="Times New Roman" pitchFamily="18" charset="0"/>
                <a:ea typeface="宋体"/>
                <a:cs typeface="Times New Roman" pitchFamily="18" charset="0"/>
              </a:rPr>
              <a:t>　</a:t>
            </a:r>
            <a:endParaRPr lang="zh-CN" altLang="en-US" sz="4400" b="1" dirty="0">
              <a:solidFill>
                <a:srgbClr val="0000FF"/>
              </a:solidFill>
              <a:latin typeface="Times New Roman" pitchFamily="18" charset="0"/>
              <a:ea typeface="宋体"/>
              <a:cs typeface="Times New Roman" pitchFamily="18" charset="0"/>
            </a:endParaRPr>
          </a:p>
        </p:txBody>
      </p:sp>
      <p:sp>
        <p:nvSpPr>
          <p:cNvPr id="3" name="矩形 2"/>
          <p:cNvSpPr/>
          <p:nvPr/>
        </p:nvSpPr>
        <p:spPr>
          <a:xfrm>
            <a:off x="296525" y="5525967"/>
            <a:ext cx="8235915" cy="954107"/>
          </a:xfrm>
          <a:prstGeom prst="rect">
            <a:avLst/>
          </a:prstGeom>
        </p:spPr>
        <p:txBody>
          <a:bodyPr wrap="square">
            <a:spAutoFit/>
          </a:bodyPr>
          <a:lstStyle/>
          <a:p>
            <a:pPr indent="457200">
              <a:spcBef>
                <a:spcPct val="20000"/>
              </a:spcBef>
              <a:buClr>
                <a:schemeClr val="folHlink"/>
              </a:buClr>
              <a:buSzPct val="60000"/>
            </a:pPr>
            <a:r>
              <a:rPr lang="zh-CN" altLang="zh-CN" sz="2800" b="1" dirty="0">
                <a:latin typeface="Times New Roman" panose="02020603050405020304" pitchFamily="18" charset="0"/>
                <a:cs typeface="Times New Roman" panose="02020603050405020304" pitchFamily="18" charset="0"/>
              </a:rPr>
              <a:t>该定理的逆不成立，即</a:t>
            </a:r>
            <a:r>
              <a:rPr lang="en-US" altLang="zh-CN" sz="2800" b="1" dirty="0">
                <a:latin typeface="Times New Roman" panose="02020603050405020304" pitchFamily="18" charset="0"/>
                <a:cs typeface="Times New Roman" panose="02020603050405020304" pitchFamily="18" charset="0"/>
              </a:rPr>
              <a:t>LFSR</a:t>
            </a:r>
            <a:r>
              <a:rPr lang="zh-CN" altLang="zh-CN" sz="2800" b="1" dirty="0">
                <a:latin typeface="Times New Roman" panose="02020603050405020304" pitchFamily="18" charset="0"/>
                <a:cs typeface="Times New Roman" panose="02020603050405020304" pitchFamily="18" charset="0"/>
              </a:rPr>
              <a:t>的特征多项式为不可约多项式时，其输出序列不一定</a:t>
            </a:r>
            <a:r>
              <a:rPr lang="zh-CN" altLang="zh-CN" sz="2800" b="1" dirty="0" smtClean="0">
                <a:latin typeface="Times New Roman" panose="02020603050405020304" pitchFamily="18" charset="0"/>
                <a:cs typeface="Times New Roman" panose="02020603050405020304" pitchFamily="18" charset="0"/>
              </a:rPr>
              <a:t>是</a:t>
            </a:r>
            <a:r>
              <a:rPr lang="en-US" altLang="zh-CN" sz="2800" b="1" i="1" dirty="0">
                <a:latin typeface="Times New Roman" panose="02020603050405020304" pitchFamily="18" charset="0"/>
                <a:cs typeface="Times New Roman" panose="02020603050405020304" pitchFamily="18" charset="0"/>
              </a:rPr>
              <a:t>m</a:t>
            </a:r>
            <a:r>
              <a:rPr lang="zh-CN" altLang="zh-CN" sz="2800" b="1" dirty="0" smtClean="0">
                <a:latin typeface="Times New Roman" panose="02020603050405020304" pitchFamily="18" charset="0"/>
                <a:cs typeface="Times New Roman" panose="02020603050405020304" pitchFamily="18" charset="0"/>
              </a:rPr>
              <a:t>序列</a:t>
            </a:r>
            <a:r>
              <a:rPr lang="zh-CN" altLang="zh-CN" sz="2800" b="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68</a:t>
            </a:fld>
            <a:endParaRPr lang="en-US" altLang="zh-CN"/>
          </a:p>
        </p:txBody>
      </p:sp>
      <p:sp>
        <p:nvSpPr>
          <p:cNvPr id="5" name="矩形 4"/>
          <p:cNvSpPr/>
          <p:nvPr/>
        </p:nvSpPr>
        <p:spPr>
          <a:xfrm>
            <a:off x="1331640" y="908720"/>
            <a:ext cx="1686680" cy="769441"/>
          </a:xfrm>
          <a:prstGeom prst="rect">
            <a:avLst/>
          </a:prstGeom>
        </p:spPr>
        <p:txBody>
          <a:bodyPr wrap="none">
            <a:spAutoFit/>
          </a:bodyPr>
          <a:lstStyle/>
          <a:p>
            <a:r>
              <a:rPr lang="zh-CN" altLang="zh-CN" sz="4400" b="1" dirty="0">
                <a:solidFill>
                  <a:srgbClr val="0000FF"/>
                </a:solidFill>
                <a:latin typeface="Times New Roman" pitchFamily="18" charset="0"/>
                <a:ea typeface="宋体"/>
                <a:cs typeface="Times New Roman" pitchFamily="18" charset="0"/>
              </a:rPr>
              <a:t>例</a:t>
            </a:r>
            <a:r>
              <a:rPr lang="en-US" altLang="zh-CN" sz="4400" b="1" dirty="0">
                <a:solidFill>
                  <a:srgbClr val="0000FF"/>
                </a:solidFill>
                <a:latin typeface="Times New Roman" pitchFamily="18" charset="0"/>
                <a:ea typeface="宋体"/>
                <a:cs typeface="Times New Roman" pitchFamily="18" charset="0"/>
              </a:rPr>
              <a:t>5.7</a:t>
            </a:r>
            <a:r>
              <a:rPr lang="zh-CN" altLang="zh-CN" dirty="0"/>
              <a:t>　</a:t>
            </a:r>
            <a:endParaRPr lang="zh-CN" altLang="en-US" dirty="0"/>
          </a:p>
        </p:txBody>
      </p:sp>
      <p:sp>
        <p:nvSpPr>
          <p:cNvPr id="6" name="矩形 5"/>
          <p:cNvSpPr/>
          <p:nvPr/>
        </p:nvSpPr>
        <p:spPr>
          <a:xfrm>
            <a:off x="656565" y="1840969"/>
            <a:ext cx="7830870" cy="1754326"/>
          </a:xfrm>
          <a:prstGeom prst="rect">
            <a:avLst/>
          </a:prstGeom>
        </p:spPr>
        <p:txBody>
          <a:bodyPr wrap="square">
            <a:spAutoFit/>
          </a:bodyPr>
          <a:lstStyle/>
          <a:p>
            <a:r>
              <a:rPr lang="en-US" altLang="zh-CN" sz="3600" i="1" dirty="0" smtClean="0">
                <a:latin typeface="Times New Roman" pitchFamily="18" charset="0"/>
                <a:cs typeface="Times New Roman" pitchFamily="18" charset="0"/>
              </a:rPr>
              <a:t>f</a:t>
            </a:r>
            <a:r>
              <a:rPr lang="en-US" altLang="zh-CN" sz="3600" dirty="0" smtClean="0">
                <a:latin typeface="Times New Roman" pitchFamily="18" charset="0"/>
                <a:cs typeface="Times New Roman" pitchFamily="18" charset="0"/>
              </a:rPr>
              <a:t>(</a:t>
            </a:r>
            <a:r>
              <a:rPr lang="en-US" altLang="zh-CN" sz="3600" i="1" dirty="0" smtClean="0">
                <a:latin typeface="Times New Roman" pitchFamily="18" charset="0"/>
                <a:cs typeface="Times New Roman" pitchFamily="18" charset="0"/>
              </a:rPr>
              <a:t>x</a:t>
            </a:r>
            <a:r>
              <a:rPr lang="en-US" altLang="zh-CN" sz="3600" dirty="0" smtClean="0">
                <a:latin typeface="Times New Roman" pitchFamily="18" charset="0"/>
                <a:cs typeface="Times New Roman" pitchFamily="18" charset="0"/>
              </a:rPr>
              <a:t>)=</a:t>
            </a:r>
            <a:r>
              <a:rPr lang="en-US" altLang="zh-CN" sz="3600" i="1" dirty="0" smtClean="0">
                <a:latin typeface="Times New Roman" pitchFamily="18" charset="0"/>
                <a:cs typeface="Times New Roman" pitchFamily="18" charset="0"/>
              </a:rPr>
              <a:t>x</a:t>
            </a:r>
            <a:r>
              <a:rPr lang="en-US" altLang="zh-CN" sz="3600" baseline="30000" dirty="0" smtClean="0">
                <a:latin typeface="Times New Roman" pitchFamily="18" charset="0"/>
                <a:cs typeface="Times New Roman" pitchFamily="18" charset="0"/>
              </a:rPr>
              <a:t>4</a:t>
            </a:r>
            <a:r>
              <a:rPr lang="en-US" altLang="zh-CN" sz="3600" dirty="0" smtClean="0">
                <a:latin typeface="Times New Roman" pitchFamily="18" charset="0"/>
                <a:cs typeface="Times New Roman" pitchFamily="18" charset="0"/>
              </a:rPr>
              <a:t>+</a:t>
            </a:r>
            <a:r>
              <a:rPr lang="en-US" altLang="zh-CN" sz="3600" i="1" dirty="0" smtClean="0">
                <a:latin typeface="Times New Roman" pitchFamily="18" charset="0"/>
                <a:cs typeface="Times New Roman" pitchFamily="18" charset="0"/>
              </a:rPr>
              <a:t>x</a:t>
            </a:r>
            <a:r>
              <a:rPr lang="en-US" altLang="zh-CN" sz="3600" baseline="30000" dirty="0" smtClean="0">
                <a:latin typeface="Times New Roman" pitchFamily="18" charset="0"/>
                <a:cs typeface="Times New Roman" pitchFamily="18" charset="0"/>
              </a:rPr>
              <a:t>3</a:t>
            </a:r>
            <a:r>
              <a:rPr lang="en-US" altLang="zh-CN" sz="3600" dirty="0" smtClean="0">
                <a:latin typeface="Times New Roman" pitchFamily="18" charset="0"/>
                <a:cs typeface="Times New Roman" pitchFamily="18" charset="0"/>
              </a:rPr>
              <a:t>+</a:t>
            </a:r>
            <a:r>
              <a:rPr lang="en-US" altLang="zh-CN" sz="3600" i="1" dirty="0" smtClean="0">
                <a:latin typeface="Times New Roman" pitchFamily="18" charset="0"/>
                <a:cs typeface="Times New Roman" pitchFamily="18" charset="0"/>
              </a:rPr>
              <a:t> </a:t>
            </a:r>
            <a:r>
              <a:rPr lang="en-US" altLang="zh-CN" sz="3600" i="1" dirty="0">
                <a:latin typeface="Times New Roman" pitchFamily="18" charset="0"/>
                <a:cs typeface="Times New Roman" pitchFamily="18" charset="0"/>
              </a:rPr>
              <a:t>x</a:t>
            </a:r>
            <a:r>
              <a:rPr lang="en-US" altLang="zh-CN" sz="3600" baseline="30000" dirty="0">
                <a:latin typeface="Times New Roman" pitchFamily="18" charset="0"/>
                <a:cs typeface="Times New Roman" pitchFamily="18" charset="0"/>
              </a:rPr>
              <a:t>2</a:t>
            </a:r>
            <a:r>
              <a:rPr lang="en-US" altLang="zh-CN" sz="3600" i="1" dirty="0">
                <a:latin typeface="Times New Roman" pitchFamily="18" charset="0"/>
                <a:cs typeface="Times New Roman" pitchFamily="18" charset="0"/>
              </a:rPr>
              <a:t>+x+</a:t>
            </a:r>
            <a:r>
              <a:rPr lang="en-US" altLang="zh-CN" sz="3600" dirty="0">
                <a:latin typeface="Times New Roman" pitchFamily="18" charset="0"/>
                <a:cs typeface="Times New Roman" pitchFamily="18" charset="0"/>
              </a:rPr>
              <a:t>1</a:t>
            </a:r>
            <a:r>
              <a:rPr lang="zh-CN" altLang="zh-CN" sz="3600" dirty="0" smtClean="0">
                <a:latin typeface="Times New Roman" pitchFamily="18" charset="0"/>
                <a:cs typeface="Times New Roman" pitchFamily="18" charset="0"/>
              </a:rPr>
              <a:t>为</a:t>
            </a:r>
            <a:r>
              <a:rPr lang="en-US" altLang="zh-CN" sz="3600" dirty="0">
                <a:latin typeface="Times New Roman" pitchFamily="18" charset="0"/>
                <a:cs typeface="Times New Roman" pitchFamily="18" charset="0"/>
              </a:rPr>
              <a:t>GF(2)</a:t>
            </a:r>
            <a:r>
              <a:rPr lang="zh-CN" altLang="zh-CN" sz="3600" dirty="0">
                <a:latin typeface="Times New Roman" pitchFamily="18" charset="0"/>
                <a:cs typeface="Times New Roman" pitchFamily="18" charset="0"/>
              </a:rPr>
              <a:t>上的</a:t>
            </a:r>
            <a:r>
              <a:rPr lang="zh-CN" altLang="zh-CN" sz="3600" dirty="0" smtClean="0">
                <a:latin typeface="Times New Roman" pitchFamily="18" charset="0"/>
                <a:cs typeface="Times New Roman" pitchFamily="18" charset="0"/>
              </a:rPr>
              <a:t>不可约多项式，</a:t>
            </a:r>
            <a:r>
              <a:rPr lang="zh-CN" altLang="zh-CN" sz="3600" dirty="0">
                <a:latin typeface="Times New Roman" pitchFamily="18" charset="0"/>
                <a:cs typeface="Times New Roman" pitchFamily="18" charset="0"/>
              </a:rPr>
              <a:t>这可由</a:t>
            </a:r>
            <a:r>
              <a:rPr lang="en-US" altLang="zh-CN" sz="3600" i="1" dirty="0">
                <a:latin typeface="Times New Roman" pitchFamily="18" charset="0"/>
                <a:cs typeface="Times New Roman" pitchFamily="18" charset="0"/>
              </a:rPr>
              <a:t>x</a:t>
            </a:r>
            <a:r>
              <a:rPr lang="zh-CN"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dirty="0">
                <a:latin typeface="Times New Roman" pitchFamily="18" charset="0"/>
                <a:cs typeface="Times New Roman" pitchFamily="18" charset="0"/>
              </a:rPr>
              <a:t>1</a:t>
            </a:r>
            <a:r>
              <a:rPr lang="zh-CN"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baseline="30000" dirty="0">
                <a:latin typeface="Times New Roman" pitchFamily="18" charset="0"/>
                <a:cs typeface="Times New Roman" pitchFamily="18" charset="0"/>
              </a:rPr>
              <a:t>2</a:t>
            </a:r>
            <a:r>
              <a:rPr lang="en-US" altLang="zh-CN" sz="3600" i="1" dirty="0">
                <a:latin typeface="Times New Roman" pitchFamily="18" charset="0"/>
                <a:cs typeface="Times New Roman" pitchFamily="18" charset="0"/>
              </a:rPr>
              <a:t>+x+</a:t>
            </a:r>
            <a:r>
              <a:rPr lang="en-US" altLang="zh-CN" sz="3600" dirty="0">
                <a:latin typeface="Times New Roman" pitchFamily="18" charset="0"/>
                <a:cs typeface="Times New Roman" pitchFamily="18" charset="0"/>
              </a:rPr>
              <a:t>1</a:t>
            </a:r>
            <a:r>
              <a:rPr lang="zh-CN" altLang="zh-CN" sz="3600" dirty="0">
                <a:latin typeface="Times New Roman" pitchFamily="18" charset="0"/>
                <a:cs typeface="Times New Roman" pitchFamily="18" charset="0"/>
              </a:rPr>
              <a:t>都不能</a:t>
            </a:r>
            <a:r>
              <a:rPr lang="zh-CN" altLang="zh-CN" sz="3600" dirty="0" smtClean="0">
                <a:latin typeface="Times New Roman" pitchFamily="18" charset="0"/>
                <a:cs typeface="Times New Roman" pitchFamily="18" charset="0"/>
              </a:rPr>
              <a:t>整</a:t>
            </a:r>
            <a:r>
              <a:rPr lang="zh-CN" altLang="zh-CN" sz="3600" dirty="0" smtClean="0"/>
              <a:t>除</a:t>
            </a:r>
            <a:r>
              <a:rPr lang="en-US" altLang="zh-CN" sz="3600" i="1" dirty="0">
                <a:latin typeface="Times New Roman" pitchFamily="18" charset="0"/>
                <a:cs typeface="Times New Roman" pitchFamily="18" charset="0"/>
              </a:rPr>
              <a:t>f</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dirty="0" smtClean="0">
                <a:latin typeface="Times New Roman" pitchFamily="18" charset="0"/>
                <a:cs typeface="Times New Roman" pitchFamily="18" charset="0"/>
              </a:rPr>
              <a:t>)</a:t>
            </a:r>
            <a:r>
              <a:rPr lang="zh-CN" altLang="zh-CN" sz="3600" dirty="0" smtClean="0"/>
              <a:t>得到</a:t>
            </a:r>
            <a:r>
              <a:rPr lang="zh-CN" altLang="en-US" sz="3600" dirty="0"/>
              <a:t>。</a:t>
            </a:r>
            <a:endParaRPr lang="zh-CN" altLang="en-US" sz="3600" dirty="0">
              <a:latin typeface="Times New Roman" pitchFamily="18" charset="0"/>
              <a:cs typeface="Times New Roman" pitchFamily="18" charset="0"/>
            </a:endParaRPr>
          </a:p>
        </p:txBody>
      </p:sp>
      <p:graphicFrame>
        <p:nvGraphicFramePr>
          <p:cNvPr id="7" name="对象 6"/>
          <p:cNvGraphicFramePr>
            <a:graphicFrameLocks noChangeAspect="1"/>
          </p:cNvGraphicFramePr>
          <p:nvPr/>
        </p:nvGraphicFramePr>
        <p:xfrm>
          <a:off x="0" y="457200"/>
          <a:ext cx="266700" cy="168275"/>
        </p:xfrm>
        <a:graphic>
          <a:graphicData uri="http://schemas.openxmlformats.org/presentationml/2006/ole">
            <mc:AlternateContent xmlns:mc="http://schemas.openxmlformats.org/markup-compatibility/2006">
              <mc:Choice xmlns:v="urn:schemas-microsoft-com:vml" Requires="v">
                <p:oleObj spid="_x0000_s15398" name="Equation" r:id="rId4" imgW="266353" imgH="164885" progId="Equation.DSMT4">
                  <p:embed/>
                </p:oleObj>
              </mc:Choice>
              <mc:Fallback>
                <p:oleObj name="Equation" r:id="rId4" imgW="266353" imgH="164885"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266700" cy="16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26874080"/>
              </p:ext>
            </p:extLst>
          </p:nvPr>
        </p:nvGraphicFramePr>
        <p:xfrm>
          <a:off x="1425219" y="4795624"/>
          <a:ext cx="7062216" cy="689949"/>
        </p:xfrm>
        <a:graphic>
          <a:graphicData uri="http://schemas.openxmlformats.org/presentationml/2006/ole">
            <mc:AlternateContent xmlns:mc="http://schemas.openxmlformats.org/markup-compatibility/2006">
              <mc:Choice xmlns:v="urn:schemas-microsoft-com:vml" Requires="v">
                <p:oleObj spid="_x0000_s15399" name="Equation" r:id="rId6" imgW="1726451" imgH="177723" progId="Equation.DSMT4">
                  <p:embed/>
                </p:oleObj>
              </mc:Choice>
              <mc:Fallback>
                <p:oleObj name="Equation" r:id="rId6" imgW="1726451" imgH="177723"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5219" y="4795624"/>
                        <a:ext cx="7062216" cy="689949"/>
                      </a:xfrm>
                      <a:prstGeom prst="rect">
                        <a:avLst/>
                      </a:prstGeom>
                      <a:noFill/>
                    </p:spPr>
                  </p:pic>
                </p:oleObj>
              </mc:Fallback>
            </mc:AlternateContent>
          </a:graphicData>
        </a:graphic>
      </p:graphicFrame>
      <p:sp>
        <p:nvSpPr>
          <p:cNvPr id="9"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以</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Rectangle 4"/>
          <p:cNvSpPr>
            <a:spLocks noChangeArrowheads="1"/>
          </p:cNvSpPr>
          <p:nvPr/>
        </p:nvSpPr>
        <p:spPr bwMode="auto">
          <a:xfrm>
            <a:off x="656565" y="3595295"/>
            <a:ext cx="783087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1" hangingPunct="1"/>
            <a:r>
              <a:rPr kumimoji="0" lang="zh-CN" altLang="en-US" sz="3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以</a:t>
            </a:r>
            <a:r>
              <a:rPr lang="en-US" altLang="zh-CN" sz="3600" i="1" dirty="0">
                <a:latin typeface="Times New Roman" pitchFamily="18" charset="0"/>
                <a:cs typeface="Times New Roman" pitchFamily="18" charset="0"/>
              </a:rPr>
              <a:t>f</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dirty="0">
                <a:latin typeface="Times New Roman" pitchFamily="18" charset="0"/>
                <a:cs typeface="Times New Roman" pitchFamily="18" charset="0"/>
              </a:rPr>
              <a:t>)</a:t>
            </a:r>
            <a:r>
              <a:rPr kumimoji="0" lang="zh-CN" altLang="zh-CN" sz="3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为特征多项式的</a:t>
            </a:r>
            <a:r>
              <a:rPr kumimoji="0" lang="en-US" altLang="zh-CN" sz="3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LFSR</a:t>
            </a:r>
            <a:r>
              <a:rPr kumimoji="0" lang="zh-CN" altLang="en-US" sz="3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的出序列可由等式</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 name="Rectangle 5"/>
          <p:cNvSpPr>
            <a:spLocks noChangeArrowheads="1"/>
          </p:cNvSpPr>
          <p:nvPr/>
        </p:nvSpPr>
        <p:spPr bwMode="auto">
          <a:xfrm>
            <a:off x="0" y="670640"/>
            <a:ext cx="18517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和给定的初始状态求出，</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 name="矩形 11"/>
          <p:cNvSpPr/>
          <p:nvPr/>
        </p:nvSpPr>
        <p:spPr>
          <a:xfrm>
            <a:off x="634847" y="5454225"/>
            <a:ext cx="7969697" cy="954107"/>
          </a:xfrm>
          <a:prstGeom prst="rect">
            <a:avLst/>
          </a:prstGeom>
        </p:spPr>
        <p:txBody>
          <a:bodyPr wrap="square">
            <a:spAutoFit/>
          </a:bodyPr>
          <a:lstStyle/>
          <a:p>
            <a:pPr lvl="0" eaLnBrk="1" hangingPunct="1"/>
            <a:r>
              <a:rPr lang="zh-CN" altLang="zh-CN" sz="2800" b="1" dirty="0">
                <a:latin typeface="Times New Roman" pitchFamily="18" charset="0"/>
                <a:cs typeface="Times New Roman" pitchFamily="18" charset="0"/>
              </a:rPr>
              <a:t>设初始状态为</a:t>
            </a:r>
            <a:r>
              <a:rPr lang="en-US" altLang="zh-CN" sz="2800" b="1" dirty="0">
                <a:latin typeface="Times New Roman" pitchFamily="18" charset="0"/>
                <a:cs typeface="Times New Roman" pitchFamily="18" charset="0"/>
              </a:rPr>
              <a:t>0001</a:t>
            </a:r>
            <a:r>
              <a:rPr lang="zh-CN" altLang="en-US" sz="2800" b="1" dirty="0" smtClean="0">
                <a:latin typeface="Times New Roman" pitchFamily="18" charset="0"/>
                <a:cs typeface="Times New Roman" pitchFamily="18" charset="0"/>
              </a:rPr>
              <a:t>，输出</a:t>
            </a:r>
            <a:r>
              <a:rPr lang="zh-CN" altLang="en-US" sz="2800" b="1" dirty="0">
                <a:latin typeface="Times New Roman" pitchFamily="18" charset="0"/>
                <a:cs typeface="Times New Roman" pitchFamily="18" charset="0"/>
              </a:rPr>
              <a:t>序列为</a:t>
            </a:r>
            <a:r>
              <a:rPr lang="en-US" altLang="zh-CN" sz="2800" b="1" dirty="0">
                <a:latin typeface="Times New Roman" pitchFamily="18" charset="0"/>
                <a:cs typeface="Times New Roman" pitchFamily="18" charset="0"/>
              </a:rPr>
              <a:t>00110001100011…</a:t>
            </a:r>
            <a:r>
              <a:rPr lang="zh-CN" altLang="en-US" sz="2800" b="1" dirty="0">
                <a:latin typeface="Times New Roman" pitchFamily="18" charset="0"/>
                <a:cs typeface="Times New Roman" pitchFamily="18" charset="0"/>
              </a:rPr>
              <a:t>，周期为</a:t>
            </a:r>
            <a:r>
              <a:rPr lang="en-US" altLang="zh-CN" sz="2800" b="1" dirty="0">
                <a:latin typeface="Times New Roman" pitchFamily="18" charset="0"/>
                <a:cs typeface="Times New Roman" pitchFamily="18" charset="0"/>
              </a:rPr>
              <a:t>5</a:t>
            </a:r>
            <a:r>
              <a:rPr lang="zh-CN" altLang="en-US" sz="2800" b="1" dirty="0">
                <a:latin typeface="Times New Roman" pitchFamily="18" charset="0"/>
                <a:cs typeface="Times New Roman" pitchFamily="18" charset="0"/>
              </a:rPr>
              <a:t>，不是</a:t>
            </a:r>
            <a:r>
              <a:rPr lang="en-US" altLang="zh-CN" sz="2800" b="1" i="1" dirty="0">
                <a:latin typeface="Times New Roman" pitchFamily="18" charset="0"/>
                <a:cs typeface="Times New Roman" pitchFamily="18" charset="0"/>
              </a:rPr>
              <a:t>m</a:t>
            </a:r>
            <a:r>
              <a:rPr lang="zh-CN" altLang="en-US" sz="2800" b="1" dirty="0">
                <a:latin typeface="Times New Roman" pitchFamily="18" charset="0"/>
                <a:cs typeface="Times New Roman" pitchFamily="18" charset="0"/>
              </a:rPr>
              <a:t>序列。</a:t>
            </a:r>
          </a:p>
        </p:txBody>
      </p:sp>
    </p:spTree>
    <p:extLst>
      <p:ext uri="{BB962C8B-B14F-4D97-AF65-F5344CB8AC3E}">
        <p14:creationId xmlns:p14="http://schemas.microsoft.com/office/powerpoint/2010/main" val="40590639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F5AD7C4-1CB0-48E9-812A-C38AD7741E5D}" type="datetime1">
              <a:rPr lang="zh-CN" altLang="en-US" sz="1400" smtClean="0"/>
              <a:t>2020\1\28 Tuesday</a:t>
            </a:fld>
            <a:endParaRPr lang="en-US" altLang="zh-CN" sz="1400"/>
          </a:p>
        </p:txBody>
      </p:sp>
      <p:sp>
        <p:nvSpPr>
          <p:cNvPr id="3993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994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A4DF5677-331F-4044-B348-C0887F06C1A2}" type="slidenum">
              <a:rPr lang="en-US" altLang="zh-CN" sz="1400"/>
              <a:pPr>
                <a:spcBef>
                  <a:spcPct val="0"/>
                </a:spcBef>
                <a:buClrTx/>
                <a:buSzTx/>
                <a:buFontTx/>
                <a:buNone/>
              </a:pPr>
              <a:t>69</a:t>
            </a:fld>
            <a:endParaRPr lang="en-US" altLang="zh-CN" sz="1400"/>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xmlns="" id="{674017E4-17EB-4D35-8AFF-731D52F94967}"/>
                  </a:ext>
                </a:extLst>
              </p:cNvPr>
              <p:cNvSpPr/>
              <p:nvPr/>
            </p:nvSpPr>
            <p:spPr>
              <a:xfrm>
                <a:off x="196850" y="2393885"/>
                <a:ext cx="8750300" cy="25668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60000"/>
                </a:pPr>
                <a:r>
                  <a:rPr lang="zh-CN" altLang="zh-CN" sz="4400" b="1" dirty="0">
                    <a:solidFill>
                      <a:srgbClr val="0000FF"/>
                    </a:solidFill>
                    <a:latin typeface="Times New Roman" pitchFamily="18" charset="0"/>
                    <a:ea typeface="宋体"/>
                    <a:cs typeface="Times New Roman" pitchFamily="18" charset="0"/>
                  </a:rPr>
                  <a:t>定义</a:t>
                </a:r>
                <a:r>
                  <a:rPr lang="en-US" altLang="zh-CN" sz="4400" b="1" dirty="0" smtClean="0">
                    <a:solidFill>
                      <a:srgbClr val="0000FF"/>
                    </a:solidFill>
                    <a:latin typeface="Times New Roman" pitchFamily="18" charset="0"/>
                    <a:ea typeface="宋体"/>
                    <a:cs typeface="Times New Roman" pitchFamily="18" charset="0"/>
                  </a:rPr>
                  <a:t>5.6   </a:t>
                </a:r>
                <a:r>
                  <a:rPr lang="zh-CN" altLang="zh-CN" sz="3200" dirty="0" smtClean="0">
                    <a:latin typeface="Times New Roman" panose="02020603050405020304" pitchFamily="18" charset="0"/>
                    <a:ea typeface="+mn-ea"/>
                    <a:cs typeface="Times New Roman" panose="02020603050405020304" pitchFamily="18" charset="0"/>
                  </a:rPr>
                  <a:t>若</a:t>
                </a:r>
                <a:r>
                  <a:rPr lang="en-US" altLang="zh-CN" sz="3200" i="1" dirty="0">
                    <a:latin typeface="Times New Roman" panose="02020603050405020304" pitchFamily="18" charset="0"/>
                    <a:ea typeface="+mn-ea"/>
                    <a:cs typeface="Times New Roman" panose="02020603050405020304" pitchFamily="18" charset="0"/>
                  </a:rPr>
                  <a:t>n</a:t>
                </a:r>
                <a:r>
                  <a:rPr lang="zh-CN" altLang="zh-CN" sz="3200" dirty="0">
                    <a:latin typeface="Times New Roman" panose="02020603050405020304" pitchFamily="18" charset="0"/>
                    <a:ea typeface="+mn-ea"/>
                    <a:cs typeface="Times New Roman" panose="02020603050405020304" pitchFamily="18" charset="0"/>
                  </a:rPr>
                  <a:t>次不可约多项式</a:t>
                </a:r>
                <a:r>
                  <a:rPr lang="en-US" altLang="zh-CN" sz="3200" i="1" dirty="0">
                    <a:latin typeface="Times New Roman" panose="02020603050405020304" pitchFamily="18" charset="0"/>
                    <a:ea typeface="+mn-ea"/>
                    <a:cs typeface="Times New Roman" panose="02020603050405020304" pitchFamily="18" charset="0"/>
                  </a:rPr>
                  <a:t>p</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x</a:t>
                </a:r>
                <a:r>
                  <a:rPr lang="en-US" altLang="zh-CN" sz="3200" dirty="0">
                    <a:latin typeface="Times New Roman" panose="02020603050405020304" pitchFamily="18" charset="0"/>
                    <a:ea typeface="+mn-ea"/>
                    <a:cs typeface="Times New Roman" panose="02020603050405020304" pitchFamily="18" charset="0"/>
                  </a:rPr>
                  <a:t>)</a:t>
                </a:r>
                <a:r>
                  <a:rPr lang="zh-CN" altLang="zh-CN" sz="3200" dirty="0">
                    <a:latin typeface="Times New Roman" panose="02020603050405020304" pitchFamily="18" charset="0"/>
                    <a:ea typeface="+mn-ea"/>
                    <a:cs typeface="Times New Roman" panose="02020603050405020304" pitchFamily="18" charset="0"/>
                  </a:rPr>
                  <a:t>的阶为</a:t>
                </a:r>
                <a14:m>
                  <m:oMath xmlns:m="http://schemas.openxmlformats.org/officeDocument/2006/math">
                    <m:sSup>
                      <m:sSupPr>
                        <m:ctrlPr>
                          <a:rPr lang="zh-CN" altLang="zh-CN" sz="3200" i="1">
                            <a:latin typeface="Cambria Math"/>
                            <a:ea typeface="+mn-ea"/>
                          </a:rPr>
                        </m:ctrlPr>
                      </m:sSupPr>
                      <m:e>
                        <m:r>
                          <a:rPr lang="en-US" altLang="zh-CN" sz="3200" smtClean="0">
                            <a:latin typeface="Cambria Math" panose="02040503050406030204" pitchFamily="18" charset="0"/>
                            <a:ea typeface="+mn-ea"/>
                          </a:rPr>
                          <m:t>2</m:t>
                        </m:r>
                      </m:e>
                      <m:sup>
                        <m:r>
                          <a:rPr lang="en-US" altLang="zh-CN" sz="3200" smtClean="0">
                            <a:latin typeface="Cambria Math" panose="02040503050406030204" pitchFamily="18" charset="0"/>
                            <a:ea typeface="+mn-ea"/>
                          </a:rPr>
                          <m:t>𝑛</m:t>
                        </m:r>
                      </m:sup>
                    </m:sSup>
                    <m:r>
                      <a:rPr lang="en-US" altLang="zh-CN" sz="3200" smtClean="0">
                        <a:latin typeface="Cambria Math" panose="02040503050406030204" pitchFamily="18" charset="0"/>
                        <a:ea typeface="+mn-ea"/>
                      </a:rPr>
                      <m:t>−1</m:t>
                    </m:r>
                  </m:oMath>
                </a14:m>
                <a:r>
                  <a:rPr lang="zh-CN" altLang="zh-CN" sz="3200" dirty="0">
                    <a:latin typeface="Times New Roman" panose="02020603050405020304" pitchFamily="18" charset="0"/>
                    <a:ea typeface="+mn-ea"/>
                    <a:cs typeface="Times New Roman" panose="02020603050405020304" pitchFamily="18" charset="0"/>
                  </a:rPr>
                  <a:t>，则称</a:t>
                </a:r>
                <a:r>
                  <a:rPr lang="en-US" altLang="zh-CN" sz="3200" i="1" dirty="0">
                    <a:latin typeface="Times New Roman" panose="02020603050405020304" pitchFamily="18" charset="0"/>
                    <a:ea typeface="+mn-ea"/>
                    <a:cs typeface="Times New Roman" panose="02020603050405020304" pitchFamily="18" charset="0"/>
                  </a:rPr>
                  <a:t>p</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x</a:t>
                </a:r>
                <a:r>
                  <a:rPr lang="en-US" altLang="zh-CN" sz="3200" dirty="0">
                    <a:latin typeface="Times New Roman" panose="02020603050405020304" pitchFamily="18" charset="0"/>
                    <a:ea typeface="+mn-ea"/>
                    <a:cs typeface="Times New Roman" panose="02020603050405020304" pitchFamily="18" charset="0"/>
                  </a:rPr>
                  <a:t>)</a:t>
                </a:r>
                <a:r>
                  <a:rPr lang="zh-CN" altLang="zh-CN" sz="3200" dirty="0">
                    <a:latin typeface="Times New Roman" panose="02020603050405020304" pitchFamily="18" charset="0"/>
                    <a:ea typeface="+mn-ea"/>
                    <a:cs typeface="Times New Roman" panose="02020603050405020304" pitchFamily="18" charset="0"/>
                  </a:rPr>
                  <a:t>是</a:t>
                </a:r>
                <a:r>
                  <a:rPr lang="en-US" altLang="zh-CN" sz="3200" i="1" dirty="0">
                    <a:latin typeface="Times New Roman" panose="02020603050405020304" pitchFamily="18" charset="0"/>
                    <a:ea typeface="+mn-ea"/>
                    <a:cs typeface="Times New Roman" panose="02020603050405020304" pitchFamily="18" charset="0"/>
                  </a:rPr>
                  <a:t>n</a:t>
                </a:r>
                <a:r>
                  <a:rPr lang="zh-CN" altLang="zh-CN" sz="3200" dirty="0">
                    <a:latin typeface="Times New Roman" panose="02020603050405020304" pitchFamily="18" charset="0"/>
                    <a:ea typeface="+mn-ea"/>
                    <a:cs typeface="Times New Roman" panose="02020603050405020304" pitchFamily="18" charset="0"/>
                  </a:rPr>
                  <a:t>次本原多项式。</a:t>
                </a:r>
              </a:p>
              <a:p>
                <a:pPr>
                  <a:spcBef>
                    <a:spcPct val="20000"/>
                  </a:spcBef>
                  <a:buClr>
                    <a:schemeClr val="folHlink"/>
                  </a:buClr>
                  <a:buSzPct val="60000"/>
                </a:pPr>
                <a:r>
                  <a:rPr lang="zh-CN" altLang="zh-CN" sz="4400" b="1" dirty="0">
                    <a:solidFill>
                      <a:srgbClr val="0000FF"/>
                    </a:solidFill>
                    <a:latin typeface="Times New Roman" pitchFamily="18" charset="0"/>
                    <a:ea typeface="宋体"/>
                    <a:cs typeface="Times New Roman" pitchFamily="18" charset="0"/>
                  </a:rPr>
                  <a:t>定理</a:t>
                </a:r>
                <a:r>
                  <a:rPr lang="en-US" altLang="zh-CN" sz="4400" b="1" dirty="0">
                    <a:solidFill>
                      <a:srgbClr val="0000FF"/>
                    </a:solidFill>
                    <a:latin typeface="Times New Roman" pitchFamily="18" charset="0"/>
                    <a:ea typeface="宋体"/>
                    <a:cs typeface="Times New Roman" pitchFamily="18" charset="0"/>
                  </a:rPr>
                  <a:t>5.7</a:t>
                </a:r>
                <a:r>
                  <a:rPr lang="zh-CN" altLang="zh-CN" sz="4400" b="1" dirty="0">
                    <a:solidFill>
                      <a:srgbClr val="0000FF"/>
                    </a:solidFill>
                    <a:latin typeface="Times New Roman" pitchFamily="18" charset="0"/>
                    <a:ea typeface="宋体"/>
                    <a:cs typeface="Times New Roman" pitchFamily="18" charset="0"/>
                  </a:rPr>
                  <a:t>　</a:t>
                </a:r>
                <a:r>
                  <a:rPr lang="zh-CN" altLang="zh-CN" sz="3200" dirty="0">
                    <a:latin typeface="Times New Roman" panose="02020603050405020304" pitchFamily="18" charset="0"/>
                    <a:ea typeface="+mn-ea"/>
                    <a:cs typeface="Times New Roman" panose="02020603050405020304" pitchFamily="18" charset="0"/>
                  </a:rPr>
                  <a:t>设</a:t>
                </a:r>
                <a14:m>
                  <m:oMath xmlns:m="http://schemas.openxmlformats.org/officeDocument/2006/math">
                    <m:d>
                      <m:dPr>
                        <m:begChr m:val="{"/>
                        <m:endChr m:val="}"/>
                        <m:ctrlPr>
                          <a:rPr lang="zh-CN" altLang="zh-CN" sz="3200" i="1">
                            <a:latin typeface="Cambria Math"/>
                            <a:ea typeface="+mn-ea"/>
                          </a:rPr>
                        </m:ctrlPr>
                      </m:dPr>
                      <m:e>
                        <m:sSub>
                          <m:sSubPr>
                            <m:ctrlPr>
                              <a:rPr lang="zh-CN" altLang="zh-CN" sz="3200" i="1">
                                <a:latin typeface="Cambria Math"/>
                                <a:ea typeface="+mn-ea"/>
                              </a:rPr>
                            </m:ctrlPr>
                          </m:sSubPr>
                          <m:e>
                            <m:r>
                              <a:rPr lang="en-US" altLang="zh-CN" sz="3200" smtClean="0">
                                <a:latin typeface="Cambria Math" panose="02040503050406030204" pitchFamily="18" charset="0"/>
                                <a:ea typeface="+mn-ea"/>
                              </a:rPr>
                              <m:t>𝑎</m:t>
                            </m:r>
                          </m:e>
                          <m:sub>
                            <m:r>
                              <a:rPr lang="en-US" altLang="zh-CN" sz="3200" smtClean="0">
                                <a:latin typeface="Cambria Math" panose="02040503050406030204" pitchFamily="18" charset="0"/>
                                <a:ea typeface="+mn-ea"/>
                              </a:rPr>
                              <m:t>𝑖</m:t>
                            </m:r>
                          </m:sub>
                        </m:sSub>
                      </m:e>
                    </m:d>
                    <m:r>
                      <a:rPr lang="zh-CN" altLang="zh-CN" sz="3200">
                        <a:latin typeface="Cambria Math" panose="02040503050406030204" pitchFamily="18" charset="0"/>
                        <a:ea typeface="+mn-ea"/>
                      </a:rPr>
                      <m:t>∈</m:t>
                    </m:r>
                    <m:r>
                      <a:rPr lang="en-US" altLang="zh-CN" sz="3200" smtClean="0">
                        <a:latin typeface="Cambria Math" panose="02040503050406030204" pitchFamily="18" charset="0"/>
                        <a:ea typeface="+mn-ea"/>
                      </a:rPr>
                      <m:t>𝐺</m:t>
                    </m:r>
                    <m:d>
                      <m:dPr>
                        <m:ctrlPr>
                          <a:rPr lang="zh-CN" altLang="zh-CN" sz="3200" i="1">
                            <a:latin typeface="Cambria Math"/>
                            <a:ea typeface="+mn-ea"/>
                          </a:rPr>
                        </m:ctrlPr>
                      </m:dPr>
                      <m:e>
                        <m:r>
                          <a:rPr lang="en-US" altLang="zh-CN" sz="3200" smtClean="0">
                            <a:latin typeface="Cambria Math" panose="02040503050406030204" pitchFamily="18" charset="0"/>
                            <a:ea typeface="+mn-ea"/>
                          </a:rPr>
                          <m:t>𝑝</m:t>
                        </m:r>
                        <m:d>
                          <m:dPr>
                            <m:ctrlPr>
                              <a:rPr lang="zh-CN" altLang="zh-CN" sz="3200" i="1">
                                <a:latin typeface="Cambria Math"/>
                                <a:ea typeface="+mn-ea"/>
                              </a:rPr>
                            </m:ctrlPr>
                          </m:dPr>
                          <m:e>
                            <m:r>
                              <a:rPr lang="en-US" altLang="zh-CN" sz="3200" smtClean="0">
                                <a:latin typeface="Cambria Math" panose="02040503050406030204" pitchFamily="18" charset="0"/>
                                <a:ea typeface="+mn-ea"/>
                              </a:rPr>
                              <m:t>𝑥</m:t>
                            </m:r>
                          </m:e>
                        </m:d>
                      </m:e>
                    </m:d>
                  </m:oMath>
                </a14:m>
                <a:r>
                  <a:rPr lang="zh-CN" altLang="zh-CN" sz="3200" dirty="0">
                    <a:latin typeface="Times New Roman" panose="02020603050405020304" pitchFamily="18" charset="0"/>
                    <a:ea typeface="+mn-ea"/>
                    <a:cs typeface="Times New Roman" panose="02020603050405020304" pitchFamily="18" charset="0"/>
                  </a:rPr>
                  <a:t>，</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a</a:t>
                </a:r>
                <a:r>
                  <a:rPr lang="en-US" altLang="zh-CN" sz="3200" i="1" baseline="-25000" dirty="0">
                    <a:latin typeface="Times New Roman" panose="02020603050405020304" pitchFamily="18" charset="0"/>
                    <a:ea typeface="+mn-ea"/>
                    <a:cs typeface="Times New Roman" panose="02020603050405020304" pitchFamily="18" charset="0"/>
                  </a:rPr>
                  <a:t>i</a:t>
                </a:r>
                <a:r>
                  <a:rPr lang="en-US" altLang="zh-CN" sz="3200" dirty="0">
                    <a:latin typeface="Times New Roman" panose="02020603050405020304" pitchFamily="18" charset="0"/>
                    <a:ea typeface="+mn-ea"/>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为</a:t>
                </a:r>
                <a:r>
                  <a:rPr lang="en-US" altLang="zh-CN" sz="3200" i="1" dirty="0">
                    <a:latin typeface="Times New Roman" panose="02020603050405020304" pitchFamily="18" charset="0"/>
                    <a:ea typeface="+mn-ea"/>
                    <a:cs typeface="Times New Roman" panose="02020603050405020304" pitchFamily="18" charset="0"/>
                  </a:rPr>
                  <a:t>m</a:t>
                </a:r>
                <a:r>
                  <a:rPr lang="zh-CN" altLang="zh-CN" sz="3200" dirty="0" smtClean="0">
                    <a:latin typeface="Times New Roman" panose="02020603050405020304" pitchFamily="18" charset="0"/>
                    <a:ea typeface="+mn-ea"/>
                    <a:cs typeface="Times New Roman" panose="02020603050405020304" pitchFamily="18" charset="0"/>
                  </a:rPr>
                  <a:t>序列</a:t>
                </a:r>
                <a:r>
                  <a:rPr lang="zh-CN" altLang="zh-CN" sz="3200" dirty="0">
                    <a:latin typeface="Times New Roman" panose="02020603050405020304" pitchFamily="18" charset="0"/>
                    <a:ea typeface="+mn-ea"/>
                    <a:cs typeface="Times New Roman" panose="02020603050405020304" pitchFamily="18" charset="0"/>
                  </a:rPr>
                  <a:t>的充要条件是</a:t>
                </a:r>
                <a:r>
                  <a:rPr lang="en-US" altLang="zh-CN" sz="3200" i="1" dirty="0">
                    <a:latin typeface="Times New Roman" panose="02020603050405020304" pitchFamily="18" charset="0"/>
                    <a:ea typeface="+mn-ea"/>
                    <a:cs typeface="Times New Roman" panose="02020603050405020304" pitchFamily="18" charset="0"/>
                  </a:rPr>
                  <a:t>p</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x</a:t>
                </a:r>
                <a:r>
                  <a:rPr lang="en-US" altLang="zh-CN" sz="3200" dirty="0">
                    <a:latin typeface="Times New Roman" panose="02020603050405020304" pitchFamily="18" charset="0"/>
                    <a:ea typeface="+mn-ea"/>
                    <a:cs typeface="Times New Roman" panose="02020603050405020304" pitchFamily="18" charset="0"/>
                  </a:rPr>
                  <a:t>)</a:t>
                </a:r>
                <a:r>
                  <a:rPr lang="zh-CN" altLang="zh-CN" sz="3200" dirty="0">
                    <a:latin typeface="Times New Roman" panose="02020603050405020304" pitchFamily="18" charset="0"/>
                    <a:ea typeface="+mn-ea"/>
                    <a:cs typeface="Times New Roman" panose="02020603050405020304" pitchFamily="18" charset="0"/>
                  </a:rPr>
                  <a:t>为本原多项式</a:t>
                </a:r>
                <a:r>
                  <a:rPr lang="zh-CN" altLang="zh-CN" sz="3200" dirty="0" smtClean="0">
                    <a:latin typeface="Times New Roman" panose="02020603050405020304" pitchFamily="18" charset="0"/>
                    <a:ea typeface="+mn-ea"/>
                    <a:cs typeface="Times New Roman" panose="02020603050405020304" pitchFamily="18" charset="0"/>
                  </a:rPr>
                  <a:t>。</a:t>
                </a:r>
                <a:endParaRPr lang="zh-CN" altLang="zh-CN" sz="3200" dirty="0">
                  <a:latin typeface="Times New Roman" panose="02020603050405020304" pitchFamily="18" charset="0"/>
                  <a:ea typeface="+mn-ea"/>
                  <a:cs typeface="Times New Roman" panose="02020603050405020304" pitchFamily="18" charset="0"/>
                </a:endParaRPr>
              </a:p>
            </p:txBody>
          </p:sp>
        </mc:Choice>
        <mc:Fallback xmlns="">
          <p:sp>
            <p:nvSpPr>
              <p:cNvPr id="18" name="矩形 17">
                <a:extLst>
                  <a:ext uri="{FF2B5EF4-FFF2-40B4-BE49-F238E27FC236}">
                    <a16:creationId xmlns="" xmlns:a16="http://schemas.microsoft.com/office/drawing/2014/main" xmlns:a14="http://schemas.microsoft.com/office/drawing/2010/main" id="{674017E4-17EB-4D35-8AFF-731D52F94967}"/>
                  </a:ext>
                </a:extLst>
              </p:cNvPr>
              <p:cNvSpPr>
                <a:spLocks noRot="1" noChangeAspect="1" noMove="1" noResize="1" noEditPoints="1" noAdjustHandles="1" noChangeArrowheads="1" noChangeShapeType="1" noTextEdit="1"/>
              </p:cNvSpPr>
              <p:nvPr/>
            </p:nvSpPr>
            <p:spPr>
              <a:xfrm>
                <a:off x="196850" y="2393885"/>
                <a:ext cx="8750300" cy="2566857"/>
              </a:xfrm>
              <a:prstGeom prst="rect">
                <a:avLst/>
              </a:prstGeom>
              <a:blipFill rotWithShape="1">
                <a:blip r:embed="rId2"/>
                <a:stretch>
                  <a:fillRect l="-2786" t="-5701" b="-68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7265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9AF967E0-4E53-40CA-869E-FF2EA49D6C77}" type="datetime1">
              <a:rPr lang="zh-CN" altLang="en-US" sz="1400" smtClean="0"/>
              <a:t>2020\1\28 Tuesday</a:t>
            </a:fld>
            <a:endParaRPr lang="en-US" altLang="zh-CN" sz="1400"/>
          </a:p>
        </p:txBody>
      </p:sp>
      <p:sp>
        <p:nvSpPr>
          <p:cNvPr id="8195"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8196"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5CEB82D7-F008-4D70-BC4F-70D9DE8D9455}" type="slidenum">
              <a:rPr lang="en-US" altLang="zh-CN" sz="1400"/>
              <a:pPr>
                <a:spcBef>
                  <a:spcPct val="0"/>
                </a:spcBef>
                <a:buClrTx/>
                <a:buSzTx/>
                <a:buFontTx/>
                <a:buNone/>
              </a:pPr>
              <a:t>7</a:t>
            </a:fld>
            <a:endParaRPr lang="en-US" altLang="zh-CN" sz="1400"/>
          </a:p>
        </p:txBody>
      </p:sp>
      <p:sp>
        <p:nvSpPr>
          <p:cNvPr id="8198" name="矩形 8"/>
          <p:cNvSpPr>
            <a:spLocks noChangeArrowheads="1"/>
          </p:cNvSpPr>
          <p:nvPr/>
        </p:nvSpPr>
        <p:spPr bwMode="auto">
          <a:xfrm>
            <a:off x="218488" y="4014065"/>
            <a:ext cx="86487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800" dirty="0">
                <a:latin typeface="Times New Roman" pitchFamily="18" charset="0"/>
                <a:ea typeface="+mn-ea"/>
                <a:cs typeface="Times New Roman" pitchFamily="18" charset="0"/>
              </a:rPr>
              <a:t>取</a:t>
            </a:r>
            <a:r>
              <a:rPr lang="en-US" altLang="zh-CN" sz="2800" i="1" dirty="0" smtClean="0">
                <a:latin typeface="Times New Roman" pitchFamily="18" charset="0"/>
                <a:ea typeface="华文中宋" pitchFamily="2" charset="-122"/>
                <a:cs typeface="Times New Roman" pitchFamily="18" charset="0"/>
              </a:rPr>
              <a:t>k</a:t>
            </a:r>
            <a:r>
              <a:rPr lang="en-US" altLang="zh-CN" sz="2800" dirty="0" smtClean="0">
                <a:latin typeface="Times New Roman" pitchFamily="18" charset="0"/>
                <a:ea typeface="+mn-ea"/>
                <a:cs typeface="Times New Roman" pitchFamily="18" charset="0"/>
              </a:rPr>
              <a:t>=8</a:t>
            </a:r>
            <a:r>
              <a:rPr lang="zh-CN" altLang="en-US" sz="2800" dirty="0" smtClean="0">
                <a:latin typeface="Times New Roman" pitchFamily="18" charset="0"/>
                <a:ea typeface="+mn-ea"/>
                <a:cs typeface="Times New Roman" pitchFamily="18" charset="0"/>
              </a:rPr>
              <a:t>，明文</a:t>
            </a:r>
            <a:r>
              <a:rPr lang="zh-CN" altLang="en-US" sz="2800" dirty="0">
                <a:latin typeface="Times New Roman" pitchFamily="18" charset="0"/>
                <a:ea typeface="+mn-ea"/>
                <a:cs typeface="Times New Roman" pitchFamily="18" charset="0"/>
              </a:rPr>
              <a:t>为  </a:t>
            </a:r>
            <a:r>
              <a:rPr lang="en-US" altLang="zh-CN" sz="2800" dirty="0" smtClean="0">
                <a:latin typeface="Times New Roman" pitchFamily="18" charset="0"/>
                <a:ea typeface="+mn-ea"/>
                <a:cs typeface="Times New Roman" pitchFamily="18" charset="0"/>
              </a:rPr>
              <a:t>rendezvous</a:t>
            </a:r>
            <a:endParaRPr lang="en-US" altLang="zh-CN" sz="2800" dirty="0">
              <a:latin typeface="Times New Roman" pitchFamily="18" charset="0"/>
              <a:ea typeface="+mn-ea"/>
              <a:cs typeface="Times New Roman" pitchFamily="18" charset="0"/>
            </a:endParaRPr>
          </a:p>
          <a:p>
            <a:pPr eaLnBrk="1" hangingPunct="1">
              <a:spcBef>
                <a:spcPct val="0"/>
              </a:spcBef>
              <a:buClrTx/>
              <a:buSzTx/>
              <a:buFontTx/>
              <a:buNone/>
            </a:pPr>
            <a:r>
              <a:rPr lang="zh-CN" altLang="en-US" sz="2800" dirty="0" smtClean="0">
                <a:latin typeface="Times New Roman" pitchFamily="18" charset="0"/>
                <a:ea typeface="+mn-ea"/>
                <a:cs typeface="Times New Roman" pitchFamily="18" charset="0"/>
              </a:rPr>
              <a:t>明文</a:t>
            </a:r>
            <a:r>
              <a:rPr lang="zh-CN" altLang="en-US" sz="2800" dirty="0">
                <a:latin typeface="Times New Roman" pitchFamily="18" charset="0"/>
                <a:ea typeface="+mn-ea"/>
                <a:cs typeface="Times New Roman" pitchFamily="18" charset="0"/>
              </a:rPr>
              <a:t>对应的整数序列</a:t>
            </a:r>
            <a:r>
              <a:rPr lang="zh-CN" altLang="en-US" sz="2800" dirty="0" smtClean="0">
                <a:latin typeface="Times New Roman" pitchFamily="18" charset="0"/>
                <a:ea typeface="+mn-ea"/>
                <a:cs typeface="Times New Roman" pitchFamily="18" charset="0"/>
              </a:rPr>
              <a:t>：</a:t>
            </a:r>
            <a:r>
              <a:rPr lang="en-US" altLang="zh-CN" sz="2800" dirty="0" smtClean="0">
                <a:latin typeface="Times New Roman" pitchFamily="18" charset="0"/>
                <a:ea typeface="+mn-ea"/>
                <a:cs typeface="Times New Roman" pitchFamily="18" charset="0"/>
              </a:rPr>
              <a:t>17   4</a:t>
            </a:r>
            <a:r>
              <a:rPr lang="en-US" altLang="zh-CN" sz="2800" dirty="0" smtClean="0">
                <a:latin typeface="Times New Roman" pitchFamily="18" charset="0"/>
                <a:cs typeface="Times New Roman" pitchFamily="18" charset="0"/>
              </a:rPr>
              <a:t>  </a:t>
            </a:r>
            <a:r>
              <a:rPr lang="en-US" altLang="zh-CN" sz="2800" dirty="0" smtClean="0">
                <a:latin typeface="Times New Roman" pitchFamily="18" charset="0"/>
                <a:ea typeface="+mn-ea"/>
                <a:cs typeface="Times New Roman" pitchFamily="18" charset="0"/>
              </a:rPr>
              <a:t>13    3  4  </a:t>
            </a:r>
            <a:r>
              <a:rPr lang="en-US" altLang="zh-CN" sz="2800" dirty="0">
                <a:latin typeface="Times New Roman" pitchFamily="18" charset="0"/>
                <a:ea typeface="+mn-ea"/>
                <a:cs typeface="Times New Roman" pitchFamily="18" charset="0"/>
              </a:rPr>
              <a:t>25 </a:t>
            </a:r>
            <a:r>
              <a:rPr lang="en-US" altLang="zh-CN" sz="2800" dirty="0" smtClean="0">
                <a:latin typeface="Times New Roman" pitchFamily="18" charset="0"/>
                <a:ea typeface="+mn-ea"/>
                <a:cs typeface="Times New Roman" pitchFamily="18" charset="0"/>
              </a:rPr>
              <a:t>  21 14  20 </a:t>
            </a:r>
            <a:r>
              <a:rPr lang="en-US" altLang="zh-CN" sz="2800" dirty="0">
                <a:latin typeface="Times New Roman" pitchFamily="18" charset="0"/>
                <a:ea typeface="+mn-ea"/>
                <a:cs typeface="Times New Roman" pitchFamily="18" charset="0"/>
              </a:rPr>
              <a:t>18</a:t>
            </a:r>
          </a:p>
          <a:p>
            <a:pPr eaLnBrk="1" hangingPunct="1">
              <a:spcBef>
                <a:spcPct val="0"/>
              </a:spcBef>
              <a:buClrTx/>
              <a:buSzTx/>
              <a:buFontTx/>
              <a:buNone/>
            </a:pPr>
            <a:r>
              <a:rPr lang="zh-CN" altLang="en-US" sz="2800" dirty="0">
                <a:latin typeface="Times New Roman" pitchFamily="18" charset="0"/>
                <a:ea typeface="+mn-ea"/>
                <a:cs typeface="Times New Roman" pitchFamily="18" charset="0"/>
              </a:rPr>
              <a:t>密钥流： </a:t>
            </a:r>
            <a:r>
              <a:rPr lang="zh-CN" altLang="en-US" sz="2800" dirty="0" smtClean="0">
                <a:latin typeface="Times New Roman" pitchFamily="18" charset="0"/>
                <a:ea typeface="+mn-ea"/>
                <a:cs typeface="Times New Roman" pitchFamily="18" charset="0"/>
              </a:rPr>
              <a:t>                         </a:t>
            </a:r>
            <a:r>
              <a:rPr lang="en-US" altLang="zh-CN" sz="2800" dirty="0" smtClean="0">
                <a:latin typeface="Times New Roman" pitchFamily="18" charset="0"/>
                <a:ea typeface="+mn-ea"/>
                <a:cs typeface="Times New Roman" pitchFamily="18" charset="0"/>
              </a:rPr>
              <a:t>8  17   4   13 3    4   25 21  14 20</a:t>
            </a:r>
          </a:p>
          <a:p>
            <a:pPr eaLnBrk="1" hangingPunct="1">
              <a:spcBef>
                <a:spcPct val="0"/>
              </a:spcBef>
              <a:buClrTx/>
              <a:buSzTx/>
              <a:buFontTx/>
              <a:buNone/>
            </a:pPr>
            <a:r>
              <a:rPr lang="zh-CN" altLang="en-US" sz="2800" dirty="0">
                <a:latin typeface="Times New Roman" pitchFamily="18" charset="0"/>
                <a:cs typeface="Times New Roman" pitchFamily="18" charset="0"/>
              </a:rPr>
              <a:t>密文对应的整数序列：</a:t>
            </a:r>
            <a:r>
              <a:rPr lang="en-US" altLang="zh-CN" sz="2800" dirty="0" smtClean="0">
                <a:latin typeface="Times New Roman" pitchFamily="18" charset="0"/>
                <a:cs typeface="Times New Roman" pitchFamily="18" charset="0"/>
              </a:rPr>
              <a:t>25  21  17  16 7    3   20  9     8 </a:t>
            </a:r>
            <a:r>
              <a:rPr lang="en-US" altLang="zh-CN" sz="2800" dirty="0">
                <a:latin typeface="Times New Roman" pitchFamily="18" charset="0"/>
                <a:cs typeface="Times New Roman" pitchFamily="18" charset="0"/>
              </a:rPr>
              <a:t>12</a:t>
            </a:r>
          </a:p>
          <a:p>
            <a:pPr eaLnBrk="1" hangingPunct="1">
              <a:spcBef>
                <a:spcPct val="0"/>
              </a:spcBef>
              <a:buClrTx/>
              <a:buSzTx/>
              <a:buFontTx/>
              <a:buNone/>
            </a:pPr>
            <a:r>
              <a:rPr lang="zh-CN" altLang="en-US" sz="2800" dirty="0" smtClean="0">
                <a:latin typeface="Times New Roman" pitchFamily="18" charset="0"/>
                <a:cs typeface="Times New Roman" pitchFamily="18" charset="0"/>
              </a:rPr>
              <a:t>密文</a:t>
            </a:r>
            <a:r>
              <a:rPr lang="zh-CN" altLang="en-US" sz="2800" dirty="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zvrqhdujim</a:t>
            </a:r>
            <a:endParaRPr lang="zh-CN" altLang="en-US" sz="24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103188" y="1988840"/>
                <a:ext cx="8879301" cy="461665"/>
              </a:xfrm>
              <a:prstGeom prst="rect">
                <a:avLst/>
              </a:prstGeom>
            </p:spPr>
            <p:txBody>
              <a:bodyPr wrap="square">
                <a:spAutoFit/>
              </a:bodyPr>
              <a:lstStyle/>
              <a:p>
                <a:r>
                  <a:rPr lang="zh-CN" altLang="zh-CN" sz="2400" dirty="0" smtClean="0"/>
                  <a:t>设</a:t>
                </a:r>
                <a14:m>
                  <m:oMath xmlns:m="http://schemas.openxmlformats.org/officeDocument/2006/math">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𝐶</m:t>
                    </m:r>
                    <m:r>
                      <a:rPr lang="en-US" altLang="zh-CN" sz="2400" i="1">
                        <a:latin typeface="Cambria Math" panose="02040503050406030204" pitchFamily="18" charset="0"/>
                      </a:rPr>
                      <m:t>=</m:t>
                    </m:r>
                    <m:r>
                      <a:rPr lang="en-US" altLang="zh-CN" sz="2400" i="1">
                        <a:latin typeface="Cambria Math" panose="02040503050406030204" pitchFamily="18" charset="0"/>
                      </a:rPr>
                      <m:t>𝐾</m:t>
                    </m:r>
                    <m:r>
                      <a:rPr lang="en-US"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26</m:t>
                        </m:r>
                      </m:sub>
                    </m:sSub>
                    <m:r>
                      <a:rPr lang="zh-CN"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𝑘</m:t>
                    </m:r>
                    <m:r>
                      <a:rPr lang="zh-CN"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zh-CN" altLang="zh-CN" sz="2400" i="1">
                            <a:latin typeface="Cambria Math"/>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≥2)</m:t>
                    </m:r>
                  </m:oMath>
                </a14:m>
                <a:r>
                  <a:rPr lang="zh-CN" altLang="zh-CN" sz="2400" dirty="0" smtClean="0"/>
                  <a:t>，对</a:t>
                </a:r>
                <a14:m>
                  <m:oMath xmlns:m="http://schemas.openxmlformats.org/officeDocument/2006/math">
                    <m:r>
                      <a:rPr lang="en-US" altLang="zh-CN" sz="2400" i="1">
                        <a:latin typeface="Cambria Math" panose="02040503050406030204" pitchFamily="18" charset="0"/>
                      </a:rPr>
                      <m:t>0≤</m:t>
                    </m:r>
                    <m:sSub>
                      <m:sSubPr>
                        <m:ctrlPr>
                          <a:rPr lang="en-US" altLang="zh-CN" sz="2400" i="1" smtClean="0">
                            <a:latin typeface="Cambria Math"/>
                          </a:rPr>
                        </m:ctrlPr>
                      </m:sSubPr>
                      <m:e>
                        <m:r>
                          <a:rPr lang="en-US" altLang="zh-CN" sz="2400" b="0" i="1" smtClean="0">
                            <a:latin typeface="Cambria Math"/>
                          </a:rPr>
                          <m:t>𝑧</m:t>
                        </m:r>
                      </m:e>
                      <m:sub>
                        <m:r>
                          <a:rPr lang="en-US" altLang="zh-CN" sz="2400" b="0" i="1" smtClean="0">
                            <a:latin typeface="Cambria Math"/>
                          </a:rPr>
                          <m:t>𝑖</m:t>
                        </m:r>
                      </m:sub>
                    </m:sSub>
                    <m:r>
                      <a:rPr lang="en-US" altLang="zh-CN" sz="2400" i="1">
                        <a:latin typeface="Cambria Math" panose="02040503050406030204" pitchFamily="18" charset="0"/>
                      </a:rPr>
                      <m:t>≤25</m:t>
                    </m:r>
                  </m:oMath>
                </a14:m>
                <a:r>
                  <a:rPr lang="zh-CN" altLang="zh-CN" sz="2400" dirty="0" smtClean="0"/>
                  <a:t>有</a:t>
                </a:r>
                <a:endParaRPr lang="zh-CN" altLang="zh-CN" sz="2400" dirty="0"/>
              </a:p>
            </p:txBody>
          </p:sp>
        </mc:Choice>
        <mc:Fallback xmlns="">
          <p:sp>
            <p:nvSpPr>
              <p:cNvPr id="2" name="矩形 1"/>
              <p:cNvSpPr>
                <a:spLocks noRot="1" noChangeAspect="1" noMove="1" noResize="1" noEditPoints="1" noAdjustHandles="1" noChangeArrowheads="1" noChangeShapeType="1" noTextEdit="1"/>
              </p:cNvSpPr>
              <p:nvPr/>
            </p:nvSpPr>
            <p:spPr>
              <a:xfrm>
                <a:off x="103188" y="1988840"/>
                <a:ext cx="8879301" cy="461665"/>
              </a:xfrm>
              <a:prstGeom prst="rect">
                <a:avLst/>
              </a:prstGeom>
              <a:blipFill rotWithShape="1">
                <a:blip r:embed="rId3"/>
                <a:stretch>
                  <a:fillRect l="-1098"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59699106"/>
                  </p:ext>
                </p:extLst>
              </p:nvPr>
            </p:nvGraphicFramePr>
            <p:xfrm>
              <a:off x="1770089" y="2618910"/>
              <a:ext cx="5545497" cy="1167962"/>
            </p:xfrm>
            <a:graphic>
              <a:graphicData uri="http://schemas.openxmlformats.org/drawingml/2006/table">
                <a:tbl>
                  <a:tblPr firstRow="1" bandRow="1">
                    <a:tableStyleId>{2D5ABB26-0587-4C30-8999-92F81FD0307C}</a:tableStyleId>
                  </a:tblPr>
                  <a:tblGrid>
                    <a:gridCol w="3713503">
                      <a:extLst>
                        <a:ext uri="{9D8B030D-6E8A-4147-A177-3AD203B41FA5}">
                          <a16:colId xmlns:a16="http://schemas.microsoft.com/office/drawing/2014/main" xmlns="" val="20000"/>
                        </a:ext>
                      </a:extLst>
                    </a:gridCol>
                    <a:gridCol w="1831994">
                      <a:extLst>
                        <a:ext uri="{9D8B030D-6E8A-4147-A177-3AD203B41FA5}">
                          <a16:colId xmlns:a16="http://schemas.microsoft.com/office/drawing/2014/main" xmlns="" val="20001"/>
                        </a:ext>
                      </a:extLst>
                    </a:gridCol>
                  </a:tblGrid>
                  <a:tr h="675075">
                    <a:tc>
                      <a:txBody>
                        <a:bodyPr/>
                        <a:lstStyle/>
                        <a:p>
                          <a:pPr/>
                          <a14:m>
                            <m:oMathPara xmlns:m="http://schemas.openxmlformats.org/officeDocument/2006/math">
                              <m:oMathParaPr>
                                <m:jc m:val="centerGroup"/>
                              </m:oMathParaPr>
                              <m:oMath xmlns:m="http://schemas.openxmlformats.org/officeDocument/2006/math">
                                <m:sSub>
                                  <m:sSubPr>
                                    <m:ctrlPr>
                                      <a:rPr lang="zh-CN" altLang="zh-CN" sz="2400" i="1" kern="1200" smtClean="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𝑒</m:t>
                                    </m:r>
                                  </m:e>
                                  <m:sub>
                                    <m:sSub>
                                      <m:sSubPr>
                                        <m:ctrlPr>
                                          <a:rPr lang="zh-CN" altLang="zh-CN" sz="2400" i="1" kern="120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𝑧</m:t>
                                        </m:r>
                                      </m:e>
                                      <m:sub>
                                        <m:r>
                                          <a:rPr lang="en-US" altLang="zh-CN" sz="2400" i="1" kern="1200">
                                            <a:solidFill>
                                              <a:schemeClr val="tx1"/>
                                            </a:solidFill>
                                            <a:effectLst/>
                                            <a:latin typeface="Cambria Math" panose="02040503050406030204" pitchFamily="18" charset="0"/>
                                            <a:ea typeface="+mn-ea"/>
                                            <a:cs typeface="+mn-cs"/>
                                          </a:rPr>
                                          <m:t>𝑖</m:t>
                                        </m:r>
                                      </m:sub>
                                    </m:sSub>
                                  </m:sub>
                                </m:sSub>
                                <m:r>
                                  <a:rPr lang="en-US" altLang="zh-CN" sz="2400" i="1" kern="1200">
                                    <a:solidFill>
                                      <a:schemeClr val="tx1"/>
                                    </a:solidFill>
                                    <a:effectLst/>
                                    <a:latin typeface="Cambria Math" panose="02040503050406030204" pitchFamily="18" charset="0"/>
                                    <a:ea typeface="+mn-ea"/>
                                    <a:cs typeface="+mn-cs"/>
                                  </a:rPr>
                                  <m:t>(</m:t>
                                </m:r>
                                <m:sSub>
                                  <m:sSubPr>
                                    <m:ctrlPr>
                                      <a:rPr lang="zh-CN" altLang="zh-CN" sz="2400" i="1" kern="120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𝑥</m:t>
                                    </m:r>
                                  </m:e>
                                  <m:sub>
                                    <m:r>
                                      <a:rPr lang="en-US" altLang="zh-CN" sz="2400" i="1" kern="1200">
                                        <a:solidFill>
                                          <a:schemeClr val="tx1"/>
                                        </a:solidFill>
                                        <a:effectLst/>
                                        <a:latin typeface="Cambria Math" panose="02040503050406030204" pitchFamily="18" charset="0"/>
                                        <a:ea typeface="+mn-ea"/>
                                        <a:cs typeface="+mn-cs"/>
                                      </a:rPr>
                                      <m:t>𝑖</m:t>
                                    </m:r>
                                  </m:sub>
                                </m:sSub>
                                <m:r>
                                  <a:rPr lang="en-US" altLang="zh-CN" sz="2400" i="1" kern="1200" smtClean="0">
                                    <a:solidFill>
                                      <a:schemeClr val="tx1"/>
                                    </a:solidFill>
                                    <a:effectLst/>
                                    <a:latin typeface="Cambria Math" panose="02040503050406030204" pitchFamily="18" charset="0"/>
                                    <a:ea typeface="+mn-ea"/>
                                    <a:cs typeface="+mn-cs"/>
                                  </a:rPr>
                                  <m:t>)</m:t>
                                </m:r>
                                <m:r>
                                  <a:rPr lang="en-US" altLang="zh-CN" sz="2400" i="1" kern="1200">
                                    <a:solidFill>
                                      <a:schemeClr val="tx1"/>
                                    </a:solidFill>
                                    <a:effectLst/>
                                    <a:latin typeface="Cambria Math" panose="02040503050406030204" pitchFamily="18" charset="0"/>
                                    <a:ea typeface="+mn-ea"/>
                                    <a:cs typeface="+mn-cs"/>
                                  </a:rPr>
                                  <m:t>=(</m:t>
                                </m:r>
                                <m:sSub>
                                  <m:sSubPr>
                                    <m:ctrlPr>
                                      <a:rPr lang="zh-CN" altLang="zh-CN" sz="2400" i="1" kern="120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𝑥</m:t>
                                    </m:r>
                                  </m:e>
                                  <m:sub>
                                    <m:r>
                                      <a:rPr lang="en-US" altLang="zh-CN" sz="2400" i="1" kern="1200">
                                        <a:solidFill>
                                          <a:schemeClr val="tx1"/>
                                        </a:solidFill>
                                        <a:effectLst/>
                                        <a:latin typeface="Cambria Math" panose="02040503050406030204" pitchFamily="18" charset="0"/>
                                        <a:ea typeface="+mn-ea"/>
                                        <a:cs typeface="+mn-cs"/>
                                      </a:rPr>
                                      <m:t>𝑖</m:t>
                                    </m:r>
                                  </m:sub>
                                </m:sSub>
                                <m:r>
                                  <a:rPr lang="en-US" altLang="zh-CN" sz="2400" i="1" kern="1200">
                                    <a:solidFill>
                                      <a:schemeClr val="tx1"/>
                                    </a:solidFill>
                                    <a:effectLst/>
                                    <a:latin typeface="Cambria Math" panose="02040503050406030204" pitchFamily="18" charset="0"/>
                                    <a:ea typeface="+mn-ea"/>
                                    <a:cs typeface="+mn-cs"/>
                                  </a:rPr>
                                  <m:t>+</m:t>
                                </m:r>
                                <m:sSub>
                                  <m:sSubPr>
                                    <m:ctrlPr>
                                      <a:rPr lang="zh-CN" altLang="zh-CN" sz="2400" i="1" kern="120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𝑧</m:t>
                                    </m:r>
                                  </m:e>
                                  <m:sub>
                                    <m:r>
                                      <a:rPr lang="en-US" altLang="zh-CN" sz="2400" i="1" kern="1200">
                                        <a:solidFill>
                                          <a:schemeClr val="tx1"/>
                                        </a:solidFill>
                                        <a:effectLst/>
                                        <a:latin typeface="Cambria Math" panose="02040503050406030204" pitchFamily="18" charset="0"/>
                                        <a:ea typeface="+mn-ea"/>
                                        <a:cs typeface="+mn-cs"/>
                                      </a:rPr>
                                      <m:t>𝑖</m:t>
                                    </m:r>
                                  </m:sub>
                                </m:sSub>
                                <m:r>
                                  <a:rPr lang="en-US" altLang="zh-CN" sz="2400" i="1" kern="1200">
                                    <a:solidFill>
                                      <a:schemeClr val="tx1"/>
                                    </a:solidFill>
                                    <a:effectLst/>
                                    <a:latin typeface="Cambria Math" panose="02040503050406030204" pitchFamily="18" charset="0"/>
                                    <a:ea typeface="+mn-ea"/>
                                    <a:cs typeface="+mn-cs"/>
                                  </a:rPr>
                                  <m:t>)</m:t>
                                </m:r>
                                <m:func>
                                  <m:funcPr>
                                    <m:ctrlPr>
                                      <a:rPr lang="zh-CN" altLang="zh-CN" sz="2400" i="1" kern="1200">
                                        <a:solidFill>
                                          <a:schemeClr val="tx1"/>
                                        </a:solidFill>
                                        <a:effectLst/>
                                        <a:latin typeface="Cambria Math"/>
                                        <a:ea typeface="+mn-ea"/>
                                        <a:cs typeface="+mn-cs"/>
                                      </a:rPr>
                                    </m:ctrlPr>
                                  </m:funcPr>
                                  <m:fName>
                                    <m:r>
                                      <a:rPr lang="en-US" altLang="zh-CN" sz="2400" i="1" kern="1200">
                                        <a:solidFill>
                                          <a:schemeClr val="tx1"/>
                                        </a:solidFill>
                                        <a:effectLst/>
                                        <a:latin typeface="Cambria Math" panose="02040503050406030204" pitchFamily="18" charset="0"/>
                                        <a:ea typeface="+mn-ea"/>
                                        <a:cs typeface="+mn-cs"/>
                                      </a:rPr>
                                      <m:t>𝑚𝑜𝑑</m:t>
                                    </m:r>
                                  </m:fName>
                                  <m:e>
                                    <m:r>
                                      <a:rPr lang="en-US" altLang="zh-CN" sz="2400" i="1" kern="1200">
                                        <a:solidFill>
                                          <a:schemeClr val="tx1"/>
                                        </a:solidFill>
                                        <a:effectLst/>
                                        <a:latin typeface="Cambria Math" panose="02040503050406030204" pitchFamily="18" charset="0"/>
                                        <a:ea typeface="+mn-ea"/>
                                        <a:cs typeface="+mn-cs"/>
                                      </a:rPr>
                                      <m:t>2</m:t>
                                    </m:r>
                                  </m:e>
                                </m:func>
                                <m:r>
                                  <a:rPr lang="en-US" altLang="zh-CN" sz="2400" i="1" kern="1200">
                                    <a:solidFill>
                                      <a:schemeClr val="tx1"/>
                                    </a:solidFill>
                                    <a:effectLst/>
                                    <a:latin typeface="Cambria Math" panose="02040503050406030204" pitchFamily="18" charset="0"/>
                                    <a:ea typeface="+mn-ea"/>
                                    <a:cs typeface="+mn-cs"/>
                                  </a:rPr>
                                  <m:t>6</m:t>
                                </m:r>
                              </m:oMath>
                            </m:oMathPara>
                          </a14:m>
                          <a:endParaRPr lang="zh-CN" altLang="en-US" sz="2400" dirty="0"/>
                        </a:p>
                      </a:txBody>
                      <a:tcPr/>
                    </a:tc>
                    <a:tc rowSpan="2">
                      <a:txBody>
                        <a:bodyPr/>
                        <a:lstStyle/>
                        <a:p>
                          <a:pPr/>
                          <a14:m>
                            <m:oMathPara xmlns:m="http://schemas.openxmlformats.org/officeDocument/2006/math">
                              <m:oMathParaPr>
                                <m:jc m:val="centerGroup"/>
                              </m:oMathParaPr>
                              <m:oMath xmlns:m="http://schemas.openxmlformats.org/officeDocument/2006/math">
                                <m:r>
                                  <a:rPr lang="en-US" altLang="zh-CN" sz="2400" i="1" kern="1200" smtClean="0">
                                    <a:solidFill>
                                      <a:schemeClr val="tx1"/>
                                    </a:solidFill>
                                    <a:effectLst/>
                                    <a:latin typeface="Cambria Math" panose="02040503050406030204" pitchFamily="18" charset="0"/>
                                    <a:ea typeface="+mn-ea"/>
                                    <a:cs typeface="+mn-cs"/>
                                  </a:rPr>
                                  <m:t>𝑥</m:t>
                                </m:r>
                                <m:r>
                                  <a:rPr lang="zh-CN" altLang="zh-CN" sz="2400" i="1" kern="1200">
                                    <a:solidFill>
                                      <a:schemeClr val="tx1"/>
                                    </a:solidFill>
                                    <a:effectLst/>
                                    <a:latin typeface="Cambria Math" panose="02040503050406030204" pitchFamily="18" charset="0"/>
                                    <a:ea typeface="+mn-ea"/>
                                    <a:cs typeface="+mn-cs"/>
                                  </a:rPr>
                                  <m:t>，</m:t>
                                </m:r>
                                <m:r>
                                  <a:rPr lang="en-US" altLang="zh-CN" sz="2400" i="1" kern="1200">
                                    <a:solidFill>
                                      <a:schemeClr val="tx1"/>
                                    </a:solidFill>
                                    <a:effectLst/>
                                    <a:latin typeface="Cambria Math" panose="02040503050406030204" pitchFamily="18" charset="0"/>
                                    <a:ea typeface="+mn-ea"/>
                                    <a:cs typeface="+mn-cs"/>
                                  </a:rPr>
                                  <m:t>𝑦</m:t>
                                </m:r>
                                <m:r>
                                  <a:rPr lang="zh-CN" altLang="zh-CN" sz="2400" i="1" kern="1200">
                                    <a:solidFill>
                                      <a:schemeClr val="tx1"/>
                                    </a:solidFill>
                                    <a:effectLst/>
                                    <a:latin typeface="Cambria Math" panose="02040503050406030204" pitchFamily="18" charset="0"/>
                                    <a:ea typeface="+mn-ea"/>
                                    <a:cs typeface="+mn-cs"/>
                                  </a:rPr>
                                  <m:t>∈</m:t>
                                </m:r>
                                <m:sSub>
                                  <m:sSubPr>
                                    <m:ctrlPr>
                                      <a:rPr lang="zh-CN" altLang="zh-CN" sz="2400" i="1" kern="120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𝑧</m:t>
                                    </m:r>
                                  </m:e>
                                  <m:sub>
                                    <m:r>
                                      <a:rPr lang="en-US" altLang="zh-CN" sz="2400" i="1" kern="1200">
                                        <a:solidFill>
                                          <a:schemeClr val="tx1"/>
                                        </a:solidFill>
                                        <a:effectLst/>
                                        <a:latin typeface="Cambria Math" panose="02040503050406030204" pitchFamily="18" charset="0"/>
                                        <a:ea typeface="+mn-ea"/>
                                        <a:cs typeface="+mn-cs"/>
                                      </a:rPr>
                                      <m:t>26</m:t>
                                    </m:r>
                                  </m:sub>
                                </m:sSub>
                              </m:oMath>
                            </m:oMathPara>
                          </a14:m>
                          <a:endParaRPr lang="zh-CN" altLang="en-US" sz="2400" dirty="0"/>
                        </a:p>
                      </a:txBody>
                      <a:tcPr anchor="ctr" anchorCtr="1"/>
                    </a:tc>
                    <a:extLst>
                      <a:ext uri="{0D108BD9-81ED-4DB2-BD59-A6C34878D82A}">
                        <a16:rowId xmlns:a16="http://schemas.microsoft.com/office/drawing/2014/main" xmlns="" val="1000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zh-CN" altLang="zh-CN" sz="2400" i="1" kern="1200" smtClean="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𝑑</m:t>
                                    </m:r>
                                  </m:e>
                                  <m:sub>
                                    <m:sSub>
                                      <m:sSubPr>
                                        <m:ctrlPr>
                                          <a:rPr lang="zh-CN" altLang="zh-CN" sz="2400" i="1" kern="120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𝑧</m:t>
                                        </m:r>
                                      </m:e>
                                      <m:sub>
                                        <m:r>
                                          <a:rPr lang="en-US" altLang="zh-CN" sz="2400" i="1" kern="1200">
                                            <a:solidFill>
                                              <a:schemeClr val="tx1"/>
                                            </a:solidFill>
                                            <a:effectLst/>
                                            <a:latin typeface="Cambria Math" panose="02040503050406030204" pitchFamily="18" charset="0"/>
                                            <a:ea typeface="+mn-ea"/>
                                            <a:cs typeface="+mn-cs"/>
                                          </a:rPr>
                                          <m:t>𝑖</m:t>
                                        </m:r>
                                      </m:sub>
                                    </m:sSub>
                                  </m:sub>
                                </m:sSub>
                                <m:r>
                                  <a:rPr lang="en-US" altLang="zh-CN" sz="2400" i="1" kern="1200">
                                    <a:solidFill>
                                      <a:schemeClr val="tx1"/>
                                    </a:solidFill>
                                    <a:effectLst/>
                                    <a:latin typeface="Cambria Math" panose="02040503050406030204" pitchFamily="18" charset="0"/>
                                    <a:ea typeface="+mn-ea"/>
                                    <a:cs typeface="+mn-cs"/>
                                  </a:rPr>
                                  <m:t>(</m:t>
                                </m:r>
                                <m:sSub>
                                  <m:sSubPr>
                                    <m:ctrlPr>
                                      <a:rPr lang="zh-CN" altLang="zh-CN" sz="2400" i="1" kern="120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𝑦</m:t>
                                    </m:r>
                                  </m:e>
                                  <m:sub>
                                    <m:r>
                                      <a:rPr lang="en-US" altLang="zh-CN" sz="2400" i="1" kern="1200">
                                        <a:solidFill>
                                          <a:schemeClr val="tx1"/>
                                        </a:solidFill>
                                        <a:effectLst/>
                                        <a:latin typeface="Cambria Math" panose="02040503050406030204" pitchFamily="18" charset="0"/>
                                        <a:ea typeface="+mn-ea"/>
                                        <a:cs typeface="+mn-cs"/>
                                      </a:rPr>
                                      <m:t>𝑖</m:t>
                                    </m:r>
                                  </m:sub>
                                </m:sSub>
                                <m:r>
                                  <a:rPr lang="en-US" altLang="zh-CN" sz="2400" i="1" kern="1200">
                                    <a:solidFill>
                                      <a:schemeClr val="tx1"/>
                                    </a:solidFill>
                                    <a:effectLst/>
                                    <a:latin typeface="Cambria Math" panose="02040503050406030204" pitchFamily="18" charset="0"/>
                                    <a:ea typeface="+mn-ea"/>
                                    <a:cs typeface="+mn-cs"/>
                                  </a:rPr>
                                  <m:t>)=(</m:t>
                                </m:r>
                                <m:sSub>
                                  <m:sSubPr>
                                    <m:ctrlPr>
                                      <a:rPr lang="zh-CN" altLang="zh-CN" sz="2400" i="1" kern="120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𝑦</m:t>
                                    </m:r>
                                  </m:e>
                                  <m:sub>
                                    <m:r>
                                      <a:rPr lang="en-US" altLang="zh-CN" sz="2400" i="1" kern="1200">
                                        <a:solidFill>
                                          <a:schemeClr val="tx1"/>
                                        </a:solidFill>
                                        <a:effectLst/>
                                        <a:latin typeface="Cambria Math" panose="02040503050406030204" pitchFamily="18" charset="0"/>
                                        <a:ea typeface="+mn-ea"/>
                                        <a:cs typeface="+mn-cs"/>
                                      </a:rPr>
                                      <m:t>𝑖</m:t>
                                    </m:r>
                                  </m:sub>
                                </m:sSub>
                                <m:r>
                                  <a:rPr lang="en-US" altLang="zh-CN" sz="2400" i="1" kern="1200">
                                    <a:solidFill>
                                      <a:schemeClr val="tx1"/>
                                    </a:solidFill>
                                    <a:effectLst/>
                                    <a:latin typeface="Cambria Math" panose="02040503050406030204" pitchFamily="18" charset="0"/>
                                    <a:ea typeface="+mn-ea"/>
                                    <a:cs typeface="+mn-cs"/>
                                  </a:rPr>
                                  <m:t>−</m:t>
                                </m:r>
                                <m:sSub>
                                  <m:sSubPr>
                                    <m:ctrlPr>
                                      <a:rPr lang="zh-CN" altLang="zh-CN" sz="2400" i="1" kern="1200">
                                        <a:solidFill>
                                          <a:schemeClr val="tx1"/>
                                        </a:solidFill>
                                        <a:effectLst/>
                                        <a:latin typeface="Cambria Math"/>
                                        <a:ea typeface="+mn-ea"/>
                                        <a:cs typeface="+mn-cs"/>
                                      </a:rPr>
                                    </m:ctrlPr>
                                  </m:sSubPr>
                                  <m:e>
                                    <m:r>
                                      <a:rPr lang="en-US" altLang="zh-CN" sz="2400" i="1" kern="1200">
                                        <a:solidFill>
                                          <a:schemeClr val="tx1"/>
                                        </a:solidFill>
                                        <a:effectLst/>
                                        <a:latin typeface="Cambria Math" panose="02040503050406030204" pitchFamily="18" charset="0"/>
                                        <a:ea typeface="+mn-ea"/>
                                        <a:cs typeface="+mn-cs"/>
                                      </a:rPr>
                                      <m:t>𝑧</m:t>
                                    </m:r>
                                  </m:e>
                                  <m:sub>
                                    <m:r>
                                      <a:rPr lang="en-US" altLang="zh-CN" sz="2400" i="1" kern="1200">
                                        <a:solidFill>
                                          <a:schemeClr val="tx1"/>
                                        </a:solidFill>
                                        <a:effectLst/>
                                        <a:latin typeface="Cambria Math" panose="02040503050406030204" pitchFamily="18" charset="0"/>
                                        <a:ea typeface="+mn-ea"/>
                                        <a:cs typeface="+mn-cs"/>
                                      </a:rPr>
                                      <m:t>𝑖</m:t>
                                    </m:r>
                                  </m:sub>
                                </m:sSub>
                                <m:r>
                                  <a:rPr lang="en-US" altLang="zh-CN" sz="2400" i="1" kern="1200">
                                    <a:solidFill>
                                      <a:schemeClr val="tx1"/>
                                    </a:solidFill>
                                    <a:effectLst/>
                                    <a:latin typeface="Cambria Math" panose="02040503050406030204" pitchFamily="18" charset="0"/>
                                    <a:ea typeface="+mn-ea"/>
                                    <a:cs typeface="+mn-cs"/>
                                  </a:rPr>
                                  <m:t>)</m:t>
                                </m:r>
                                <m:func>
                                  <m:funcPr>
                                    <m:ctrlPr>
                                      <a:rPr lang="zh-CN" altLang="zh-CN" sz="2400" i="1" kern="1200">
                                        <a:solidFill>
                                          <a:schemeClr val="tx1"/>
                                        </a:solidFill>
                                        <a:effectLst/>
                                        <a:latin typeface="Cambria Math"/>
                                        <a:ea typeface="+mn-ea"/>
                                        <a:cs typeface="+mn-cs"/>
                                      </a:rPr>
                                    </m:ctrlPr>
                                  </m:funcPr>
                                  <m:fName>
                                    <m:r>
                                      <a:rPr lang="en-US" altLang="zh-CN" sz="2400" i="1" kern="1200">
                                        <a:solidFill>
                                          <a:schemeClr val="tx1"/>
                                        </a:solidFill>
                                        <a:effectLst/>
                                        <a:latin typeface="Cambria Math" panose="02040503050406030204" pitchFamily="18" charset="0"/>
                                        <a:ea typeface="+mn-ea"/>
                                        <a:cs typeface="+mn-cs"/>
                                      </a:rPr>
                                      <m:t>𝑚𝑜𝑑</m:t>
                                    </m:r>
                                  </m:fName>
                                  <m:e>
                                    <m:r>
                                      <a:rPr lang="en-US" altLang="zh-CN" sz="2400" i="1" kern="1200">
                                        <a:solidFill>
                                          <a:schemeClr val="tx1"/>
                                        </a:solidFill>
                                        <a:effectLst/>
                                        <a:latin typeface="Cambria Math" panose="02040503050406030204" pitchFamily="18" charset="0"/>
                                        <a:ea typeface="+mn-ea"/>
                                        <a:cs typeface="+mn-cs"/>
                                      </a:rPr>
                                      <m:t>2</m:t>
                                    </m:r>
                                  </m:e>
                                </m:func>
                                <m:r>
                                  <a:rPr lang="en-US" altLang="zh-CN" sz="2400" i="1" kern="1200">
                                    <a:solidFill>
                                      <a:schemeClr val="tx1"/>
                                    </a:solidFill>
                                    <a:effectLst/>
                                    <a:latin typeface="Cambria Math" panose="02040503050406030204" pitchFamily="18" charset="0"/>
                                    <a:ea typeface="+mn-ea"/>
                                    <a:cs typeface="+mn-cs"/>
                                  </a:rPr>
                                  <m:t>6</m:t>
                                </m:r>
                              </m:oMath>
                            </m:oMathPara>
                          </a14:m>
                          <a:endParaRPr lang="zh-CN" altLang="en-US" sz="2400" dirty="0"/>
                        </a:p>
                      </a:txBody>
                      <a:tcPr/>
                    </a:tc>
                    <a:tc vMerge="1">
                      <a:txBody>
                        <a:bodyPr/>
                        <a:lstStyle/>
                        <a:p>
                          <a:endParaRPr lang="zh-CN" altLang="en-US" dirty="0"/>
                        </a:p>
                      </a:txBody>
                      <a:tcPr/>
                    </a:tc>
                    <a:extLst>
                      <a:ext uri="{0D108BD9-81ED-4DB2-BD59-A6C34878D82A}">
                        <a16:rowId xmlns:a16="http://schemas.microsoft.com/office/drawing/2014/main" xmlns="" val="10001"/>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59699106"/>
                  </p:ext>
                </p:extLst>
              </p:nvPr>
            </p:nvGraphicFramePr>
            <p:xfrm>
              <a:off x="1770089" y="2618910"/>
              <a:ext cx="5545497" cy="1167962"/>
            </p:xfrm>
            <a:graphic>
              <a:graphicData uri="http://schemas.openxmlformats.org/drawingml/2006/table">
                <a:tbl>
                  <a:tblPr firstRow="1" bandRow="1">
                    <a:tableStyleId>{2D5ABB26-0587-4C30-8999-92F81FD0307C}</a:tableStyleId>
                  </a:tblPr>
                  <a:tblGrid>
                    <a:gridCol w="3713503">
                      <a:extLst>
                        <a:ext uri="{9D8B030D-6E8A-4147-A177-3AD203B41FA5}">
                          <a16:colId xmlns:a16="http://schemas.microsoft.com/office/drawing/2014/main" xmlns:a14="http://schemas.microsoft.com/office/drawing/2010/main" xmlns="" val="20000"/>
                        </a:ext>
                      </a:extLst>
                    </a:gridCol>
                    <a:gridCol w="1831994">
                      <a:extLst>
                        <a:ext uri="{9D8B030D-6E8A-4147-A177-3AD203B41FA5}">
                          <a16:colId xmlns:a16="http://schemas.microsoft.com/office/drawing/2014/main" xmlns:a14="http://schemas.microsoft.com/office/drawing/2010/main" xmlns="" val="20001"/>
                        </a:ext>
                      </a:extLst>
                    </a:gridCol>
                  </a:tblGrid>
                  <a:tr h="675075">
                    <a:tc>
                      <a:txBody>
                        <a:bodyPr/>
                        <a:lstStyle/>
                        <a:p>
                          <a:endParaRPr lang="zh-CN"/>
                        </a:p>
                      </a:txBody>
                      <a:tcPr>
                        <a:blipFill rotWithShape="1">
                          <a:blip r:embed="rId4"/>
                          <a:stretch>
                            <a:fillRect t="-909" r="-49589" b="-81818"/>
                          </a:stretch>
                        </a:blipFill>
                      </a:tcPr>
                    </a:tc>
                    <a:tc rowSpan="2">
                      <a:txBody>
                        <a:bodyPr/>
                        <a:lstStyle/>
                        <a:p>
                          <a:endParaRPr lang="zh-CN"/>
                        </a:p>
                      </a:txBody>
                      <a:tcPr anchor="ctr" anchorCtr="1">
                        <a:blipFill rotWithShape="1">
                          <a:blip r:embed="rId4"/>
                          <a:stretch>
                            <a:fillRect l="-202326" t="-524" r="-332" b="-4712"/>
                          </a:stretch>
                        </a:blipFill>
                      </a:tcPr>
                    </a:tc>
                    <a:extLst>
                      <a:ext uri="{0D108BD9-81ED-4DB2-BD59-A6C34878D82A}">
                        <a16:rowId xmlns:a16="http://schemas.microsoft.com/office/drawing/2014/main" xmlns:a14="http://schemas.microsoft.com/office/drawing/2010/main" xmlns="" val="10000"/>
                      </a:ext>
                    </a:extLst>
                  </a:tr>
                  <a:tr h="492887">
                    <a:tc>
                      <a:txBody>
                        <a:bodyPr/>
                        <a:lstStyle/>
                        <a:p>
                          <a:endParaRPr lang="zh-CN"/>
                        </a:p>
                      </a:txBody>
                      <a:tcPr>
                        <a:blipFill rotWithShape="1">
                          <a:blip r:embed="rId4"/>
                          <a:stretch>
                            <a:fillRect t="-137037" r="-49589" b="-11111"/>
                          </a:stretch>
                        </a:blipFill>
                      </a:tcPr>
                    </a:tc>
                    <a:tc vMerge="1">
                      <a:txBody>
                        <a:bodyPr/>
                        <a:lstStyle/>
                        <a:p>
                          <a:endParaRPr lang="zh-CN" altLang="en-US" dirty="0"/>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4" name="矩形 3"/>
          <p:cNvSpPr/>
          <p:nvPr/>
        </p:nvSpPr>
        <p:spPr>
          <a:xfrm>
            <a:off x="1282250" y="908720"/>
            <a:ext cx="1845205" cy="830997"/>
          </a:xfrm>
          <a:prstGeom prst="rect">
            <a:avLst/>
          </a:prstGeom>
        </p:spPr>
        <p:txBody>
          <a:bodyPr wrap="square">
            <a:spAutoFit/>
          </a:bodyPr>
          <a:lstStyle/>
          <a:p>
            <a:r>
              <a:rPr lang="zh-CN" altLang="zh-CN" sz="4800" b="1" dirty="0">
                <a:solidFill>
                  <a:srgbClr val="7030A0"/>
                </a:solidFill>
              </a:rPr>
              <a:t>例</a:t>
            </a:r>
            <a:r>
              <a:rPr lang="en-US" altLang="zh-CN" sz="4800" b="1" dirty="0">
                <a:solidFill>
                  <a:srgbClr val="7030A0"/>
                </a:solidFill>
              </a:rPr>
              <a:t>5.1</a:t>
            </a:r>
            <a:endParaRPr lang="zh-CN" altLang="en-US" sz="4800" dirty="0">
              <a:solidFill>
                <a:srgbClr val="7030A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1"/>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1F5AD7C4-1CB0-48E9-812A-C38AD7741E5D}" type="datetime1">
              <a:rPr lang="zh-CN" altLang="en-US" sz="1400" smtClean="0"/>
              <a:t>2020\1\28 Tuesday</a:t>
            </a:fld>
            <a:endParaRPr lang="en-US" altLang="zh-CN" sz="1400"/>
          </a:p>
        </p:txBody>
      </p:sp>
      <p:sp>
        <p:nvSpPr>
          <p:cNvPr id="39939" name="页脚占位符 2"/>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a:p>
        </p:txBody>
      </p:sp>
      <p:sp>
        <p:nvSpPr>
          <p:cNvPr id="39940"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A4DF5677-331F-4044-B348-C0887F06C1A2}" type="slidenum">
              <a:rPr lang="en-US" altLang="zh-CN" sz="1400"/>
              <a:pPr>
                <a:spcBef>
                  <a:spcPct val="0"/>
                </a:spcBef>
                <a:buClrTx/>
                <a:buSzTx/>
                <a:buFontTx/>
                <a:buNone/>
              </a:pPr>
              <a:t>70</a:t>
            </a:fld>
            <a:endParaRPr lang="en-US" altLang="zh-CN" sz="1400"/>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xmlns="" id="{674017E4-17EB-4D35-8AFF-731D52F94967}"/>
                  </a:ext>
                </a:extLst>
              </p:cNvPr>
              <p:cNvSpPr/>
              <p:nvPr/>
            </p:nvSpPr>
            <p:spPr>
              <a:xfrm>
                <a:off x="196850" y="2033845"/>
                <a:ext cx="8750300" cy="42288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ct val="20000"/>
                  </a:spcBef>
                  <a:buClr>
                    <a:schemeClr val="folHlink"/>
                  </a:buClr>
                  <a:buSzPct val="60000"/>
                </a:pPr>
                <a:r>
                  <a:rPr lang="zh-CN" altLang="zh-CN" sz="3200" b="1" dirty="0" smtClean="0">
                    <a:latin typeface="Times New Roman" panose="02020603050405020304" pitchFamily="18" charset="0"/>
                    <a:ea typeface="+mn-ea"/>
                    <a:cs typeface="Times New Roman" panose="02020603050405020304" pitchFamily="18" charset="0"/>
                  </a:rPr>
                  <a:t>证明</a:t>
                </a:r>
                <a:r>
                  <a:rPr lang="zh-CN" altLang="zh-CN" sz="3200" b="1" dirty="0">
                    <a:latin typeface="Times New Roman" panose="02020603050405020304" pitchFamily="18" charset="0"/>
                    <a:ea typeface="+mn-ea"/>
                    <a:cs typeface="Times New Roman" panose="02020603050405020304" pitchFamily="18" charset="0"/>
                  </a:rPr>
                  <a:t>： </a:t>
                </a:r>
                <a:endParaRPr lang="en-US" altLang="zh-CN" sz="3200" b="1" dirty="0" smtClean="0">
                  <a:latin typeface="Times New Roman" panose="02020603050405020304" pitchFamily="18" charset="0"/>
                  <a:ea typeface="+mn-ea"/>
                  <a:cs typeface="Times New Roman" panose="02020603050405020304" pitchFamily="18" charset="0"/>
                </a:endParaRPr>
              </a:p>
              <a:p>
                <a:pPr>
                  <a:spcBef>
                    <a:spcPct val="20000"/>
                  </a:spcBef>
                  <a:buClr>
                    <a:schemeClr val="folHlink"/>
                  </a:buClr>
                  <a:buSzPct val="60000"/>
                </a:pPr>
                <a:r>
                  <a:rPr lang="zh-CN" altLang="zh-CN" sz="3200" dirty="0" smtClean="0">
                    <a:latin typeface="Times New Roman" panose="02020603050405020304" pitchFamily="18" charset="0"/>
                    <a:ea typeface="+mn-ea"/>
                    <a:cs typeface="Times New Roman" panose="02020603050405020304" pitchFamily="18" charset="0"/>
                  </a:rPr>
                  <a:t>若</a:t>
                </a:r>
                <a:r>
                  <a:rPr lang="en-US" altLang="zh-CN" sz="3200" i="1" dirty="0">
                    <a:latin typeface="Times New Roman" panose="02020603050405020304" pitchFamily="18" charset="0"/>
                    <a:ea typeface="+mn-ea"/>
                    <a:cs typeface="Times New Roman" panose="02020603050405020304" pitchFamily="18" charset="0"/>
                  </a:rPr>
                  <a:t>p</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x</a:t>
                </a:r>
                <a:r>
                  <a:rPr lang="en-US" altLang="zh-CN" sz="3200" dirty="0">
                    <a:latin typeface="Times New Roman" panose="02020603050405020304" pitchFamily="18" charset="0"/>
                    <a:ea typeface="+mn-ea"/>
                    <a:cs typeface="Times New Roman" panose="02020603050405020304" pitchFamily="18" charset="0"/>
                  </a:rPr>
                  <a:t>)</a:t>
                </a:r>
                <a:r>
                  <a:rPr lang="zh-CN" altLang="zh-CN" sz="3200" dirty="0">
                    <a:latin typeface="Times New Roman" panose="02020603050405020304" pitchFamily="18" charset="0"/>
                    <a:ea typeface="+mn-ea"/>
                    <a:cs typeface="Times New Roman" panose="02020603050405020304" pitchFamily="18" charset="0"/>
                  </a:rPr>
                  <a:t>是本原多项式，则其阶为</a:t>
                </a:r>
                <a14:m>
                  <m:oMath xmlns:m="http://schemas.openxmlformats.org/officeDocument/2006/math">
                    <m:sSup>
                      <m:sSupPr>
                        <m:ctrlPr>
                          <a:rPr lang="zh-CN" altLang="zh-CN" sz="3200" i="1">
                            <a:latin typeface="Cambria Math"/>
                            <a:ea typeface="+mn-ea"/>
                          </a:rPr>
                        </m:ctrlPr>
                      </m:sSupPr>
                      <m:e>
                        <m:r>
                          <a:rPr lang="en-US" altLang="zh-CN" sz="3200" smtClean="0">
                            <a:latin typeface="Cambria Math" panose="02040503050406030204" pitchFamily="18" charset="0"/>
                            <a:ea typeface="+mn-ea"/>
                          </a:rPr>
                          <m:t>2</m:t>
                        </m:r>
                      </m:e>
                      <m:sup>
                        <m:r>
                          <a:rPr lang="en-US" altLang="zh-CN" sz="3200" smtClean="0">
                            <a:latin typeface="Cambria Math" panose="02040503050406030204" pitchFamily="18" charset="0"/>
                            <a:ea typeface="+mn-ea"/>
                          </a:rPr>
                          <m:t>𝑛</m:t>
                        </m:r>
                      </m:sup>
                    </m:sSup>
                    <m:r>
                      <a:rPr lang="en-US" altLang="zh-CN" sz="3200" smtClean="0">
                        <a:latin typeface="Cambria Math" panose="02040503050406030204" pitchFamily="18" charset="0"/>
                        <a:ea typeface="+mn-ea"/>
                      </a:rPr>
                      <m:t>−1</m:t>
                    </m:r>
                  </m:oMath>
                </a14:m>
                <a:r>
                  <a:rPr lang="zh-CN" altLang="zh-CN" sz="3200" dirty="0">
                    <a:latin typeface="Times New Roman" panose="02020603050405020304" pitchFamily="18" charset="0"/>
                    <a:ea typeface="+mn-ea"/>
                    <a:cs typeface="Times New Roman" panose="02020603050405020304" pitchFamily="18" charset="0"/>
                  </a:rPr>
                  <a:t>，由定理</a:t>
                </a:r>
                <a:r>
                  <a:rPr lang="en-US" altLang="zh-CN" sz="3200" dirty="0">
                    <a:latin typeface="Times New Roman" panose="02020603050405020304" pitchFamily="18" charset="0"/>
                    <a:ea typeface="+mn-ea"/>
                    <a:cs typeface="Times New Roman" panose="02020603050405020304" pitchFamily="18" charset="0"/>
                  </a:rPr>
                  <a:t>5.5</a:t>
                </a:r>
                <a:r>
                  <a:rPr lang="zh-CN" altLang="zh-CN" sz="3200" dirty="0">
                    <a:latin typeface="Times New Roman" panose="02020603050405020304" pitchFamily="18" charset="0"/>
                    <a:ea typeface="+mn-ea"/>
                    <a:cs typeface="Times New Roman" panose="02020603050405020304" pitchFamily="18" charset="0"/>
                  </a:rPr>
                  <a:t>得</a:t>
                </a:r>
                <a:r>
                  <a:rPr lang="en-US" altLang="zh-CN" sz="3200" dirty="0">
                    <a:latin typeface="Times New Roman" panose="02020603050405020304" pitchFamily="18" charset="0"/>
                    <a:ea typeface="+mn-ea"/>
                    <a:cs typeface="Times New Roman" panose="02020603050405020304" pitchFamily="18" charset="0"/>
                  </a:rPr>
                  <a:t>{</a:t>
                </a:r>
                <a:r>
                  <a:rPr lang="en-US" altLang="zh-CN" sz="3200" i="1" dirty="0">
                    <a:latin typeface="Times New Roman" panose="02020603050405020304" pitchFamily="18" charset="0"/>
                    <a:ea typeface="+mn-ea"/>
                    <a:cs typeface="Times New Roman" panose="02020603050405020304" pitchFamily="18" charset="0"/>
                  </a:rPr>
                  <a:t>a</a:t>
                </a:r>
                <a:r>
                  <a:rPr lang="en-US" altLang="zh-CN" sz="3200" i="1" baseline="-25000" dirty="0">
                    <a:latin typeface="Times New Roman" panose="02020603050405020304" pitchFamily="18" charset="0"/>
                    <a:ea typeface="+mn-ea"/>
                    <a:cs typeface="Times New Roman" panose="02020603050405020304" pitchFamily="18" charset="0"/>
                  </a:rPr>
                  <a:t>i</a:t>
                </a:r>
                <a:r>
                  <a:rPr lang="en-US" altLang="zh-CN" sz="3200" dirty="0">
                    <a:latin typeface="Times New Roman" panose="02020603050405020304" pitchFamily="18" charset="0"/>
                    <a:ea typeface="+mn-ea"/>
                    <a:cs typeface="Times New Roman" panose="02020603050405020304" pitchFamily="18" charset="0"/>
                  </a:rPr>
                  <a:t>}</a:t>
                </a:r>
                <a:r>
                  <a:rPr lang="zh-CN" altLang="zh-CN" sz="3200" dirty="0">
                    <a:latin typeface="Times New Roman" panose="02020603050405020304" pitchFamily="18" charset="0"/>
                    <a:ea typeface="+mn-ea"/>
                    <a:cs typeface="Times New Roman" panose="02020603050405020304" pitchFamily="18" charset="0"/>
                  </a:rPr>
                  <a:t>的周期等于</a:t>
                </a:r>
                <a14:m>
                  <m:oMath xmlns:m="http://schemas.openxmlformats.org/officeDocument/2006/math">
                    <m:sSup>
                      <m:sSupPr>
                        <m:ctrlPr>
                          <a:rPr lang="zh-CN" altLang="zh-CN" sz="3200" i="1">
                            <a:latin typeface="Cambria Math"/>
                            <a:ea typeface="+mn-ea"/>
                          </a:rPr>
                        </m:ctrlPr>
                      </m:sSupPr>
                      <m:e>
                        <m:r>
                          <a:rPr lang="en-US" altLang="zh-CN" sz="3200" smtClean="0">
                            <a:latin typeface="Cambria Math" panose="02040503050406030204" pitchFamily="18" charset="0"/>
                            <a:ea typeface="+mn-ea"/>
                          </a:rPr>
                          <m:t>2</m:t>
                        </m:r>
                      </m:e>
                      <m:sup>
                        <m:r>
                          <a:rPr lang="en-US" altLang="zh-CN" sz="3200" smtClean="0">
                            <a:latin typeface="Cambria Math" panose="02040503050406030204" pitchFamily="18" charset="0"/>
                            <a:ea typeface="+mn-ea"/>
                          </a:rPr>
                          <m:t>𝑛</m:t>
                        </m:r>
                      </m:sup>
                    </m:sSup>
                    <m:r>
                      <a:rPr lang="en-US" altLang="zh-CN" sz="3200" smtClean="0">
                        <a:latin typeface="Cambria Math" panose="02040503050406030204" pitchFamily="18" charset="0"/>
                        <a:ea typeface="+mn-ea"/>
                      </a:rPr>
                      <m:t>−1</m:t>
                    </m:r>
                  </m:oMath>
                </a14:m>
                <a:r>
                  <a:rPr lang="zh-CN" altLang="zh-CN" sz="3200" dirty="0">
                    <a:latin typeface="Times New Roman" panose="02020603050405020304" pitchFamily="18" charset="0"/>
                    <a:ea typeface="+mn-ea"/>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即</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a</a:t>
                </a:r>
                <a:r>
                  <a:rPr lang="en-US" altLang="zh-CN" sz="3200" i="1" baseline="-250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为</a:t>
                </a:r>
                <a:r>
                  <a:rPr lang="en-US" altLang="zh-CN" sz="3200" dirty="0">
                    <a:latin typeface="Times New Roman" panose="02020603050405020304" pitchFamily="18" charset="0"/>
                    <a:ea typeface="+mn-ea"/>
                    <a:cs typeface="Times New Roman" panose="02020603050405020304" pitchFamily="18" charset="0"/>
                  </a:rPr>
                  <a:t>m</a:t>
                </a:r>
                <a:r>
                  <a:rPr lang="zh-CN" altLang="zh-CN" sz="3200" dirty="0" smtClean="0">
                    <a:latin typeface="Times New Roman" panose="02020603050405020304" pitchFamily="18" charset="0"/>
                    <a:ea typeface="+mn-ea"/>
                    <a:cs typeface="Times New Roman" panose="02020603050405020304" pitchFamily="18" charset="0"/>
                  </a:rPr>
                  <a:t>序列</a:t>
                </a:r>
                <a:r>
                  <a:rPr lang="zh-CN" altLang="zh-CN" sz="3200" dirty="0">
                    <a:latin typeface="Times New Roman" panose="02020603050405020304" pitchFamily="18" charset="0"/>
                    <a:ea typeface="+mn-ea"/>
                    <a:cs typeface="Times New Roman" panose="02020603050405020304" pitchFamily="18" charset="0"/>
                  </a:rPr>
                  <a:t>。</a:t>
                </a:r>
              </a:p>
              <a:p>
                <a:pPr>
                  <a:spcBef>
                    <a:spcPct val="20000"/>
                  </a:spcBef>
                  <a:buClr>
                    <a:schemeClr val="folHlink"/>
                  </a:buClr>
                  <a:buSzPct val="60000"/>
                </a:pPr>
                <a:r>
                  <a:rPr lang="zh-CN" altLang="zh-CN" sz="3200" dirty="0">
                    <a:latin typeface="Times New Roman" panose="02020603050405020304" pitchFamily="18" charset="0"/>
                    <a:ea typeface="+mn-ea"/>
                    <a:cs typeface="Times New Roman" panose="02020603050405020304" pitchFamily="18" charset="0"/>
                  </a:rPr>
                  <a:t>反之，</a:t>
                </a:r>
                <a:r>
                  <a:rPr lang="zh-CN" altLang="zh-CN" sz="3200" dirty="0" smtClean="0">
                    <a:latin typeface="Times New Roman" panose="02020603050405020304" pitchFamily="18" charset="0"/>
                    <a:ea typeface="+mn-ea"/>
                    <a:cs typeface="Times New Roman" panose="02020603050405020304" pitchFamily="18" charset="0"/>
                  </a:rPr>
                  <a:t>若</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a</a:t>
                </a:r>
                <a:r>
                  <a:rPr lang="en-US" altLang="zh-CN" sz="3200" i="1" baseline="-250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为</a:t>
                </a:r>
                <a:r>
                  <a:rPr lang="en-US" altLang="zh-CN" sz="3200" dirty="0">
                    <a:latin typeface="Times New Roman" panose="02020603050405020304" pitchFamily="18" charset="0"/>
                    <a:ea typeface="+mn-ea"/>
                    <a:cs typeface="Times New Roman" panose="02020603050405020304" pitchFamily="18" charset="0"/>
                  </a:rPr>
                  <a:t>m</a:t>
                </a:r>
                <a:r>
                  <a:rPr lang="zh-CN" altLang="zh-CN" sz="3200" dirty="0" smtClean="0">
                    <a:latin typeface="Times New Roman" panose="02020603050405020304" pitchFamily="18" charset="0"/>
                    <a:ea typeface="+mn-ea"/>
                    <a:cs typeface="Times New Roman" panose="02020603050405020304" pitchFamily="18" charset="0"/>
                  </a:rPr>
                  <a:t>序列</a:t>
                </a:r>
                <a:r>
                  <a:rPr lang="zh-CN" altLang="zh-CN" sz="3200" dirty="0">
                    <a:latin typeface="Times New Roman" panose="02020603050405020304" pitchFamily="18" charset="0"/>
                    <a:ea typeface="+mn-ea"/>
                    <a:cs typeface="Times New Roman" panose="02020603050405020304" pitchFamily="18" charset="0"/>
                  </a:rPr>
                  <a:t>，则其周期等于</a:t>
                </a:r>
                <a14:m>
                  <m:oMath xmlns:m="http://schemas.openxmlformats.org/officeDocument/2006/math">
                    <m:sSup>
                      <m:sSupPr>
                        <m:ctrlPr>
                          <a:rPr lang="zh-CN" altLang="zh-CN" sz="3200" i="1">
                            <a:latin typeface="Cambria Math"/>
                            <a:ea typeface="+mn-ea"/>
                          </a:rPr>
                        </m:ctrlPr>
                      </m:sSupPr>
                      <m:e>
                        <m:r>
                          <a:rPr lang="en-US" altLang="zh-CN" sz="3200" smtClean="0">
                            <a:latin typeface="Cambria Math" panose="02040503050406030204" pitchFamily="18" charset="0"/>
                            <a:ea typeface="+mn-ea"/>
                          </a:rPr>
                          <m:t>2</m:t>
                        </m:r>
                      </m:e>
                      <m:sup>
                        <m:r>
                          <a:rPr lang="en-US" altLang="zh-CN" sz="3200" smtClean="0">
                            <a:latin typeface="Cambria Math" panose="02040503050406030204" pitchFamily="18" charset="0"/>
                            <a:ea typeface="+mn-ea"/>
                          </a:rPr>
                          <m:t>𝑛</m:t>
                        </m:r>
                      </m:sup>
                    </m:sSup>
                    <m:r>
                      <a:rPr lang="en-US" altLang="zh-CN" sz="3200" smtClean="0">
                        <a:latin typeface="Cambria Math" panose="02040503050406030204" pitchFamily="18" charset="0"/>
                        <a:ea typeface="+mn-ea"/>
                      </a:rPr>
                      <m:t>−1</m:t>
                    </m:r>
                  </m:oMath>
                </a14:m>
                <a:r>
                  <a:rPr lang="zh-CN" altLang="zh-CN" sz="3200" dirty="0">
                    <a:latin typeface="Times New Roman" panose="02020603050405020304" pitchFamily="18" charset="0"/>
                    <a:ea typeface="+mn-ea"/>
                    <a:cs typeface="Times New Roman" panose="02020603050405020304" pitchFamily="18" charset="0"/>
                  </a:rPr>
                  <a:t>，由定理</a:t>
                </a:r>
                <a:r>
                  <a:rPr lang="en-US" altLang="zh-CN" sz="3200" dirty="0">
                    <a:latin typeface="Times New Roman" panose="02020603050405020304" pitchFamily="18" charset="0"/>
                    <a:ea typeface="+mn-ea"/>
                    <a:cs typeface="Times New Roman" panose="02020603050405020304" pitchFamily="18" charset="0"/>
                  </a:rPr>
                  <a:t>5.6</a:t>
                </a:r>
                <a:r>
                  <a:rPr lang="zh-CN" altLang="zh-CN" sz="3200" dirty="0" smtClean="0">
                    <a:latin typeface="Times New Roman" panose="02020603050405020304" pitchFamily="18" charset="0"/>
                    <a:ea typeface="+mn-ea"/>
                    <a:cs typeface="Times New Roman" panose="02020603050405020304" pitchFamily="18" charset="0"/>
                  </a:rPr>
                  <a:t>知</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是</a:t>
                </a:r>
                <a:r>
                  <a:rPr lang="zh-CN" altLang="zh-CN" sz="3200" dirty="0">
                    <a:latin typeface="Times New Roman" panose="02020603050405020304" pitchFamily="18" charset="0"/>
                    <a:ea typeface="+mn-ea"/>
                    <a:cs typeface="Times New Roman" panose="02020603050405020304" pitchFamily="18" charset="0"/>
                  </a:rPr>
                  <a:t>不可约的，由定理</a:t>
                </a:r>
                <a:r>
                  <a:rPr lang="en-US" altLang="zh-CN" sz="3200" dirty="0">
                    <a:latin typeface="Times New Roman" panose="02020603050405020304" pitchFamily="18" charset="0"/>
                    <a:ea typeface="+mn-ea"/>
                    <a:cs typeface="Times New Roman" panose="02020603050405020304" pitchFamily="18" charset="0"/>
                  </a:rPr>
                  <a:t>5.4</a:t>
                </a:r>
                <a:r>
                  <a:rPr lang="zh-CN" altLang="zh-CN" sz="3200" dirty="0" smtClean="0">
                    <a:latin typeface="Times New Roman" panose="02020603050405020304" pitchFamily="18" charset="0"/>
                    <a:ea typeface="+mn-ea"/>
                    <a:cs typeface="Times New Roman" panose="02020603050405020304" pitchFamily="18" charset="0"/>
                  </a:rPr>
                  <a:t>知</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a</a:t>
                </a:r>
                <a:r>
                  <a:rPr lang="en-US" altLang="zh-CN" sz="3200" i="1" baseline="-250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的</a:t>
                </a:r>
                <a:r>
                  <a:rPr lang="zh-CN" altLang="zh-CN" sz="3200" dirty="0">
                    <a:latin typeface="Times New Roman" panose="02020603050405020304" pitchFamily="18" charset="0"/>
                    <a:ea typeface="+mn-ea"/>
                    <a:cs typeface="Times New Roman" panose="02020603050405020304" pitchFamily="18" charset="0"/>
                  </a:rPr>
                  <a:t>周期</a:t>
                </a:r>
                <a14:m>
                  <m:oMath xmlns:m="http://schemas.openxmlformats.org/officeDocument/2006/math">
                    <m:sSup>
                      <m:sSupPr>
                        <m:ctrlPr>
                          <a:rPr lang="zh-CN" altLang="zh-CN" sz="3200" i="1">
                            <a:latin typeface="Cambria Math"/>
                            <a:ea typeface="+mn-ea"/>
                          </a:rPr>
                        </m:ctrlPr>
                      </m:sSupPr>
                      <m:e>
                        <m:r>
                          <a:rPr lang="en-US" altLang="zh-CN" sz="3200" smtClean="0">
                            <a:latin typeface="Cambria Math" panose="02040503050406030204" pitchFamily="18" charset="0"/>
                            <a:ea typeface="+mn-ea"/>
                          </a:rPr>
                          <m:t>2</m:t>
                        </m:r>
                      </m:e>
                      <m:sup>
                        <m:r>
                          <a:rPr lang="en-US" altLang="zh-CN" sz="3200" smtClean="0">
                            <a:latin typeface="Cambria Math" panose="02040503050406030204" pitchFamily="18" charset="0"/>
                            <a:ea typeface="+mn-ea"/>
                          </a:rPr>
                          <m:t>𝑛</m:t>
                        </m:r>
                      </m:sup>
                    </m:sSup>
                    <m:r>
                      <a:rPr lang="en-US" altLang="zh-CN" sz="3200" smtClean="0">
                        <a:latin typeface="Cambria Math" panose="02040503050406030204" pitchFamily="18" charset="0"/>
                        <a:ea typeface="+mn-ea"/>
                      </a:rPr>
                      <m:t>−1</m:t>
                    </m:r>
                  </m:oMath>
                </a14:m>
                <a:r>
                  <a:rPr lang="zh-CN" altLang="zh-CN" sz="3200" dirty="0" smtClean="0">
                    <a:latin typeface="Times New Roman" panose="02020603050405020304" pitchFamily="18" charset="0"/>
                    <a:ea typeface="+mn-ea"/>
                    <a:cs typeface="Times New Roman" panose="02020603050405020304" pitchFamily="18" charset="0"/>
                  </a:rPr>
                  <a:t>整除</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a</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的</a:t>
                </a:r>
                <a:r>
                  <a:rPr lang="zh-CN" altLang="zh-CN" sz="3200" dirty="0">
                    <a:latin typeface="Times New Roman" panose="02020603050405020304" pitchFamily="18" charset="0"/>
                    <a:ea typeface="+mn-ea"/>
                    <a:cs typeface="Times New Roman" panose="02020603050405020304" pitchFamily="18" charset="0"/>
                  </a:rPr>
                  <a:t>阶，</a:t>
                </a:r>
                <a:r>
                  <a:rPr lang="zh-CN" altLang="zh-CN" sz="3200" dirty="0" smtClean="0">
                    <a:latin typeface="Times New Roman" panose="02020603050405020304" pitchFamily="18" charset="0"/>
                    <a:ea typeface="+mn-ea"/>
                    <a:cs typeface="Times New Roman" panose="02020603050405020304" pitchFamily="18" charset="0"/>
                  </a:rPr>
                  <a:t>而</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smtClean="0">
                    <a:latin typeface="Times New Roman" panose="02020603050405020304" pitchFamily="18" charset="0"/>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的</a:t>
                </a:r>
                <a:r>
                  <a:rPr lang="zh-CN" altLang="zh-CN" sz="3200" dirty="0">
                    <a:latin typeface="Times New Roman" panose="02020603050405020304" pitchFamily="18" charset="0"/>
                    <a:ea typeface="+mn-ea"/>
                    <a:cs typeface="Times New Roman" panose="02020603050405020304" pitchFamily="18" charset="0"/>
                  </a:rPr>
                  <a:t>阶不超过</a:t>
                </a:r>
                <a14:m>
                  <m:oMath xmlns:m="http://schemas.openxmlformats.org/officeDocument/2006/math">
                    <m:sSup>
                      <m:sSupPr>
                        <m:ctrlPr>
                          <a:rPr lang="zh-CN" altLang="zh-CN" sz="3200" i="1">
                            <a:latin typeface="Cambria Math"/>
                            <a:ea typeface="+mn-ea"/>
                          </a:rPr>
                        </m:ctrlPr>
                      </m:sSupPr>
                      <m:e>
                        <m:r>
                          <a:rPr lang="en-US" altLang="zh-CN" sz="3200" smtClean="0">
                            <a:latin typeface="Cambria Math" panose="02040503050406030204" pitchFamily="18" charset="0"/>
                            <a:ea typeface="+mn-ea"/>
                          </a:rPr>
                          <m:t>2</m:t>
                        </m:r>
                      </m:e>
                      <m:sup>
                        <m:r>
                          <a:rPr lang="en-US" altLang="zh-CN" sz="3200" smtClean="0">
                            <a:latin typeface="Cambria Math" panose="02040503050406030204" pitchFamily="18" charset="0"/>
                            <a:ea typeface="+mn-ea"/>
                          </a:rPr>
                          <m:t>𝑛</m:t>
                        </m:r>
                      </m:sup>
                    </m:sSup>
                    <m:r>
                      <a:rPr lang="en-US" altLang="zh-CN" sz="3200" smtClean="0">
                        <a:latin typeface="Cambria Math" panose="02040503050406030204" pitchFamily="18" charset="0"/>
                        <a:ea typeface="+mn-ea"/>
                      </a:rPr>
                      <m:t>−1</m:t>
                    </m:r>
                  </m:oMath>
                </a14:m>
                <a:r>
                  <a:rPr lang="zh-CN" altLang="zh-CN" sz="3200" dirty="0">
                    <a:latin typeface="Times New Roman" panose="02020603050405020304" pitchFamily="18" charset="0"/>
                    <a:ea typeface="+mn-ea"/>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所以</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的</a:t>
                </a:r>
                <a:r>
                  <a:rPr lang="zh-CN" altLang="zh-CN" sz="3200" dirty="0">
                    <a:latin typeface="Times New Roman" panose="02020603050405020304" pitchFamily="18" charset="0"/>
                    <a:ea typeface="+mn-ea"/>
                    <a:cs typeface="Times New Roman" panose="02020603050405020304" pitchFamily="18" charset="0"/>
                  </a:rPr>
                  <a:t>阶为</a:t>
                </a:r>
                <a14:m>
                  <m:oMath xmlns:m="http://schemas.openxmlformats.org/officeDocument/2006/math">
                    <m:sSup>
                      <m:sSupPr>
                        <m:ctrlPr>
                          <a:rPr lang="zh-CN" altLang="zh-CN" sz="3200" i="1">
                            <a:latin typeface="Cambria Math"/>
                            <a:ea typeface="+mn-ea"/>
                          </a:rPr>
                        </m:ctrlPr>
                      </m:sSupPr>
                      <m:e>
                        <m:r>
                          <a:rPr lang="en-US" altLang="zh-CN" sz="3200" smtClean="0">
                            <a:latin typeface="Cambria Math" panose="02040503050406030204" pitchFamily="18" charset="0"/>
                            <a:ea typeface="+mn-ea"/>
                          </a:rPr>
                          <m:t>2</m:t>
                        </m:r>
                      </m:e>
                      <m:sup>
                        <m:r>
                          <a:rPr lang="en-US" altLang="zh-CN" sz="3200" smtClean="0">
                            <a:latin typeface="Cambria Math" panose="02040503050406030204" pitchFamily="18" charset="0"/>
                            <a:ea typeface="+mn-ea"/>
                          </a:rPr>
                          <m:t>𝑛</m:t>
                        </m:r>
                      </m:sup>
                    </m:sSup>
                    <m:r>
                      <a:rPr lang="en-US" altLang="zh-CN" sz="3200" smtClean="0">
                        <a:latin typeface="Cambria Math" panose="02040503050406030204" pitchFamily="18" charset="0"/>
                        <a:ea typeface="+mn-ea"/>
                      </a:rPr>
                      <m:t>−1</m:t>
                    </m:r>
                  </m:oMath>
                </a14:m>
                <a:r>
                  <a:rPr lang="zh-CN" altLang="zh-CN" sz="3200" dirty="0">
                    <a:latin typeface="Times New Roman" panose="02020603050405020304" pitchFamily="18" charset="0"/>
                    <a:ea typeface="+mn-ea"/>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即</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zh-CN" altLang="zh-CN" sz="3200" dirty="0" smtClean="0">
                    <a:latin typeface="Times New Roman" panose="02020603050405020304" pitchFamily="18" charset="0"/>
                    <a:ea typeface="+mn-ea"/>
                    <a:cs typeface="Times New Roman" panose="02020603050405020304" pitchFamily="18" charset="0"/>
                  </a:rPr>
                  <a:t>是</a:t>
                </a:r>
                <a:r>
                  <a:rPr lang="zh-CN" altLang="zh-CN" sz="3200" dirty="0">
                    <a:latin typeface="Times New Roman" panose="02020603050405020304" pitchFamily="18" charset="0"/>
                    <a:ea typeface="+mn-ea"/>
                    <a:cs typeface="Times New Roman" panose="02020603050405020304" pitchFamily="18" charset="0"/>
                  </a:rPr>
                  <a:t>本原多项式。</a:t>
                </a:r>
              </a:p>
            </p:txBody>
          </p:sp>
        </mc:Choice>
        <mc:Fallback xmlns="">
          <p:sp>
            <p:nvSpPr>
              <p:cNvPr id="18" name="矩形 17">
                <a:extLst>
                  <a:ext uri="{FF2B5EF4-FFF2-40B4-BE49-F238E27FC236}">
                    <a16:creationId xmlns="" xmlns:a16="http://schemas.microsoft.com/office/drawing/2014/main" xmlns:a14="http://schemas.microsoft.com/office/drawing/2010/main" id="{674017E4-17EB-4D35-8AFF-731D52F94967}"/>
                  </a:ext>
                </a:extLst>
              </p:cNvPr>
              <p:cNvSpPr>
                <a:spLocks noRot="1" noChangeAspect="1" noMove="1" noResize="1" noEditPoints="1" noAdjustHandles="1" noChangeArrowheads="1" noChangeShapeType="1" noTextEdit="1"/>
              </p:cNvSpPr>
              <p:nvPr/>
            </p:nvSpPr>
            <p:spPr>
              <a:xfrm>
                <a:off x="196850" y="2033845"/>
                <a:ext cx="8750300" cy="4228850"/>
              </a:xfrm>
              <a:prstGeom prst="rect">
                <a:avLst/>
              </a:prstGeom>
              <a:blipFill rotWithShape="1">
                <a:blip r:embed="rId2"/>
                <a:stretch>
                  <a:fillRect l="-1741" t="-2453" r="-975" b="-33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40B6AA2-35F2-4924-9D08-4374F712CCCE}"/>
              </a:ext>
            </a:extLst>
          </p:cNvPr>
          <p:cNvSpPr>
            <a:spLocks noGrp="1"/>
          </p:cNvSpPr>
          <p:nvPr>
            <p:ph type="dt" sz="half" idx="10"/>
          </p:nvPr>
        </p:nvSpPr>
        <p:spPr/>
        <p:txBody>
          <a:bodyPr/>
          <a:lstStyle/>
          <a:p>
            <a:pPr>
              <a:defRPr/>
            </a:pPr>
            <a:fld id="{2C11A3E6-8F3F-45BA-A6B8-B3F04520D51A}" type="datetime1">
              <a:rPr lang="zh-CN" altLang="en-US" smtClean="0"/>
              <a:t>2020\1\28 Tuesday</a:t>
            </a:fld>
            <a:endParaRPr lang="en-US" altLang="zh-CN"/>
          </a:p>
        </p:txBody>
      </p:sp>
      <p:sp>
        <p:nvSpPr>
          <p:cNvPr id="3" name="页脚占位符 2">
            <a:extLst>
              <a:ext uri="{FF2B5EF4-FFF2-40B4-BE49-F238E27FC236}">
                <a16:creationId xmlns:a16="http://schemas.microsoft.com/office/drawing/2014/main" xmlns="" id="{2A8D6B7B-47CD-4AEC-A5E9-7814987C33AA}"/>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FAC0428F-0225-401C-9FC2-92D6CACC68D0}"/>
              </a:ext>
            </a:extLst>
          </p:cNvPr>
          <p:cNvSpPr>
            <a:spLocks noGrp="1"/>
          </p:cNvSpPr>
          <p:nvPr>
            <p:ph type="sldNum" sz="quarter" idx="12"/>
          </p:nvPr>
        </p:nvSpPr>
        <p:spPr/>
        <p:txBody>
          <a:bodyPr/>
          <a:lstStyle/>
          <a:p>
            <a:pPr>
              <a:defRPr/>
            </a:pPr>
            <a:fld id="{7830E22A-F574-49D0-B6CD-1F23E069FEAC}" type="slidenum">
              <a:rPr lang="en-US" altLang="zh-CN" smtClean="0"/>
              <a:pPr>
                <a:defRPr/>
              </a:pPr>
              <a:t>71</a:t>
            </a:fld>
            <a:endParaRPr lang="en-US" altLang="zh-CN"/>
          </a:p>
        </p:txBody>
      </p:sp>
      <p:sp>
        <p:nvSpPr>
          <p:cNvPr id="5" name="矩形 4">
            <a:extLst>
              <a:ext uri="{FF2B5EF4-FFF2-40B4-BE49-F238E27FC236}">
                <a16:creationId xmlns:a16="http://schemas.microsoft.com/office/drawing/2014/main" xmlns="" id="{DA472C8C-1110-46A8-9482-4058B923B5FA}"/>
              </a:ext>
            </a:extLst>
          </p:cNvPr>
          <p:cNvSpPr/>
          <p:nvPr/>
        </p:nvSpPr>
        <p:spPr>
          <a:xfrm>
            <a:off x="251520" y="2348880"/>
            <a:ext cx="8820980" cy="3046988"/>
          </a:xfrm>
          <a:prstGeom prst="rect">
            <a:avLst/>
          </a:prstGeom>
        </p:spPr>
        <p:txBody>
          <a:bodyPr wrap="square">
            <a:spAutoFit/>
          </a:bodyPr>
          <a:lstStyle/>
          <a:p>
            <a:r>
              <a:rPr lang="en-US" altLang="zh-CN" sz="3200" b="1" dirty="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𝑎</a:t>
            </a:r>
            <a:r>
              <a:rPr lang="zh-CN" altLang="en-US" sz="3200" b="1" baseline="-25000" dirty="0" smtClean="0">
                <a:latin typeface="Times New Roman" pitchFamily="18" charset="0"/>
                <a:cs typeface="Times New Roman" pitchFamily="18" charset="0"/>
              </a:rPr>
              <a:t>𝑖</a:t>
            </a:r>
            <a:r>
              <a:rPr lang="en-US" altLang="zh-CN" sz="3200" b="1" dirty="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为</a:t>
            </a:r>
            <a:r>
              <a:rPr lang="en-US" altLang="zh-CN" sz="3200" b="1" dirty="0">
                <a:latin typeface="Times New Roman" pitchFamily="18" charset="0"/>
                <a:cs typeface="Times New Roman" pitchFamily="18" charset="0"/>
              </a:rPr>
              <a:t>m</a:t>
            </a:r>
            <a:r>
              <a:rPr lang="zh-CN" altLang="en-US" sz="3200" b="1" dirty="0" smtClean="0">
                <a:latin typeface="Times New Roman" pitchFamily="18" charset="0"/>
                <a:cs typeface="Times New Roman" pitchFamily="18" charset="0"/>
              </a:rPr>
              <a:t>序列</a:t>
            </a:r>
            <a:r>
              <a:rPr lang="zh-CN" altLang="en-US" sz="3200" b="1" dirty="0">
                <a:latin typeface="Times New Roman" pitchFamily="18" charset="0"/>
                <a:cs typeface="Times New Roman" pitchFamily="18" charset="0"/>
              </a:rPr>
              <a:t>的关键</a:t>
            </a:r>
            <a:r>
              <a:rPr lang="zh-CN" altLang="en-US" sz="3200" b="1" dirty="0" smtClean="0">
                <a:latin typeface="Times New Roman" pitchFamily="18" charset="0"/>
                <a:cs typeface="Times New Roman" pitchFamily="18" charset="0"/>
              </a:rPr>
              <a:t>在于</a:t>
            </a:r>
            <a:r>
              <a:rPr lang="en-US" altLang="zh-CN" sz="3200" b="1" i="1" dirty="0">
                <a:latin typeface="Times New Roman" panose="02020603050405020304" pitchFamily="18" charset="0"/>
                <a:cs typeface="Times New Roman" panose="02020603050405020304" pitchFamily="18" charset="0"/>
              </a:rPr>
              <a:t>p</a:t>
            </a:r>
            <a:r>
              <a:rPr lang="en-US" altLang="zh-CN" sz="3200" b="1" dirty="0">
                <a:latin typeface="Times New Roman" panose="02020603050405020304" pitchFamily="18" charset="0"/>
                <a:cs typeface="Times New Roman" panose="02020603050405020304" pitchFamily="18" charset="0"/>
              </a:rPr>
              <a:t>(</a:t>
            </a:r>
            <a:r>
              <a:rPr lang="en-US" altLang="zh-CN" sz="3200" b="1" i="1" dirty="0">
                <a:latin typeface="Times New Roman" panose="02020603050405020304" pitchFamily="18" charset="0"/>
                <a:cs typeface="Times New Roman" panose="02020603050405020304" pitchFamily="18" charset="0"/>
              </a:rPr>
              <a:t>x</a:t>
            </a:r>
            <a:r>
              <a:rPr lang="en-US" altLang="zh-CN" sz="3200" b="1" dirty="0">
                <a:latin typeface="Times New Roman" panose="02020603050405020304" pitchFamily="18" charset="0"/>
                <a:cs typeface="Times New Roman" panose="02020603050405020304" pitchFamily="18" charset="0"/>
              </a:rPr>
              <a:t>)</a:t>
            </a:r>
            <a:r>
              <a:rPr lang="zh-CN" altLang="en-US" sz="3200" b="1" dirty="0" smtClean="0">
                <a:latin typeface="Times New Roman" pitchFamily="18" charset="0"/>
                <a:cs typeface="Times New Roman" pitchFamily="18" charset="0"/>
              </a:rPr>
              <a:t>为</a:t>
            </a:r>
            <a:r>
              <a:rPr lang="zh-CN" altLang="en-US" sz="3200" b="1" dirty="0">
                <a:latin typeface="Times New Roman" pitchFamily="18" charset="0"/>
                <a:cs typeface="Times New Roman" pitchFamily="18" charset="0"/>
              </a:rPr>
              <a:t>本原多项式，</a:t>
            </a:r>
            <a:r>
              <a:rPr lang="en-US" altLang="zh-CN" sz="3200" b="1" i="1" dirty="0">
                <a:latin typeface="Times New Roman" pitchFamily="18" charset="0"/>
                <a:cs typeface="Times New Roman" pitchFamily="18" charset="0"/>
              </a:rPr>
              <a:t>n</a:t>
            </a:r>
            <a:r>
              <a:rPr lang="zh-CN" altLang="en-US" sz="3200" b="1" dirty="0">
                <a:latin typeface="Times New Roman" pitchFamily="18" charset="0"/>
                <a:cs typeface="Times New Roman" pitchFamily="18" charset="0"/>
              </a:rPr>
              <a:t>次本原多项式的个数为</a:t>
            </a:r>
            <a:r>
              <a:rPr lang="en-US" altLang="zh-CN" sz="3200" b="1" dirty="0">
                <a:latin typeface="Times New Roman" pitchFamily="18" charset="0"/>
                <a:cs typeface="Times New Roman" pitchFamily="18" charset="0"/>
              </a:rPr>
              <a:t>(</a:t>
            </a:r>
            <a:r>
              <a:rPr lang="zh-CN" altLang="en-US" sz="3200" b="1" dirty="0">
                <a:latin typeface="Times New Roman" pitchFamily="18" charset="0"/>
                <a:cs typeface="Times New Roman" pitchFamily="18" charset="0"/>
              </a:rPr>
              <a:t>𝜙</a:t>
            </a:r>
            <a:r>
              <a:rPr lang="en-US" altLang="zh-CN" sz="3200" b="1" dirty="0">
                <a:latin typeface="Times New Roman" pitchFamily="18" charset="0"/>
                <a:cs typeface="Times New Roman" pitchFamily="18" charset="0"/>
              </a:rPr>
              <a:t>(</a:t>
            </a:r>
            <a:r>
              <a:rPr lang="en-US" altLang="zh-CN" sz="3200" b="1" dirty="0" smtClean="0">
                <a:latin typeface="Times New Roman" pitchFamily="18" charset="0"/>
                <a:cs typeface="Times New Roman" pitchFamily="18" charset="0"/>
              </a:rPr>
              <a:t>2</a:t>
            </a:r>
            <a:r>
              <a:rPr lang="zh-CN" altLang="en-US" sz="3200" b="1" baseline="30000" dirty="0" smtClean="0">
                <a:latin typeface="Times New Roman" pitchFamily="18" charset="0"/>
                <a:cs typeface="Times New Roman" pitchFamily="18" charset="0"/>
              </a:rPr>
              <a:t>𝑛</a:t>
            </a:r>
            <a:r>
              <a:rPr lang="zh-CN" altLang="en-US" sz="3200" b="1" dirty="0">
                <a:latin typeface="Times New Roman" pitchFamily="18" charset="0"/>
                <a:cs typeface="Times New Roman" pitchFamily="18" charset="0"/>
              </a:rPr>
              <a:t>−</a:t>
            </a:r>
            <a:r>
              <a:rPr lang="en-US" altLang="zh-CN" sz="3200" b="1" dirty="0">
                <a:latin typeface="Times New Roman" pitchFamily="18" charset="0"/>
                <a:cs typeface="Times New Roman" pitchFamily="18" charset="0"/>
              </a:rPr>
              <a:t>1))/</a:t>
            </a:r>
            <a:r>
              <a:rPr lang="zh-CN" altLang="en-US" sz="3200" b="1" dirty="0">
                <a:latin typeface="Times New Roman" pitchFamily="18" charset="0"/>
                <a:cs typeface="Times New Roman" pitchFamily="18" charset="0"/>
              </a:rPr>
              <a:t>𝑛，其中𝜙为欧拉函数</a:t>
            </a:r>
            <a:r>
              <a:rPr lang="zh-CN" altLang="en-US" sz="3200" b="1" dirty="0" smtClean="0">
                <a:latin typeface="Times New Roman" pitchFamily="18" charset="0"/>
                <a:cs typeface="Times New Roman" pitchFamily="18" charset="0"/>
              </a:rPr>
              <a:t>。</a:t>
            </a:r>
            <a:endParaRPr lang="en-US" altLang="zh-CN" sz="3200" b="1" dirty="0" smtClean="0">
              <a:latin typeface="Times New Roman" pitchFamily="18" charset="0"/>
              <a:cs typeface="Times New Roman" pitchFamily="18" charset="0"/>
            </a:endParaRPr>
          </a:p>
          <a:p>
            <a:r>
              <a:rPr lang="zh-CN" altLang="en-US" sz="3200" b="1" dirty="0" smtClean="0">
                <a:latin typeface="Times New Roman" pitchFamily="18" charset="0"/>
                <a:cs typeface="Times New Roman" pitchFamily="18" charset="0"/>
              </a:rPr>
              <a:t>已经</a:t>
            </a:r>
            <a:r>
              <a:rPr lang="zh-CN" altLang="en-US" sz="3200" b="1" dirty="0">
                <a:latin typeface="Times New Roman" pitchFamily="18" charset="0"/>
                <a:cs typeface="Times New Roman" pitchFamily="18" charset="0"/>
              </a:rPr>
              <a:t>证明，对于任意的正整数</a:t>
            </a:r>
            <a:r>
              <a:rPr lang="en-US" altLang="zh-CN" sz="3200" b="1" i="1" dirty="0">
                <a:latin typeface="Times New Roman" pitchFamily="18" charset="0"/>
                <a:cs typeface="Times New Roman" pitchFamily="18" charset="0"/>
              </a:rPr>
              <a:t>n</a:t>
            </a:r>
            <a:r>
              <a:rPr lang="zh-CN" altLang="en-US" sz="3200" b="1" dirty="0">
                <a:latin typeface="Times New Roman" pitchFamily="18" charset="0"/>
                <a:cs typeface="Times New Roman" pitchFamily="18" charset="0"/>
              </a:rPr>
              <a:t>，至少存在一个</a:t>
            </a:r>
            <a:r>
              <a:rPr lang="en-US" altLang="zh-CN" sz="3200" b="1" i="1" dirty="0">
                <a:latin typeface="Times New Roman" pitchFamily="18" charset="0"/>
                <a:cs typeface="Times New Roman" pitchFamily="18" charset="0"/>
              </a:rPr>
              <a:t>n</a:t>
            </a:r>
            <a:r>
              <a:rPr lang="zh-CN" altLang="en-US" sz="3200" b="1" dirty="0">
                <a:latin typeface="Times New Roman" pitchFamily="18" charset="0"/>
                <a:cs typeface="Times New Roman" pitchFamily="18" charset="0"/>
              </a:rPr>
              <a:t>次本原多项式，因此对于任意的</a:t>
            </a:r>
            <a:r>
              <a:rPr lang="en-US" altLang="zh-CN" sz="3200" b="1" i="1" dirty="0">
                <a:latin typeface="Times New Roman" pitchFamily="18" charset="0"/>
                <a:cs typeface="Times New Roman" pitchFamily="18" charset="0"/>
              </a:rPr>
              <a:t>n</a:t>
            </a:r>
            <a:r>
              <a:rPr lang="zh-CN" altLang="en-US" sz="3200" b="1" dirty="0">
                <a:latin typeface="Times New Roman" pitchFamily="18" charset="0"/>
                <a:cs typeface="Times New Roman" pitchFamily="18" charset="0"/>
              </a:rPr>
              <a:t>级</a:t>
            </a:r>
            <a:r>
              <a:rPr lang="en-US" altLang="zh-CN" sz="3200" b="1" dirty="0">
                <a:latin typeface="Times New Roman" pitchFamily="18" charset="0"/>
                <a:cs typeface="Times New Roman" pitchFamily="18" charset="0"/>
              </a:rPr>
              <a:t>LFSR</a:t>
            </a:r>
            <a:r>
              <a:rPr lang="zh-CN" altLang="en-US" sz="3200" b="1" dirty="0">
                <a:latin typeface="Times New Roman" pitchFamily="18" charset="0"/>
                <a:cs typeface="Times New Roman" pitchFamily="18" charset="0"/>
              </a:rPr>
              <a:t>，至少存在一种连接方式使其输出序列</a:t>
            </a:r>
            <a:r>
              <a:rPr lang="zh-CN" altLang="en-US" sz="3200" b="1" dirty="0" smtClean="0">
                <a:latin typeface="Times New Roman" pitchFamily="18" charset="0"/>
                <a:cs typeface="Times New Roman" pitchFamily="18" charset="0"/>
              </a:rPr>
              <a:t>为</a:t>
            </a:r>
            <a:r>
              <a:rPr lang="en-US" altLang="zh-CN" sz="3200" b="1" dirty="0">
                <a:latin typeface="Times New Roman" pitchFamily="18" charset="0"/>
                <a:cs typeface="Times New Roman" pitchFamily="18" charset="0"/>
              </a:rPr>
              <a:t>m</a:t>
            </a:r>
            <a:r>
              <a:rPr lang="zh-CN" altLang="en-US" sz="3200" b="1" dirty="0" smtClean="0">
                <a:latin typeface="Times New Roman" pitchFamily="18" charset="0"/>
                <a:cs typeface="Times New Roman" pitchFamily="18" charset="0"/>
              </a:rPr>
              <a:t>序列</a:t>
            </a:r>
            <a:r>
              <a:rPr lang="zh-CN" altLang="en-US" sz="3200" b="1" dirty="0">
                <a:latin typeface="Times New Roman" pitchFamily="18" charset="0"/>
                <a:cs typeface="Times New Roman" pitchFamily="18" charset="0"/>
              </a:rPr>
              <a:t>。</a:t>
            </a:r>
          </a:p>
        </p:txBody>
      </p:sp>
    </p:spTree>
    <p:extLst>
      <p:ext uri="{BB962C8B-B14F-4D97-AF65-F5344CB8AC3E}">
        <p14:creationId xmlns:p14="http://schemas.microsoft.com/office/powerpoint/2010/main" val="40913118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dirty="0" smtClean="0"/>
              <a:t>密码学</a:t>
            </a:r>
            <a:r>
              <a:rPr lang="en-US" altLang="zh-CN" dirty="0" smtClean="0"/>
              <a:t>---</a:t>
            </a:r>
            <a:r>
              <a:rPr lang="zh-CN" altLang="en-US" dirty="0" smtClean="0"/>
              <a:t>基础理论与应用</a:t>
            </a:r>
            <a:endParaRPr lang="en-US" altLang="zh-CN" dirty="0"/>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72</a:t>
            </a:fld>
            <a:endParaRPr lang="en-US" altLang="zh-CN"/>
          </a:p>
        </p:txBody>
      </p:sp>
      <p:sp>
        <p:nvSpPr>
          <p:cNvPr id="8" name="TextBox 7"/>
          <p:cNvSpPr txBox="1"/>
          <p:nvPr/>
        </p:nvSpPr>
        <p:spPr>
          <a:xfrm>
            <a:off x="251520" y="2078850"/>
            <a:ext cx="8640960" cy="2062103"/>
          </a:xfrm>
          <a:prstGeom prst="rect">
            <a:avLst/>
          </a:prstGeom>
          <a:noFill/>
        </p:spPr>
        <p:txBody>
          <a:bodyPr wrap="square" rtlCol="0">
            <a:spAutoFit/>
          </a:bodyPr>
          <a:lstStyle/>
          <a:p>
            <a:r>
              <a:rPr lang="zh-CN" altLang="zh-CN" sz="3200" dirty="0" smtClean="0">
                <a:latin typeface="Times New Roman" pitchFamily="18" charset="0"/>
                <a:cs typeface="Times New Roman" pitchFamily="18" charset="0"/>
              </a:rPr>
              <a:t>设</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baseline="30000" dirty="0">
                <a:latin typeface="Times New Roman" pitchFamily="18" charset="0"/>
                <a:cs typeface="Times New Roman" pitchFamily="18" charset="0"/>
              </a:rPr>
              <a:t>4</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，因为</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baseline="30000" dirty="0">
                <a:latin typeface="Times New Roman" pitchFamily="18" charset="0"/>
                <a:cs typeface="Times New Roman" pitchFamily="18" charset="0"/>
              </a:rPr>
              <a:t>15</a:t>
            </a:r>
            <a:r>
              <a:rPr lang="en-US" altLang="zh-CN" sz="32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，但不存在小于</a:t>
            </a:r>
            <a:r>
              <a:rPr lang="en-US" altLang="zh-CN" sz="3200" dirty="0">
                <a:latin typeface="Times New Roman" pitchFamily="18" charset="0"/>
                <a:cs typeface="Times New Roman" pitchFamily="18" charset="0"/>
              </a:rPr>
              <a:t>15</a:t>
            </a:r>
            <a:r>
              <a:rPr lang="zh-CN" altLang="zh-CN" sz="3200" dirty="0">
                <a:latin typeface="Times New Roman" pitchFamily="18" charset="0"/>
                <a:cs typeface="Times New Roman" pitchFamily="18" charset="0"/>
              </a:rPr>
              <a:t>的常数</a:t>
            </a:r>
            <a:r>
              <a:rPr lang="en-US" altLang="zh-CN" sz="3200" dirty="0">
                <a:latin typeface="Times New Roman" pitchFamily="18" charset="0"/>
                <a:cs typeface="Times New Roman" pitchFamily="18" charset="0"/>
              </a:rPr>
              <a:t> </a:t>
            </a:r>
            <a:r>
              <a:rPr lang="zh-CN" altLang="zh-CN" sz="3200" dirty="0">
                <a:latin typeface="Times New Roman" pitchFamily="18" charset="0"/>
                <a:cs typeface="Times New Roman" pitchFamily="18" charset="0"/>
              </a:rPr>
              <a:t>，使得</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i="1" baseline="30000" dirty="0">
                <a:latin typeface="Times New Roman" pitchFamily="18" charset="0"/>
                <a:cs typeface="Times New Roman" pitchFamily="18" charset="0"/>
              </a:rPr>
              <a:t>l</a:t>
            </a:r>
            <a:r>
              <a:rPr lang="en-US" altLang="zh-CN" sz="32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，所以</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的阶为</a:t>
            </a:r>
            <a:r>
              <a:rPr lang="en-US" altLang="zh-CN" sz="3200" dirty="0">
                <a:latin typeface="Times New Roman" pitchFamily="18" charset="0"/>
                <a:cs typeface="Times New Roman" pitchFamily="18" charset="0"/>
              </a:rPr>
              <a:t>15</a:t>
            </a:r>
            <a:r>
              <a:rPr lang="zh-CN"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的不可约性可由</a:t>
            </a:r>
            <a:r>
              <a:rPr lang="en-US" altLang="zh-CN" sz="3200" i="1" dirty="0">
                <a:latin typeface="Times New Roman" pitchFamily="18" charset="0"/>
                <a:cs typeface="Times New Roman" pitchFamily="18" charset="0"/>
              </a:rPr>
              <a:t>x</a:t>
            </a:r>
            <a:r>
              <a:rPr lang="zh-CN"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baseline="30000" dirty="0">
                <a:latin typeface="Times New Roman" pitchFamily="18" charset="0"/>
                <a:cs typeface="Times New Roman" pitchFamily="18" charset="0"/>
              </a:rPr>
              <a:t>2</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都不能整除</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得到，因此</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是本原多项式</a:t>
            </a:r>
            <a:r>
              <a:rPr lang="zh-CN" altLang="zh-CN" sz="3200" dirty="0" smtClean="0">
                <a:latin typeface="Times New Roman" pitchFamily="18" charset="0"/>
                <a:cs typeface="Times New Roman" pitchFamily="18" charset="0"/>
              </a:rPr>
              <a:t>。</a:t>
            </a:r>
            <a:endParaRPr lang="zh-CN" altLang="en-US" sz="3200" dirty="0">
              <a:latin typeface="Times New Roman" pitchFamily="18" charset="0"/>
              <a:cs typeface="Times New Roman" pitchFamily="18" charset="0"/>
            </a:endParaRPr>
          </a:p>
        </p:txBody>
      </p:sp>
      <p:sp>
        <p:nvSpPr>
          <p:cNvPr id="9" name="矩形 8"/>
          <p:cNvSpPr/>
          <p:nvPr/>
        </p:nvSpPr>
        <p:spPr>
          <a:xfrm>
            <a:off x="1151620" y="913186"/>
            <a:ext cx="2021707" cy="769441"/>
          </a:xfrm>
          <a:prstGeom prst="rect">
            <a:avLst/>
          </a:prstGeom>
        </p:spPr>
        <p:txBody>
          <a:bodyPr wrap="none">
            <a:spAutoFit/>
          </a:bodyPr>
          <a:lstStyle/>
          <a:p>
            <a:r>
              <a:rPr lang="zh-CN" altLang="zh-CN" sz="4400" b="1" dirty="0">
                <a:solidFill>
                  <a:srgbClr val="0000FF"/>
                </a:solidFill>
                <a:latin typeface="Times New Roman" pitchFamily="18" charset="0"/>
                <a:ea typeface="宋体"/>
                <a:cs typeface="Times New Roman" pitchFamily="18" charset="0"/>
              </a:rPr>
              <a:t>例</a:t>
            </a:r>
            <a:r>
              <a:rPr lang="en-US" altLang="zh-CN" sz="4400" b="1" dirty="0">
                <a:solidFill>
                  <a:srgbClr val="0000FF"/>
                </a:solidFill>
                <a:latin typeface="Times New Roman" pitchFamily="18" charset="0"/>
                <a:ea typeface="宋体"/>
                <a:cs typeface="Times New Roman" pitchFamily="18" charset="0"/>
              </a:rPr>
              <a:t>5.8</a:t>
            </a:r>
            <a:r>
              <a:rPr lang="zh-CN" altLang="zh-CN" sz="4400" b="1" dirty="0">
                <a:solidFill>
                  <a:srgbClr val="0000FF"/>
                </a:solidFill>
                <a:latin typeface="Times New Roman" pitchFamily="18" charset="0"/>
                <a:ea typeface="宋体"/>
                <a:cs typeface="Times New Roman" pitchFamily="18" charset="0"/>
              </a:rPr>
              <a:t>　</a:t>
            </a:r>
            <a:endParaRPr lang="zh-CN" altLang="en-US" sz="4400" b="1" dirty="0">
              <a:solidFill>
                <a:srgbClr val="0000FF"/>
              </a:solidFill>
              <a:latin typeface="Times New Roman" pitchFamily="18" charset="0"/>
              <a:ea typeface="宋体"/>
              <a:cs typeface="Times New Roman" pitchFamily="18" charset="0"/>
            </a:endParaRPr>
          </a:p>
        </p:txBody>
      </p:sp>
      <p:sp>
        <p:nvSpPr>
          <p:cNvPr id="10" name="TextBox 9"/>
          <p:cNvSpPr txBox="1"/>
          <p:nvPr/>
        </p:nvSpPr>
        <p:spPr>
          <a:xfrm>
            <a:off x="233477" y="4140953"/>
            <a:ext cx="8325925" cy="1077218"/>
          </a:xfrm>
          <a:prstGeom prst="rect">
            <a:avLst/>
          </a:prstGeom>
          <a:noFill/>
        </p:spPr>
        <p:txBody>
          <a:bodyPr wrap="square" rtlCol="0">
            <a:spAutoFit/>
          </a:bodyPr>
          <a:lstStyle/>
          <a:p>
            <a:r>
              <a:rPr lang="zh-CN" altLang="zh-CN" sz="3200" dirty="0">
                <a:latin typeface="Times New Roman" pitchFamily="18" charset="0"/>
                <a:cs typeface="Times New Roman" pitchFamily="18" charset="0"/>
              </a:rPr>
              <a:t>若</a:t>
            </a:r>
            <a:r>
              <a:rPr lang="en-US" altLang="zh-CN" sz="3200" dirty="0">
                <a:latin typeface="Times New Roman" pitchFamily="18" charset="0"/>
                <a:cs typeface="Times New Roman" pitchFamily="18" charset="0"/>
              </a:rPr>
              <a:t>LFSR</a:t>
            </a:r>
            <a:r>
              <a:rPr lang="zh-CN" altLang="zh-CN" sz="3200" dirty="0">
                <a:latin typeface="Times New Roman" pitchFamily="18" charset="0"/>
                <a:cs typeface="Times New Roman" pitchFamily="18" charset="0"/>
              </a:rPr>
              <a:t>以</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为特征多项式，则输出序列的递推关系为</a:t>
            </a:r>
            <a:endParaRPr lang="zh-CN" altLang="en-US" sz="3200" dirty="0">
              <a:latin typeface="Times New Roman" pitchFamily="18" charset="0"/>
              <a:cs typeface="Times New Roman" pitchFamily="18" charset="0"/>
            </a:endParaRPr>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787903188"/>
              </p:ext>
            </p:extLst>
          </p:nvPr>
        </p:nvGraphicFramePr>
        <p:xfrm>
          <a:off x="2906815" y="5094185"/>
          <a:ext cx="3702046" cy="661421"/>
        </p:xfrm>
        <a:graphic>
          <a:graphicData uri="http://schemas.openxmlformats.org/presentationml/2006/ole">
            <mc:AlternateContent xmlns:mc="http://schemas.openxmlformats.org/markup-compatibility/2006">
              <mc:Choice xmlns:v="urn:schemas-microsoft-com:vml" Requires="v">
                <p:oleObj spid="_x0000_s16401" name="Equation" r:id="rId3" imgW="1231366" imgH="215806" progId="Equation.DSMT4">
                  <p:embed/>
                </p:oleObj>
              </mc:Choice>
              <mc:Fallback>
                <p:oleObj name="Equation" r:id="rId3" imgW="1231366" imgH="21580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815" y="5094185"/>
                        <a:ext cx="3702046" cy="661421"/>
                      </a:xfrm>
                      <a:prstGeom prst="rect">
                        <a:avLst/>
                      </a:prstGeom>
                      <a:noFill/>
                    </p:spPr>
                  </p:pic>
                </p:oleObj>
              </mc:Fallback>
            </mc:AlternateContent>
          </a:graphicData>
        </a:graphic>
      </p:graphicFrame>
    </p:spTree>
    <p:extLst>
      <p:ext uri="{BB962C8B-B14F-4D97-AF65-F5344CB8AC3E}">
        <p14:creationId xmlns:p14="http://schemas.microsoft.com/office/powerpoint/2010/main" val="20985535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73</a:t>
            </a:fld>
            <a:endParaRPr lang="en-US" altLang="zh-CN"/>
          </a:p>
        </p:txBody>
      </p:sp>
      <p:sp>
        <p:nvSpPr>
          <p:cNvPr id="5" name="TextBox 4"/>
          <p:cNvSpPr txBox="1"/>
          <p:nvPr/>
        </p:nvSpPr>
        <p:spPr>
          <a:xfrm>
            <a:off x="386535" y="1952110"/>
            <a:ext cx="8397425" cy="4031873"/>
          </a:xfrm>
          <a:prstGeom prst="rect">
            <a:avLst/>
          </a:prstGeom>
          <a:noFill/>
        </p:spPr>
        <p:txBody>
          <a:bodyPr wrap="square" rtlCol="0">
            <a:spAutoFit/>
          </a:bodyPr>
          <a:lstStyle/>
          <a:p>
            <a:pPr marL="457200" indent="-457200">
              <a:buFont typeface="Wingdings" pitchFamily="2" charset="2"/>
              <a:buChar char="Ø"/>
            </a:pPr>
            <a:r>
              <a:rPr lang="zh-CN" altLang="zh-CN" sz="3200" dirty="0">
                <a:latin typeface="Times New Roman" pitchFamily="18" charset="0"/>
                <a:cs typeface="Times New Roman" pitchFamily="18" charset="0"/>
              </a:rPr>
              <a:t>若初始状态为</a:t>
            </a:r>
            <a:r>
              <a:rPr lang="en-US" altLang="zh-CN" sz="3200" dirty="0">
                <a:latin typeface="Times New Roman" pitchFamily="18" charset="0"/>
                <a:cs typeface="Times New Roman" pitchFamily="18" charset="0"/>
              </a:rPr>
              <a:t>1001</a:t>
            </a:r>
            <a:r>
              <a:rPr lang="zh-CN" altLang="zh-CN" sz="3200" dirty="0">
                <a:latin typeface="Times New Roman" pitchFamily="18" charset="0"/>
                <a:cs typeface="Times New Roman" pitchFamily="18" charset="0"/>
              </a:rPr>
              <a:t>，则输出为</a:t>
            </a:r>
            <a:r>
              <a:rPr lang="en-US" altLang="zh-CN" sz="3200" dirty="0">
                <a:latin typeface="Times New Roman" pitchFamily="18" charset="0"/>
                <a:cs typeface="Times New Roman" pitchFamily="18" charset="0"/>
              </a:rPr>
              <a:t>100100011110101100100011110101…</a:t>
            </a:r>
            <a:r>
              <a:rPr lang="zh-CN" altLang="zh-CN" sz="3200" dirty="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a:p>
            <a:pPr marL="457200" indent="-457200">
              <a:buFont typeface="Wingdings" pitchFamily="2" charset="2"/>
              <a:buChar char="Ø"/>
            </a:pPr>
            <a:r>
              <a:rPr lang="zh-CN" altLang="zh-CN" sz="3200" dirty="0" smtClean="0">
                <a:latin typeface="Times New Roman" pitchFamily="18" charset="0"/>
                <a:cs typeface="Times New Roman" pitchFamily="18" charset="0"/>
              </a:rPr>
              <a:t>状态</a:t>
            </a:r>
            <a:r>
              <a:rPr lang="zh-CN" altLang="zh-CN" sz="3200" dirty="0">
                <a:latin typeface="Times New Roman" pitchFamily="18" charset="0"/>
                <a:cs typeface="Times New Roman" pitchFamily="18" charset="0"/>
              </a:rPr>
              <a:t>序列为</a:t>
            </a:r>
            <a:r>
              <a:rPr lang="en-US" altLang="zh-CN" sz="3200" dirty="0">
                <a:latin typeface="Times New Roman" pitchFamily="18" charset="0"/>
                <a:cs typeface="Times New Roman" pitchFamily="18" charset="0"/>
              </a:rPr>
              <a:t>1001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0100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0010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0001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1000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1100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1110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1111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0111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1011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0101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1010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1101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0110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0011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1001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0100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0010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0001…</a:t>
            </a:r>
            <a:r>
              <a:rPr lang="zh-CN" altLang="zh-CN" sz="3200" dirty="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a:p>
            <a:pPr marL="457200" indent="-457200">
              <a:buFont typeface="Wingdings" pitchFamily="2" charset="2"/>
              <a:buChar char="Ø"/>
            </a:pPr>
            <a:r>
              <a:rPr lang="zh-CN" altLang="zh-CN" sz="3200" dirty="0" smtClean="0">
                <a:latin typeface="Times New Roman" pitchFamily="18" charset="0"/>
                <a:cs typeface="Times New Roman" pitchFamily="18" charset="0"/>
              </a:rPr>
              <a:t>可见</a:t>
            </a:r>
            <a:r>
              <a:rPr lang="zh-CN" altLang="zh-CN" sz="3200" dirty="0">
                <a:latin typeface="Times New Roman" pitchFamily="18" charset="0"/>
                <a:cs typeface="Times New Roman" pitchFamily="18" charset="0"/>
              </a:rPr>
              <a:t>，它的周期为</a:t>
            </a:r>
            <a:r>
              <a:rPr lang="en-US" altLang="zh-CN" sz="3200" dirty="0">
                <a:latin typeface="Times New Roman" pitchFamily="18" charset="0"/>
                <a:cs typeface="Times New Roman" pitchFamily="18" charset="0"/>
              </a:rPr>
              <a:t>2</a:t>
            </a:r>
            <a:r>
              <a:rPr lang="en-US" altLang="zh-CN" sz="3200" baseline="30000" dirty="0">
                <a:latin typeface="Times New Roman" pitchFamily="18" charset="0"/>
                <a:cs typeface="Times New Roman" pitchFamily="18" charset="0"/>
              </a:rPr>
              <a:t>4</a:t>
            </a:r>
            <a:r>
              <a:rPr lang="en-US" altLang="zh-CN" sz="3200" dirty="0">
                <a:latin typeface="Times New Roman" pitchFamily="18" charset="0"/>
                <a:cs typeface="Times New Roman" pitchFamily="18" charset="0"/>
              </a:rPr>
              <a:t>-1=15</a:t>
            </a:r>
            <a:r>
              <a:rPr lang="zh-CN" altLang="zh-CN" sz="3200" dirty="0">
                <a:latin typeface="Times New Roman" pitchFamily="18" charset="0"/>
                <a:cs typeface="Times New Roman" pitchFamily="18" charset="0"/>
              </a:rPr>
              <a:t>，即输出序列为</a:t>
            </a:r>
            <a:r>
              <a:rPr lang="en-US" altLang="zh-CN" sz="3200" i="1" dirty="0">
                <a:latin typeface="Times New Roman" pitchFamily="18" charset="0"/>
                <a:cs typeface="Times New Roman" pitchFamily="18" charset="0"/>
              </a:rPr>
              <a:t>m</a:t>
            </a:r>
            <a:r>
              <a:rPr lang="zh-CN" altLang="zh-CN" sz="3200" dirty="0">
                <a:latin typeface="Times New Roman" pitchFamily="18" charset="0"/>
                <a:cs typeface="Times New Roman" pitchFamily="18" charset="0"/>
              </a:rPr>
              <a:t>序列</a:t>
            </a:r>
            <a:r>
              <a:rPr lang="zh-CN" altLang="zh-CN" sz="3200" dirty="0" smtClean="0">
                <a:latin typeface="Times New Roman" pitchFamily="18" charset="0"/>
                <a:cs typeface="Times New Roman" pitchFamily="18" charset="0"/>
              </a:rPr>
              <a:t>。</a:t>
            </a:r>
            <a:endParaRPr lang="zh-CN" altLang="en-US" dirty="0"/>
          </a:p>
        </p:txBody>
      </p:sp>
    </p:spTree>
    <p:extLst>
      <p:ext uri="{BB962C8B-B14F-4D97-AF65-F5344CB8AC3E}">
        <p14:creationId xmlns:p14="http://schemas.microsoft.com/office/powerpoint/2010/main" val="28738044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74</a:t>
            </a:fld>
            <a:endParaRPr lang="en-US" altLang="zh-CN"/>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594629657"/>
              </p:ext>
            </p:extLst>
          </p:nvPr>
        </p:nvGraphicFramePr>
        <p:xfrm>
          <a:off x="1556665" y="3142750"/>
          <a:ext cx="6446436" cy="2027046"/>
        </p:xfrm>
        <a:graphic>
          <a:graphicData uri="http://schemas.openxmlformats.org/presentationml/2006/ole">
            <mc:AlternateContent xmlns:mc="http://schemas.openxmlformats.org/markup-compatibility/2006">
              <mc:Choice xmlns:v="urn:schemas-microsoft-com:vml" Requires="v">
                <p:oleObj spid="_x0000_s17437" name="Visio" r:id="rId3" imgW="4007608" imgH="1265028" progId="Visio.Drawing.11">
                  <p:embed/>
                </p:oleObj>
              </mc:Choice>
              <mc:Fallback>
                <p:oleObj name="Visio" r:id="rId3" imgW="4007608" imgH="126502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6665" y="3142750"/>
                        <a:ext cx="6446436" cy="2027046"/>
                      </a:xfrm>
                      <a:prstGeom prst="rect">
                        <a:avLst/>
                      </a:prstGeom>
                      <a:noFill/>
                    </p:spPr>
                  </p:pic>
                </p:oleObj>
              </mc:Fallback>
            </mc:AlternateContent>
          </a:graphicData>
        </a:graphic>
      </p:graphicFrame>
      <p:sp>
        <p:nvSpPr>
          <p:cNvPr id="7" name="矩形 6"/>
          <p:cNvSpPr/>
          <p:nvPr/>
        </p:nvSpPr>
        <p:spPr>
          <a:xfrm>
            <a:off x="521550" y="1942421"/>
            <a:ext cx="5220580" cy="1200329"/>
          </a:xfrm>
          <a:prstGeom prst="rect">
            <a:avLst/>
          </a:prstGeom>
        </p:spPr>
        <p:txBody>
          <a:bodyPr wrap="square">
            <a:spAutoFit/>
          </a:bodyPr>
          <a:lstStyle/>
          <a:p>
            <a:r>
              <a:rPr lang="en-US" altLang="zh-CN" sz="2400" i="1" dirty="0" smtClean="0">
                <a:latin typeface="Times New Roman" pitchFamily="18" charset="0"/>
                <a:cs typeface="Times New Roman" pitchFamily="18" charset="0"/>
              </a:rPr>
              <a:t>p</a:t>
            </a:r>
            <a:r>
              <a:rPr lang="en-US" altLang="zh-CN" sz="2400" dirty="0" smtClean="0">
                <a:latin typeface="Times New Roman" pitchFamily="18" charset="0"/>
                <a:cs typeface="Times New Roman" pitchFamily="18" charset="0"/>
              </a:rPr>
              <a:t>(</a:t>
            </a:r>
            <a:r>
              <a:rPr lang="en-US" altLang="zh-CN" sz="2400" i="1" dirty="0" smtClean="0">
                <a:latin typeface="Times New Roman" pitchFamily="18" charset="0"/>
                <a:cs typeface="Times New Roman" pitchFamily="18" charset="0"/>
              </a:rPr>
              <a:t>x</a:t>
            </a:r>
            <a:r>
              <a:rPr lang="en-US" altLang="zh-CN" sz="2400" dirty="0">
                <a:latin typeface="Times New Roman" pitchFamily="18" charset="0"/>
                <a:cs typeface="Times New Roman" pitchFamily="18" charset="0"/>
              </a:rPr>
              <a:t>)=1+</a:t>
            </a:r>
            <a:r>
              <a:rPr lang="en-US" altLang="zh-CN" sz="2400" i="1" dirty="0">
                <a:latin typeface="Times New Roman" pitchFamily="18" charset="0"/>
                <a:cs typeface="Times New Roman" pitchFamily="18" charset="0"/>
              </a:rPr>
              <a:t>x</a:t>
            </a:r>
            <a:r>
              <a:rPr lang="en-US" altLang="zh-CN" sz="2400" baseline="30000" dirty="0">
                <a:latin typeface="Times New Roman" pitchFamily="18" charset="0"/>
                <a:cs typeface="Times New Roman" pitchFamily="18" charset="0"/>
              </a:rPr>
              <a:t>3</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x</a:t>
            </a:r>
            <a:r>
              <a:rPr lang="en-US" altLang="zh-CN" sz="2400" baseline="30000" dirty="0">
                <a:latin typeface="Times New Roman" pitchFamily="18" charset="0"/>
                <a:cs typeface="Times New Roman" pitchFamily="18" charset="0"/>
              </a:rPr>
              <a:t>4</a:t>
            </a:r>
            <a:r>
              <a:rPr lang="zh-CN" altLang="zh-CN" sz="2400" dirty="0">
                <a:latin typeface="Times New Roman" pitchFamily="18" charset="0"/>
                <a:cs typeface="Times New Roman" pitchFamily="18" charset="0"/>
              </a:rPr>
              <a:t>，推出序列的递推关系</a:t>
            </a:r>
            <a:r>
              <a:rPr lang="zh-CN" altLang="zh-CN" sz="2400" dirty="0" smtClean="0">
                <a:latin typeface="Times New Roman" pitchFamily="18" charset="0"/>
                <a:cs typeface="Times New Roman" pitchFamily="18" charset="0"/>
              </a:rPr>
              <a:t>为</a:t>
            </a:r>
            <a:endParaRPr lang="en-US" altLang="zh-CN" sz="2400" dirty="0" smtClean="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4</a:t>
            </a:r>
            <a:r>
              <a:rPr lang="zh-CN" altLang="zh-CN" sz="2400" dirty="0">
                <a:latin typeface="Times New Roman" pitchFamily="18" charset="0"/>
                <a:cs typeface="Times New Roman" pitchFamily="18" charset="0"/>
              </a:rPr>
              <a:t>级</a:t>
            </a:r>
            <a:r>
              <a:rPr lang="en-US" altLang="zh-CN" sz="2400" dirty="0">
                <a:latin typeface="Times New Roman" pitchFamily="18" charset="0"/>
                <a:cs typeface="Times New Roman" pitchFamily="18" charset="0"/>
              </a:rPr>
              <a:t>LFSR</a:t>
            </a:r>
            <a:r>
              <a:rPr lang="zh-CN" altLang="zh-CN" sz="2400" dirty="0">
                <a:latin typeface="Times New Roman" pitchFamily="18" charset="0"/>
                <a:cs typeface="Times New Roman" pitchFamily="18" charset="0"/>
              </a:rPr>
              <a:t>如图</a:t>
            </a:r>
            <a:r>
              <a:rPr lang="en-US" altLang="zh-CN" sz="2400" dirty="0">
                <a:latin typeface="Times New Roman" pitchFamily="18" charset="0"/>
                <a:cs typeface="Times New Roman" pitchFamily="18" charset="0"/>
              </a:rPr>
              <a:t>5.19</a:t>
            </a:r>
            <a:r>
              <a:rPr lang="zh-CN" altLang="zh-CN" sz="2400" dirty="0">
                <a:latin typeface="Times New Roman" pitchFamily="18" charset="0"/>
                <a:cs typeface="Times New Roman" pitchFamily="18" charset="0"/>
              </a:rPr>
              <a:t>所示。</a:t>
            </a:r>
          </a:p>
          <a:p>
            <a:endParaRPr lang="zh-CN" altLang="en-US" sz="2400" dirty="0">
              <a:latin typeface="Times New Roman" pitchFamily="18" charset="0"/>
              <a:cs typeface="Times New Roman" pitchFamily="18" charset="0"/>
            </a:endParaRPr>
          </a:p>
        </p:txBody>
      </p:sp>
      <p:sp>
        <p:nvSpPr>
          <p:cNvPr id="8" name="矩形 7"/>
          <p:cNvSpPr/>
          <p:nvPr/>
        </p:nvSpPr>
        <p:spPr>
          <a:xfrm>
            <a:off x="1331640" y="953725"/>
            <a:ext cx="2162772" cy="769441"/>
          </a:xfrm>
          <a:prstGeom prst="rect">
            <a:avLst/>
          </a:prstGeom>
        </p:spPr>
        <p:txBody>
          <a:bodyPr wrap="none">
            <a:spAutoFit/>
          </a:bodyPr>
          <a:lstStyle/>
          <a:p>
            <a:r>
              <a:rPr lang="zh-CN" altLang="zh-CN" sz="4400" b="1" dirty="0">
                <a:solidFill>
                  <a:srgbClr val="0000FF"/>
                </a:solidFill>
                <a:latin typeface="Times New Roman" pitchFamily="18" charset="0"/>
                <a:ea typeface="宋体"/>
                <a:cs typeface="Times New Roman" pitchFamily="18" charset="0"/>
              </a:rPr>
              <a:t>例</a:t>
            </a:r>
            <a:r>
              <a:rPr lang="en-US" altLang="zh-CN" sz="4400" b="1" dirty="0">
                <a:solidFill>
                  <a:srgbClr val="0000FF"/>
                </a:solidFill>
                <a:latin typeface="Times New Roman" pitchFamily="18" charset="0"/>
                <a:ea typeface="宋体"/>
                <a:cs typeface="Times New Roman" pitchFamily="18" charset="0"/>
              </a:rPr>
              <a:t>5.9</a:t>
            </a:r>
            <a:r>
              <a:rPr lang="zh-CN" altLang="zh-CN" sz="4400" b="1" dirty="0">
                <a:solidFill>
                  <a:srgbClr val="0000FF"/>
                </a:solidFill>
                <a:latin typeface="Times New Roman" pitchFamily="18" charset="0"/>
                <a:ea typeface="宋体"/>
                <a:cs typeface="Times New Roman" pitchFamily="18" charset="0"/>
              </a:rPr>
              <a:t>　 </a:t>
            </a:r>
            <a:endParaRPr lang="zh-CN" altLang="en-US" sz="4400" b="1" dirty="0">
              <a:solidFill>
                <a:srgbClr val="0000FF"/>
              </a:solidFill>
              <a:latin typeface="Times New Roman" pitchFamily="18" charset="0"/>
              <a:ea typeface="宋体"/>
              <a:cs typeface="Times New Roman" pitchFamily="18" charset="0"/>
            </a:endParaRP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637170420"/>
              </p:ext>
            </p:extLst>
          </p:nvPr>
        </p:nvGraphicFramePr>
        <p:xfrm>
          <a:off x="5740423" y="1933714"/>
          <a:ext cx="2632724" cy="470372"/>
        </p:xfrm>
        <a:graphic>
          <a:graphicData uri="http://schemas.openxmlformats.org/presentationml/2006/ole">
            <mc:AlternateContent xmlns:mc="http://schemas.openxmlformats.org/markup-compatibility/2006">
              <mc:Choice xmlns:v="urn:schemas-microsoft-com:vml" Requires="v">
                <p:oleObj spid="_x0000_s17438" name="Equation" r:id="rId5" imgW="1244060" imgH="215806" progId="Equation.DSMT4">
                  <p:embed/>
                </p:oleObj>
              </mc:Choice>
              <mc:Fallback>
                <p:oleObj name="Equation" r:id="rId5" imgW="1244060" imgH="21580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0423" y="1933714"/>
                        <a:ext cx="2632724" cy="470372"/>
                      </a:xfrm>
                      <a:prstGeom prst="rect">
                        <a:avLst/>
                      </a:prstGeom>
                      <a:noFill/>
                    </p:spPr>
                  </p:pic>
                </p:oleObj>
              </mc:Fallback>
            </mc:AlternateContent>
          </a:graphicData>
        </a:graphic>
      </p:graphicFrame>
      <p:sp>
        <p:nvSpPr>
          <p:cNvPr id="11" name="矩形 10"/>
          <p:cNvSpPr/>
          <p:nvPr/>
        </p:nvSpPr>
        <p:spPr>
          <a:xfrm>
            <a:off x="2816805" y="5454225"/>
            <a:ext cx="2941831" cy="523220"/>
          </a:xfrm>
          <a:prstGeom prst="rect">
            <a:avLst/>
          </a:prstGeom>
        </p:spPr>
        <p:txBody>
          <a:bodyPr wrap="none">
            <a:spAutoFit/>
          </a:bodyPr>
          <a:lstStyle/>
          <a:p>
            <a:r>
              <a:rPr lang="zh-CN" altLang="zh-CN" sz="2800" dirty="0">
                <a:latin typeface="Times New Roman" pitchFamily="18" charset="0"/>
                <a:cs typeface="Times New Roman" pitchFamily="18" charset="0"/>
              </a:rPr>
              <a:t>图</a:t>
            </a:r>
            <a:r>
              <a:rPr lang="en-US" altLang="zh-CN" sz="2800" dirty="0">
                <a:latin typeface="Times New Roman" pitchFamily="18" charset="0"/>
                <a:cs typeface="Times New Roman" pitchFamily="18" charset="0"/>
              </a:rPr>
              <a:t>5.19</a:t>
            </a:r>
            <a:r>
              <a:rPr lang="zh-CN" altLang="zh-CN"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4</a:t>
            </a:r>
            <a:r>
              <a:rPr lang="zh-CN" altLang="zh-CN" sz="2800" dirty="0">
                <a:latin typeface="Times New Roman" pitchFamily="18" charset="0"/>
                <a:cs typeface="Times New Roman" pitchFamily="18" charset="0"/>
              </a:rPr>
              <a:t>级</a:t>
            </a:r>
            <a:r>
              <a:rPr lang="en-US" altLang="zh-CN" sz="2800" dirty="0">
                <a:latin typeface="Times New Roman" pitchFamily="18" charset="0"/>
                <a:cs typeface="Times New Roman" pitchFamily="18" charset="0"/>
              </a:rPr>
              <a:t>LFSR</a:t>
            </a:r>
            <a:endParaRPr lang="zh-CN" altLang="zh-CN" sz="2800" dirty="0">
              <a:latin typeface="Times New Roman" pitchFamily="18" charset="0"/>
              <a:cs typeface="Times New Roman" pitchFamily="18" charset="0"/>
            </a:endParaRPr>
          </a:p>
        </p:txBody>
      </p:sp>
    </p:spTree>
    <p:extLst>
      <p:ext uri="{BB962C8B-B14F-4D97-AF65-F5344CB8AC3E}">
        <p14:creationId xmlns:p14="http://schemas.microsoft.com/office/powerpoint/2010/main" val="33750484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75</a:t>
            </a:fld>
            <a:endParaRPr lang="en-US" altLang="zh-CN"/>
          </a:p>
        </p:txBody>
      </p:sp>
      <p:sp>
        <p:nvSpPr>
          <p:cNvPr id="5" name="TextBox 4"/>
          <p:cNvSpPr txBox="1"/>
          <p:nvPr/>
        </p:nvSpPr>
        <p:spPr>
          <a:xfrm>
            <a:off x="341529" y="2123855"/>
            <a:ext cx="8595955" cy="3323987"/>
          </a:xfrm>
          <a:prstGeom prst="rect">
            <a:avLst/>
          </a:prstGeom>
          <a:noFill/>
        </p:spPr>
        <p:txBody>
          <a:bodyPr wrap="square" rtlCol="0">
            <a:spAutoFit/>
          </a:bodyPr>
          <a:lstStyle/>
          <a:p>
            <a:r>
              <a:rPr lang="zh-CN" altLang="zh-CN" sz="3200" dirty="0">
                <a:latin typeface="Times New Roman" pitchFamily="18" charset="0"/>
                <a:cs typeface="Times New Roman" pitchFamily="18" charset="0"/>
              </a:rPr>
              <a:t>若初始状态为</a:t>
            </a:r>
            <a:r>
              <a:rPr lang="en-US" altLang="zh-CN" sz="3200" dirty="0">
                <a:latin typeface="Times New Roman" pitchFamily="18" charset="0"/>
                <a:cs typeface="Times New Roman" pitchFamily="18" charset="0"/>
              </a:rPr>
              <a:t>1001</a:t>
            </a:r>
            <a:r>
              <a:rPr lang="zh-CN" altLang="zh-CN" sz="3200" dirty="0">
                <a:latin typeface="Times New Roman" pitchFamily="18" charset="0"/>
                <a:cs typeface="Times New Roman" pitchFamily="18" charset="0"/>
              </a:rPr>
              <a:t>，则输出为</a:t>
            </a:r>
            <a:r>
              <a:rPr lang="en-US" altLang="zh-CN" sz="3200" dirty="0">
                <a:latin typeface="Times New Roman" pitchFamily="18" charset="0"/>
                <a:cs typeface="Times New Roman" pitchFamily="18" charset="0"/>
              </a:rPr>
              <a:t>100110101111000100110101111…</a:t>
            </a:r>
            <a:r>
              <a:rPr lang="zh-CN" altLang="zh-CN" sz="3200" dirty="0">
                <a:latin typeface="Times New Roman" pitchFamily="18" charset="0"/>
                <a:cs typeface="Times New Roman" pitchFamily="18" charset="0"/>
              </a:rPr>
              <a:t>，状态序列为</a:t>
            </a:r>
            <a:r>
              <a:rPr lang="en-US" altLang="zh-CN" sz="3200" dirty="0">
                <a:latin typeface="Times New Roman" pitchFamily="18" charset="0"/>
                <a:cs typeface="Times New Roman" pitchFamily="18" charset="0"/>
              </a:rPr>
              <a:t>1001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1100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0110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1011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0101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1010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1101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1110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1111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0111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0011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0001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1000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0100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0010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1001</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1100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0110</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。可见它的周期为</a:t>
            </a:r>
            <a:r>
              <a:rPr lang="en-US" altLang="zh-CN" sz="3200" dirty="0">
                <a:latin typeface="Times New Roman" pitchFamily="18" charset="0"/>
                <a:cs typeface="Times New Roman" pitchFamily="18" charset="0"/>
              </a:rPr>
              <a:t>2</a:t>
            </a:r>
            <a:r>
              <a:rPr lang="en-US" altLang="zh-CN" sz="3200" baseline="30000" dirty="0">
                <a:latin typeface="Times New Roman" pitchFamily="18" charset="0"/>
                <a:cs typeface="Times New Roman" pitchFamily="18" charset="0"/>
              </a:rPr>
              <a:t>4</a:t>
            </a:r>
            <a:r>
              <a:rPr lang="en-US" altLang="zh-CN" sz="3200" dirty="0">
                <a:latin typeface="Times New Roman" pitchFamily="18" charset="0"/>
                <a:cs typeface="Times New Roman" pitchFamily="18" charset="0"/>
              </a:rPr>
              <a:t>-1=15</a:t>
            </a:r>
            <a:r>
              <a:rPr lang="zh-CN" altLang="zh-CN" sz="3200" dirty="0">
                <a:latin typeface="Times New Roman" pitchFamily="18" charset="0"/>
                <a:cs typeface="Times New Roman" pitchFamily="18" charset="0"/>
              </a:rPr>
              <a:t>，即输出序列为</a:t>
            </a:r>
            <a:r>
              <a:rPr lang="en-US" altLang="zh-CN" sz="3200" i="1" dirty="0">
                <a:latin typeface="Times New Roman" pitchFamily="18" charset="0"/>
                <a:cs typeface="Times New Roman" pitchFamily="18" charset="0"/>
              </a:rPr>
              <a:t>m</a:t>
            </a:r>
            <a:r>
              <a:rPr lang="zh-CN" altLang="zh-CN" sz="3200" dirty="0">
                <a:latin typeface="Times New Roman" pitchFamily="18" charset="0"/>
                <a:cs typeface="Times New Roman" pitchFamily="18" charset="0"/>
              </a:rPr>
              <a:t>序列。</a:t>
            </a:r>
          </a:p>
          <a:p>
            <a:endParaRPr lang="zh-CN" altLang="en-US" dirty="0"/>
          </a:p>
        </p:txBody>
      </p:sp>
    </p:spTree>
    <p:extLst>
      <p:ext uri="{BB962C8B-B14F-4D97-AF65-F5344CB8AC3E}">
        <p14:creationId xmlns:p14="http://schemas.microsoft.com/office/powerpoint/2010/main" val="42282744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76</a:t>
            </a:fld>
            <a:endParaRPr lang="en-US" altLang="zh-CN"/>
          </a:p>
        </p:txBody>
      </p:sp>
      <p:sp>
        <p:nvSpPr>
          <p:cNvPr id="5" name="TextBox 4"/>
          <p:cNvSpPr txBox="1"/>
          <p:nvPr/>
        </p:nvSpPr>
        <p:spPr>
          <a:xfrm>
            <a:off x="431540" y="2438890"/>
            <a:ext cx="8550951" cy="2554545"/>
          </a:xfrm>
          <a:prstGeom prst="rect">
            <a:avLst/>
          </a:prstGeom>
          <a:noFill/>
        </p:spPr>
        <p:txBody>
          <a:bodyPr wrap="square" rtlCol="0">
            <a:spAutoFit/>
          </a:bodyPr>
          <a:lstStyle/>
          <a:p>
            <a:r>
              <a:rPr lang="zh-CN" altLang="zh-CN" sz="3200" dirty="0"/>
              <a:t>按前面的性质有：游程的总数为8，分别为2个0游程，2个1游程，1个00游程，1个11游程，1个000游程和1个1111游程。其中，长度为2的游程占1/4，最后有一个长度为4的游程和一个长度为3的游程</a:t>
            </a:r>
            <a:r>
              <a:rPr lang="zh-CN" altLang="zh-CN" sz="3200" dirty="0" smtClean="0"/>
              <a:t>。</a:t>
            </a:r>
            <a:endParaRPr lang="zh-CN" altLang="en-US" sz="3200" dirty="0"/>
          </a:p>
        </p:txBody>
      </p:sp>
    </p:spTree>
    <p:extLst>
      <p:ext uri="{BB962C8B-B14F-4D97-AF65-F5344CB8AC3E}">
        <p14:creationId xmlns:p14="http://schemas.microsoft.com/office/powerpoint/2010/main" val="4390561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40B6AA2-35F2-4924-9D08-4374F712CCCE}"/>
              </a:ext>
            </a:extLst>
          </p:cNvPr>
          <p:cNvSpPr>
            <a:spLocks noGrp="1"/>
          </p:cNvSpPr>
          <p:nvPr>
            <p:ph type="dt" sz="half" idx="10"/>
          </p:nvPr>
        </p:nvSpPr>
        <p:spPr/>
        <p:txBody>
          <a:bodyPr/>
          <a:lstStyle/>
          <a:p>
            <a:pPr>
              <a:defRPr/>
            </a:pPr>
            <a:fld id="{2C11A3E6-8F3F-45BA-A6B8-B3F04520D51A}" type="datetime1">
              <a:rPr lang="zh-CN" altLang="en-US" smtClean="0"/>
              <a:t>2020\1\28 Tuesday</a:t>
            </a:fld>
            <a:endParaRPr lang="en-US" altLang="zh-CN"/>
          </a:p>
        </p:txBody>
      </p:sp>
      <p:sp>
        <p:nvSpPr>
          <p:cNvPr id="3" name="页脚占位符 2">
            <a:extLst>
              <a:ext uri="{FF2B5EF4-FFF2-40B4-BE49-F238E27FC236}">
                <a16:creationId xmlns:a16="http://schemas.microsoft.com/office/drawing/2014/main" xmlns="" id="{2A8D6B7B-47CD-4AEC-A5E9-7814987C33AA}"/>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FAC0428F-0225-401C-9FC2-92D6CACC68D0}"/>
              </a:ext>
            </a:extLst>
          </p:cNvPr>
          <p:cNvSpPr>
            <a:spLocks noGrp="1"/>
          </p:cNvSpPr>
          <p:nvPr>
            <p:ph type="sldNum" sz="quarter" idx="12"/>
          </p:nvPr>
        </p:nvSpPr>
        <p:spPr/>
        <p:txBody>
          <a:bodyPr/>
          <a:lstStyle/>
          <a:p>
            <a:pPr>
              <a:defRPr/>
            </a:pPr>
            <a:fld id="{7830E22A-F574-49D0-B6CD-1F23E069FEAC}" type="slidenum">
              <a:rPr lang="en-US" altLang="zh-CN" smtClean="0"/>
              <a:pPr>
                <a:defRPr/>
              </a:pPr>
              <a:t>77</a:t>
            </a:fld>
            <a:endParaRPr lang="en-US" altLang="zh-CN"/>
          </a:p>
        </p:txBody>
      </p:sp>
      <p:sp>
        <p:nvSpPr>
          <p:cNvPr id="7" name="矩形 6"/>
          <p:cNvSpPr/>
          <p:nvPr/>
        </p:nvSpPr>
        <p:spPr>
          <a:xfrm>
            <a:off x="1241629" y="794029"/>
            <a:ext cx="6705745" cy="769441"/>
          </a:xfrm>
          <a:prstGeom prst="rect">
            <a:avLst/>
          </a:prstGeom>
        </p:spPr>
        <p:txBody>
          <a:bodyPr wrap="square">
            <a:spAutoFit/>
          </a:bodyPr>
          <a:lstStyle/>
          <a:p>
            <a:pPr lvl="0"/>
            <a:r>
              <a:rPr lang="en-US" altLang="zh-CN" sz="4400" b="1" dirty="0">
                <a:solidFill>
                  <a:srgbClr val="0000FF"/>
                </a:solidFill>
                <a:latin typeface="Times New Roman" pitchFamily="18" charset="0"/>
                <a:ea typeface="宋体"/>
                <a:cs typeface="Times New Roman" pitchFamily="18" charset="0"/>
              </a:rPr>
              <a:t>2. </a:t>
            </a:r>
            <a:r>
              <a:rPr lang="zh-CN" altLang="en-US" sz="4400" b="1" dirty="0">
                <a:solidFill>
                  <a:srgbClr val="0000FF"/>
                </a:solidFill>
                <a:latin typeface="Times New Roman" pitchFamily="18" charset="0"/>
                <a:ea typeface="宋体"/>
                <a:cs typeface="Times New Roman" pitchFamily="18" charset="0"/>
              </a:rPr>
              <a:t>线性复杂度与综合分析</a:t>
            </a:r>
          </a:p>
        </p:txBody>
      </p:sp>
      <p:sp>
        <p:nvSpPr>
          <p:cNvPr id="5" name="TextBox 4"/>
          <p:cNvSpPr txBox="1"/>
          <p:nvPr/>
        </p:nvSpPr>
        <p:spPr>
          <a:xfrm>
            <a:off x="234893" y="1960950"/>
            <a:ext cx="8719215" cy="3970318"/>
          </a:xfrm>
          <a:prstGeom prst="rect">
            <a:avLst/>
          </a:prstGeom>
          <a:noFill/>
        </p:spPr>
        <p:txBody>
          <a:bodyPr wrap="square" rtlCol="0">
            <a:spAutoFit/>
          </a:bodyPr>
          <a:lstStyle/>
          <a:p>
            <a:pPr marL="571500" indent="-571500">
              <a:buFont typeface="Wingdings" pitchFamily="2" charset="2"/>
              <a:buChar char="Ø"/>
            </a:pPr>
            <a:r>
              <a:rPr lang="zh-CN" altLang="zh-CN" sz="3600" dirty="0">
                <a:latin typeface="Times New Roman" pitchFamily="18" charset="0"/>
                <a:cs typeface="Times New Roman" pitchFamily="18" charset="0"/>
              </a:rPr>
              <a:t>一般地，把有关线性反馈移位寄存器的求解问题，从正反两个方面分为正向分析与反向综合</a:t>
            </a:r>
            <a:r>
              <a:rPr lang="zh-CN" altLang="zh-CN" sz="3600" dirty="0" smtClean="0">
                <a:latin typeface="Times New Roman" pitchFamily="18" charset="0"/>
                <a:cs typeface="Times New Roman" pitchFamily="18" charset="0"/>
              </a:rPr>
              <a:t>。</a:t>
            </a:r>
            <a:endParaRPr lang="en-US" altLang="zh-CN" sz="3600" dirty="0" smtClean="0">
              <a:latin typeface="Times New Roman" pitchFamily="18" charset="0"/>
              <a:cs typeface="Times New Roman" pitchFamily="18" charset="0"/>
            </a:endParaRPr>
          </a:p>
          <a:p>
            <a:pPr marL="571500" indent="-571500">
              <a:buFont typeface="Wingdings" pitchFamily="2" charset="2"/>
              <a:buChar char="Ø"/>
            </a:pPr>
            <a:r>
              <a:rPr lang="zh-CN" altLang="zh-CN" sz="3600" dirty="0" smtClean="0">
                <a:latin typeface="Times New Roman" pitchFamily="18" charset="0"/>
                <a:cs typeface="Times New Roman" pitchFamily="18" charset="0"/>
              </a:rPr>
              <a:t>正向分析</a:t>
            </a:r>
            <a:r>
              <a:rPr lang="zh-CN" altLang="zh-CN" sz="3600" dirty="0">
                <a:latin typeface="Times New Roman" pitchFamily="18" charset="0"/>
                <a:cs typeface="Times New Roman" pitchFamily="18" charset="0"/>
              </a:rPr>
              <a:t>的是从</a:t>
            </a:r>
            <a:r>
              <a:rPr lang="en-US" altLang="zh-CN" sz="3600" dirty="0">
                <a:latin typeface="Times New Roman" pitchFamily="18" charset="0"/>
                <a:cs typeface="Times New Roman" pitchFamily="18" charset="0"/>
              </a:rPr>
              <a:t>LFSR</a:t>
            </a:r>
            <a:r>
              <a:rPr lang="zh-CN" altLang="zh-CN" sz="3600" dirty="0">
                <a:latin typeface="Times New Roman" pitchFamily="18" charset="0"/>
                <a:cs typeface="Times New Roman" pitchFamily="18" charset="0"/>
              </a:rPr>
              <a:t>的结构常数计算出序列，反向综合是从已有的</a:t>
            </a:r>
            <a:r>
              <a:rPr lang="en-US" altLang="zh-CN" sz="3600" dirty="0">
                <a:latin typeface="Times New Roman" pitchFamily="18" charset="0"/>
                <a:cs typeface="Times New Roman" pitchFamily="18" charset="0"/>
              </a:rPr>
              <a:t>LSFR</a:t>
            </a:r>
            <a:r>
              <a:rPr lang="zh-CN" altLang="zh-CN" sz="3600" dirty="0">
                <a:latin typeface="Times New Roman" pitchFamily="18" charset="0"/>
                <a:cs typeface="Times New Roman" pitchFamily="18" charset="0"/>
              </a:rPr>
              <a:t>序列综合计算出结构常数，推导出整个序列所满足的线性递推关系</a:t>
            </a:r>
            <a:r>
              <a:rPr lang="zh-CN" altLang="zh-CN" sz="3600" dirty="0" smtClean="0">
                <a:latin typeface="Times New Roman" pitchFamily="18" charset="0"/>
                <a:cs typeface="Times New Roman" pitchFamily="18" charset="0"/>
              </a:rPr>
              <a:t>。</a:t>
            </a:r>
            <a:endParaRPr lang="zh-CN" altLang="en-US" sz="3600" dirty="0"/>
          </a:p>
        </p:txBody>
      </p:sp>
    </p:spTree>
    <p:extLst>
      <p:ext uri="{BB962C8B-B14F-4D97-AF65-F5344CB8AC3E}">
        <p14:creationId xmlns:p14="http://schemas.microsoft.com/office/powerpoint/2010/main" val="30237396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40B6AA2-35F2-4924-9D08-4374F712CCCE}"/>
              </a:ext>
            </a:extLst>
          </p:cNvPr>
          <p:cNvSpPr>
            <a:spLocks noGrp="1"/>
          </p:cNvSpPr>
          <p:nvPr>
            <p:ph type="dt" sz="half" idx="10"/>
          </p:nvPr>
        </p:nvSpPr>
        <p:spPr/>
        <p:txBody>
          <a:bodyPr/>
          <a:lstStyle/>
          <a:p>
            <a:pPr>
              <a:defRPr/>
            </a:pPr>
            <a:fld id="{2C11A3E6-8F3F-45BA-A6B8-B3F04520D51A}" type="datetime1">
              <a:rPr lang="zh-CN" altLang="en-US" smtClean="0"/>
              <a:t>2020\1\28 Tuesday</a:t>
            </a:fld>
            <a:endParaRPr lang="en-US" altLang="zh-CN"/>
          </a:p>
        </p:txBody>
      </p:sp>
      <p:sp>
        <p:nvSpPr>
          <p:cNvPr id="3" name="页脚占位符 2">
            <a:extLst>
              <a:ext uri="{FF2B5EF4-FFF2-40B4-BE49-F238E27FC236}">
                <a16:creationId xmlns:a16="http://schemas.microsoft.com/office/drawing/2014/main" xmlns="" id="{2A8D6B7B-47CD-4AEC-A5E9-7814987C33AA}"/>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FAC0428F-0225-401C-9FC2-92D6CACC68D0}"/>
              </a:ext>
            </a:extLst>
          </p:cNvPr>
          <p:cNvSpPr>
            <a:spLocks noGrp="1"/>
          </p:cNvSpPr>
          <p:nvPr>
            <p:ph type="sldNum" sz="quarter" idx="12"/>
          </p:nvPr>
        </p:nvSpPr>
        <p:spPr/>
        <p:txBody>
          <a:bodyPr/>
          <a:lstStyle/>
          <a:p>
            <a:pPr>
              <a:defRPr/>
            </a:pPr>
            <a:fld id="{7830E22A-F574-49D0-B6CD-1F23E069FEAC}" type="slidenum">
              <a:rPr lang="en-US" altLang="zh-CN" smtClean="0"/>
              <a:pPr>
                <a:defRPr/>
              </a:pPr>
              <a:t>78</a:t>
            </a:fld>
            <a:endParaRPr lang="en-US" altLang="zh-CN"/>
          </a:p>
        </p:txBody>
      </p:sp>
      <p:sp>
        <p:nvSpPr>
          <p:cNvPr id="5" name="TextBox 4"/>
          <p:cNvSpPr txBox="1"/>
          <p:nvPr/>
        </p:nvSpPr>
        <p:spPr>
          <a:xfrm>
            <a:off x="234893" y="1943835"/>
            <a:ext cx="8719215" cy="4524315"/>
          </a:xfrm>
          <a:prstGeom prst="rect">
            <a:avLst/>
          </a:prstGeom>
          <a:noFill/>
        </p:spPr>
        <p:txBody>
          <a:bodyPr wrap="square" rtlCol="0">
            <a:spAutoFit/>
          </a:bodyPr>
          <a:lstStyle/>
          <a:p>
            <a:pPr marL="457200" indent="-457200">
              <a:buFont typeface="Wingdings" pitchFamily="2" charset="2"/>
              <a:buChar char="Ø"/>
            </a:pPr>
            <a:r>
              <a:rPr lang="en-US" altLang="zh-CN" sz="3200" dirty="0" smtClean="0">
                <a:latin typeface="Times New Roman" pitchFamily="18" charset="0"/>
                <a:cs typeface="Times New Roman" pitchFamily="18" charset="0"/>
              </a:rPr>
              <a:t>LFSR</a:t>
            </a:r>
            <a:r>
              <a:rPr lang="zh-CN" altLang="zh-CN" sz="3200" dirty="0">
                <a:latin typeface="Times New Roman" pitchFamily="18" charset="0"/>
                <a:cs typeface="Times New Roman" pitchFamily="18" charset="0"/>
              </a:rPr>
              <a:t>的综合问题就是根据序列的少量比特求出整个序列所满足的线性递推关系</a:t>
            </a:r>
            <a:r>
              <a:rPr lang="zh-CN" altLang="zh-CN" sz="3200" dirty="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a:p>
            <a:pPr marL="457200" indent="-457200">
              <a:buFont typeface="Wingdings" pitchFamily="2" charset="2"/>
              <a:buChar char="Ø"/>
            </a:pPr>
            <a:r>
              <a:rPr lang="zh-CN" altLang="zh-CN" sz="3200" dirty="0" smtClean="0">
                <a:latin typeface="Times New Roman" pitchFamily="18" charset="0"/>
                <a:cs typeface="Times New Roman" pitchFamily="18" charset="0"/>
              </a:rPr>
              <a:t>一</a:t>
            </a:r>
            <a:r>
              <a:rPr lang="zh-CN" altLang="zh-CN" sz="3200" dirty="0">
                <a:latin typeface="Times New Roman" pitchFamily="18" charset="0"/>
                <a:cs typeface="Times New Roman" pitchFamily="18" charset="0"/>
              </a:rPr>
              <a:t>种思路是，先假定线性递推关系，然后由已知的序列比特导出线性方程组，但这种方法存在如下问题。</a:t>
            </a:r>
          </a:p>
          <a:p>
            <a:r>
              <a:rPr lang="en-US" altLang="zh-CN" sz="3200" dirty="0" smtClean="0">
                <a:latin typeface="Times New Roman" pitchFamily="18" charset="0"/>
                <a:cs typeface="Times New Roman" pitchFamily="18" charset="0"/>
              </a:rPr>
              <a:t>   </a:t>
            </a:r>
            <a:r>
              <a:rPr lang="zh-CN" altLang="zh-CN" sz="3200" dirty="0" smtClean="0">
                <a:latin typeface="Times New Roman" pitchFamily="18" charset="0"/>
                <a:cs typeface="Times New Roman" pitchFamily="18" charset="0"/>
              </a:rPr>
              <a:t>（</a:t>
            </a:r>
            <a:r>
              <a:rPr lang="en-US" altLang="zh-CN" sz="32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）不容易确定所适用的</a:t>
            </a:r>
            <a:r>
              <a:rPr lang="en-US" altLang="zh-CN" sz="3200" dirty="0">
                <a:latin typeface="Times New Roman" pitchFamily="18" charset="0"/>
                <a:cs typeface="Times New Roman" pitchFamily="18" charset="0"/>
              </a:rPr>
              <a:t>LFSR</a:t>
            </a:r>
            <a:r>
              <a:rPr lang="zh-CN" altLang="zh-CN" sz="3200" dirty="0">
                <a:latin typeface="Times New Roman" pitchFamily="18" charset="0"/>
                <a:cs typeface="Times New Roman" pitchFamily="18" charset="0"/>
              </a:rPr>
              <a:t>的级数</a:t>
            </a:r>
            <a:r>
              <a:rPr lang="en-US" altLang="zh-CN" sz="3200" i="1" dirty="0">
                <a:latin typeface="Times New Roman" pitchFamily="18" charset="0"/>
                <a:cs typeface="Times New Roman" pitchFamily="18" charset="0"/>
              </a:rPr>
              <a:t>n</a:t>
            </a:r>
            <a:r>
              <a:rPr lang="zh-CN" altLang="zh-CN" sz="3200" dirty="0">
                <a:latin typeface="Times New Roman" pitchFamily="18" charset="0"/>
                <a:cs typeface="Times New Roman" pitchFamily="18" charset="0"/>
              </a:rPr>
              <a:t>，从而就不能导致恰当规模的线性方程组。</a:t>
            </a:r>
          </a:p>
          <a:p>
            <a:r>
              <a:rPr lang="en-US" altLang="zh-CN" sz="3200" dirty="0" smtClean="0">
                <a:latin typeface="Times New Roman" pitchFamily="18" charset="0"/>
                <a:cs typeface="Times New Roman" pitchFamily="18" charset="0"/>
              </a:rPr>
              <a:t>   </a:t>
            </a:r>
            <a:r>
              <a:rPr lang="zh-CN" altLang="zh-CN" sz="3200" dirty="0" smtClean="0">
                <a:latin typeface="Times New Roman" pitchFamily="18" charset="0"/>
                <a:cs typeface="Times New Roman" pitchFamily="18" charset="0"/>
              </a:rPr>
              <a:t>（</a:t>
            </a:r>
            <a:r>
              <a:rPr lang="en-US" altLang="zh-CN" sz="3200" dirty="0">
                <a:latin typeface="Times New Roman" pitchFamily="18" charset="0"/>
                <a:cs typeface="Times New Roman" pitchFamily="18" charset="0"/>
              </a:rPr>
              <a:t>2</a:t>
            </a:r>
            <a:r>
              <a:rPr lang="zh-CN" altLang="zh-CN" sz="3200" dirty="0">
                <a:latin typeface="Times New Roman" pitchFamily="18" charset="0"/>
                <a:cs typeface="Times New Roman" pitchFamily="18" charset="0"/>
              </a:rPr>
              <a:t>）当上述的</a:t>
            </a:r>
            <a:r>
              <a:rPr lang="en-US" altLang="zh-CN" sz="3200" i="1" dirty="0">
                <a:latin typeface="Times New Roman" pitchFamily="18" charset="0"/>
                <a:cs typeface="Times New Roman" pitchFamily="18" charset="0"/>
              </a:rPr>
              <a:t>n</a:t>
            </a:r>
            <a:r>
              <a:rPr lang="zh-CN" altLang="zh-CN" sz="3200" dirty="0">
                <a:latin typeface="Times New Roman" pitchFamily="18" charset="0"/>
                <a:cs typeface="Times New Roman" pitchFamily="18" charset="0"/>
              </a:rPr>
              <a:t>很大时，求解相应规模的线性方程组也很困难</a:t>
            </a:r>
            <a:r>
              <a:rPr lang="zh-CN" altLang="zh-CN" sz="3200" dirty="0" smtClean="0">
                <a:latin typeface="Times New Roman" pitchFamily="18" charset="0"/>
                <a:cs typeface="Times New Roman" pitchFamily="18" charset="0"/>
              </a:rPr>
              <a:t>。</a:t>
            </a:r>
            <a:endParaRPr lang="zh-CN" altLang="en-US" sz="3200" dirty="0"/>
          </a:p>
        </p:txBody>
      </p:sp>
    </p:spTree>
    <p:extLst>
      <p:ext uri="{BB962C8B-B14F-4D97-AF65-F5344CB8AC3E}">
        <p14:creationId xmlns:p14="http://schemas.microsoft.com/office/powerpoint/2010/main" val="31266745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79</a:t>
            </a:fld>
            <a:endParaRPr lang="en-US" altLang="zh-CN"/>
          </a:p>
        </p:txBody>
      </p:sp>
      <p:sp>
        <p:nvSpPr>
          <p:cNvPr id="5" name="TextBox 4"/>
          <p:cNvSpPr txBox="1"/>
          <p:nvPr/>
        </p:nvSpPr>
        <p:spPr>
          <a:xfrm>
            <a:off x="431541" y="2483895"/>
            <a:ext cx="8280920" cy="2585323"/>
          </a:xfrm>
          <a:prstGeom prst="rect">
            <a:avLst/>
          </a:prstGeom>
          <a:noFill/>
        </p:spPr>
        <p:txBody>
          <a:bodyPr wrap="square" rtlCol="0">
            <a:spAutoFit/>
          </a:bodyPr>
          <a:lstStyle/>
          <a:p>
            <a:r>
              <a:rPr lang="zh-CN" altLang="zh-CN" sz="4800" dirty="0">
                <a:latin typeface="Times New Roman" pitchFamily="18" charset="0"/>
                <a:cs typeface="Times New Roman" pitchFamily="18" charset="0"/>
              </a:rPr>
              <a:t>已知一个序列</a:t>
            </a:r>
            <a:r>
              <a:rPr lang="en-US" altLang="zh-CN" sz="4800" i="1" dirty="0">
                <a:latin typeface="Times New Roman" pitchFamily="18" charset="0"/>
                <a:cs typeface="Times New Roman" pitchFamily="18" charset="0"/>
              </a:rPr>
              <a:t>a</a:t>
            </a:r>
            <a:r>
              <a:rPr lang="en-US" altLang="zh-CN" sz="4800" baseline="30000" dirty="0">
                <a:latin typeface="Times New Roman" pitchFamily="18" charset="0"/>
                <a:cs typeface="Times New Roman" pitchFamily="18" charset="0"/>
              </a:rPr>
              <a:t>(</a:t>
            </a:r>
            <a:r>
              <a:rPr lang="en-US" altLang="zh-CN" sz="4800" i="1" baseline="30000" dirty="0">
                <a:latin typeface="Times New Roman" pitchFamily="18" charset="0"/>
                <a:cs typeface="Times New Roman" pitchFamily="18" charset="0"/>
              </a:rPr>
              <a:t>N</a:t>
            </a:r>
            <a:r>
              <a:rPr lang="en-US" altLang="zh-CN" sz="4800" baseline="30000" dirty="0">
                <a:latin typeface="Times New Roman" pitchFamily="18" charset="0"/>
                <a:cs typeface="Times New Roman" pitchFamily="18" charset="0"/>
              </a:rPr>
              <a:t>)</a:t>
            </a:r>
            <a:r>
              <a:rPr lang="zh-CN" altLang="zh-CN" sz="4800" dirty="0">
                <a:latin typeface="Times New Roman" pitchFamily="18" charset="0"/>
                <a:cs typeface="Times New Roman" pitchFamily="18" charset="0"/>
              </a:rPr>
              <a:t>，如何构造一个阶数尽可能小的</a:t>
            </a:r>
            <a:r>
              <a:rPr lang="en-US" altLang="zh-CN" sz="4800" dirty="0">
                <a:latin typeface="Times New Roman" pitchFamily="18" charset="0"/>
                <a:cs typeface="Times New Roman" pitchFamily="18" charset="0"/>
              </a:rPr>
              <a:t>LFSR</a:t>
            </a:r>
            <a:r>
              <a:rPr lang="zh-CN" altLang="zh-CN" sz="4800" dirty="0">
                <a:latin typeface="Times New Roman" pitchFamily="18" charset="0"/>
                <a:cs typeface="Times New Roman" pitchFamily="18" charset="0"/>
              </a:rPr>
              <a:t>来产生</a:t>
            </a:r>
            <a:r>
              <a:rPr lang="en-US" altLang="zh-CN" sz="4800" i="1" dirty="0">
                <a:latin typeface="Times New Roman" pitchFamily="18" charset="0"/>
                <a:cs typeface="Times New Roman" pitchFamily="18" charset="0"/>
              </a:rPr>
              <a:t>a</a:t>
            </a:r>
            <a:r>
              <a:rPr lang="en-US" altLang="zh-CN" sz="4800" baseline="30000" dirty="0">
                <a:latin typeface="Times New Roman" pitchFamily="18" charset="0"/>
                <a:cs typeface="Times New Roman" pitchFamily="18" charset="0"/>
              </a:rPr>
              <a:t>(</a:t>
            </a:r>
            <a:r>
              <a:rPr lang="en-US" altLang="zh-CN" sz="4800" i="1" baseline="30000" dirty="0">
                <a:latin typeface="Times New Roman" pitchFamily="18" charset="0"/>
                <a:cs typeface="Times New Roman" pitchFamily="18" charset="0"/>
              </a:rPr>
              <a:t>N</a:t>
            </a:r>
            <a:r>
              <a:rPr lang="en-US" altLang="zh-CN" sz="4800" baseline="30000" dirty="0">
                <a:latin typeface="Times New Roman" pitchFamily="18" charset="0"/>
                <a:cs typeface="Times New Roman" pitchFamily="18" charset="0"/>
              </a:rPr>
              <a:t>)</a:t>
            </a:r>
            <a:r>
              <a:rPr lang="zh-CN" altLang="zh-CN" sz="4800" dirty="0">
                <a:latin typeface="Times New Roman" pitchFamily="18" charset="0"/>
                <a:cs typeface="Times New Roman" pitchFamily="18" charset="0"/>
              </a:rPr>
              <a:t>？</a:t>
            </a:r>
          </a:p>
          <a:p>
            <a:endParaRPr lang="zh-CN" altLang="en-US" dirty="0"/>
          </a:p>
        </p:txBody>
      </p:sp>
    </p:spTree>
    <p:extLst>
      <p:ext uri="{BB962C8B-B14F-4D97-AF65-F5344CB8AC3E}">
        <p14:creationId xmlns:p14="http://schemas.microsoft.com/office/powerpoint/2010/main" val="377313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fld id="{AE97BD69-19E7-49EA-B65A-B9274963EFE3}" type="slidenum">
              <a:rPr lang="en-US" altLang="zh-CN" sz="1400"/>
              <a:pPr>
                <a:spcBef>
                  <a:spcPct val="0"/>
                </a:spcBef>
                <a:buClrTx/>
                <a:buSzTx/>
                <a:buFontTx/>
                <a:buNone/>
              </a:pPr>
              <a:t>8</a:t>
            </a:fld>
            <a:endParaRPr lang="en-US" altLang="zh-CN" sz="1400"/>
          </a:p>
        </p:txBody>
      </p:sp>
      <p:sp>
        <p:nvSpPr>
          <p:cNvPr id="10243" name="矩形 5"/>
          <p:cNvSpPr>
            <a:spLocks noChangeArrowheads="1"/>
          </p:cNvSpPr>
          <p:nvPr/>
        </p:nvSpPr>
        <p:spPr bwMode="auto">
          <a:xfrm>
            <a:off x="295275" y="2025650"/>
            <a:ext cx="83851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3600" dirty="0" smtClean="0"/>
              <a:t>序列密码</a:t>
            </a:r>
            <a:r>
              <a:rPr lang="zh-CN" altLang="en-US" sz="3600" dirty="0"/>
              <a:t>通常被划分为同步序列密码和自同步序列密码两大类。</a:t>
            </a:r>
          </a:p>
        </p:txBody>
      </p:sp>
      <p:sp>
        <p:nvSpPr>
          <p:cNvPr id="10244" name="矩形 6"/>
          <p:cNvSpPr>
            <a:spLocks noChangeArrowheads="1"/>
          </p:cNvSpPr>
          <p:nvPr/>
        </p:nvSpPr>
        <p:spPr bwMode="auto">
          <a:xfrm>
            <a:off x="446088" y="3249613"/>
            <a:ext cx="574609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50000"/>
              </a:lnSpc>
              <a:spcBef>
                <a:spcPct val="0"/>
              </a:spcBef>
              <a:buClrTx/>
              <a:buSzTx/>
              <a:buFontTx/>
              <a:buNone/>
            </a:pPr>
            <a:r>
              <a:rPr lang="zh-CN" altLang="en-US" sz="3600" dirty="0">
                <a:latin typeface="+mn-ea"/>
                <a:ea typeface="+mn-ea"/>
              </a:rPr>
              <a:t>（</a:t>
            </a:r>
            <a:r>
              <a:rPr lang="en-US" altLang="zh-CN" sz="3600" dirty="0">
                <a:latin typeface="+mn-ea"/>
                <a:ea typeface="+mn-ea"/>
              </a:rPr>
              <a:t>1</a:t>
            </a:r>
            <a:r>
              <a:rPr lang="zh-CN" altLang="en-US" sz="3600" dirty="0">
                <a:latin typeface="+mn-ea"/>
                <a:ea typeface="+mn-ea"/>
              </a:rPr>
              <a:t>）同步序列密码</a:t>
            </a:r>
            <a:endParaRPr lang="en-US" altLang="zh-CN" sz="3600" dirty="0">
              <a:latin typeface="+mn-ea"/>
              <a:ea typeface="+mn-ea"/>
            </a:endParaRPr>
          </a:p>
          <a:p>
            <a:pPr eaLnBrk="1" hangingPunct="1">
              <a:lnSpc>
                <a:spcPct val="150000"/>
              </a:lnSpc>
              <a:spcBef>
                <a:spcPct val="0"/>
              </a:spcBef>
              <a:buClrTx/>
              <a:buSzTx/>
              <a:buFont typeface="Wingdings" pitchFamily="2" charset="2"/>
              <a:buNone/>
            </a:pPr>
            <a:r>
              <a:rPr lang="zh-CN" altLang="en-US" sz="3600" dirty="0">
                <a:latin typeface="+mn-ea"/>
                <a:ea typeface="+mn-ea"/>
              </a:rPr>
              <a:t>（</a:t>
            </a:r>
            <a:r>
              <a:rPr lang="en-US" altLang="zh-CN" sz="3600" dirty="0">
                <a:latin typeface="+mn-ea"/>
                <a:ea typeface="+mn-ea"/>
              </a:rPr>
              <a:t>2</a:t>
            </a:r>
            <a:r>
              <a:rPr lang="zh-CN" altLang="en-US" sz="3600" dirty="0">
                <a:latin typeface="+mn-ea"/>
                <a:ea typeface="+mn-ea"/>
              </a:rPr>
              <a:t>）自同步序列密码</a:t>
            </a:r>
          </a:p>
          <a:p>
            <a:pPr eaLnBrk="1" hangingPunct="1">
              <a:spcBef>
                <a:spcPct val="0"/>
              </a:spcBef>
              <a:buClrTx/>
              <a:buSzTx/>
              <a:buFontTx/>
              <a:buNone/>
            </a:pPr>
            <a:endParaRPr lang="zh-CN" altLang="en-US" sz="3600" dirty="0"/>
          </a:p>
        </p:txBody>
      </p:sp>
      <p:sp>
        <p:nvSpPr>
          <p:cNvPr id="2" name="日期占位符 1"/>
          <p:cNvSpPr>
            <a:spLocks noGrp="1"/>
          </p:cNvSpPr>
          <p:nvPr>
            <p:ph type="dt" sz="half" idx="10"/>
          </p:nvPr>
        </p:nvSpPr>
        <p:spPr/>
        <p:txBody>
          <a:bodyPr/>
          <a:lstStyle/>
          <a:p>
            <a:pPr>
              <a:defRPr/>
            </a:pPr>
            <a:fld id="{F8F19F61-C2DA-451E-BA81-13219957F517}"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矩形 3"/>
          <p:cNvSpPr/>
          <p:nvPr/>
        </p:nvSpPr>
        <p:spPr>
          <a:xfrm>
            <a:off x="1016605" y="808256"/>
            <a:ext cx="5878532" cy="830997"/>
          </a:xfrm>
          <a:prstGeom prst="rect">
            <a:avLst/>
          </a:prstGeom>
        </p:spPr>
        <p:txBody>
          <a:bodyPr wrap="none">
            <a:spAutoFit/>
          </a:bodyPr>
          <a:lstStyle/>
          <a:p>
            <a:pPr eaLnBrk="1" hangingPunct="1"/>
            <a:r>
              <a:rPr lang="en-US" altLang="zh-CN" sz="4800" dirty="0" smtClean="0">
                <a:latin typeface="Times New Roman" pitchFamily="18" charset="0"/>
                <a:ea typeface="+mn-ea"/>
                <a:cs typeface="Times New Roman" pitchFamily="18" charset="0"/>
              </a:rPr>
              <a:t>5.1.2 </a:t>
            </a:r>
            <a:r>
              <a:rPr lang="zh-CN" altLang="en-US" sz="4800" dirty="0" smtClean="0">
                <a:latin typeface="Times New Roman" pitchFamily="18" charset="0"/>
                <a:ea typeface="+mn-ea"/>
                <a:cs typeface="Times New Roman" pitchFamily="18" charset="0"/>
              </a:rPr>
              <a:t>序列密码</a:t>
            </a:r>
            <a:r>
              <a:rPr lang="zh-CN" altLang="en-US" sz="4800" dirty="0">
                <a:latin typeface="Times New Roman" pitchFamily="18" charset="0"/>
                <a:ea typeface="+mn-ea"/>
                <a:cs typeface="Times New Roman" pitchFamily="18" charset="0"/>
              </a:rPr>
              <a:t>的分类</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80</a:t>
            </a:fld>
            <a:endParaRPr lang="en-US" altLang="zh-CN"/>
          </a:p>
        </p:txBody>
      </p:sp>
      <p:sp>
        <p:nvSpPr>
          <p:cNvPr id="5" name="矩形 4"/>
          <p:cNvSpPr/>
          <p:nvPr/>
        </p:nvSpPr>
        <p:spPr>
          <a:xfrm>
            <a:off x="1133247" y="839034"/>
            <a:ext cx="2162772" cy="769441"/>
          </a:xfrm>
          <a:prstGeom prst="rect">
            <a:avLst/>
          </a:prstGeom>
        </p:spPr>
        <p:txBody>
          <a:bodyPr wrap="none">
            <a:spAutoFit/>
          </a:bodyPr>
          <a:lstStyle/>
          <a:p>
            <a:r>
              <a:rPr lang="zh-CN" altLang="zh-CN" sz="4400" b="1" dirty="0">
                <a:solidFill>
                  <a:srgbClr val="0000FF"/>
                </a:solidFill>
                <a:latin typeface="Times New Roman" pitchFamily="18" charset="0"/>
                <a:ea typeface="宋体"/>
                <a:cs typeface="Times New Roman" pitchFamily="18" charset="0"/>
              </a:rPr>
              <a:t>定义</a:t>
            </a:r>
            <a:r>
              <a:rPr lang="en-US" altLang="zh-CN" sz="4400" b="1" dirty="0">
                <a:solidFill>
                  <a:srgbClr val="0000FF"/>
                </a:solidFill>
                <a:latin typeface="Times New Roman" pitchFamily="18" charset="0"/>
                <a:ea typeface="宋体"/>
                <a:cs typeface="Times New Roman" pitchFamily="18" charset="0"/>
              </a:rPr>
              <a:t>5.6 </a:t>
            </a:r>
            <a:endParaRPr lang="zh-CN" altLang="en-US" sz="4400" b="1" dirty="0">
              <a:solidFill>
                <a:srgbClr val="0000FF"/>
              </a:solidFill>
              <a:latin typeface="Times New Roman" pitchFamily="18" charset="0"/>
              <a:ea typeface="宋体"/>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390513570"/>
              </p:ext>
            </p:extLst>
          </p:nvPr>
        </p:nvGraphicFramePr>
        <p:xfrm>
          <a:off x="1151137" y="1978612"/>
          <a:ext cx="3469931" cy="685549"/>
        </p:xfrm>
        <a:graphic>
          <a:graphicData uri="http://schemas.openxmlformats.org/presentationml/2006/ole">
            <mc:AlternateContent xmlns:mc="http://schemas.openxmlformats.org/markup-compatibility/2006">
              <mc:Choice xmlns:v="urn:schemas-microsoft-com:vml" Requires="v">
                <p:oleObj spid="_x0000_s18457" name="Equation" r:id="rId3" imgW="1040948" imgH="203112" progId="Equation.DSMT4">
                  <p:embed/>
                </p:oleObj>
              </mc:Choice>
              <mc:Fallback>
                <p:oleObj name="Equation" r:id="rId3" imgW="1040948"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137" y="1978612"/>
                        <a:ext cx="3469931" cy="685549"/>
                      </a:xfrm>
                      <a:prstGeom prst="rect">
                        <a:avLst/>
                      </a:prstGeom>
                      <a:noFill/>
                    </p:spPr>
                  </p:pic>
                </p:oleObj>
              </mc:Fallback>
            </mc:AlternateContent>
          </a:graphicData>
        </a:graphic>
      </p:graphicFrame>
      <p:sp>
        <p:nvSpPr>
          <p:cNvPr id="8" name="TextBox 7"/>
          <p:cNvSpPr txBox="1"/>
          <p:nvPr/>
        </p:nvSpPr>
        <p:spPr>
          <a:xfrm>
            <a:off x="556102" y="2078850"/>
            <a:ext cx="595035" cy="584775"/>
          </a:xfrm>
          <a:prstGeom prst="rect">
            <a:avLst/>
          </a:prstGeom>
          <a:noFill/>
        </p:spPr>
        <p:txBody>
          <a:bodyPr wrap="none" rtlCol="0">
            <a:spAutoFit/>
          </a:bodyPr>
          <a:lstStyle/>
          <a:p>
            <a:r>
              <a:rPr lang="zh-CN" altLang="en-US" sz="3200" dirty="0"/>
              <a:t>设</a:t>
            </a:r>
          </a:p>
        </p:txBody>
      </p:sp>
      <p:sp>
        <p:nvSpPr>
          <p:cNvPr id="9" name="TextBox 8"/>
          <p:cNvSpPr txBox="1"/>
          <p:nvPr/>
        </p:nvSpPr>
        <p:spPr>
          <a:xfrm>
            <a:off x="537730" y="2664161"/>
            <a:ext cx="8399755" cy="1569660"/>
          </a:xfrm>
          <a:prstGeom prst="rect">
            <a:avLst/>
          </a:prstGeom>
          <a:noFill/>
        </p:spPr>
        <p:txBody>
          <a:bodyPr wrap="square" rtlCol="0">
            <a:spAutoFit/>
          </a:bodyPr>
          <a:lstStyle/>
          <a:p>
            <a:r>
              <a:rPr lang="zh-CN" altLang="zh-CN" sz="3200" dirty="0">
                <a:latin typeface="Times New Roman" pitchFamily="18" charset="0"/>
                <a:cs typeface="Times New Roman" pitchFamily="18" charset="0"/>
              </a:rPr>
              <a:t>是</a:t>
            </a:r>
            <a:r>
              <a:rPr lang="en-US" altLang="zh-CN" sz="3200" dirty="0">
                <a:latin typeface="Times New Roman" pitchFamily="18" charset="0"/>
                <a:cs typeface="Times New Roman" pitchFamily="18" charset="0"/>
              </a:rPr>
              <a:t>GF(</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上的一个长度为</a:t>
            </a:r>
            <a:r>
              <a:rPr lang="en-US" altLang="zh-CN" sz="3200" i="1" dirty="0">
                <a:latin typeface="Times New Roman" pitchFamily="18" charset="0"/>
                <a:cs typeface="Times New Roman" pitchFamily="18" charset="0"/>
              </a:rPr>
              <a:t>N</a:t>
            </a:r>
            <a:r>
              <a:rPr lang="zh-CN" altLang="zh-CN" sz="3200" dirty="0">
                <a:latin typeface="Times New Roman" pitchFamily="18" charset="0"/>
                <a:cs typeface="Times New Roman" pitchFamily="18" charset="0"/>
              </a:rPr>
              <a:t>的</a:t>
            </a:r>
            <a:r>
              <a:rPr lang="zh-CN" altLang="zh-CN" sz="3200" dirty="0" smtClean="0">
                <a:latin typeface="Times New Roman" pitchFamily="18" charset="0"/>
                <a:cs typeface="Times New Roman" pitchFamily="18" charset="0"/>
              </a:rPr>
              <a:t>序列</a:t>
            </a:r>
            <a:r>
              <a:rPr lang="zh-CN" altLang="en-US" sz="3200" dirty="0" smtClean="0">
                <a:latin typeface="Times New Roman" pitchFamily="18" charset="0"/>
                <a:cs typeface="Times New Roman" pitchFamily="18" charset="0"/>
              </a:rPr>
              <a:t>，</a:t>
            </a:r>
            <a:r>
              <a:rPr lang="en-US" altLang="zh-CN" sz="3200" i="1" dirty="0" err="1">
                <a:latin typeface="Times New Roman" pitchFamily="18" charset="0"/>
                <a:cs typeface="Times New Roman" pitchFamily="18" charset="0"/>
              </a:rPr>
              <a:t>f</a:t>
            </a:r>
            <a:r>
              <a:rPr lang="en-US" altLang="zh-CN" sz="3200" i="1" baseline="-25000" dirty="0" err="1">
                <a:latin typeface="Times New Roman" pitchFamily="18" charset="0"/>
                <a:cs typeface="Times New Roman" pitchFamily="18" charset="0"/>
              </a:rPr>
              <a:t>N</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是一个能产生</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i="1" baseline="30000" dirty="0">
                <a:latin typeface="Times New Roman" pitchFamily="18" charset="0"/>
                <a:cs typeface="Times New Roman" pitchFamily="18" charset="0"/>
              </a:rPr>
              <a:t>N</a:t>
            </a:r>
            <a:r>
              <a:rPr lang="en-US" altLang="zh-CN" sz="3200" baseline="300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，并且阶数最小的</a:t>
            </a:r>
            <a:r>
              <a:rPr lang="en-US" altLang="zh-CN" sz="3200" dirty="0">
                <a:latin typeface="Times New Roman" pitchFamily="18" charset="0"/>
                <a:cs typeface="Times New Roman" pitchFamily="18" charset="0"/>
              </a:rPr>
              <a:t>LFSR</a:t>
            </a:r>
            <a:r>
              <a:rPr lang="zh-CN" altLang="zh-CN" sz="3200" dirty="0">
                <a:latin typeface="Times New Roman" pitchFamily="18" charset="0"/>
                <a:cs typeface="Times New Roman" pitchFamily="18" charset="0"/>
              </a:rPr>
              <a:t>的特征多项式，</a:t>
            </a:r>
            <a:r>
              <a:rPr lang="en-US" altLang="zh-CN" sz="3200" i="1" dirty="0">
                <a:latin typeface="Times New Roman" pitchFamily="18" charset="0"/>
                <a:cs typeface="Times New Roman" pitchFamily="18" charset="0"/>
              </a:rPr>
              <a:t>L</a:t>
            </a:r>
            <a:r>
              <a:rPr lang="en-US" altLang="zh-CN" sz="3200" i="1" baseline="-25000" dirty="0">
                <a:latin typeface="Times New Roman" pitchFamily="18" charset="0"/>
                <a:cs typeface="Times New Roman" pitchFamily="18" charset="0"/>
              </a:rPr>
              <a:t>N</a:t>
            </a:r>
            <a:r>
              <a:rPr lang="zh-CN" altLang="zh-CN" sz="3200" dirty="0">
                <a:latin typeface="Times New Roman" pitchFamily="18" charset="0"/>
                <a:cs typeface="Times New Roman" pitchFamily="18" charset="0"/>
              </a:rPr>
              <a:t>是该</a:t>
            </a:r>
            <a:r>
              <a:rPr lang="en-US" altLang="zh-CN" sz="3200" dirty="0">
                <a:latin typeface="Times New Roman" pitchFamily="18" charset="0"/>
                <a:cs typeface="Times New Roman" pitchFamily="18" charset="0"/>
              </a:rPr>
              <a:t>LFSR</a:t>
            </a:r>
            <a:r>
              <a:rPr lang="zh-CN" altLang="zh-CN" sz="3200" dirty="0">
                <a:latin typeface="Times New Roman" pitchFamily="18" charset="0"/>
                <a:cs typeface="Times New Roman" pitchFamily="18" charset="0"/>
              </a:rPr>
              <a:t>阶数，</a:t>
            </a:r>
            <a:r>
              <a:rPr lang="zh-CN" altLang="zh-CN" sz="3200" dirty="0" smtClean="0">
                <a:latin typeface="Times New Roman" pitchFamily="18" charset="0"/>
                <a:cs typeface="Times New Roman" pitchFamily="18" charset="0"/>
              </a:rPr>
              <a:t>称</a:t>
            </a:r>
            <a:endParaRPr lang="zh-CN" altLang="en-US" sz="3200" dirty="0">
              <a:latin typeface="Times New Roman" pitchFamily="18" charset="0"/>
              <a:cs typeface="Times New Roman" pitchFamily="18" charset="0"/>
            </a:endParaRPr>
          </a:p>
        </p:txBody>
      </p:sp>
      <p:sp>
        <p:nvSpPr>
          <p:cNvPr id="10" name="矩形 9"/>
          <p:cNvSpPr/>
          <p:nvPr/>
        </p:nvSpPr>
        <p:spPr>
          <a:xfrm>
            <a:off x="556102" y="5004175"/>
            <a:ext cx="6192721" cy="584775"/>
          </a:xfrm>
          <a:prstGeom prst="rect">
            <a:avLst/>
          </a:prstGeom>
        </p:spPr>
        <p:txBody>
          <a:bodyPr wrap="none">
            <a:spAutoFit/>
          </a:bodyPr>
          <a:lstStyle/>
          <a:p>
            <a:r>
              <a:rPr lang="zh-CN" altLang="zh-CN" sz="3200" dirty="0">
                <a:latin typeface="Times New Roman" pitchFamily="18" charset="0"/>
                <a:cs typeface="Times New Roman" pitchFamily="18" charset="0"/>
              </a:rPr>
              <a:t>二元组</a:t>
            </a:r>
            <a:r>
              <a:rPr lang="en-US" altLang="zh-CN" sz="3200" dirty="0">
                <a:latin typeface="Times New Roman" pitchFamily="18" charset="0"/>
                <a:cs typeface="Times New Roman" pitchFamily="18" charset="0"/>
              </a:rPr>
              <a:t> </a:t>
            </a:r>
            <a:r>
              <a:rPr lang="zh-CN" altLang="zh-CN" sz="3200" dirty="0">
                <a:latin typeface="Times New Roman" pitchFamily="18" charset="0"/>
                <a:cs typeface="Times New Roman" pitchFamily="18" charset="0"/>
              </a:rPr>
              <a:t>为序列</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i="1" baseline="30000" dirty="0">
                <a:latin typeface="Times New Roman" pitchFamily="18" charset="0"/>
                <a:cs typeface="Times New Roman" pitchFamily="18" charset="0"/>
              </a:rPr>
              <a:t>N</a:t>
            </a:r>
            <a:r>
              <a:rPr lang="en-US" altLang="zh-CN" sz="3200" baseline="300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的线性综合解。</a:t>
            </a:r>
            <a:endParaRPr lang="zh-CN" altLang="en-US" sz="3200" dirty="0"/>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827260409"/>
              </p:ext>
            </p:extLst>
          </p:nvPr>
        </p:nvGraphicFramePr>
        <p:xfrm>
          <a:off x="3254375" y="4233863"/>
          <a:ext cx="2605088" cy="630237"/>
        </p:xfrm>
        <a:graphic>
          <a:graphicData uri="http://schemas.openxmlformats.org/presentationml/2006/ole">
            <mc:AlternateContent xmlns:mc="http://schemas.openxmlformats.org/markup-compatibility/2006">
              <mc:Choice xmlns:v="urn:schemas-microsoft-com:vml" Requires="v">
                <p:oleObj spid="_x0000_s18458" name="Equation" r:id="rId5" imgW="799920" imgH="190440" progId="Equation.DSMT4">
                  <p:embed/>
                </p:oleObj>
              </mc:Choice>
              <mc:Fallback>
                <p:oleObj name="Equation" r:id="rId5" imgW="799920" imgH="190440" progId="Equation.DSMT4">
                  <p:embed/>
                  <p:pic>
                    <p:nvPicPr>
                      <p:cNvPr id="0" name="Object 4"/>
                      <p:cNvPicPr>
                        <a:picLocks noChangeAspect="1" noChangeArrowheads="1"/>
                      </p:cNvPicPr>
                      <p:nvPr/>
                    </p:nvPicPr>
                    <p:blipFill>
                      <a:blip r:embed="rId6"/>
                      <a:srcRect/>
                      <a:stretch>
                        <a:fillRect/>
                      </a:stretch>
                    </p:blipFill>
                    <p:spPr bwMode="auto">
                      <a:xfrm>
                        <a:off x="3254375" y="4233863"/>
                        <a:ext cx="2605088" cy="630237"/>
                      </a:xfrm>
                      <a:prstGeom prst="rect">
                        <a:avLst/>
                      </a:prstGeom>
                      <a:noFill/>
                    </p:spPr>
                  </p:pic>
                </p:oleObj>
              </mc:Fallback>
            </mc:AlternateContent>
          </a:graphicData>
        </a:graphic>
      </p:graphicFrame>
    </p:spTree>
    <p:extLst>
      <p:ext uri="{BB962C8B-B14F-4D97-AF65-F5344CB8AC3E}">
        <p14:creationId xmlns:p14="http://schemas.microsoft.com/office/powerpoint/2010/main" val="5512875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81</a:t>
            </a:fld>
            <a:endParaRPr lang="en-US" altLang="zh-CN"/>
          </a:p>
        </p:txBody>
      </p:sp>
      <p:sp>
        <p:nvSpPr>
          <p:cNvPr id="8" name="TextBox 7"/>
          <p:cNvSpPr txBox="1"/>
          <p:nvPr/>
        </p:nvSpPr>
        <p:spPr>
          <a:xfrm>
            <a:off x="161509" y="2071664"/>
            <a:ext cx="8865985" cy="584775"/>
          </a:xfrm>
          <a:prstGeom prst="rect">
            <a:avLst/>
          </a:prstGeom>
          <a:noFill/>
        </p:spPr>
        <p:txBody>
          <a:bodyPr wrap="square" rtlCol="0">
            <a:spAutoFit/>
          </a:bodyPr>
          <a:lstStyle/>
          <a:p>
            <a:r>
              <a:rPr lang="zh-CN" altLang="zh-CN" sz="3200" dirty="0">
                <a:latin typeface="Times New Roman" pitchFamily="18" charset="0"/>
                <a:cs typeface="Times New Roman" pitchFamily="18" charset="0"/>
              </a:rPr>
              <a:t>已知序列</a:t>
            </a:r>
            <a:r>
              <a:rPr lang="en-US" altLang="zh-CN" sz="3200" dirty="0">
                <a:latin typeface="Times New Roman" pitchFamily="18" charset="0"/>
                <a:cs typeface="Times New Roman" pitchFamily="18" charset="0"/>
              </a:rPr>
              <a:t> </a:t>
            </a:r>
            <a:r>
              <a:rPr lang="zh-CN" altLang="zh-CN" sz="3200" dirty="0" smtClean="0">
                <a:latin typeface="Times New Roman" pitchFamily="18" charset="0"/>
                <a:cs typeface="Times New Roman" pitchFamily="18" charset="0"/>
              </a:rPr>
              <a:t>，</a:t>
            </a:r>
            <a:endParaRPr lang="zh-CN" altLang="en-US" dirty="0"/>
          </a:p>
        </p:txBody>
      </p:sp>
      <p:sp>
        <p:nvSpPr>
          <p:cNvPr id="9" name="TextBox 8"/>
          <p:cNvSpPr txBox="1"/>
          <p:nvPr/>
        </p:nvSpPr>
        <p:spPr>
          <a:xfrm>
            <a:off x="161509" y="3023955"/>
            <a:ext cx="8442430" cy="1846659"/>
          </a:xfrm>
          <a:prstGeom prst="rect">
            <a:avLst/>
          </a:prstGeom>
          <a:noFill/>
        </p:spPr>
        <p:txBody>
          <a:bodyPr wrap="square" rtlCol="0">
            <a:spAutoFit/>
          </a:bodyPr>
          <a:lstStyle/>
          <a:p>
            <a:r>
              <a:rPr lang="zh-CN" altLang="zh-CN" sz="3200" dirty="0" smtClean="0">
                <a:latin typeface="Times New Roman" pitchFamily="18" charset="0"/>
                <a:cs typeface="Times New Roman" pitchFamily="18" charset="0"/>
              </a:rPr>
              <a:t>求</a:t>
            </a:r>
            <a:r>
              <a:rPr lang="zh-CN" altLang="zh-CN" sz="3200" dirty="0">
                <a:latin typeface="Times New Roman" pitchFamily="18" charset="0"/>
                <a:cs typeface="Times New Roman" pitchFamily="18" charset="0"/>
              </a:rPr>
              <a:t>产生</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i="1" baseline="30000" dirty="0">
                <a:latin typeface="Times New Roman" pitchFamily="18" charset="0"/>
                <a:cs typeface="Times New Roman" pitchFamily="18" charset="0"/>
              </a:rPr>
              <a:t>N</a:t>
            </a:r>
            <a:r>
              <a:rPr lang="en-US" altLang="zh-CN" sz="3200" baseline="300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且阶数最小的</a:t>
            </a:r>
            <a:r>
              <a:rPr lang="en-US" altLang="zh-CN" sz="3200" dirty="0">
                <a:latin typeface="Times New Roman" pitchFamily="18" charset="0"/>
                <a:cs typeface="Times New Roman" pitchFamily="18" charset="0"/>
              </a:rPr>
              <a:t>LFSR</a:t>
            </a:r>
            <a:r>
              <a:rPr lang="zh-CN" altLang="zh-CN" sz="3200" dirty="0">
                <a:latin typeface="Times New Roman" pitchFamily="18" charset="0"/>
                <a:cs typeface="Times New Roman" pitchFamily="18" charset="0"/>
              </a:rPr>
              <a:t>，就是求</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i="1" baseline="30000" dirty="0">
                <a:latin typeface="Times New Roman" pitchFamily="18" charset="0"/>
                <a:cs typeface="Times New Roman" pitchFamily="18" charset="0"/>
              </a:rPr>
              <a:t>N</a:t>
            </a:r>
            <a:r>
              <a:rPr lang="en-US" altLang="zh-CN" sz="3200" baseline="300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的综合解。利用</a:t>
            </a:r>
            <a:r>
              <a:rPr lang="en-US" altLang="zh-CN" sz="3200" dirty="0">
                <a:latin typeface="Times New Roman" pitchFamily="18" charset="0"/>
                <a:cs typeface="Times New Roman" pitchFamily="18" charset="0"/>
              </a:rPr>
              <a:t>B-M</a:t>
            </a:r>
            <a:r>
              <a:rPr lang="zh-CN" altLang="zh-CN" sz="3200" dirty="0">
                <a:latin typeface="Times New Roman" pitchFamily="18" charset="0"/>
                <a:cs typeface="Times New Roman" pitchFamily="18" charset="0"/>
              </a:rPr>
              <a:t>算法可以有效地求解</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i="1" baseline="30000" dirty="0">
                <a:latin typeface="Times New Roman" pitchFamily="18" charset="0"/>
                <a:cs typeface="Times New Roman" pitchFamily="18" charset="0"/>
              </a:rPr>
              <a:t>N</a:t>
            </a:r>
            <a:r>
              <a:rPr lang="en-US" altLang="zh-CN" sz="3200" baseline="300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的综合解。</a:t>
            </a:r>
          </a:p>
          <a:p>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3653578520"/>
              </p:ext>
            </p:extLst>
          </p:nvPr>
        </p:nvGraphicFramePr>
        <p:xfrm>
          <a:off x="2276745" y="2071664"/>
          <a:ext cx="3470275" cy="685800"/>
        </p:xfrm>
        <a:graphic>
          <a:graphicData uri="http://schemas.openxmlformats.org/presentationml/2006/ole">
            <mc:AlternateContent xmlns:mc="http://schemas.openxmlformats.org/markup-compatibility/2006">
              <mc:Choice xmlns:v="urn:schemas-microsoft-com:vml" Requires="v">
                <p:oleObj spid="_x0000_s19470" name="Equation" r:id="rId3" imgW="1040948" imgH="203112" progId="Equation.DSMT4">
                  <p:embed/>
                </p:oleObj>
              </mc:Choice>
              <mc:Fallback>
                <p:oleObj name="Equation" r:id="rId3" imgW="1040948" imgH="203112"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6745" y="2071664"/>
                        <a:ext cx="34702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161509" y="4870614"/>
            <a:ext cx="8217404" cy="1077218"/>
          </a:xfrm>
          <a:prstGeom prst="rect">
            <a:avLst/>
          </a:prstGeom>
          <a:noFill/>
        </p:spPr>
        <p:txBody>
          <a:bodyPr wrap="square" rtlCol="0">
            <a:spAutoFit/>
          </a:bodyPr>
          <a:lstStyle/>
          <a:p>
            <a:r>
              <a:rPr lang="zh-CN" altLang="zh-CN" sz="3200" dirty="0">
                <a:latin typeface="Times New Roman" pitchFamily="18" charset="0"/>
                <a:cs typeface="Times New Roman" pitchFamily="18" charset="0"/>
              </a:rPr>
              <a:t>有关</a:t>
            </a:r>
            <a:r>
              <a:rPr lang="en-US" altLang="zh-CN" sz="3200" dirty="0">
                <a:latin typeface="Times New Roman" pitchFamily="18" charset="0"/>
                <a:cs typeface="Times New Roman" pitchFamily="18" charset="0"/>
              </a:rPr>
              <a:t>B-M</a:t>
            </a:r>
            <a:r>
              <a:rPr lang="zh-CN" altLang="zh-CN" sz="3200" dirty="0" smtClean="0">
                <a:latin typeface="Times New Roman" pitchFamily="18" charset="0"/>
                <a:cs typeface="Times New Roman" pitchFamily="18" charset="0"/>
              </a:rPr>
              <a:t>算法，</a:t>
            </a:r>
            <a:r>
              <a:rPr lang="zh-CN" altLang="zh-CN" sz="3200" dirty="0">
                <a:latin typeface="Times New Roman" pitchFamily="18" charset="0"/>
                <a:cs typeface="Times New Roman" pitchFamily="18" charset="0"/>
              </a:rPr>
              <a:t>有兴趣的读者可参阅万哲先的《代数与编码》一书</a:t>
            </a:r>
            <a:r>
              <a:rPr lang="zh-CN" altLang="zh-CN" sz="3200" dirty="0" smtClean="0">
                <a:latin typeface="Times New Roman" pitchFamily="18" charset="0"/>
                <a:cs typeface="Times New Roman" pitchFamily="18" charset="0"/>
              </a:rPr>
              <a:t>。</a:t>
            </a:r>
            <a:endParaRPr lang="zh-CN" alt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2648468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82</a:t>
            </a:fld>
            <a:endParaRPr lang="en-US" altLang="zh-CN"/>
          </a:p>
        </p:txBody>
      </p:sp>
      <p:sp>
        <p:nvSpPr>
          <p:cNvPr id="5" name="矩形 4"/>
          <p:cNvSpPr/>
          <p:nvPr/>
        </p:nvSpPr>
        <p:spPr>
          <a:xfrm>
            <a:off x="386534" y="2078850"/>
            <a:ext cx="8505945" cy="2062103"/>
          </a:xfrm>
          <a:prstGeom prst="rect">
            <a:avLst/>
          </a:prstGeom>
        </p:spPr>
        <p:txBody>
          <a:bodyPr wrap="square">
            <a:spAutoFit/>
          </a:bodyPr>
          <a:lstStyle/>
          <a:p>
            <a:r>
              <a:rPr lang="zh-CN" altLang="zh-CN" sz="3200" dirty="0" smtClean="0">
                <a:latin typeface="Times New Roman" pitchFamily="18" charset="0"/>
                <a:cs typeface="Times New Roman" pitchFamily="18" charset="0"/>
              </a:rPr>
              <a:t>利用</a:t>
            </a:r>
            <a:r>
              <a:rPr lang="en-US" altLang="zh-CN" sz="3200" dirty="0">
                <a:latin typeface="Times New Roman" pitchFamily="18" charset="0"/>
                <a:cs typeface="Times New Roman" pitchFamily="18" charset="0"/>
              </a:rPr>
              <a:t>B-M</a:t>
            </a:r>
            <a:r>
              <a:rPr lang="zh-CN" altLang="zh-CN" sz="3200" dirty="0">
                <a:latin typeface="Times New Roman" pitchFamily="18" charset="0"/>
                <a:cs typeface="Times New Roman" pitchFamily="18" charset="0"/>
              </a:rPr>
              <a:t>算法，求序列</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(8)</a:t>
            </a:r>
            <a:r>
              <a:rPr lang="en-US" altLang="zh-CN" sz="3200" i="1"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10101111</a:t>
            </a:r>
            <a:r>
              <a:rPr lang="zh-CN" altLang="zh-CN" sz="3200" dirty="0">
                <a:latin typeface="Times New Roman" pitchFamily="18" charset="0"/>
                <a:cs typeface="Times New Roman" pitchFamily="18" charset="0"/>
              </a:rPr>
              <a:t>的线性综合解。</a:t>
            </a:r>
          </a:p>
          <a:p>
            <a:r>
              <a:rPr lang="zh-CN" altLang="zh-CN" sz="3200" dirty="0">
                <a:latin typeface="Times New Roman" pitchFamily="18" charset="0"/>
                <a:cs typeface="Times New Roman" pitchFamily="18" charset="0"/>
              </a:rPr>
              <a:t>输入：</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(8)</a:t>
            </a:r>
            <a:r>
              <a:rPr lang="en-US" altLang="zh-CN" sz="3200" i="1"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10101111</a:t>
            </a:r>
            <a:r>
              <a:rPr lang="zh-CN" altLang="zh-CN" sz="3200" dirty="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a:p>
            <a:r>
              <a:rPr lang="zh-CN" altLang="zh-CN" sz="3200" dirty="0" smtClean="0">
                <a:latin typeface="Times New Roman" pitchFamily="18" charset="0"/>
                <a:cs typeface="Times New Roman" pitchFamily="18" charset="0"/>
              </a:rPr>
              <a:t>表</a:t>
            </a:r>
            <a:r>
              <a:rPr lang="en-US" altLang="zh-CN" sz="3200" dirty="0">
                <a:latin typeface="Times New Roman" pitchFamily="18" charset="0"/>
                <a:cs typeface="Times New Roman" pitchFamily="18" charset="0"/>
              </a:rPr>
              <a:t>5.3</a:t>
            </a:r>
            <a:r>
              <a:rPr lang="zh-CN" altLang="zh-CN" sz="3200" dirty="0">
                <a:latin typeface="Times New Roman" pitchFamily="18" charset="0"/>
                <a:cs typeface="Times New Roman" pitchFamily="18" charset="0"/>
              </a:rPr>
              <a:t>所示为例</a:t>
            </a:r>
            <a:r>
              <a:rPr lang="en-US" altLang="zh-CN" sz="3200" dirty="0">
                <a:latin typeface="Times New Roman" pitchFamily="18" charset="0"/>
                <a:cs typeface="Times New Roman" pitchFamily="18" charset="0"/>
              </a:rPr>
              <a:t>5.10</a:t>
            </a:r>
            <a:r>
              <a:rPr lang="zh-CN" altLang="zh-CN" sz="3200" dirty="0">
                <a:latin typeface="Times New Roman" pitchFamily="18" charset="0"/>
                <a:cs typeface="Times New Roman" pitchFamily="18" charset="0"/>
              </a:rPr>
              <a:t>具体计算过程。</a:t>
            </a:r>
          </a:p>
        </p:txBody>
      </p:sp>
      <p:sp>
        <p:nvSpPr>
          <p:cNvPr id="6" name="矩形 5"/>
          <p:cNvSpPr/>
          <p:nvPr/>
        </p:nvSpPr>
        <p:spPr>
          <a:xfrm>
            <a:off x="1241630" y="870934"/>
            <a:ext cx="1737976" cy="769441"/>
          </a:xfrm>
          <a:prstGeom prst="rect">
            <a:avLst/>
          </a:prstGeom>
        </p:spPr>
        <p:txBody>
          <a:bodyPr wrap="none">
            <a:spAutoFit/>
          </a:bodyPr>
          <a:lstStyle/>
          <a:p>
            <a:r>
              <a:rPr lang="zh-CN" altLang="zh-CN" sz="4400" b="1" dirty="0">
                <a:solidFill>
                  <a:srgbClr val="0000FF"/>
                </a:solidFill>
                <a:latin typeface="Times New Roman" pitchFamily="18" charset="0"/>
                <a:ea typeface="宋体"/>
                <a:cs typeface="Times New Roman" pitchFamily="18" charset="0"/>
              </a:rPr>
              <a:t>例</a:t>
            </a:r>
            <a:r>
              <a:rPr lang="en-US" altLang="zh-CN" sz="4400" b="1" dirty="0">
                <a:solidFill>
                  <a:srgbClr val="0000FF"/>
                </a:solidFill>
                <a:latin typeface="Times New Roman" pitchFamily="18" charset="0"/>
                <a:ea typeface="宋体"/>
                <a:cs typeface="Times New Roman" pitchFamily="18" charset="0"/>
              </a:rPr>
              <a:t>5.10</a:t>
            </a:r>
            <a:endParaRPr lang="zh-CN" altLang="en-US" sz="4400" b="1" dirty="0">
              <a:solidFill>
                <a:srgbClr val="0000FF"/>
              </a:solidFill>
              <a:latin typeface="Times New Roman" pitchFamily="18" charset="0"/>
              <a:ea typeface="宋体"/>
              <a:cs typeface="Times New Roman" pitchFamily="18" charset="0"/>
            </a:endParaRPr>
          </a:p>
        </p:txBody>
      </p:sp>
    </p:spTree>
    <p:extLst>
      <p:ext uri="{BB962C8B-B14F-4D97-AF65-F5344CB8AC3E}">
        <p14:creationId xmlns:p14="http://schemas.microsoft.com/office/powerpoint/2010/main" val="1272621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pPr>
                <a:defRPr/>
              </a:pPr>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83</a:t>
            </a:fld>
            <a:endParaRPr lang="en-US" altLang="zh-CN"/>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 y="2528900"/>
            <a:ext cx="858202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610258" y="1898830"/>
            <a:ext cx="5923481" cy="523220"/>
          </a:xfrm>
          <a:prstGeom prst="rect">
            <a:avLst/>
          </a:prstGeom>
        </p:spPr>
        <p:txBody>
          <a:bodyPr wrap="none">
            <a:spAutoFit/>
          </a:bodyPr>
          <a:lstStyle/>
          <a:p>
            <a:r>
              <a:rPr lang="zh-CN" altLang="zh-CN" sz="2800" dirty="0">
                <a:latin typeface="Times New Roman" pitchFamily="18" charset="0"/>
                <a:cs typeface="Times New Roman" pitchFamily="18" charset="0"/>
              </a:rPr>
              <a:t>表</a:t>
            </a:r>
            <a:r>
              <a:rPr lang="en-US" altLang="zh-CN" sz="2800" dirty="0">
                <a:latin typeface="Times New Roman" pitchFamily="18" charset="0"/>
                <a:cs typeface="Times New Roman" pitchFamily="18" charset="0"/>
              </a:rPr>
              <a:t>5.3</a:t>
            </a:r>
            <a:r>
              <a:rPr lang="zh-CN" altLang="zh-CN"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B-M</a:t>
            </a:r>
            <a:r>
              <a:rPr lang="zh-CN" altLang="zh-CN" sz="2800" dirty="0">
                <a:latin typeface="Times New Roman" pitchFamily="18" charset="0"/>
                <a:cs typeface="Times New Roman" pitchFamily="18" charset="0"/>
              </a:rPr>
              <a:t>算法</a:t>
            </a:r>
            <a:r>
              <a:rPr lang="en-US" altLang="zh-CN" sz="2800" i="1" dirty="0">
                <a:latin typeface="Times New Roman" pitchFamily="18" charset="0"/>
                <a:cs typeface="Times New Roman" pitchFamily="18" charset="0"/>
              </a:rPr>
              <a:t>a</a:t>
            </a:r>
            <a:r>
              <a:rPr lang="en-US" altLang="zh-CN" sz="2800" baseline="30000" dirty="0">
                <a:latin typeface="Times New Roman" pitchFamily="18" charset="0"/>
                <a:cs typeface="Times New Roman" pitchFamily="18" charset="0"/>
              </a:rPr>
              <a:t>(8)</a:t>
            </a:r>
            <a:r>
              <a:rPr lang="en-US" altLang="zh-CN" sz="2800" i="1"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10101111</a:t>
            </a:r>
            <a:r>
              <a:rPr lang="zh-CN" altLang="zh-CN" sz="2800" dirty="0">
                <a:latin typeface="Times New Roman" pitchFamily="18" charset="0"/>
                <a:cs typeface="Times New Roman" pitchFamily="18" charset="0"/>
              </a:rPr>
              <a:t>综合解</a:t>
            </a:r>
          </a:p>
        </p:txBody>
      </p:sp>
      <p:sp>
        <p:nvSpPr>
          <p:cNvPr id="6" name="TextBox 5"/>
          <p:cNvSpPr txBox="1"/>
          <p:nvPr/>
        </p:nvSpPr>
        <p:spPr>
          <a:xfrm>
            <a:off x="611559" y="5814265"/>
            <a:ext cx="6633547" cy="584775"/>
          </a:xfrm>
          <a:prstGeom prst="rect">
            <a:avLst/>
          </a:prstGeom>
          <a:noFill/>
        </p:spPr>
        <p:txBody>
          <a:bodyPr wrap="none" rtlCol="0">
            <a:spAutoFit/>
          </a:bodyPr>
          <a:lstStyle/>
          <a:p>
            <a:r>
              <a:rPr lang="zh-CN" altLang="zh-CN" sz="3200" dirty="0">
                <a:latin typeface="Times New Roman" pitchFamily="18" charset="0"/>
                <a:cs typeface="Times New Roman" pitchFamily="18" charset="0"/>
              </a:rPr>
              <a:t>输出：</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(8)</a:t>
            </a:r>
            <a:r>
              <a:rPr lang="zh-CN" altLang="zh-CN" sz="3200" dirty="0">
                <a:latin typeface="Times New Roman" pitchFamily="18" charset="0"/>
                <a:cs typeface="Times New Roman" pitchFamily="18" charset="0"/>
              </a:rPr>
              <a:t>的线性综合解</a:t>
            </a:r>
            <a:r>
              <a:rPr lang="zh-CN" altLang="zh-CN" sz="3200" dirty="0" smtClean="0">
                <a:latin typeface="Times New Roman" pitchFamily="18" charset="0"/>
                <a:cs typeface="Times New Roman" pitchFamily="18" charset="0"/>
              </a:rPr>
              <a:t>为</a:t>
            </a:r>
            <a:r>
              <a:rPr lang="en-US" altLang="zh-CN" sz="3200" dirty="0" smtClean="0">
                <a:latin typeface="Times New Roman" pitchFamily="18" charset="0"/>
                <a:cs typeface="Times New Roman" pitchFamily="18" charset="0"/>
              </a:rPr>
              <a:t>1+</a:t>
            </a:r>
            <a:r>
              <a:rPr lang="en-US" altLang="zh-CN" sz="3200" i="1" dirty="0" smtClean="0">
                <a:latin typeface="Times New Roman" pitchFamily="18" charset="0"/>
                <a:cs typeface="Times New Roman" pitchFamily="18" charset="0"/>
              </a:rPr>
              <a:t>x</a:t>
            </a:r>
            <a:r>
              <a:rPr lang="en-US" altLang="zh-CN" sz="3200" baseline="30000" dirty="0" smtClean="0">
                <a:latin typeface="Times New Roman" pitchFamily="18" charset="0"/>
                <a:cs typeface="Times New Roman" pitchFamily="18" charset="0"/>
              </a:rPr>
              <a:t>3</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x</a:t>
            </a:r>
            <a:r>
              <a:rPr lang="en-US" altLang="zh-CN" sz="3200" baseline="30000" dirty="0" smtClean="0">
                <a:latin typeface="Times New Roman" pitchFamily="18" charset="0"/>
                <a:cs typeface="Times New Roman" pitchFamily="18" charset="0"/>
              </a:rPr>
              <a:t>4</a:t>
            </a:r>
            <a:r>
              <a:rPr lang="en-US" altLang="zh-CN" sz="3200" dirty="0" smtClean="0">
                <a:latin typeface="Times New Roman" pitchFamily="18" charset="0"/>
                <a:cs typeface="Times New Roman" pitchFamily="18" charset="0"/>
              </a:rPr>
              <a:t> </a:t>
            </a:r>
            <a:r>
              <a:rPr lang="zh-CN" altLang="zh-CN" dirty="0"/>
              <a:t>。</a:t>
            </a:r>
            <a:endParaRPr lang="zh-CN" altLang="en-US" dirty="0"/>
          </a:p>
        </p:txBody>
      </p:sp>
    </p:spTree>
    <p:extLst>
      <p:ext uri="{BB962C8B-B14F-4D97-AF65-F5344CB8AC3E}">
        <p14:creationId xmlns:p14="http://schemas.microsoft.com/office/powerpoint/2010/main" val="33841512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84</a:t>
            </a:fld>
            <a:endParaRPr lang="en-US" altLang="zh-CN"/>
          </a:p>
        </p:txBody>
      </p:sp>
      <p:sp>
        <p:nvSpPr>
          <p:cNvPr id="5" name="矩形 4"/>
          <p:cNvSpPr/>
          <p:nvPr/>
        </p:nvSpPr>
        <p:spPr>
          <a:xfrm>
            <a:off x="1241630" y="870934"/>
            <a:ext cx="2021707" cy="769441"/>
          </a:xfrm>
          <a:prstGeom prst="rect">
            <a:avLst/>
          </a:prstGeom>
        </p:spPr>
        <p:txBody>
          <a:bodyPr wrap="none">
            <a:spAutoFit/>
          </a:bodyPr>
          <a:lstStyle/>
          <a:p>
            <a:r>
              <a:rPr lang="zh-CN" altLang="en-US" sz="4400" b="1" dirty="0">
                <a:solidFill>
                  <a:srgbClr val="0000FF"/>
                </a:solidFill>
                <a:latin typeface="Times New Roman" pitchFamily="18" charset="0"/>
                <a:ea typeface="宋体"/>
                <a:cs typeface="Times New Roman" pitchFamily="18" charset="0"/>
              </a:rPr>
              <a:t>定理</a:t>
            </a:r>
            <a:r>
              <a:rPr lang="en-US" altLang="zh-CN" sz="4400" b="1" dirty="0" smtClean="0">
                <a:solidFill>
                  <a:srgbClr val="0000FF"/>
                </a:solidFill>
                <a:latin typeface="Times New Roman" pitchFamily="18" charset="0"/>
                <a:ea typeface="宋体"/>
                <a:cs typeface="Times New Roman" pitchFamily="18" charset="0"/>
              </a:rPr>
              <a:t>5.8</a:t>
            </a:r>
            <a:endParaRPr lang="zh-CN" altLang="en-US" sz="4400" b="1" dirty="0">
              <a:solidFill>
                <a:srgbClr val="0000FF"/>
              </a:solidFill>
              <a:latin typeface="Times New Roman" pitchFamily="18" charset="0"/>
              <a:ea typeface="宋体"/>
              <a:cs typeface="Times New Roman" pitchFamily="18" charset="0"/>
            </a:endParaRPr>
          </a:p>
        </p:txBody>
      </p:sp>
      <p:sp>
        <p:nvSpPr>
          <p:cNvPr id="6" name="TextBox 5"/>
          <p:cNvSpPr txBox="1"/>
          <p:nvPr/>
        </p:nvSpPr>
        <p:spPr>
          <a:xfrm>
            <a:off x="203700" y="1943835"/>
            <a:ext cx="8736600" cy="3816429"/>
          </a:xfrm>
          <a:prstGeom prst="rect">
            <a:avLst/>
          </a:prstGeom>
          <a:noFill/>
        </p:spPr>
        <p:txBody>
          <a:bodyPr wrap="square" rtlCol="0">
            <a:spAutoFit/>
          </a:bodyPr>
          <a:lstStyle/>
          <a:p>
            <a:r>
              <a:rPr lang="zh-CN" altLang="zh-CN" sz="3000" b="1" dirty="0">
                <a:latin typeface="Times New Roman" pitchFamily="18" charset="0"/>
                <a:cs typeface="Times New Roman" pitchFamily="18" charset="0"/>
              </a:rPr>
              <a:t>定理</a:t>
            </a:r>
            <a:r>
              <a:rPr lang="en-US" altLang="zh-CN" sz="3000" b="1" dirty="0">
                <a:latin typeface="Times New Roman" pitchFamily="18" charset="0"/>
                <a:cs typeface="Times New Roman" pitchFamily="18" charset="0"/>
              </a:rPr>
              <a:t>5.8</a:t>
            </a:r>
            <a:r>
              <a:rPr lang="zh-CN" altLang="zh-CN" sz="3000" dirty="0">
                <a:latin typeface="Times New Roman" pitchFamily="18" charset="0"/>
                <a:cs typeface="Times New Roman" pitchFamily="18" charset="0"/>
              </a:rPr>
              <a:t>　应用</a:t>
            </a:r>
            <a:r>
              <a:rPr lang="en-US" altLang="zh-CN" sz="3000" dirty="0">
                <a:latin typeface="Times New Roman" pitchFamily="18" charset="0"/>
                <a:cs typeface="Times New Roman" pitchFamily="18" charset="0"/>
              </a:rPr>
              <a:t>B-M</a:t>
            </a:r>
            <a:r>
              <a:rPr lang="zh-CN" altLang="zh-CN" sz="3000" dirty="0">
                <a:latin typeface="Times New Roman" pitchFamily="18" charset="0"/>
                <a:cs typeface="Times New Roman" pitchFamily="18" charset="0"/>
              </a:rPr>
              <a:t>算法，若以</a:t>
            </a:r>
            <a:r>
              <a:rPr lang="en-US" altLang="zh-CN" sz="3000" i="1" dirty="0">
                <a:latin typeface="Times New Roman" pitchFamily="18" charset="0"/>
                <a:cs typeface="Times New Roman" pitchFamily="18" charset="0"/>
              </a:rPr>
              <a:t>N</a:t>
            </a:r>
            <a:r>
              <a:rPr lang="zh-CN" altLang="zh-CN" sz="3000" dirty="0">
                <a:latin typeface="Times New Roman" pitchFamily="18" charset="0"/>
                <a:cs typeface="Times New Roman" pitchFamily="18" charset="0"/>
              </a:rPr>
              <a:t>长序列</a:t>
            </a:r>
            <a:r>
              <a:rPr lang="en-US" altLang="zh-CN" sz="3000" i="1" dirty="0">
                <a:latin typeface="Times New Roman" pitchFamily="18" charset="0"/>
                <a:cs typeface="Times New Roman" pitchFamily="18" charset="0"/>
              </a:rPr>
              <a:t>a</a:t>
            </a:r>
            <a:r>
              <a:rPr lang="en-US" altLang="zh-CN" sz="3000" baseline="30000" dirty="0">
                <a:latin typeface="Times New Roman" pitchFamily="18" charset="0"/>
                <a:cs typeface="Times New Roman" pitchFamily="18" charset="0"/>
              </a:rPr>
              <a:t>(</a:t>
            </a:r>
            <a:r>
              <a:rPr lang="en-US" altLang="zh-CN" sz="3000" i="1" baseline="30000" dirty="0">
                <a:latin typeface="Times New Roman" pitchFamily="18" charset="0"/>
                <a:cs typeface="Times New Roman" pitchFamily="18" charset="0"/>
              </a:rPr>
              <a:t>N</a:t>
            </a:r>
            <a:r>
              <a:rPr lang="en-US" altLang="zh-CN" sz="3000" baseline="30000" dirty="0">
                <a:latin typeface="Times New Roman" pitchFamily="18" charset="0"/>
                <a:cs typeface="Times New Roman" pitchFamily="18" charset="0"/>
              </a:rPr>
              <a:t>)</a:t>
            </a:r>
            <a:r>
              <a:rPr lang="zh-CN" altLang="zh-CN" sz="3000" dirty="0">
                <a:latin typeface="Times New Roman" pitchFamily="18" charset="0"/>
                <a:cs typeface="Times New Roman" pitchFamily="18" charset="0"/>
              </a:rPr>
              <a:t>为输入，得到输出</a:t>
            </a:r>
            <a:r>
              <a:rPr lang="en-US" altLang="zh-CN" sz="3000" dirty="0">
                <a:latin typeface="Times New Roman" pitchFamily="18" charset="0"/>
                <a:cs typeface="Times New Roman" pitchFamily="18" charset="0"/>
              </a:rPr>
              <a:t>&lt;</a:t>
            </a:r>
            <a:r>
              <a:rPr lang="en-US" altLang="zh-CN" sz="3000" i="1" dirty="0" err="1">
                <a:latin typeface="Times New Roman" pitchFamily="18" charset="0"/>
                <a:cs typeface="Times New Roman" pitchFamily="18" charset="0"/>
              </a:rPr>
              <a:t>f</a:t>
            </a:r>
            <a:r>
              <a:rPr lang="en-US" altLang="zh-CN" sz="3000" i="1" baseline="-25000" dirty="0" err="1">
                <a:latin typeface="Times New Roman" pitchFamily="18" charset="0"/>
                <a:cs typeface="Times New Roman" pitchFamily="18" charset="0"/>
              </a:rPr>
              <a:t>N</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x</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L</a:t>
            </a:r>
            <a:r>
              <a:rPr lang="en-US" altLang="zh-CN" sz="3000" i="1" baseline="-25000" dirty="0">
                <a:latin typeface="Times New Roman" pitchFamily="18" charset="0"/>
                <a:cs typeface="Times New Roman" pitchFamily="18" charset="0"/>
              </a:rPr>
              <a:t>N</a:t>
            </a:r>
            <a:r>
              <a:rPr lang="en-US" altLang="zh-CN" sz="3000" dirty="0">
                <a:latin typeface="Times New Roman" pitchFamily="18" charset="0"/>
                <a:cs typeface="Times New Roman" pitchFamily="18" charset="0"/>
              </a:rPr>
              <a:t>&gt;</a:t>
            </a:r>
            <a:r>
              <a:rPr lang="zh-CN" altLang="zh-CN" sz="3000" dirty="0">
                <a:latin typeface="Times New Roman" pitchFamily="18" charset="0"/>
                <a:cs typeface="Times New Roman" pitchFamily="18" charset="0"/>
              </a:rPr>
              <a:t>，则</a:t>
            </a:r>
            <a:r>
              <a:rPr lang="zh-CN" altLang="zh-CN" sz="3000" dirty="0" smtClean="0">
                <a:latin typeface="Times New Roman" pitchFamily="18" charset="0"/>
                <a:cs typeface="Times New Roman" pitchFamily="18" charset="0"/>
              </a:rPr>
              <a:t>：</a:t>
            </a:r>
            <a:endParaRPr lang="en-US" altLang="zh-CN" sz="3000" dirty="0" smtClean="0">
              <a:latin typeface="Times New Roman" pitchFamily="18" charset="0"/>
              <a:cs typeface="Times New Roman" pitchFamily="18" charset="0"/>
            </a:endParaRPr>
          </a:p>
          <a:p>
            <a:r>
              <a:rPr lang="zh-CN" altLang="en-US" sz="3000" dirty="0" smtClean="0">
                <a:latin typeface="Times New Roman" pitchFamily="18" charset="0"/>
                <a:cs typeface="Times New Roman" pitchFamily="18" charset="0"/>
              </a:rPr>
              <a:t>（</a:t>
            </a:r>
            <a:r>
              <a:rPr lang="en-US" altLang="zh-CN" sz="3000" dirty="0" smtClean="0">
                <a:latin typeface="Times New Roman" pitchFamily="18" charset="0"/>
                <a:cs typeface="Times New Roman" pitchFamily="18" charset="0"/>
              </a:rPr>
              <a:t>1</a:t>
            </a:r>
            <a:r>
              <a:rPr lang="zh-CN" altLang="en-US" sz="3000" dirty="0" smtClean="0">
                <a:latin typeface="Times New Roman" pitchFamily="18" charset="0"/>
                <a:cs typeface="Times New Roman" pitchFamily="18" charset="0"/>
              </a:rPr>
              <a:t>）</a:t>
            </a:r>
            <a:r>
              <a:rPr lang="zh-CN" altLang="zh-CN" sz="3000" dirty="0" smtClean="0">
                <a:latin typeface="Times New Roman" pitchFamily="18" charset="0"/>
                <a:cs typeface="Times New Roman" pitchFamily="18" charset="0"/>
              </a:rPr>
              <a:t>以</a:t>
            </a:r>
            <a:r>
              <a:rPr lang="en-US" altLang="zh-CN" sz="3000" i="1" dirty="0" err="1">
                <a:latin typeface="Times New Roman" pitchFamily="18" charset="0"/>
                <a:cs typeface="Times New Roman" pitchFamily="18" charset="0"/>
              </a:rPr>
              <a:t>f</a:t>
            </a:r>
            <a:r>
              <a:rPr lang="en-US" altLang="zh-CN" sz="3000" i="1" baseline="-25000" dirty="0" err="1">
                <a:latin typeface="Times New Roman" pitchFamily="18" charset="0"/>
                <a:cs typeface="Times New Roman" pitchFamily="18" charset="0"/>
              </a:rPr>
              <a:t>N</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x</a:t>
            </a:r>
            <a:r>
              <a:rPr lang="en-US" altLang="zh-CN" sz="3000" dirty="0">
                <a:latin typeface="Times New Roman" pitchFamily="18" charset="0"/>
                <a:cs typeface="Times New Roman" pitchFamily="18" charset="0"/>
              </a:rPr>
              <a:t>)</a:t>
            </a:r>
            <a:r>
              <a:rPr lang="zh-CN" altLang="zh-CN" sz="3000" dirty="0">
                <a:latin typeface="Times New Roman" pitchFamily="18" charset="0"/>
                <a:cs typeface="Times New Roman" pitchFamily="18" charset="0"/>
              </a:rPr>
              <a:t>为特征多项式的</a:t>
            </a:r>
            <a:r>
              <a:rPr lang="en-US" altLang="zh-CN" sz="3000" i="1" dirty="0">
                <a:latin typeface="Times New Roman" pitchFamily="18" charset="0"/>
                <a:cs typeface="Times New Roman" pitchFamily="18" charset="0"/>
              </a:rPr>
              <a:t>L</a:t>
            </a:r>
            <a:r>
              <a:rPr lang="en-US" altLang="zh-CN" sz="3000" i="1" baseline="-25000" dirty="0">
                <a:latin typeface="Times New Roman" pitchFamily="18" charset="0"/>
                <a:cs typeface="Times New Roman" pitchFamily="18" charset="0"/>
              </a:rPr>
              <a:t>N</a:t>
            </a:r>
            <a:r>
              <a:rPr lang="zh-CN" altLang="zh-CN" sz="3000" dirty="0">
                <a:latin typeface="Times New Roman" pitchFamily="18" charset="0"/>
                <a:cs typeface="Times New Roman" pitchFamily="18" charset="0"/>
              </a:rPr>
              <a:t>级</a:t>
            </a:r>
            <a:r>
              <a:rPr lang="en-US" altLang="zh-CN" sz="3000" dirty="0">
                <a:latin typeface="Times New Roman" pitchFamily="18" charset="0"/>
                <a:cs typeface="Times New Roman" pitchFamily="18" charset="0"/>
              </a:rPr>
              <a:t>LFSR</a:t>
            </a:r>
            <a:r>
              <a:rPr lang="zh-CN" altLang="zh-CN" sz="3000" dirty="0">
                <a:latin typeface="Times New Roman" pitchFamily="18" charset="0"/>
                <a:cs typeface="Times New Roman" pitchFamily="18" charset="0"/>
              </a:rPr>
              <a:t>是产生</a:t>
            </a:r>
            <a:r>
              <a:rPr lang="en-US" altLang="zh-CN" sz="3000" i="1" dirty="0">
                <a:latin typeface="Times New Roman" pitchFamily="18" charset="0"/>
                <a:cs typeface="Times New Roman" pitchFamily="18" charset="0"/>
              </a:rPr>
              <a:t>a</a:t>
            </a:r>
            <a:r>
              <a:rPr lang="en-US" altLang="zh-CN" sz="3000" baseline="30000" dirty="0">
                <a:latin typeface="Times New Roman" pitchFamily="18" charset="0"/>
                <a:cs typeface="Times New Roman" pitchFamily="18" charset="0"/>
              </a:rPr>
              <a:t>(</a:t>
            </a:r>
            <a:r>
              <a:rPr lang="en-US" altLang="zh-CN" sz="3000" i="1" baseline="30000" dirty="0">
                <a:latin typeface="Times New Roman" pitchFamily="18" charset="0"/>
                <a:cs typeface="Times New Roman" pitchFamily="18" charset="0"/>
              </a:rPr>
              <a:t>N</a:t>
            </a:r>
            <a:r>
              <a:rPr lang="en-US" altLang="zh-CN" sz="3000" baseline="30000" dirty="0">
                <a:latin typeface="Times New Roman" pitchFamily="18" charset="0"/>
                <a:cs typeface="Times New Roman" pitchFamily="18" charset="0"/>
              </a:rPr>
              <a:t>)</a:t>
            </a:r>
            <a:r>
              <a:rPr lang="zh-CN" altLang="zh-CN" sz="3000" dirty="0">
                <a:latin typeface="Times New Roman" pitchFamily="18" charset="0"/>
                <a:cs typeface="Times New Roman" pitchFamily="18" charset="0"/>
              </a:rPr>
              <a:t>的最短</a:t>
            </a:r>
            <a:r>
              <a:rPr lang="en-US" altLang="zh-CN" sz="3000" dirty="0">
                <a:latin typeface="Times New Roman" pitchFamily="18" charset="0"/>
                <a:cs typeface="Times New Roman" pitchFamily="18" charset="0"/>
              </a:rPr>
              <a:t>LFSR</a:t>
            </a:r>
            <a:r>
              <a:rPr lang="zh-CN" altLang="zh-CN" sz="3000" dirty="0">
                <a:latin typeface="Times New Roman" pitchFamily="18" charset="0"/>
                <a:cs typeface="Times New Roman" pitchFamily="18" charset="0"/>
              </a:rPr>
              <a:t>，且</a:t>
            </a:r>
            <a:r>
              <a:rPr lang="zh-CN" altLang="zh-CN" sz="3000" dirty="0" smtClean="0">
                <a:latin typeface="Times New Roman" pitchFamily="18" charset="0"/>
                <a:cs typeface="Times New Roman" pitchFamily="18" charset="0"/>
              </a:rPr>
              <a:t>当</a:t>
            </a:r>
            <a:r>
              <a:rPr lang="en-US" altLang="zh-CN" sz="3000" i="1" dirty="0" smtClean="0">
                <a:latin typeface="Times New Roman" pitchFamily="18" charset="0"/>
                <a:cs typeface="Times New Roman" pitchFamily="18" charset="0"/>
              </a:rPr>
              <a:t>L</a:t>
            </a:r>
            <a:r>
              <a:rPr lang="en-US" altLang="zh-CN" sz="3000" i="1" baseline="-25000" dirty="0" smtClean="0">
                <a:latin typeface="Times New Roman" pitchFamily="18" charset="0"/>
                <a:cs typeface="Times New Roman" pitchFamily="18" charset="0"/>
              </a:rPr>
              <a:t>N</a:t>
            </a:r>
            <a:r>
              <a:rPr lang="en-US" altLang="zh-CN" sz="3000" dirty="0" smtClean="0">
                <a:latin typeface="宋体"/>
                <a:ea typeface="宋体"/>
                <a:cs typeface="Times New Roman" pitchFamily="18" charset="0"/>
              </a:rPr>
              <a:t>≤</a:t>
            </a:r>
            <a:r>
              <a:rPr lang="en-US" altLang="zh-CN" sz="3000" i="1" dirty="0" smtClean="0">
                <a:latin typeface="Times New Roman" pitchFamily="18" charset="0"/>
                <a:ea typeface="宋体"/>
                <a:cs typeface="Times New Roman" pitchFamily="18" charset="0"/>
              </a:rPr>
              <a:t>N</a:t>
            </a:r>
            <a:r>
              <a:rPr lang="en-US" altLang="zh-CN" sz="3000" dirty="0" smtClean="0">
                <a:latin typeface="宋体"/>
                <a:ea typeface="宋体"/>
                <a:cs typeface="Times New Roman" pitchFamily="18" charset="0"/>
              </a:rPr>
              <a:t>/2</a:t>
            </a:r>
            <a:r>
              <a:rPr lang="en-US" altLang="zh-CN" sz="3000" dirty="0" smtClean="0">
                <a:latin typeface="Times New Roman" pitchFamily="18" charset="0"/>
                <a:cs typeface="Times New Roman" pitchFamily="18" charset="0"/>
              </a:rPr>
              <a:t> </a:t>
            </a:r>
            <a:r>
              <a:rPr lang="zh-CN" altLang="zh-CN" sz="3000" dirty="0">
                <a:latin typeface="Times New Roman" pitchFamily="18" charset="0"/>
                <a:cs typeface="Times New Roman" pitchFamily="18" charset="0"/>
              </a:rPr>
              <a:t>时，迭代至第</a:t>
            </a:r>
            <a:r>
              <a:rPr lang="en-US" altLang="zh-CN" sz="3000" dirty="0">
                <a:latin typeface="Times New Roman" pitchFamily="18" charset="0"/>
                <a:cs typeface="Times New Roman" pitchFamily="18" charset="0"/>
              </a:rPr>
              <a:t>2</a:t>
            </a:r>
            <a:r>
              <a:rPr lang="en-US" altLang="zh-CN" sz="3000" i="1" dirty="0">
                <a:latin typeface="Times New Roman" pitchFamily="18" charset="0"/>
                <a:cs typeface="Times New Roman" pitchFamily="18" charset="0"/>
              </a:rPr>
              <a:t>L</a:t>
            </a:r>
            <a:r>
              <a:rPr lang="en-US" altLang="zh-CN" sz="3000" i="1" baseline="-25000" dirty="0">
                <a:latin typeface="Times New Roman" pitchFamily="18" charset="0"/>
                <a:cs typeface="Times New Roman" pitchFamily="18" charset="0"/>
              </a:rPr>
              <a:t>N</a:t>
            </a:r>
            <a:r>
              <a:rPr lang="zh-CN" altLang="zh-CN" sz="3000" dirty="0">
                <a:latin typeface="Times New Roman" pitchFamily="18" charset="0"/>
                <a:cs typeface="Times New Roman" pitchFamily="18" charset="0"/>
              </a:rPr>
              <a:t>步就得到最终输出</a:t>
            </a:r>
            <a:r>
              <a:rPr lang="zh-CN" altLang="zh-CN" sz="3000" dirty="0" smtClean="0">
                <a:latin typeface="Times New Roman" pitchFamily="18" charset="0"/>
                <a:cs typeface="Times New Roman" pitchFamily="18" charset="0"/>
              </a:rPr>
              <a:t>，即</a:t>
            </a:r>
            <a:r>
              <a:rPr lang="en-US" altLang="zh-CN" sz="3000" dirty="0">
                <a:latin typeface="Times New Roman" pitchFamily="18" charset="0"/>
                <a:cs typeface="Times New Roman" pitchFamily="18" charset="0"/>
              </a:rPr>
              <a:t>&lt;</a:t>
            </a:r>
            <a:r>
              <a:rPr lang="en-US" altLang="zh-CN" sz="3000" i="1" dirty="0">
                <a:latin typeface="Times New Roman" pitchFamily="18" charset="0"/>
                <a:cs typeface="Times New Roman" pitchFamily="18" charset="0"/>
              </a:rPr>
              <a:t> f</a:t>
            </a:r>
            <a:r>
              <a:rPr lang="en-US" altLang="zh-CN" sz="3000" baseline="-25000" dirty="0">
                <a:latin typeface="Times New Roman" pitchFamily="18" charset="0"/>
                <a:cs typeface="Times New Roman" pitchFamily="18" charset="0"/>
              </a:rPr>
              <a:t>2</a:t>
            </a:r>
            <a:r>
              <a:rPr lang="en-US" altLang="zh-CN" sz="3000" i="1" baseline="-25000" dirty="0">
                <a:latin typeface="Times New Roman" pitchFamily="18" charset="0"/>
                <a:cs typeface="Times New Roman" pitchFamily="18" charset="0"/>
              </a:rPr>
              <a:t>N</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x</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L</a:t>
            </a:r>
            <a:r>
              <a:rPr lang="en-US" altLang="zh-CN" sz="3000" baseline="-25000" dirty="0">
                <a:latin typeface="Times New Roman" pitchFamily="18" charset="0"/>
                <a:cs typeface="Times New Roman" pitchFamily="18" charset="0"/>
              </a:rPr>
              <a:t>2</a:t>
            </a:r>
            <a:r>
              <a:rPr lang="en-US" altLang="zh-CN" sz="3000" i="1" baseline="-25000" dirty="0">
                <a:latin typeface="Times New Roman" pitchFamily="18" charset="0"/>
                <a:cs typeface="Times New Roman" pitchFamily="18" charset="0"/>
              </a:rPr>
              <a:t>N</a:t>
            </a:r>
            <a:r>
              <a:rPr lang="en-US" altLang="zh-CN" sz="3000" dirty="0">
                <a:latin typeface="Times New Roman" pitchFamily="18" charset="0"/>
                <a:cs typeface="Times New Roman" pitchFamily="18" charset="0"/>
              </a:rPr>
              <a:t> &gt;=&lt;</a:t>
            </a:r>
            <a:r>
              <a:rPr lang="en-US" altLang="zh-CN" sz="3000" i="1" dirty="0" err="1">
                <a:latin typeface="Times New Roman" pitchFamily="18" charset="0"/>
                <a:cs typeface="Times New Roman" pitchFamily="18" charset="0"/>
              </a:rPr>
              <a:t>f</a:t>
            </a:r>
            <a:r>
              <a:rPr lang="en-US" altLang="zh-CN" sz="3000" i="1" baseline="-25000" dirty="0" err="1">
                <a:latin typeface="Times New Roman" pitchFamily="18" charset="0"/>
                <a:cs typeface="Times New Roman" pitchFamily="18" charset="0"/>
              </a:rPr>
              <a:t>N</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x</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L</a:t>
            </a:r>
            <a:r>
              <a:rPr lang="en-US" altLang="zh-CN" sz="3000" i="1" baseline="-25000" dirty="0">
                <a:latin typeface="Times New Roman" pitchFamily="18" charset="0"/>
                <a:cs typeface="Times New Roman" pitchFamily="18" charset="0"/>
              </a:rPr>
              <a:t>N</a:t>
            </a:r>
            <a:r>
              <a:rPr lang="en-US" altLang="zh-CN" sz="3000" dirty="0">
                <a:latin typeface="Times New Roman" pitchFamily="18" charset="0"/>
                <a:cs typeface="Times New Roman" pitchFamily="18" charset="0"/>
              </a:rPr>
              <a:t>&gt;</a:t>
            </a:r>
            <a:r>
              <a:rPr lang="zh-CN" altLang="zh-CN" sz="3000" dirty="0" smtClean="0">
                <a:latin typeface="Times New Roman" pitchFamily="18" charset="0"/>
                <a:cs typeface="Times New Roman" pitchFamily="18" charset="0"/>
              </a:rPr>
              <a:t>。</a:t>
            </a:r>
            <a:endParaRPr lang="en-US" altLang="zh-CN" sz="3000" dirty="0" smtClean="0">
              <a:latin typeface="Times New Roman" pitchFamily="18" charset="0"/>
              <a:cs typeface="Times New Roman" pitchFamily="18" charset="0"/>
            </a:endParaRPr>
          </a:p>
          <a:p>
            <a:r>
              <a:rPr lang="zh-CN" altLang="en-US" sz="3000" dirty="0" smtClean="0"/>
              <a:t>（</a:t>
            </a:r>
            <a:r>
              <a:rPr lang="en-US" altLang="zh-CN" sz="3000" dirty="0" smtClean="0">
                <a:latin typeface="Times New Roman" pitchFamily="18" charset="0"/>
                <a:cs typeface="Times New Roman" pitchFamily="18" charset="0"/>
              </a:rPr>
              <a:t>2</a:t>
            </a:r>
            <a:r>
              <a:rPr lang="zh-CN" altLang="en-US" sz="3000" dirty="0" smtClean="0">
                <a:latin typeface="Times New Roman" pitchFamily="18" charset="0"/>
                <a:cs typeface="Times New Roman" pitchFamily="18" charset="0"/>
              </a:rPr>
              <a:t>）</a:t>
            </a:r>
            <a:r>
              <a:rPr lang="zh-CN" altLang="zh-CN" sz="3000" dirty="0" smtClean="0">
                <a:latin typeface="Times New Roman" pitchFamily="18" charset="0"/>
                <a:cs typeface="Times New Roman" pitchFamily="18" charset="0"/>
              </a:rPr>
              <a:t>当</a:t>
            </a:r>
            <a:r>
              <a:rPr lang="en-US" altLang="zh-CN" sz="3000" i="1" dirty="0">
                <a:latin typeface="Times New Roman" pitchFamily="18" charset="0"/>
                <a:cs typeface="Times New Roman" pitchFamily="18" charset="0"/>
              </a:rPr>
              <a:t>L</a:t>
            </a:r>
            <a:r>
              <a:rPr lang="en-US" altLang="zh-CN" sz="3000" i="1" baseline="-25000" dirty="0">
                <a:latin typeface="Times New Roman" pitchFamily="18" charset="0"/>
                <a:cs typeface="Times New Roman" pitchFamily="18" charset="0"/>
              </a:rPr>
              <a:t>N</a:t>
            </a:r>
            <a:r>
              <a:rPr lang="zh-CN"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N</a:t>
            </a:r>
            <a:r>
              <a:rPr lang="en-US" altLang="zh-CN" sz="3000" dirty="0">
                <a:latin typeface="Times New Roman" pitchFamily="18" charset="0"/>
                <a:cs typeface="Times New Roman" pitchFamily="18" charset="0"/>
              </a:rPr>
              <a:t>/2</a:t>
            </a:r>
            <a:r>
              <a:rPr lang="zh-CN" altLang="zh-CN" sz="3000" dirty="0">
                <a:latin typeface="Times New Roman" pitchFamily="18" charset="0"/>
                <a:cs typeface="Times New Roman" pitchFamily="18" charset="0"/>
              </a:rPr>
              <a:t>，产</a:t>
            </a:r>
            <a:r>
              <a:rPr lang="en-US" altLang="zh-CN" sz="3000" i="1" dirty="0">
                <a:latin typeface="Times New Roman" pitchFamily="18" charset="0"/>
                <a:cs typeface="Times New Roman" pitchFamily="18" charset="0"/>
              </a:rPr>
              <a:t>a</a:t>
            </a:r>
            <a:r>
              <a:rPr lang="en-US" altLang="zh-CN" sz="3000" baseline="30000" dirty="0">
                <a:latin typeface="Times New Roman" pitchFamily="18" charset="0"/>
                <a:cs typeface="Times New Roman" pitchFamily="18" charset="0"/>
              </a:rPr>
              <a:t>(</a:t>
            </a:r>
            <a:r>
              <a:rPr lang="en-US" altLang="zh-CN" sz="3000" i="1" baseline="30000" dirty="0">
                <a:latin typeface="Times New Roman" pitchFamily="18" charset="0"/>
                <a:cs typeface="Times New Roman" pitchFamily="18" charset="0"/>
              </a:rPr>
              <a:t>N</a:t>
            </a:r>
            <a:r>
              <a:rPr lang="en-US" altLang="zh-CN" sz="3000" baseline="30000" dirty="0">
                <a:latin typeface="Times New Roman" pitchFamily="18" charset="0"/>
                <a:cs typeface="Times New Roman" pitchFamily="18" charset="0"/>
              </a:rPr>
              <a:t>)</a:t>
            </a:r>
            <a:r>
              <a:rPr lang="zh-CN" altLang="zh-CN" sz="3000" dirty="0">
                <a:latin typeface="Times New Roman" pitchFamily="18" charset="0"/>
                <a:cs typeface="Times New Roman" pitchFamily="18" charset="0"/>
              </a:rPr>
              <a:t>的最短</a:t>
            </a:r>
            <a:r>
              <a:rPr lang="en-US" altLang="zh-CN" sz="3000" dirty="0">
                <a:latin typeface="Times New Roman" pitchFamily="18" charset="0"/>
                <a:cs typeface="Times New Roman" pitchFamily="18" charset="0"/>
              </a:rPr>
              <a:t>LFSR</a:t>
            </a:r>
            <a:r>
              <a:rPr lang="zh-CN" altLang="zh-CN" sz="3000" dirty="0">
                <a:latin typeface="Times New Roman" pitchFamily="18" charset="0"/>
                <a:cs typeface="Times New Roman" pitchFamily="18" charset="0"/>
              </a:rPr>
              <a:t>只有上述一个；当</a:t>
            </a:r>
            <a:r>
              <a:rPr lang="en-US" altLang="zh-CN" sz="3000" i="1" dirty="0">
                <a:latin typeface="Times New Roman" pitchFamily="18" charset="0"/>
                <a:cs typeface="Times New Roman" pitchFamily="18" charset="0"/>
              </a:rPr>
              <a:t>L</a:t>
            </a:r>
            <a:r>
              <a:rPr lang="en-US" altLang="zh-CN" sz="3000" i="1" baseline="-25000" dirty="0">
                <a:latin typeface="Times New Roman" pitchFamily="18" charset="0"/>
                <a:cs typeface="Times New Roman" pitchFamily="18" charset="0"/>
              </a:rPr>
              <a:t>N</a:t>
            </a:r>
            <a:r>
              <a:rPr lang="en-US" altLang="zh-CN" sz="3000" dirty="0">
                <a:latin typeface="Times New Roman" pitchFamily="18" charset="0"/>
                <a:cs typeface="Times New Roman" pitchFamily="18" charset="0"/>
              </a:rPr>
              <a:t>&gt;</a:t>
            </a:r>
            <a:r>
              <a:rPr lang="en-US" altLang="zh-CN" sz="3000" i="1" dirty="0">
                <a:latin typeface="Times New Roman" pitchFamily="18" charset="0"/>
                <a:cs typeface="Times New Roman" pitchFamily="18" charset="0"/>
              </a:rPr>
              <a:t>N</a:t>
            </a:r>
            <a:r>
              <a:rPr lang="en-US" altLang="zh-CN" sz="3000" dirty="0">
                <a:latin typeface="Times New Roman" pitchFamily="18" charset="0"/>
                <a:cs typeface="Times New Roman" pitchFamily="18" charset="0"/>
              </a:rPr>
              <a:t>/2</a:t>
            </a:r>
            <a:r>
              <a:rPr lang="zh-CN" altLang="zh-CN" sz="3000" dirty="0">
                <a:latin typeface="Times New Roman" pitchFamily="18" charset="0"/>
                <a:cs typeface="Times New Roman" pitchFamily="18" charset="0"/>
              </a:rPr>
              <a:t>时，产生</a:t>
            </a:r>
            <a:r>
              <a:rPr lang="en-US" altLang="zh-CN" sz="3000" i="1" dirty="0">
                <a:latin typeface="Times New Roman" pitchFamily="18" charset="0"/>
                <a:cs typeface="Times New Roman" pitchFamily="18" charset="0"/>
              </a:rPr>
              <a:t>a</a:t>
            </a:r>
            <a:r>
              <a:rPr lang="en-US" altLang="zh-CN" sz="3000" baseline="30000" dirty="0">
                <a:latin typeface="Times New Roman" pitchFamily="18" charset="0"/>
                <a:cs typeface="Times New Roman" pitchFamily="18" charset="0"/>
              </a:rPr>
              <a:t>(</a:t>
            </a:r>
            <a:r>
              <a:rPr lang="en-US" altLang="zh-CN" sz="3000" i="1" baseline="30000" dirty="0">
                <a:latin typeface="Times New Roman" pitchFamily="18" charset="0"/>
                <a:cs typeface="Times New Roman" pitchFamily="18" charset="0"/>
              </a:rPr>
              <a:t>N</a:t>
            </a:r>
            <a:r>
              <a:rPr lang="en-US" altLang="zh-CN" sz="3000" baseline="30000" dirty="0">
                <a:latin typeface="Times New Roman" pitchFamily="18" charset="0"/>
                <a:cs typeface="Times New Roman" pitchFamily="18" charset="0"/>
              </a:rPr>
              <a:t>)</a:t>
            </a:r>
            <a:r>
              <a:rPr lang="zh-CN" altLang="zh-CN" sz="3000" dirty="0">
                <a:latin typeface="Times New Roman" pitchFamily="18" charset="0"/>
                <a:cs typeface="Times New Roman" pitchFamily="18" charset="0"/>
              </a:rPr>
              <a:t>的最短</a:t>
            </a:r>
            <a:r>
              <a:rPr lang="en-US" altLang="zh-CN" sz="3000" dirty="0">
                <a:latin typeface="Times New Roman" pitchFamily="18" charset="0"/>
                <a:cs typeface="Times New Roman" pitchFamily="18" charset="0"/>
              </a:rPr>
              <a:t>LFSR</a:t>
            </a:r>
            <a:r>
              <a:rPr lang="zh-CN" altLang="zh-CN" sz="3000" dirty="0">
                <a:latin typeface="Times New Roman" pitchFamily="18" charset="0"/>
                <a:cs typeface="Times New Roman" pitchFamily="18" charset="0"/>
              </a:rPr>
              <a:t>一共</a:t>
            </a:r>
            <a:r>
              <a:rPr lang="zh-CN" altLang="zh-CN" sz="3000" dirty="0" smtClean="0">
                <a:latin typeface="Times New Roman" pitchFamily="18" charset="0"/>
                <a:cs typeface="Times New Roman" pitchFamily="18" charset="0"/>
              </a:rPr>
              <a:t>有</a:t>
            </a:r>
            <a:endParaRPr lang="en-US" altLang="zh-CN" sz="3000" dirty="0" smtClean="0">
              <a:latin typeface="Times New Roman" pitchFamily="18" charset="0"/>
              <a:cs typeface="Times New Roman" pitchFamily="18" charset="0"/>
            </a:endParaRPr>
          </a:p>
          <a:p>
            <a:r>
              <a:rPr lang="en-US" altLang="zh-CN" sz="3000" dirty="0">
                <a:latin typeface="Times New Roman" pitchFamily="18" charset="0"/>
                <a:cs typeface="Times New Roman" pitchFamily="18" charset="0"/>
              </a:rPr>
              <a:t> </a:t>
            </a:r>
            <a:r>
              <a:rPr lang="en-US" altLang="zh-CN" sz="3000" dirty="0" smtClean="0">
                <a:latin typeface="Times New Roman" pitchFamily="18" charset="0"/>
                <a:cs typeface="Times New Roman" pitchFamily="18" charset="0"/>
              </a:rPr>
              <a:t>                </a:t>
            </a:r>
            <a:r>
              <a:rPr lang="zh-CN" altLang="zh-CN" sz="3000" dirty="0" smtClean="0">
                <a:latin typeface="Times New Roman" pitchFamily="18" charset="0"/>
                <a:cs typeface="Times New Roman" pitchFamily="18" charset="0"/>
              </a:rPr>
              <a:t>个</a:t>
            </a:r>
            <a:r>
              <a:rPr lang="zh-CN" altLang="en-US" sz="3000" dirty="0" smtClean="0">
                <a:latin typeface="Times New Roman" pitchFamily="18" charset="0"/>
                <a:cs typeface="Times New Roman" pitchFamily="18" charset="0"/>
              </a:rPr>
              <a:t>。</a:t>
            </a:r>
            <a:r>
              <a:rPr lang="en-US" altLang="zh-CN" sz="3200" dirty="0" smtClean="0">
                <a:latin typeface="Times New Roman" pitchFamily="18" charset="0"/>
                <a:cs typeface="Times New Roman" pitchFamily="18" charset="0"/>
              </a:rPr>
              <a:t> </a:t>
            </a:r>
            <a:endParaRPr lang="zh-CN" altLang="zh-CN" sz="3200" dirty="0">
              <a:latin typeface="Times New Roman" pitchFamily="18" charset="0"/>
              <a:cs typeface="Times New Roman" pitchFamily="18"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943330122"/>
              </p:ext>
            </p:extLst>
          </p:nvPr>
        </p:nvGraphicFramePr>
        <p:xfrm>
          <a:off x="589057" y="5165962"/>
          <a:ext cx="1305145" cy="601502"/>
        </p:xfrm>
        <a:graphic>
          <a:graphicData uri="http://schemas.openxmlformats.org/presentationml/2006/ole">
            <mc:AlternateContent xmlns:mc="http://schemas.openxmlformats.org/markup-compatibility/2006">
              <mc:Choice xmlns:v="urn:schemas-microsoft-com:vml" Requires="v">
                <p:oleObj spid="_x0000_s21514" name="Equation" r:id="rId3" imgW="368140" imgH="177723" progId="Equation.DSMT4">
                  <p:embed/>
                </p:oleObj>
              </mc:Choice>
              <mc:Fallback>
                <p:oleObj name="Equation" r:id="rId3" imgW="368140" imgH="17772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057" y="5165962"/>
                        <a:ext cx="1305145" cy="601502"/>
                      </a:xfrm>
                      <a:prstGeom prst="rect">
                        <a:avLst/>
                      </a:prstGeom>
                      <a:noFill/>
                    </p:spPr>
                  </p:pic>
                </p:oleObj>
              </mc:Fallback>
            </mc:AlternateContent>
          </a:graphicData>
        </a:graphic>
      </p:graphicFrame>
    </p:spTree>
    <p:extLst>
      <p:ext uri="{BB962C8B-B14F-4D97-AF65-F5344CB8AC3E}">
        <p14:creationId xmlns:p14="http://schemas.microsoft.com/office/powerpoint/2010/main" val="33534361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85</a:t>
            </a:fld>
            <a:endParaRPr lang="en-US" altLang="zh-CN"/>
          </a:p>
        </p:txBody>
      </p:sp>
      <p:sp>
        <p:nvSpPr>
          <p:cNvPr id="5" name="TextBox 4"/>
          <p:cNvSpPr txBox="1"/>
          <p:nvPr/>
        </p:nvSpPr>
        <p:spPr>
          <a:xfrm>
            <a:off x="476545" y="2085059"/>
            <a:ext cx="8493472" cy="1569660"/>
          </a:xfrm>
          <a:prstGeom prst="rect">
            <a:avLst/>
          </a:prstGeom>
          <a:noFill/>
        </p:spPr>
        <p:txBody>
          <a:bodyPr wrap="square" rtlCol="0">
            <a:spAutoFit/>
          </a:bodyPr>
          <a:lstStyle/>
          <a:p>
            <a:r>
              <a:rPr lang="zh-CN" altLang="zh-CN" sz="3200" dirty="0">
                <a:latin typeface="Times New Roman" pitchFamily="18" charset="0"/>
                <a:cs typeface="Times New Roman" pitchFamily="18" charset="0"/>
              </a:rPr>
              <a:t>由上述定理知，在前面的例子中，以</a:t>
            </a:r>
            <a:r>
              <a:rPr lang="en-US" altLang="zh-CN" sz="3200" i="1" dirty="0">
                <a:latin typeface="Times New Roman" pitchFamily="18" charset="0"/>
                <a:cs typeface="Times New Roman" pitchFamily="18" charset="0"/>
              </a:rPr>
              <a:t>f</a:t>
            </a:r>
            <a:r>
              <a:rPr lang="en-US" altLang="zh-CN" sz="3200" baseline="-25000" dirty="0">
                <a:latin typeface="Times New Roman" pitchFamily="18" charset="0"/>
                <a:cs typeface="Times New Roman" pitchFamily="18" charset="0"/>
              </a:rPr>
              <a:t>8</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)=1+</a:t>
            </a:r>
            <a:r>
              <a:rPr lang="en-US" altLang="zh-CN" sz="3200" i="1" dirty="0">
                <a:latin typeface="Times New Roman" pitchFamily="18" charset="0"/>
                <a:cs typeface="Times New Roman" pitchFamily="18" charset="0"/>
              </a:rPr>
              <a:t>x</a:t>
            </a:r>
            <a:r>
              <a:rPr lang="en-US" altLang="zh-CN" sz="3200" baseline="30000" dirty="0">
                <a:latin typeface="Times New Roman" pitchFamily="18" charset="0"/>
                <a:cs typeface="Times New Roman" pitchFamily="18" charset="0"/>
              </a:rPr>
              <a:t>3</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baseline="30000" dirty="0">
                <a:latin typeface="Times New Roman" pitchFamily="18" charset="0"/>
                <a:cs typeface="Times New Roman" pitchFamily="18" charset="0"/>
              </a:rPr>
              <a:t>4</a:t>
            </a:r>
            <a:r>
              <a:rPr lang="zh-CN" altLang="zh-CN" sz="3200" dirty="0">
                <a:latin typeface="Times New Roman" pitchFamily="18" charset="0"/>
                <a:cs typeface="Times New Roman" pitchFamily="18" charset="0"/>
              </a:rPr>
              <a:t>为特征多项式的</a:t>
            </a:r>
            <a:r>
              <a:rPr lang="en-US" altLang="zh-CN" sz="3200" dirty="0">
                <a:latin typeface="Times New Roman" pitchFamily="18" charset="0"/>
                <a:cs typeface="Times New Roman" pitchFamily="18" charset="0"/>
              </a:rPr>
              <a:t>4</a:t>
            </a:r>
            <a:r>
              <a:rPr lang="zh-CN" altLang="zh-CN" sz="3200" dirty="0">
                <a:latin typeface="Times New Roman" pitchFamily="18" charset="0"/>
                <a:cs typeface="Times New Roman" pitchFamily="18" charset="0"/>
              </a:rPr>
              <a:t>级</a:t>
            </a:r>
            <a:r>
              <a:rPr lang="en-US" altLang="zh-CN" sz="3200" dirty="0">
                <a:latin typeface="Times New Roman" pitchFamily="18" charset="0"/>
                <a:cs typeface="Times New Roman" pitchFamily="18" charset="0"/>
              </a:rPr>
              <a:t>LFSR</a:t>
            </a:r>
            <a:r>
              <a:rPr lang="zh-CN" altLang="zh-CN" sz="3200" dirty="0">
                <a:latin typeface="Times New Roman" pitchFamily="18" charset="0"/>
                <a:cs typeface="Times New Roman" pitchFamily="18" charset="0"/>
              </a:rPr>
              <a:t>是唯一的产生</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(8)</a:t>
            </a:r>
            <a:r>
              <a:rPr lang="en-US" altLang="zh-CN" sz="3200" i="1"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10101111</a:t>
            </a:r>
            <a:r>
              <a:rPr lang="zh-CN" altLang="zh-CN" sz="3200" dirty="0">
                <a:latin typeface="Times New Roman" pitchFamily="18" charset="0"/>
                <a:cs typeface="Times New Roman" pitchFamily="18" charset="0"/>
              </a:rPr>
              <a:t>的最短</a:t>
            </a:r>
            <a:r>
              <a:rPr lang="en-US" altLang="zh-CN" sz="3200" dirty="0">
                <a:latin typeface="Times New Roman" pitchFamily="18" charset="0"/>
                <a:cs typeface="Times New Roman" pitchFamily="18" charset="0"/>
              </a:rPr>
              <a:t>LFSR</a:t>
            </a:r>
            <a:r>
              <a:rPr lang="zh-CN" altLang="zh-CN" sz="3200"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6" name="TextBox 5"/>
          <p:cNvSpPr txBox="1"/>
          <p:nvPr/>
        </p:nvSpPr>
        <p:spPr>
          <a:xfrm>
            <a:off x="498815" y="3654719"/>
            <a:ext cx="8258650" cy="2339102"/>
          </a:xfrm>
          <a:prstGeom prst="rect">
            <a:avLst/>
          </a:prstGeom>
          <a:noFill/>
        </p:spPr>
        <p:txBody>
          <a:bodyPr wrap="square" rtlCol="0">
            <a:spAutoFit/>
          </a:bodyPr>
          <a:lstStyle/>
          <a:p>
            <a:r>
              <a:rPr lang="zh-CN" altLang="zh-CN" sz="3200" dirty="0">
                <a:latin typeface="Times New Roman" pitchFamily="18" charset="0"/>
                <a:cs typeface="Times New Roman" pitchFamily="18" charset="0"/>
              </a:rPr>
              <a:t>设</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i="1" baseline="30000" dirty="0">
                <a:latin typeface="Times New Roman" pitchFamily="18" charset="0"/>
                <a:cs typeface="Times New Roman" pitchFamily="18" charset="0"/>
              </a:rPr>
              <a:t>N</a:t>
            </a:r>
            <a:r>
              <a:rPr lang="en-US" altLang="zh-CN" sz="3200" baseline="300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 = (</a:t>
            </a:r>
            <a:r>
              <a:rPr lang="en-US" altLang="zh-CN" sz="3200" i="1" dirty="0">
                <a:latin typeface="Times New Roman" pitchFamily="18" charset="0"/>
                <a:cs typeface="Times New Roman" pitchFamily="18" charset="0"/>
              </a:rPr>
              <a:t>a</a:t>
            </a:r>
            <a:r>
              <a:rPr lang="en-US" altLang="zh-CN" sz="3200" baseline="-25000" dirty="0">
                <a:latin typeface="Times New Roman" pitchFamily="18" charset="0"/>
                <a:cs typeface="Times New Roman" pitchFamily="18" charset="0"/>
              </a:rPr>
              <a:t>0</a:t>
            </a:r>
            <a:r>
              <a:rPr lang="en-US" altLang="zh-CN" sz="3200" i="1" dirty="0">
                <a:latin typeface="Times New Roman" pitchFamily="18" charset="0"/>
                <a:cs typeface="Times New Roman" pitchFamily="18" charset="0"/>
              </a:rPr>
              <a:t>a</a:t>
            </a:r>
            <a:r>
              <a:rPr lang="en-US" altLang="zh-CN" sz="3200" baseline="-250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a</a:t>
            </a:r>
            <a:r>
              <a:rPr lang="en-US" altLang="zh-CN" sz="3200" i="1" baseline="-25000" dirty="0">
                <a:latin typeface="Times New Roman" pitchFamily="18" charset="0"/>
                <a:cs typeface="Times New Roman" pitchFamily="18" charset="0"/>
              </a:rPr>
              <a:t>N</a:t>
            </a:r>
            <a:r>
              <a:rPr lang="en-US" altLang="zh-CN" sz="3200" baseline="-25000" dirty="0">
                <a:latin typeface="Times New Roman" pitchFamily="18" charset="0"/>
                <a:cs typeface="Times New Roman" pitchFamily="18" charset="0"/>
              </a:rPr>
              <a:t>-1</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是</a:t>
            </a:r>
            <a:r>
              <a:rPr lang="en-US" altLang="zh-CN" sz="3200" dirty="0">
                <a:latin typeface="Times New Roman" pitchFamily="18" charset="0"/>
                <a:cs typeface="Times New Roman" pitchFamily="18" charset="0"/>
              </a:rPr>
              <a:t>GF(</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上的一个长度为</a:t>
            </a:r>
            <a:r>
              <a:rPr lang="en-US" altLang="zh-CN" sz="3200" i="1" dirty="0">
                <a:latin typeface="Times New Roman" pitchFamily="18" charset="0"/>
                <a:cs typeface="Times New Roman" pitchFamily="18" charset="0"/>
              </a:rPr>
              <a:t>N</a:t>
            </a:r>
            <a:r>
              <a:rPr lang="zh-CN" altLang="zh-CN" sz="3200" dirty="0">
                <a:latin typeface="Times New Roman" pitchFamily="18" charset="0"/>
                <a:cs typeface="Times New Roman" pitchFamily="18" charset="0"/>
              </a:rPr>
              <a:t>的序列，显然，以</a:t>
            </a:r>
            <a:r>
              <a:rPr lang="en-US" altLang="zh-CN" sz="3200" i="1" dirty="0" err="1">
                <a:latin typeface="Times New Roman" pitchFamily="18" charset="0"/>
                <a:cs typeface="Times New Roman" pitchFamily="18" charset="0"/>
              </a:rPr>
              <a:t>f</a:t>
            </a:r>
            <a:r>
              <a:rPr lang="en-US" altLang="zh-CN" sz="3200" i="1" baseline="-25000" dirty="0" err="1">
                <a:latin typeface="Times New Roman" pitchFamily="18" charset="0"/>
                <a:cs typeface="Times New Roman" pitchFamily="18" charset="0"/>
              </a:rPr>
              <a:t>N</a:t>
            </a:r>
            <a:r>
              <a:rPr lang="en-US"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x</a:t>
            </a:r>
            <a:r>
              <a:rPr lang="en-US" altLang="zh-CN" sz="3200" dirty="0">
                <a:latin typeface="Times New Roman" pitchFamily="18" charset="0"/>
                <a:cs typeface="Times New Roman" pitchFamily="18" charset="0"/>
              </a:rPr>
              <a:t>)=1+</a:t>
            </a:r>
            <a:r>
              <a:rPr lang="en-US" altLang="zh-CN" sz="3200" i="1" dirty="0">
                <a:latin typeface="Times New Roman" pitchFamily="18" charset="0"/>
                <a:cs typeface="Times New Roman" pitchFamily="18" charset="0"/>
              </a:rPr>
              <a:t>x</a:t>
            </a:r>
            <a:r>
              <a:rPr lang="en-US" altLang="zh-CN" sz="3200" i="1" baseline="30000" dirty="0">
                <a:latin typeface="Times New Roman" pitchFamily="18" charset="0"/>
                <a:cs typeface="Times New Roman" pitchFamily="18" charset="0"/>
              </a:rPr>
              <a:t>N</a:t>
            </a:r>
            <a:r>
              <a:rPr lang="zh-CN" altLang="zh-CN" sz="3200" dirty="0">
                <a:latin typeface="Times New Roman" pitchFamily="18" charset="0"/>
                <a:cs typeface="Times New Roman" pitchFamily="18" charset="0"/>
              </a:rPr>
              <a:t>为特征多项式的</a:t>
            </a:r>
            <a:r>
              <a:rPr lang="en-US" altLang="zh-CN" sz="3200" i="1" dirty="0">
                <a:latin typeface="Times New Roman" pitchFamily="18" charset="0"/>
                <a:cs typeface="Times New Roman" pitchFamily="18" charset="0"/>
              </a:rPr>
              <a:t>N</a:t>
            </a:r>
            <a:r>
              <a:rPr lang="zh-CN" altLang="zh-CN" sz="3200" dirty="0">
                <a:latin typeface="Times New Roman" pitchFamily="18" charset="0"/>
                <a:cs typeface="Times New Roman" pitchFamily="18" charset="0"/>
              </a:rPr>
              <a:t>级</a:t>
            </a:r>
            <a:r>
              <a:rPr lang="en-US" altLang="zh-CN" sz="3200" dirty="0">
                <a:latin typeface="Times New Roman" pitchFamily="18" charset="0"/>
                <a:cs typeface="Times New Roman" pitchFamily="18" charset="0"/>
              </a:rPr>
              <a:t>LFSR</a:t>
            </a:r>
            <a:r>
              <a:rPr lang="zh-CN" altLang="zh-CN" sz="3200" dirty="0">
                <a:latin typeface="Times New Roman" pitchFamily="18" charset="0"/>
                <a:cs typeface="Times New Roman" pitchFamily="18" charset="0"/>
              </a:rPr>
              <a:t>可以产生</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i="1" baseline="30000" dirty="0">
                <a:latin typeface="Times New Roman" pitchFamily="18" charset="0"/>
                <a:cs typeface="Times New Roman" pitchFamily="18" charset="0"/>
              </a:rPr>
              <a:t>N</a:t>
            </a:r>
            <a:r>
              <a:rPr lang="en-US" altLang="zh-CN" sz="3200" baseline="300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，但是</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i="1" baseline="30000" dirty="0">
                <a:latin typeface="Times New Roman" pitchFamily="18" charset="0"/>
                <a:cs typeface="Times New Roman" pitchFamily="18" charset="0"/>
              </a:rPr>
              <a:t>N</a:t>
            </a:r>
            <a:r>
              <a:rPr lang="en-US" altLang="zh-CN" sz="3200" baseline="300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通常还可以由级数更小的</a:t>
            </a:r>
            <a:r>
              <a:rPr lang="en-US" altLang="zh-CN" sz="3200" dirty="0">
                <a:latin typeface="Times New Roman" pitchFamily="18" charset="0"/>
                <a:cs typeface="Times New Roman" pitchFamily="18" charset="0"/>
              </a:rPr>
              <a:t>LFSR</a:t>
            </a:r>
            <a:r>
              <a:rPr lang="zh-CN" altLang="zh-CN" sz="3200" dirty="0">
                <a:latin typeface="Times New Roman" pitchFamily="18" charset="0"/>
                <a:cs typeface="Times New Roman" pitchFamily="18" charset="0"/>
              </a:rPr>
              <a:t>产生。</a:t>
            </a:r>
          </a:p>
          <a:p>
            <a:endParaRPr lang="zh-CN" altLang="en-US" dirty="0"/>
          </a:p>
        </p:txBody>
      </p:sp>
    </p:spTree>
    <p:extLst>
      <p:ext uri="{BB962C8B-B14F-4D97-AF65-F5344CB8AC3E}">
        <p14:creationId xmlns:p14="http://schemas.microsoft.com/office/powerpoint/2010/main" val="29274954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40B6AA2-35F2-4924-9D08-4374F712CCCE}"/>
              </a:ext>
            </a:extLst>
          </p:cNvPr>
          <p:cNvSpPr>
            <a:spLocks noGrp="1"/>
          </p:cNvSpPr>
          <p:nvPr>
            <p:ph type="dt" sz="half" idx="10"/>
          </p:nvPr>
        </p:nvSpPr>
        <p:spPr/>
        <p:txBody>
          <a:bodyPr/>
          <a:lstStyle/>
          <a:p>
            <a:pPr>
              <a:defRPr/>
            </a:pPr>
            <a:fld id="{2C11A3E6-8F3F-45BA-A6B8-B3F04520D51A}" type="datetime1">
              <a:rPr lang="zh-CN" altLang="en-US" smtClean="0"/>
              <a:t>2020\1\28 Tuesday</a:t>
            </a:fld>
            <a:endParaRPr lang="en-US" altLang="zh-CN"/>
          </a:p>
        </p:txBody>
      </p:sp>
      <p:sp>
        <p:nvSpPr>
          <p:cNvPr id="3" name="页脚占位符 2">
            <a:extLst>
              <a:ext uri="{FF2B5EF4-FFF2-40B4-BE49-F238E27FC236}">
                <a16:creationId xmlns:a16="http://schemas.microsoft.com/office/drawing/2014/main" xmlns="" id="{2A8D6B7B-47CD-4AEC-A5E9-7814987C33AA}"/>
              </a:ext>
            </a:extLst>
          </p:cNvPr>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a:extLst>
              <a:ext uri="{FF2B5EF4-FFF2-40B4-BE49-F238E27FC236}">
                <a16:creationId xmlns:a16="http://schemas.microsoft.com/office/drawing/2014/main" xmlns="" id="{FAC0428F-0225-401C-9FC2-92D6CACC68D0}"/>
              </a:ext>
            </a:extLst>
          </p:cNvPr>
          <p:cNvSpPr>
            <a:spLocks noGrp="1"/>
          </p:cNvSpPr>
          <p:nvPr>
            <p:ph type="sldNum" sz="quarter" idx="12"/>
          </p:nvPr>
        </p:nvSpPr>
        <p:spPr/>
        <p:txBody>
          <a:bodyPr/>
          <a:lstStyle/>
          <a:p>
            <a:pPr>
              <a:defRPr/>
            </a:pPr>
            <a:fld id="{7830E22A-F574-49D0-B6CD-1F23E069FEAC}" type="slidenum">
              <a:rPr lang="en-US" altLang="zh-CN" smtClean="0"/>
              <a:pPr>
                <a:defRPr/>
              </a:pPr>
              <a:t>86</a:t>
            </a:fld>
            <a:endParaRPr lang="en-US" altLang="zh-CN"/>
          </a:p>
        </p:txBody>
      </p:sp>
      <p:sp>
        <p:nvSpPr>
          <p:cNvPr id="6" name="矩形 5">
            <a:extLst>
              <a:ext uri="{FF2B5EF4-FFF2-40B4-BE49-F238E27FC236}">
                <a16:creationId xmlns:a16="http://schemas.microsoft.com/office/drawing/2014/main" xmlns="" id="{44BE0DDF-9541-4EB8-B1DB-848BC0184B71}"/>
              </a:ext>
            </a:extLst>
          </p:cNvPr>
          <p:cNvSpPr/>
          <p:nvPr/>
        </p:nvSpPr>
        <p:spPr>
          <a:xfrm>
            <a:off x="431540" y="2528900"/>
            <a:ext cx="8145905" cy="3046988"/>
          </a:xfrm>
          <a:prstGeom prst="rect">
            <a:avLst/>
          </a:prstGeom>
        </p:spPr>
        <p:txBody>
          <a:bodyPr wrap="square">
            <a:spAutoFit/>
          </a:bodyPr>
          <a:lstStyle/>
          <a:p>
            <a:r>
              <a:rPr lang="zh-CN" altLang="en-US" sz="3200" dirty="0" smtClean="0">
                <a:latin typeface="Times New Roman" pitchFamily="18" charset="0"/>
                <a:cs typeface="Times New Roman" pitchFamily="18" charset="0"/>
              </a:rPr>
              <a:t>设</a:t>
            </a:r>
            <a:r>
              <a:rPr lang="en-US" altLang="zh-CN" sz="3200" i="1" dirty="0" smtClean="0">
                <a:latin typeface="Times New Roman" pitchFamily="18" charset="0"/>
                <a:cs typeface="Times New Roman" pitchFamily="18" charset="0"/>
              </a:rPr>
              <a:t>a</a:t>
            </a:r>
            <a:r>
              <a:rPr lang="en-US" altLang="zh-CN" sz="3200" baseline="30000" dirty="0" smtClean="0">
                <a:latin typeface="Times New Roman" pitchFamily="18" charset="0"/>
                <a:cs typeface="Times New Roman" pitchFamily="18" charset="0"/>
              </a:rPr>
              <a:t>(</a:t>
            </a:r>
            <a:r>
              <a:rPr lang="en-US" altLang="zh-CN" sz="3200" i="1" baseline="30000" dirty="0" smtClean="0">
                <a:latin typeface="Times New Roman" pitchFamily="18" charset="0"/>
                <a:cs typeface="Times New Roman" pitchFamily="18" charset="0"/>
              </a:rPr>
              <a:t>N</a:t>
            </a:r>
            <a:r>
              <a:rPr lang="en-US" altLang="zh-CN" sz="3200" baseline="30000" dirty="0" smtClean="0">
                <a:latin typeface="Times New Roman" pitchFamily="18" charset="0"/>
                <a:cs typeface="Times New Roman" pitchFamily="18" charset="0"/>
              </a:rPr>
              <a:t>)</a:t>
            </a:r>
            <a:r>
              <a:rPr lang="en-US" altLang="zh-CN" sz="3200" dirty="0" smtClean="0">
                <a:latin typeface="Times New Roman" pitchFamily="18" charset="0"/>
                <a:cs typeface="Times New Roman" pitchFamily="18" charset="0"/>
              </a:rPr>
              <a:t>=(</a:t>
            </a:r>
            <a:r>
              <a:rPr lang="en-US" altLang="zh-CN" sz="3200" i="1" dirty="0">
                <a:latin typeface="Times New Roman" pitchFamily="18" charset="0"/>
                <a:cs typeface="Times New Roman" pitchFamily="18" charset="0"/>
              </a:rPr>
              <a:t>a</a:t>
            </a:r>
            <a:r>
              <a:rPr lang="en-US" altLang="zh-CN" sz="3200" baseline="-25000" dirty="0">
                <a:latin typeface="Times New Roman" pitchFamily="18" charset="0"/>
                <a:cs typeface="Times New Roman" pitchFamily="18" charset="0"/>
              </a:rPr>
              <a:t>0</a:t>
            </a:r>
            <a:r>
              <a:rPr lang="en-US" altLang="zh-CN" sz="3200" i="1" dirty="0">
                <a:latin typeface="Times New Roman" pitchFamily="18" charset="0"/>
                <a:cs typeface="Times New Roman" pitchFamily="18" charset="0"/>
              </a:rPr>
              <a:t>a</a:t>
            </a:r>
            <a:r>
              <a:rPr lang="en-US" altLang="zh-CN" sz="3200" baseline="-250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a</a:t>
            </a:r>
            <a:r>
              <a:rPr lang="en-US" altLang="zh-CN" sz="3200" i="1" baseline="-25000" dirty="0" smtClean="0">
                <a:latin typeface="Times New Roman" pitchFamily="18" charset="0"/>
                <a:cs typeface="Times New Roman" pitchFamily="18" charset="0"/>
              </a:rPr>
              <a:t>N</a:t>
            </a:r>
            <a:r>
              <a:rPr lang="en-US" altLang="zh-CN" sz="3200" baseline="-25000" dirty="0" smtClean="0">
                <a:latin typeface="Times New Roman" pitchFamily="18" charset="0"/>
                <a:cs typeface="Times New Roman" pitchFamily="18" charset="0"/>
              </a:rPr>
              <a:t>-1</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是</a:t>
            </a:r>
            <a:r>
              <a:rPr lang="en-US" altLang="zh-CN" sz="3200" dirty="0" smtClean="0">
                <a:latin typeface="Times New Roman" pitchFamily="18" charset="0"/>
                <a:cs typeface="Times New Roman" pitchFamily="18" charset="0"/>
              </a:rPr>
              <a:t>GF(</a:t>
            </a:r>
            <a:r>
              <a:rPr lang="en-US" altLang="zh-CN" sz="3200" i="1" dirty="0" smtClean="0">
                <a:latin typeface="Times New Roman" pitchFamily="18" charset="0"/>
                <a:cs typeface="Times New Roman" pitchFamily="18" charset="0"/>
              </a:rPr>
              <a:t>p</a:t>
            </a:r>
            <a:r>
              <a:rPr lang="en-US" altLang="zh-CN"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上一个长度为</a:t>
            </a:r>
            <a:r>
              <a:rPr lang="en-US" altLang="zh-CN" sz="3200" i="1" dirty="0" smtClean="0">
                <a:latin typeface="Times New Roman" pitchFamily="18" charset="0"/>
                <a:cs typeface="Times New Roman" pitchFamily="18" charset="0"/>
              </a:rPr>
              <a:t>N</a:t>
            </a:r>
            <a:r>
              <a:rPr lang="zh-CN" altLang="en-US" sz="3200" dirty="0" smtClean="0">
                <a:latin typeface="Times New Roman" pitchFamily="18" charset="0"/>
                <a:cs typeface="Times New Roman" pitchFamily="18" charset="0"/>
              </a:rPr>
              <a:t>的序列，能够产生</a:t>
            </a:r>
            <a:r>
              <a:rPr lang="en-US" altLang="zh-CN" sz="3200" i="1" dirty="0" smtClean="0">
                <a:latin typeface="Times New Roman" pitchFamily="18" charset="0"/>
                <a:cs typeface="Times New Roman" pitchFamily="18" charset="0"/>
              </a:rPr>
              <a:t>a</a:t>
            </a:r>
            <a:r>
              <a:rPr lang="en-US" altLang="zh-CN" sz="3200" baseline="30000" dirty="0" smtClean="0">
                <a:latin typeface="Times New Roman" pitchFamily="18" charset="0"/>
                <a:cs typeface="Times New Roman" pitchFamily="18" charset="0"/>
              </a:rPr>
              <a:t>(</a:t>
            </a:r>
            <a:r>
              <a:rPr lang="en-US" altLang="zh-CN" sz="3200" i="1" baseline="30000" dirty="0" smtClean="0">
                <a:latin typeface="Times New Roman" pitchFamily="18" charset="0"/>
                <a:cs typeface="Times New Roman" pitchFamily="18" charset="0"/>
              </a:rPr>
              <a:t>N</a:t>
            </a:r>
            <a:r>
              <a:rPr lang="en-US" altLang="zh-CN" sz="3200" baseline="300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并且阶数数最小的</a:t>
            </a:r>
            <a:r>
              <a:rPr lang="en-US" altLang="zh-CN" sz="3200" dirty="0" smtClean="0">
                <a:latin typeface="Times New Roman" pitchFamily="18" charset="0"/>
                <a:cs typeface="Times New Roman" pitchFamily="18" charset="0"/>
              </a:rPr>
              <a:t>LFSR</a:t>
            </a:r>
            <a:r>
              <a:rPr lang="zh-CN" altLang="en-US" sz="3200" dirty="0">
                <a:latin typeface="Times New Roman" pitchFamily="18" charset="0"/>
                <a:cs typeface="Times New Roman" pitchFamily="18" charset="0"/>
              </a:rPr>
              <a:t>的级数</a:t>
            </a:r>
            <a:r>
              <a:rPr lang="zh-CN" altLang="en-US" sz="3200" dirty="0" smtClean="0">
                <a:latin typeface="Times New Roman" pitchFamily="18" charset="0"/>
                <a:cs typeface="Times New Roman" pitchFamily="18" charset="0"/>
              </a:rPr>
              <a:t>称为线性复杂度</a:t>
            </a:r>
            <a:r>
              <a:rPr lang="zh-CN" altLang="en-US" sz="3200" dirty="0">
                <a:latin typeface="Times New Roman" pitchFamily="18" charset="0"/>
                <a:cs typeface="Times New Roman" pitchFamily="18" charset="0"/>
              </a:rPr>
              <a:t>，记</a:t>
            </a:r>
            <a:r>
              <a:rPr lang="zh-CN" altLang="en-US" sz="3200" dirty="0" smtClean="0">
                <a:latin typeface="Times New Roman" pitchFamily="18" charset="0"/>
                <a:cs typeface="Times New Roman" pitchFamily="18" charset="0"/>
              </a:rPr>
              <a:t>为</a:t>
            </a:r>
            <a:r>
              <a:rPr lang="en-US" altLang="zh-CN" sz="3200" dirty="0" smtClean="0">
                <a:latin typeface="Times New Roman" pitchFamily="18" charset="0"/>
                <a:cs typeface="Times New Roman" pitchFamily="18" charset="0"/>
              </a:rPr>
              <a:t>C(</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i="1" baseline="30000" dirty="0">
                <a:latin typeface="Times New Roman" pitchFamily="18" charset="0"/>
                <a:cs typeface="Times New Roman" pitchFamily="18" charset="0"/>
              </a:rPr>
              <a:t>N</a:t>
            </a:r>
            <a:r>
              <a:rPr lang="en-US" altLang="zh-CN" sz="3200" baseline="30000" dirty="0" smtClean="0">
                <a:latin typeface="Times New Roman" pitchFamily="18" charset="0"/>
                <a:cs typeface="Times New Roman" pitchFamily="18" charset="0"/>
              </a:rPr>
              <a:t>)</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r>
              <a:rPr lang="zh-CN" altLang="zh-CN" sz="3200" dirty="0"/>
              <a:t>我们约定全零序列的线性复杂度为</a:t>
            </a:r>
            <a:r>
              <a:rPr lang="en-US" altLang="zh-CN" sz="3200" dirty="0"/>
              <a:t>0</a:t>
            </a:r>
            <a:r>
              <a:rPr lang="zh-CN" altLang="zh-CN" sz="3200" dirty="0"/>
              <a:t>。</a:t>
            </a:r>
          </a:p>
          <a:p>
            <a:endParaRPr lang="zh-CN" altLang="en-US" sz="3200" dirty="0">
              <a:latin typeface="Times New Roman" pitchFamily="18" charset="0"/>
              <a:cs typeface="Times New Roman" pitchFamily="18" charset="0"/>
            </a:endParaRPr>
          </a:p>
        </p:txBody>
      </p:sp>
      <p:sp>
        <p:nvSpPr>
          <p:cNvPr id="5" name="矩形 4"/>
          <p:cNvSpPr/>
          <p:nvPr/>
        </p:nvSpPr>
        <p:spPr>
          <a:xfrm>
            <a:off x="1286635" y="974049"/>
            <a:ext cx="2587568" cy="769441"/>
          </a:xfrm>
          <a:prstGeom prst="rect">
            <a:avLst/>
          </a:prstGeom>
        </p:spPr>
        <p:txBody>
          <a:bodyPr wrap="none">
            <a:spAutoFit/>
          </a:bodyPr>
          <a:lstStyle/>
          <a:p>
            <a:r>
              <a:rPr lang="zh-CN" altLang="en-US" sz="4400" b="1" dirty="0">
                <a:solidFill>
                  <a:srgbClr val="0000FF"/>
                </a:solidFill>
                <a:latin typeface="Times New Roman" pitchFamily="18" charset="0"/>
                <a:ea typeface="宋体"/>
                <a:cs typeface="Times New Roman" pitchFamily="18" charset="0"/>
              </a:rPr>
              <a:t>定义</a:t>
            </a:r>
            <a:r>
              <a:rPr lang="en-US" altLang="zh-CN" sz="4400" b="1" dirty="0">
                <a:solidFill>
                  <a:srgbClr val="0000FF"/>
                </a:solidFill>
                <a:latin typeface="Times New Roman" pitchFamily="18" charset="0"/>
                <a:ea typeface="宋体"/>
                <a:cs typeface="Times New Roman" pitchFamily="18" charset="0"/>
              </a:rPr>
              <a:t>5.7</a:t>
            </a:r>
            <a:r>
              <a:rPr lang="zh-CN" altLang="en-US" sz="4400" b="1" dirty="0">
                <a:solidFill>
                  <a:srgbClr val="0000FF"/>
                </a:solidFill>
                <a:latin typeface="Times New Roman" pitchFamily="18" charset="0"/>
                <a:ea typeface="宋体"/>
                <a:cs typeface="Times New Roman" pitchFamily="18" charset="0"/>
              </a:rPr>
              <a:t>　</a:t>
            </a:r>
          </a:p>
        </p:txBody>
      </p:sp>
    </p:spTree>
    <p:extLst>
      <p:ext uri="{BB962C8B-B14F-4D97-AF65-F5344CB8AC3E}">
        <p14:creationId xmlns:p14="http://schemas.microsoft.com/office/powerpoint/2010/main" val="1136244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87</a:t>
            </a:fld>
            <a:endParaRPr lang="en-US" altLang="zh-CN"/>
          </a:p>
        </p:txBody>
      </p:sp>
      <p:sp>
        <p:nvSpPr>
          <p:cNvPr id="5" name="TextBox 4"/>
          <p:cNvSpPr txBox="1"/>
          <p:nvPr/>
        </p:nvSpPr>
        <p:spPr>
          <a:xfrm>
            <a:off x="277840" y="1943835"/>
            <a:ext cx="8442429" cy="4524315"/>
          </a:xfrm>
          <a:prstGeom prst="rect">
            <a:avLst/>
          </a:prstGeom>
          <a:noFill/>
        </p:spPr>
        <p:txBody>
          <a:bodyPr wrap="square" rtlCol="0">
            <a:spAutoFit/>
          </a:bodyPr>
          <a:lstStyle/>
          <a:p>
            <a:pPr marL="457200" indent="-457200">
              <a:buFont typeface="Wingdings" pitchFamily="2" charset="2"/>
              <a:buChar char="Ø"/>
            </a:pPr>
            <a:r>
              <a:rPr lang="zh-CN" altLang="zh-CN" sz="3200" dirty="0">
                <a:latin typeface="Times New Roman" pitchFamily="18" charset="0"/>
                <a:cs typeface="Times New Roman" pitchFamily="18" charset="0"/>
              </a:rPr>
              <a:t>显然，利用</a:t>
            </a:r>
            <a:r>
              <a:rPr lang="en-US" altLang="zh-CN" sz="3200" dirty="0">
                <a:latin typeface="Times New Roman" pitchFamily="18" charset="0"/>
                <a:cs typeface="Times New Roman" pitchFamily="18" charset="0"/>
              </a:rPr>
              <a:t>B-M</a:t>
            </a:r>
            <a:r>
              <a:rPr lang="zh-CN" altLang="zh-CN" sz="3200" dirty="0">
                <a:latin typeface="Times New Roman" pitchFamily="18" charset="0"/>
                <a:cs typeface="Times New Roman" pitchFamily="18" charset="0"/>
              </a:rPr>
              <a:t>算法可以求出序列</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i="1" baseline="30000" dirty="0">
                <a:latin typeface="Times New Roman" pitchFamily="18" charset="0"/>
                <a:cs typeface="Times New Roman" pitchFamily="18" charset="0"/>
              </a:rPr>
              <a:t>N</a:t>
            </a:r>
            <a:r>
              <a:rPr lang="en-US" altLang="zh-CN" sz="3200" baseline="300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 = (</a:t>
            </a:r>
            <a:r>
              <a:rPr lang="en-US" altLang="zh-CN" sz="3200" i="1" dirty="0">
                <a:latin typeface="Times New Roman" pitchFamily="18" charset="0"/>
                <a:cs typeface="Times New Roman" pitchFamily="18" charset="0"/>
              </a:rPr>
              <a:t>a</a:t>
            </a:r>
            <a:r>
              <a:rPr lang="en-US" altLang="zh-CN" sz="3200" baseline="-25000" dirty="0">
                <a:latin typeface="Times New Roman" pitchFamily="18" charset="0"/>
                <a:cs typeface="Times New Roman" pitchFamily="18" charset="0"/>
              </a:rPr>
              <a:t>0</a:t>
            </a:r>
            <a:r>
              <a:rPr lang="en-US" altLang="zh-CN" sz="3200" i="1" dirty="0">
                <a:latin typeface="Times New Roman" pitchFamily="18" charset="0"/>
                <a:cs typeface="Times New Roman" pitchFamily="18" charset="0"/>
              </a:rPr>
              <a:t>a</a:t>
            </a:r>
            <a:r>
              <a:rPr lang="en-US" altLang="zh-CN" sz="3200" baseline="-25000" dirty="0">
                <a:latin typeface="Times New Roman" pitchFamily="18" charset="0"/>
                <a:cs typeface="Times New Roman" pitchFamily="18" charset="0"/>
              </a:rPr>
              <a:t>1</a:t>
            </a:r>
            <a:r>
              <a:rPr lang="zh-CN" altLang="zh-CN" sz="3200" dirty="0">
                <a:latin typeface="Times New Roman" pitchFamily="18" charset="0"/>
                <a:cs typeface="Times New Roman" pitchFamily="18" charset="0"/>
              </a:rPr>
              <a:t>…</a:t>
            </a:r>
            <a:r>
              <a:rPr lang="en-US" altLang="zh-CN" sz="3200" i="1" dirty="0">
                <a:latin typeface="Times New Roman" pitchFamily="18" charset="0"/>
                <a:cs typeface="Times New Roman" pitchFamily="18" charset="0"/>
              </a:rPr>
              <a:t>a</a:t>
            </a:r>
            <a:r>
              <a:rPr lang="en-US" altLang="zh-CN" sz="3200" i="1" baseline="-25000" dirty="0">
                <a:latin typeface="Times New Roman" pitchFamily="18" charset="0"/>
                <a:cs typeface="Times New Roman" pitchFamily="18" charset="0"/>
              </a:rPr>
              <a:t>N</a:t>
            </a:r>
            <a:r>
              <a:rPr lang="en-US" altLang="zh-CN" sz="3200" baseline="-25000" dirty="0">
                <a:latin typeface="Times New Roman" pitchFamily="18" charset="0"/>
                <a:cs typeface="Times New Roman" pitchFamily="18" charset="0"/>
              </a:rPr>
              <a:t>-1</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的线性复杂度</a:t>
            </a:r>
            <a:r>
              <a:rPr lang="zh-CN" altLang="zh-CN" sz="3200" dirty="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a:p>
            <a:pPr marL="457200" indent="-457200">
              <a:buFont typeface="Wingdings" pitchFamily="2" charset="2"/>
              <a:buChar char="Ø"/>
            </a:pPr>
            <a:r>
              <a:rPr lang="zh-CN" altLang="zh-CN" sz="3200" dirty="0" smtClean="0">
                <a:latin typeface="Times New Roman" pitchFamily="18" charset="0"/>
                <a:cs typeface="Times New Roman" pitchFamily="18" charset="0"/>
              </a:rPr>
              <a:t>对于</a:t>
            </a:r>
            <a:r>
              <a:rPr lang="en-US" altLang="zh-CN" sz="3200" dirty="0">
                <a:latin typeface="Times New Roman" pitchFamily="18" charset="0"/>
                <a:cs typeface="Times New Roman" pitchFamily="18" charset="0"/>
              </a:rPr>
              <a:t>GF(</a:t>
            </a:r>
            <a:r>
              <a:rPr lang="en-US" altLang="zh-CN" sz="3200" i="1" dirty="0">
                <a:latin typeface="Times New Roman" pitchFamily="18" charset="0"/>
                <a:cs typeface="Times New Roman" pitchFamily="18" charset="0"/>
              </a:rPr>
              <a:t>p</a:t>
            </a:r>
            <a:r>
              <a:rPr lang="en-US" altLang="zh-CN" sz="32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上的无穷周期序列</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 = (</a:t>
            </a:r>
            <a:r>
              <a:rPr lang="en-US" altLang="zh-CN" sz="3200" i="1" dirty="0">
                <a:latin typeface="Times New Roman" pitchFamily="18" charset="0"/>
                <a:cs typeface="Times New Roman" pitchFamily="18" charset="0"/>
              </a:rPr>
              <a:t>a</a:t>
            </a:r>
            <a:r>
              <a:rPr lang="en-US" altLang="zh-CN" sz="3200" baseline="-25000" dirty="0">
                <a:latin typeface="Times New Roman" pitchFamily="18" charset="0"/>
                <a:cs typeface="Times New Roman" pitchFamily="18" charset="0"/>
              </a:rPr>
              <a:t>0</a:t>
            </a:r>
            <a:r>
              <a:rPr lang="en-US" altLang="zh-CN" sz="3200" i="1" dirty="0">
                <a:latin typeface="Times New Roman" pitchFamily="18" charset="0"/>
                <a:cs typeface="Times New Roman" pitchFamily="18" charset="0"/>
              </a:rPr>
              <a:t>a</a:t>
            </a:r>
            <a:r>
              <a:rPr lang="en-US" altLang="zh-CN" sz="3200" baseline="-25000" dirty="0">
                <a:latin typeface="Times New Roman" pitchFamily="18" charset="0"/>
                <a:cs typeface="Times New Roman" pitchFamily="18" charset="0"/>
              </a:rPr>
              <a:t>1</a:t>
            </a:r>
            <a:r>
              <a:rPr lang="en-US" altLang="zh-CN" sz="3200" i="1" dirty="0">
                <a:latin typeface="Times New Roman" pitchFamily="18" charset="0"/>
                <a:cs typeface="Times New Roman" pitchFamily="18" charset="0"/>
              </a:rPr>
              <a:t>a</a:t>
            </a:r>
            <a:r>
              <a:rPr lang="en-US" altLang="zh-CN" sz="3200" baseline="-25000" dirty="0">
                <a:latin typeface="Times New Roman" pitchFamily="18" charset="0"/>
                <a:cs typeface="Times New Roman" pitchFamily="18" charset="0"/>
              </a:rPr>
              <a:t>2</a:t>
            </a:r>
            <a:r>
              <a:rPr lang="zh-CN" altLang="zh-CN" sz="3200" dirty="0">
                <a:latin typeface="Times New Roman" pitchFamily="18" charset="0"/>
                <a:cs typeface="Times New Roman" pitchFamily="18" charset="0"/>
              </a:rPr>
              <a:t>…</a:t>
            </a:r>
            <a:r>
              <a:rPr lang="en-US" altLang="zh-CN" sz="3200" dirty="0">
                <a:latin typeface="Times New Roman" pitchFamily="18" charset="0"/>
                <a:cs typeface="Times New Roman" pitchFamily="18" charset="0"/>
              </a:rPr>
              <a:t>), </a:t>
            </a:r>
            <a:r>
              <a:rPr lang="zh-CN" altLang="zh-CN" sz="3200" dirty="0">
                <a:latin typeface="Times New Roman" pitchFamily="18" charset="0"/>
                <a:cs typeface="Times New Roman" pitchFamily="18" charset="0"/>
              </a:rPr>
              <a:t>我们同样定义</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的线性复杂度为能产生</a:t>
            </a:r>
            <a:r>
              <a:rPr lang="en-US" altLang="zh-CN" sz="3200" i="1" dirty="0">
                <a:latin typeface="Times New Roman" pitchFamily="18" charset="0"/>
                <a:cs typeface="Times New Roman" pitchFamily="18" charset="0"/>
              </a:rPr>
              <a:t>a</a:t>
            </a:r>
            <a:r>
              <a:rPr lang="en-US" altLang="zh-CN" sz="3200" baseline="30000" dirty="0">
                <a:latin typeface="Times New Roman" pitchFamily="18" charset="0"/>
                <a:cs typeface="Times New Roman" pitchFamily="18" charset="0"/>
              </a:rPr>
              <a:t>(∞)</a:t>
            </a:r>
            <a:r>
              <a:rPr lang="zh-CN" altLang="zh-CN" sz="3200" dirty="0">
                <a:latin typeface="Times New Roman" pitchFamily="18" charset="0"/>
                <a:cs typeface="Times New Roman" pitchFamily="18" charset="0"/>
              </a:rPr>
              <a:t>并且级数最小的线性移位寄存器的级数</a:t>
            </a:r>
            <a:r>
              <a:rPr lang="zh-CN" altLang="zh-CN" sz="3200" dirty="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a:p>
            <a:pPr marL="457200" indent="-457200">
              <a:buFont typeface="Wingdings" pitchFamily="2" charset="2"/>
              <a:buChar char="Ø"/>
            </a:pPr>
            <a:r>
              <a:rPr lang="zh-CN" altLang="zh-CN" sz="3200" dirty="0" smtClean="0">
                <a:latin typeface="Times New Roman" pitchFamily="18" charset="0"/>
                <a:cs typeface="Times New Roman" pitchFamily="18" charset="0"/>
              </a:rPr>
              <a:t>这个</a:t>
            </a:r>
            <a:r>
              <a:rPr lang="zh-CN" altLang="zh-CN" sz="3200" dirty="0">
                <a:latin typeface="Times New Roman" pitchFamily="18" charset="0"/>
                <a:cs typeface="Times New Roman" pitchFamily="18" charset="0"/>
              </a:rPr>
              <a:t>关于无穷周期序列的线性复杂度的定义与上面关于有穷序列线性复杂度的定义是完全一致的</a:t>
            </a:r>
            <a:r>
              <a:rPr lang="zh-CN" altLang="zh-CN" sz="3200" dirty="0" smtClean="0">
                <a:latin typeface="Times New Roman" pitchFamily="18" charset="0"/>
                <a:cs typeface="Times New Roman" pitchFamily="18" charset="0"/>
              </a:rPr>
              <a:t>。</a:t>
            </a:r>
            <a:endParaRPr lang="zh-CN" altLang="en-US" dirty="0"/>
          </a:p>
        </p:txBody>
      </p:sp>
    </p:spTree>
    <p:extLst>
      <p:ext uri="{BB962C8B-B14F-4D97-AF65-F5344CB8AC3E}">
        <p14:creationId xmlns:p14="http://schemas.microsoft.com/office/powerpoint/2010/main" val="148042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88</a:t>
            </a:fld>
            <a:endParaRPr lang="en-US" altLang="zh-CN"/>
          </a:p>
        </p:txBody>
      </p:sp>
      <p:sp>
        <p:nvSpPr>
          <p:cNvPr id="5" name="TextBox 4"/>
          <p:cNvSpPr txBox="1"/>
          <p:nvPr/>
        </p:nvSpPr>
        <p:spPr>
          <a:xfrm>
            <a:off x="116505" y="2213864"/>
            <a:ext cx="8892480" cy="2585323"/>
          </a:xfrm>
          <a:prstGeom prst="rect">
            <a:avLst/>
          </a:prstGeom>
          <a:noFill/>
        </p:spPr>
        <p:txBody>
          <a:bodyPr wrap="square" rtlCol="0">
            <a:spAutoFit/>
          </a:bodyPr>
          <a:lstStyle/>
          <a:p>
            <a:r>
              <a:rPr lang="zh-CN" altLang="zh-CN" sz="3600" b="1" dirty="0">
                <a:latin typeface="Times New Roman" pitchFamily="18" charset="0"/>
                <a:cs typeface="Times New Roman" pitchFamily="18" charset="0"/>
              </a:rPr>
              <a:t>定理</a:t>
            </a:r>
            <a:r>
              <a:rPr lang="en-US" altLang="zh-CN" sz="3600" b="1" dirty="0">
                <a:latin typeface="Times New Roman" pitchFamily="18" charset="0"/>
                <a:cs typeface="Times New Roman" pitchFamily="18" charset="0"/>
              </a:rPr>
              <a:t>5.9</a:t>
            </a:r>
            <a:r>
              <a:rPr lang="en-US" altLang="zh-CN" sz="3600" dirty="0">
                <a:latin typeface="Times New Roman" pitchFamily="18" charset="0"/>
                <a:cs typeface="Times New Roman" pitchFamily="18" charset="0"/>
              </a:rPr>
              <a:t>  </a:t>
            </a:r>
            <a:r>
              <a:rPr lang="zh-CN" altLang="zh-CN" sz="3600" dirty="0">
                <a:latin typeface="Times New Roman" pitchFamily="18" charset="0"/>
                <a:cs typeface="Times New Roman" pitchFamily="18" charset="0"/>
              </a:rPr>
              <a:t>设</a:t>
            </a:r>
            <a:r>
              <a:rPr lang="en-US" altLang="zh-CN" sz="3600" i="1" dirty="0">
                <a:latin typeface="Times New Roman" pitchFamily="18" charset="0"/>
                <a:cs typeface="Times New Roman" pitchFamily="18" charset="0"/>
              </a:rPr>
              <a:t>a</a:t>
            </a:r>
            <a:r>
              <a:rPr lang="en-US" altLang="zh-CN" sz="3600" baseline="300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 = (</a:t>
            </a:r>
            <a:r>
              <a:rPr lang="en-US" altLang="zh-CN" sz="3600" i="1" dirty="0">
                <a:latin typeface="Times New Roman" pitchFamily="18" charset="0"/>
                <a:cs typeface="Times New Roman" pitchFamily="18" charset="0"/>
              </a:rPr>
              <a:t>a</a:t>
            </a:r>
            <a:r>
              <a:rPr lang="en-US" altLang="zh-CN" sz="3600" baseline="-25000" dirty="0">
                <a:latin typeface="Times New Roman" pitchFamily="18" charset="0"/>
                <a:cs typeface="Times New Roman" pitchFamily="18" charset="0"/>
              </a:rPr>
              <a:t>0</a:t>
            </a:r>
            <a:r>
              <a:rPr lang="en-US" altLang="zh-CN" sz="3600" i="1" dirty="0">
                <a:latin typeface="Times New Roman" pitchFamily="18" charset="0"/>
                <a:cs typeface="Times New Roman" pitchFamily="18" charset="0"/>
              </a:rPr>
              <a:t>a</a:t>
            </a:r>
            <a:r>
              <a:rPr lang="en-US" altLang="zh-CN" sz="3600" baseline="-25000" dirty="0">
                <a:latin typeface="Times New Roman" pitchFamily="18" charset="0"/>
                <a:cs typeface="Times New Roman" pitchFamily="18" charset="0"/>
              </a:rPr>
              <a:t>1</a:t>
            </a:r>
            <a:r>
              <a:rPr lang="en-US" altLang="zh-CN" sz="3600" i="1" dirty="0">
                <a:latin typeface="Times New Roman" pitchFamily="18" charset="0"/>
                <a:cs typeface="Times New Roman" pitchFamily="18" charset="0"/>
              </a:rPr>
              <a:t>a</a:t>
            </a:r>
            <a:r>
              <a:rPr lang="en-US" altLang="zh-CN" sz="3600" baseline="-25000" dirty="0">
                <a:latin typeface="Times New Roman" pitchFamily="18" charset="0"/>
                <a:cs typeface="Times New Roman" pitchFamily="18" charset="0"/>
              </a:rPr>
              <a:t>2</a:t>
            </a:r>
            <a:r>
              <a:rPr lang="zh-CN" altLang="zh-CN" sz="36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a:t>
            </a:r>
            <a:r>
              <a:rPr lang="zh-CN" altLang="zh-CN" sz="3600" dirty="0">
                <a:latin typeface="Times New Roman" pitchFamily="18" charset="0"/>
                <a:cs typeface="Times New Roman" pitchFamily="18" charset="0"/>
              </a:rPr>
              <a:t>是</a:t>
            </a:r>
            <a:r>
              <a:rPr lang="en-US" altLang="zh-CN" sz="3600" dirty="0">
                <a:latin typeface="Times New Roman" pitchFamily="18" charset="0"/>
                <a:cs typeface="Times New Roman" pitchFamily="18" charset="0"/>
              </a:rPr>
              <a:t>GF(</a:t>
            </a:r>
            <a:r>
              <a:rPr lang="en-US" altLang="zh-CN" sz="3600" i="1" dirty="0">
                <a:latin typeface="Times New Roman" pitchFamily="18" charset="0"/>
                <a:cs typeface="Times New Roman" pitchFamily="18" charset="0"/>
              </a:rPr>
              <a:t>p</a:t>
            </a:r>
            <a:r>
              <a:rPr lang="en-US" altLang="zh-CN" sz="3600" dirty="0">
                <a:latin typeface="Times New Roman" pitchFamily="18" charset="0"/>
                <a:cs typeface="Times New Roman" pitchFamily="18" charset="0"/>
              </a:rPr>
              <a:t>)</a:t>
            </a:r>
            <a:r>
              <a:rPr lang="zh-CN" altLang="zh-CN" sz="3600" dirty="0">
                <a:latin typeface="Times New Roman" pitchFamily="18" charset="0"/>
                <a:cs typeface="Times New Roman" pitchFamily="18" charset="0"/>
              </a:rPr>
              <a:t>上的一个无穷周期序列，其复杂度为</a:t>
            </a:r>
            <a:r>
              <a:rPr lang="en-US" altLang="zh-CN" sz="3600" dirty="0">
                <a:latin typeface="Times New Roman" pitchFamily="18" charset="0"/>
                <a:cs typeface="Times New Roman" pitchFamily="18" charset="0"/>
              </a:rPr>
              <a:t>C(</a:t>
            </a:r>
            <a:r>
              <a:rPr lang="en-US" altLang="zh-CN" sz="3600" i="1" dirty="0">
                <a:latin typeface="Times New Roman" pitchFamily="18" charset="0"/>
                <a:cs typeface="Times New Roman" pitchFamily="18" charset="0"/>
              </a:rPr>
              <a:t>a</a:t>
            </a:r>
            <a:r>
              <a:rPr lang="en-US" altLang="zh-CN" sz="3600" baseline="300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L</a:t>
            </a:r>
            <a:r>
              <a:rPr lang="zh-CN" altLang="zh-CN" sz="3600" dirty="0">
                <a:latin typeface="Times New Roman" pitchFamily="18" charset="0"/>
                <a:cs typeface="Times New Roman" pitchFamily="18" charset="0"/>
              </a:rPr>
              <a:t>，那么，如果知道</a:t>
            </a:r>
            <a:r>
              <a:rPr lang="en-US" altLang="zh-CN" sz="3600" i="1" dirty="0">
                <a:latin typeface="Times New Roman" pitchFamily="18" charset="0"/>
                <a:cs typeface="Times New Roman" pitchFamily="18" charset="0"/>
              </a:rPr>
              <a:t>a</a:t>
            </a:r>
            <a:r>
              <a:rPr lang="en-US" altLang="zh-CN" sz="3600" baseline="30000" dirty="0">
                <a:latin typeface="Times New Roman" pitchFamily="18" charset="0"/>
                <a:cs typeface="Times New Roman" pitchFamily="18" charset="0"/>
              </a:rPr>
              <a:t>(∞)</a:t>
            </a:r>
            <a:r>
              <a:rPr lang="zh-CN" altLang="zh-CN" sz="3600" dirty="0">
                <a:latin typeface="Times New Roman" pitchFamily="18" charset="0"/>
                <a:cs typeface="Times New Roman" pitchFamily="18" charset="0"/>
              </a:rPr>
              <a:t>的任意连续的</a:t>
            </a:r>
            <a:r>
              <a:rPr lang="en-US" altLang="zh-CN" sz="3600" dirty="0">
                <a:latin typeface="Times New Roman" pitchFamily="18" charset="0"/>
                <a:cs typeface="Times New Roman" pitchFamily="18" charset="0"/>
              </a:rPr>
              <a:t>2</a:t>
            </a:r>
            <a:r>
              <a:rPr lang="en-US" altLang="zh-CN" sz="3600" i="1" dirty="0">
                <a:latin typeface="Times New Roman" pitchFamily="18" charset="0"/>
                <a:cs typeface="Times New Roman" pitchFamily="18" charset="0"/>
              </a:rPr>
              <a:t>L</a:t>
            </a:r>
            <a:r>
              <a:rPr lang="zh-CN" altLang="zh-CN" sz="3600" dirty="0">
                <a:latin typeface="Times New Roman" pitchFamily="18" charset="0"/>
                <a:cs typeface="Times New Roman" pitchFamily="18" charset="0"/>
              </a:rPr>
              <a:t>位，则可以确定</a:t>
            </a:r>
            <a:r>
              <a:rPr lang="en-US" altLang="zh-CN" sz="3600" i="1" dirty="0">
                <a:latin typeface="Times New Roman" pitchFamily="18" charset="0"/>
                <a:cs typeface="Times New Roman" pitchFamily="18" charset="0"/>
              </a:rPr>
              <a:t>a</a:t>
            </a:r>
            <a:r>
              <a:rPr lang="en-US" altLang="zh-CN" sz="3600" baseline="30000" dirty="0">
                <a:latin typeface="Times New Roman" pitchFamily="18" charset="0"/>
                <a:cs typeface="Times New Roman" pitchFamily="18" charset="0"/>
              </a:rPr>
              <a:t>(∞)</a:t>
            </a:r>
            <a:r>
              <a:rPr lang="zh-CN" altLang="zh-CN" sz="3600" dirty="0">
                <a:latin typeface="Times New Roman" pitchFamily="18" charset="0"/>
                <a:cs typeface="Times New Roman" pitchFamily="18" charset="0"/>
              </a:rPr>
              <a:t>，并求出</a:t>
            </a:r>
            <a:r>
              <a:rPr lang="en-US" altLang="zh-CN" sz="3600" i="1" dirty="0">
                <a:latin typeface="Times New Roman" pitchFamily="18" charset="0"/>
                <a:cs typeface="Times New Roman" pitchFamily="18" charset="0"/>
              </a:rPr>
              <a:t>a</a:t>
            </a:r>
            <a:r>
              <a:rPr lang="en-US" altLang="zh-CN" sz="3600" baseline="30000" dirty="0">
                <a:latin typeface="Times New Roman" pitchFamily="18" charset="0"/>
                <a:cs typeface="Times New Roman" pitchFamily="18" charset="0"/>
              </a:rPr>
              <a:t>(∞)</a:t>
            </a:r>
            <a:r>
              <a:rPr lang="zh-CN" altLang="zh-CN" sz="3600" dirty="0">
                <a:latin typeface="Times New Roman" pitchFamily="18" charset="0"/>
                <a:cs typeface="Times New Roman" pitchFamily="18" charset="0"/>
              </a:rPr>
              <a:t>的特征多项式。</a:t>
            </a:r>
          </a:p>
          <a:p>
            <a:endParaRPr lang="zh-CN" altLang="en-US" dirty="0"/>
          </a:p>
        </p:txBody>
      </p:sp>
      <p:sp>
        <p:nvSpPr>
          <p:cNvPr id="6" name="矩形 5"/>
          <p:cNvSpPr/>
          <p:nvPr/>
        </p:nvSpPr>
        <p:spPr>
          <a:xfrm>
            <a:off x="129147" y="4599130"/>
            <a:ext cx="8879837" cy="1200329"/>
          </a:xfrm>
          <a:prstGeom prst="rect">
            <a:avLst/>
          </a:prstGeom>
        </p:spPr>
        <p:txBody>
          <a:bodyPr wrap="square">
            <a:spAutoFit/>
          </a:bodyPr>
          <a:lstStyle/>
          <a:p>
            <a:r>
              <a:rPr lang="zh-CN" altLang="zh-CN" sz="3600" dirty="0">
                <a:latin typeface="Times New Roman" pitchFamily="18" charset="0"/>
                <a:cs typeface="Times New Roman" pitchFamily="18" charset="0"/>
              </a:rPr>
              <a:t>对于周期序列，应用</a:t>
            </a:r>
            <a:r>
              <a:rPr lang="en-US" altLang="zh-CN" sz="3600" dirty="0">
                <a:latin typeface="Times New Roman" pitchFamily="18" charset="0"/>
                <a:cs typeface="Times New Roman" pitchFamily="18" charset="0"/>
              </a:rPr>
              <a:t>B-M</a:t>
            </a:r>
            <a:r>
              <a:rPr lang="zh-CN" altLang="zh-CN" sz="3600" dirty="0">
                <a:latin typeface="Times New Roman" pitchFamily="18" charset="0"/>
                <a:cs typeface="Times New Roman" pitchFamily="18" charset="0"/>
              </a:rPr>
              <a:t>算法求出线性综合解时，需要针对两个周期</a:t>
            </a:r>
            <a:r>
              <a:rPr lang="zh-CN" altLang="zh-CN" sz="3600" dirty="0" smtClean="0">
                <a:latin typeface="Times New Roman" pitchFamily="18" charset="0"/>
                <a:cs typeface="Times New Roman" pitchFamily="18" charset="0"/>
              </a:rPr>
              <a:t>段</a:t>
            </a:r>
            <a:r>
              <a:rPr lang="zh-CN" altLang="en-US" sz="3600" dirty="0" smtClean="0">
                <a:latin typeface="Times New Roman" pitchFamily="18" charset="0"/>
                <a:cs typeface="Times New Roman" pitchFamily="18" charset="0"/>
              </a:rPr>
              <a:t>。</a:t>
            </a:r>
            <a:endParaRPr lang="zh-CN" altLang="zh-CN" sz="3600" dirty="0">
              <a:latin typeface="Times New Roman" pitchFamily="18" charset="0"/>
              <a:cs typeface="Times New Roman" pitchFamily="18" charset="0"/>
            </a:endParaRPr>
          </a:p>
        </p:txBody>
      </p:sp>
    </p:spTree>
    <p:extLst>
      <p:ext uri="{BB962C8B-B14F-4D97-AF65-F5344CB8AC3E}">
        <p14:creationId xmlns:p14="http://schemas.microsoft.com/office/powerpoint/2010/main" val="37838128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89</a:t>
            </a:fld>
            <a:endParaRPr lang="en-US" altLang="zh-CN"/>
          </a:p>
        </p:txBody>
      </p:sp>
      <p:sp>
        <p:nvSpPr>
          <p:cNvPr id="5" name="TextBox 4"/>
          <p:cNvSpPr txBox="1"/>
          <p:nvPr/>
        </p:nvSpPr>
        <p:spPr>
          <a:xfrm>
            <a:off x="341531" y="1943835"/>
            <a:ext cx="8793526" cy="4524315"/>
          </a:xfrm>
          <a:prstGeom prst="rect">
            <a:avLst/>
          </a:prstGeom>
          <a:noFill/>
        </p:spPr>
        <p:txBody>
          <a:bodyPr wrap="square" rtlCol="0">
            <a:spAutoFit/>
          </a:bodyPr>
          <a:lstStyle/>
          <a:p>
            <a:r>
              <a:rPr lang="zh-CN" altLang="zh-CN" sz="3600" dirty="0" smtClean="0">
                <a:latin typeface="Times New Roman" pitchFamily="18" charset="0"/>
                <a:cs typeface="Times New Roman" pitchFamily="18" charset="0"/>
              </a:rPr>
              <a:t>对</a:t>
            </a:r>
            <a:r>
              <a:rPr lang="zh-CN" altLang="zh-CN" sz="3600" dirty="0">
                <a:latin typeface="Times New Roman" pitchFamily="18" charset="0"/>
                <a:cs typeface="Times New Roman" pitchFamily="18" charset="0"/>
              </a:rPr>
              <a:t>周期为</a:t>
            </a:r>
            <a:r>
              <a:rPr lang="en-US" altLang="zh-CN" sz="3600" i="1" dirty="0">
                <a:latin typeface="Times New Roman" pitchFamily="18" charset="0"/>
                <a:cs typeface="Times New Roman" pitchFamily="18" charset="0"/>
              </a:rPr>
              <a:t>p</a:t>
            </a:r>
            <a:r>
              <a:rPr lang="zh-CN" altLang="zh-CN" sz="3600" dirty="0">
                <a:latin typeface="Times New Roman" pitchFamily="18" charset="0"/>
                <a:cs typeface="Times New Roman" pitchFamily="18" charset="0"/>
              </a:rPr>
              <a:t>的序列</a:t>
            </a:r>
            <a:r>
              <a:rPr lang="en-US" altLang="zh-CN" sz="3600" i="1" dirty="0">
                <a:latin typeface="Times New Roman" pitchFamily="18" charset="0"/>
                <a:cs typeface="Times New Roman" pitchFamily="18" charset="0"/>
              </a:rPr>
              <a:t>a</a:t>
            </a:r>
            <a:r>
              <a:rPr lang="en-US" altLang="zh-CN" sz="3600" baseline="30000" dirty="0">
                <a:latin typeface="Times New Roman" pitchFamily="18" charset="0"/>
                <a:cs typeface="Times New Roman" pitchFamily="18" charset="0"/>
              </a:rPr>
              <a:t>(</a:t>
            </a:r>
            <a:r>
              <a:rPr lang="en-US" altLang="zh-CN" sz="3600" i="1" baseline="30000" dirty="0">
                <a:latin typeface="Times New Roman" pitchFamily="18" charset="0"/>
                <a:cs typeface="Times New Roman" pitchFamily="18" charset="0"/>
              </a:rPr>
              <a:t>N</a:t>
            </a:r>
            <a:r>
              <a:rPr lang="en-US" altLang="zh-CN" sz="3600" baseline="300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 = (</a:t>
            </a:r>
            <a:r>
              <a:rPr lang="en-US" altLang="zh-CN" sz="3600" i="1" dirty="0">
                <a:latin typeface="Times New Roman" pitchFamily="18" charset="0"/>
                <a:cs typeface="Times New Roman" pitchFamily="18" charset="0"/>
              </a:rPr>
              <a:t>a</a:t>
            </a:r>
            <a:r>
              <a:rPr lang="en-US" altLang="zh-CN" sz="3600" baseline="-25000" dirty="0">
                <a:latin typeface="Times New Roman" pitchFamily="18" charset="0"/>
                <a:cs typeface="Times New Roman" pitchFamily="18" charset="0"/>
              </a:rPr>
              <a:t>0</a:t>
            </a:r>
            <a:r>
              <a:rPr lang="en-US" altLang="zh-CN" sz="3600" i="1" dirty="0">
                <a:latin typeface="Times New Roman" pitchFamily="18" charset="0"/>
                <a:cs typeface="Times New Roman" pitchFamily="18" charset="0"/>
              </a:rPr>
              <a:t>a</a:t>
            </a:r>
            <a:r>
              <a:rPr lang="en-US" altLang="zh-CN" sz="3600" baseline="-25000" dirty="0">
                <a:latin typeface="Times New Roman" pitchFamily="18" charset="0"/>
                <a:cs typeface="Times New Roman" pitchFamily="18" charset="0"/>
              </a:rPr>
              <a:t>1</a:t>
            </a:r>
            <a:r>
              <a:rPr lang="zh-CN"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a</a:t>
            </a:r>
            <a:r>
              <a:rPr lang="en-US" altLang="zh-CN" sz="3600" i="1" baseline="-25000" dirty="0">
                <a:latin typeface="Times New Roman" pitchFamily="18" charset="0"/>
                <a:cs typeface="Times New Roman" pitchFamily="18" charset="0"/>
              </a:rPr>
              <a:t>N</a:t>
            </a:r>
            <a:r>
              <a:rPr lang="en-US" altLang="zh-CN" sz="3600" baseline="-25000" dirty="0">
                <a:latin typeface="Times New Roman" pitchFamily="18" charset="0"/>
                <a:cs typeface="Times New Roman" pitchFamily="18" charset="0"/>
              </a:rPr>
              <a:t>-1</a:t>
            </a:r>
            <a:r>
              <a:rPr lang="en-US" altLang="zh-CN" sz="3600" dirty="0">
                <a:latin typeface="Times New Roman" pitchFamily="18" charset="0"/>
                <a:cs typeface="Times New Roman" pitchFamily="18" charset="0"/>
              </a:rPr>
              <a:t>)</a:t>
            </a:r>
            <a:r>
              <a:rPr lang="zh-CN" altLang="zh-CN" sz="3600" dirty="0">
                <a:latin typeface="Times New Roman" pitchFamily="18" charset="0"/>
                <a:cs typeface="Times New Roman" pitchFamily="18" charset="0"/>
              </a:rPr>
              <a:t>有</a:t>
            </a:r>
          </a:p>
          <a:p>
            <a:r>
              <a:rPr lang="zh-CN" altLang="zh-CN" sz="36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1</a:t>
            </a:r>
            <a:r>
              <a:rPr lang="zh-CN" altLang="zh-CN" sz="3600" dirty="0">
                <a:latin typeface="Times New Roman" pitchFamily="18" charset="0"/>
                <a:cs typeface="Times New Roman" pitchFamily="18" charset="0"/>
              </a:rPr>
              <a:t>）应用</a:t>
            </a:r>
            <a:r>
              <a:rPr lang="en-US" altLang="zh-CN" sz="3600" dirty="0">
                <a:latin typeface="Times New Roman" pitchFamily="18" charset="0"/>
                <a:cs typeface="Times New Roman" pitchFamily="18" charset="0"/>
              </a:rPr>
              <a:t>B-M</a:t>
            </a:r>
            <a:r>
              <a:rPr lang="zh-CN" altLang="zh-CN" sz="3600" dirty="0">
                <a:latin typeface="Times New Roman" pitchFamily="18" charset="0"/>
                <a:cs typeface="Times New Roman" pitchFamily="18" charset="0"/>
              </a:rPr>
              <a:t>算法于</a:t>
            </a:r>
            <a:r>
              <a:rPr lang="en-US" altLang="zh-CN" sz="3600" i="1" dirty="0">
                <a:latin typeface="Times New Roman" pitchFamily="18" charset="0"/>
                <a:cs typeface="Times New Roman" pitchFamily="18" charset="0"/>
              </a:rPr>
              <a:t>a</a:t>
            </a:r>
            <a:r>
              <a:rPr lang="en-US" altLang="zh-CN" sz="3600" baseline="30000" dirty="0">
                <a:latin typeface="Times New Roman" pitchFamily="18" charset="0"/>
                <a:cs typeface="Times New Roman" pitchFamily="18" charset="0"/>
              </a:rPr>
              <a:t>(2</a:t>
            </a:r>
            <a:r>
              <a:rPr lang="en-US" altLang="zh-CN" sz="3600" i="1" baseline="30000" dirty="0">
                <a:latin typeface="Times New Roman" pitchFamily="18" charset="0"/>
                <a:cs typeface="Times New Roman" pitchFamily="18" charset="0"/>
              </a:rPr>
              <a:t>p</a:t>
            </a:r>
            <a:r>
              <a:rPr lang="en-US" altLang="zh-CN" sz="3600" baseline="300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 = (</a:t>
            </a:r>
            <a:r>
              <a:rPr lang="en-US" altLang="zh-CN" sz="3600" i="1" dirty="0">
                <a:latin typeface="Times New Roman" pitchFamily="18" charset="0"/>
                <a:cs typeface="Times New Roman" pitchFamily="18" charset="0"/>
              </a:rPr>
              <a:t>a</a:t>
            </a:r>
            <a:r>
              <a:rPr lang="en-US" altLang="zh-CN" sz="3600" baseline="-25000" dirty="0">
                <a:latin typeface="Times New Roman" pitchFamily="18" charset="0"/>
                <a:cs typeface="Times New Roman" pitchFamily="18" charset="0"/>
              </a:rPr>
              <a:t>0</a:t>
            </a:r>
            <a:r>
              <a:rPr lang="en-US" altLang="zh-CN" sz="3600" i="1" dirty="0">
                <a:latin typeface="Times New Roman" pitchFamily="18" charset="0"/>
                <a:cs typeface="Times New Roman" pitchFamily="18" charset="0"/>
              </a:rPr>
              <a:t>a</a:t>
            </a:r>
            <a:r>
              <a:rPr lang="en-US" altLang="zh-CN" sz="3600" baseline="-25000" dirty="0">
                <a:latin typeface="Times New Roman" pitchFamily="18" charset="0"/>
                <a:cs typeface="Times New Roman" pitchFamily="18" charset="0"/>
              </a:rPr>
              <a:t>1</a:t>
            </a:r>
            <a:r>
              <a:rPr lang="zh-CN"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a</a:t>
            </a:r>
            <a:r>
              <a:rPr lang="en-US" altLang="zh-CN" sz="3600" i="1" baseline="-25000" dirty="0">
                <a:latin typeface="Times New Roman" pitchFamily="18" charset="0"/>
                <a:cs typeface="Times New Roman" pitchFamily="18" charset="0"/>
              </a:rPr>
              <a:t>p</a:t>
            </a:r>
            <a:r>
              <a:rPr lang="en-US" altLang="zh-CN" sz="3600" baseline="-25000" dirty="0">
                <a:latin typeface="Times New Roman" pitchFamily="18" charset="0"/>
                <a:cs typeface="Times New Roman" pitchFamily="18" charset="0"/>
              </a:rPr>
              <a:t>-1</a:t>
            </a:r>
            <a:r>
              <a:rPr lang="en-US" altLang="zh-CN" sz="3600" i="1" dirty="0">
                <a:latin typeface="Times New Roman" pitchFamily="18" charset="0"/>
                <a:cs typeface="Times New Roman" pitchFamily="18" charset="0"/>
              </a:rPr>
              <a:t> a</a:t>
            </a:r>
            <a:r>
              <a:rPr lang="en-US" altLang="zh-CN" sz="3600" baseline="-25000" dirty="0">
                <a:latin typeface="Times New Roman" pitchFamily="18" charset="0"/>
                <a:cs typeface="Times New Roman" pitchFamily="18" charset="0"/>
              </a:rPr>
              <a:t>0</a:t>
            </a:r>
            <a:r>
              <a:rPr lang="en-US" altLang="zh-CN" sz="3600" i="1" dirty="0">
                <a:latin typeface="Times New Roman" pitchFamily="18" charset="0"/>
                <a:cs typeface="Times New Roman" pitchFamily="18" charset="0"/>
              </a:rPr>
              <a:t>a</a:t>
            </a:r>
            <a:r>
              <a:rPr lang="en-US" altLang="zh-CN" sz="3600" baseline="-25000" dirty="0">
                <a:latin typeface="Times New Roman" pitchFamily="18" charset="0"/>
                <a:cs typeface="Times New Roman" pitchFamily="18" charset="0"/>
              </a:rPr>
              <a:t>1</a:t>
            </a:r>
            <a:r>
              <a:rPr lang="zh-CN"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a</a:t>
            </a:r>
            <a:r>
              <a:rPr lang="en-US" altLang="zh-CN" sz="3600" i="1" baseline="-25000" dirty="0">
                <a:latin typeface="Times New Roman" pitchFamily="18" charset="0"/>
                <a:cs typeface="Times New Roman" pitchFamily="18" charset="0"/>
              </a:rPr>
              <a:t>p</a:t>
            </a:r>
            <a:r>
              <a:rPr lang="en-US" altLang="zh-CN" sz="3600" baseline="-25000" dirty="0">
                <a:latin typeface="Times New Roman" pitchFamily="18" charset="0"/>
                <a:cs typeface="Times New Roman" pitchFamily="18" charset="0"/>
              </a:rPr>
              <a:t>-1</a:t>
            </a:r>
            <a:r>
              <a:rPr lang="en-US" altLang="zh-CN" sz="3600" dirty="0">
                <a:latin typeface="Times New Roman" pitchFamily="18" charset="0"/>
                <a:cs typeface="Times New Roman" pitchFamily="18" charset="0"/>
              </a:rPr>
              <a:t>)</a:t>
            </a:r>
            <a:r>
              <a:rPr lang="zh-CN" altLang="zh-CN" sz="3600" dirty="0">
                <a:latin typeface="Times New Roman" pitchFamily="18" charset="0"/>
                <a:cs typeface="Times New Roman" pitchFamily="18" charset="0"/>
              </a:rPr>
              <a:t>求出</a:t>
            </a:r>
            <a:r>
              <a:rPr lang="en-US" altLang="zh-CN" sz="3600" dirty="0">
                <a:latin typeface="Times New Roman" pitchFamily="18" charset="0"/>
                <a:cs typeface="Times New Roman" pitchFamily="18" charset="0"/>
              </a:rPr>
              <a:t>&lt;</a:t>
            </a:r>
            <a:r>
              <a:rPr lang="en-US" altLang="zh-CN" sz="3600" i="1" dirty="0">
                <a:latin typeface="Times New Roman" pitchFamily="18" charset="0"/>
                <a:cs typeface="Times New Roman" pitchFamily="18" charset="0"/>
              </a:rPr>
              <a:t> f</a:t>
            </a:r>
            <a:r>
              <a:rPr lang="en-US" altLang="zh-CN" sz="3600" baseline="-25000" dirty="0">
                <a:latin typeface="Times New Roman" pitchFamily="18" charset="0"/>
                <a:cs typeface="Times New Roman" pitchFamily="18" charset="0"/>
              </a:rPr>
              <a:t>2</a:t>
            </a:r>
            <a:r>
              <a:rPr lang="en-US" altLang="zh-CN" sz="3600" i="1" baseline="-25000" dirty="0">
                <a:latin typeface="Times New Roman" pitchFamily="18" charset="0"/>
                <a:cs typeface="Times New Roman" pitchFamily="18" charset="0"/>
              </a:rPr>
              <a:t>p</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L</a:t>
            </a:r>
            <a:r>
              <a:rPr lang="en-US" altLang="zh-CN" sz="3600" baseline="-25000" dirty="0">
                <a:latin typeface="Times New Roman" pitchFamily="18" charset="0"/>
                <a:cs typeface="Times New Roman" pitchFamily="18" charset="0"/>
              </a:rPr>
              <a:t>2</a:t>
            </a:r>
            <a:r>
              <a:rPr lang="en-US" altLang="zh-CN" sz="3600" i="1" baseline="-25000" dirty="0">
                <a:latin typeface="Times New Roman" pitchFamily="18" charset="0"/>
                <a:cs typeface="Times New Roman" pitchFamily="18" charset="0"/>
              </a:rPr>
              <a:t>p</a:t>
            </a:r>
            <a:r>
              <a:rPr lang="en-US" altLang="zh-CN" sz="3600" dirty="0">
                <a:latin typeface="Times New Roman" pitchFamily="18" charset="0"/>
                <a:cs typeface="Times New Roman" pitchFamily="18" charset="0"/>
              </a:rPr>
              <a:t> &gt;</a:t>
            </a:r>
            <a:r>
              <a:rPr lang="zh-CN" altLang="zh-CN" sz="3600" dirty="0">
                <a:latin typeface="Times New Roman" pitchFamily="18" charset="0"/>
                <a:cs typeface="Times New Roman" pitchFamily="18" charset="0"/>
              </a:rPr>
              <a:t>时，</a:t>
            </a:r>
            <a:r>
              <a:rPr lang="en-US" altLang="zh-CN" sz="3600" i="1" dirty="0">
                <a:latin typeface="Times New Roman" pitchFamily="18" charset="0"/>
                <a:cs typeface="Times New Roman" pitchFamily="18" charset="0"/>
              </a:rPr>
              <a:t>f</a:t>
            </a:r>
            <a:r>
              <a:rPr lang="en-US" altLang="zh-CN" sz="3600" baseline="-25000" dirty="0">
                <a:latin typeface="Times New Roman" pitchFamily="18" charset="0"/>
                <a:cs typeface="Times New Roman" pitchFamily="18" charset="0"/>
              </a:rPr>
              <a:t>2</a:t>
            </a:r>
            <a:r>
              <a:rPr lang="en-US" altLang="zh-CN" sz="3600" i="1" baseline="-25000" dirty="0">
                <a:latin typeface="Times New Roman" pitchFamily="18" charset="0"/>
                <a:cs typeface="Times New Roman" pitchFamily="18" charset="0"/>
              </a:rPr>
              <a:t>p</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dirty="0">
                <a:latin typeface="Times New Roman" pitchFamily="18" charset="0"/>
                <a:cs typeface="Times New Roman" pitchFamily="18" charset="0"/>
              </a:rPr>
              <a:t>)</a:t>
            </a:r>
            <a:r>
              <a:rPr lang="zh-CN" altLang="zh-CN" sz="3600" dirty="0">
                <a:latin typeface="Times New Roman" pitchFamily="18" charset="0"/>
                <a:cs typeface="Times New Roman" pitchFamily="18" charset="0"/>
              </a:rPr>
              <a:t>的次数必为</a:t>
            </a:r>
            <a:r>
              <a:rPr lang="en-US" altLang="zh-CN" sz="3600" i="1" dirty="0">
                <a:latin typeface="Times New Roman" pitchFamily="18" charset="0"/>
                <a:cs typeface="Times New Roman" pitchFamily="18" charset="0"/>
              </a:rPr>
              <a:t>L</a:t>
            </a:r>
            <a:r>
              <a:rPr lang="en-US" altLang="zh-CN" sz="3600" baseline="-25000" dirty="0">
                <a:latin typeface="Times New Roman" pitchFamily="18" charset="0"/>
                <a:cs typeface="Times New Roman" pitchFamily="18" charset="0"/>
              </a:rPr>
              <a:t>2</a:t>
            </a:r>
            <a:r>
              <a:rPr lang="en-US" altLang="zh-CN" sz="3600" i="1" baseline="-25000" dirty="0">
                <a:latin typeface="Times New Roman" pitchFamily="18" charset="0"/>
                <a:cs typeface="Times New Roman" pitchFamily="18" charset="0"/>
              </a:rPr>
              <a:t>p</a:t>
            </a:r>
            <a:r>
              <a:rPr lang="zh-CN" altLang="zh-CN" sz="3600" dirty="0">
                <a:latin typeface="Times New Roman" pitchFamily="18" charset="0"/>
                <a:cs typeface="Times New Roman" pitchFamily="18" charset="0"/>
              </a:rPr>
              <a:t>，且以</a:t>
            </a:r>
            <a:r>
              <a:rPr lang="en-US" altLang="zh-CN" sz="3600" i="1" dirty="0">
                <a:latin typeface="Times New Roman" pitchFamily="18" charset="0"/>
                <a:cs typeface="Times New Roman" pitchFamily="18" charset="0"/>
              </a:rPr>
              <a:t>f</a:t>
            </a:r>
            <a:r>
              <a:rPr lang="en-US" altLang="zh-CN" sz="3600" baseline="-25000" dirty="0">
                <a:latin typeface="Times New Roman" pitchFamily="18" charset="0"/>
                <a:cs typeface="Times New Roman" pitchFamily="18" charset="0"/>
              </a:rPr>
              <a:t>2</a:t>
            </a:r>
            <a:r>
              <a:rPr lang="en-US" altLang="zh-CN" sz="3600" i="1" baseline="-25000" dirty="0">
                <a:latin typeface="Times New Roman" pitchFamily="18" charset="0"/>
                <a:cs typeface="Times New Roman" pitchFamily="18" charset="0"/>
              </a:rPr>
              <a:t>p</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dirty="0">
                <a:latin typeface="Times New Roman" pitchFamily="18" charset="0"/>
                <a:cs typeface="Times New Roman" pitchFamily="18" charset="0"/>
              </a:rPr>
              <a:t>)</a:t>
            </a:r>
            <a:r>
              <a:rPr lang="zh-CN" altLang="zh-CN" sz="3600" dirty="0">
                <a:latin typeface="Times New Roman" pitchFamily="18" charset="0"/>
                <a:cs typeface="Times New Roman" pitchFamily="18" charset="0"/>
              </a:rPr>
              <a:t>为特征多项式的</a:t>
            </a:r>
            <a:r>
              <a:rPr lang="en-US" altLang="zh-CN" sz="3600" i="1" dirty="0">
                <a:latin typeface="Times New Roman" pitchFamily="18" charset="0"/>
                <a:cs typeface="Times New Roman" pitchFamily="18" charset="0"/>
              </a:rPr>
              <a:t>L</a:t>
            </a:r>
            <a:r>
              <a:rPr lang="en-US" altLang="zh-CN" sz="3600" baseline="-25000" dirty="0">
                <a:latin typeface="Times New Roman" pitchFamily="18" charset="0"/>
                <a:cs typeface="Times New Roman" pitchFamily="18" charset="0"/>
              </a:rPr>
              <a:t>2</a:t>
            </a:r>
            <a:r>
              <a:rPr lang="en-US" altLang="zh-CN" sz="3600" i="1" baseline="-25000" dirty="0">
                <a:latin typeface="Times New Roman" pitchFamily="18" charset="0"/>
                <a:cs typeface="Times New Roman" pitchFamily="18" charset="0"/>
              </a:rPr>
              <a:t>p</a:t>
            </a:r>
            <a:r>
              <a:rPr lang="zh-CN" altLang="zh-CN" sz="3600" dirty="0">
                <a:latin typeface="Times New Roman" pitchFamily="18" charset="0"/>
                <a:cs typeface="Times New Roman" pitchFamily="18" charset="0"/>
              </a:rPr>
              <a:t>级</a:t>
            </a:r>
            <a:r>
              <a:rPr lang="en-US" altLang="zh-CN" sz="3600" dirty="0">
                <a:latin typeface="Times New Roman" pitchFamily="18" charset="0"/>
                <a:cs typeface="Times New Roman" pitchFamily="18" charset="0"/>
              </a:rPr>
              <a:t>LFSR</a:t>
            </a:r>
            <a:r>
              <a:rPr lang="zh-CN" altLang="zh-CN" sz="3600" dirty="0">
                <a:latin typeface="Times New Roman" pitchFamily="18" charset="0"/>
                <a:cs typeface="Times New Roman" pitchFamily="18" charset="0"/>
              </a:rPr>
              <a:t>是唯一的产生</a:t>
            </a:r>
            <a:r>
              <a:rPr lang="en-US" altLang="zh-CN" sz="3600" i="1" dirty="0">
                <a:latin typeface="Times New Roman" pitchFamily="18" charset="0"/>
                <a:cs typeface="Times New Roman" pitchFamily="18" charset="0"/>
              </a:rPr>
              <a:t>a</a:t>
            </a:r>
            <a:r>
              <a:rPr lang="en-US" altLang="zh-CN" sz="3600" baseline="30000" dirty="0">
                <a:latin typeface="Times New Roman" pitchFamily="18" charset="0"/>
                <a:cs typeface="Times New Roman" pitchFamily="18" charset="0"/>
              </a:rPr>
              <a:t>(</a:t>
            </a:r>
            <a:r>
              <a:rPr lang="en-US" altLang="zh-CN" sz="3600" i="1" baseline="30000" dirty="0">
                <a:latin typeface="Times New Roman" pitchFamily="18" charset="0"/>
                <a:cs typeface="Times New Roman" pitchFamily="18" charset="0"/>
              </a:rPr>
              <a:t>N</a:t>
            </a:r>
            <a:r>
              <a:rPr lang="en-US" altLang="zh-CN" sz="3600" baseline="300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 = (</a:t>
            </a:r>
            <a:r>
              <a:rPr lang="en-US" altLang="zh-CN" sz="3600" i="1" dirty="0">
                <a:latin typeface="Times New Roman" pitchFamily="18" charset="0"/>
                <a:cs typeface="Times New Roman" pitchFamily="18" charset="0"/>
              </a:rPr>
              <a:t>a</a:t>
            </a:r>
            <a:r>
              <a:rPr lang="en-US" altLang="zh-CN" sz="3600" baseline="-25000" dirty="0">
                <a:latin typeface="Times New Roman" pitchFamily="18" charset="0"/>
                <a:cs typeface="Times New Roman" pitchFamily="18" charset="0"/>
              </a:rPr>
              <a:t>0</a:t>
            </a:r>
            <a:r>
              <a:rPr lang="en-US" altLang="zh-CN" sz="3600" i="1" dirty="0">
                <a:latin typeface="Times New Roman" pitchFamily="18" charset="0"/>
                <a:cs typeface="Times New Roman" pitchFamily="18" charset="0"/>
              </a:rPr>
              <a:t>a</a:t>
            </a:r>
            <a:r>
              <a:rPr lang="en-US" altLang="zh-CN" sz="3600" baseline="-25000" dirty="0">
                <a:latin typeface="Times New Roman" pitchFamily="18" charset="0"/>
                <a:cs typeface="Times New Roman" pitchFamily="18" charset="0"/>
              </a:rPr>
              <a:t>1</a:t>
            </a:r>
            <a:r>
              <a:rPr lang="zh-CN"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a</a:t>
            </a:r>
            <a:r>
              <a:rPr lang="en-US" altLang="zh-CN" sz="3600" i="1" baseline="-25000" dirty="0">
                <a:latin typeface="Times New Roman" pitchFamily="18" charset="0"/>
                <a:cs typeface="Times New Roman" pitchFamily="18" charset="0"/>
              </a:rPr>
              <a:t>N</a:t>
            </a:r>
            <a:r>
              <a:rPr lang="en-US" altLang="zh-CN" sz="3600" baseline="-25000" dirty="0">
                <a:latin typeface="Times New Roman" pitchFamily="18" charset="0"/>
                <a:cs typeface="Times New Roman" pitchFamily="18" charset="0"/>
              </a:rPr>
              <a:t>-1</a:t>
            </a:r>
            <a:r>
              <a:rPr lang="en-US" altLang="zh-CN" sz="3600" dirty="0">
                <a:latin typeface="Times New Roman" pitchFamily="18" charset="0"/>
                <a:cs typeface="Times New Roman" pitchFamily="18" charset="0"/>
              </a:rPr>
              <a:t>)</a:t>
            </a:r>
            <a:r>
              <a:rPr lang="zh-CN" altLang="zh-CN" sz="3600" dirty="0">
                <a:latin typeface="Times New Roman" pitchFamily="18" charset="0"/>
                <a:cs typeface="Times New Roman" pitchFamily="18" charset="0"/>
              </a:rPr>
              <a:t>的最小</a:t>
            </a:r>
            <a:r>
              <a:rPr lang="en-US" altLang="zh-CN" sz="3600" dirty="0">
                <a:latin typeface="Times New Roman" pitchFamily="18" charset="0"/>
                <a:cs typeface="Times New Roman" pitchFamily="18" charset="0"/>
              </a:rPr>
              <a:t>LFSR</a:t>
            </a:r>
            <a:r>
              <a:rPr lang="zh-CN" altLang="zh-CN" sz="3600" dirty="0" smtClean="0">
                <a:latin typeface="Times New Roman" pitchFamily="18" charset="0"/>
                <a:cs typeface="Times New Roman" pitchFamily="18" charset="0"/>
              </a:rPr>
              <a:t>。</a:t>
            </a:r>
            <a:endParaRPr lang="en-US" altLang="zh-CN" sz="3600" dirty="0" smtClean="0">
              <a:latin typeface="Times New Roman" pitchFamily="18" charset="0"/>
              <a:cs typeface="Times New Roman" pitchFamily="18" charset="0"/>
            </a:endParaRPr>
          </a:p>
          <a:p>
            <a:r>
              <a:rPr lang="zh-CN" altLang="en-US" sz="3600" dirty="0" smtClean="0">
                <a:latin typeface="Times New Roman" pitchFamily="18" charset="0"/>
                <a:cs typeface="Times New Roman" pitchFamily="18" charset="0"/>
              </a:rPr>
              <a:t>（</a:t>
            </a:r>
            <a:r>
              <a:rPr lang="en-US" altLang="zh-CN" sz="3600" dirty="0" smtClean="0">
                <a:latin typeface="Times New Roman" pitchFamily="18" charset="0"/>
                <a:cs typeface="Times New Roman" pitchFamily="18" charset="0"/>
              </a:rPr>
              <a:t>2</a:t>
            </a:r>
            <a:r>
              <a:rPr lang="zh-CN" altLang="en-US" sz="3600" dirty="0" smtClean="0">
                <a:latin typeface="Times New Roman" pitchFamily="18" charset="0"/>
                <a:cs typeface="Times New Roman" pitchFamily="18" charset="0"/>
              </a:rPr>
              <a:t>）</a:t>
            </a:r>
            <a:endParaRPr lang="zh-CN" altLang="zh-CN" sz="3600" dirty="0">
              <a:latin typeface="Times New Roman" pitchFamily="18" charset="0"/>
              <a:cs typeface="Times New Roman" pitchFamily="18" charset="0"/>
            </a:endParaRPr>
          </a:p>
          <a:p>
            <a:endParaRPr lang="zh-CN" altLang="en-US" sz="3600" dirty="0">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18453515"/>
              </p:ext>
            </p:extLst>
          </p:nvPr>
        </p:nvGraphicFramePr>
        <p:xfrm>
          <a:off x="1466655" y="5319210"/>
          <a:ext cx="5416778" cy="630070"/>
        </p:xfrm>
        <a:graphic>
          <a:graphicData uri="http://schemas.openxmlformats.org/presentationml/2006/ole">
            <mc:AlternateContent xmlns:mc="http://schemas.openxmlformats.org/markup-compatibility/2006">
              <mc:Choice xmlns:v="urn:schemas-microsoft-com:vml" Requires="v">
                <p:oleObj spid="_x0000_s22536" name="Equation" r:id="rId3" imgW="1892300" imgH="215900" progId="Equation.DSMT4">
                  <p:embed/>
                </p:oleObj>
              </mc:Choice>
              <mc:Fallback>
                <p:oleObj name="Equation" r:id="rId3" imgW="1892300" imgH="215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655" y="5319210"/>
                        <a:ext cx="5416778" cy="630070"/>
                      </a:xfrm>
                      <a:prstGeom prst="rect">
                        <a:avLst/>
                      </a:prstGeom>
                      <a:noFill/>
                    </p:spPr>
                  </p:pic>
                </p:oleObj>
              </mc:Fallback>
            </mc:AlternateContent>
          </a:graphicData>
        </a:graphic>
      </p:graphicFrame>
      <p:sp>
        <p:nvSpPr>
          <p:cNvPr id="8" name="矩形 7"/>
          <p:cNvSpPr/>
          <p:nvPr/>
        </p:nvSpPr>
        <p:spPr>
          <a:xfrm>
            <a:off x="1061610" y="998730"/>
            <a:ext cx="2444900" cy="769441"/>
          </a:xfrm>
          <a:prstGeom prst="rect">
            <a:avLst/>
          </a:prstGeom>
        </p:spPr>
        <p:txBody>
          <a:bodyPr wrap="none">
            <a:spAutoFit/>
          </a:bodyPr>
          <a:lstStyle/>
          <a:p>
            <a:r>
              <a:rPr lang="zh-CN" altLang="zh-CN" sz="4400" b="1" dirty="0">
                <a:solidFill>
                  <a:srgbClr val="0000FF"/>
                </a:solidFill>
              </a:rPr>
              <a:t>定理</a:t>
            </a:r>
            <a:r>
              <a:rPr lang="en-US" altLang="zh-CN" sz="4400" b="1" dirty="0">
                <a:solidFill>
                  <a:srgbClr val="0000FF"/>
                </a:solidFill>
                <a:latin typeface="Times New Roman" pitchFamily="18" charset="0"/>
                <a:cs typeface="Times New Roman" pitchFamily="18" charset="0"/>
              </a:rPr>
              <a:t>5.10</a:t>
            </a:r>
            <a:r>
              <a:rPr lang="en-US" altLang="zh-CN" sz="4400" dirty="0">
                <a:solidFill>
                  <a:srgbClr val="0000FF"/>
                </a:solidFill>
                <a:latin typeface="Times New Roman" pitchFamily="18" charset="0"/>
                <a:cs typeface="Times New Roman" pitchFamily="18" charset="0"/>
              </a:rPr>
              <a:t> </a:t>
            </a:r>
            <a:endParaRPr lang="zh-CN" altLang="en-US" sz="4400" dirty="0">
              <a:solidFill>
                <a:srgbClr val="0000FF"/>
              </a:solidFill>
            </a:endParaRPr>
          </a:p>
        </p:txBody>
      </p:sp>
    </p:spTree>
    <p:extLst>
      <p:ext uri="{BB962C8B-B14F-4D97-AF65-F5344CB8AC3E}">
        <p14:creationId xmlns:p14="http://schemas.microsoft.com/office/powerpoint/2010/main" val="116445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9</a:t>
            </a:fld>
            <a:endParaRPr lang="en-US" altLang="zh-CN"/>
          </a:p>
        </p:txBody>
      </p:sp>
      <p:sp>
        <p:nvSpPr>
          <p:cNvPr id="5" name="TextBox 4"/>
          <p:cNvSpPr txBox="1"/>
          <p:nvPr/>
        </p:nvSpPr>
        <p:spPr>
          <a:xfrm>
            <a:off x="161511" y="2078850"/>
            <a:ext cx="8971852" cy="3816429"/>
          </a:xfrm>
          <a:prstGeom prst="rect">
            <a:avLst/>
          </a:prstGeom>
          <a:noFill/>
        </p:spPr>
        <p:txBody>
          <a:bodyPr wrap="square" rtlCol="0">
            <a:spAutoFit/>
          </a:bodyPr>
          <a:lstStyle/>
          <a:p>
            <a:pPr marL="457200" indent="-457200">
              <a:buFont typeface="Wingdings" pitchFamily="2" charset="2"/>
              <a:buChar char="Ø"/>
            </a:pPr>
            <a:r>
              <a:rPr lang="zh-CN" altLang="zh-CN" sz="2800" dirty="0">
                <a:latin typeface="Times New Roman" pitchFamily="18" charset="0"/>
                <a:cs typeface="Times New Roman" pitchFamily="18" charset="0"/>
              </a:rPr>
              <a:t>如果密钥序列的产生独立于明文消息和密文消息，那么此类序列密码称为同步序列密码。</a:t>
            </a:r>
          </a:p>
          <a:p>
            <a:pPr marL="457200" indent="-457200">
              <a:buFont typeface="Wingdings" pitchFamily="2" charset="2"/>
              <a:buChar char="Ø"/>
            </a:pPr>
            <a:r>
              <a:rPr lang="zh-CN" altLang="zh-CN" sz="2800" dirty="0">
                <a:latin typeface="Times New Roman" pitchFamily="18" charset="0"/>
                <a:cs typeface="Times New Roman" pitchFamily="18" charset="0"/>
              </a:rPr>
              <a:t>在同步序列密码中</a:t>
            </a:r>
            <a:r>
              <a:rPr lang="zh-CN"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z</a:t>
            </a:r>
            <a:r>
              <a:rPr lang="en-US" altLang="zh-CN" sz="2800" i="1" baseline="-250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f</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k</a:t>
            </a:r>
            <a:r>
              <a:rPr lang="en-US" altLang="zh-CN" sz="2800" dirty="0" smtClean="0">
                <a:latin typeface="Times New Roman" pitchFamily="18" charset="0"/>
                <a:cs typeface="Times New Roman" pitchFamily="18" charset="0"/>
              </a:rPr>
              <a:t>,</a:t>
            </a:r>
            <a:r>
              <a:rPr lang="en-US" altLang="zh-CN" sz="2800" dirty="0"/>
              <a:t> </a:t>
            </a:r>
            <a:r>
              <a:rPr lang="en-US" altLang="zh-CN" sz="2800" i="1" dirty="0" err="1" smtClean="0">
                <a:latin typeface="Times New Roman" pitchFamily="18" charset="0"/>
                <a:cs typeface="Times New Roman" pitchFamily="18" charset="0"/>
              </a:rPr>
              <a:t>σ</a:t>
            </a:r>
            <a:r>
              <a:rPr lang="en-US" altLang="zh-CN" sz="2800" i="1" baseline="-250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 </a:t>
            </a:r>
            <a:r>
              <a:rPr lang="zh-CN" altLang="zh-CN" sz="2800" dirty="0">
                <a:latin typeface="Times New Roman" pitchFamily="18" charset="0"/>
                <a:cs typeface="Times New Roman" pitchFamily="18" charset="0"/>
              </a:rPr>
              <a:t>与明文字符无关，此时密文</a:t>
            </a:r>
            <a:r>
              <a:rPr lang="zh-CN" altLang="zh-CN" sz="2800" dirty="0" smtClean="0">
                <a:latin typeface="Times New Roman" pitchFamily="18" charset="0"/>
                <a:cs typeface="Times New Roman" pitchFamily="18" charset="0"/>
              </a:rPr>
              <a:t>字符</a:t>
            </a:r>
            <a:r>
              <a:rPr lang="en-US" altLang="zh-CN" sz="2800" i="1" dirty="0" err="1" smtClean="0">
                <a:latin typeface="Times New Roman" pitchFamily="18" charset="0"/>
                <a:cs typeface="Times New Roman" pitchFamily="18" charset="0"/>
              </a:rPr>
              <a:t>y</a:t>
            </a:r>
            <a:r>
              <a:rPr lang="en-US" altLang="zh-CN" sz="2800" i="1" baseline="-250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Ez</a:t>
            </a:r>
            <a:r>
              <a:rPr lang="en-US" altLang="zh-CN" sz="2800" i="1" baseline="-250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x</a:t>
            </a:r>
            <a:r>
              <a:rPr lang="en-US" altLang="zh-CN" sz="2800" i="1" baseline="-25000" dirty="0"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 </a:t>
            </a:r>
            <a:r>
              <a:rPr lang="zh-CN" altLang="zh-CN" sz="2800" dirty="0">
                <a:latin typeface="Times New Roman" pitchFamily="18" charset="0"/>
                <a:cs typeface="Times New Roman" pitchFamily="18" charset="0"/>
              </a:rPr>
              <a:t>也不依赖此前的明文字符。因此，可将同步序列密码的加密器分成密钥流生成器和加密变换器两个部分。</a:t>
            </a:r>
          </a:p>
          <a:p>
            <a:pPr marL="457200" indent="-457200">
              <a:buFont typeface="Wingdings" pitchFamily="2" charset="2"/>
              <a:buChar char="Ø"/>
            </a:pPr>
            <a:r>
              <a:rPr lang="zh-CN" altLang="zh-CN" sz="2800" dirty="0">
                <a:latin typeface="Times New Roman" pitchFamily="18" charset="0"/>
                <a:cs typeface="Times New Roman" pitchFamily="18" charset="0"/>
              </a:rPr>
              <a:t>如果与上述加密变换对应的解密变换</a:t>
            </a:r>
            <a:r>
              <a:rPr lang="zh-CN" altLang="zh-CN" sz="2800" dirty="0" smtClean="0">
                <a:latin typeface="Times New Roman" pitchFamily="18" charset="0"/>
                <a:cs typeface="Times New Roman" pitchFamily="18" charset="0"/>
              </a:rPr>
              <a:t>为</a:t>
            </a:r>
            <a:r>
              <a:rPr lang="en-US" altLang="zh-CN" sz="2800" i="1" dirty="0" smtClean="0">
                <a:latin typeface="Times New Roman" pitchFamily="18" charset="0"/>
                <a:cs typeface="Times New Roman" pitchFamily="18" charset="0"/>
              </a:rPr>
              <a:t>x</a:t>
            </a:r>
            <a:r>
              <a:rPr lang="en-US" altLang="zh-CN" sz="2800" i="1" baseline="-25000" dirty="0"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Dz</a:t>
            </a:r>
            <a:r>
              <a:rPr lang="en-US" altLang="zh-CN" sz="2800" i="1" baseline="-250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a:t>
            </a:r>
            <a:r>
              <a:rPr lang="en-US" altLang="zh-CN" sz="2800" i="1" dirty="0" err="1">
                <a:latin typeface="Times New Roman" pitchFamily="18" charset="0"/>
                <a:cs typeface="Times New Roman" pitchFamily="18" charset="0"/>
              </a:rPr>
              <a:t>y</a:t>
            </a:r>
            <a:r>
              <a:rPr lang="en-US" altLang="zh-CN" sz="2800" i="1" baseline="-25000" dirty="0" err="1" smtClean="0">
                <a:latin typeface="Times New Roman" pitchFamily="18" charset="0"/>
                <a:cs typeface="Times New Roman" pitchFamily="18" charset="0"/>
              </a:rPr>
              <a:t>i</a:t>
            </a:r>
            <a:r>
              <a:rPr lang="en-US" altLang="zh-CN" sz="2800" dirty="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 </a:t>
            </a:r>
            <a:r>
              <a:rPr lang="zh-CN" altLang="zh-CN" sz="2800" dirty="0">
                <a:latin typeface="Times New Roman" pitchFamily="18" charset="0"/>
                <a:cs typeface="Times New Roman" pitchFamily="18" charset="0"/>
              </a:rPr>
              <a:t>，那么可给出同步序列密码体制的模型，如图</a:t>
            </a:r>
            <a:r>
              <a:rPr lang="en-US" altLang="zh-CN" sz="2800" dirty="0">
                <a:latin typeface="Times New Roman" pitchFamily="18" charset="0"/>
                <a:cs typeface="Times New Roman" pitchFamily="18" charset="0"/>
              </a:rPr>
              <a:t>5.3</a:t>
            </a:r>
            <a:r>
              <a:rPr lang="zh-CN" altLang="zh-CN" sz="2800" dirty="0">
                <a:latin typeface="Times New Roman" pitchFamily="18" charset="0"/>
                <a:cs typeface="Times New Roman" pitchFamily="18" charset="0"/>
              </a:rPr>
              <a:t>所示。</a:t>
            </a:r>
          </a:p>
          <a:p>
            <a:endParaRPr lang="zh-CN" altLang="en-US" dirty="0"/>
          </a:p>
        </p:txBody>
      </p:sp>
      <p:sp>
        <p:nvSpPr>
          <p:cNvPr id="6" name="矩形 5"/>
          <p:cNvSpPr/>
          <p:nvPr/>
        </p:nvSpPr>
        <p:spPr>
          <a:xfrm>
            <a:off x="971600" y="533580"/>
            <a:ext cx="5416868" cy="1200329"/>
          </a:xfrm>
          <a:prstGeom prst="rect">
            <a:avLst/>
          </a:prstGeom>
        </p:spPr>
        <p:txBody>
          <a:bodyPr wrap="none">
            <a:spAutoFit/>
          </a:bodyPr>
          <a:lstStyle/>
          <a:p>
            <a:pPr eaLnBrk="1" hangingPunct="1">
              <a:lnSpc>
                <a:spcPct val="150000"/>
              </a:lnSpc>
            </a:pPr>
            <a:r>
              <a:rPr lang="zh-CN" altLang="en-US" sz="4800" dirty="0">
                <a:latin typeface="+mn-ea"/>
              </a:rPr>
              <a:t>（</a:t>
            </a:r>
            <a:r>
              <a:rPr lang="en-US" altLang="zh-CN" sz="4800" dirty="0">
                <a:latin typeface="+mn-ea"/>
              </a:rPr>
              <a:t>1</a:t>
            </a:r>
            <a:r>
              <a:rPr lang="zh-CN" altLang="en-US" sz="4800" dirty="0">
                <a:latin typeface="+mn-ea"/>
              </a:rPr>
              <a:t>）同步序列密码</a:t>
            </a:r>
            <a:endParaRPr lang="en-US" altLang="zh-CN" sz="4800" dirty="0">
              <a:latin typeface="+mn-ea"/>
            </a:endParaRPr>
          </a:p>
        </p:txBody>
      </p:sp>
    </p:spTree>
    <p:extLst>
      <p:ext uri="{BB962C8B-B14F-4D97-AF65-F5344CB8AC3E}">
        <p14:creationId xmlns:p14="http://schemas.microsoft.com/office/powerpoint/2010/main" val="19074773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90</a:t>
            </a:fld>
            <a:endParaRPr lang="en-US" altLang="zh-CN"/>
          </a:p>
        </p:txBody>
      </p:sp>
      <p:sp>
        <p:nvSpPr>
          <p:cNvPr id="5" name="矩形 4"/>
          <p:cNvSpPr/>
          <p:nvPr/>
        </p:nvSpPr>
        <p:spPr>
          <a:xfrm>
            <a:off x="386535" y="2032413"/>
            <a:ext cx="8505945" cy="1200329"/>
          </a:xfrm>
          <a:prstGeom prst="rect">
            <a:avLst/>
          </a:prstGeom>
        </p:spPr>
        <p:txBody>
          <a:bodyPr wrap="square">
            <a:spAutoFit/>
          </a:bodyPr>
          <a:lstStyle/>
          <a:p>
            <a:r>
              <a:rPr lang="zh-CN" altLang="zh-CN" sz="3600" b="1" dirty="0">
                <a:latin typeface="Times New Roman" pitchFamily="18" charset="0"/>
                <a:cs typeface="Times New Roman" pitchFamily="18" charset="0"/>
              </a:rPr>
              <a:t>例</a:t>
            </a:r>
            <a:r>
              <a:rPr lang="en-US" altLang="zh-CN" sz="3600" b="1" dirty="0" smtClean="0">
                <a:latin typeface="Times New Roman" pitchFamily="18" charset="0"/>
                <a:cs typeface="Times New Roman" pitchFamily="18" charset="0"/>
              </a:rPr>
              <a:t>5.11</a:t>
            </a:r>
            <a:r>
              <a:rPr lang="zh-CN" altLang="en-US" sz="3600" dirty="0">
                <a:latin typeface="Times New Roman" pitchFamily="18" charset="0"/>
                <a:cs typeface="Times New Roman" pitchFamily="18" charset="0"/>
              </a:rPr>
              <a:t>：</a:t>
            </a:r>
            <a:r>
              <a:rPr lang="zh-CN" altLang="zh-CN" sz="3600" dirty="0" smtClean="0">
                <a:latin typeface="Times New Roman" pitchFamily="18" charset="0"/>
                <a:cs typeface="Times New Roman" pitchFamily="18" charset="0"/>
              </a:rPr>
              <a:t>应用</a:t>
            </a:r>
            <a:r>
              <a:rPr lang="en-US" altLang="zh-CN" sz="3600" dirty="0">
                <a:latin typeface="Times New Roman" pitchFamily="18" charset="0"/>
                <a:cs typeface="Times New Roman" pitchFamily="18" charset="0"/>
              </a:rPr>
              <a:t>B-M</a:t>
            </a:r>
            <a:r>
              <a:rPr lang="zh-CN" altLang="zh-CN" sz="3600" dirty="0">
                <a:latin typeface="Times New Roman" pitchFamily="18" charset="0"/>
                <a:cs typeface="Times New Roman" pitchFamily="18" charset="0"/>
              </a:rPr>
              <a:t>算法求产生下述序列</a:t>
            </a:r>
            <a:r>
              <a:rPr lang="en-US" altLang="zh-CN" sz="3600" i="1" dirty="0">
                <a:latin typeface="Times New Roman" pitchFamily="18" charset="0"/>
                <a:cs typeface="Times New Roman" pitchFamily="18" charset="0"/>
              </a:rPr>
              <a:t>a</a:t>
            </a:r>
            <a:r>
              <a:rPr lang="zh-CN" altLang="zh-CN" sz="3600" dirty="0">
                <a:latin typeface="Times New Roman" pitchFamily="18" charset="0"/>
                <a:cs typeface="Times New Roman" pitchFamily="18" charset="0"/>
              </a:rPr>
              <a:t>的最低次多项式</a:t>
            </a:r>
            <a:endParaRPr lang="zh-CN" altLang="en-US" sz="3600" dirty="0">
              <a:latin typeface="Times New Roman" pitchFamily="18" charset="0"/>
              <a:cs typeface="Times New Roman" pitchFamily="18" charset="0"/>
            </a:endParaRPr>
          </a:p>
        </p:txBody>
      </p:sp>
      <p:sp>
        <p:nvSpPr>
          <p:cNvPr id="6" name="矩形 5"/>
          <p:cNvSpPr/>
          <p:nvPr/>
        </p:nvSpPr>
        <p:spPr>
          <a:xfrm>
            <a:off x="701570" y="3429000"/>
            <a:ext cx="4077783" cy="646331"/>
          </a:xfrm>
          <a:prstGeom prst="rect">
            <a:avLst/>
          </a:prstGeom>
        </p:spPr>
        <p:txBody>
          <a:bodyPr wrap="none">
            <a:spAutoFit/>
          </a:bodyPr>
          <a:lstStyle/>
          <a:p>
            <a:r>
              <a:rPr lang="zh-CN" altLang="zh-CN" sz="36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1</a:t>
            </a:r>
            <a:r>
              <a:rPr lang="zh-CN" altLang="zh-CN" sz="3600" dirty="0" smtClean="0">
                <a:latin typeface="Times New Roman" pitchFamily="18" charset="0"/>
                <a:cs typeface="Times New Roman" pitchFamily="18" charset="0"/>
              </a:rPr>
              <a:t>）</a:t>
            </a:r>
            <a:r>
              <a:rPr lang="en-US" altLang="zh-CN" sz="3600" i="1" dirty="0" smtClean="0">
                <a:latin typeface="Times New Roman" pitchFamily="18" charset="0"/>
                <a:cs typeface="Times New Roman" pitchFamily="18" charset="0"/>
              </a:rPr>
              <a:t>a</a:t>
            </a:r>
            <a:r>
              <a:rPr lang="en-US" altLang="zh-CN" sz="3600" baseline="30000" dirty="0" smtClean="0">
                <a:latin typeface="Times New Roman" pitchFamily="18" charset="0"/>
                <a:cs typeface="Times New Roman" pitchFamily="18" charset="0"/>
              </a:rPr>
              <a:t>(</a:t>
            </a:r>
            <a:r>
              <a:rPr lang="en-US" altLang="zh-CN" sz="3600" baseline="30000" dirty="0">
                <a:latin typeface="Times New Roman" pitchFamily="18" charset="0"/>
                <a:cs typeface="Times New Roman" pitchFamily="18" charset="0"/>
              </a:rPr>
              <a:t>5</a:t>
            </a:r>
            <a:r>
              <a:rPr lang="en-US" altLang="zh-CN" sz="3600" baseline="30000" dirty="0" smtClean="0">
                <a:latin typeface="Times New Roman" pitchFamily="18" charset="0"/>
                <a:cs typeface="Times New Roman" pitchFamily="18" charset="0"/>
              </a:rPr>
              <a:t>)</a:t>
            </a:r>
            <a:r>
              <a:rPr lang="en-US" altLang="zh-CN" sz="3600" dirty="0" smtClean="0">
                <a:latin typeface="Times New Roman" pitchFamily="18" charset="0"/>
                <a:cs typeface="Times New Roman" pitchFamily="18" charset="0"/>
              </a:rPr>
              <a:t> </a:t>
            </a:r>
            <a:r>
              <a:rPr lang="en-US" altLang="zh-CN" sz="3600" dirty="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(111001)</a:t>
            </a:r>
            <a:endParaRPr lang="zh-CN" altLang="en-US" sz="3600" dirty="0">
              <a:latin typeface="Times New Roman" pitchFamily="18" charset="0"/>
              <a:cs typeface="Times New Roman" pitchFamily="18" charset="0"/>
            </a:endParaRPr>
          </a:p>
        </p:txBody>
      </p:sp>
      <p:sp>
        <p:nvSpPr>
          <p:cNvPr id="7" name="矩形 6"/>
          <p:cNvSpPr/>
          <p:nvPr/>
        </p:nvSpPr>
        <p:spPr>
          <a:xfrm>
            <a:off x="701570" y="4457949"/>
            <a:ext cx="4666086" cy="1200329"/>
          </a:xfrm>
          <a:prstGeom prst="rect">
            <a:avLst/>
          </a:prstGeom>
        </p:spPr>
        <p:txBody>
          <a:bodyPr wrap="none">
            <a:spAutoFit/>
          </a:bodyPr>
          <a:lstStyle/>
          <a:p>
            <a:r>
              <a:rPr lang="zh-CN" altLang="zh-CN" sz="3600" dirty="0"/>
              <a:t>（</a:t>
            </a:r>
            <a:r>
              <a:rPr lang="en-US" altLang="zh-CN" sz="3600" dirty="0"/>
              <a:t>2</a:t>
            </a:r>
            <a:r>
              <a:rPr lang="zh-CN" altLang="zh-CN" sz="3600" dirty="0" smtClean="0"/>
              <a:t>）</a:t>
            </a:r>
            <a:r>
              <a:rPr lang="en-US" altLang="zh-CN" sz="3600" i="1" dirty="0">
                <a:latin typeface="Times New Roman" pitchFamily="18" charset="0"/>
                <a:cs typeface="Times New Roman" pitchFamily="18" charset="0"/>
              </a:rPr>
              <a:t>a</a:t>
            </a:r>
            <a:r>
              <a:rPr lang="en-US" altLang="zh-CN" sz="3600" baseline="30000" dirty="0" smtClean="0">
                <a:latin typeface="Times New Roman" pitchFamily="18" charset="0"/>
                <a:cs typeface="Times New Roman" pitchFamily="18" charset="0"/>
              </a:rPr>
              <a:t>(</a:t>
            </a:r>
            <a:r>
              <a:rPr lang="en-US" altLang="zh-CN" sz="3600" baseline="30000" dirty="0" smtClean="0">
                <a:latin typeface="Times New Roman"/>
                <a:cs typeface="Times New Roman"/>
              </a:rPr>
              <a:t>∞</a:t>
            </a:r>
            <a:r>
              <a:rPr lang="en-US" altLang="zh-CN" sz="3600" baseline="30000" dirty="0" smtClean="0">
                <a:latin typeface="Times New Roman" pitchFamily="18" charset="0"/>
                <a:cs typeface="Times New Roman" pitchFamily="18" charset="0"/>
              </a:rPr>
              <a:t>)</a:t>
            </a:r>
            <a:r>
              <a:rPr lang="en-US" altLang="zh-CN" sz="3600" dirty="0" smtClean="0">
                <a:latin typeface="Times New Roman" pitchFamily="18" charset="0"/>
                <a:cs typeface="Times New Roman" pitchFamily="18" charset="0"/>
              </a:rPr>
              <a:t> </a:t>
            </a:r>
            <a:r>
              <a:rPr lang="en-US" altLang="zh-CN" sz="3600" dirty="0">
                <a:latin typeface="Times New Roman" pitchFamily="18" charset="0"/>
                <a:cs typeface="Times New Roman" pitchFamily="18" charset="0"/>
              </a:rPr>
              <a:t>= (111001</a:t>
            </a:r>
            <a:r>
              <a:rPr lang="en-US" altLang="zh-CN" sz="3600" dirty="0" smtClean="0">
                <a:latin typeface="Times New Roman" pitchFamily="18" charset="0"/>
                <a:cs typeface="Times New Roman" pitchFamily="18" charset="0"/>
              </a:rPr>
              <a:t>)</a:t>
            </a:r>
            <a:r>
              <a:rPr lang="en-US" altLang="zh-CN" sz="3600" baseline="30000" dirty="0">
                <a:latin typeface="Times New Roman" pitchFamily="18" charset="0"/>
                <a:cs typeface="Times New Roman" pitchFamily="18" charset="0"/>
              </a:rPr>
              <a:t> (</a:t>
            </a:r>
            <a:r>
              <a:rPr lang="en-US" altLang="zh-CN" sz="3600" baseline="30000" dirty="0">
                <a:latin typeface="Times New Roman"/>
                <a:cs typeface="Times New Roman"/>
              </a:rPr>
              <a:t>∞</a:t>
            </a:r>
            <a:r>
              <a:rPr lang="en-US" altLang="zh-CN" sz="3600" baseline="30000" dirty="0">
                <a:latin typeface="Times New Roman" pitchFamily="18" charset="0"/>
                <a:cs typeface="Times New Roman" pitchFamily="18" charset="0"/>
              </a:rPr>
              <a:t>)</a:t>
            </a:r>
            <a:endParaRPr lang="zh-CN" altLang="en-US" sz="3600" dirty="0">
              <a:latin typeface="Times New Roman" pitchFamily="18" charset="0"/>
              <a:cs typeface="Times New Roman" pitchFamily="18" charset="0"/>
            </a:endParaRPr>
          </a:p>
          <a:p>
            <a:endParaRPr lang="zh-CN" altLang="en-US" sz="3600" dirty="0"/>
          </a:p>
        </p:txBody>
      </p:sp>
    </p:spTree>
    <p:extLst>
      <p:ext uri="{BB962C8B-B14F-4D97-AF65-F5344CB8AC3E}">
        <p14:creationId xmlns:p14="http://schemas.microsoft.com/office/powerpoint/2010/main" val="32853826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91</a:t>
            </a:fld>
            <a:endParaRPr lang="en-US" altLang="zh-CN"/>
          </a:p>
        </p:txBody>
      </p:sp>
      <p:sp>
        <p:nvSpPr>
          <p:cNvPr id="5" name="TextBox 4"/>
          <p:cNvSpPr txBox="1"/>
          <p:nvPr/>
        </p:nvSpPr>
        <p:spPr>
          <a:xfrm>
            <a:off x="341529" y="1898830"/>
            <a:ext cx="8325925" cy="1754326"/>
          </a:xfrm>
          <a:prstGeom prst="rect">
            <a:avLst/>
          </a:prstGeom>
          <a:noFill/>
        </p:spPr>
        <p:txBody>
          <a:bodyPr wrap="square" rtlCol="0">
            <a:spAutoFit/>
          </a:bodyPr>
          <a:lstStyle/>
          <a:p>
            <a:r>
              <a:rPr lang="zh-CN" altLang="en-US" sz="3600" dirty="0" smtClean="0">
                <a:latin typeface="Times New Roman" pitchFamily="18" charset="0"/>
                <a:cs typeface="Times New Roman" pitchFamily="18" charset="0"/>
              </a:rPr>
              <a:t>（</a:t>
            </a:r>
            <a:r>
              <a:rPr lang="en-US" altLang="zh-CN" sz="3600" dirty="0" smtClean="0">
                <a:latin typeface="Times New Roman" pitchFamily="18" charset="0"/>
                <a:cs typeface="Times New Roman" pitchFamily="18" charset="0"/>
              </a:rPr>
              <a:t>1</a:t>
            </a:r>
            <a:r>
              <a:rPr lang="zh-CN" altLang="en-US" sz="3600" dirty="0" smtClean="0">
                <a:latin typeface="Times New Roman" pitchFamily="18" charset="0"/>
                <a:cs typeface="Times New Roman" pitchFamily="18" charset="0"/>
              </a:rPr>
              <a:t>）</a:t>
            </a:r>
            <a:r>
              <a:rPr lang="zh-CN" altLang="zh-CN" sz="3600" dirty="0" smtClean="0">
                <a:latin typeface="Times New Roman" pitchFamily="18" charset="0"/>
                <a:cs typeface="Times New Roman" pitchFamily="18" charset="0"/>
              </a:rPr>
              <a:t>明显</a:t>
            </a:r>
            <a:r>
              <a:rPr lang="zh-CN"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a</a:t>
            </a:r>
            <a:r>
              <a:rPr lang="en-US" altLang="zh-CN" sz="3600" baseline="30000" dirty="0">
                <a:latin typeface="Times New Roman" pitchFamily="18" charset="0"/>
                <a:cs typeface="Times New Roman" pitchFamily="18" charset="0"/>
              </a:rPr>
              <a:t>(5)</a:t>
            </a:r>
            <a:r>
              <a:rPr lang="zh-CN" altLang="zh-CN" sz="3600" dirty="0">
                <a:latin typeface="Times New Roman" pitchFamily="18" charset="0"/>
                <a:cs typeface="Times New Roman" pitchFamily="18" charset="0"/>
              </a:rPr>
              <a:t>是长度为</a:t>
            </a:r>
            <a:r>
              <a:rPr lang="en-US" altLang="zh-CN" sz="3600" dirty="0">
                <a:latin typeface="Times New Roman" pitchFamily="18" charset="0"/>
                <a:cs typeface="Times New Roman" pitchFamily="18" charset="0"/>
              </a:rPr>
              <a:t>6</a:t>
            </a:r>
            <a:r>
              <a:rPr lang="zh-CN" altLang="zh-CN" sz="3600" dirty="0">
                <a:latin typeface="Times New Roman" pitchFamily="18" charset="0"/>
                <a:cs typeface="Times New Roman" pitchFamily="18" charset="0"/>
              </a:rPr>
              <a:t>位的序列，利用</a:t>
            </a:r>
            <a:r>
              <a:rPr lang="en-US" altLang="zh-CN" sz="3600" dirty="0">
                <a:latin typeface="Times New Roman" pitchFamily="18" charset="0"/>
                <a:cs typeface="Times New Roman" pitchFamily="18" charset="0"/>
              </a:rPr>
              <a:t>B-M</a:t>
            </a:r>
            <a:r>
              <a:rPr lang="zh-CN" altLang="zh-CN" sz="3600" dirty="0">
                <a:latin typeface="Times New Roman" pitchFamily="18" charset="0"/>
                <a:cs typeface="Times New Roman" pitchFamily="18" charset="0"/>
              </a:rPr>
              <a:t>算法，当计算到第</a:t>
            </a:r>
            <a:r>
              <a:rPr lang="en-US" altLang="zh-CN" sz="3600" dirty="0">
                <a:latin typeface="Times New Roman" pitchFamily="18" charset="0"/>
                <a:cs typeface="Times New Roman" pitchFamily="18" charset="0"/>
              </a:rPr>
              <a:t>6</a:t>
            </a:r>
            <a:r>
              <a:rPr lang="zh-CN" altLang="zh-CN" sz="3600" dirty="0">
                <a:latin typeface="Times New Roman" pitchFamily="18" charset="0"/>
                <a:cs typeface="Times New Roman" pitchFamily="18" charset="0"/>
              </a:rPr>
              <a:t>位时，得到综合解</a:t>
            </a:r>
            <a:r>
              <a:rPr lang="en-US" altLang="zh-CN" sz="3600" dirty="0">
                <a:latin typeface="Times New Roman" pitchFamily="18" charset="0"/>
                <a:cs typeface="Times New Roman" pitchFamily="18" charset="0"/>
              </a:rPr>
              <a:t>&lt;</a:t>
            </a:r>
            <a:r>
              <a:rPr lang="en-US" altLang="zh-CN" sz="3600" i="1" dirty="0">
                <a:latin typeface="Times New Roman" pitchFamily="18" charset="0"/>
                <a:cs typeface="Times New Roman" pitchFamily="18" charset="0"/>
              </a:rPr>
              <a:t>f</a:t>
            </a:r>
            <a:r>
              <a:rPr lang="en-US" altLang="zh-CN" sz="3600" baseline="-25000" dirty="0">
                <a:latin typeface="Times New Roman" pitchFamily="18" charset="0"/>
                <a:cs typeface="Times New Roman" pitchFamily="18" charset="0"/>
              </a:rPr>
              <a:t>6</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dirty="0">
                <a:latin typeface="Times New Roman" pitchFamily="18" charset="0"/>
                <a:cs typeface="Times New Roman" pitchFamily="18" charset="0"/>
              </a:rPr>
              <a:t>)=1+</a:t>
            </a:r>
            <a:r>
              <a:rPr lang="en-US" altLang="zh-CN" sz="3600" i="1" dirty="0">
                <a:latin typeface="Times New Roman" pitchFamily="18" charset="0"/>
                <a:cs typeface="Times New Roman" pitchFamily="18" charset="0"/>
              </a:rPr>
              <a:t>x</a:t>
            </a:r>
            <a:r>
              <a:rPr lang="en-US" altLang="zh-CN" sz="3600" baseline="30000" dirty="0">
                <a:latin typeface="Times New Roman" pitchFamily="18" charset="0"/>
                <a:cs typeface="Times New Roman" pitchFamily="18" charset="0"/>
              </a:rPr>
              <a:t>2</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baseline="30000" dirty="0">
                <a:latin typeface="Times New Roman" pitchFamily="18" charset="0"/>
                <a:cs typeface="Times New Roman" pitchFamily="18" charset="0"/>
              </a:rPr>
              <a:t>3</a:t>
            </a:r>
            <a:r>
              <a:rPr lang="en-US" altLang="zh-CN" sz="3600" i="1" dirty="0">
                <a:latin typeface="Times New Roman" pitchFamily="18" charset="0"/>
                <a:cs typeface="Times New Roman" pitchFamily="18" charset="0"/>
              </a:rPr>
              <a:t> </a:t>
            </a:r>
            <a:r>
              <a:rPr lang="zh-CN"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L</a:t>
            </a:r>
            <a:r>
              <a:rPr lang="en-US" altLang="zh-CN" sz="3600" baseline="-25000" dirty="0">
                <a:latin typeface="Times New Roman" pitchFamily="18" charset="0"/>
                <a:cs typeface="Times New Roman" pitchFamily="18" charset="0"/>
              </a:rPr>
              <a:t>6</a:t>
            </a:r>
            <a:r>
              <a:rPr lang="en-US" altLang="zh-CN" sz="3600" dirty="0">
                <a:latin typeface="Times New Roman" pitchFamily="18" charset="0"/>
                <a:cs typeface="Times New Roman" pitchFamily="18" charset="0"/>
              </a:rPr>
              <a:t>=3&gt;</a:t>
            </a:r>
            <a:r>
              <a:rPr lang="zh-CN" altLang="zh-CN" sz="3600" dirty="0" smtClean="0">
                <a:latin typeface="Times New Roman" pitchFamily="18" charset="0"/>
                <a:cs typeface="Times New Roman" pitchFamily="18" charset="0"/>
              </a:rPr>
              <a:t>。</a:t>
            </a:r>
            <a:endParaRPr lang="zh-CN" altLang="en-US" dirty="0"/>
          </a:p>
        </p:txBody>
      </p:sp>
      <p:sp>
        <p:nvSpPr>
          <p:cNvPr id="6" name="TextBox 5"/>
          <p:cNvSpPr txBox="1"/>
          <p:nvPr/>
        </p:nvSpPr>
        <p:spPr>
          <a:xfrm>
            <a:off x="346712" y="3653156"/>
            <a:ext cx="8505945" cy="3416320"/>
          </a:xfrm>
          <a:prstGeom prst="rect">
            <a:avLst/>
          </a:prstGeom>
          <a:noFill/>
        </p:spPr>
        <p:txBody>
          <a:bodyPr wrap="square" rtlCol="0">
            <a:spAutoFit/>
          </a:bodyPr>
          <a:lstStyle/>
          <a:p>
            <a:r>
              <a:rPr lang="zh-CN" altLang="en-US" sz="3600" dirty="0" smtClean="0">
                <a:latin typeface="Times New Roman" pitchFamily="18" charset="0"/>
                <a:cs typeface="Times New Roman" pitchFamily="18" charset="0"/>
              </a:rPr>
              <a:t>（</a:t>
            </a:r>
            <a:r>
              <a:rPr lang="en-US" altLang="zh-CN" sz="3600" dirty="0" smtClean="0">
                <a:latin typeface="Times New Roman" pitchFamily="18" charset="0"/>
                <a:cs typeface="Times New Roman" pitchFamily="18" charset="0"/>
              </a:rPr>
              <a:t>2</a:t>
            </a:r>
            <a:r>
              <a:rPr lang="zh-CN" altLang="en-US" sz="3600" dirty="0" smtClean="0">
                <a:latin typeface="Times New Roman" pitchFamily="18" charset="0"/>
                <a:cs typeface="Times New Roman" pitchFamily="18" charset="0"/>
              </a:rPr>
              <a:t>）</a:t>
            </a:r>
            <a:r>
              <a:rPr lang="en-US" altLang="zh-CN" sz="3600" i="1" dirty="0">
                <a:latin typeface="Times New Roman" pitchFamily="18" charset="0"/>
                <a:cs typeface="Times New Roman" pitchFamily="18" charset="0"/>
              </a:rPr>
              <a:t>a</a:t>
            </a:r>
            <a:r>
              <a:rPr lang="en-US" altLang="zh-CN" sz="3600" baseline="30000" dirty="0">
                <a:latin typeface="Times New Roman" pitchFamily="18" charset="0"/>
                <a:cs typeface="Times New Roman" pitchFamily="18" charset="0"/>
              </a:rPr>
              <a:t>(</a:t>
            </a:r>
            <a:r>
              <a:rPr lang="en-US" altLang="zh-CN" sz="3600" baseline="30000" dirty="0">
                <a:latin typeface="Times New Roman"/>
                <a:cs typeface="Times New Roman"/>
              </a:rPr>
              <a:t>∞</a:t>
            </a:r>
            <a:r>
              <a:rPr lang="en-US" altLang="zh-CN" sz="3600" baseline="30000" dirty="0">
                <a:latin typeface="Times New Roman" pitchFamily="18" charset="0"/>
                <a:cs typeface="Times New Roman" pitchFamily="18" charset="0"/>
              </a:rPr>
              <a:t>)</a:t>
            </a:r>
            <a:r>
              <a:rPr lang="en-US" altLang="zh-CN" sz="3600" dirty="0">
                <a:latin typeface="Times New Roman" pitchFamily="18" charset="0"/>
                <a:cs typeface="Times New Roman" pitchFamily="18" charset="0"/>
              </a:rPr>
              <a:t> = (111001)</a:t>
            </a:r>
            <a:r>
              <a:rPr lang="en-US" altLang="zh-CN" sz="3600" baseline="30000" dirty="0">
                <a:latin typeface="Times New Roman" pitchFamily="18" charset="0"/>
                <a:cs typeface="Times New Roman" pitchFamily="18" charset="0"/>
              </a:rPr>
              <a:t> (</a:t>
            </a:r>
            <a:r>
              <a:rPr lang="en-US" altLang="zh-CN" sz="3600" baseline="30000" dirty="0">
                <a:latin typeface="Times New Roman"/>
                <a:cs typeface="Times New Roman"/>
              </a:rPr>
              <a:t>∞</a:t>
            </a:r>
            <a:r>
              <a:rPr lang="en-US" altLang="zh-CN" sz="3600" baseline="30000" dirty="0" smtClean="0">
                <a:latin typeface="Times New Roman" pitchFamily="18" charset="0"/>
                <a:cs typeface="Times New Roman" pitchFamily="18" charset="0"/>
              </a:rPr>
              <a:t>)</a:t>
            </a:r>
            <a:r>
              <a:rPr lang="zh-CN" altLang="zh-CN" sz="3600" dirty="0" smtClean="0">
                <a:latin typeface="Times New Roman" pitchFamily="18" charset="0"/>
                <a:cs typeface="Times New Roman" pitchFamily="18" charset="0"/>
              </a:rPr>
              <a:t>是</a:t>
            </a:r>
            <a:r>
              <a:rPr lang="zh-CN" altLang="zh-CN" sz="3600" dirty="0">
                <a:latin typeface="Times New Roman" pitchFamily="18" charset="0"/>
                <a:cs typeface="Times New Roman" pitchFamily="18" charset="0"/>
              </a:rPr>
              <a:t>周期为</a:t>
            </a:r>
            <a:r>
              <a:rPr lang="en-US" altLang="zh-CN" sz="3600" dirty="0">
                <a:latin typeface="Times New Roman" pitchFamily="18" charset="0"/>
                <a:cs typeface="Times New Roman" pitchFamily="18" charset="0"/>
              </a:rPr>
              <a:t>6</a:t>
            </a:r>
            <a:r>
              <a:rPr lang="zh-CN" altLang="zh-CN" sz="3600" dirty="0">
                <a:latin typeface="Times New Roman" pitchFamily="18" charset="0"/>
                <a:cs typeface="Times New Roman" pitchFamily="18" charset="0"/>
              </a:rPr>
              <a:t>的无穷周期序列</a:t>
            </a:r>
            <a:r>
              <a:rPr lang="zh-CN" altLang="zh-CN" sz="3600" dirty="0" smtClean="0">
                <a:latin typeface="Times New Roman" pitchFamily="18" charset="0"/>
                <a:cs typeface="Times New Roman" pitchFamily="18" charset="0"/>
              </a:rPr>
              <a:t>，由</a:t>
            </a:r>
            <a:r>
              <a:rPr lang="zh-CN" altLang="zh-CN" sz="3600" dirty="0">
                <a:latin typeface="Times New Roman" pitchFamily="18" charset="0"/>
                <a:cs typeface="Times New Roman" pitchFamily="18" charset="0"/>
              </a:rPr>
              <a:t>定理</a:t>
            </a:r>
            <a:r>
              <a:rPr lang="en-US" altLang="zh-CN" sz="3600" dirty="0">
                <a:latin typeface="Times New Roman" pitchFamily="18" charset="0"/>
                <a:cs typeface="Times New Roman" pitchFamily="18" charset="0"/>
              </a:rPr>
              <a:t>5.11</a:t>
            </a:r>
            <a:r>
              <a:rPr lang="zh-CN" altLang="zh-CN" sz="3600" dirty="0">
                <a:latin typeface="Times New Roman" pitchFamily="18" charset="0"/>
                <a:cs typeface="Times New Roman" pitchFamily="18" charset="0"/>
              </a:rPr>
              <a:t>，需要</a:t>
            </a:r>
            <a:r>
              <a:rPr lang="en-US" altLang="zh-CN" sz="3600" dirty="0">
                <a:latin typeface="Times New Roman" pitchFamily="18" charset="0"/>
                <a:cs typeface="Times New Roman" pitchFamily="18" charset="0"/>
              </a:rPr>
              <a:t>2</a:t>
            </a:r>
            <a:r>
              <a:rPr lang="zh-CN" altLang="zh-CN" sz="3600" dirty="0">
                <a:latin typeface="Times New Roman" pitchFamily="18" charset="0"/>
                <a:cs typeface="Times New Roman" pitchFamily="18" charset="0"/>
              </a:rPr>
              <a:t>个周期</a:t>
            </a:r>
            <a:r>
              <a:rPr lang="en-US" altLang="zh-CN" sz="3600" dirty="0">
                <a:latin typeface="Times New Roman" pitchFamily="18" charset="0"/>
                <a:cs typeface="Times New Roman" pitchFamily="18" charset="0"/>
              </a:rPr>
              <a:t> </a:t>
            </a:r>
            <a:r>
              <a:rPr lang="en-US" altLang="zh-CN" sz="3600" i="1" dirty="0" smtClean="0">
                <a:latin typeface="Times New Roman" pitchFamily="18" charset="0"/>
                <a:cs typeface="Times New Roman" pitchFamily="18" charset="0"/>
              </a:rPr>
              <a:t>a</a:t>
            </a:r>
            <a:r>
              <a:rPr lang="en-US" altLang="zh-CN" sz="3600" baseline="30000" dirty="0" smtClean="0">
                <a:latin typeface="Times New Roman" pitchFamily="18" charset="0"/>
                <a:cs typeface="Times New Roman" pitchFamily="18" charset="0"/>
              </a:rPr>
              <a:t>(12)</a:t>
            </a:r>
            <a:r>
              <a:rPr lang="en-US" altLang="zh-CN" sz="3600" dirty="0" smtClean="0">
                <a:latin typeface="Times New Roman" pitchFamily="18" charset="0"/>
                <a:cs typeface="Times New Roman" pitchFamily="18" charset="0"/>
              </a:rPr>
              <a:t> </a:t>
            </a:r>
            <a:r>
              <a:rPr lang="en-US" altLang="zh-CN" sz="3600" dirty="0">
                <a:latin typeface="Times New Roman" pitchFamily="18" charset="0"/>
                <a:cs typeface="Times New Roman" pitchFamily="18" charset="0"/>
              </a:rPr>
              <a:t>= (</a:t>
            </a:r>
            <a:r>
              <a:rPr lang="en-US" altLang="zh-CN" sz="3600" dirty="0" smtClean="0">
                <a:latin typeface="Times New Roman" pitchFamily="18" charset="0"/>
                <a:cs typeface="Times New Roman" pitchFamily="18" charset="0"/>
              </a:rPr>
              <a:t>111001</a:t>
            </a:r>
            <a:r>
              <a:rPr lang="en-US" altLang="zh-CN" sz="3600" dirty="0">
                <a:latin typeface="Times New Roman" pitchFamily="18" charset="0"/>
                <a:cs typeface="Times New Roman" pitchFamily="18" charset="0"/>
              </a:rPr>
              <a:t> 111001</a:t>
            </a:r>
            <a:r>
              <a:rPr lang="en-US" altLang="zh-CN" sz="3600" dirty="0" smtClean="0">
                <a:latin typeface="Times New Roman" pitchFamily="18" charset="0"/>
                <a:cs typeface="Times New Roman" pitchFamily="18" charset="0"/>
              </a:rPr>
              <a:t>)</a:t>
            </a:r>
            <a:r>
              <a:rPr lang="en-US" altLang="zh-CN" sz="3600" baseline="30000" dirty="0" smtClean="0">
                <a:latin typeface="Times New Roman" pitchFamily="18" charset="0"/>
                <a:cs typeface="Times New Roman" pitchFamily="18" charset="0"/>
              </a:rPr>
              <a:t> </a:t>
            </a:r>
            <a:r>
              <a:rPr lang="zh-CN" altLang="zh-CN" sz="3600" dirty="0" smtClean="0">
                <a:latin typeface="Times New Roman" pitchFamily="18" charset="0"/>
                <a:cs typeface="Times New Roman" pitchFamily="18" charset="0"/>
              </a:rPr>
              <a:t>求解</a:t>
            </a:r>
            <a:r>
              <a:rPr lang="zh-CN" altLang="zh-CN" sz="3600" dirty="0">
                <a:latin typeface="Times New Roman" pitchFamily="18" charset="0"/>
                <a:cs typeface="Times New Roman" pitchFamily="18" charset="0"/>
              </a:rPr>
              <a:t>综合解</a:t>
            </a:r>
            <a:r>
              <a:rPr lang="zh-CN" altLang="zh-CN" sz="3600" dirty="0" smtClean="0">
                <a:latin typeface="Times New Roman" pitchFamily="18" charset="0"/>
                <a:cs typeface="Times New Roman" pitchFamily="18" charset="0"/>
              </a:rPr>
              <a:t>。</a:t>
            </a:r>
            <a:r>
              <a:rPr lang="zh-CN" altLang="zh-CN" sz="3600" dirty="0">
                <a:latin typeface="Times New Roman" pitchFamily="18" charset="0"/>
                <a:cs typeface="Times New Roman" pitchFamily="18" charset="0"/>
              </a:rPr>
              <a:t>利用</a:t>
            </a:r>
            <a:r>
              <a:rPr lang="en-US" altLang="zh-CN" sz="3600" dirty="0">
                <a:latin typeface="Times New Roman" pitchFamily="18" charset="0"/>
                <a:cs typeface="Times New Roman" pitchFamily="18" charset="0"/>
              </a:rPr>
              <a:t>B-M</a:t>
            </a:r>
            <a:r>
              <a:rPr lang="zh-CN" altLang="zh-CN" sz="3600" dirty="0">
                <a:latin typeface="Times New Roman" pitchFamily="18" charset="0"/>
                <a:cs typeface="Times New Roman" pitchFamily="18" charset="0"/>
              </a:rPr>
              <a:t>算法，当计算到第</a:t>
            </a:r>
            <a:r>
              <a:rPr lang="en-US" altLang="zh-CN" sz="3600" dirty="0">
                <a:latin typeface="Times New Roman" pitchFamily="18" charset="0"/>
                <a:cs typeface="Times New Roman" pitchFamily="18" charset="0"/>
              </a:rPr>
              <a:t>12</a:t>
            </a:r>
            <a:r>
              <a:rPr lang="zh-CN" altLang="zh-CN" sz="3600" dirty="0">
                <a:latin typeface="Times New Roman" pitchFamily="18" charset="0"/>
                <a:cs typeface="Times New Roman" pitchFamily="18" charset="0"/>
              </a:rPr>
              <a:t>位时，得到综合解</a:t>
            </a:r>
            <a:r>
              <a:rPr lang="en-US" altLang="zh-CN" sz="3600" dirty="0">
                <a:latin typeface="Times New Roman" pitchFamily="18" charset="0"/>
                <a:cs typeface="Times New Roman" pitchFamily="18" charset="0"/>
              </a:rPr>
              <a:t>&lt;</a:t>
            </a:r>
            <a:r>
              <a:rPr lang="en-US" altLang="zh-CN" sz="3600" i="1" dirty="0">
                <a:latin typeface="Times New Roman" pitchFamily="18" charset="0"/>
                <a:cs typeface="Times New Roman" pitchFamily="18" charset="0"/>
              </a:rPr>
              <a:t>f</a:t>
            </a:r>
            <a:r>
              <a:rPr lang="en-US" altLang="zh-CN" sz="3600" baseline="-25000" dirty="0">
                <a:latin typeface="Times New Roman" pitchFamily="18" charset="0"/>
                <a:cs typeface="Times New Roman" pitchFamily="18" charset="0"/>
              </a:rPr>
              <a:t>12</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dirty="0">
                <a:latin typeface="Times New Roman" pitchFamily="18" charset="0"/>
                <a:cs typeface="Times New Roman" pitchFamily="18" charset="0"/>
              </a:rPr>
              <a:t>)= 1+</a:t>
            </a:r>
            <a:r>
              <a:rPr lang="en-US" altLang="zh-CN" sz="3600" i="1" dirty="0">
                <a:latin typeface="Times New Roman" pitchFamily="18" charset="0"/>
                <a:cs typeface="Times New Roman" pitchFamily="18" charset="0"/>
              </a:rPr>
              <a:t>x</a:t>
            </a:r>
            <a:r>
              <a:rPr lang="en-US" altLang="zh-CN" sz="3600" baseline="30000" dirty="0">
                <a:latin typeface="Times New Roman" pitchFamily="18" charset="0"/>
                <a:cs typeface="Times New Roman" pitchFamily="18" charset="0"/>
              </a:rPr>
              <a:t>2</a:t>
            </a:r>
            <a:r>
              <a:rPr lang="en-US"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x</a:t>
            </a:r>
            <a:r>
              <a:rPr lang="en-US" altLang="zh-CN" sz="3600" baseline="30000" dirty="0">
                <a:latin typeface="Times New Roman" pitchFamily="18" charset="0"/>
                <a:cs typeface="Times New Roman" pitchFamily="18" charset="0"/>
              </a:rPr>
              <a:t>4</a:t>
            </a:r>
            <a:r>
              <a:rPr lang="zh-CN" altLang="zh-CN" sz="3600" dirty="0">
                <a:latin typeface="Times New Roman" pitchFamily="18" charset="0"/>
                <a:cs typeface="Times New Roman" pitchFamily="18" charset="0"/>
              </a:rPr>
              <a:t>，</a:t>
            </a:r>
            <a:r>
              <a:rPr lang="en-US" altLang="zh-CN" sz="3600" i="1" dirty="0">
                <a:latin typeface="Times New Roman" pitchFamily="18" charset="0"/>
                <a:cs typeface="Times New Roman" pitchFamily="18" charset="0"/>
              </a:rPr>
              <a:t>L</a:t>
            </a:r>
            <a:r>
              <a:rPr lang="en-US" altLang="zh-CN" sz="3600" baseline="-25000" dirty="0">
                <a:latin typeface="Times New Roman" pitchFamily="18" charset="0"/>
                <a:cs typeface="Times New Roman" pitchFamily="18" charset="0"/>
              </a:rPr>
              <a:t>12</a:t>
            </a:r>
            <a:r>
              <a:rPr lang="en-US" altLang="zh-CN" sz="3600" dirty="0">
                <a:latin typeface="Times New Roman" pitchFamily="18" charset="0"/>
                <a:cs typeface="Times New Roman" pitchFamily="18" charset="0"/>
              </a:rPr>
              <a:t>=4&gt;</a:t>
            </a:r>
            <a:r>
              <a:rPr lang="zh-CN" altLang="zh-CN" sz="3600" dirty="0">
                <a:latin typeface="Times New Roman" pitchFamily="18" charset="0"/>
                <a:cs typeface="Times New Roman" pitchFamily="18" charset="0"/>
              </a:rPr>
              <a:t>。</a:t>
            </a:r>
          </a:p>
          <a:p>
            <a:endParaRPr lang="zh-CN" altLang="en-US" sz="3600" dirty="0"/>
          </a:p>
        </p:txBody>
      </p:sp>
    </p:spTree>
    <p:extLst>
      <p:ext uri="{BB962C8B-B14F-4D97-AF65-F5344CB8AC3E}">
        <p14:creationId xmlns:p14="http://schemas.microsoft.com/office/powerpoint/2010/main" val="20190652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92</a:t>
            </a:fld>
            <a:endParaRPr lang="en-US" altLang="zh-CN"/>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49" y="2585520"/>
            <a:ext cx="8326101" cy="3003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726795" y="2123855"/>
            <a:ext cx="4339650" cy="461665"/>
          </a:xfrm>
          <a:prstGeom prst="rect">
            <a:avLst/>
          </a:prstGeom>
        </p:spPr>
        <p:txBody>
          <a:bodyPr wrap="none">
            <a:spAutoFit/>
          </a:bodyPr>
          <a:lstStyle/>
          <a:p>
            <a:r>
              <a:rPr lang="zh-CN" altLang="zh-CN" sz="2400" dirty="0">
                <a:latin typeface="Times New Roman" pitchFamily="18" charset="0"/>
                <a:cs typeface="Times New Roman" pitchFamily="18" charset="0"/>
              </a:rPr>
              <a:t>具体计算过程</a:t>
            </a:r>
            <a:r>
              <a:rPr lang="zh-CN" altLang="zh-CN" sz="2400" dirty="0" smtClean="0">
                <a:latin typeface="Times New Roman" pitchFamily="18" charset="0"/>
                <a:cs typeface="Times New Roman" pitchFamily="18" charset="0"/>
              </a:rPr>
              <a:t>如</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下</a:t>
            </a:r>
            <a:r>
              <a:rPr lang="zh-CN" altLang="zh-CN" sz="2400" dirty="0" smtClean="0">
                <a:latin typeface="Times New Roman" pitchFamily="18" charset="0"/>
                <a:cs typeface="Times New Roman" pitchFamily="18" charset="0"/>
              </a:rPr>
              <a:t>表</a:t>
            </a:r>
            <a:r>
              <a:rPr lang="en-US" altLang="zh-CN" sz="2400" dirty="0">
                <a:latin typeface="Times New Roman" pitchFamily="18" charset="0"/>
                <a:cs typeface="Times New Roman" pitchFamily="18" charset="0"/>
              </a:rPr>
              <a:t>5.4</a:t>
            </a:r>
            <a:r>
              <a:rPr lang="zh-CN" altLang="zh-CN" sz="2400" dirty="0">
                <a:latin typeface="Times New Roman" pitchFamily="18" charset="0"/>
                <a:cs typeface="Times New Roman" pitchFamily="18" charset="0"/>
              </a:rPr>
              <a:t>所示。</a:t>
            </a:r>
            <a:endParaRPr lang="zh-CN" altLang="en-US" sz="2400" dirty="0"/>
          </a:p>
        </p:txBody>
      </p:sp>
    </p:spTree>
    <p:extLst>
      <p:ext uri="{BB962C8B-B14F-4D97-AF65-F5344CB8AC3E}">
        <p14:creationId xmlns:p14="http://schemas.microsoft.com/office/powerpoint/2010/main" val="10050887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650BB28-54CC-4645-BDD9-A98E880922EC}" type="datetime1">
              <a:rPr lang="zh-CN" altLang="en-US" smtClean="0"/>
              <a:t>2020\1\28 Tuesday</a:t>
            </a:fld>
            <a:endParaRPr lang="en-US" altLang="zh-CN"/>
          </a:p>
        </p:txBody>
      </p:sp>
      <p:sp>
        <p:nvSpPr>
          <p:cNvPr id="3" name="页脚占位符 2"/>
          <p:cNvSpPr>
            <a:spLocks noGrp="1"/>
          </p:cNvSpPr>
          <p:nvPr>
            <p:ph type="ftr" sz="quarter" idx="11"/>
          </p:nvPr>
        </p:nvSpPr>
        <p:spPr/>
        <p:txBody>
          <a:bodyPr/>
          <a:lstStyle/>
          <a:p>
            <a:pPr>
              <a:defRPr/>
            </a:pPr>
            <a:r>
              <a:rPr lang="zh-CN" altLang="en-US" smtClean="0"/>
              <a:t>密码学</a:t>
            </a:r>
            <a:r>
              <a:rPr lang="en-US" altLang="zh-CN" smtClean="0"/>
              <a:t>---</a:t>
            </a:r>
            <a:r>
              <a:rPr lang="zh-CN" altLang="en-US" smtClean="0"/>
              <a:t>基础理论与应用</a:t>
            </a:r>
            <a:endParaRPr lang="en-US" altLang="zh-CN"/>
          </a:p>
        </p:txBody>
      </p:sp>
      <p:sp>
        <p:nvSpPr>
          <p:cNvPr id="4" name="灯片编号占位符 3"/>
          <p:cNvSpPr>
            <a:spLocks noGrp="1"/>
          </p:cNvSpPr>
          <p:nvPr>
            <p:ph type="sldNum" sz="quarter" idx="12"/>
          </p:nvPr>
        </p:nvSpPr>
        <p:spPr/>
        <p:txBody>
          <a:bodyPr/>
          <a:lstStyle/>
          <a:p>
            <a:pPr>
              <a:defRPr/>
            </a:pPr>
            <a:fld id="{7830E22A-F574-49D0-B6CD-1F23E069FEAC}" type="slidenum">
              <a:rPr lang="en-US" altLang="zh-CN" smtClean="0"/>
              <a:pPr>
                <a:defRPr/>
              </a:pPr>
              <a:t>93</a:t>
            </a:fld>
            <a:endParaRPr lang="en-US" altLang="zh-CN"/>
          </a:p>
        </p:txBody>
      </p:sp>
      <p:sp>
        <p:nvSpPr>
          <p:cNvPr id="5" name="TextBox 4"/>
          <p:cNvSpPr txBox="1"/>
          <p:nvPr/>
        </p:nvSpPr>
        <p:spPr>
          <a:xfrm>
            <a:off x="251520" y="1943835"/>
            <a:ext cx="8640960" cy="4401205"/>
          </a:xfrm>
          <a:prstGeom prst="rect">
            <a:avLst/>
          </a:prstGeom>
          <a:noFill/>
        </p:spPr>
        <p:txBody>
          <a:bodyPr wrap="square" rtlCol="0">
            <a:spAutoFit/>
          </a:bodyPr>
          <a:lstStyle/>
          <a:p>
            <a:pPr marL="571500" indent="-571500">
              <a:buFont typeface="Wingdings" pitchFamily="2" charset="2"/>
              <a:buChar char="Ø"/>
            </a:pPr>
            <a:r>
              <a:rPr lang="zh-CN" altLang="zh-CN" sz="4000" b="1" dirty="0">
                <a:latin typeface="Times New Roman" pitchFamily="18" charset="0"/>
                <a:cs typeface="Times New Roman" pitchFamily="18" charset="0"/>
              </a:rPr>
              <a:t>根据前文可知，尽管</a:t>
            </a:r>
            <a:r>
              <a:rPr lang="en-US" altLang="zh-CN" sz="4000" b="1" i="1" dirty="0">
                <a:latin typeface="Times New Roman" pitchFamily="18" charset="0"/>
                <a:cs typeface="Times New Roman" pitchFamily="18" charset="0"/>
              </a:rPr>
              <a:t>m</a:t>
            </a:r>
            <a:r>
              <a:rPr lang="zh-CN" altLang="zh-CN" sz="4000" b="1" dirty="0">
                <a:latin typeface="Times New Roman" pitchFamily="18" charset="0"/>
                <a:cs typeface="Times New Roman" pitchFamily="18" charset="0"/>
              </a:rPr>
              <a:t>序列是满足三种随机性假设的伪随机序列</a:t>
            </a:r>
            <a:r>
              <a:rPr lang="zh-CN" altLang="zh-CN" sz="4000" b="1" dirty="0" smtClean="0">
                <a:latin typeface="Times New Roman" pitchFamily="18" charset="0"/>
                <a:cs typeface="Times New Roman" pitchFamily="18" charset="0"/>
              </a:rPr>
              <a:t>，</a:t>
            </a:r>
            <a:endParaRPr lang="en-US" altLang="zh-CN" sz="4000" b="1" dirty="0" smtClean="0">
              <a:latin typeface="Times New Roman" pitchFamily="18" charset="0"/>
              <a:cs typeface="Times New Roman" pitchFamily="18" charset="0"/>
            </a:endParaRPr>
          </a:p>
          <a:p>
            <a:pPr marL="571500" indent="-571500">
              <a:buFont typeface="Wingdings" pitchFamily="2" charset="2"/>
              <a:buChar char="Ø"/>
            </a:pPr>
            <a:r>
              <a:rPr lang="zh-CN" altLang="zh-CN" sz="4000" b="1" dirty="0" smtClean="0">
                <a:latin typeface="Times New Roman" pitchFamily="18" charset="0"/>
                <a:cs typeface="Times New Roman" pitchFamily="18" charset="0"/>
              </a:rPr>
              <a:t>但</a:t>
            </a:r>
            <a:r>
              <a:rPr lang="zh-CN" altLang="zh-CN" sz="4000" b="1" dirty="0">
                <a:latin typeface="Times New Roman" pitchFamily="18" charset="0"/>
                <a:cs typeface="Times New Roman" pitchFamily="18" charset="0"/>
              </a:rPr>
              <a:t>其不可以直接作为一个序列密码的密钥序列</a:t>
            </a:r>
            <a:r>
              <a:rPr lang="zh-CN" altLang="zh-CN" sz="4000" b="1" dirty="0" smtClean="0">
                <a:latin typeface="Times New Roman" pitchFamily="18" charset="0"/>
                <a:cs typeface="Times New Roman" pitchFamily="18" charset="0"/>
              </a:rPr>
              <a:t>，</a:t>
            </a:r>
            <a:endParaRPr lang="en-US" altLang="zh-CN" sz="4000" b="1" dirty="0" smtClean="0">
              <a:latin typeface="Times New Roman" pitchFamily="18" charset="0"/>
              <a:cs typeface="Times New Roman" pitchFamily="18" charset="0"/>
            </a:endParaRPr>
          </a:p>
          <a:p>
            <a:pPr marL="571500" indent="-571500">
              <a:buFont typeface="Wingdings" pitchFamily="2" charset="2"/>
              <a:buChar char="Ø"/>
            </a:pPr>
            <a:r>
              <a:rPr lang="zh-CN" altLang="zh-CN" sz="4000" b="1" dirty="0" smtClean="0">
                <a:latin typeface="Times New Roman" pitchFamily="18" charset="0"/>
                <a:cs typeface="Times New Roman" pitchFamily="18" charset="0"/>
              </a:rPr>
              <a:t>因为</a:t>
            </a:r>
            <a:r>
              <a:rPr lang="zh-CN" altLang="zh-CN" sz="4000" b="1" dirty="0">
                <a:latin typeface="Times New Roman" pitchFamily="18" charset="0"/>
                <a:cs typeface="Times New Roman" pitchFamily="18" charset="0"/>
              </a:rPr>
              <a:t>对于</a:t>
            </a:r>
            <a:r>
              <a:rPr lang="en-US" altLang="zh-CN" sz="4000" b="1" i="1" dirty="0">
                <a:latin typeface="Times New Roman" pitchFamily="18" charset="0"/>
                <a:cs typeface="Times New Roman" pitchFamily="18" charset="0"/>
              </a:rPr>
              <a:t>m</a:t>
            </a:r>
            <a:r>
              <a:rPr lang="zh-CN" altLang="zh-CN" sz="4000" b="1" dirty="0">
                <a:latin typeface="Times New Roman" pitchFamily="18" charset="0"/>
                <a:cs typeface="Times New Roman" pitchFamily="18" charset="0"/>
              </a:rPr>
              <a:t>序列，知道其少量的比特以后，利用</a:t>
            </a:r>
            <a:r>
              <a:rPr lang="en-US" altLang="zh-CN" sz="4000" b="1" dirty="0">
                <a:latin typeface="Times New Roman" pitchFamily="18" charset="0"/>
                <a:cs typeface="Times New Roman" pitchFamily="18" charset="0"/>
              </a:rPr>
              <a:t>B-M</a:t>
            </a:r>
            <a:r>
              <a:rPr lang="zh-CN" altLang="zh-CN" sz="4000" b="1" dirty="0">
                <a:latin typeface="Times New Roman" pitchFamily="18" charset="0"/>
                <a:cs typeface="Times New Roman" pitchFamily="18" charset="0"/>
              </a:rPr>
              <a:t>算法可以预测其余的比特</a:t>
            </a:r>
            <a:r>
              <a:rPr lang="zh-CN" altLang="zh-CN" sz="4000" b="1" dirty="0" smtClean="0">
                <a:latin typeface="Times New Roman" pitchFamily="18" charset="0"/>
                <a:cs typeface="Times New Roman" pitchFamily="18" charset="0"/>
              </a:rPr>
              <a:t>。</a:t>
            </a:r>
            <a:endParaRPr lang="zh-CN" alt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613086906"/>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8860</TotalTime>
  <Words>6624</Words>
  <Application>Microsoft Office PowerPoint</Application>
  <PresentationFormat>全屏显示(4:3)</PresentationFormat>
  <Paragraphs>676</Paragraphs>
  <Slides>93</Slides>
  <Notes>9</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93</vt:i4>
      </vt:variant>
    </vt:vector>
  </HeadingPairs>
  <TitlesOfParts>
    <vt:vector size="100" baseType="lpstr">
      <vt:lpstr>Blends</vt:lpstr>
      <vt:lpstr>Visio</vt:lpstr>
      <vt:lpstr>VISIO</vt:lpstr>
      <vt:lpstr>公式</vt:lpstr>
      <vt:lpstr>Equation</vt:lpstr>
      <vt:lpstr>Microsoft Visio 2000/2002 Drawing</vt:lpstr>
      <vt:lpstr>Microsoft 公式 3.0</vt:lpstr>
      <vt:lpstr>第5章 序列密码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5.2.2 有限状态自动机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zdh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dc:title>
  <dc:creator>lyj</dc:creator>
  <cp:lastModifiedBy>User</cp:lastModifiedBy>
  <cp:revision>461</cp:revision>
  <dcterms:created xsi:type="dcterms:W3CDTF">2004-01-23T05:06:20Z</dcterms:created>
  <dcterms:modified xsi:type="dcterms:W3CDTF">2020-01-28T09:26:02Z</dcterms:modified>
</cp:coreProperties>
</file>