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3"/>
  </p:notesMasterIdLst>
  <p:handoutMasterIdLst>
    <p:handoutMasterId r:id="rId44"/>
  </p:handoutMasterIdLst>
  <p:sldIdLst>
    <p:sldId id="256" r:id="rId2"/>
    <p:sldId id="467" r:id="rId3"/>
    <p:sldId id="468" r:id="rId4"/>
    <p:sldId id="469" r:id="rId5"/>
    <p:sldId id="434" r:id="rId6"/>
    <p:sldId id="470" r:id="rId7"/>
    <p:sldId id="460" r:id="rId8"/>
    <p:sldId id="471" r:id="rId9"/>
    <p:sldId id="435" r:id="rId10"/>
    <p:sldId id="461" r:id="rId11"/>
    <p:sldId id="436" r:id="rId12"/>
    <p:sldId id="472" r:id="rId13"/>
    <p:sldId id="462" r:id="rId14"/>
    <p:sldId id="473" r:id="rId15"/>
    <p:sldId id="474" r:id="rId16"/>
    <p:sldId id="437" r:id="rId17"/>
    <p:sldId id="438" r:id="rId18"/>
    <p:sldId id="476" r:id="rId19"/>
    <p:sldId id="475" r:id="rId20"/>
    <p:sldId id="439" r:id="rId21"/>
    <p:sldId id="440" r:id="rId22"/>
    <p:sldId id="477" r:id="rId23"/>
    <p:sldId id="441" r:id="rId24"/>
    <p:sldId id="463" r:id="rId25"/>
    <p:sldId id="479" r:id="rId26"/>
    <p:sldId id="478" r:id="rId27"/>
    <p:sldId id="480" r:id="rId28"/>
    <p:sldId id="488" r:id="rId29"/>
    <p:sldId id="482" r:id="rId30"/>
    <p:sldId id="489" r:id="rId31"/>
    <p:sldId id="483" r:id="rId32"/>
    <p:sldId id="484" r:id="rId33"/>
    <p:sldId id="490" r:id="rId34"/>
    <p:sldId id="485" r:id="rId35"/>
    <p:sldId id="486" r:id="rId36"/>
    <p:sldId id="491" r:id="rId37"/>
    <p:sldId id="487" r:id="rId38"/>
    <p:sldId id="449" r:id="rId39"/>
    <p:sldId id="481" r:id="rId40"/>
    <p:sldId id="466" r:id="rId41"/>
    <p:sldId id="450"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410E"/>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2593" autoAdjust="0"/>
  </p:normalViewPr>
  <p:slideViewPr>
    <p:cSldViewPr>
      <p:cViewPr varScale="1">
        <p:scale>
          <a:sx n="52" d="100"/>
          <a:sy n="52" d="100"/>
        </p:scale>
        <p:origin x="-1219" y="-82"/>
      </p:cViewPr>
      <p:guideLst>
        <p:guide orient="horz" pos="2160"/>
        <p:guide pos="2880"/>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66" d="100"/>
        <a:sy n="66" d="100"/>
      </p:scale>
      <p:origin x="0" y="3288"/>
    </p:cViewPr>
  </p:sorterViewPr>
  <p:notesViewPr>
    <p:cSldViewPr>
      <p:cViewPr varScale="1">
        <p:scale>
          <a:sx n="69" d="100"/>
          <a:sy n="69" d="100"/>
        </p:scale>
        <p:origin x="2562" y="5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r>
              <a:rPr lang="en-US" altLang="zh-CN"/>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8BFBE04A-4AE4-4FE7-B871-EE7A442295D9}" type="slidenum">
              <a:rPr lang="en-US" altLang="zh-CN"/>
              <a:pPr>
                <a:defRPr/>
              </a:pPr>
              <a:t>‹#›</a:t>
            </a:fld>
            <a:endParaRPr lang="en-US" altLang="zh-CN"/>
          </a:p>
        </p:txBody>
      </p:sp>
    </p:spTree>
    <p:extLst>
      <p:ext uri="{BB962C8B-B14F-4D97-AF65-F5344CB8AC3E}">
        <p14:creationId xmlns:p14="http://schemas.microsoft.com/office/powerpoint/2010/main" val="709695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AAEE44F9-4B5F-45F4-8DBC-3A9D8278A118}" type="slidenum">
              <a:rPr lang="en-US" altLang="zh-CN"/>
              <a:pPr>
                <a:defRPr/>
              </a:pPr>
              <a:t>‹#›</a:t>
            </a:fld>
            <a:endParaRPr lang="en-US" altLang="zh-CN"/>
          </a:p>
        </p:txBody>
      </p:sp>
    </p:spTree>
    <p:extLst>
      <p:ext uri="{BB962C8B-B14F-4D97-AF65-F5344CB8AC3E}">
        <p14:creationId xmlns:p14="http://schemas.microsoft.com/office/powerpoint/2010/main" val="3440097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pPr>
            <a:fld id="{2EA31809-E3FD-4F7A-ADBB-A4E61BEA1557}" type="slidenum">
              <a:rPr lang="en-US" altLang="zh-CN"/>
              <a:pPr>
                <a:spcBef>
                  <a:spcPct val="0"/>
                </a:spcBef>
              </a:pPr>
              <a:t>1</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7874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AEE44F9-4B5F-45F4-8DBC-3A9D8278A118}" type="slidenum">
              <a:rPr lang="en-US" altLang="zh-CN" smtClean="0"/>
              <a:pPr>
                <a:defRPr/>
              </a:pPr>
              <a:t>3</a:t>
            </a:fld>
            <a:endParaRPr lang="en-US" altLang="zh-CN"/>
          </a:p>
        </p:txBody>
      </p:sp>
    </p:spTree>
    <p:extLst>
      <p:ext uri="{BB962C8B-B14F-4D97-AF65-F5344CB8AC3E}">
        <p14:creationId xmlns:p14="http://schemas.microsoft.com/office/powerpoint/2010/main" val="23359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AEE44F9-4B5F-45F4-8DBC-3A9D8278A118}" type="slidenum">
              <a:rPr lang="en-US" altLang="zh-CN" smtClean="0"/>
              <a:pPr>
                <a:defRPr/>
              </a:pPr>
              <a:t>4</a:t>
            </a:fld>
            <a:endParaRPr lang="en-US" altLang="zh-CN"/>
          </a:p>
        </p:txBody>
      </p:sp>
    </p:spTree>
    <p:extLst>
      <p:ext uri="{BB962C8B-B14F-4D97-AF65-F5344CB8AC3E}">
        <p14:creationId xmlns:p14="http://schemas.microsoft.com/office/powerpoint/2010/main" val="23359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AEE44F9-4B5F-45F4-8DBC-3A9D8278A118}" type="slidenum">
              <a:rPr lang="en-US" altLang="zh-CN" smtClean="0"/>
              <a:pPr>
                <a:defRPr/>
              </a:pPr>
              <a:t>5</a:t>
            </a:fld>
            <a:endParaRPr lang="en-US" altLang="zh-CN"/>
          </a:p>
        </p:txBody>
      </p:sp>
    </p:spTree>
    <p:extLst>
      <p:ext uri="{BB962C8B-B14F-4D97-AF65-F5344CB8AC3E}">
        <p14:creationId xmlns:p14="http://schemas.microsoft.com/office/powerpoint/2010/main" val="23359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61510" y="6248400"/>
            <a:ext cx="1905000" cy="457200"/>
          </a:xfrm>
        </p:spPr>
        <p:txBody>
          <a:bodyPr/>
          <a:lstStyle>
            <a:lvl1pPr>
              <a:defRPr>
                <a:solidFill>
                  <a:schemeClr val="bg2"/>
                </a:solidFill>
              </a:defRPr>
            </a:lvl1pPr>
          </a:lstStyle>
          <a:p>
            <a:pPr>
              <a:defRPr/>
            </a:pPr>
            <a:fld id="{2BF25B10-C48A-46D0-8239-5AA0AC75F99E}" type="datetime1">
              <a:rPr lang="zh-CN" altLang="en-US" smtClean="0"/>
              <a:t>2020\1\29 Wednesday</a:t>
            </a:fld>
            <a:endParaRPr lang="en-US" altLang="zh-CN"/>
          </a:p>
        </p:txBody>
      </p:sp>
      <p:sp>
        <p:nvSpPr>
          <p:cNvPr id="15" name="Rectangle 15"/>
          <p:cNvSpPr>
            <a:spLocks noGrp="1" noChangeArrowheads="1"/>
          </p:cNvSpPr>
          <p:nvPr>
            <p:ph type="ftr" sz="quarter" idx="11"/>
          </p:nvPr>
        </p:nvSpPr>
        <p:spPr>
          <a:xfrm>
            <a:off x="3131840" y="6248400"/>
            <a:ext cx="2895600" cy="457200"/>
          </a:xfrm>
        </p:spPr>
        <p:txBody>
          <a:bodyPr/>
          <a:lstStyle>
            <a:lvl1pPr>
              <a:defRPr>
                <a:solidFill>
                  <a:schemeClr val="bg2"/>
                </a:solidFill>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43DB0A96-62DF-4B21-8108-F943B51CA182}" type="slidenum">
              <a:rPr lang="en-US" altLang="zh-CN"/>
              <a:pPr>
                <a:defRPr/>
              </a:pPr>
              <a:t>‹#›</a:t>
            </a:fld>
            <a:endParaRPr lang="en-US" altLang="zh-CN"/>
          </a:p>
        </p:txBody>
      </p:sp>
    </p:spTree>
    <p:extLst>
      <p:ext uri="{BB962C8B-B14F-4D97-AF65-F5344CB8AC3E}">
        <p14:creationId xmlns:p14="http://schemas.microsoft.com/office/powerpoint/2010/main" val="356450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xfrm>
            <a:off x="161510" y="6243638"/>
            <a:ext cx="1905000" cy="457200"/>
          </a:xfrm>
          <a:ln/>
        </p:spPr>
        <p:txBody>
          <a:bodyPr/>
          <a:lstStyle>
            <a:lvl1pPr>
              <a:defRPr/>
            </a:lvl1pPr>
          </a:lstStyle>
          <a:p>
            <a:pPr>
              <a:defRPr/>
            </a:pPr>
            <a:fld id="{D8DDBFDA-7509-4B8C-8135-087DE0CF47F4}" type="datetime1">
              <a:rPr lang="zh-CN" altLang="en-US" smtClean="0"/>
              <a:t>2020\1\29 Wednesday</a:t>
            </a:fld>
            <a:endParaRPr lang="en-US" altLang="zh-CN"/>
          </a:p>
        </p:txBody>
      </p:sp>
      <p:sp>
        <p:nvSpPr>
          <p:cNvPr id="5" name="Rectangle 12"/>
          <p:cNvSpPr>
            <a:spLocks noGrp="1" noChangeArrowheads="1"/>
          </p:cNvSpPr>
          <p:nvPr>
            <p:ph type="ftr" sz="quarter" idx="11"/>
          </p:nvPr>
        </p:nvSpPr>
        <p:spPr>
          <a:xfrm>
            <a:off x="331186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AEC04A1-0EFF-4489-B872-B2831DE2AA48}" type="slidenum">
              <a:rPr lang="en-US" altLang="zh-CN"/>
              <a:pPr>
                <a:defRPr/>
              </a:pPr>
              <a:t>‹#›</a:t>
            </a:fld>
            <a:endParaRPr lang="en-US" altLang="zh-CN"/>
          </a:p>
        </p:txBody>
      </p:sp>
    </p:spTree>
    <p:extLst>
      <p:ext uri="{BB962C8B-B14F-4D97-AF65-F5344CB8AC3E}">
        <p14:creationId xmlns:p14="http://schemas.microsoft.com/office/powerpoint/2010/main" val="225592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xfrm>
            <a:off x="206515" y="6243638"/>
            <a:ext cx="1905000" cy="457200"/>
          </a:xfrm>
          <a:ln/>
        </p:spPr>
        <p:txBody>
          <a:bodyPr/>
          <a:lstStyle>
            <a:lvl1pPr>
              <a:defRPr/>
            </a:lvl1pPr>
          </a:lstStyle>
          <a:p>
            <a:pPr>
              <a:defRPr/>
            </a:pPr>
            <a:fld id="{6070B3A9-1C40-4D68-A096-5CB0D9E23B8D}" type="datetime1">
              <a:rPr lang="zh-CN" altLang="en-US" smtClean="0"/>
              <a:t>2020\1\29 Wednesday</a:t>
            </a:fld>
            <a:endParaRPr lang="en-US" altLang="zh-CN"/>
          </a:p>
        </p:txBody>
      </p:sp>
      <p:sp>
        <p:nvSpPr>
          <p:cNvPr id="4" name="Rectangle 12"/>
          <p:cNvSpPr>
            <a:spLocks noGrp="1" noChangeArrowheads="1"/>
          </p:cNvSpPr>
          <p:nvPr>
            <p:ph type="ftr" sz="quarter" idx="11"/>
          </p:nvPr>
        </p:nvSpPr>
        <p:spPr>
          <a:xfrm>
            <a:off x="331186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DF69A76-53C7-4F05-B5A1-77E8BD32D84F}" type="slidenum">
              <a:rPr lang="en-US" altLang="zh-CN"/>
              <a:pPr>
                <a:defRPr/>
              </a:pPr>
              <a:t>‹#›</a:t>
            </a:fld>
            <a:endParaRPr lang="en-US" altLang="zh-CN"/>
          </a:p>
        </p:txBody>
      </p:sp>
    </p:spTree>
    <p:extLst>
      <p:ext uri="{BB962C8B-B14F-4D97-AF65-F5344CB8AC3E}">
        <p14:creationId xmlns:p14="http://schemas.microsoft.com/office/powerpoint/2010/main" val="11237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61510" y="6243638"/>
            <a:ext cx="2520280" cy="457200"/>
          </a:xfrm>
          <a:ln/>
        </p:spPr>
        <p:txBody>
          <a:bodyPr/>
          <a:lstStyle>
            <a:lvl1pPr>
              <a:defRPr/>
            </a:lvl1pPr>
          </a:lstStyle>
          <a:p>
            <a:pPr>
              <a:defRPr/>
            </a:pPr>
            <a:fld id="{6650BB28-54CC-4645-BDD9-A98E880922EC}" type="datetime1">
              <a:rPr lang="zh-CN" altLang="en-US" smtClean="0"/>
              <a:t>2020\1\29 Wednesday</a:t>
            </a:fld>
            <a:endParaRPr lang="en-US" altLang="zh-CN"/>
          </a:p>
        </p:txBody>
      </p:sp>
      <p:sp>
        <p:nvSpPr>
          <p:cNvPr id="3" name="Rectangle 12"/>
          <p:cNvSpPr>
            <a:spLocks noGrp="1" noChangeArrowheads="1"/>
          </p:cNvSpPr>
          <p:nvPr>
            <p:ph type="ftr" sz="quarter" idx="11"/>
          </p:nvPr>
        </p:nvSpPr>
        <p:spPr>
          <a:xfrm>
            <a:off x="320657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830E22A-F574-49D0-B6CD-1F23E069FEAC}" type="slidenum">
              <a:rPr lang="en-US" altLang="zh-CN"/>
              <a:pPr>
                <a:defRPr/>
              </a:pPr>
              <a:t>‹#›</a:t>
            </a:fld>
            <a:endParaRPr lang="en-US" altLang="zh-CN"/>
          </a:p>
        </p:txBody>
      </p:sp>
    </p:spTree>
    <p:extLst>
      <p:ext uri="{BB962C8B-B14F-4D97-AF65-F5344CB8AC3E}">
        <p14:creationId xmlns:p14="http://schemas.microsoft.com/office/powerpoint/2010/main" val="3145238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8731" name="Rectangle 11"/>
          <p:cNvSpPr>
            <a:spLocks noGrp="1" noChangeArrowheads="1"/>
          </p:cNvSpPr>
          <p:nvPr>
            <p:ph type="dt" sz="half" idx="2"/>
          </p:nvPr>
        </p:nvSpPr>
        <p:spPr bwMode="auto">
          <a:xfrm>
            <a:off x="29652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a typeface="宋体" pitchFamily="2" charset="-122"/>
              </a:defRPr>
            </a:lvl1pPr>
          </a:lstStyle>
          <a:p>
            <a:pPr>
              <a:defRPr/>
            </a:pPr>
            <a:fld id="{59C2DC2C-3542-4BB8-B897-57071421A778}" type="datetime1">
              <a:rPr lang="zh-CN" altLang="en-US" smtClean="0"/>
              <a:t>2020\1\29 Wednesday</a:t>
            </a:fld>
            <a:endParaRPr lang="en-US" altLang="zh-CN"/>
          </a:p>
        </p:txBody>
      </p:sp>
      <p:sp>
        <p:nvSpPr>
          <p:cNvPr id="158732" name="Rectangle 12"/>
          <p:cNvSpPr>
            <a:spLocks noGrp="1" noChangeArrowheads="1"/>
          </p:cNvSpPr>
          <p:nvPr>
            <p:ph type="ftr" sz="quarter" idx="3"/>
          </p:nvPr>
        </p:nvSpPr>
        <p:spPr bwMode="auto">
          <a:xfrm>
            <a:off x="3086835"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a typeface="宋体" pitchFamily="2" charset="-122"/>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34B3601E-0B21-4916-AEE5-B0DEF153DD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3" r:id="rId1"/>
    <p:sldLayoutId id="2147483902" r:id="rId2"/>
    <p:sldLayoutId id="2147483906" r:id="rId3"/>
    <p:sldLayoutId id="2147483907" r:id="rId4"/>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F9E5B60-F93D-44EC-8951-B4D72939A2F7}" type="datetime1">
              <a:rPr lang="zh-CN" altLang="en-US" sz="1400" smtClean="0">
                <a:solidFill>
                  <a:schemeClr val="bg2"/>
                </a:solidFill>
              </a:rPr>
              <a:t>2020\1\29 Wednesday</a:t>
            </a:fld>
            <a:endParaRPr lang="en-US" altLang="zh-CN" sz="1400">
              <a:solidFill>
                <a:schemeClr val="bg2"/>
              </a:solidFill>
            </a:endParaRPr>
          </a:p>
        </p:txBody>
      </p:sp>
      <p:sp>
        <p:nvSpPr>
          <p:cNvPr id="3075"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solidFill>
                  <a:schemeClr val="bg2"/>
                </a:solidFill>
              </a:rPr>
              <a:t>密码学</a:t>
            </a:r>
            <a:r>
              <a:rPr lang="en-US" altLang="zh-CN" sz="1400" smtClean="0">
                <a:solidFill>
                  <a:schemeClr val="bg2"/>
                </a:solidFill>
              </a:rPr>
              <a:t>---</a:t>
            </a:r>
            <a:r>
              <a:rPr lang="zh-CN" altLang="en-US" sz="1400" smtClean="0">
                <a:solidFill>
                  <a:schemeClr val="bg2"/>
                </a:solidFill>
              </a:rPr>
              <a:t>基础理论与应用</a:t>
            </a:r>
            <a:endParaRPr lang="en-US" altLang="zh-CN" sz="1400">
              <a:solidFill>
                <a:schemeClr val="bg2"/>
              </a:solidFill>
            </a:endParaRPr>
          </a:p>
        </p:txBody>
      </p:sp>
      <p:sp>
        <p:nvSpPr>
          <p:cNvPr id="3076"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A6D1F13-B14E-4C08-94BD-7579B43F1D49}" type="slidenum">
              <a:rPr lang="en-US" altLang="zh-CN" sz="1400">
                <a:solidFill>
                  <a:schemeClr val="bg2"/>
                </a:solidFill>
              </a:rPr>
              <a:pPr>
                <a:spcBef>
                  <a:spcPct val="0"/>
                </a:spcBef>
                <a:buClrTx/>
                <a:buSzTx/>
                <a:buFontTx/>
                <a:buNone/>
              </a:pPr>
              <a:t>1</a:t>
            </a:fld>
            <a:endParaRPr lang="en-US" altLang="zh-CN" sz="1400">
              <a:solidFill>
                <a:schemeClr val="bg2"/>
              </a:solidFill>
            </a:endParaRPr>
          </a:p>
        </p:txBody>
      </p:sp>
      <p:sp>
        <p:nvSpPr>
          <p:cNvPr id="5125" name="Rectangle 2"/>
          <p:cNvSpPr>
            <a:spLocks noGrp="1" noChangeArrowheads="1"/>
          </p:cNvSpPr>
          <p:nvPr>
            <p:ph type="ctrTitle"/>
          </p:nvPr>
        </p:nvSpPr>
        <p:spPr>
          <a:xfrm>
            <a:off x="1556665" y="2078850"/>
            <a:ext cx="5940425" cy="990743"/>
          </a:xfrm>
        </p:spPr>
        <p:txBody>
          <a:bodyPr/>
          <a:lstStyle/>
          <a:p>
            <a:pPr algn="ctr" eaLnBrk="1" hangingPunct="1">
              <a:defRPr/>
            </a:pPr>
            <a:r>
              <a:rPr lang="zh-CN" altLang="en-US" sz="5400" b="1" dirty="0" smtClean="0">
                <a:solidFill>
                  <a:srgbClr val="C00000"/>
                </a:solidFill>
                <a:latin typeface="Times New Roman" pitchFamily="18" charset="0"/>
                <a:ea typeface="华文中宋" pitchFamily="2" charset="-122"/>
                <a:cs typeface="Times New Roman" pitchFamily="18" charset="0"/>
              </a:rPr>
              <a:t>第</a:t>
            </a:r>
            <a:r>
              <a:rPr lang="en-US" altLang="zh-CN" sz="5400" b="1" dirty="0" smtClean="0">
                <a:solidFill>
                  <a:srgbClr val="C00000"/>
                </a:solidFill>
                <a:latin typeface="Times New Roman" pitchFamily="18" charset="0"/>
                <a:ea typeface="华文中宋" pitchFamily="2" charset="-122"/>
                <a:cs typeface="Times New Roman" pitchFamily="18" charset="0"/>
              </a:rPr>
              <a:t>5</a:t>
            </a:r>
            <a:r>
              <a:rPr lang="zh-CN" altLang="en-US" sz="5400" b="1" dirty="0" smtClean="0">
                <a:solidFill>
                  <a:srgbClr val="C00000"/>
                </a:solidFill>
                <a:latin typeface="Times New Roman" pitchFamily="18" charset="0"/>
                <a:ea typeface="华文中宋" pitchFamily="2" charset="-122"/>
                <a:cs typeface="Times New Roman" pitchFamily="18" charset="0"/>
              </a:rPr>
              <a:t>章 序列密码（</a:t>
            </a:r>
            <a:r>
              <a:rPr lang="en-US" altLang="zh-CN" sz="5400" b="1" dirty="0" smtClean="0">
                <a:solidFill>
                  <a:srgbClr val="C00000"/>
                </a:solidFill>
                <a:latin typeface="Times New Roman" pitchFamily="18" charset="0"/>
                <a:ea typeface="华文中宋" pitchFamily="2" charset="-122"/>
                <a:cs typeface="Times New Roman" pitchFamily="18" charset="0"/>
              </a:rPr>
              <a:t>2</a:t>
            </a:r>
            <a:r>
              <a:rPr lang="zh-CN" altLang="en-US" sz="5400" b="1" dirty="0" smtClean="0">
                <a:solidFill>
                  <a:srgbClr val="C00000"/>
                </a:solidFill>
                <a:latin typeface="Times New Roman" pitchFamily="18" charset="0"/>
                <a:ea typeface="华文中宋" pitchFamily="2" charset="-122"/>
                <a:cs typeface="Times New Roman" pitchFamily="18" charset="0"/>
              </a:rPr>
              <a:t>）</a:t>
            </a:r>
            <a:endParaRPr lang="zh-CN" altLang="en-US" sz="5400" b="1" dirty="0">
              <a:solidFill>
                <a:srgbClr val="C00000"/>
              </a:solidFill>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D33152B-16CB-40F1-B343-4F5E97039FF2}"/>
              </a:ext>
            </a:extLst>
          </p:cNvPr>
          <p:cNvSpPr>
            <a:spLocks noGrp="1"/>
          </p:cNvSpPr>
          <p:nvPr>
            <p:ph type="dt" sz="half" idx="10"/>
          </p:nvPr>
        </p:nvSpPr>
        <p:spPr/>
        <p:txBody>
          <a:bodyPr/>
          <a:lstStyle/>
          <a:p>
            <a:pPr>
              <a:defRPr/>
            </a:pPr>
            <a:fld id="{9307810E-BDCC-4BE4-8DC1-720E4F6F12C2}"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AA25DC9F-F66F-4880-BB7A-84E19CA4605C}"/>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C06BFCAB-E29C-4C14-A42C-A735067576A0}"/>
              </a:ext>
            </a:extLst>
          </p:cNvPr>
          <p:cNvSpPr>
            <a:spLocks noGrp="1"/>
          </p:cNvSpPr>
          <p:nvPr>
            <p:ph type="sldNum" sz="quarter" idx="12"/>
          </p:nvPr>
        </p:nvSpPr>
        <p:spPr/>
        <p:txBody>
          <a:bodyPr/>
          <a:lstStyle/>
          <a:p>
            <a:pPr>
              <a:defRPr/>
            </a:pPr>
            <a:fld id="{7830E22A-F574-49D0-B6CD-1F23E069FEAC}" type="slidenum">
              <a:rPr lang="en-US" altLang="zh-CN" smtClean="0"/>
              <a:pPr>
                <a:defRPr/>
              </a:pPr>
              <a:t>10</a:t>
            </a:fld>
            <a:endParaRPr lang="en-US" altLang="zh-CN"/>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xmlns="" id="{0F2B6329-38CD-407F-8DC8-D2539C167809}"/>
                  </a:ext>
                </a:extLst>
              </p:cNvPr>
              <p:cNvSpPr/>
              <p:nvPr/>
            </p:nvSpPr>
            <p:spPr>
              <a:xfrm>
                <a:off x="476545" y="2039869"/>
                <a:ext cx="7650850" cy="4405501"/>
              </a:xfrm>
              <a:prstGeom prst="rect">
                <a:avLst/>
              </a:prstGeom>
            </p:spPr>
            <p:txBody>
              <a:bodyPr wrap="square">
                <a:spAutoFit/>
              </a:bodyPr>
              <a:lstStyle/>
              <a:p>
                <a:pPr>
                  <a:spcBef>
                    <a:spcPct val="20000"/>
                  </a:spcBef>
                  <a:buClr>
                    <a:schemeClr val="folHlink"/>
                  </a:buClr>
                  <a:buSzPct val="60000"/>
                </a:pPr>
                <a:r>
                  <a:rPr lang="en-US" altLang="zh-CN" sz="2400" dirty="0" smtClean="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序列的自相关特性</a:t>
                </a:r>
                <a:r>
                  <a:rPr lang="zh-CN" altLang="zh-CN" sz="2400" dirty="0" smtClean="0">
                    <a:latin typeface="Times New Roman" panose="02020603050405020304" pitchFamily="18" charset="0"/>
                    <a:cs typeface="Times New Roman" panose="02020603050405020304" pitchFamily="18" charset="0"/>
                  </a:rPr>
                  <a:t>如下</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spcBef>
                    <a:spcPct val="20000"/>
                  </a:spcBef>
                  <a:buClr>
                    <a:schemeClr val="folHlink"/>
                  </a:buClr>
                  <a:buSzPct val="60000"/>
                </a:pPr>
                <a:r>
                  <a:rPr lang="zh-CN" altLang="zh-CN" sz="2400" dirty="0">
                    <a:latin typeface="Times New Roman" panose="02020603050405020304" pitchFamily="18" charset="0"/>
                    <a:cs typeface="Times New Roman" panose="02020603050405020304" pitchFamily="18" charset="0"/>
                  </a:rPr>
                  <a:t>设</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级</a:t>
                </a:r>
                <a:r>
                  <a:rPr lang="en-US" altLang="zh-CN" sz="2400"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序列</a:t>
                </a:r>
                <a:r>
                  <a:rPr lang="en-US" altLang="zh-CN" sz="2400" i="1"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的反馈函数为</a:t>
                </a:r>
              </a:p>
              <a:p>
                <a:pPr>
                  <a:spcBef>
                    <a:spcPct val="20000"/>
                  </a:spcBef>
                  <a:buClr>
                    <a:schemeClr val="folHlink"/>
                  </a:buClr>
                  <a:buSzPct val="60000"/>
                </a:pPr>
                <a14:m>
                  <m:oMath xmlns:m="http://schemas.openxmlformats.org/officeDocument/2006/math">
                    <m:r>
                      <a:rPr lang="en-US" altLang="zh-CN" sz="2400">
                        <a:latin typeface="Cambria Math" panose="02040503050406030204" pitchFamily="18" charset="0"/>
                      </a:rPr>
                      <m:t>𝑓</m:t>
                    </m:r>
                    <m:d>
                      <m:dPr>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1</m:t>
                            </m:r>
                          </m:sub>
                        </m:sSub>
                        <m:r>
                          <a:rPr lang="zh-CN"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2</m:t>
                            </m:r>
                          </m:sub>
                        </m:sSub>
                        <m:r>
                          <a:rPr lang="zh-CN" altLang="zh-CN" sz="2400">
                            <a:latin typeface="Cambria Math" panose="02040503050406030204" pitchFamily="18" charset="0"/>
                          </a:rPr>
                          <m:t>，</m:t>
                        </m:r>
                        <m:r>
                          <a:rPr lang="en-US" altLang="zh-CN" sz="2400">
                            <a:latin typeface="Cambria Math" panose="02040503050406030204" pitchFamily="18" charset="0"/>
                          </a:rPr>
                          <m:t>  …</m:t>
                        </m:r>
                        <m:r>
                          <a:rPr lang="zh-CN"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𝑛</m:t>
                            </m:r>
                          </m:sub>
                        </m:sSub>
                      </m:e>
                    </m:d>
                    <m:r>
                      <a:rPr lang="en-US"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𝑓</m:t>
                        </m:r>
                      </m:e>
                      <m:sub>
                        <m:r>
                          <a:rPr lang="en-US" altLang="zh-CN" sz="2400">
                            <a:latin typeface="Cambria Math" panose="02040503050406030204" pitchFamily="18" charset="0"/>
                          </a:rPr>
                          <m:t>0</m:t>
                        </m:r>
                      </m:sub>
                    </m:sSub>
                    <m:d>
                      <m:dPr>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2</m:t>
                            </m:r>
                          </m:sub>
                        </m:sSub>
                        <m:r>
                          <a:rPr lang="zh-CN"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3</m:t>
                            </m:r>
                          </m:sub>
                        </m:sSub>
                        <m:r>
                          <a:rPr lang="zh-CN" altLang="zh-CN" sz="2400">
                            <a:latin typeface="Cambria Math" panose="02040503050406030204" pitchFamily="18" charset="0"/>
                          </a:rPr>
                          <m:t>，</m:t>
                        </m:r>
                        <m:r>
                          <a:rPr lang="en-US" altLang="zh-CN" sz="2400">
                            <a:latin typeface="Cambria Math" panose="02040503050406030204" pitchFamily="18" charset="0"/>
                          </a:rPr>
                          <m:t>  …</m:t>
                        </m:r>
                        <m:r>
                          <a:rPr lang="zh-CN" altLang="zh-CN" sz="2400">
                            <a:latin typeface="Cambria Math" panose="02040503050406030204" pitchFamily="18" charset="0"/>
                          </a:rPr>
                          <m:t>，</m:t>
                        </m:r>
                        <m:sSub>
                          <m:sSubPr>
                            <m:ctrlPr>
                              <a:rPr lang="zh-CN" altLang="zh-CN" sz="2400" i="1">
                                <a:latin typeface="Cambria Math"/>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𝑛</m:t>
                            </m:r>
                          </m:sub>
                        </m:sSub>
                      </m:e>
                    </m:d>
                  </m:oMath>
                </a14:m>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spcBef>
                    <a:spcPct val="20000"/>
                  </a:spcBef>
                  <a:buClr>
                    <a:schemeClr val="folHlink"/>
                  </a:buClr>
                  <a:buSzPct val="60000"/>
                </a:pPr>
                <a:r>
                  <a:rPr lang="zh-CN" altLang="zh-CN" sz="2400" dirty="0" smtClean="0">
                    <a:latin typeface="Times New Roman" panose="02020603050405020304" pitchFamily="18" charset="0"/>
                    <a:cs typeface="Times New Roman" panose="02020603050405020304" pitchFamily="18" charset="0"/>
                  </a:rPr>
                  <a:t>那么</a:t>
                </a:r>
                <a:r>
                  <a:rPr lang="zh-CN" altLang="zh-CN" sz="2400" dirty="0">
                    <a:latin typeface="Times New Roman" panose="02020603050405020304" pitchFamily="18" charset="0"/>
                    <a:cs typeface="Times New Roman" panose="02020603050405020304" pitchFamily="18" charset="0"/>
                  </a:rPr>
                  <a:t>，有</a:t>
                </a:r>
              </a:p>
              <a:p>
                <a:pPr>
                  <a:spcBef>
                    <a:spcPct val="20000"/>
                  </a:spcBef>
                  <a:buClr>
                    <a:schemeClr val="folHlink"/>
                  </a:buClr>
                  <a:buSzPct val="60000"/>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i="1" baseline="-25000" dirty="0" smtClean="0">
                    <a:latin typeface="Times New Roman" panose="02020603050405020304" pitchFamily="18" charset="0"/>
                    <a:cs typeface="Times New Roman" panose="02020603050405020304" pitchFamily="18" charset="0"/>
                  </a:rPr>
                  <a:t>a</a:t>
                </a:r>
                <a14:m>
                  <m:oMath xmlns:m="http://schemas.openxmlformats.org/officeDocument/2006/math">
                    <m:d>
                      <m:dPr>
                        <m:ctrlPr>
                          <a:rPr lang="zh-CN" altLang="zh-CN" sz="2400" i="1">
                            <a:latin typeface="Cambria Math"/>
                          </a:rPr>
                        </m:ctrlPr>
                      </m:dPr>
                      <m:e>
                        <m:r>
                          <a:rPr lang="en-US" altLang="zh-CN" sz="2400">
                            <a:latin typeface="Cambria Math" panose="02040503050406030204" pitchFamily="18" charset="0"/>
                          </a:rPr>
                          <m:t>0</m:t>
                        </m:r>
                      </m:e>
                    </m:d>
                    <m:r>
                      <a:rPr lang="en-US" altLang="zh-CN" sz="2400">
                        <a:latin typeface="Cambria Math" panose="02040503050406030204" pitchFamily="18" charset="0"/>
                      </a:rPr>
                      <m:t>=1</m:t>
                    </m:r>
                  </m:oMath>
                </a14:m>
                <a:r>
                  <a:rPr lang="zh-CN" altLang="zh-CN" sz="2400" dirty="0">
                    <a:latin typeface="Times New Roman" panose="02020603050405020304" pitchFamily="18" charset="0"/>
                    <a:cs typeface="Times New Roman" panose="02020603050405020304" pitchFamily="18" charset="0"/>
                  </a:rPr>
                  <a:t>；</a:t>
                </a:r>
              </a:p>
              <a:p>
                <a:pPr>
                  <a:spcBef>
                    <a:spcPct val="20000"/>
                  </a:spcBef>
                  <a:buClr>
                    <a:schemeClr val="folHlink"/>
                  </a:buClr>
                  <a:buSzPct val="60000"/>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sz="2400" i="1" dirty="0">
                        <a:latin typeface="Times New Roman" panose="02020603050405020304" pitchFamily="18" charset="0"/>
                        <a:cs typeface="Times New Roman" panose="02020603050405020304" pitchFamily="18" charset="0"/>
                      </a:rPr>
                      <m:t>R</m:t>
                    </m:r>
                    <m:r>
                      <m:rPr>
                        <m:nor/>
                      </m:rPr>
                      <a:rPr lang="en-US" altLang="zh-CN" sz="2400" i="1" baseline="-25000" dirty="0">
                        <a:latin typeface="Times New Roman" panose="02020603050405020304" pitchFamily="18" charset="0"/>
                        <a:cs typeface="Times New Roman" panose="02020603050405020304" pitchFamily="18" charset="0"/>
                      </a:rPr>
                      <m:t>a</m:t>
                    </m:r>
                    <m:r>
                      <a:rPr lang="en-US" altLang="zh-CN" sz="2400">
                        <a:latin typeface="Cambria Math" panose="02040503050406030204" pitchFamily="18" charset="0"/>
                      </a:rPr>
                      <m:t>(±</m:t>
                    </m:r>
                    <m:r>
                      <a:rPr lang="en-US" altLang="zh-CN" sz="2400">
                        <a:latin typeface="Cambria Math" panose="02040503050406030204" pitchFamily="18" charset="0"/>
                      </a:rPr>
                      <m:t>𝑡</m:t>
                    </m:r>
                    <m:r>
                      <a:rPr lang="en-US" altLang="zh-CN" sz="2400">
                        <a:latin typeface="Cambria Math" panose="02040503050406030204" pitchFamily="18" charset="0"/>
                      </a:rPr>
                      <m:t>)=0</m:t>
                    </m:r>
                    <m:r>
                      <a:rPr lang="zh-CN" altLang="zh-CN" sz="2400">
                        <a:latin typeface="Cambria Math" panose="02040503050406030204" pitchFamily="18" charset="0"/>
                      </a:rPr>
                      <m:t>，</m:t>
                    </m:r>
                    <m:r>
                      <a:rPr lang="en-US" altLang="zh-CN" sz="2400">
                        <a:latin typeface="Cambria Math" panose="02040503050406030204" pitchFamily="18" charset="0"/>
                      </a:rPr>
                      <m:t>  0&lt;</m:t>
                    </m:r>
                    <m:r>
                      <a:rPr lang="en-US" altLang="zh-CN" sz="2400">
                        <a:latin typeface="Cambria Math" panose="02040503050406030204" pitchFamily="18" charset="0"/>
                      </a:rPr>
                      <m:t>𝑡</m:t>
                    </m:r>
                    <m:r>
                      <a:rPr lang="en-US" altLang="zh-CN" sz="2400">
                        <a:latin typeface="Cambria Math" panose="02040503050406030204" pitchFamily="18" charset="0"/>
                      </a:rPr>
                      <m:t>≤</m:t>
                    </m:r>
                    <m:r>
                      <a:rPr lang="en-US" altLang="zh-CN" sz="2400">
                        <a:latin typeface="Cambria Math" panose="02040503050406030204" pitchFamily="18" charset="0"/>
                      </a:rPr>
                      <m:t>𝑛</m:t>
                    </m:r>
                    <m:r>
                      <a:rPr lang="en-US" altLang="zh-CN" sz="2400">
                        <a:latin typeface="Cambria Math" panose="02040503050406030204" pitchFamily="18" charset="0"/>
                      </a:rPr>
                      <m:t>−1</m:t>
                    </m:r>
                  </m:oMath>
                </a14:m>
                <a:r>
                  <a:rPr lang="zh-CN" altLang="zh-CN" sz="2400" dirty="0">
                    <a:latin typeface="Times New Roman" panose="02020603050405020304" pitchFamily="18" charset="0"/>
                    <a:cs typeface="Times New Roman" panose="02020603050405020304" pitchFamily="18" charset="0"/>
                  </a:rPr>
                  <a:t>；</a:t>
                </a:r>
              </a:p>
              <a:p>
                <a:pPr>
                  <a:spcBef>
                    <a:spcPct val="20000"/>
                  </a:spcBef>
                  <a:buClr>
                    <a:schemeClr val="folHlink"/>
                  </a:buClr>
                  <a:buSzPct val="60000"/>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sz="2400" i="1" dirty="0">
                        <a:latin typeface="Times New Roman" panose="02020603050405020304" pitchFamily="18" charset="0"/>
                        <a:cs typeface="Times New Roman" panose="02020603050405020304" pitchFamily="18" charset="0"/>
                      </a:rPr>
                      <m:t>R</m:t>
                    </m:r>
                    <m:r>
                      <m:rPr>
                        <m:nor/>
                      </m:rPr>
                      <a:rPr lang="en-US" altLang="zh-CN" sz="2400" i="1" baseline="-25000" dirty="0">
                        <a:latin typeface="Times New Roman" panose="02020603050405020304" pitchFamily="18" charset="0"/>
                        <a:cs typeface="Times New Roman" panose="02020603050405020304" pitchFamily="18" charset="0"/>
                      </a:rPr>
                      <m:t>a</m:t>
                    </m:r>
                    <m:r>
                      <a:rPr lang="en-US" altLang="zh-CN" sz="2400">
                        <a:latin typeface="Cambria Math" panose="02040503050406030204" pitchFamily="18" charset="0"/>
                      </a:rPr>
                      <m:t>(±</m:t>
                    </m:r>
                    <m:r>
                      <a:rPr lang="en-US" altLang="zh-CN" sz="2400">
                        <a:latin typeface="Cambria Math" panose="02040503050406030204" pitchFamily="18" charset="0"/>
                      </a:rPr>
                      <m:t>𝑛</m:t>
                    </m:r>
                    <m:r>
                      <a:rPr lang="en-US" altLang="zh-CN" sz="2400">
                        <a:latin typeface="Cambria Math" panose="02040503050406030204" pitchFamily="18" charset="0"/>
                      </a:rPr>
                      <m:t>)=1−</m:t>
                    </m:r>
                    <m:r>
                      <a:rPr lang="en-US" altLang="zh-CN" sz="2400">
                        <a:latin typeface="Cambria Math" panose="02040503050406030204" pitchFamily="18" charset="0"/>
                      </a:rPr>
                      <m:t>𝑤</m:t>
                    </m:r>
                    <m:d>
                      <m:dPr>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𝑓</m:t>
                            </m:r>
                          </m:e>
                          <m:sub>
                            <m:r>
                              <a:rPr lang="en-US" altLang="zh-CN" sz="2400">
                                <a:latin typeface="Cambria Math" panose="02040503050406030204" pitchFamily="18" charset="0"/>
                              </a:rPr>
                              <m:t>0</m:t>
                            </m:r>
                          </m:sub>
                        </m:sSub>
                      </m:e>
                    </m:d>
                    <m:r>
                      <a:rPr lang="en-US" altLang="zh-CN" sz="2400">
                        <a:latin typeface="Cambria Math" panose="02040503050406030204" pitchFamily="18" charset="0"/>
                      </a:rPr>
                      <m:t>/</m:t>
                    </m:r>
                    <m:sSup>
                      <m:sSupPr>
                        <m:ctrlPr>
                          <a:rPr lang="zh-CN" altLang="zh-CN" sz="2400" i="1">
                            <a:latin typeface="Cambria Math"/>
                          </a:rPr>
                        </m:ctrlPr>
                      </m:sSupPr>
                      <m:e>
                        <m:r>
                          <a:rPr lang="en-US" altLang="zh-CN" sz="2400">
                            <a:latin typeface="Cambria Math" panose="02040503050406030204" pitchFamily="18" charset="0"/>
                          </a:rPr>
                          <m:t>2</m:t>
                        </m:r>
                      </m:e>
                      <m:sup>
                        <m:r>
                          <a:rPr lang="en-US" altLang="zh-CN" sz="2400">
                            <a:latin typeface="Cambria Math" panose="02040503050406030204" pitchFamily="18" charset="0"/>
                          </a:rPr>
                          <m:t>𝑛</m:t>
                        </m:r>
                        <m:r>
                          <a:rPr lang="en-US" altLang="zh-CN" sz="2400">
                            <a:latin typeface="Cambria Math" panose="02040503050406030204" pitchFamily="18" charset="0"/>
                          </a:rPr>
                          <m:t>−2</m:t>
                        </m:r>
                      </m:sup>
                    </m:sSup>
                    <m:r>
                      <a:rPr lang="en-US" altLang="zh-CN" sz="2400">
                        <a:latin typeface="Cambria Math" panose="02040503050406030204" pitchFamily="18" charset="0"/>
                      </a:rPr>
                      <m:t>≠0</m:t>
                    </m:r>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其中</a:t>
                </a:r>
                <a14:m>
                  <m:oMath xmlns:m="http://schemas.openxmlformats.org/officeDocument/2006/math">
                    <m:r>
                      <a:rPr lang="en-US" altLang="zh-CN" sz="2400">
                        <a:latin typeface="Cambria Math" panose="02040503050406030204" pitchFamily="18" charset="0"/>
                      </a:rPr>
                      <m:t>𝑤</m:t>
                    </m:r>
                    <m:d>
                      <m:dPr>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𝑓</m:t>
                            </m:r>
                          </m:e>
                          <m:sub>
                            <m:r>
                              <a:rPr lang="en-US" altLang="zh-CN" sz="2400">
                                <a:latin typeface="Cambria Math" panose="02040503050406030204" pitchFamily="18" charset="0"/>
                              </a:rPr>
                              <m:t>0</m:t>
                            </m:r>
                          </m:sub>
                        </m:sSub>
                      </m:e>
                    </m:d>
                  </m:oMath>
                </a14:m>
                <a:r>
                  <a:rPr lang="zh-CN" altLang="en-US" sz="2400" dirty="0" smtClean="0">
                    <a:latin typeface="Times New Roman" panose="02020603050405020304" pitchFamily="18" charset="0"/>
                    <a:cs typeface="Times New Roman" panose="02020603050405020304" pitchFamily="18" charset="0"/>
                  </a:rPr>
                  <a:t>是指函数</a:t>
                </a:r>
                <a:r>
                  <a:rPr lang="en-US" altLang="zh-CN" sz="2400" i="1"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中</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的个数</a:t>
                </a:r>
                <a:r>
                  <a:rPr lang="zh-CN"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spcBef>
                    <a:spcPct val="20000"/>
                  </a:spcBef>
                  <a:buClr>
                    <a:schemeClr val="folHlink"/>
                  </a:buClr>
                  <a:buSzPct val="60000"/>
                </a:pPr>
                <a:r>
                  <a:rPr lang="zh-CN" altLang="zh-CN" sz="2400" dirty="0">
                    <a:latin typeface="Times New Roman" panose="02020603050405020304" pitchFamily="18" charset="0"/>
                    <a:cs typeface="Times New Roman" panose="02020603050405020304" pitchFamily="18" charset="0"/>
                  </a:rPr>
                  <a:t>对于</a:t>
                </a:r>
                <a14:m>
                  <m:oMath xmlns:m="http://schemas.openxmlformats.org/officeDocument/2006/math">
                    <m:r>
                      <a:rPr lang="en-US" altLang="zh-CN" sz="2400">
                        <a:latin typeface="Cambria Math" panose="02040503050406030204" pitchFamily="18" charset="0"/>
                      </a:rPr>
                      <m:t>𝑛</m:t>
                    </m:r>
                    <m:d>
                      <m:dPr>
                        <m:ctrlPr>
                          <a:rPr lang="zh-CN" altLang="zh-CN" sz="2400" i="1">
                            <a:latin typeface="Cambria Math"/>
                          </a:rPr>
                        </m:ctrlPr>
                      </m:dPr>
                      <m:e>
                        <m:r>
                          <a:rPr lang="en-US" altLang="zh-CN" sz="2400">
                            <a:latin typeface="Cambria Math" panose="02040503050406030204" pitchFamily="18" charset="0"/>
                          </a:rPr>
                          <m:t>𝑛</m:t>
                        </m:r>
                        <m:r>
                          <a:rPr lang="en-US" altLang="zh-CN" sz="2400">
                            <a:latin typeface="Cambria Math" panose="02040503050406030204" pitchFamily="18" charset="0"/>
                          </a:rPr>
                          <m:t>≥3</m:t>
                        </m:r>
                      </m:e>
                    </m:d>
                  </m:oMath>
                </a14:m>
                <a:r>
                  <a:rPr lang="zh-CN" altLang="zh-CN" sz="2400" dirty="0">
                    <a:latin typeface="Times New Roman" panose="02020603050405020304" pitchFamily="18" charset="0"/>
                    <a:cs typeface="Times New Roman" panose="02020603050405020304" pitchFamily="18" charset="0"/>
                  </a:rPr>
                  <a:t>级</a:t>
                </a:r>
                <a:r>
                  <a:rPr lang="en-US" altLang="zh-CN" sz="2400"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序列</a:t>
                </a:r>
                <a:r>
                  <a:rPr lang="en-US" altLang="zh-CN" sz="2400" i="1"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，有</a:t>
                </a:r>
              </a:p>
              <a:p>
                <a:pPr>
                  <a:spcBef>
                    <a:spcPct val="20000"/>
                  </a:spcBef>
                  <a:buClr>
                    <a:schemeClr val="folHlink"/>
                  </a:buClr>
                  <a:buSzPct val="60000"/>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zh-CN" altLang="zh-CN" sz="2400" i="1">
                            <a:latin typeface="Cambria Math"/>
                          </a:rPr>
                        </m:ctrlPr>
                      </m:sSupPr>
                      <m:e>
                        <m:r>
                          <a:rPr lang="en-US" altLang="zh-CN" sz="2400">
                            <a:latin typeface="Cambria Math" panose="02040503050406030204" pitchFamily="18" charset="0"/>
                          </a:rPr>
                          <m:t>2</m:t>
                        </m:r>
                      </m:e>
                      <m:sup>
                        <m:r>
                          <a:rPr lang="en-US" altLang="zh-CN" sz="2400">
                            <a:latin typeface="Cambria Math" panose="02040503050406030204" pitchFamily="18" charset="0"/>
                          </a:rPr>
                          <m:t>𝑛</m:t>
                        </m:r>
                        <m:r>
                          <a:rPr lang="en-US" altLang="zh-CN" sz="2400">
                            <a:latin typeface="Cambria Math" panose="02040503050406030204" pitchFamily="18" charset="0"/>
                          </a:rPr>
                          <m:t>−1</m:t>
                        </m:r>
                      </m:sup>
                    </m:sSup>
                    <m:r>
                      <a:rPr lang="en-US" altLang="zh-CN" sz="2400">
                        <a:latin typeface="Cambria Math" panose="02040503050406030204" pitchFamily="18" charset="0"/>
                      </a:rPr>
                      <m:t>+</m:t>
                    </m:r>
                    <m:r>
                      <a:rPr lang="en-US" altLang="zh-CN" sz="2400">
                        <a:latin typeface="Cambria Math" panose="02040503050406030204" pitchFamily="18" charset="0"/>
                      </a:rPr>
                      <m:t>𝑛</m:t>
                    </m:r>
                    <m:r>
                      <a:rPr lang="en-US" altLang="zh-CN" sz="2400">
                        <a:latin typeface="Cambria Math" panose="02040503050406030204" pitchFamily="18" charset="0"/>
                      </a:rPr>
                      <m:t>≤</m:t>
                    </m:r>
                    <m:r>
                      <a:rPr lang="en-US" altLang="zh-CN" sz="2400" b="0" i="1" smtClean="0">
                        <a:latin typeface="Cambria Math"/>
                      </a:rPr>
                      <m:t>𝐶</m:t>
                    </m:r>
                    <m:r>
                      <a:rPr lang="en-US" altLang="zh-CN" sz="2400">
                        <a:latin typeface="Cambria Math" panose="02040503050406030204" pitchFamily="18" charset="0"/>
                      </a:rPr>
                      <m:t>(</m:t>
                    </m:r>
                    <m:r>
                      <a:rPr lang="en-US" altLang="zh-CN" sz="2400" b="0" i="1" smtClean="0">
                        <a:latin typeface="Cambria Math"/>
                      </a:rPr>
                      <m:t>𝑎</m:t>
                    </m:r>
                    <m:r>
                      <a:rPr lang="en-US" altLang="zh-CN" sz="2400">
                        <a:latin typeface="Cambria Math" panose="02040503050406030204" pitchFamily="18" charset="0"/>
                      </a:rPr>
                      <m:t>)≤</m:t>
                    </m:r>
                    <m:sSup>
                      <m:sSupPr>
                        <m:ctrlPr>
                          <a:rPr lang="zh-CN" altLang="zh-CN" sz="2400" i="1">
                            <a:latin typeface="Cambria Math"/>
                          </a:rPr>
                        </m:ctrlPr>
                      </m:sSupPr>
                      <m:e>
                        <m:r>
                          <a:rPr lang="en-US" altLang="zh-CN" sz="2400">
                            <a:latin typeface="Cambria Math" panose="02040503050406030204" pitchFamily="18" charset="0"/>
                          </a:rPr>
                          <m:t>2</m:t>
                        </m:r>
                      </m:e>
                      <m:sup>
                        <m:r>
                          <a:rPr lang="en-US" altLang="zh-CN" sz="2400">
                            <a:latin typeface="Cambria Math" panose="02040503050406030204" pitchFamily="18" charset="0"/>
                          </a:rPr>
                          <m:t>𝑛</m:t>
                        </m:r>
                      </m:sup>
                    </m:sSup>
                    <m:r>
                      <a:rPr lang="en-US" altLang="zh-CN" sz="2400">
                        <a:latin typeface="Cambria Math" panose="02040503050406030204" pitchFamily="18" charset="0"/>
                      </a:rPr>
                      <m:t>−1</m:t>
                    </m:r>
                  </m:oMath>
                </a14:m>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mc:Choice>
        <mc:Fallback>
          <p:sp>
            <p:nvSpPr>
              <p:cNvPr id="5" name="矩形 4">
                <a:extLst>
                  <a:ext uri="{FF2B5EF4-FFF2-40B4-BE49-F238E27FC236}">
                    <a16:creationId xmlns:a16="http://schemas.microsoft.com/office/drawing/2014/main" xmlns="" xmlns:a14="http://schemas.microsoft.com/office/drawing/2010/main" id="{0F2B6329-38CD-407F-8DC8-D2539C167809}"/>
                  </a:ext>
                </a:extLst>
              </p:cNvPr>
              <p:cNvSpPr>
                <a:spLocks noRot="1" noChangeAspect="1" noMove="1" noResize="1" noEditPoints="1" noAdjustHandles="1" noChangeArrowheads="1" noChangeShapeType="1" noTextEdit="1"/>
              </p:cNvSpPr>
              <p:nvPr/>
            </p:nvSpPr>
            <p:spPr>
              <a:xfrm>
                <a:off x="476545" y="2039869"/>
                <a:ext cx="7650850" cy="4405501"/>
              </a:xfrm>
              <a:prstGeom prst="rect">
                <a:avLst/>
              </a:prstGeom>
              <a:blipFill rotWithShape="1">
                <a:blip r:embed="rId2"/>
                <a:stretch>
                  <a:fillRect l="-1195" t="-1524" r="-80" b="-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849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820D0D9-7CF2-4337-8819-98492CDDE338}" type="datetime1">
              <a:rPr lang="zh-CN" altLang="en-US" sz="1400" smtClean="0"/>
              <a:t>2020\1\29 Wednesday</a:t>
            </a:fld>
            <a:endParaRPr lang="en-US" altLang="zh-CN" sz="1400"/>
          </a:p>
        </p:txBody>
      </p:sp>
      <p:sp>
        <p:nvSpPr>
          <p:cNvPr id="4710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710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1C6D53B-705D-4317-B39E-4C1AB8F8A360}" type="slidenum">
              <a:rPr lang="en-US" altLang="zh-CN" sz="1400"/>
              <a:pPr>
                <a:spcBef>
                  <a:spcPct val="0"/>
                </a:spcBef>
                <a:buClrTx/>
                <a:buSzTx/>
                <a:buFontTx/>
                <a:buNone/>
              </a:pPr>
              <a:t>11</a:t>
            </a:fld>
            <a:endParaRPr lang="en-US" altLang="zh-CN" sz="1400"/>
          </a:p>
        </p:txBody>
      </p:sp>
      <p:sp>
        <p:nvSpPr>
          <p:cNvPr id="47109" name="矩形 4"/>
          <p:cNvSpPr>
            <a:spLocks noChangeArrowheads="1"/>
          </p:cNvSpPr>
          <p:nvPr/>
        </p:nvSpPr>
        <p:spPr bwMode="auto">
          <a:xfrm>
            <a:off x="788988" y="998538"/>
            <a:ext cx="77267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en-US" altLang="zh-CN" sz="4400" b="1" dirty="0">
                <a:solidFill>
                  <a:srgbClr val="0000FF"/>
                </a:solidFill>
              </a:rPr>
              <a:t>5.4</a:t>
            </a:r>
            <a:r>
              <a:rPr lang="zh-CN" altLang="en-US" sz="4400" b="1" dirty="0">
                <a:solidFill>
                  <a:srgbClr val="0000FF"/>
                </a:solidFill>
              </a:rPr>
              <a:t>　欧洲</a:t>
            </a:r>
            <a:r>
              <a:rPr lang="en-US" altLang="zh-CN" sz="4400" b="1" dirty="0" err="1">
                <a:solidFill>
                  <a:srgbClr val="0000FF"/>
                </a:solidFill>
              </a:rPr>
              <a:t>eSTREAM</a:t>
            </a:r>
            <a:r>
              <a:rPr lang="zh-CN" altLang="en-US" sz="4400" b="1" dirty="0">
                <a:solidFill>
                  <a:srgbClr val="0000FF"/>
                </a:solidFill>
              </a:rPr>
              <a:t>序列密码</a:t>
            </a:r>
          </a:p>
        </p:txBody>
      </p:sp>
      <p:sp>
        <p:nvSpPr>
          <p:cNvPr id="2" name="矩形 1">
            <a:extLst>
              <a:ext uri="{FF2B5EF4-FFF2-40B4-BE49-F238E27FC236}">
                <a16:creationId xmlns:a16="http://schemas.microsoft.com/office/drawing/2014/main" xmlns="" id="{15CABFF7-1C91-42A5-B98B-D2E6FEFCC307}"/>
              </a:ext>
            </a:extLst>
          </p:cNvPr>
          <p:cNvSpPr/>
          <p:nvPr/>
        </p:nvSpPr>
        <p:spPr>
          <a:xfrm>
            <a:off x="296097" y="1987633"/>
            <a:ext cx="884790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spcBef>
                <a:spcPts val="0"/>
              </a:spcBef>
              <a:buClr>
                <a:schemeClr val="folHlink"/>
              </a:buClr>
              <a:buSzPct val="60000"/>
              <a:buFont typeface="Wingdings" pitchFamily="2" charset="2"/>
              <a:buNone/>
            </a:pPr>
            <a:r>
              <a:rPr lang="en-US" altLang="zh-CN" sz="3600" dirty="0" err="1">
                <a:latin typeface="Times New Roman" panose="02020603050405020304" pitchFamily="18" charset="0"/>
                <a:ea typeface="+mn-ea"/>
                <a:cs typeface="Times New Roman" panose="02020603050405020304" pitchFamily="18" charset="0"/>
              </a:rPr>
              <a:t>eSTREAM</a:t>
            </a:r>
            <a:r>
              <a:rPr lang="zh-CN" altLang="zh-CN" sz="3600" dirty="0">
                <a:latin typeface="Times New Roman" panose="02020603050405020304" pitchFamily="18" charset="0"/>
                <a:ea typeface="+mn-ea"/>
                <a:cs typeface="Times New Roman" panose="02020603050405020304" pitchFamily="18" charset="0"/>
              </a:rPr>
              <a:t>工程的主要任务是征集新的可以广泛使用的序列密码算法，以改变</a:t>
            </a:r>
            <a:r>
              <a:rPr lang="en-US" altLang="zh-CN" sz="3600" dirty="0">
                <a:latin typeface="Times New Roman" panose="02020603050405020304" pitchFamily="18" charset="0"/>
                <a:ea typeface="+mn-ea"/>
                <a:cs typeface="Times New Roman" panose="02020603050405020304" pitchFamily="18" charset="0"/>
              </a:rPr>
              <a:t>2003</a:t>
            </a:r>
            <a:r>
              <a:rPr lang="zh-CN" altLang="zh-CN" sz="3600" dirty="0">
                <a:latin typeface="Times New Roman" panose="02020603050405020304" pitchFamily="18" charset="0"/>
                <a:ea typeface="+mn-ea"/>
                <a:cs typeface="Times New Roman" panose="02020603050405020304" pitchFamily="18" charset="0"/>
              </a:rPr>
              <a:t>年</a:t>
            </a:r>
            <a:r>
              <a:rPr lang="en-US" altLang="zh-CN" sz="3600" dirty="0">
                <a:latin typeface="Times New Roman" panose="02020603050405020304" pitchFamily="18" charset="0"/>
                <a:ea typeface="+mn-ea"/>
                <a:cs typeface="Times New Roman" panose="02020603050405020304" pitchFamily="18" charset="0"/>
              </a:rPr>
              <a:t>NESSIE</a:t>
            </a:r>
            <a:r>
              <a:rPr lang="zh-CN" altLang="zh-CN" sz="3600" dirty="0">
                <a:latin typeface="Times New Roman" panose="02020603050405020304" pitchFamily="18" charset="0"/>
                <a:ea typeface="+mn-ea"/>
                <a:cs typeface="Times New Roman" panose="02020603050405020304" pitchFamily="18" charset="0"/>
              </a:rPr>
              <a:t>工程</a:t>
            </a:r>
            <a:r>
              <a:rPr lang="en-US" altLang="zh-CN" sz="3600" dirty="0">
                <a:latin typeface="Times New Roman" panose="02020603050405020304" pitchFamily="18" charset="0"/>
                <a:ea typeface="+mn-ea"/>
                <a:cs typeface="Times New Roman" panose="02020603050405020304" pitchFamily="18" charset="0"/>
              </a:rPr>
              <a:t>6</a:t>
            </a:r>
            <a:r>
              <a:rPr lang="zh-CN" altLang="zh-CN" sz="3600" dirty="0">
                <a:latin typeface="Times New Roman" panose="02020603050405020304" pitchFamily="18" charset="0"/>
                <a:ea typeface="+mn-ea"/>
                <a:cs typeface="Times New Roman" panose="02020603050405020304" pitchFamily="18" charset="0"/>
              </a:rPr>
              <a:t>个参赛序列密码算法全部落选的状况。该工程于</a:t>
            </a:r>
            <a:r>
              <a:rPr lang="en-US" altLang="zh-CN" sz="3600" dirty="0">
                <a:latin typeface="Times New Roman" panose="02020603050405020304" pitchFamily="18" charset="0"/>
                <a:ea typeface="+mn-ea"/>
                <a:cs typeface="Times New Roman" panose="02020603050405020304" pitchFamily="18" charset="0"/>
              </a:rPr>
              <a:t>2004</a:t>
            </a:r>
            <a:r>
              <a:rPr lang="zh-CN" altLang="zh-CN" sz="3600" dirty="0">
                <a:latin typeface="Times New Roman" panose="02020603050405020304" pitchFamily="18" charset="0"/>
                <a:ea typeface="+mn-ea"/>
                <a:cs typeface="Times New Roman" panose="02020603050405020304" pitchFamily="18" charset="0"/>
              </a:rPr>
              <a:t>年</a:t>
            </a:r>
            <a:r>
              <a:rPr lang="en-US" altLang="zh-CN" sz="3600" dirty="0">
                <a:latin typeface="Times New Roman" panose="02020603050405020304" pitchFamily="18" charset="0"/>
                <a:ea typeface="+mn-ea"/>
                <a:cs typeface="Times New Roman" panose="02020603050405020304" pitchFamily="18" charset="0"/>
              </a:rPr>
              <a:t>11</a:t>
            </a:r>
            <a:r>
              <a:rPr lang="zh-CN" altLang="zh-CN" sz="3600" dirty="0">
                <a:latin typeface="Times New Roman" panose="02020603050405020304" pitchFamily="18" charset="0"/>
                <a:ea typeface="+mn-ea"/>
                <a:cs typeface="Times New Roman" panose="02020603050405020304" pitchFamily="18" charset="0"/>
              </a:rPr>
              <a:t>月开始征集算法，共收到</a:t>
            </a:r>
            <a:r>
              <a:rPr lang="en-US" altLang="zh-CN" sz="3600" dirty="0">
                <a:latin typeface="Times New Roman" panose="02020603050405020304" pitchFamily="18" charset="0"/>
                <a:ea typeface="+mn-ea"/>
                <a:cs typeface="Times New Roman" panose="02020603050405020304" pitchFamily="18" charset="0"/>
              </a:rPr>
              <a:t>34</a:t>
            </a:r>
            <a:r>
              <a:rPr lang="zh-CN" altLang="zh-CN" sz="3600" dirty="0">
                <a:latin typeface="Times New Roman" panose="02020603050405020304" pitchFamily="18" charset="0"/>
                <a:ea typeface="+mn-ea"/>
                <a:cs typeface="Times New Roman" panose="02020603050405020304" pitchFamily="18" charset="0"/>
              </a:rPr>
              <a:t>个候选算法。经过</a:t>
            </a:r>
            <a:r>
              <a:rPr lang="en-US" altLang="zh-CN" sz="3600" dirty="0">
                <a:latin typeface="Times New Roman" panose="02020603050405020304" pitchFamily="18" charset="0"/>
                <a:ea typeface="+mn-ea"/>
                <a:cs typeface="Times New Roman" panose="02020603050405020304" pitchFamily="18" charset="0"/>
              </a:rPr>
              <a:t>3</a:t>
            </a:r>
            <a:r>
              <a:rPr lang="zh-CN" altLang="zh-CN" sz="3600" dirty="0">
                <a:latin typeface="Times New Roman" panose="02020603050405020304" pitchFamily="18" charset="0"/>
                <a:ea typeface="+mn-ea"/>
                <a:cs typeface="Times New Roman" panose="02020603050405020304" pitchFamily="18" charset="0"/>
              </a:rPr>
              <a:t>轮为期</a:t>
            </a:r>
            <a:r>
              <a:rPr lang="en-US" altLang="zh-CN" sz="3600" dirty="0">
                <a:latin typeface="Times New Roman" panose="02020603050405020304" pitchFamily="18" charset="0"/>
                <a:ea typeface="+mn-ea"/>
                <a:cs typeface="Times New Roman" panose="02020603050405020304" pitchFamily="18" charset="0"/>
              </a:rPr>
              <a:t>4</a:t>
            </a:r>
            <a:r>
              <a:rPr lang="zh-CN" altLang="zh-CN" sz="3600" dirty="0">
                <a:latin typeface="Times New Roman" panose="02020603050405020304" pitchFamily="18" charset="0"/>
                <a:ea typeface="+mn-ea"/>
                <a:cs typeface="Times New Roman" panose="02020603050405020304" pitchFamily="18" charset="0"/>
              </a:rPr>
              <a:t>年的评估，</a:t>
            </a:r>
            <a:r>
              <a:rPr lang="en-US" altLang="zh-CN" sz="3600" dirty="0">
                <a:latin typeface="Times New Roman" panose="02020603050405020304" pitchFamily="18" charset="0"/>
                <a:ea typeface="+mn-ea"/>
                <a:cs typeface="Times New Roman" panose="02020603050405020304" pitchFamily="18" charset="0"/>
              </a:rPr>
              <a:t>2008</a:t>
            </a:r>
            <a:r>
              <a:rPr lang="zh-CN" altLang="zh-CN" sz="3600" dirty="0">
                <a:latin typeface="Times New Roman" panose="02020603050405020304" pitchFamily="18" charset="0"/>
                <a:ea typeface="+mn-ea"/>
                <a:cs typeface="Times New Roman" panose="02020603050405020304" pitchFamily="18" charset="0"/>
              </a:rPr>
              <a:t>年</a:t>
            </a:r>
            <a:r>
              <a:rPr lang="en-US" altLang="zh-CN" sz="3600" dirty="0">
                <a:latin typeface="Times New Roman" panose="02020603050405020304" pitchFamily="18" charset="0"/>
                <a:ea typeface="+mn-ea"/>
                <a:cs typeface="Times New Roman" panose="02020603050405020304" pitchFamily="18" charset="0"/>
              </a:rPr>
              <a:t>4</a:t>
            </a:r>
            <a:r>
              <a:rPr lang="zh-CN" altLang="zh-CN" sz="3600" dirty="0">
                <a:latin typeface="Times New Roman" panose="02020603050405020304" pitchFamily="18" charset="0"/>
                <a:ea typeface="+mn-ea"/>
                <a:cs typeface="Times New Roman" panose="02020603050405020304" pitchFamily="18" charset="0"/>
              </a:rPr>
              <a:t>月</a:t>
            </a:r>
            <a:r>
              <a:rPr lang="en-US" altLang="zh-CN" sz="3600" dirty="0" err="1">
                <a:latin typeface="Times New Roman" panose="02020603050405020304" pitchFamily="18" charset="0"/>
                <a:ea typeface="+mn-ea"/>
                <a:cs typeface="Times New Roman" panose="02020603050405020304" pitchFamily="18" charset="0"/>
              </a:rPr>
              <a:t>eSTREAM</a:t>
            </a:r>
            <a:r>
              <a:rPr lang="zh-CN" altLang="zh-CN" sz="3600" dirty="0">
                <a:latin typeface="Times New Roman" panose="02020603050405020304" pitchFamily="18" charset="0"/>
                <a:ea typeface="+mn-ea"/>
                <a:cs typeface="Times New Roman" panose="02020603050405020304" pitchFamily="18" charset="0"/>
              </a:rPr>
              <a:t>工程结束，共有</a:t>
            </a:r>
            <a:r>
              <a:rPr lang="en-US" altLang="zh-CN" sz="3600" dirty="0">
                <a:latin typeface="Times New Roman" panose="02020603050405020304" pitchFamily="18" charset="0"/>
                <a:ea typeface="+mn-ea"/>
                <a:cs typeface="Times New Roman" panose="02020603050405020304" pitchFamily="18" charset="0"/>
              </a:rPr>
              <a:t>8</a:t>
            </a:r>
            <a:r>
              <a:rPr lang="zh-CN" altLang="zh-CN" sz="3600" dirty="0">
                <a:latin typeface="Times New Roman" panose="02020603050405020304" pitchFamily="18" charset="0"/>
                <a:ea typeface="+mn-ea"/>
                <a:cs typeface="Times New Roman" panose="02020603050405020304" pitchFamily="18" charset="0"/>
              </a:rPr>
              <a:t>个参赛算法获选</a:t>
            </a:r>
            <a:r>
              <a:rPr lang="zh-CN" altLang="zh-CN" sz="3600" dirty="0" smtClean="0">
                <a:latin typeface="Times New Roman" panose="02020603050405020304" pitchFamily="18" charset="0"/>
                <a:ea typeface="+mn-ea"/>
                <a:cs typeface="Times New Roman" panose="02020603050405020304" pitchFamily="18" charset="0"/>
              </a:rPr>
              <a:t>。</a:t>
            </a:r>
            <a:endParaRPr lang="zh-CN" altLang="zh-CN" sz="36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820D0D9-7CF2-4337-8819-98492CDDE338}" type="datetime1">
              <a:rPr lang="zh-CN" altLang="en-US" sz="1400" smtClean="0"/>
              <a:t>2020\1\29 Wednesday</a:t>
            </a:fld>
            <a:endParaRPr lang="en-US" altLang="zh-CN" sz="1400"/>
          </a:p>
        </p:txBody>
      </p:sp>
      <p:sp>
        <p:nvSpPr>
          <p:cNvPr id="4710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710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1C6D53B-705D-4317-B39E-4C1AB8F8A360}" type="slidenum">
              <a:rPr lang="en-US" altLang="zh-CN" sz="1400"/>
              <a:pPr>
                <a:spcBef>
                  <a:spcPct val="0"/>
                </a:spcBef>
                <a:buClrTx/>
                <a:buSzTx/>
                <a:buFontTx/>
                <a:buNone/>
              </a:pPr>
              <a:t>12</a:t>
            </a:fld>
            <a:endParaRPr lang="en-US" altLang="zh-CN" sz="1400"/>
          </a:p>
        </p:txBody>
      </p:sp>
      <p:sp>
        <p:nvSpPr>
          <p:cNvPr id="2" name="矩形 1">
            <a:extLst>
              <a:ext uri="{FF2B5EF4-FFF2-40B4-BE49-F238E27FC236}">
                <a16:creationId xmlns:a16="http://schemas.microsoft.com/office/drawing/2014/main" xmlns="" id="{15CABFF7-1C91-42A5-B98B-D2E6FEFCC307}"/>
              </a:ext>
            </a:extLst>
          </p:cNvPr>
          <p:cNvSpPr/>
          <p:nvPr/>
        </p:nvSpPr>
        <p:spPr>
          <a:xfrm>
            <a:off x="161511" y="1987633"/>
            <a:ext cx="898249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spcBef>
                <a:spcPts val="0"/>
              </a:spcBef>
              <a:buClr>
                <a:schemeClr val="folHlink"/>
              </a:buClr>
              <a:buSzPct val="60000"/>
              <a:buFont typeface="Wingdings" pitchFamily="2" charset="2"/>
              <a:buNone/>
            </a:pPr>
            <a:r>
              <a:rPr lang="zh-CN" altLang="zh-CN" sz="3200" dirty="0" smtClean="0">
                <a:latin typeface="Times New Roman" panose="02020603050405020304" pitchFamily="18" charset="0"/>
                <a:ea typeface="+mn-ea"/>
                <a:cs typeface="Times New Roman" panose="02020603050405020304" pitchFamily="18" charset="0"/>
              </a:rPr>
              <a:t>三</a:t>
            </a:r>
            <a:r>
              <a:rPr lang="zh-CN" altLang="zh-CN" sz="3200" dirty="0">
                <a:latin typeface="Times New Roman" panose="02020603050405020304" pitchFamily="18" charset="0"/>
                <a:ea typeface="+mn-ea"/>
                <a:cs typeface="Times New Roman" panose="02020603050405020304" pitchFamily="18" charset="0"/>
              </a:rPr>
              <a:t>个评估阶段如下。</a:t>
            </a:r>
          </a:p>
          <a:p>
            <a:pPr marL="571500" indent="-571500">
              <a:spcBef>
                <a:spcPts val="0"/>
              </a:spcBef>
              <a:buClr>
                <a:schemeClr val="folHlink"/>
              </a:buClr>
              <a:buSzPct val="100000"/>
              <a:buFont typeface="Wingdings" pitchFamily="2" charset="2"/>
              <a:buChar char="Ø"/>
            </a:pPr>
            <a:r>
              <a:rPr lang="zh-CN" altLang="zh-CN" sz="3600" b="1" dirty="0">
                <a:latin typeface="Times New Roman" panose="02020603050405020304" pitchFamily="18" charset="0"/>
                <a:cs typeface="Times New Roman" panose="02020603050405020304" pitchFamily="18" charset="0"/>
              </a:rPr>
              <a:t>第一评估阶段：</a:t>
            </a:r>
            <a:r>
              <a:rPr lang="en-US" altLang="zh-CN" sz="3600" b="1" dirty="0">
                <a:latin typeface="Times New Roman" panose="02020603050405020304" pitchFamily="18" charset="0"/>
                <a:cs typeface="Times New Roman" panose="02020603050405020304" pitchFamily="18" charset="0"/>
              </a:rPr>
              <a:t>2005</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5</a:t>
            </a:r>
            <a:r>
              <a:rPr lang="zh-CN" altLang="zh-CN" sz="3600" b="1" dirty="0">
                <a:latin typeface="Times New Roman" panose="02020603050405020304" pitchFamily="18" charset="0"/>
                <a:cs typeface="Times New Roman" panose="02020603050405020304" pitchFamily="18" charset="0"/>
              </a:rPr>
              <a:t>月～</a:t>
            </a:r>
            <a:r>
              <a:rPr lang="en-US" altLang="zh-CN" sz="3600" b="1" dirty="0">
                <a:latin typeface="Times New Roman" panose="02020603050405020304" pitchFamily="18" charset="0"/>
                <a:cs typeface="Times New Roman" panose="02020603050405020304" pitchFamily="18" charset="0"/>
              </a:rPr>
              <a:t>2006</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2</a:t>
            </a:r>
            <a:r>
              <a:rPr lang="zh-CN" altLang="zh-CN" sz="3600" b="1" dirty="0" smtClean="0">
                <a:latin typeface="Times New Roman" panose="02020603050405020304" pitchFamily="18" charset="0"/>
                <a:cs typeface="Times New Roman" panose="02020603050405020304" pitchFamily="18" charset="0"/>
              </a:rPr>
              <a:t>月</a:t>
            </a:r>
            <a:endParaRPr lang="zh-CN" altLang="zh-CN" sz="3600" b="1" dirty="0">
              <a:latin typeface="Times New Roman" panose="02020603050405020304" pitchFamily="18" charset="0"/>
              <a:cs typeface="Times New Roman" panose="02020603050405020304" pitchFamily="18" charset="0"/>
            </a:endParaRPr>
          </a:p>
          <a:p>
            <a:pPr indent="457200">
              <a:spcBef>
                <a:spcPts val="0"/>
              </a:spcBef>
              <a:buClr>
                <a:schemeClr val="folHlink"/>
              </a:buClr>
              <a:buSzPct val="60000"/>
              <a:buFont typeface="Wingdings" pitchFamily="2" charset="2"/>
              <a:buNone/>
            </a:pPr>
            <a:r>
              <a:rPr lang="zh-CN" altLang="zh-CN" sz="3200" dirty="0">
                <a:latin typeface="Times New Roman" panose="02020603050405020304" pitchFamily="18" charset="0"/>
                <a:ea typeface="+mn-ea"/>
                <a:cs typeface="Times New Roman" panose="02020603050405020304" pitchFamily="18" charset="0"/>
              </a:rPr>
              <a:t>第一评估阶段对所有提交的候选算法按评估标准进行详细评估。主要内容为：算法的安全性、效率（与</a:t>
            </a:r>
            <a:r>
              <a:rPr lang="en-US" altLang="zh-CN" sz="3200" dirty="0">
                <a:latin typeface="Times New Roman" panose="02020603050405020304" pitchFamily="18" charset="0"/>
                <a:ea typeface="+mn-ea"/>
                <a:cs typeface="Times New Roman" panose="02020603050405020304" pitchFamily="18" charset="0"/>
              </a:rPr>
              <a:t>AES</a:t>
            </a:r>
            <a:r>
              <a:rPr lang="zh-CN" altLang="zh-CN" sz="3200" dirty="0">
                <a:latin typeface="Times New Roman" panose="02020603050405020304" pitchFamily="18" charset="0"/>
                <a:ea typeface="+mn-ea"/>
                <a:cs typeface="Times New Roman" panose="02020603050405020304" pitchFamily="18" charset="0"/>
              </a:rPr>
              <a:t>及其他候选算法比较）、简洁及灵活性、设计原理及分析支撑、透明性及文档的完整性。</a:t>
            </a:r>
          </a:p>
        </p:txBody>
      </p:sp>
    </p:spTree>
    <p:extLst>
      <p:ext uri="{BB962C8B-B14F-4D97-AF65-F5344CB8AC3E}">
        <p14:creationId xmlns:p14="http://schemas.microsoft.com/office/powerpoint/2010/main" val="213162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4DC286C-9541-42E0-AF43-E82667D4B807}"/>
              </a:ext>
            </a:extLst>
          </p:cNvPr>
          <p:cNvSpPr>
            <a:spLocks noGrp="1"/>
          </p:cNvSpPr>
          <p:nvPr>
            <p:ph type="dt" sz="half" idx="10"/>
          </p:nvPr>
        </p:nvSpPr>
        <p:spPr/>
        <p:txBody>
          <a:bodyPr/>
          <a:lstStyle/>
          <a:p>
            <a:pPr>
              <a:defRPr/>
            </a:pPr>
            <a:fld id="{7F8FB028-D3CB-4AC9-BB87-9B89A4DDE4D7}"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A76D9BE7-5138-4ED0-89B8-380952A59308}"/>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4" name="灯片编号占位符 3">
            <a:extLst>
              <a:ext uri="{FF2B5EF4-FFF2-40B4-BE49-F238E27FC236}">
                <a16:creationId xmlns:a16="http://schemas.microsoft.com/office/drawing/2014/main" xmlns="" id="{F675E158-4AB3-460A-A23C-948997522978}"/>
              </a:ext>
            </a:extLst>
          </p:cNvPr>
          <p:cNvSpPr>
            <a:spLocks noGrp="1"/>
          </p:cNvSpPr>
          <p:nvPr>
            <p:ph type="sldNum" sz="quarter" idx="12"/>
          </p:nvPr>
        </p:nvSpPr>
        <p:spPr/>
        <p:txBody>
          <a:bodyPr/>
          <a:lstStyle/>
          <a:p>
            <a:pPr>
              <a:defRPr/>
            </a:pPr>
            <a:fld id="{7830E22A-F574-49D0-B6CD-1F23E069FEAC}" type="slidenum">
              <a:rPr lang="en-US" altLang="zh-CN" smtClean="0"/>
              <a:pPr>
                <a:defRPr/>
              </a:pPr>
              <a:t>13</a:t>
            </a:fld>
            <a:endParaRPr lang="en-US" altLang="zh-CN"/>
          </a:p>
        </p:txBody>
      </p:sp>
      <p:sp>
        <p:nvSpPr>
          <p:cNvPr id="5" name="矩形 4">
            <a:extLst>
              <a:ext uri="{FF2B5EF4-FFF2-40B4-BE49-F238E27FC236}">
                <a16:creationId xmlns:a16="http://schemas.microsoft.com/office/drawing/2014/main" xmlns="" id="{627AACD0-88E2-40CF-AF69-F1E6EEA69150}"/>
              </a:ext>
            </a:extLst>
          </p:cNvPr>
          <p:cNvSpPr/>
          <p:nvPr/>
        </p:nvSpPr>
        <p:spPr>
          <a:xfrm>
            <a:off x="521550" y="2483895"/>
            <a:ext cx="8100900" cy="3416320"/>
          </a:xfrm>
          <a:prstGeom prst="rect">
            <a:avLst/>
          </a:prstGeom>
        </p:spPr>
        <p:txBody>
          <a:bodyPr wrap="square">
            <a:spAutoFit/>
          </a:bodyPr>
          <a:lstStyle/>
          <a:p>
            <a:pPr>
              <a:spcBef>
                <a:spcPts val="0"/>
              </a:spcBef>
              <a:buClr>
                <a:schemeClr val="folHlink"/>
              </a:buClr>
              <a:buSzPct val="60000"/>
              <a:buFont typeface="Wingdings" pitchFamily="2" charset="2"/>
              <a:buNone/>
            </a:pPr>
            <a:r>
              <a:rPr lang="zh-CN" altLang="zh-CN" sz="3600" dirty="0">
                <a:latin typeface="Times New Roman" panose="02020603050405020304" pitchFamily="18" charset="0"/>
                <a:cs typeface="Times New Roman" panose="02020603050405020304" pitchFamily="18" charset="0"/>
              </a:rPr>
              <a:t>面向软件候选算法的运行效率必须比</a:t>
            </a:r>
            <a:r>
              <a:rPr lang="en-US" altLang="zh-CN" sz="3600" dirty="0">
                <a:latin typeface="Times New Roman" panose="02020603050405020304" pitchFamily="18" charset="0"/>
                <a:cs typeface="Times New Roman" panose="02020603050405020304" pitchFamily="18" charset="0"/>
              </a:rPr>
              <a:t>AES</a:t>
            </a:r>
            <a:r>
              <a:rPr lang="zh-CN" altLang="zh-CN" sz="3600" dirty="0">
                <a:latin typeface="Times New Roman" panose="02020603050405020304" pitchFamily="18" charset="0"/>
                <a:cs typeface="Times New Roman" panose="02020603050405020304" pitchFamily="18" charset="0"/>
              </a:rPr>
              <a:t>的计数器模式快。该阶段产生了大量安全性分析和性能测试报告，学术讨论气氛浓厚，为下一阶段评估建立了测评构架。第一阶段有</a:t>
            </a:r>
            <a:r>
              <a:rPr lang="en-US" altLang="zh-CN" sz="3600" dirty="0">
                <a:latin typeface="Times New Roman" panose="02020603050405020304" pitchFamily="18" charset="0"/>
                <a:cs typeface="Times New Roman" panose="02020603050405020304" pitchFamily="18" charset="0"/>
              </a:rPr>
              <a:t>7</a:t>
            </a:r>
            <a:r>
              <a:rPr lang="zh-CN" altLang="zh-CN" sz="3600" dirty="0">
                <a:latin typeface="Times New Roman" panose="02020603050405020304" pitchFamily="18" charset="0"/>
                <a:cs typeface="Times New Roman" panose="02020603050405020304" pitchFamily="18" charset="0"/>
              </a:rPr>
              <a:t>个候选算法被淘汰</a:t>
            </a:r>
            <a:r>
              <a:rPr lang="zh-CN" altLang="zh-CN" sz="3600" dirty="0" smtClean="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97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4DC286C-9541-42E0-AF43-E82667D4B807}"/>
              </a:ext>
            </a:extLst>
          </p:cNvPr>
          <p:cNvSpPr>
            <a:spLocks noGrp="1"/>
          </p:cNvSpPr>
          <p:nvPr>
            <p:ph type="dt" sz="half" idx="10"/>
          </p:nvPr>
        </p:nvSpPr>
        <p:spPr/>
        <p:txBody>
          <a:bodyPr/>
          <a:lstStyle/>
          <a:p>
            <a:pPr>
              <a:defRPr/>
            </a:pPr>
            <a:fld id="{7F8FB028-D3CB-4AC9-BB87-9B89A4DDE4D7}"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A76D9BE7-5138-4ED0-89B8-380952A59308}"/>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4" name="灯片编号占位符 3">
            <a:extLst>
              <a:ext uri="{FF2B5EF4-FFF2-40B4-BE49-F238E27FC236}">
                <a16:creationId xmlns:a16="http://schemas.microsoft.com/office/drawing/2014/main" xmlns="" id="{F675E158-4AB3-460A-A23C-948997522978}"/>
              </a:ext>
            </a:extLst>
          </p:cNvPr>
          <p:cNvSpPr>
            <a:spLocks noGrp="1"/>
          </p:cNvSpPr>
          <p:nvPr>
            <p:ph type="sldNum" sz="quarter" idx="12"/>
          </p:nvPr>
        </p:nvSpPr>
        <p:spPr/>
        <p:txBody>
          <a:bodyPr/>
          <a:lstStyle/>
          <a:p>
            <a:pPr>
              <a:defRPr/>
            </a:pPr>
            <a:fld id="{7830E22A-F574-49D0-B6CD-1F23E069FEAC}" type="slidenum">
              <a:rPr lang="en-US" altLang="zh-CN" smtClean="0"/>
              <a:pPr>
                <a:defRPr/>
              </a:pPr>
              <a:t>14</a:t>
            </a:fld>
            <a:endParaRPr lang="en-US" altLang="zh-CN"/>
          </a:p>
        </p:txBody>
      </p:sp>
      <p:sp>
        <p:nvSpPr>
          <p:cNvPr id="5" name="矩形 4">
            <a:extLst>
              <a:ext uri="{FF2B5EF4-FFF2-40B4-BE49-F238E27FC236}">
                <a16:creationId xmlns:a16="http://schemas.microsoft.com/office/drawing/2014/main" xmlns="" id="{627AACD0-88E2-40CF-AF69-F1E6EEA69150}"/>
              </a:ext>
            </a:extLst>
          </p:cNvPr>
          <p:cNvSpPr/>
          <p:nvPr/>
        </p:nvSpPr>
        <p:spPr>
          <a:xfrm>
            <a:off x="341530" y="2123855"/>
            <a:ext cx="8100900" cy="3970318"/>
          </a:xfrm>
          <a:prstGeom prst="rect">
            <a:avLst/>
          </a:prstGeom>
        </p:spPr>
        <p:txBody>
          <a:bodyPr wrap="square">
            <a:spAutoFit/>
          </a:bodyPr>
          <a:lstStyle/>
          <a:p>
            <a:pPr marL="571500" indent="-571500">
              <a:spcBef>
                <a:spcPts val="0"/>
              </a:spcBef>
              <a:buClr>
                <a:schemeClr val="folHlink"/>
              </a:buClr>
              <a:buSzPct val="100000"/>
              <a:buFont typeface="Wingdings" pitchFamily="2" charset="2"/>
              <a:buChar char="Ø"/>
            </a:pPr>
            <a:r>
              <a:rPr lang="zh-CN" altLang="zh-CN" sz="3600" b="1" dirty="0" smtClean="0">
                <a:latin typeface="Times New Roman" panose="02020603050405020304" pitchFamily="18" charset="0"/>
                <a:cs typeface="Times New Roman" panose="02020603050405020304" pitchFamily="18" charset="0"/>
              </a:rPr>
              <a:t>第二</a:t>
            </a:r>
            <a:r>
              <a:rPr lang="zh-CN" altLang="zh-CN" sz="3600" b="1" dirty="0">
                <a:latin typeface="Times New Roman" panose="02020603050405020304" pitchFamily="18" charset="0"/>
                <a:cs typeface="Times New Roman" panose="02020603050405020304" pitchFamily="18" charset="0"/>
              </a:rPr>
              <a:t>评估阶段：</a:t>
            </a:r>
            <a:r>
              <a:rPr lang="en-US" altLang="zh-CN" sz="3600" b="1" dirty="0">
                <a:latin typeface="Times New Roman" panose="02020603050405020304" pitchFamily="18" charset="0"/>
                <a:cs typeface="Times New Roman" panose="02020603050405020304" pitchFamily="18" charset="0"/>
              </a:rPr>
              <a:t>2006</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7</a:t>
            </a:r>
            <a:r>
              <a:rPr lang="zh-CN" altLang="zh-CN" sz="3600" b="1" dirty="0">
                <a:latin typeface="Times New Roman" panose="02020603050405020304" pitchFamily="18" charset="0"/>
                <a:cs typeface="Times New Roman" panose="02020603050405020304" pitchFamily="18" charset="0"/>
              </a:rPr>
              <a:t>月～</a:t>
            </a:r>
            <a:r>
              <a:rPr lang="en-US" altLang="zh-CN" sz="3600" b="1" dirty="0">
                <a:latin typeface="Times New Roman" panose="02020603050405020304" pitchFamily="18" charset="0"/>
                <a:cs typeface="Times New Roman" panose="02020603050405020304" pitchFamily="18" charset="0"/>
              </a:rPr>
              <a:t>2007</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2</a:t>
            </a:r>
            <a:r>
              <a:rPr lang="zh-CN" altLang="zh-CN" sz="3600" b="1" dirty="0">
                <a:latin typeface="Times New Roman" panose="02020603050405020304" pitchFamily="18" charset="0"/>
                <a:cs typeface="Times New Roman" panose="02020603050405020304" pitchFamily="18" charset="0"/>
              </a:rPr>
              <a:t>月。</a:t>
            </a:r>
          </a:p>
          <a:p>
            <a:pPr indent="457200">
              <a:spcBef>
                <a:spcPts val="0"/>
              </a:spcBef>
              <a:buClr>
                <a:schemeClr val="folHlink"/>
              </a:buClr>
              <a:buSzPct val="60000"/>
              <a:buFont typeface="Wingdings" pitchFamily="2" charset="2"/>
              <a:buNone/>
            </a:pPr>
            <a:r>
              <a:rPr lang="zh-CN" altLang="zh-CN" sz="3600" dirty="0">
                <a:latin typeface="Times New Roman" panose="02020603050405020304" pitchFamily="18" charset="0"/>
                <a:cs typeface="Times New Roman" panose="02020603050405020304" pitchFamily="18" charset="0"/>
              </a:rPr>
              <a:t>尽管很多算法在第一评估阶段被破解，但</a:t>
            </a:r>
            <a:r>
              <a:rPr lang="en-US" altLang="zh-CN" sz="3600" dirty="0" err="1">
                <a:latin typeface="Times New Roman" panose="02020603050405020304" pitchFamily="18" charset="0"/>
                <a:cs typeface="Times New Roman" panose="02020603050405020304" pitchFamily="18" charset="0"/>
              </a:rPr>
              <a:t>eSTREAM</a:t>
            </a:r>
            <a:r>
              <a:rPr lang="zh-CN" altLang="zh-CN" sz="3600" dirty="0">
                <a:latin typeface="Times New Roman" panose="02020603050405020304" pitchFamily="18" charset="0"/>
                <a:cs typeface="Times New Roman" panose="02020603050405020304" pitchFamily="18" charset="0"/>
              </a:rPr>
              <a:t>委员会考虑其设计理论的创新性，允许对这些算法进行适当修改后进入第二评估阶段。经过半年的评估，该阶段有</a:t>
            </a:r>
            <a:r>
              <a:rPr lang="en-US" altLang="zh-CN" sz="3600" dirty="0">
                <a:latin typeface="Times New Roman" panose="02020603050405020304" pitchFamily="18" charset="0"/>
                <a:cs typeface="Times New Roman" panose="02020603050405020304" pitchFamily="18" charset="0"/>
              </a:rPr>
              <a:t>11</a:t>
            </a:r>
            <a:r>
              <a:rPr lang="zh-CN" altLang="zh-CN" sz="3600" dirty="0">
                <a:latin typeface="Times New Roman" panose="02020603050405020304" pitchFamily="18" charset="0"/>
                <a:cs typeface="Times New Roman" panose="02020603050405020304" pitchFamily="18" charset="0"/>
              </a:rPr>
              <a:t>个候选算法被淘汰。</a:t>
            </a:r>
          </a:p>
        </p:txBody>
      </p:sp>
    </p:spTree>
    <p:extLst>
      <p:ext uri="{BB962C8B-B14F-4D97-AF65-F5344CB8AC3E}">
        <p14:creationId xmlns:p14="http://schemas.microsoft.com/office/powerpoint/2010/main" val="309765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65BF275-1050-4E83-B850-057111876D61}" type="datetime1">
              <a:rPr lang="zh-CN" altLang="en-US" sz="1400" smtClean="0"/>
              <a:t>2020\1\29 Wednesday</a:t>
            </a:fld>
            <a:endParaRPr lang="en-US" altLang="zh-CN" sz="1400"/>
          </a:p>
        </p:txBody>
      </p:sp>
      <p:sp>
        <p:nvSpPr>
          <p:cNvPr id="4813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813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5C443C6-A398-42CD-95FA-7E1C4E98CD01}" type="slidenum">
              <a:rPr lang="en-US" altLang="zh-CN" sz="1400"/>
              <a:pPr>
                <a:spcBef>
                  <a:spcPct val="0"/>
                </a:spcBef>
                <a:buClrTx/>
                <a:buSzTx/>
                <a:buFontTx/>
                <a:buNone/>
              </a:pPr>
              <a:t>15</a:t>
            </a:fld>
            <a:endParaRPr lang="en-US" altLang="zh-CN" sz="1400"/>
          </a:p>
        </p:txBody>
      </p:sp>
      <p:sp>
        <p:nvSpPr>
          <p:cNvPr id="2" name="矩形 1">
            <a:extLst>
              <a:ext uri="{FF2B5EF4-FFF2-40B4-BE49-F238E27FC236}">
                <a16:creationId xmlns:a16="http://schemas.microsoft.com/office/drawing/2014/main" xmlns="" id="{F5D0390E-72E5-4126-A8CA-CF553479BC10}"/>
              </a:ext>
            </a:extLst>
          </p:cNvPr>
          <p:cNvSpPr/>
          <p:nvPr/>
        </p:nvSpPr>
        <p:spPr>
          <a:xfrm>
            <a:off x="251520" y="1785336"/>
            <a:ext cx="8695630"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spcBef>
                <a:spcPts val="0"/>
              </a:spcBef>
              <a:buClr>
                <a:schemeClr val="folHlink"/>
              </a:buClr>
              <a:buSzPct val="100000"/>
              <a:buFont typeface="Wingdings" pitchFamily="2" charset="2"/>
              <a:buChar char="Ø"/>
            </a:pPr>
            <a:r>
              <a:rPr lang="zh-CN" altLang="zh-CN" sz="3600" b="1" dirty="0">
                <a:latin typeface="Times New Roman" panose="02020603050405020304" pitchFamily="18" charset="0"/>
                <a:cs typeface="Times New Roman" panose="02020603050405020304" pitchFamily="18" charset="0"/>
              </a:rPr>
              <a:t>第三评估阶段：</a:t>
            </a:r>
            <a:r>
              <a:rPr lang="en-US" altLang="zh-CN" sz="3600" b="1" dirty="0">
                <a:latin typeface="Times New Roman" panose="02020603050405020304" pitchFamily="18" charset="0"/>
                <a:cs typeface="Times New Roman" panose="02020603050405020304" pitchFamily="18" charset="0"/>
              </a:rPr>
              <a:t>2007</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4</a:t>
            </a:r>
            <a:r>
              <a:rPr lang="zh-CN" altLang="zh-CN" sz="3600" b="1" dirty="0">
                <a:latin typeface="Times New Roman" panose="02020603050405020304" pitchFamily="18" charset="0"/>
                <a:cs typeface="Times New Roman" panose="02020603050405020304" pitchFamily="18" charset="0"/>
              </a:rPr>
              <a:t>月～</a:t>
            </a:r>
            <a:r>
              <a:rPr lang="en-US" altLang="zh-CN" sz="3600" b="1" dirty="0">
                <a:latin typeface="Times New Roman" panose="02020603050405020304" pitchFamily="18" charset="0"/>
                <a:cs typeface="Times New Roman" panose="02020603050405020304" pitchFamily="18" charset="0"/>
              </a:rPr>
              <a:t>2008</a:t>
            </a:r>
            <a:r>
              <a:rPr lang="zh-CN" altLang="zh-CN" sz="3600" b="1" dirty="0">
                <a:latin typeface="Times New Roman" panose="02020603050405020304" pitchFamily="18" charset="0"/>
                <a:cs typeface="Times New Roman" panose="02020603050405020304" pitchFamily="18" charset="0"/>
              </a:rPr>
              <a:t>年</a:t>
            </a:r>
            <a:r>
              <a:rPr lang="en-US" altLang="zh-CN" sz="3600" b="1" dirty="0">
                <a:latin typeface="Times New Roman" panose="02020603050405020304" pitchFamily="18" charset="0"/>
                <a:cs typeface="Times New Roman" panose="02020603050405020304" pitchFamily="18" charset="0"/>
              </a:rPr>
              <a:t>4</a:t>
            </a:r>
            <a:r>
              <a:rPr lang="zh-CN" altLang="zh-CN" sz="3600" b="1" dirty="0" smtClean="0">
                <a:latin typeface="Times New Roman" panose="02020603050405020304" pitchFamily="18" charset="0"/>
                <a:cs typeface="Times New Roman" panose="02020603050405020304" pitchFamily="18" charset="0"/>
              </a:rPr>
              <a:t>月</a:t>
            </a:r>
            <a:endParaRPr lang="zh-CN" altLang="zh-CN" sz="3600" b="1" dirty="0">
              <a:latin typeface="Times New Roman" panose="02020603050405020304" pitchFamily="18" charset="0"/>
              <a:cs typeface="Times New Roman" panose="02020603050405020304" pitchFamily="18" charset="0"/>
            </a:endParaRPr>
          </a:p>
          <a:p>
            <a:pPr marL="342900" indent="-342900">
              <a:spcBef>
                <a:spcPct val="20000"/>
              </a:spcBef>
              <a:buClr>
                <a:schemeClr val="folHlink"/>
              </a:buClr>
              <a:buSzPct val="100000"/>
              <a:buFont typeface="Wingdings" pitchFamily="2" charset="2"/>
              <a:buChar char="Ø"/>
            </a:pPr>
            <a:r>
              <a:rPr lang="en-US" altLang="zh-CN" sz="2400" dirty="0">
                <a:latin typeface="Times New Roman" panose="02020603050405020304" pitchFamily="18" charset="0"/>
                <a:ea typeface="+mn-ea"/>
                <a:cs typeface="Times New Roman" panose="02020603050405020304" pitchFamily="18" charset="0"/>
              </a:rPr>
              <a:t>2008</a:t>
            </a:r>
            <a:r>
              <a:rPr lang="zh-CN" altLang="zh-CN" sz="2400" dirty="0">
                <a:latin typeface="Times New Roman" panose="02020603050405020304" pitchFamily="18" charset="0"/>
                <a:ea typeface="+mn-ea"/>
                <a:cs typeface="Times New Roman" panose="02020603050405020304" pitchFamily="18" charset="0"/>
              </a:rPr>
              <a:t>年</a:t>
            </a:r>
            <a:r>
              <a:rPr lang="en-US" altLang="zh-CN" sz="2400" dirty="0">
                <a:latin typeface="Times New Roman" panose="02020603050405020304" pitchFamily="18" charset="0"/>
                <a:ea typeface="+mn-ea"/>
                <a:cs typeface="Times New Roman" panose="02020603050405020304" pitchFamily="18" charset="0"/>
              </a:rPr>
              <a:t>4</a:t>
            </a:r>
            <a:r>
              <a:rPr lang="zh-CN" altLang="zh-CN" sz="2400" dirty="0">
                <a:latin typeface="Times New Roman" panose="02020603050405020304" pitchFamily="18" charset="0"/>
                <a:ea typeface="+mn-ea"/>
                <a:cs typeface="Times New Roman" panose="02020603050405020304" pitchFamily="18" charset="0"/>
              </a:rPr>
              <a:t>月，在</a:t>
            </a:r>
            <a:r>
              <a:rPr lang="en-US" altLang="zh-CN" sz="2400" dirty="0">
                <a:latin typeface="Times New Roman" panose="02020603050405020304" pitchFamily="18" charset="0"/>
                <a:ea typeface="+mn-ea"/>
                <a:cs typeface="Times New Roman" panose="02020603050405020304" pitchFamily="18" charset="0"/>
              </a:rPr>
              <a:t>SASC 2008</a:t>
            </a:r>
            <a:r>
              <a:rPr lang="zh-CN" altLang="zh-CN" sz="2400" dirty="0">
                <a:latin typeface="Times New Roman" panose="02020603050405020304" pitchFamily="18" charset="0"/>
                <a:ea typeface="+mn-ea"/>
                <a:cs typeface="Times New Roman" panose="02020603050405020304" pitchFamily="18" charset="0"/>
              </a:rPr>
              <a:t>会议上，参会研究人员对第三评估阶段候选算法进行了投票，结果见表</a:t>
            </a:r>
            <a:r>
              <a:rPr lang="en-US" altLang="zh-CN" sz="2400" dirty="0">
                <a:latin typeface="Times New Roman" panose="02020603050405020304" pitchFamily="18" charset="0"/>
                <a:ea typeface="+mn-ea"/>
                <a:cs typeface="Times New Roman" panose="02020603050405020304" pitchFamily="18" charset="0"/>
              </a:rPr>
              <a:t>5.3</a:t>
            </a:r>
            <a:r>
              <a:rPr lang="zh-CN" altLang="zh-CN" sz="2400" dirty="0" smtClean="0">
                <a:latin typeface="Times New Roman" panose="02020603050405020304" pitchFamily="18" charset="0"/>
                <a:ea typeface="+mn-ea"/>
                <a:cs typeface="Times New Roman" panose="02020603050405020304" pitchFamily="18" charset="0"/>
              </a:rPr>
              <a:t>。</a:t>
            </a:r>
            <a:endParaRPr lang="en-US" altLang="zh-CN" sz="2400" dirty="0" smtClean="0">
              <a:latin typeface="Times New Roman" panose="02020603050405020304" pitchFamily="18" charset="0"/>
              <a:ea typeface="+mn-ea"/>
              <a:cs typeface="Times New Roman" panose="02020603050405020304" pitchFamily="18" charset="0"/>
            </a:endParaRPr>
          </a:p>
          <a:p>
            <a:pPr marL="342900" indent="-342900">
              <a:spcBef>
                <a:spcPct val="20000"/>
              </a:spcBef>
              <a:buClr>
                <a:schemeClr val="folHlink"/>
              </a:buClr>
              <a:buSzPct val="100000"/>
              <a:buFont typeface="Wingdings" pitchFamily="2" charset="2"/>
              <a:buChar char="Ø"/>
            </a:pPr>
            <a:r>
              <a:rPr lang="zh-CN" altLang="zh-CN" sz="2400" dirty="0" smtClean="0">
                <a:latin typeface="Times New Roman" panose="02020603050405020304" pitchFamily="18" charset="0"/>
                <a:ea typeface="+mn-ea"/>
                <a:cs typeface="Times New Roman" panose="02020603050405020304" pitchFamily="18" charset="0"/>
              </a:rPr>
              <a:t>共有</a:t>
            </a:r>
            <a:r>
              <a:rPr lang="en-US" altLang="zh-CN" sz="2400" dirty="0">
                <a:latin typeface="Times New Roman" panose="02020603050405020304" pitchFamily="18" charset="0"/>
                <a:ea typeface="+mn-ea"/>
                <a:cs typeface="Times New Roman" panose="02020603050405020304" pitchFamily="18" charset="0"/>
              </a:rPr>
              <a:t>8</a:t>
            </a:r>
            <a:r>
              <a:rPr lang="zh-CN" altLang="zh-CN" sz="2400" dirty="0">
                <a:latin typeface="Times New Roman" panose="02020603050405020304" pitchFamily="18" charset="0"/>
                <a:ea typeface="+mn-ea"/>
                <a:cs typeface="Times New Roman" panose="02020603050405020304" pitchFamily="18" charset="0"/>
              </a:rPr>
              <a:t>个候选算法获选，其中面向软件的获选算法为</a:t>
            </a:r>
            <a:r>
              <a:rPr lang="en-US" altLang="zh-CN" sz="2400" dirty="0">
                <a:latin typeface="Times New Roman" panose="02020603050405020304" pitchFamily="18" charset="0"/>
                <a:ea typeface="+mn-ea"/>
                <a:cs typeface="Times New Roman" panose="02020603050405020304" pitchFamily="18" charset="0"/>
              </a:rPr>
              <a:t>HC-128</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Rabbit</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Salsa20</a:t>
            </a:r>
            <a:r>
              <a:rPr lang="zh-CN" altLang="zh-CN" sz="2400" dirty="0">
                <a:latin typeface="Times New Roman" panose="02020603050405020304" pitchFamily="18" charset="0"/>
                <a:ea typeface="+mn-ea"/>
                <a:cs typeface="Times New Roman" panose="02020603050405020304" pitchFamily="18" charset="0"/>
              </a:rPr>
              <a:t>和</a:t>
            </a:r>
            <a:r>
              <a:rPr lang="en-US" altLang="zh-CN" sz="2400" dirty="0" err="1">
                <a:latin typeface="Times New Roman" panose="02020603050405020304" pitchFamily="18" charset="0"/>
                <a:ea typeface="+mn-ea"/>
                <a:cs typeface="Times New Roman" panose="02020603050405020304" pitchFamily="18" charset="0"/>
              </a:rPr>
              <a:t>Sosemanuk</a:t>
            </a:r>
            <a:r>
              <a:rPr lang="zh-CN" altLang="zh-CN" sz="2400" dirty="0">
                <a:latin typeface="Times New Roman" panose="02020603050405020304" pitchFamily="18" charset="0"/>
                <a:ea typeface="+mn-ea"/>
                <a:cs typeface="Times New Roman" panose="02020603050405020304" pitchFamily="18" charset="0"/>
              </a:rPr>
              <a:t>；面向硬件的获选算法为</a:t>
            </a:r>
            <a:r>
              <a:rPr lang="en-US" altLang="zh-CN" sz="2400" dirty="0">
                <a:latin typeface="Times New Roman" panose="02020603050405020304" pitchFamily="18" charset="0"/>
                <a:ea typeface="+mn-ea"/>
                <a:cs typeface="Times New Roman" panose="02020603050405020304" pitchFamily="18" charset="0"/>
              </a:rPr>
              <a:t>F-FCSR-H v2</a:t>
            </a:r>
            <a:r>
              <a:rPr lang="zh-CN" altLang="zh-CN" sz="2400" dirty="0">
                <a:latin typeface="Times New Roman" panose="02020603050405020304" pitchFamily="18" charset="0"/>
                <a:ea typeface="+mn-ea"/>
                <a:cs typeface="Times New Roman" panose="02020603050405020304" pitchFamily="18" charset="0"/>
              </a:rPr>
              <a:t>（注：己被破解）、</a:t>
            </a:r>
            <a:r>
              <a:rPr lang="en-US" altLang="zh-CN" sz="2400" dirty="0">
                <a:latin typeface="Times New Roman" panose="02020603050405020304" pitchFamily="18" charset="0"/>
                <a:ea typeface="+mn-ea"/>
                <a:cs typeface="Times New Roman" panose="02020603050405020304" pitchFamily="18" charset="0"/>
              </a:rPr>
              <a:t>Grain v1</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MICKEY v2</a:t>
            </a:r>
            <a:r>
              <a:rPr lang="zh-CN" altLang="zh-CN" sz="2400" dirty="0">
                <a:latin typeface="Times New Roman" panose="02020603050405020304" pitchFamily="18" charset="0"/>
                <a:ea typeface="+mn-ea"/>
                <a:cs typeface="Times New Roman" panose="02020603050405020304" pitchFamily="18" charset="0"/>
              </a:rPr>
              <a:t>和</a:t>
            </a:r>
            <a:r>
              <a:rPr lang="en-US" altLang="zh-CN" sz="2400" dirty="0" err="1">
                <a:latin typeface="Times New Roman" panose="02020603050405020304" pitchFamily="18" charset="0"/>
                <a:ea typeface="+mn-ea"/>
                <a:cs typeface="Times New Roman" panose="02020603050405020304" pitchFamily="18" charset="0"/>
              </a:rPr>
              <a:t>Trivium</a:t>
            </a:r>
            <a:r>
              <a:rPr lang="zh-CN" altLang="zh-CN" sz="2400" dirty="0" smtClean="0">
                <a:latin typeface="Times New Roman" panose="02020603050405020304" pitchFamily="18" charset="0"/>
                <a:ea typeface="+mn-ea"/>
                <a:cs typeface="Times New Roman" panose="02020603050405020304" pitchFamily="18" charset="0"/>
              </a:rPr>
              <a:t>。</a:t>
            </a:r>
            <a:endParaRPr lang="en-US" altLang="zh-CN" sz="2400" dirty="0" smtClean="0">
              <a:latin typeface="Times New Roman" panose="02020603050405020304" pitchFamily="18" charset="0"/>
              <a:ea typeface="+mn-ea"/>
              <a:cs typeface="Times New Roman" panose="02020603050405020304" pitchFamily="18" charset="0"/>
            </a:endParaRPr>
          </a:p>
          <a:p>
            <a:pPr marL="342900" indent="-342900">
              <a:spcBef>
                <a:spcPct val="20000"/>
              </a:spcBef>
              <a:buClr>
                <a:schemeClr val="folHlink"/>
              </a:buClr>
              <a:buSzPct val="100000"/>
              <a:buFont typeface="Wingdings" pitchFamily="2" charset="2"/>
              <a:buChar char="Ø"/>
            </a:pPr>
            <a:r>
              <a:rPr lang="zh-CN" altLang="zh-CN" sz="2400" dirty="0" smtClean="0">
                <a:latin typeface="Times New Roman" panose="02020603050405020304" pitchFamily="18" charset="0"/>
                <a:ea typeface="+mn-ea"/>
                <a:cs typeface="Times New Roman" panose="02020603050405020304" pitchFamily="18" charset="0"/>
              </a:rPr>
              <a:t>三轮</a:t>
            </a:r>
            <a:r>
              <a:rPr lang="zh-CN" altLang="zh-CN" sz="2400" dirty="0">
                <a:latin typeface="Times New Roman" panose="02020603050405020304" pitchFamily="18" charset="0"/>
                <a:ea typeface="+mn-ea"/>
                <a:cs typeface="Times New Roman" panose="02020603050405020304" pitchFamily="18" charset="0"/>
              </a:rPr>
              <a:t>评估共淘汰算法</a:t>
            </a:r>
            <a:r>
              <a:rPr lang="en-US" altLang="zh-CN" sz="2400" dirty="0">
                <a:latin typeface="Times New Roman" panose="02020603050405020304" pitchFamily="18" charset="0"/>
                <a:ea typeface="+mn-ea"/>
                <a:cs typeface="Times New Roman" panose="02020603050405020304" pitchFamily="18" charset="0"/>
              </a:rPr>
              <a:t>26</a:t>
            </a:r>
            <a:r>
              <a:rPr lang="zh-CN" altLang="zh-CN" sz="2400" dirty="0">
                <a:latin typeface="Times New Roman" panose="02020603050405020304" pitchFamily="18" charset="0"/>
                <a:ea typeface="+mn-ea"/>
                <a:cs typeface="Times New Roman" panose="02020603050405020304" pitchFamily="18" charset="0"/>
              </a:rPr>
              <a:t>个，第三评估阶段候选算法投票结果对其研究进展进行了分类归纳，并尽可能多地给出相关研究文献，以便对它们进行进一步研究。</a:t>
            </a:r>
          </a:p>
        </p:txBody>
      </p:sp>
    </p:spTree>
    <p:extLst>
      <p:ext uri="{BB962C8B-B14F-4D97-AF65-F5344CB8AC3E}">
        <p14:creationId xmlns:p14="http://schemas.microsoft.com/office/powerpoint/2010/main" val="213957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65BF275-1050-4E83-B850-057111876D61}" type="datetime1">
              <a:rPr lang="zh-CN" altLang="en-US" sz="1400" smtClean="0"/>
              <a:t>2020\1\29 Wednesday</a:t>
            </a:fld>
            <a:endParaRPr lang="en-US" altLang="zh-CN" sz="1400"/>
          </a:p>
        </p:txBody>
      </p:sp>
      <p:sp>
        <p:nvSpPr>
          <p:cNvPr id="4813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813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5C443C6-A398-42CD-95FA-7E1C4E98CD01}" type="slidenum">
              <a:rPr lang="en-US" altLang="zh-CN" sz="1400"/>
              <a:pPr>
                <a:spcBef>
                  <a:spcPct val="0"/>
                </a:spcBef>
                <a:buClrTx/>
                <a:buSzTx/>
                <a:buFontTx/>
                <a:buNone/>
              </a:pPr>
              <a:t>16</a:t>
            </a:fld>
            <a:endParaRPr lang="en-US" altLang="zh-CN" sz="1400"/>
          </a:p>
        </p:txBody>
      </p:sp>
      <p:graphicFrame>
        <p:nvGraphicFramePr>
          <p:cNvPr id="4" name="表格 3">
            <a:extLst>
              <a:ext uri="{FF2B5EF4-FFF2-40B4-BE49-F238E27FC236}">
                <a16:creationId xmlns:a16="http://schemas.microsoft.com/office/drawing/2014/main" xmlns="" id="{DFB474E4-EA2C-4026-B5DA-8179DA911812}"/>
              </a:ext>
            </a:extLst>
          </p:cNvPr>
          <p:cNvGraphicFramePr>
            <a:graphicFrameLocks noGrp="1"/>
          </p:cNvGraphicFramePr>
          <p:nvPr>
            <p:extLst>
              <p:ext uri="{D42A27DB-BD31-4B8C-83A1-F6EECF244321}">
                <p14:modId xmlns:p14="http://schemas.microsoft.com/office/powerpoint/2010/main" val="2318725378"/>
              </p:ext>
            </p:extLst>
          </p:nvPr>
        </p:nvGraphicFramePr>
        <p:xfrm>
          <a:off x="206515" y="2618910"/>
          <a:ext cx="8685964" cy="3375376"/>
        </p:xfrm>
        <a:graphic>
          <a:graphicData uri="http://schemas.openxmlformats.org/drawingml/2006/table">
            <a:tbl>
              <a:tblPr firstRow="1" firstCol="1" bandRow="1">
                <a:tableStyleId>{2D5ABB26-0587-4C30-8999-92F81FD0307C}</a:tableStyleId>
              </a:tblPr>
              <a:tblGrid>
                <a:gridCol w="2171491">
                  <a:extLst>
                    <a:ext uri="{9D8B030D-6E8A-4147-A177-3AD203B41FA5}">
                      <a16:colId xmlns:a16="http://schemas.microsoft.com/office/drawing/2014/main" xmlns="" val="1093846340"/>
                    </a:ext>
                  </a:extLst>
                </a:gridCol>
                <a:gridCol w="2171491">
                  <a:extLst>
                    <a:ext uri="{9D8B030D-6E8A-4147-A177-3AD203B41FA5}">
                      <a16:colId xmlns:a16="http://schemas.microsoft.com/office/drawing/2014/main" xmlns="" val="4137453262"/>
                    </a:ext>
                  </a:extLst>
                </a:gridCol>
                <a:gridCol w="2171491">
                  <a:extLst>
                    <a:ext uri="{9D8B030D-6E8A-4147-A177-3AD203B41FA5}">
                      <a16:colId xmlns:a16="http://schemas.microsoft.com/office/drawing/2014/main" xmlns="" val="3040710474"/>
                    </a:ext>
                  </a:extLst>
                </a:gridCol>
                <a:gridCol w="2171491">
                  <a:extLst>
                    <a:ext uri="{9D8B030D-6E8A-4147-A177-3AD203B41FA5}">
                      <a16:colId xmlns:a16="http://schemas.microsoft.com/office/drawing/2014/main" xmlns="" val="1737317534"/>
                    </a:ext>
                  </a:extLst>
                </a:gridCol>
              </a:tblGrid>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Rabbit</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2.80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Trivium</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4.35</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6855305"/>
                  </a:ext>
                </a:extLst>
              </a:tr>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Salsa20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2.80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Grain v1</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3.50</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62209580"/>
                  </a:ext>
                </a:extLst>
              </a:tr>
              <a:tr h="421922">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Sosemanuk</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1.20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F-FCSR-H v2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0.52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42061553"/>
                  </a:ext>
                </a:extLst>
              </a:tr>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HC-128</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0.60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MICKEY v2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0.17</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40335025"/>
                  </a:ext>
                </a:extLst>
              </a:tr>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NLS v2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-0.60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Decim</a:t>
                      </a:r>
                      <a:r>
                        <a:rPr lang="en-US" sz="2400" dirty="0">
                          <a:effectLst/>
                          <a:latin typeface="Times New Roman" panose="02020603050405020304" pitchFamily="18" charset="0"/>
                          <a:ea typeface="+mn-ea"/>
                          <a:cs typeface="Times New Roman" panose="02020603050405020304" pitchFamily="18" charset="0"/>
                        </a:rPr>
                        <a:t> v2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-1.38</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59988762"/>
                  </a:ext>
                </a:extLst>
              </a:tr>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LEX v2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-1.20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Edon80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-1.72</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92995843"/>
                  </a:ext>
                </a:extLst>
              </a:tr>
              <a:tr h="421922">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CryptMT</a:t>
                      </a:r>
                      <a:r>
                        <a:rPr lang="en-US" sz="2400" dirty="0">
                          <a:effectLst/>
                          <a:latin typeface="Times New Roman" panose="02020603050405020304" pitchFamily="18" charset="0"/>
                          <a:ea typeface="+mn-ea"/>
                          <a:cs typeface="Times New Roman" panose="02020603050405020304" pitchFamily="18" charset="0"/>
                        </a:rPr>
                        <a:t> v3</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-1.40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Pomaranch</a:t>
                      </a:r>
                      <a:r>
                        <a:rPr lang="en-US" sz="2400" dirty="0">
                          <a:effectLst/>
                          <a:latin typeface="Times New Roman" panose="02020603050405020304" pitchFamily="18" charset="0"/>
                          <a:ea typeface="+mn-ea"/>
                          <a:cs typeface="Times New Roman" panose="02020603050405020304" pitchFamily="18" charset="0"/>
                        </a:rPr>
                        <a:t> v3</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-2.24</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33064579"/>
                  </a:ext>
                </a:extLst>
              </a:tr>
              <a:tr h="421922">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Dragon</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-1.60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Moustique</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-2.50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0545151"/>
                  </a:ext>
                </a:extLst>
              </a:tr>
            </a:tbl>
          </a:graphicData>
        </a:graphic>
      </p:graphicFrame>
      <p:sp>
        <p:nvSpPr>
          <p:cNvPr id="5" name="Rectangle 1">
            <a:extLst>
              <a:ext uri="{FF2B5EF4-FFF2-40B4-BE49-F238E27FC236}">
                <a16:creationId xmlns:a16="http://schemas.microsoft.com/office/drawing/2014/main" xmlns="" id="{96B07A25-76AC-449E-8D43-FA141123321E}"/>
              </a:ext>
            </a:extLst>
          </p:cNvPr>
          <p:cNvSpPr>
            <a:spLocks noChangeArrowheads="1"/>
          </p:cNvSpPr>
          <p:nvPr/>
        </p:nvSpPr>
        <p:spPr bwMode="auto">
          <a:xfrm>
            <a:off x="2051720" y="1952267"/>
            <a:ext cx="55370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1828800" algn="l"/>
              </a:tabLst>
              <a:defRPr>
                <a:solidFill>
                  <a:schemeClr val="tx1"/>
                </a:solidFill>
                <a:latin typeface="Arial" panose="020B0604020202020204" pitchFamily="34" charset="0"/>
              </a:defRPr>
            </a:lvl1pPr>
            <a:lvl2pPr>
              <a:tabLst>
                <a:tab pos="1828800" algn="l"/>
              </a:tabLst>
              <a:defRPr>
                <a:solidFill>
                  <a:schemeClr val="tx1"/>
                </a:solidFill>
                <a:latin typeface="Arial" panose="020B0604020202020204" pitchFamily="34" charset="0"/>
              </a:defRPr>
            </a:lvl2pPr>
            <a:lvl3pPr>
              <a:tabLst>
                <a:tab pos="1828800" algn="l"/>
              </a:tabLst>
              <a:defRPr>
                <a:solidFill>
                  <a:schemeClr val="tx1"/>
                </a:solidFill>
                <a:latin typeface="Arial" panose="020B0604020202020204" pitchFamily="34" charset="0"/>
              </a:defRPr>
            </a:lvl3pPr>
            <a:lvl4pPr>
              <a:tabLst>
                <a:tab pos="1828800" algn="l"/>
              </a:tabLst>
              <a:defRPr>
                <a:solidFill>
                  <a:schemeClr val="tx1"/>
                </a:solidFill>
                <a:latin typeface="Arial" panose="020B0604020202020204" pitchFamily="34" charset="0"/>
              </a:defRPr>
            </a:lvl4pPr>
            <a:lvl5pPr>
              <a:tabLst>
                <a:tab pos="1828800" algn="l"/>
              </a:tabLst>
              <a:defRPr>
                <a:solidFill>
                  <a:schemeClr val="tx1"/>
                </a:solidFill>
                <a:latin typeface="Arial" panose="020B0604020202020204" pitchFamily="34" charset="0"/>
              </a:defRPr>
            </a:lvl5pPr>
            <a:lvl6pPr eaLnBrk="0" fontAlgn="base" hangingPunct="0">
              <a:spcBef>
                <a:spcPct val="0"/>
              </a:spcBef>
              <a:spcAft>
                <a:spcPct val="0"/>
              </a:spcAft>
              <a:tabLst>
                <a:tab pos="1828800" algn="l"/>
              </a:tabLst>
              <a:defRPr>
                <a:solidFill>
                  <a:schemeClr val="tx1"/>
                </a:solidFill>
                <a:latin typeface="Arial" panose="020B0604020202020204" pitchFamily="34" charset="0"/>
              </a:defRPr>
            </a:lvl6pPr>
            <a:lvl7pPr eaLnBrk="0" fontAlgn="base" hangingPunct="0">
              <a:spcBef>
                <a:spcPct val="0"/>
              </a:spcBef>
              <a:spcAft>
                <a:spcPct val="0"/>
              </a:spcAft>
              <a:tabLst>
                <a:tab pos="1828800" algn="l"/>
              </a:tabLst>
              <a:defRPr>
                <a:solidFill>
                  <a:schemeClr val="tx1"/>
                </a:solidFill>
                <a:latin typeface="Arial" panose="020B0604020202020204" pitchFamily="34" charset="0"/>
              </a:defRPr>
            </a:lvl7pPr>
            <a:lvl8pPr eaLnBrk="0" fontAlgn="base" hangingPunct="0">
              <a:spcBef>
                <a:spcPct val="0"/>
              </a:spcBef>
              <a:spcAft>
                <a:spcPct val="0"/>
              </a:spcAft>
              <a:tabLst>
                <a:tab pos="1828800" algn="l"/>
              </a:tabLst>
              <a:defRPr>
                <a:solidFill>
                  <a:schemeClr val="tx1"/>
                </a:solidFill>
                <a:latin typeface="Arial" panose="020B0604020202020204" pitchFamily="34" charset="0"/>
              </a:defRPr>
            </a:lvl8pPr>
            <a:lvl9pPr eaLnBrk="0" fontAlgn="base" hangingPunct="0">
              <a:spcBef>
                <a:spcPct val="0"/>
              </a:spcBef>
              <a:spcAft>
                <a:spcPct val="0"/>
              </a:spcAft>
              <a:tabLst>
                <a:tab pos="1828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28800" algn="l"/>
              </a:tabLst>
            </a:pPr>
            <a:r>
              <a:rPr kumimoji="0" lang="zh-CN" altLang="zh-CN"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表</a:t>
            </a:r>
            <a:r>
              <a:rPr kumimoji="0" lang="en-US" altLang="zh-CN"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5.3</a:t>
            </a:r>
            <a:r>
              <a:rPr kumimoji="0" lang="zh-CN" altLang="en-US"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　第三评估阶段候选算法投票结果</a:t>
            </a:r>
            <a:endParaRPr kumimoji="0" lang="zh-CN" altLang="en-US" sz="2400" b="0" i="0" u="none" strike="noStrike" cap="none" normalizeH="0" baseline="0" dirty="0">
              <a:ln>
                <a:noFill/>
              </a:ln>
              <a:solidFill>
                <a:schemeClr val="tx1"/>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D0150DD-EC17-47F0-A7A5-F39443E66D04}" type="datetime1">
              <a:rPr lang="zh-CN" altLang="en-US" sz="1400" smtClean="0"/>
              <a:t>2020\1\29 Wednesday</a:t>
            </a:fld>
            <a:endParaRPr lang="en-US" altLang="zh-CN" sz="1400"/>
          </a:p>
        </p:txBody>
      </p:sp>
      <p:sp>
        <p:nvSpPr>
          <p:cNvPr id="4915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915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F0121E6-4850-4EBC-8CA0-656385752F06}" type="slidenum">
              <a:rPr lang="en-US" altLang="zh-CN" sz="1400"/>
              <a:pPr>
                <a:spcBef>
                  <a:spcPct val="0"/>
                </a:spcBef>
                <a:buClrTx/>
                <a:buSzTx/>
                <a:buFontTx/>
                <a:buNone/>
              </a:pPr>
              <a:t>17</a:t>
            </a:fld>
            <a:endParaRPr lang="en-US" altLang="zh-CN" sz="1400"/>
          </a:p>
        </p:txBody>
      </p:sp>
      <p:sp>
        <p:nvSpPr>
          <p:cNvPr id="49157" name="矩形 4"/>
          <p:cNvSpPr>
            <a:spLocks noChangeArrowheads="1"/>
          </p:cNvSpPr>
          <p:nvPr/>
        </p:nvSpPr>
        <p:spPr bwMode="auto">
          <a:xfrm>
            <a:off x="407985" y="1922588"/>
            <a:ext cx="8190910" cy="41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spcBef>
                <a:spcPct val="20000"/>
              </a:spcBef>
              <a:buClr>
                <a:schemeClr val="folHlink"/>
              </a:buClr>
              <a:buSzPct val="100000"/>
              <a:buFont typeface="Wingdings" pitchFamily="2" charset="2"/>
              <a:buChar char="Ø"/>
            </a:pPr>
            <a:r>
              <a:rPr lang="zh-CN" altLang="zh-CN" sz="3200" dirty="0">
                <a:latin typeface="Times New Roman" panose="02020603050405020304" pitchFamily="18" charset="0"/>
                <a:ea typeface="+mn-ea"/>
                <a:cs typeface="Times New Roman" panose="02020603050405020304" pitchFamily="18" charset="0"/>
              </a:rPr>
              <a:t>众所周知，密码算法的评估过程是一个长期而艰巨的工作，尽管分组密码</a:t>
            </a:r>
            <a:r>
              <a:rPr lang="en-US" altLang="zh-CN" sz="3200" dirty="0" err="1">
                <a:latin typeface="Times New Roman" panose="02020603050405020304" pitchFamily="18" charset="0"/>
                <a:ea typeface="+mn-ea"/>
                <a:cs typeface="Times New Roman" panose="02020603050405020304" pitchFamily="18" charset="0"/>
              </a:rPr>
              <a:t>Rijndael</a:t>
            </a:r>
            <a:r>
              <a:rPr lang="zh-CN" altLang="zh-CN" sz="3200" dirty="0">
                <a:latin typeface="Times New Roman" panose="02020603050405020304" pitchFamily="18" charset="0"/>
                <a:ea typeface="+mn-ea"/>
                <a:cs typeface="Times New Roman" panose="02020603050405020304" pitchFamily="18" charset="0"/>
              </a:rPr>
              <a:t>经过</a:t>
            </a:r>
            <a:r>
              <a:rPr lang="en-US" altLang="zh-CN" sz="3200" dirty="0">
                <a:latin typeface="Times New Roman" panose="02020603050405020304" pitchFamily="18" charset="0"/>
                <a:ea typeface="+mn-ea"/>
                <a:cs typeface="Times New Roman" panose="02020603050405020304" pitchFamily="18" charset="0"/>
              </a:rPr>
              <a:t>5</a:t>
            </a:r>
            <a:r>
              <a:rPr lang="zh-CN" altLang="zh-CN" sz="3200" dirty="0">
                <a:latin typeface="Times New Roman" panose="02020603050405020304" pitchFamily="18" charset="0"/>
                <a:ea typeface="+mn-ea"/>
                <a:cs typeface="Times New Roman" panose="02020603050405020304" pitchFamily="18" charset="0"/>
              </a:rPr>
              <a:t>年的评估成为</a:t>
            </a:r>
            <a:r>
              <a:rPr lang="en-US" altLang="zh-CN" sz="3200" dirty="0">
                <a:latin typeface="Times New Roman" panose="02020603050405020304" pitchFamily="18" charset="0"/>
                <a:ea typeface="+mn-ea"/>
                <a:cs typeface="Times New Roman" panose="02020603050405020304" pitchFamily="18" charset="0"/>
              </a:rPr>
              <a:t>AES</a:t>
            </a:r>
            <a:r>
              <a:rPr lang="zh-CN" altLang="zh-CN" sz="3200" dirty="0">
                <a:latin typeface="Times New Roman" panose="02020603050405020304" pitchFamily="18" charset="0"/>
                <a:ea typeface="+mn-ea"/>
                <a:cs typeface="Times New Roman" panose="02020603050405020304" pitchFamily="18" charset="0"/>
              </a:rPr>
              <a:t>，但是关于</a:t>
            </a:r>
            <a:r>
              <a:rPr lang="en-US" altLang="zh-CN" sz="3200" dirty="0">
                <a:latin typeface="Times New Roman" panose="02020603050405020304" pitchFamily="18" charset="0"/>
                <a:ea typeface="+mn-ea"/>
                <a:cs typeface="Times New Roman" panose="02020603050405020304" pitchFamily="18" charset="0"/>
              </a:rPr>
              <a:t>AES</a:t>
            </a:r>
            <a:r>
              <a:rPr lang="zh-CN" altLang="zh-CN" sz="3200" dirty="0">
                <a:latin typeface="Times New Roman" panose="02020603050405020304" pitchFamily="18" charset="0"/>
                <a:ea typeface="+mn-ea"/>
                <a:cs typeface="Times New Roman" panose="02020603050405020304" pitchFamily="18" charset="0"/>
              </a:rPr>
              <a:t>的研究从来没有停止过，至今每年仍有很多相关研究文献发表</a:t>
            </a:r>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marL="571500" indent="-571500">
              <a:spcBef>
                <a:spcPct val="20000"/>
              </a:spcBef>
              <a:buClr>
                <a:schemeClr val="folHlink"/>
              </a:buClr>
              <a:buSzPct val="100000"/>
              <a:buFont typeface="Wingdings" pitchFamily="2" charset="2"/>
              <a:buChar char="Ø"/>
            </a:pPr>
            <a:r>
              <a:rPr lang="zh-CN" altLang="zh-CN" sz="3200" dirty="0" smtClean="0">
                <a:latin typeface="Times New Roman" panose="02020603050405020304" pitchFamily="18" charset="0"/>
                <a:ea typeface="+mn-ea"/>
                <a:cs typeface="Times New Roman" panose="02020603050405020304" pitchFamily="18" charset="0"/>
              </a:rPr>
              <a:t>即使</a:t>
            </a:r>
            <a:r>
              <a:rPr lang="zh-CN" altLang="zh-CN" sz="3200" dirty="0">
                <a:latin typeface="Times New Roman" panose="02020603050405020304" pitchFamily="18" charset="0"/>
                <a:ea typeface="+mn-ea"/>
                <a:cs typeface="Times New Roman" panose="02020603050405020304" pitchFamily="18" charset="0"/>
              </a:rPr>
              <a:t>一个算法被破解了，如果其设计思想有借鉴意义，那么这个算法仍然值得人们去研究</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D0150DD-EC17-47F0-A7A5-F39443E66D04}" type="datetime1">
              <a:rPr lang="zh-CN" altLang="en-US" sz="1400" smtClean="0"/>
              <a:t>2020\1\29 Wednesday</a:t>
            </a:fld>
            <a:endParaRPr lang="en-US" altLang="zh-CN" sz="1400"/>
          </a:p>
        </p:txBody>
      </p:sp>
      <p:sp>
        <p:nvSpPr>
          <p:cNvPr id="4915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915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F0121E6-4850-4EBC-8CA0-656385752F06}" type="slidenum">
              <a:rPr lang="en-US" altLang="zh-CN" sz="1400"/>
              <a:pPr>
                <a:spcBef>
                  <a:spcPct val="0"/>
                </a:spcBef>
                <a:buClrTx/>
                <a:buSzTx/>
                <a:buFontTx/>
                <a:buNone/>
              </a:pPr>
              <a:t>18</a:t>
            </a:fld>
            <a:endParaRPr lang="en-US" altLang="zh-CN" sz="1400"/>
          </a:p>
        </p:txBody>
      </p:sp>
      <p:sp>
        <p:nvSpPr>
          <p:cNvPr id="49157" name="矩形 4"/>
          <p:cNvSpPr>
            <a:spLocks noChangeArrowheads="1"/>
          </p:cNvSpPr>
          <p:nvPr/>
        </p:nvSpPr>
        <p:spPr bwMode="auto">
          <a:xfrm>
            <a:off x="431540" y="1922589"/>
            <a:ext cx="8370929"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spcBef>
                <a:spcPct val="20000"/>
              </a:spcBef>
              <a:buClr>
                <a:schemeClr val="folHlink"/>
              </a:buClr>
              <a:buSzPct val="100000"/>
              <a:buFont typeface="Wingdings" pitchFamily="2" charset="2"/>
              <a:buChar char="Ø"/>
            </a:pPr>
            <a:r>
              <a:rPr lang="zh-CN" altLang="zh-CN" sz="3200" dirty="0">
                <a:latin typeface="Times New Roman" panose="02020603050405020304" pitchFamily="18" charset="0"/>
                <a:ea typeface="+mn-ea"/>
                <a:cs typeface="Times New Roman" panose="02020603050405020304" pitchFamily="18" charset="0"/>
              </a:rPr>
              <a:t>因此</a:t>
            </a:r>
            <a:r>
              <a:rPr lang="zh-CN" altLang="zh-CN" sz="3200" dirty="0">
                <a:latin typeface="Times New Roman" panose="02020603050405020304" pitchFamily="18" charset="0"/>
                <a:ea typeface="+mn-ea"/>
                <a:cs typeface="Times New Roman" panose="02020603050405020304" pitchFamily="18" charset="0"/>
              </a:rPr>
              <a:t>，</a:t>
            </a:r>
            <a:r>
              <a:rPr lang="en-US" altLang="zh-CN" sz="3200" dirty="0" err="1">
                <a:latin typeface="Times New Roman" panose="02020603050405020304" pitchFamily="18" charset="0"/>
                <a:ea typeface="+mn-ea"/>
                <a:cs typeface="Times New Roman" panose="02020603050405020304" pitchFamily="18" charset="0"/>
              </a:rPr>
              <a:t>eSTREAM</a:t>
            </a:r>
            <a:r>
              <a:rPr lang="zh-CN" altLang="zh-CN" sz="3200" dirty="0">
                <a:latin typeface="Times New Roman" panose="02020603050405020304" pitchFamily="18" charset="0"/>
                <a:ea typeface="+mn-ea"/>
                <a:cs typeface="Times New Roman" panose="02020603050405020304" pitchFamily="18" charset="0"/>
              </a:rPr>
              <a:t>工程虽然已经结束，但对候选算法特别是获选算法的研究必将持续很长时间。对</a:t>
            </a:r>
            <a:r>
              <a:rPr lang="en-US" altLang="zh-CN" sz="3200" dirty="0" err="1">
                <a:latin typeface="Times New Roman" panose="02020603050405020304" pitchFamily="18" charset="0"/>
                <a:ea typeface="+mn-ea"/>
                <a:cs typeface="Times New Roman" panose="02020603050405020304" pitchFamily="18" charset="0"/>
              </a:rPr>
              <a:t>eSTREAM</a:t>
            </a:r>
            <a:r>
              <a:rPr lang="zh-CN" altLang="zh-CN" sz="3200" dirty="0">
                <a:latin typeface="Times New Roman" panose="02020603050405020304" pitchFamily="18" charset="0"/>
                <a:ea typeface="+mn-ea"/>
                <a:cs typeface="Times New Roman" panose="02020603050405020304" pitchFamily="18" charset="0"/>
              </a:rPr>
              <a:t>感兴趣的研究者，可参阅</a:t>
            </a:r>
            <a:r>
              <a:rPr lang="en-US" altLang="zh-CN" sz="3200" dirty="0" err="1">
                <a:latin typeface="Times New Roman" panose="02020603050405020304" pitchFamily="18" charset="0"/>
                <a:ea typeface="+mn-ea"/>
                <a:cs typeface="Times New Roman" panose="02020603050405020304" pitchFamily="18" charset="0"/>
              </a:rPr>
              <a:t>eSTREAM</a:t>
            </a:r>
            <a:r>
              <a:rPr lang="zh-CN" altLang="zh-CN" sz="3200" dirty="0">
                <a:latin typeface="Times New Roman" panose="02020603050405020304" pitchFamily="18" charset="0"/>
                <a:ea typeface="+mn-ea"/>
                <a:cs typeface="Times New Roman" panose="02020603050405020304" pitchFamily="18" charset="0"/>
              </a:rPr>
              <a:t>举办的</a:t>
            </a:r>
            <a:r>
              <a:rPr lang="en-US" altLang="zh-CN" sz="3200" dirty="0">
                <a:latin typeface="Times New Roman" panose="02020603050405020304" pitchFamily="18" charset="0"/>
                <a:ea typeface="+mn-ea"/>
                <a:cs typeface="Times New Roman" panose="02020603050405020304" pitchFamily="18" charset="0"/>
              </a:rPr>
              <a:t>SASC</a:t>
            </a:r>
            <a:r>
              <a:rPr lang="zh-CN" altLang="zh-CN" sz="3200" dirty="0">
                <a:latin typeface="Times New Roman" panose="02020603050405020304" pitchFamily="18" charset="0"/>
                <a:ea typeface="+mn-ea"/>
                <a:cs typeface="Times New Roman" panose="02020603050405020304" pitchFamily="18" charset="0"/>
              </a:rPr>
              <a:t>系列会议及各阶段评估总结报告等</a:t>
            </a:r>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marL="571500" indent="-571500">
              <a:spcBef>
                <a:spcPct val="20000"/>
              </a:spcBef>
              <a:buClr>
                <a:schemeClr val="folHlink"/>
              </a:buClr>
              <a:buSzPct val="100000"/>
              <a:buFont typeface="Wingdings" pitchFamily="2" charset="2"/>
              <a:buChar char="Ø"/>
            </a:pPr>
            <a:r>
              <a:rPr lang="en-US" altLang="zh-CN" sz="3200" dirty="0" err="1" smtClean="0">
                <a:latin typeface="Times New Roman" panose="02020603050405020304" pitchFamily="18" charset="0"/>
                <a:ea typeface="+mn-ea"/>
                <a:cs typeface="Times New Roman" panose="02020603050405020304" pitchFamily="18" charset="0"/>
              </a:rPr>
              <a:t>eSTREAM</a:t>
            </a:r>
            <a:r>
              <a:rPr lang="zh-CN" altLang="zh-CN" sz="3200" dirty="0">
                <a:latin typeface="Times New Roman" panose="02020603050405020304" pitchFamily="18" charset="0"/>
                <a:ea typeface="+mn-ea"/>
                <a:cs typeface="Times New Roman" panose="02020603050405020304" pitchFamily="18" charset="0"/>
              </a:rPr>
              <a:t>各评估阶段被淘汰的算法汇总如表</a:t>
            </a:r>
            <a:r>
              <a:rPr lang="en-US" altLang="zh-CN" sz="3200" dirty="0">
                <a:latin typeface="Times New Roman" panose="02020603050405020304" pitchFamily="18" charset="0"/>
                <a:ea typeface="+mn-ea"/>
                <a:cs typeface="Times New Roman" panose="02020603050405020304" pitchFamily="18" charset="0"/>
              </a:rPr>
              <a:t>5.4</a:t>
            </a:r>
            <a:r>
              <a:rPr lang="zh-CN" altLang="zh-CN" sz="3200" dirty="0">
                <a:latin typeface="Times New Roman" panose="02020603050405020304" pitchFamily="18" charset="0"/>
                <a:ea typeface="+mn-ea"/>
                <a:cs typeface="Times New Roman" panose="02020603050405020304" pitchFamily="18" charset="0"/>
              </a:rPr>
              <a:t>所示。</a:t>
            </a:r>
          </a:p>
        </p:txBody>
      </p:sp>
    </p:spTree>
    <p:extLst>
      <p:ext uri="{BB962C8B-B14F-4D97-AF65-F5344CB8AC3E}">
        <p14:creationId xmlns:p14="http://schemas.microsoft.com/office/powerpoint/2010/main" val="217990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D0150DD-EC17-47F0-A7A5-F39443E66D04}" type="datetime1">
              <a:rPr lang="zh-CN" altLang="en-US" sz="1400" smtClean="0"/>
              <a:t>2020\1\29 Wednesday</a:t>
            </a:fld>
            <a:endParaRPr lang="en-US" altLang="zh-CN" sz="1400"/>
          </a:p>
        </p:txBody>
      </p:sp>
      <p:sp>
        <p:nvSpPr>
          <p:cNvPr id="4915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915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F0121E6-4850-4EBC-8CA0-656385752F06}" type="slidenum">
              <a:rPr lang="en-US" altLang="zh-CN" sz="1400"/>
              <a:pPr>
                <a:spcBef>
                  <a:spcPct val="0"/>
                </a:spcBef>
                <a:buClrTx/>
                <a:buSzTx/>
                <a:buFontTx/>
                <a:buNone/>
              </a:pPr>
              <a:t>19</a:t>
            </a:fld>
            <a:endParaRPr lang="en-US" altLang="zh-CN" sz="1400"/>
          </a:p>
        </p:txBody>
      </p:sp>
      <p:graphicFrame>
        <p:nvGraphicFramePr>
          <p:cNvPr id="3" name="表格 2">
            <a:extLst>
              <a:ext uri="{FF2B5EF4-FFF2-40B4-BE49-F238E27FC236}">
                <a16:creationId xmlns:a16="http://schemas.microsoft.com/office/drawing/2014/main" xmlns="" id="{4B0BF501-755C-4549-85C8-08C4B2972F8D}"/>
              </a:ext>
            </a:extLst>
          </p:cNvPr>
          <p:cNvGraphicFramePr>
            <a:graphicFrameLocks noGrp="1"/>
          </p:cNvGraphicFramePr>
          <p:nvPr>
            <p:extLst>
              <p:ext uri="{D42A27DB-BD31-4B8C-83A1-F6EECF244321}">
                <p14:modId xmlns:p14="http://schemas.microsoft.com/office/powerpoint/2010/main" val="2233884889"/>
              </p:ext>
            </p:extLst>
          </p:nvPr>
        </p:nvGraphicFramePr>
        <p:xfrm>
          <a:off x="476545" y="2297551"/>
          <a:ext cx="8370929" cy="3897668"/>
        </p:xfrm>
        <a:graphic>
          <a:graphicData uri="http://schemas.openxmlformats.org/drawingml/2006/table">
            <a:tbl>
              <a:tblPr firstRow="1" firstCol="1" bandRow="1">
                <a:tableStyleId>{2D5ABB26-0587-4C30-8999-92F81FD0307C}</a:tableStyleId>
              </a:tblPr>
              <a:tblGrid>
                <a:gridCol w="2109572">
                  <a:extLst>
                    <a:ext uri="{9D8B030D-6E8A-4147-A177-3AD203B41FA5}">
                      <a16:colId xmlns:a16="http://schemas.microsoft.com/office/drawing/2014/main" xmlns="" val="1571854528"/>
                    </a:ext>
                  </a:extLst>
                </a:gridCol>
                <a:gridCol w="2324918">
                  <a:extLst>
                    <a:ext uri="{9D8B030D-6E8A-4147-A177-3AD203B41FA5}">
                      <a16:colId xmlns:a16="http://schemas.microsoft.com/office/drawing/2014/main" xmlns="" val="802915543"/>
                    </a:ext>
                  </a:extLst>
                </a:gridCol>
                <a:gridCol w="3936439">
                  <a:extLst>
                    <a:ext uri="{9D8B030D-6E8A-4147-A177-3AD203B41FA5}">
                      <a16:colId xmlns:a16="http://schemas.microsoft.com/office/drawing/2014/main" xmlns="" val="660475349"/>
                    </a:ext>
                  </a:extLst>
                </a:gridCol>
              </a:tblGrid>
              <a:tr h="359366">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算</a:t>
                      </a:r>
                      <a:r>
                        <a:rPr lang="en-US" sz="2400" dirty="0">
                          <a:effectLst/>
                          <a:latin typeface="Times New Roman" panose="02020603050405020304" pitchFamily="18" charset="0"/>
                          <a:ea typeface="+mn-ea"/>
                          <a:cs typeface="Times New Roman" panose="02020603050405020304" pitchFamily="18" charset="0"/>
                        </a:rPr>
                        <a:t>    </a:t>
                      </a:r>
                      <a:r>
                        <a:rPr lang="zh-CN" sz="2400" dirty="0">
                          <a:effectLst/>
                          <a:latin typeface="Times New Roman" panose="02020603050405020304" pitchFamily="18" charset="0"/>
                          <a:ea typeface="+mn-ea"/>
                          <a:cs typeface="Times New Roman" panose="02020603050405020304" pitchFamily="18" charset="0"/>
                        </a:rPr>
                        <a:t>法</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a:effectLst/>
                          <a:latin typeface="Times New Roman" panose="02020603050405020304" pitchFamily="18" charset="0"/>
                          <a:ea typeface="+mn-ea"/>
                          <a:cs typeface="Times New Roman" panose="02020603050405020304" pitchFamily="18" charset="0"/>
                        </a:rPr>
                        <a:t>密钥长度</a:t>
                      </a:r>
                      <a:r>
                        <a:rPr lang="en-US" sz="2400">
                          <a:effectLst/>
                          <a:latin typeface="Times New Roman" panose="02020603050405020304" pitchFamily="18" charset="0"/>
                          <a:ea typeface="+mn-ea"/>
                          <a:cs typeface="Times New Roman" panose="02020603050405020304" pitchFamily="18" charset="0"/>
                        </a:rPr>
                        <a:t>/bit</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a:effectLst/>
                          <a:latin typeface="Times New Roman" panose="02020603050405020304" pitchFamily="18" charset="0"/>
                          <a:ea typeface="+mn-ea"/>
                          <a:cs typeface="Times New Roman" panose="02020603050405020304" pitchFamily="18" charset="0"/>
                        </a:rPr>
                        <a:t>研究进展</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17565345"/>
                  </a:ext>
                </a:extLst>
              </a:tr>
              <a:tr h="416054">
                <a:tc gridSpan="3">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第一评估阶段淘汰算法（</a:t>
                      </a:r>
                      <a:r>
                        <a:rPr lang="en-US" sz="2400" dirty="0">
                          <a:effectLst/>
                          <a:latin typeface="Times New Roman" panose="02020603050405020304" pitchFamily="18" charset="0"/>
                          <a:ea typeface="+mn-ea"/>
                          <a:cs typeface="Times New Roman" panose="02020603050405020304" pitchFamily="18" charset="0"/>
                        </a:rPr>
                        <a:t>7</a:t>
                      </a:r>
                      <a:r>
                        <a:rPr lang="zh-CN" sz="2400" dirty="0">
                          <a:effectLst/>
                          <a:latin typeface="Times New Roman" panose="02020603050405020304" pitchFamily="18" charset="0"/>
                          <a:ea typeface="+mn-ea"/>
                          <a:cs typeface="Times New Roman" panose="02020603050405020304" pitchFamily="18" charset="0"/>
                        </a:rPr>
                        <a:t>个）</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tc>
                <a:extLst>
                  <a:ext uri="{0D108BD9-81ED-4DB2-BD59-A6C34878D82A}">
                    <a16:rowId xmlns:a16="http://schemas.microsoft.com/office/drawing/2014/main" xmlns="" val="967333173"/>
                  </a:ext>
                </a:extLst>
              </a:tr>
              <a:tr h="396806">
                <a:tc>
                  <a:txBody>
                    <a:bodyPr/>
                    <a:lstStyle/>
                    <a:p>
                      <a:pPr algn="ctr">
                        <a:lnSpc>
                          <a:spcPts val="1400"/>
                        </a:lnSpc>
                        <a:spcAft>
                          <a:spcPts val="0"/>
                        </a:spcAft>
                        <a:tabLst>
                          <a:tab pos="1828800" algn="l"/>
                        </a:tabLst>
                      </a:pPr>
                      <a:r>
                        <a:rPr lang="en-US" sz="2400" dirty="0" err="1">
                          <a:effectLst/>
                          <a:latin typeface="Times New Roman" panose="02020603050405020304" pitchFamily="18" charset="0"/>
                          <a:ea typeface="+mn-ea"/>
                          <a:cs typeface="Times New Roman" panose="02020603050405020304" pitchFamily="18" charset="0"/>
                        </a:rPr>
                        <a:t>Frogbit</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128</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未通过</a:t>
                      </a:r>
                      <a:r>
                        <a:rPr lang="en-US" sz="2400" dirty="0">
                          <a:effectLst/>
                          <a:latin typeface="Times New Roman" panose="02020603050405020304" pitchFamily="18" charset="0"/>
                          <a:ea typeface="+mn-ea"/>
                          <a:cs typeface="Times New Roman" panose="02020603050405020304" pitchFamily="18" charset="0"/>
                        </a:rPr>
                        <a:t>IV</a:t>
                      </a:r>
                      <a:r>
                        <a:rPr lang="zh-CN" sz="2400" dirty="0">
                          <a:effectLst/>
                          <a:latin typeface="Times New Roman" panose="02020603050405020304" pitchFamily="18" charset="0"/>
                          <a:ea typeface="+mn-ea"/>
                          <a:cs typeface="Times New Roman" panose="02020603050405020304" pitchFamily="18" charset="0"/>
                        </a:rPr>
                        <a:t>检测</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1198041"/>
                  </a:ext>
                </a:extLst>
              </a:tr>
              <a:tr h="416054">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MAG</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256</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区分攻击</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32988965"/>
                  </a:ext>
                </a:extLst>
              </a:tr>
              <a:tr h="416054">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Mir-1</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128</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a:effectLst/>
                          <a:latin typeface="Times New Roman" panose="02020603050405020304" pitchFamily="18" charset="0"/>
                          <a:ea typeface="+mn-ea"/>
                          <a:cs typeface="Times New Roman" panose="02020603050405020304" pitchFamily="18" charset="0"/>
                        </a:rPr>
                        <a:t>区分攻击</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55388064"/>
                  </a:ext>
                </a:extLst>
              </a:tr>
              <a:tr h="396806">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SSS</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128</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密钥恢复攻击</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90110305"/>
                  </a:ext>
                </a:extLst>
              </a:tr>
              <a:tr h="416054">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Sfinks</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80</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密钥恢复攻击</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78359709"/>
                  </a:ext>
                </a:extLst>
              </a:tr>
              <a:tr h="683668">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TRBDK3 YAEA</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Flexible</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运行效率低于</a:t>
                      </a:r>
                      <a:r>
                        <a:rPr lang="en-US" sz="2400" dirty="0">
                          <a:effectLst/>
                          <a:latin typeface="Times New Roman" panose="02020603050405020304" pitchFamily="18" charset="0"/>
                          <a:ea typeface="+mn-ea"/>
                          <a:cs typeface="Times New Roman" panose="02020603050405020304" pitchFamily="18" charset="0"/>
                        </a:rPr>
                        <a:t>AES</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5925706"/>
                  </a:ext>
                </a:extLst>
              </a:tr>
              <a:tr h="396806">
                <a:tc>
                  <a:txBody>
                    <a:bodyPr/>
                    <a:lstStyle/>
                    <a:p>
                      <a:pPr algn="ctr">
                        <a:lnSpc>
                          <a:spcPts val="1400"/>
                        </a:lnSpc>
                        <a:spcAft>
                          <a:spcPts val="0"/>
                        </a:spcAft>
                        <a:tabLst>
                          <a:tab pos="1828800" algn="l"/>
                        </a:tabLst>
                      </a:pPr>
                      <a:r>
                        <a:rPr lang="en-US" sz="2400">
                          <a:effectLst/>
                          <a:latin typeface="Times New Roman" panose="02020603050405020304" pitchFamily="18" charset="0"/>
                          <a:ea typeface="+mn-ea"/>
                          <a:cs typeface="Times New Roman" panose="02020603050405020304" pitchFamily="18" charset="0"/>
                        </a:rPr>
                        <a:t>Yamb</a:t>
                      </a:r>
                      <a:endParaRPr lang="zh-CN" sz="24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en-US" sz="2400" dirty="0">
                          <a:effectLst/>
                          <a:latin typeface="Times New Roman" panose="02020603050405020304" pitchFamily="18" charset="0"/>
                          <a:ea typeface="+mn-ea"/>
                          <a:cs typeface="Times New Roman" panose="02020603050405020304" pitchFamily="18" charset="0"/>
                        </a:rPr>
                        <a:t>256</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400"/>
                        </a:lnSpc>
                        <a:spcAft>
                          <a:spcPts val="0"/>
                        </a:spcAft>
                        <a:tabLst>
                          <a:tab pos="1828800" algn="l"/>
                        </a:tabLst>
                      </a:pPr>
                      <a:r>
                        <a:rPr lang="zh-CN" sz="2400" dirty="0">
                          <a:effectLst/>
                          <a:latin typeface="Times New Roman" panose="02020603050405020304" pitchFamily="18" charset="0"/>
                          <a:ea typeface="+mn-ea"/>
                          <a:cs typeface="Times New Roman" panose="02020603050405020304" pitchFamily="18" charset="0"/>
                        </a:rPr>
                        <a:t>区分攻击</a:t>
                      </a:r>
                      <a:endParaRPr lang="zh-CN" sz="24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35224732"/>
                  </a:ext>
                </a:extLst>
              </a:tr>
            </a:tbl>
          </a:graphicData>
        </a:graphic>
      </p:graphicFrame>
      <p:sp>
        <p:nvSpPr>
          <p:cNvPr id="4" name="Rectangle 1">
            <a:extLst>
              <a:ext uri="{FF2B5EF4-FFF2-40B4-BE49-F238E27FC236}">
                <a16:creationId xmlns:a16="http://schemas.microsoft.com/office/drawing/2014/main" xmlns="" id="{13C3F39A-3D13-4149-A368-3EA0784D8C5B}"/>
              </a:ext>
            </a:extLst>
          </p:cNvPr>
          <p:cNvSpPr>
            <a:spLocks noChangeArrowheads="1"/>
          </p:cNvSpPr>
          <p:nvPr/>
        </p:nvSpPr>
        <p:spPr bwMode="auto">
          <a:xfrm>
            <a:off x="1466655" y="1814972"/>
            <a:ext cx="6683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1828800" algn="l"/>
              </a:tabLst>
              <a:defRPr>
                <a:solidFill>
                  <a:schemeClr val="tx1"/>
                </a:solidFill>
                <a:latin typeface="Arial" panose="020B0604020202020204" pitchFamily="34" charset="0"/>
              </a:defRPr>
            </a:lvl1pPr>
            <a:lvl2pPr>
              <a:tabLst>
                <a:tab pos="1828800" algn="l"/>
              </a:tabLst>
              <a:defRPr>
                <a:solidFill>
                  <a:schemeClr val="tx1"/>
                </a:solidFill>
                <a:latin typeface="Arial" panose="020B0604020202020204" pitchFamily="34" charset="0"/>
              </a:defRPr>
            </a:lvl2pPr>
            <a:lvl3pPr>
              <a:tabLst>
                <a:tab pos="1828800" algn="l"/>
              </a:tabLst>
              <a:defRPr>
                <a:solidFill>
                  <a:schemeClr val="tx1"/>
                </a:solidFill>
                <a:latin typeface="Arial" panose="020B0604020202020204" pitchFamily="34" charset="0"/>
              </a:defRPr>
            </a:lvl3pPr>
            <a:lvl4pPr>
              <a:tabLst>
                <a:tab pos="1828800" algn="l"/>
              </a:tabLst>
              <a:defRPr>
                <a:solidFill>
                  <a:schemeClr val="tx1"/>
                </a:solidFill>
                <a:latin typeface="Arial" panose="020B0604020202020204" pitchFamily="34" charset="0"/>
              </a:defRPr>
            </a:lvl4pPr>
            <a:lvl5pPr>
              <a:tabLst>
                <a:tab pos="1828800" algn="l"/>
              </a:tabLst>
              <a:defRPr>
                <a:solidFill>
                  <a:schemeClr val="tx1"/>
                </a:solidFill>
                <a:latin typeface="Arial" panose="020B0604020202020204" pitchFamily="34" charset="0"/>
              </a:defRPr>
            </a:lvl5pPr>
            <a:lvl6pPr eaLnBrk="0" fontAlgn="base" hangingPunct="0">
              <a:spcBef>
                <a:spcPct val="0"/>
              </a:spcBef>
              <a:spcAft>
                <a:spcPct val="0"/>
              </a:spcAft>
              <a:tabLst>
                <a:tab pos="1828800" algn="l"/>
              </a:tabLst>
              <a:defRPr>
                <a:solidFill>
                  <a:schemeClr val="tx1"/>
                </a:solidFill>
                <a:latin typeface="Arial" panose="020B0604020202020204" pitchFamily="34" charset="0"/>
              </a:defRPr>
            </a:lvl6pPr>
            <a:lvl7pPr eaLnBrk="0" fontAlgn="base" hangingPunct="0">
              <a:spcBef>
                <a:spcPct val="0"/>
              </a:spcBef>
              <a:spcAft>
                <a:spcPct val="0"/>
              </a:spcAft>
              <a:tabLst>
                <a:tab pos="1828800" algn="l"/>
              </a:tabLst>
              <a:defRPr>
                <a:solidFill>
                  <a:schemeClr val="tx1"/>
                </a:solidFill>
                <a:latin typeface="Arial" panose="020B0604020202020204" pitchFamily="34" charset="0"/>
              </a:defRPr>
            </a:lvl7pPr>
            <a:lvl8pPr eaLnBrk="0" fontAlgn="base" hangingPunct="0">
              <a:spcBef>
                <a:spcPct val="0"/>
              </a:spcBef>
              <a:spcAft>
                <a:spcPct val="0"/>
              </a:spcAft>
              <a:tabLst>
                <a:tab pos="1828800" algn="l"/>
              </a:tabLst>
              <a:defRPr>
                <a:solidFill>
                  <a:schemeClr val="tx1"/>
                </a:solidFill>
                <a:latin typeface="Arial" panose="020B0604020202020204" pitchFamily="34" charset="0"/>
              </a:defRPr>
            </a:lvl8pPr>
            <a:lvl9pPr eaLnBrk="0" fontAlgn="base" hangingPunct="0">
              <a:spcBef>
                <a:spcPct val="0"/>
              </a:spcBef>
              <a:spcAft>
                <a:spcPct val="0"/>
              </a:spcAft>
              <a:tabLst>
                <a:tab pos="1828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28800" algn="l"/>
              </a:tabLst>
            </a:pPr>
            <a:r>
              <a:rPr kumimoji="0" lang="zh-CN" altLang="zh-CN"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表</a:t>
            </a:r>
            <a:r>
              <a:rPr kumimoji="0" lang="en-US" altLang="zh-CN"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5.4</a:t>
            </a:r>
            <a:r>
              <a:rPr kumimoji="0" lang="zh-CN" altLang="en-US"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　</a:t>
            </a:r>
            <a:r>
              <a:rPr kumimoji="0" lang="en-US" altLang="zh-CN" sz="2400" b="0" i="0" u="none" strike="noStrike" cap="none" normalizeH="0" baseline="0" dirty="0" err="1">
                <a:ln>
                  <a:noFill/>
                </a:ln>
                <a:solidFill>
                  <a:srgbClr val="000000"/>
                </a:solidFill>
                <a:effectLst/>
                <a:ea typeface="黑体" panose="02010609060101010101" pitchFamily="49" charset="-122"/>
                <a:cs typeface="Arial" panose="020B0604020202020204" pitchFamily="34" charset="0"/>
              </a:rPr>
              <a:t>eSTREAM</a:t>
            </a:r>
            <a:r>
              <a:rPr kumimoji="0" lang="zh-CN" altLang="en-US" sz="2400" b="0" i="0" u="none" strike="noStrike" cap="none" normalizeH="0" baseline="0" dirty="0">
                <a:ln>
                  <a:noFill/>
                </a:ln>
                <a:solidFill>
                  <a:srgbClr val="000000"/>
                </a:solidFill>
                <a:effectLst/>
                <a:ea typeface="黑体" panose="02010609060101010101" pitchFamily="49" charset="-122"/>
                <a:cs typeface="Arial" panose="020B0604020202020204" pitchFamily="34" charset="0"/>
              </a:rPr>
              <a:t>各评估阶段被淘汰的算法汇总</a:t>
            </a:r>
            <a:endParaRPr kumimoji="0" lang="zh-CN"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2470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2</a:t>
            </a:fld>
            <a:endParaRPr lang="en-US" altLang="zh-CN"/>
          </a:p>
        </p:txBody>
      </p:sp>
      <p:sp>
        <p:nvSpPr>
          <p:cNvPr id="5" name="矩形 4"/>
          <p:cNvSpPr/>
          <p:nvPr/>
        </p:nvSpPr>
        <p:spPr>
          <a:xfrm>
            <a:off x="1736685" y="3113965"/>
            <a:ext cx="5040560" cy="769441"/>
          </a:xfrm>
          <a:prstGeom prst="rect">
            <a:avLst/>
          </a:prstGeom>
        </p:spPr>
        <p:txBody>
          <a:bodyPr wrap="square">
            <a:spAutoFit/>
          </a:bodyPr>
          <a:lstStyle/>
          <a:p>
            <a:pPr lvl="0">
              <a:buClr>
                <a:srgbClr val="3333CC"/>
              </a:buClr>
              <a:buSzPct val="60000"/>
            </a:pPr>
            <a:r>
              <a:rPr lang="en-US" altLang="zh-CN" sz="4400" b="1" dirty="0" smtClean="0">
                <a:solidFill>
                  <a:srgbClr val="0000FF"/>
                </a:solidFill>
                <a:latin typeface="Times New Roman" pitchFamily="18" charset="0"/>
                <a:ea typeface="+mn-ea"/>
                <a:cs typeface="Times New Roman" pitchFamily="18" charset="0"/>
              </a:rPr>
              <a:t>5.3.4</a:t>
            </a:r>
            <a:r>
              <a:rPr lang="zh-CN" altLang="zh-CN" sz="4400" b="1" dirty="0">
                <a:solidFill>
                  <a:srgbClr val="0000FF"/>
                </a:solidFill>
                <a:latin typeface="Times New Roman" pitchFamily="18" charset="0"/>
                <a:ea typeface="+mn-ea"/>
                <a:cs typeface="Times New Roman" pitchFamily="18" charset="0"/>
              </a:rPr>
              <a:t>　非线性序列</a:t>
            </a:r>
          </a:p>
        </p:txBody>
      </p:sp>
    </p:spTree>
    <p:extLst>
      <p:ext uri="{BB962C8B-B14F-4D97-AF65-F5344CB8AC3E}">
        <p14:creationId xmlns:p14="http://schemas.microsoft.com/office/powerpoint/2010/main" val="892904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6860329-F7CF-4698-A631-527F906A5EE6}" type="datetime1">
              <a:rPr lang="zh-CN" altLang="en-US" sz="1400" smtClean="0"/>
              <a:t>2020\1\29 Wednesday</a:t>
            </a:fld>
            <a:endParaRPr lang="en-US" altLang="zh-CN" sz="1400"/>
          </a:p>
        </p:txBody>
      </p:sp>
      <p:sp>
        <p:nvSpPr>
          <p:cNvPr id="5017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018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714DC73-65CF-432F-A466-797F01B6A76D}" type="slidenum">
              <a:rPr lang="en-US" altLang="zh-CN" sz="1400"/>
              <a:pPr>
                <a:spcBef>
                  <a:spcPct val="0"/>
                </a:spcBef>
                <a:buClrTx/>
                <a:buSzTx/>
                <a:buFontTx/>
                <a:buNone/>
              </a:pPr>
              <a:t>20</a:t>
            </a:fld>
            <a:endParaRPr lang="en-US" altLang="zh-CN" sz="1400"/>
          </a:p>
        </p:txBody>
      </p:sp>
      <p:graphicFrame>
        <p:nvGraphicFramePr>
          <p:cNvPr id="2" name="表格 1">
            <a:extLst>
              <a:ext uri="{FF2B5EF4-FFF2-40B4-BE49-F238E27FC236}">
                <a16:creationId xmlns:a16="http://schemas.microsoft.com/office/drawing/2014/main" xmlns="" id="{D80481E8-A8C4-496E-9D03-F14FB0F70FEB}"/>
              </a:ext>
            </a:extLst>
          </p:cNvPr>
          <p:cNvGraphicFramePr>
            <a:graphicFrameLocks noGrp="1"/>
          </p:cNvGraphicFramePr>
          <p:nvPr>
            <p:extLst>
              <p:ext uri="{D42A27DB-BD31-4B8C-83A1-F6EECF244321}">
                <p14:modId xmlns:p14="http://schemas.microsoft.com/office/powerpoint/2010/main" val="75955676"/>
              </p:ext>
            </p:extLst>
          </p:nvPr>
        </p:nvGraphicFramePr>
        <p:xfrm>
          <a:off x="431540" y="2078847"/>
          <a:ext cx="8190910" cy="4275480"/>
        </p:xfrm>
        <a:graphic>
          <a:graphicData uri="http://schemas.openxmlformats.org/drawingml/2006/table">
            <a:tbl>
              <a:tblPr firstRow="1" firstCol="1" bandRow="1">
                <a:tableStyleId>{2D5ABB26-0587-4C30-8999-92F81FD0307C}</a:tableStyleId>
              </a:tblPr>
              <a:tblGrid>
                <a:gridCol w="2064206">
                  <a:extLst>
                    <a:ext uri="{9D8B030D-6E8A-4147-A177-3AD203B41FA5}">
                      <a16:colId xmlns:a16="http://schemas.microsoft.com/office/drawing/2014/main" xmlns="" val="1669070691"/>
                    </a:ext>
                  </a:extLst>
                </a:gridCol>
                <a:gridCol w="2274919">
                  <a:extLst>
                    <a:ext uri="{9D8B030D-6E8A-4147-A177-3AD203B41FA5}">
                      <a16:colId xmlns:a16="http://schemas.microsoft.com/office/drawing/2014/main" xmlns="" val="125697924"/>
                    </a:ext>
                  </a:extLst>
                </a:gridCol>
                <a:gridCol w="3851785">
                  <a:extLst>
                    <a:ext uri="{9D8B030D-6E8A-4147-A177-3AD203B41FA5}">
                      <a16:colId xmlns:a16="http://schemas.microsoft.com/office/drawing/2014/main" xmlns="" val="1523282023"/>
                    </a:ext>
                  </a:extLst>
                </a:gridCol>
              </a:tblGrid>
              <a:tr h="361871">
                <a:tc gridSpan="3">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第二评估阶段淘汰算法（</a:t>
                      </a:r>
                      <a:r>
                        <a:rPr lang="en-US" sz="2000" kern="1200" dirty="0">
                          <a:effectLst/>
                          <a:latin typeface="Times New Roman" panose="02020603050405020304" pitchFamily="18" charset="0"/>
                          <a:ea typeface="+mn-ea"/>
                          <a:cs typeface="Times New Roman" panose="02020603050405020304" pitchFamily="18" charset="0"/>
                        </a:rPr>
                        <a:t>11</a:t>
                      </a:r>
                      <a:r>
                        <a:rPr lang="zh-CN" altLang="en-US" sz="2000" kern="1200" dirty="0">
                          <a:effectLst/>
                          <a:latin typeface="Times New Roman" panose="02020603050405020304" pitchFamily="18" charset="0"/>
                          <a:ea typeface="+mn-ea"/>
                          <a:cs typeface="Times New Roman" panose="02020603050405020304" pitchFamily="18" charset="0"/>
                        </a:rPr>
                        <a:t>个）</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848213379"/>
                  </a:ext>
                </a:extLst>
              </a:tr>
              <a:tr h="345128">
                <a:tc>
                  <a:txBody>
                    <a:bodyPr/>
                    <a:lstStyle/>
                    <a:p>
                      <a:pPr marL="0" algn="ctr" defTabSz="914400" rtl="0" eaLnBrk="1" latinLnBrk="0" hangingPunct="1">
                        <a:lnSpc>
                          <a:spcPts val="1400"/>
                        </a:lnSpc>
                        <a:spcAft>
                          <a:spcPts val="0"/>
                        </a:spcAft>
                        <a:tabLst>
                          <a:tab pos="1828800" algn="l"/>
                        </a:tabLst>
                      </a:pPr>
                      <a:r>
                        <a:rPr lang="en-US" sz="2000" kern="1200" dirty="0">
                          <a:effectLst/>
                          <a:latin typeface="Times New Roman" panose="02020603050405020304" pitchFamily="18" charset="0"/>
                          <a:ea typeface="+mn-ea"/>
                          <a:cs typeface="Times New Roman" panose="02020603050405020304" pitchFamily="18" charset="0"/>
                        </a:rPr>
                        <a:t>ABC v3</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dirty="0">
                          <a:effectLst/>
                          <a:latin typeface="Times New Roman" panose="02020603050405020304" pitchFamily="18" charset="0"/>
                          <a:ea typeface="+mn-ea"/>
                          <a:cs typeface="Times New Roman" panose="02020603050405020304" pitchFamily="18" charset="0"/>
                        </a:rPr>
                        <a:t>128</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42648350"/>
                  </a:ext>
                </a:extLst>
              </a:tr>
              <a:tr h="361871">
                <a:tc>
                  <a:txBody>
                    <a:bodyPr/>
                    <a:lstStyle/>
                    <a:p>
                      <a:pPr marL="0" algn="ctr" defTabSz="914400" rtl="0" eaLnBrk="1" latinLnBrk="0" hangingPunct="1">
                        <a:lnSpc>
                          <a:spcPts val="1400"/>
                        </a:lnSpc>
                        <a:spcAft>
                          <a:spcPts val="0"/>
                        </a:spcAft>
                        <a:tabLst>
                          <a:tab pos="1828800" algn="l"/>
                        </a:tabLst>
                      </a:pPr>
                      <a:r>
                        <a:rPr lang="en-US" sz="2000" kern="1200" dirty="0" err="1">
                          <a:effectLst/>
                          <a:latin typeface="Times New Roman" panose="02020603050405020304" pitchFamily="18" charset="0"/>
                          <a:ea typeface="+mn-ea"/>
                          <a:cs typeface="Times New Roman" panose="02020603050405020304" pitchFamily="18" charset="0"/>
                        </a:rPr>
                        <a:t>Achterbahn</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dirty="0">
                          <a:effectLst/>
                          <a:latin typeface="Times New Roman" panose="02020603050405020304" pitchFamily="18" charset="0"/>
                          <a:ea typeface="+mn-ea"/>
                          <a:cs typeface="Times New Roman" panose="02020603050405020304" pitchFamily="18" charset="0"/>
                        </a:rPr>
                        <a:t>80/128</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49699838"/>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DICING v2</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dirty="0">
                          <a:effectLst/>
                          <a:latin typeface="Times New Roman" panose="02020603050405020304" pitchFamily="18" charset="0"/>
                          <a:ea typeface="+mn-ea"/>
                          <a:cs typeface="Times New Roman" panose="02020603050405020304" pitchFamily="18" charset="0"/>
                        </a:rPr>
                        <a:t>256</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运行效率低于</a:t>
                      </a:r>
                      <a:r>
                        <a:rPr lang="en-US" sz="2000" kern="1200" dirty="0">
                          <a:effectLst/>
                          <a:latin typeface="Times New Roman" panose="02020603050405020304" pitchFamily="18" charset="0"/>
                          <a:ea typeface="+mn-ea"/>
                          <a:cs typeface="Times New Roman" panose="02020603050405020304" pitchFamily="18" charset="0"/>
                        </a:rPr>
                        <a:t>AES</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1479660"/>
                  </a:ext>
                </a:extLst>
              </a:tr>
              <a:tr h="345128">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Hermcs8</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dirty="0">
                          <a:effectLst/>
                          <a:latin typeface="Times New Roman" panose="02020603050405020304" pitchFamily="18" charset="0"/>
                          <a:ea typeface="+mn-ea"/>
                          <a:cs typeface="Times New Roman" panose="02020603050405020304" pitchFamily="18" charset="0"/>
                        </a:rPr>
                        <a:t>128</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32255849"/>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Phelix</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128</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53821945"/>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Polar Bear v2</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128</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运行效率低于其他候选算法</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4128691"/>
                  </a:ext>
                </a:extLst>
              </a:tr>
              <a:tr h="345128">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Py</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256</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9912217"/>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TSC-4</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80</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95130194"/>
                  </a:ext>
                </a:extLst>
              </a:tr>
              <a:tr h="345128">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VEST</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Flexible</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21578531"/>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WG</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128</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密钥恢复攻击</a:t>
                      </a:r>
                      <a:r>
                        <a:rPr lang="en-US" sz="2000" kern="1200" dirty="0">
                          <a:effectLst/>
                          <a:latin typeface="Times New Roman" panose="02020603050405020304" pitchFamily="18" charset="0"/>
                          <a:ea typeface="+mn-ea"/>
                          <a:cs typeface="Times New Roman" panose="02020603050405020304" pitchFamily="18" charset="0"/>
                        </a:rPr>
                        <a:t>·</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51821030"/>
                  </a:ext>
                </a:extLst>
              </a:tr>
              <a:tr h="361871">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ZK-Crypt</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en-US" sz="2000" kern="1200">
                          <a:effectLst/>
                          <a:latin typeface="Times New Roman" panose="02020603050405020304" pitchFamily="18" charset="0"/>
                          <a:ea typeface="+mn-ea"/>
                          <a:cs typeface="Times New Roman" panose="02020603050405020304" pitchFamily="18" charset="0"/>
                        </a:rPr>
                        <a:t>128</a:t>
                      </a:r>
                      <a:endParaRPr lang="zh-CN" altLang="en-US" sz="2000" kern="120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ts val="1400"/>
                        </a:lnSpc>
                        <a:spcAft>
                          <a:spcPts val="0"/>
                        </a:spcAft>
                        <a:tabLst>
                          <a:tab pos="1828800" algn="l"/>
                        </a:tabLst>
                      </a:pPr>
                      <a:r>
                        <a:rPr lang="zh-CN" altLang="en-US" sz="2000" kern="1200" dirty="0">
                          <a:effectLst/>
                          <a:latin typeface="Times New Roman" panose="02020603050405020304" pitchFamily="18" charset="0"/>
                          <a:ea typeface="+mn-ea"/>
                          <a:cs typeface="Times New Roman" panose="02020603050405020304" pitchFamily="18" charset="0"/>
                        </a:rPr>
                        <a:t>文档不完整</a:t>
                      </a:r>
                      <a:endParaRPr lang="zh-CN" alt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8381076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A2D9C1C-A688-41CB-9110-50A955055DB8}" type="datetime1">
              <a:rPr lang="zh-CN" altLang="en-US" sz="1400" smtClean="0"/>
              <a:t>2020\1\29 Wednesday</a:t>
            </a:fld>
            <a:endParaRPr lang="en-US" altLang="zh-CN" sz="1400"/>
          </a:p>
        </p:txBody>
      </p:sp>
      <p:sp>
        <p:nvSpPr>
          <p:cNvPr id="51203"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120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37DBFA4-DCA1-472C-82FA-EBA4354BBF86}" type="slidenum">
              <a:rPr lang="en-US" altLang="zh-CN" sz="1400"/>
              <a:pPr>
                <a:spcBef>
                  <a:spcPct val="0"/>
                </a:spcBef>
                <a:buClrTx/>
                <a:buSzTx/>
                <a:buFontTx/>
                <a:buNone/>
              </a:pPr>
              <a:t>21</a:t>
            </a:fld>
            <a:endParaRPr lang="en-US" altLang="zh-CN" sz="1400"/>
          </a:p>
        </p:txBody>
      </p:sp>
      <p:graphicFrame>
        <p:nvGraphicFramePr>
          <p:cNvPr id="2" name="表格 1">
            <a:extLst>
              <a:ext uri="{FF2B5EF4-FFF2-40B4-BE49-F238E27FC236}">
                <a16:creationId xmlns:a16="http://schemas.microsoft.com/office/drawing/2014/main" xmlns="" id="{097A45E5-EEA1-4871-B836-5839E444C0DE}"/>
              </a:ext>
            </a:extLst>
          </p:cNvPr>
          <p:cNvGraphicFramePr>
            <a:graphicFrameLocks noGrp="1"/>
          </p:cNvGraphicFramePr>
          <p:nvPr>
            <p:extLst>
              <p:ext uri="{D42A27DB-BD31-4B8C-83A1-F6EECF244321}">
                <p14:modId xmlns:p14="http://schemas.microsoft.com/office/powerpoint/2010/main" val="3942142616"/>
              </p:ext>
            </p:extLst>
          </p:nvPr>
        </p:nvGraphicFramePr>
        <p:xfrm>
          <a:off x="566555" y="2033844"/>
          <a:ext cx="7772400" cy="4215571"/>
        </p:xfrm>
        <a:graphic>
          <a:graphicData uri="http://schemas.openxmlformats.org/drawingml/2006/table">
            <a:tbl>
              <a:tblPr firstRow="1" firstCol="1" bandRow="1">
                <a:tableStyleId>{2D5ABB26-0587-4C30-8999-92F81FD0307C}</a:tableStyleId>
              </a:tblPr>
              <a:tblGrid>
                <a:gridCol w="1958736">
                  <a:extLst>
                    <a:ext uri="{9D8B030D-6E8A-4147-A177-3AD203B41FA5}">
                      <a16:colId xmlns:a16="http://schemas.microsoft.com/office/drawing/2014/main" xmlns="" val="3024586852"/>
                    </a:ext>
                  </a:extLst>
                </a:gridCol>
                <a:gridCol w="2158684">
                  <a:extLst>
                    <a:ext uri="{9D8B030D-6E8A-4147-A177-3AD203B41FA5}">
                      <a16:colId xmlns:a16="http://schemas.microsoft.com/office/drawing/2014/main" xmlns="" val="2085646766"/>
                    </a:ext>
                  </a:extLst>
                </a:gridCol>
                <a:gridCol w="3654980">
                  <a:extLst>
                    <a:ext uri="{9D8B030D-6E8A-4147-A177-3AD203B41FA5}">
                      <a16:colId xmlns:a16="http://schemas.microsoft.com/office/drawing/2014/main" xmlns="" val="3875792208"/>
                    </a:ext>
                  </a:extLst>
                </a:gridCol>
              </a:tblGrid>
              <a:tr h="449035">
                <a:tc gridSpan="3">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第三评估阶段淘汰算法（</a:t>
                      </a:r>
                      <a:r>
                        <a:rPr lang="en-US" sz="1800" dirty="0">
                          <a:effectLst/>
                          <a:latin typeface="Times New Roman" panose="02020603050405020304" pitchFamily="18" charset="0"/>
                          <a:ea typeface="+mn-ea"/>
                          <a:cs typeface="Times New Roman" panose="02020603050405020304" pitchFamily="18" charset="0"/>
                        </a:rPr>
                        <a:t>8</a:t>
                      </a:r>
                      <a:r>
                        <a:rPr lang="zh-CN" sz="1800" dirty="0">
                          <a:effectLst/>
                          <a:latin typeface="Times New Roman" panose="02020603050405020304" pitchFamily="18" charset="0"/>
                          <a:ea typeface="+mn-ea"/>
                          <a:cs typeface="Times New Roman" panose="02020603050405020304" pitchFamily="18" charset="0"/>
                        </a:rPr>
                        <a:t>个）</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660786858"/>
                  </a:ext>
                </a:extLst>
              </a:tr>
              <a:tr h="470817">
                <a:tc>
                  <a:txBody>
                    <a:bodyPr/>
                    <a:lstStyle/>
                    <a:p>
                      <a:pPr algn="ctr">
                        <a:lnSpc>
                          <a:spcPts val="1400"/>
                        </a:lnSpc>
                        <a:spcAft>
                          <a:spcPts val="0"/>
                        </a:spcAft>
                        <a:tabLst>
                          <a:tab pos="1828800" algn="l"/>
                        </a:tabLst>
                      </a:pPr>
                      <a:r>
                        <a:rPr lang="en-US" sz="1800" dirty="0" err="1">
                          <a:effectLst/>
                          <a:latin typeface="Times New Roman" panose="02020603050405020304" pitchFamily="18" charset="0"/>
                          <a:ea typeface="+mn-ea"/>
                          <a:cs typeface="Times New Roman" panose="02020603050405020304" pitchFamily="18" charset="0"/>
                        </a:rPr>
                        <a:t>CryptMT</a:t>
                      </a:r>
                      <a:r>
                        <a:rPr lang="en-US" sz="1800" dirty="0">
                          <a:effectLst/>
                          <a:latin typeface="Times New Roman" panose="02020603050405020304" pitchFamily="18" charset="0"/>
                          <a:ea typeface="+mn-ea"/>
                          <a:cs typeface="Times New Roman" panose="02020603050405020304" pitchFamily="18" charset="0"/>
                        </a:rPr>
                        <a:t> v3</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128</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安全性有待进一步研究</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684396"/>
                  </a:ext>
                </a:extLst>
              </a:tr>
              <a:tr h="470817">
                <a:tc>
                  <a:txBody>
                    <a:bodyPr/>
                    <a:lstStyle/>
                    <a:p>
                      <a:pPr algn="ctr">
                        <a:lnSpc>
                          <a:spcPts val="1400"/>
                        </a:lnSpc>
                        <a:spcAft>
                          <a:spcPts val="0"/>
                        </a:spcAft>
                        <a:tabLst>
                          <a:tab pos="1828800" algn="l"/>
                        </a:tabLst>
                      </a:pPr>
                      <a:r>
                        <a:rPr lang="en-US" sz="1800" dirty="0" err="1">
                          <a:effectLst/>
                          <a:latin typeface="Times New Roman" panose="02020603050405020304" pitchFamily="18" charset="0"/>
                          <a:ea typeface="+mn-ea"/>
                          <a:cs typeface="Times New Roman" panose="02020603050405020304" pitchFamily="18" charset="0"/>
                        </a:rPr>
                        <a:t>Decim</a:t>
                      </a:r>
                      <a:r>
                        <a:rPr lang="en-US" sz="1800" dirty="0">
                          <a:effectLst/>
                          <a:latin typeface="Times New Roman" panose="02020603050405020304" pitchFamily="18" charset="0"/>
                          <a:ea typeface="+mn-ea"/>
                          <a:cs typeface="Times New Roman" panose="02020603050405020304" pitchFamily="18" charset="0"/>
                        </a:rPr>
                        <a:t> v2</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256</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运行效率低于其他候选算法</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5850127"/>
                  </a:ext>
                </a:extLst>
              </a:tr>
              <a:tr h="470817">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Dragon</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256</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运行效率低于其他候选算法</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0808721"/>
                  </a:ext>
                </a:extLst>
              </a:tr>
              <a:tr h="470817">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Edon80</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a:effectLst/>
                          <a:latin typeface="Times New Roman" panose="02020603050405020304" pitchFamily="18" charset="0"/>
                          <a:ea typeface="+mn-ea"/>
                          <a:cs typeface="Times New Roman" panose="02020603050405020304" pitchFamily="18" charset="0"/>
                        </a:rPr>
                        <a:t>80</a:t>
                      </a:r>
                      <a:endParaRPr lang="zh-CN" sz="18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运行效率低于其他候选算法</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8115305"/>
                  </a:ext>
                </a:extLst>
              </a:tr>
              <a:tr h="470817">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LEX v2</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a:effectLst/>
                          <a:latin typeface="Times New Roman" panose="02020603050405020304" pitchFamily="18" charset="0"/>
                          <a:ea typeface="+mn-ea"/>
                          <a:cs typeface="Times New Roman" panose="02020603050405020304" pitchFamily="18" charset="0"/>
                        </a:rPr>
                        <a:t>128</a:t>
                      </a:r>
                      <a:endParaRPr lang="zh-CN" sz="18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密钥恢复攻击</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53231143"/>
                  </a:ext>
                </a:extLst>
              </a:tr>
              <a:tr h="470817">
                <a:tc>
                  <a:txBody>
                    <a:bodyPr/>
                    <a:lstStyle/>
                    <a:p>
                      <a:pPr algn="ctr">
                        <a:lnSpc>
                          <a:spcPts val="1400"/>
                        </a:lnSpc>
                        <a:spcAft>
                          <a:spcPts val="0"/>
                        </a:spcAft>
                        <a:tabLst>
                          <a:tab pos="1828800" algn="l"/>
                        </a:tabLst>
                      </a:pPr>
                      <a:r>
                        <a:rPr lang="en-US" sz="1800" dirty="0" err="1">
                          <a:effectLst/>
                          <a:latin typeface="Times New Roman" panose="02020603050405020304" pitchFamily="18" charset="0"/>
                          <a:ea typeface="+mn-ea"/>
                          <a:cs typeface="Times New Roman" panose="02020603050405020304" pitchFamily="18" charset="0"/>
                        </a:rPr>
                        <a:t>Moustique</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a:effectLst/>
                          <a:latin typeface="Times New Roman" panose="02020603050405020304" pitchFamily="18" charset="0"/>
                          <a:ea typeface="+mn-ea"/>
                          <a:cs typeface="Times New Roman" panose="02020603050405020304" pitchFamily="18" charset="0"/>
                        </a:rPr>
                        <a:t>96</a:t>
                      </a:r>
                      <a:endParaRPr lang="zh-CN" sz="18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相关密钥攻击</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0144117"/>
                  </a:ext>
                </a:extLst>
              </a:tr>
              <a:tr h="470817">
                <a:tc>
                  <a:txBody>
                    <a:bodyPr/>
                    <a:lstStyle/>
                    <a:p>
                      <a:pPr algn="ctr">
                        <a:lnSpc>
                          <a:spcPts val="1400"/>
                        </a:lnSpc>
                        <a:spcAft>
                          <a:spcPts val="0"/>
                        </a:spcAft>
                        <a:tabLst>
                          <a:tab pos="1828800" algn="l"/>
                        </a:tabLst>
                      </a:pPr>
                      <a:r>
                        <a:rPr lang="en-US" sz="1800" dirty="0">
                          <a:effectLst/>
                          <a:latin typeface="Times New Roman" panose="02020603050405020304" pitchFamily="18" charset="0"/>
                          <a:ea typeface="+mn-ea"/>
                          <a:cs typeface="Times New Roman" panose="02020603050405020304" pitchFamily="18" charset="0"/>
                        </a:rPr>
                        <a:t>NLS v2</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a:effectLst/>
                          <a:latin typeface="Times New Roman" panose="02020603050405020304" pitchFamily="18" charset="0"/>
                          <a:ea typeface="+mn-ea"/>
                          <a:cs typeface="Times New Roman" panose="02020603050405020304" pitchFamily="18" charset="0"/>
                        </a:rPr>
                        <a:t>128</a:t>
                      </a:r>
                      <a:endParaRPr lang="zh-CN" sz="18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区分攻击</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72065251"/>
                  </a:ext>
                </a:extLst>
              </a:tr>
              <a:tr h="470817">
                <a:tc>
                  <a:txBody>
                    <a:bodyPr/>
                    <a:lstStyle/>
                    <a:p>
                      <a:pPr algn="ctr">
                        <a:lnSpc>
                          <a:spcPts val="1400"/>
                        </a:lnSpc>
                        <a:spcAft>
                          <a:spcPts val="0"/>
                        </a:spcAft>
                        <a:tabLst>
                          <a:tab pos="1828800" algn="l"/>
                        </a:tabLst>
                      </a:pPr>
                      <a:r>
                        <a:rPr lang="en-US" sz="1800" dirty="0" err="1">
                          <a:effectLst/>
                          <a:latin typeface="Times New Roman" panose="02020603050405020304" pitchFamily="18" charset="0"/>
                          <a:ea typeface="+mn-ea"/>
                          <a:cs typeface="Times New Roman" panose="02020603050405020304" pitchFamily="18" charset="0"/>
                        </a:rPr>
                        <a:t>Pomaranch</a:t>
                      </a:r>
                      <a:r>
                        <a:rPr lang="en-US" sz="1800" dirty="0">
                          <a:effectLst/>
                          <a:latin typeface="Times New Roman" panose="02020603050405020304" pitchFamily="18" charset="0"/>
                          <a:ea typeface="+mn-ea"/>
                          <a:cs typeface="Times New Roman" panose="02020603050405020304" pitchFamily="18" charset="0"/>
                        </a:rPr>
                        <a:t> v3</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en-US" sz="1800">
                          <a:effectLst/>
                          <a:latin typeface="Times New Roman" panose="02020603050405020304" pitchFamily="18" charset="0"/>
                          <a:ea typeface="+mn-ea"/>
                          <a:cs typeface="Times New Roman" panose="02020603050405020304" pitchFamily="18" charset="0"/>
                        </a:rPr>
                        <a:t>128</a:t>
                      </a:r>
                      <a:endParaRPr lang="zh-CN" sz="180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Aft>
                          <a:spcPts val="0"/>
                        </a:spcAft>
                        <a:tabLst>
                          <a:tab pos="1828800" algn="l"/>
                        </a:tabLst>
                      </a:pPr>
                      <a:r>
                        <a:rPr lang="zh-CN" sz="1800" dirty="0">
                          <a:effectLst/>
                          <a:latin typeface="Times New Roman" panose="02020603050405020304" pitchFamily="18" charset="0"/>
                          <a:ea typeface="+mn-ea"/>
                          <a:cs typeface="Times New Roman" panose="02020603050405020304" pitchFamily="18" charset="0"/>
                        </a:rPr>
                        <a:t>区分攻击</a:t>
                      </a:r>
                      <a:endParaRPr lang="zh-CN" sz="18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1263656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B74FE17-A18E-4FB5-8EA5-EB2A484A5F26}" type="slidenum">
              <a:rPr lang="en-US" altLang="zh-CN" sz="1400"/>
              <a:pPr>
                <a:spcBef>
                  <a:spcPct val="0"/>
                </a:spcBef>
                <a:buClrTx/>
                <a:buSzTx/>
                <a:buFontTx/>
                <a:buNone/>
              </a:pPr>
              <a:t>22</a:t>
            </a:fld>
            <a:endParaRPr lang="en-US" altLang="zh-CN" sz="1400"/>
          </a:p>
        </p:txBody>
      </p:sp>
      <p:sp>
        <p:nvSpPr>
          <p:cNvPr id="52227" name="矩形 5"/>
          <p:cNvSpPr>
            <a:spLocks noChangeArrowheads="1"/>
          </p:cNvSpPr>
          <p:nvPr/>
        </p:nvSpPr>
        <p:spPr bwMode="auto">
          <a:xfrm>
            <a:off x="935038" y="1089025"/>
            <a:ext cx="786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en-US" altLang="zh-CN" sz="4000" b="1" dirty="0">
                <a:solidFill>
                  <a:srgbClr val="0000FF"/>
                </a:solidFill>
              </a:rPr>
              <a:t>5.5 </a:t>
            </a:r>
            <a:r>
              <a:rPr lang="zh-CN" altLang="en-US" sz="4000" b="1" dirty="0">
                <a:solidFill>
                  <a:srgbClr val="0000FF"/>
                </a:solidFill>
              </a:rPr>
              <a:t>序列密码的安全性及分析技术</a:t>
            </a:r>
          </a:p>
        </p:txBody>
      </p:sp>
      <p:sp>
        <p:nvSpPr>
          <p:cNvPr id="54276" name="矩形 6"/>
          <p:cNvSpPr>
            <a:spLocks noChangeArrowheads="1"/>
          </p:cNvSpPr>
          <p:nvPr/>
        </p:nvSpPr>
        <p:spPr bwMode="auto">
          <a:xfrm>
            <a:off x="320905" y="1988840"/>
            <a:ext cx="8649427" cy="4401205"/>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457200" indent="-457200">
              <a:spcBef>
                <a:spcPts val="0"/>
              </a:spcBef>
              <a:buSzPct val="100000"/>
              <a:buFont typeface="Wingdings" pitchFamily="2" charset="2"/>
              <a:buChar char="Ø"/>
            </a:pPr>
            <a:r>
              <a:rPr lang="zh-CN" altLang="zh-CN" sz="2800" dirty="0">
                <a:latin typeface="Times New Roman" panose="02020603050405020304" pitchFamily="18" charset="0"/>
                <a:ea typeface="+mn-ea"/>
                <a:cs typeface="Times New Roman" panose="02020603050405020304" pitchFamily="18" charset="0"/>
              </a:rPr>
              <a:t>从理论上讲，如果序列密码中的密钥序列是随机序列，那么就认为它的安全性是最高的。然而，在实际设计序列密码时，很难构造出一条随机序列。现实生活中的序列密码算法都不是随机序列生成器，因此能够对这些序列密码算法进行攻击</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457200" indent="-457200">
              <a:spcBef>
                <a:spcPts val="0"/>
              </a:spcBef>
              <a:buSzPct val="100000"/>
              <a:buFont typeface="Wingdings" pitchFamily="2" charset="2"/>
              <a:buChar char="Ø"/>
            </a:pPr>
            <a:r>
              <a:rPr lang="zh-CN" altLang="zh-CN" sz="2800" dirty="0" smtClean="0">
                <a:latin typeface="Times New Roman" panose="02020603050405020304" pitchFamily="18" charset="0"/>
                <a:ea typeface="+mn-ea"/>
                <a:cs typeface="Times New Roman" panose="02020603050405020304" pitchFamily="18" charset="0"/>
              </a:rPr>
              <a:t>一般</a:t>
            </a:r>
            <a:r>
              <a:rPr lang="zh-CN" altLang="zh-CN" sz="2800" dirty="0">
                <a:latin typeface="Times New Roman" panose="02020603050405020304" pitchFamily="18" charset="0"/>
                <a:ea typeface="+mn-ea"/>
                <a:cs typeface="Times New Roman" panose="02020603050405020304" pitchFamily="18" charset="0"/>
              </a:rPr>
              <a:t>情况下，分析这些密码算法的方法是寻找该密码算法有效的区分器，使得该区分器可以将密钥序列与随机序列区分开，因为该区分器通常是一些与密钥相关的方程，所以可根据区分器列出这些方程并求解</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307CAA00-16AE-4A40-9A90-828490EF24D7}"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Tree>
    <p:extLst>
      <p:ext uri="{BB962C8B-B14F-4D97-AF65-F5344CB8AC3E}">
        <p14:creationId xmlns:p14="http://schemas.microsoft.com/office/powerpoint/2010/main" val="16549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B74FE17-A18E-4FB5-8EA5-EB2A484A5F26}" type="slidenum">
              <a:rPr lang="en-US" altLang="zh-CN" sz="1400"/>
              <a:pPr>
                <a:spcBef>
                  <a:spcPct val="0"/>
                </a:spcBef>
                <a:buClrTx/>
                <a:buSzTx/>
                <a:buFontTx/>
                <a:buNone/>
              </a:pPr>
              <a:t>23</a:t>
            </a:fld>
            <a:endParaRPr lang="en-US" altLang="zh-CN" sz="1400"/>
          </a:p>
        </p:txBody>
      </p:sp>
      <p:sp>
        <p:nvSpPr>
          <p:cNvPr id="54276" name="矩形 6"/>
          <p:cNvSpPr>
            <a:spLocks noChangeArrowheads="1"/>
          </p:cNvSpPr>
          <p:nvPr/>
        </p:nvSpPr>
        <p:spPr bwMode="auto">
          <a:xfrm>
            <a:off x="341420" y="2033845"/>
            <a:ext cx="8551059" cy="3970318"/>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571500" indent="-571500">
              <a:spcBef>
                <a:spcPts val="0"/>
              </a:spcBef>
              <a:buSzPct val="100000"/>
              <a:buFont typeface="Wingdings" pitchFamily="2" charset="2"/>
              <a:buChar char="Ø"/>
            </a:pPr>
            <a:r>
              <a:rPr lang="zh-CN" altLang="zh-CN" sz="3600" dirty="0" smtClean="0">
                <a:latin typeface="Times New Roman" panose="02020603050405020304" pitchFamily="18" charset="0"/>
                <a:ea typeface="+mn-ea"/>
                <a:cs typeface="Times New Roman" panose="02020603050405020304" pitchFamily="18" charset="0"/>
              </a:rPr>
              <a:t>一般而言</a:t>
            </a:r>
            <a:r>
              <a:rPr lang="zh-CN" altLang="zh-CN" sz="3600" dirty="0">
                <a:latin typeface="Times New Roman" panose="02020603050405020304" pitchFamily="18" charset="0"/>
                <a:ea typeface="+mn-ea"/>
                <a:cs typeface="Times New Roman" panose="02020603050405020304" pitchFamily="18" charset="0"/>
              </a:rPr>
              <a:t>，对于给定的序列密码算法，如果能够找到该算法的一个有效区分器，那么通过代数或者统计的方法求解这些区分器，可以得到该密码的部分或全部密钥</a:t>
            </a:r>
            <a:r>
              <a:rPr lang="zh-CN" altLang="zh-CN" sz="3600" dirty="0" smtClean="0">
                <a:latin typeface="Times New Roman" panose="02020603050405020304" pitchFamily="18" charset="0"/>
                <a:ea typeface="+mn-ea"/>
                <a:cs typeface="Times New Roman" panose="02020603050405020304" pitchFamily="18" charset="0"/>
              </a:rPr>
              <a:t>。</a:t>
            </a:r>
            <a:endParaRPr lang="en-US" altLang="zh-CN" sz="3600" dirty="0" smtClean="0">
              <a:latin typeface="Times New Roman" panose="02020603050405020304" pitchFamily="18" charset="0"/>
              <a:ea typeface="+mn-ea"/>
              <a:cs typeface="Times New Roman" panose="02020603050405020304" pitchFamily="18" charset="0"/>
            </a:endParaRPr>
          </a:p>
          <a:p>
            <a:pPr marL="571500" indent="-571500">
              <a:spcBef>
                <a:spcPts val="0"/>
              </a:spcBef>
              <a:buSzPct val="100000"/>
              <a:buFont typeface="Wingdings" pitchFamily="2" charset="2"/>
              <a:buChar char="Ø"/>
            </a:pPr>
            <a:r>
              <a:rPr lang="zh-CN" altLang="zh-CN" sz="3600" dirty="0" smtClean="0">
                <a:latin typeface="Times New Roman" panose="02020603050405020304" pitchFamily="18" charset="0"/>
                <a:ea typeface="+mn-ea"/>
                <a:cs typeface="Times New Roman" panose="02020603050405020304" pitchFamily="18" charset="0"/>
              </a:rPr>
              <a:t>因此</a:t>
            </a:r>
            <a:r>
              <a:rPr lang="zh-CN" altLang="zh-CN" sz="3600" dirty="0">
                <a:latin typeface="Times New Roman" panose="02020603050405020304" pitchFamily="18" charset="0"/>
                <a:ea typeface="+mn-ea"/>
                <a:cs typeface="Times New Roman" panose="02020603050405020304" pitchFamily="18" charset="0"/>
              </a:rPr>
              <a:t>，如何寻找有效的区分器是密码分析中的主要问题。</a:t>
            </a:r>
          </a:p>
        </p:txBody>
      </p:sp>
      <p:sp>
        <p:nvSpPr>
          <p:cNvPr id="2" name="日期占位符 1"/>
          <p:cNvSpPr>
            <a:spLocks noGrp="1"/>
          </p:cNvSpPr>
          <p:nvPr>
            <p:ph type="dt" sz="half" idx="10"/>
          </p:nvPr>
        </p:nvSpPr>
        <p:spPr/>
        <p:txBody>
          <a:bodyPr/>
          <a:lstStyle/>
          <a:p>
            <a:pPr>
              <a:defRPr/>
            </a:pPr>
            <a:fld id="{307CAA00-16AE-4A40-9A90-828490EF24D7}"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E14B416-10E3-4DF8-9977-54937DFD985A}"/>
              </a:ext>
            </a:extLst>
          </p:cNvPr>
          <p:cNvSpPr>
            <a:spLocks noGrp="1"/>
          </p:cNvSpPr>
          <p:nvPr>
            <p:ph type="dt" sz="half" idx="10"/>
          </p:nvPr>
        </p:nvSpPr>
        <p:spPr/>
        <p:txBody>
          <a:bodyPr/>
          <a:lstStyle/>
          <a:p>
            <a:pPr>
              <a:defRPr/>
            </a:pPr>
            <a:fld id="{EE7BEA1E-4EE8-437E-9F71-0E211D7D3FF6}"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EAE3F146-C336-4AB1-9F95-204E3DB76B15}"/>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150AC0C5-DF65-4D1A-B931-30417B2666AF}"/>
              </a:ext>
            </a:extLst>
          </p:cNvPr>
          <p:cNvSpPr>
            <a:spLocks noGrp="1"/>
          </p:cNvSpPr>
          <p:nvPr>
            <p:ph type="sldNum" sz="quarter" idx="12"/>
          </p:nvPr>
        </p:nvSpPr>
        <p:spPr/>
        <p:txBody>
          <a:bodyPr/>
          <a:lstStyle/>
          <a:p>
            <a:pPr>
              <a:defRPr/>
            </a:pPr>
            <a:fld id="{7830E22A-F574-49D0-B6CD-1F23E069FEAC}" type="slidenum">
              <a:rPr lang="en-US" altLang="zh-CN" smtClean="0"/>
              <a:pPr>
                <a:defRPr/>
              </a:pPr>
              <a:t>24</a:t>
            </a:fld>
            <a:endParaRPr lang="en-US" altLang="zh-CN"/>
          </a:p>
        </p:txBody>
      </p:sp>
      <p:sp>
        <p:nvSpPr>
          <p:cNvPr id="5" name="矩形 4">
            <a:extLst>
              <a:ext uri="{FF2B5EF4-FFF2-40B4-BE49-F238E27FC236}">
                <a16:creationId xmlns:a16="http://schemas.microsoft.com/office/drawing/2014/main" xmlns="" id="{4BFEDD12-E0F9-4884-AE21-6B361C0B88C2}"/>
              </a:ext>
            </a:extLst>
          </p:cNvPr>
          <p:cNvSpPr/>
          <p:nvPr/>
        </p:nvSpPr>
        <p:spPr>
          <a:xfrm>
            <a:off x="514399" y="2303875"/>
            <a:ext cx="8108051" cy="3416320"/>
          </a:xfrm>
          <a:prstGeom prst="rect">
            <a:avLst/>
          </a:prstGeom>
        </p:spPr>
        <p:txBody>
          <a:bodyPr wrap="square">
            <a:spAutoFit/>
          </a:bodyPr>
          <a:lstStyle/>
          <a:p>
            <a:pPr marL="571500" indent="-571500">
              <a:lnSpc>
                <a:spcPct val="150000"/>
              </a:lnSpc>
              <a:spcBef>
                <a:spcPts val="0"/>
              </a:spcBef>
              <a:buFont typeface="Wingdings" pitchFamily="2" charset="2"/>
              <a:buChar char="Ø"/>
            </a:pPr>
            <a:r>
              <a:rPr lang="zh-CN" altLang="zh-CN" sz="3600" dirty="0">
                <a:latin typeface="Times New Roman" panose="02020603050405020304" pitchFamily="18" charset="0"/>
                <a:cs typeface="Times New Roman" panose="02020603050405020304" pitchFamily="18" charset="0"/>
              </a:rPr>
              <a:t>使用线性密码分析是寻找某些密码算法区分器的较好方法，如线性区分攻击和相关攻击是序列密码较强的攻击方法。具体的分析方法如下</a:t>
            </a:r>
            <a:r>
              <a:rPr lang="zh-CN" altLang="zh-CN" sz="3600" dirty="0" smtClean="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8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E14B416-10E3-4DF8-9977-54937DFD985A}"/>
              </a:ext>
            </a:extLst>
          </p:cNvPr>
          <p:cNvSpPr>
            <a:spLocks noGrp="1"/>
          </p:cNvSpPr>
          <p:nvPr>
            <p:ph type="dt" sz="half" idx="10"/>
          </p:nvPr>
        </p:nvSpPr>
        <p:spPr/>
        <p:txBody>
          <a:bodyPr/>
          <a:lstStyle/>
          <a:p>
            <a:pPr>
              <a:defRPr/>
            </a:pPr>
            <a:fld id="{EE7BEA1E-4EE8-437E-9F71-0E211D7D3FF6}"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EAE3F146-C336-4AB1-9F95-204E3DB76B15}"/>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150AC0C5-DF65-4D1A-B931-30417B2666AF}"/>
              </a:ext>
            </a:extLst>
          </p:cNvPr>
          <p:cNvSpPr>
            <a:spLocks noGrp="1"/>
          </p:cNvSpPr>
          <p:nvPr>
            <p:ph type="sldNum" sz="quarter" idx="12"/>
          </p:nvPr>
        </p:nvSpPr>
        <p:spPr/>
        <p:txBody>
          <a:bodyPr/>
          <a:lstStyle/>
          <a:p>
            <a:pPr>
              <a:defRPr/>
            </a:pPr>
            <a:fld id="{7830E22A-F574-49D0-B6CD-1F23E069FEAC}" type="slidenum">
              <a:rPr lang="en-US" altLang="zh-CN" smtClean="0"/>
              <a:pPr>
                <a:defRPr/>
              </a:pPr>
              <a:t>25</a:t>
            </a:fld>
            <a:endParaRPr lang="en-US" altLang="zh-CN"/>
          </a:p>
        </p:txBody>
      </p:sp>
      <p:sp>
        <p:nvSpPr>
          <p:cNvPr id="5" name="矩形 4">
            <a:extLst>
              <a:ext uri="{FF2B5EF4-FFF2-40B4-BE49-F238E27FC236}">
                <a16:creationId xmlns:a16="http://schemas.microsoft.com/office/drawing/2014/main" xmlns="" id="{4BFEDD12-E0F9-4884-AE21-6B361C0B88C2}"/>
              </a:ext>
            </a:extLst>
          </p:cNvPr>
          <p:cNvSpPr/>
          <p:nvPr/>
        </p:nvSpPr>
        <p:spPr>
          <a:xfrm>
            <a:off x="499202" y="2078850"/>
            <a:ext cx="8460941" cy="3970318"/>
          </a:xfrm>
          <a:prstGeom prst="rect">
            <a:avLst/>
          </a:prstGeom>
        </p:spPr>
        <p:txBody>
          <a:bodyPr wrap="square">
            <a:spAutoFit/>
          </a:bodyPr>
          <a:lstStyle/>
          <a:p>
            <a:pPr indent="457200">
              <a:spcBef>
                <a:spcPts val="0"/>
              </a:spcBef>
              <a:buNone/>
            </a:pPr>
            <a:r>
              <a:rPr lang="zh-CN" altLang="zh-CN" sz="3600" dirty="0" smtClean="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）相关攻击利用密码体制中</a:t>
            </a:r>
            <a:r>
              <a:rPr lang="en-US" altLang="zh-CN" sz="3600" dirty="0">
                <a:latin typeface="Times New Roman" panose="02020603050405020304" pitchFamily="18" charset="0"/>
                <a:cs typeface="Times New Roman" panose="02020603050405020304" pitchFamily="18" charset="0"/>
              </a:rPr>
              <a:t>LFSR</a:t>
            </a:r>
            <a:r>
              <a:rPr lang="zh-CN" altLang="zh-CN" sz="3600" dirty="0">
                <a:latin typeface="Times New Roman" panose="02020603050405020304" pitchFamily="18" charset="0"/>
                <a:cs typeface="Times New Roman" panose="02020603050405020304" pitchFamily="18" charset="0"/>
              </a:rPr>
              <a:t>序列与密钥流之间的统计相关性实施攻击，源于</a:t>
            </a:r>
            <a:r>
              <a:rPr lang="en-US" altLang="zh-CN" sz="3600" dirty="0" err="1">
                <a:latin typeface="Times New Roman" panose="02020603050405020304" pitchFamily="18" charset="0"/>
                <a:cs typeface="Times New Roman" panose="02020603050405020304" pitchFamily="18" charset="0"/>
              </a:rPr>
              <a:t>Siegenthaler</a:t>
            </a:r>
            <a:r>
              <a:rPr lang="zh-CN" altLang="zh-CN" sz="3600" dirty="0">
                <a:latin typeface="Times New Roman" panose="02020603050405020304" pitchFamily="18" charset="0"/>
                <a:cs typeface="Times New Roman" panose="02020603050405020304" pitchFamily="18" charset="0"/>
              </a:rPr>
              <a:t>对组合生成器的“分别征服”攻击，之后这种思想被进一步扩展到基于线性码和基于后验概率的快速相关攻击、针对钟控生成器和带记忆的组合生成器的相关攻击</a:t>
            </a:r>
            <a:r>
              <a:rPr lang="zh-CN" altLang="zh-CN" sz="3600" dirty="0" smtClean="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949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E14B416-10E3-4DF8-9977-54937DFD985A}"/>
              </a:ext>
            </a:extLst>
          </p:cNvPr>
          <p:cNvSpPr>
            <a:spLocks noGrp="1"/>
          </p:cNvSpPr>
          <p:nvPr>
            <p:ph type="dt" sz="half" idx="10"/>
          </p:nvPr>
        </p:nvSpPr>
        <p:spPr/>
        <p:txBody>
          <a:bodyPr/>
          <a:lstStyle/>
          <a:p>
            <a:pPr>
              <a:defRPr/>
            </a:pPr>
            <a:fld id="{EE7BEA1E-4EE8-437E-9F71-0E211D7D3FF6}"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EAE3F146-C336-4AB1-9F95-204E3DB76B15}"/>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150AC0C5-DF65-4D1A-B931-30417B2666AF}"/>
              </a:ext>
            </a:extLst>
          </p:cNvPr>
          <p:cNvSpPr>
            <a:spLocks noGrp="1"/>
          </p:cNvSpPr>
          <p:nvPr>
            <p:ph type="sldNum" sz="quarter" idx="12"/>
          </p:nvPr>
        </p:nvSpPr>
        <p:spPr/>
        <p:txBody>
          <a:bodyPr/>
          <a:lstStyle/>
          <a:p>
            <a:pPr>
              <a:defRPr/>
            </a:pPr>
            <a:fld id="{7830E22A-F574-49D0-B6CD-1F23E069FEAC}" type="slidenum">
              <a:rPr lang="en-US" altLang="zh-CN" smtClean="0"/>
              <a:pPr>
                <a:defRPr/>
              </a:pPr>
              <a:t>26</a:t>
            </a:fld>
            <a:endParaRPr lang="en-US" altLang="zh-CN"/>
          </a:p>
        </p:txBody>
      </p:sp>
      <p:sp>
        <p:nvSpPr>
          <p:cNvPr id="5" name="矩形 4">
            <a:extLst>
              <a:ext uri="{FF2B5EF4-FFF2-40B4-BE49-F238E27FC236}">
                <a16:creationId xmlns:a16="http://schemas.microsoft.com/office/drawing/2014/main" xmlns="" id="{4BFEDD12-E0F9-4884-AE21-6B361C0B88C2}"/>
              </a:ext>
            </a:extLst>
          </p:cNvPr>
          <p:cNvSpPr/>
          <p:nvPr/>
        </p:nvSpPr>
        <p:spPr>
          <a:xfrm>
            <a:off x="519580" y="1943835"/>
            <a:ext cx="8235917" cy="3970318"/>
          </a:xfrm>
          <a:prstGeom prst="rect">
            <a:avLst/>
          </a:prstGeom>
        </p:spPr>
        <p:txBody>
          <a:bodyPr wrap="square">
            <a:spAutoFit/>
          </a:bodyPr>
          <a:lstStyle/>
          <a:p>
            <a:pPr indent="457200">
              <a:spcBef>
                <a:spcPts val="0"/>
              </a:spcBef>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）代数攻击是采用基于一个代数思想的方法和技巧，将一个密码算法的安全性规约于求解一个超定的多变元高次方程组系统的问题上。</a:t>
            </a:r>
            <a:r>
              <a:rPr lang="en-US" altLang="zh-CN" sz="2800" dirty="0">
                <a:latin typeface="Times New Roman" panose="02020603050405020304" pitchFamily="18" charset="0"/>
                <a:cs typeface="Times New Roman" panose="02020603050405020304" pitchFamily="18" charset="0"/>
              </a:rPr>
              <a:t>2003</a:t>
            </a:r>
            <a:r>
              <a:rPr lang="zh-CN" altLang="en-US"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Courtois</a:t>
            </a:r>
            <a:r>
              <a:rPr lang="zh-CN" altLang="en-US" sz="2800" dirty="0">
                <a:latin typeface="Times New Roman" panose="02020603050405020304" pitchFamily="18" charset="0"/>
                <a:cs typeface="Times New Roman" panose="02020603050405020304" pitchFamily="18" charset="0"/>
              </a:rPr>
              <a:t>首次实现代数攻击</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通过布尔函数的低次“零化子”来建立</a:t>
            </a:r>
            <a:r>
              <a:rPr lang="en-US" altLang="zh-CN" sz="2800" dirty="0">
                <a:latin typeface="Times New Roman" panose="02020603050405020304" pitchFamily="18" charset="0"/>
                <a:cs typeface="Times New Roman" panose="02020603050405020304" pitchFamily="18" charset="0"/>
              </a:rPr>
              <a:t>LFSR</a:t>
            </a:r>
            <a:r>
              <a:rPr lang="zh-CN" altLang="en-US" sz="2800" dirty="0">
                <a:latin typeface="Times New Roman" panose="02020603050405020304" pitchFamily="18" charset="0"/>
                <a:cs typeface="Times New Roman" panose="02020603050405020304" pitchFamily="18" charset="0"/>
              </a:rPr>
              <a:t>状态与密钥流之间的超定低次多变元方程组，然后求解。在相关文献的基础上，</a:t>
            </a:r>
            <a:r>
              <a:rPr lang="en-US" altLang="zh-CN" sz="2800" dirty="0">
                <a:latin typeface="Times New Roman" panose="02020603050405020304" pitchFamily="18" charset="0"/>
                <a:cs typeface="Times New Roman" panose="02020603050405020304" pitchFamily="18" charset="0"/>
              </a:rPr>
              <a:t>Courtois</a:t>
            </a:r>
            <a:r>
              <a:rPr lang="zh-CN" altLang="en-US" sz="2800" dirty="0">
                <a:latin typeface="Times New Roman" panose="02020603050405020304" pitchFamily="18" charset="0"/>
                <a:cs typeface="Times New Roman" panose="02020603050405020304" pitchFamily="18" charset="0"/>
              </a:rPr>
              <a:t>进一步提出快速代数攻击方法。代数攻击中使用的求解方程组方法有线性化方法、重线性化方法、</a:t>
            </a:r>
            <a:r>
              <a:rPr lang="en-US" altLang="zh-CN" sz="2800" dirty="0">
                <a:latin typeface="Times New Roman" panose="02020603050405020304" pitchFamily="18" charset="0"/>
                <a:cs typeface="Times New Roman" panose="02020603050405020304" pitchFamily="18" charset="0"/>
              </a:rPr>
              <a:t>XL</a:t>
            </a:r>
            <a:r>
              <a:rPr lang="zh-CN" altLang="en-US" sz="2800" dirty="0">
                <a:latin typeface="Times New Roman" panose="02020603050405020304" pitchFamily="18" charset="0"/>
                <a:cs typeface="Times New Roman" panose="02020603050405020304" pitchFamily="18" charset="0"/>
              </a:rPr>
              <a:t>算法、</a:t>
            </a:r>
            <a:r>
              <a:rPr lang="en-US" altLang="zh-CN" sz="2800" dirty="0" err="1">
                <a:latin typeface="Times New Roman" panose="02020603050405020304" pitchFamily="18" charset="0"/>
                <a:cs typeface="Times New Roman" panose="02020603050405020304" pitchFamily="18" charset="0"/>
              </a:rPr>
              <a:t>Grobner</a:t>
            </a:r>
            <a:r>
              <a:rPr lang="zh-CN" altLang="en-US" sz="2800" dirty="0">
                <a:latin typeface="Times New Roman" panose="02020603050405020304" pitchFamily="18" charset="0"/>
                <a:cs typeface="Times New Roman" panose="02020603050405020304" pitchFamily="18" charset="0"/>
              </a:rPr>
              <a:t>基算法等</a:t>
            </a:r>
            <a:r>
              <a:rPr lang="zh-CN" altLang="en-US" sz="2800" dirty="0" smtClean="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92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29614C6-56E1-4580-A2B7-1B08B79C117F}" type="datetime1">
              <a:rPr lang="zh-CN" altLang="en-US" sz="1400" smtClean="0"/>
              <a:t>2020\1\29 Wednesday</a:t>
            </a:fld>
            <a:endParaRPr lang="en-US" altLang="zh-CN" sz="1400"/>
          </a:p>
        </p:txBody>
      </p:sp>
      <p:sp>
        <p:nvSpPr>
          <p:cNvPr id="5325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325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883653B-B58E-48C6-AC11-6B393FD05FB1}" type="slidenum">
              <a:rPr lang="en-US" altLang="zh-CN" sz="1400"/>
              <a:pPr>
                <a:spcBef>
                  <a:spcPct val="0"/>
                </a:spcBef>
                <a:buClrTx/>
                <a:buSzTx/>
                <a:buFontTx/>
                <a:buNone/>
              </a:pPr>
              <a:t>27</a:t>
            </a:fld>
            <a:endParaRPr lang="en-US" altLang="zh-CN" sz="1400"/>
          </a:p>
        </p:txBody>
      </p:sp>
      <p:sp>
        <p:nvSpPr>
          <p:cNvPr id="53253" name="矩形 5"/>
          <p:cNvSpPr>
            <a:spLocks noChangeArrowheads="1"/>
          </p:cNvSpPr>
          <p:nvPr/>
        </p:nvSpPr>
        <p:spPr bwMode="auto">
          <a:xfrm>
            <a:off x="341530" y="2573905"/>
            <a:ext cx="8352420" cy="1754326"/>
          </a:xfrm>
          <a:prstGeom prst="rect">
            <a:avLst/>
          </a:prstGeom>
          <a:noFill/>
          <a:ln>
            <a:noFill/>
          </a:ln>
        </p:spPr>
        <p:txBody>
          <a:bodyPr wrap="square">
            <a:spAutoFit/>
          </a:bodyPr>
          <a:lstStyle/>
          <a:p>
            <a:pPr indent="457200">
              <a:spcBef>
                <a:spcPts val="0"/>
              </a:spcBef>
              <a:buClr>
                <a:schemeClr val="folHlink"/>
              </a:buClr>
              <a:buSzPct val="60000"/>
              <a:buFont typeface="Wingdings" panose="05000000000000000000" pitchFamily="2" charset="2"/>
              <a:buNone/>
            </a:pPr>
            <a:r>
              <a:rPr lang="zh-CN" altLang="en-US" sz="3600" dirty="0" smtClean="0">
                <a:latin typeface="Times New Roman" panose="02020603050405020304" pitchFamily="18" charset="0"/>
                <a:ea typeface="+mn-ea"/>
                <a:cs typeface="Times New Roman" panose="02020603050405020304" pitchFamily="18" charset="0"/>
              </a:rPr>
              <a:t>（</a:t>
            </a:r>
            <a:r>
              <a:rPr lang="en-US" altLang="zh-CN" sz="3600" dirty="0">
                <a:latin typeface="Times New Roman" panose="02020603050405020304" pitchFamily="18" charset="0"/>
                <a:ea typeface="+mn-ea"/>
                <a:cs typeface="Times New Roman" panose="02020603050405020304" pitchFamily="18" charset="0"/>
              </a:rPr>
              <a:t>3</a:t>
            </a:r>
            <a:r>
              <a:rPr lang="zh-CN" altLang="en-US" sz="3600" dirty="0">
                <a:latin typeface="Times New Roman" panose="02020603050405020304" pitchFamily="18" charset="0"/>
                <a:ea typeface="+mn-ea"/>
                <a:cs typeface="Times New Roman" panose="02020603050405020304" pitchFamily="18" charset="0"/>
              </a:rPr>
              <a:t>）对序列密码的分析方法还包括线性逼近、线性一致性分析、区分攻击、</a:t>
            </a:r>
            <a:r>
              <a:rPr lang="en-US" altLang="zh-CN" sz="3600" dirty="0">
                <a:latin typeface="Times New Roman" panose="02020603050405020304" pitchFamily="18" charset="0"/>
                <a:ea typeface="+mn-ea"/>
                <a:cs typeface="Times New Roman" panose="02020603050405020304" pitchFamily="18" charset="0"/>
              </a:rPr>
              <a:t>Cube</a:t>
            </a:r>
            <a:r>
              <a:rPr lang="zh-CN" altLang="en-US" sz="3600" dirty="0">
                <a:latin typeface="Times New Roman" panose="02020603050405020304" pitchFamily="18" charset="0"/>
                <a:ea typeface="+mn-ea"/>
                <a:cs typeface="Times New Roman" panose="02020603050405020304" pitchFamily="18" charset="0"/>
              </a:rPr>
              <a:t>攻击、侧信道攻击等</a:t>
            </a:r>
            <a:r>
              <a:rPr lang="zh-CN" altLang="en-US" sz="3600" dirty="0" smtClean="0">
                <a:latin typeface="Times New Roman" panose="02020603050405020304" pitchFamily="18" charset="0"/>
                <a:ea typeface="+mn-ea"/>
                <a:cs typeface="Times New Roman" panose="02020603050405020304" pitchFamily="18" charset="0"/>
              </a:rPr>
              <a:t>。</a:t>
            </a:r>
            <a:endParaRPr lang="zh-CN" altLang="en-US" sz="3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648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p:cNvSpPr>
            <a:spLocks noGrp="1" noChangeArrowheads="1"/>
          </p:cNvSpPr>
          <p:nvPr>
            <p:ph type="dt" sz="quarter" idx="10"/>
          </p:nvPr>
        </p:nvSpPr>
        <p:spPr>
          <a:xfrm>
            <a:off x="808038" y="6273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A38D6F3-A54A-4813-B9CE-84952FB6EA9F}" type="datetime1">
              <a:rPr lang="zh-CN" altLang="en-US" sz="1400" smtClean="0"/>
              <a:t>2020\1\29 Wednesday</a:t>
            </a:fld>
            <a:endParaRPr lang="en-US" altLang="zh-CN" sz="1400"/>
          </a:p>
        </p:txBody>
      </p:sp>
      <p:sp>
        <p:nvSpPr>
          <p:cNvPr id="40963" name="页脚占位符 2"/>
          <p:cNvSpPr>
            <a:spLocks noGrp="1" noChangeArrowheads="1"/>
          </p:cNvSpPr>
          <p:nvPr>
            <p:ph type="ftr" sz="quarter" idx="11"/>
          </p:nvPr>
        </p:nvSpPr>
        <p:spPr>
          <a:xfrm>
            <a:off x="2586038" y="63119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096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B2B51EB9-72E6-43CC-A221-FBD704959088}" type="slidenum">
              <a:rPr lang="en-US" altLang="zh-CN" sz="1400"/>
              <a:pPr>
                <a:spcBef>
                  <a:spcPct val="0"/>
                </a:spcBef>
                <a:buClrTx/>
                <a:buSzTx/>
                <a:buFontTx/>
                <a:buNone/>
              </a:pPr>
              <a:t>28</a:t>
            </a:fld>
            <a:endParaRPr lang="en-US" altLang="zh-CN" sz="1400"/>
          </a:p>
        </p:txBody>
      </p:sp>
      <mc:AlternateContent xmlns:mc="http://schemas.openxmlformats.org/markup-compatibility/2006">
        <mc:Choice xmlns:a14="http://schemas.microsoft.com/office/drawing/2010/main" Requires="a14">
          <p:sp>
            <p:nvSpPr>
              <p:cNvPr id="15" name="矩形 14">
                <a:extLst>
                  <a:ext uri="{FF2B5EF4-FFF2-40B4-BE49-F238E27FC236}">
                    <a16:creationId xmlns="" xmlns:a16="http://schemas.microsoft.com/office/drawing/2014/main" id="{7AD90F52-D3E3-4D95-8571-559421E412C7}"/>
                  </a:ext>
                </a:extLst>
              </p:cNvPr>
              <p:cNvSpPr/>
              <p:nvPr/>
            </p:nvSpPr>
            <p:spPr>
              <a:xfrm>
                <a:off x="386535" y="1943835"/>
                <a:ext cx="8406058" cy="4737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上面说过，有限域上的二元加法序列密码是目前最为常用的序列密码体制，设滚动密钥生成器是</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，产生的密钥是序列</a:t>
                </a:r>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又</a:t>
                </a:r>
                <a:r>
                  <a:rPr lang="zh-CN" altLang="zh-CN" sz="3200" dirty="0">
                    <a:latin typeface="Times New Roman" panose="02020603050405020304" pitchFamily="18" charset="0"/>
                    <a:ea typeface="+mn-ea"/>
                    <a:cs typeface="Times New Roman" panose="02020603050405020304" pitchFamily="18" charset="0"/>
                  </a:rPr>
                  <a:t>设和是序列中两个连续的常向量，其中</a:t>
                </a:r>
              </a:p>
              <a:p>
                <a:pPr>
                  <a:spcBef>
                    <a:spcPct val="20000"/>
                  </a:spcBef>
                  <a:buClr>
                    <a:schemeClr val="folHlink"/>
                  </a:buClr>
                  <a:buSzPct val="60000"/>
                </a:pPr>
                <a:r>
                  <a:rPr lang="en-US" altLang="zh-CN" sz="3200" dirty="0">
                    <a:latin typeface="Times New Roman" panose="02020603050405020304" pitchFamily="18" charset="0"/>
                    <a:ea typeface="+mn-ea"/>
                    <a:cs typeface="Times New Roman" panose="02020603050405020304" pitchFamily="18" charset="0"/>
                  </a:rPr>
                  <a:t>	</a:t>
                </a:r>
                <a14:m>
                  <m:oMath xmlns:m="http://schemas.openxmlformats.org/officeDocument/2006/math">
                    <m:sSub>
                      <m:sSubPr>
                        <m:ctrlPr>
                          <a:rPr lang="zh-CN" altLang="zh-CN" sz="3200" i="1">
                            <a:latin typeface="Cambria Math"/>
                            <a:ea typeface="+mn-ea"/>
                          </a:rPr>
                        </m:ctrlPr>
                      </m:sSubPr>
                      <m:e>
                        <m:r>
                          <a:rPr lang="en-US" altLang="zh-CN" sz="3200" smtClean="0">
                            <a:latin typeface="Cambria Math" panose="02040503050406030204" pitchFamily="18" charset="0"/>
                            <a:ea typeface="+mn-ea"/>
                          </a:rPr>
                          <m:t>𝑆</m:t>
                        </m:r>
                      </m:e>
                      <m:sub>
                        <m:r>
                          <a:rPr lang="en-US" altLang="zh-CN" sz="3200" smtClean="0">
                            <a:latin typeface="Cambria Math" panose="02040503050406030204" pitchFamily="18" charset="0"/>
                            <a:ea typeface="+mn-ea"/>
                          </a:rPr>
                          <m:t>h</m:t>
                        </m:r>
                      </m:sub>
                    </m:sSub>
                    <m:r>
                      <a:rPr lang="en-US" altLang="zh-CN" sz="3200" smtClean="0">
                        <a:latin typeface="Cambria Math" panose="02040503050406030204" pitchFamily="18" charset="0"/>
                        <a:ea typeface="+mn-ea"/>
                      </a:rPr>
                      <m:t>=</m:t>
                    </m:r>
                    <m:d>
                      <m:dPr>
                        <m:ctrlPr>
                          <a:rPr lang="zh-CN" altLang="zh-CN" sz="3200" i="1">
                            <a:latin typeface="Cambria Math"/>
                            <a:ea typeface="+mn-ea"/>
                          </a:rPr>
                        </m:ctrlPr>
                      </m:dPr>
                      <m:e>
                        <m:eqArr>
                          <m:eqArrPr>
                            <m:ctrlPr>
                              <a:rPr lang="zh-CN" altLang="zh-CN" sz="3200" i="1">
                                <a:latin typeface="Cambria Math"/>
                                <a:ea typeface="+mn-ea"/>
                              </a:rPr>
                            </m:ctrlPr>
                          </m:eqArrPr>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sub>
                            </m:sSub>
                          </m:e>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+1</m:t>
                                </m:r>
                              </m:sub>
                            </m:sSub>
                          </m:e>
                          <m:e>
                            <m:r>
                              <a:rPr lang="en-US" altLang="zh-CN" sz="3200" smtClean="0">
                                <a:latin typeface="Cambria Math" panose="02040503050406030204" pitchFamily="18" charset="0"/>
                                <a:ea typeface="+mn-ea"/>
                              </a:rPr>
                              <m:t>&amp;⋮</m:t>
                            </m:r>
                          </m:e>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−1</m:t>
                                </m:r>
                              </m:sub>
                            </m:sSub>
                          </m:e>
                        </m:eqArr>
                      </m:e>
                    </m:d>
                    <m:r>
                      <a:rPr lang="zh-CN"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𝑆</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+1</m:t>
                        </m:r>
                      </m:sub>
                    </m:sSub>
                    <m:r>
                      <a:rPr lang="en-US" altLang="zh-CN" sz="3200" smtClean="0">
                        <a:latin typeface="Cambria Math" panose="02040503050406030204" pitchFamily="18" charset="0"/>
                        <a:ea typeface="+mn-ea"/>
                      </a:rPr>
                      <m:t>=</m:t>
                    </m:r>
                    <m:d>
                      <m:dPr>
                        <m:ctrlPr>
                          <a:rPr lang="zh-CN" altLang="zh-CN" sz="3200" i="1">
                            <a:latin typeface="Cambria Math"/>
                            <a:ea typeface="+mn-ea"/>
                          </a:rPr>
                        </m:ctrlPr>
                      </m:dPr>
                      <m:e>
                        <m:eqArr>
                          <m:eqArrPr>
                            <m:ctrlPr>
                              <a:rPr lang="zh-CN" altLang="zh-CN" sz="3200" i="1">
                                <a:latin typeface="Cambria Math"/>
                                <a:ea typeface="+mn-ea"/>
                              </a:rPr>
                            </m:ctrlPr>
                          </m:eqArrPr>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+1</m:t>
                                </m:r>
                              </m:sub>
                            </m:sSub>
                          </m:e>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+2</m:t>
                                </m:r>
                              </m:sub>
                            </m:sSub>
                          </m:e>
                          <m:e>
                            <m:r>
                              <a:rPr lang="en-US" altLang="zh-CN" sz="3200" smtClean="0">
                                <a:latin typeface="Cambria Math" panose="02040503050406030204" pitchFamily="18" charset="0"/>
                                <a:ea typeface="+mn-ea"/>
                              </a:rPr>
                              <m:t>&amp;⋮</m:t>
                            </m:r>
                          </m:e>
                          <m:e>
                            <m:r>
                              <a:rPr lang="en-US" altLang="zh-CN" sz="3200" smtClean="0">
                                <a:latin typeface="Cambria Math" panose="02040503050406030204" pitchFamily="18" charset="0"/>
                                <a:ea typeface="+mn-ea"/>
                              </a:rPr>
                              <m:t>&amp;</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sub>
                            </m:sSub>
                          </m:e>
                        </m:eqArr>
                      </m:e>
                    </m:d>
                  </m:oMath>
                </a14:m>
                <a:endParaRPr lang="zh-CN" altLang="zh-CN" sz="3200" dirty="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endParaRPr lang="zh-CN" altLang="zh-CN" sz="2000" dirty="0">
                  <a:latin typeface="Times New Roman" panose="02020603050405020304" pitchFamily="18" charset="0"/>
                  <a:ea typeface="+mn-ea"/>
                  <a:cs typeface="Times New Roman" panose="02020603050405020304" pitchFamily="18" charset="0"/>
                </a:endParaRPr>
              </a:p>
            </p:txBody>
          </p:sp>
        </mc:Choice>
        <mc:Fallback>
          <p:sp>
            <p:nvSpPr>
              <p:cNvPr id="15" name="矩形 14">
                <a:extLst>
                  <a:ext uri="{FF2B5EF4-FFF2-40B4-BE49-F238E27FC236}">
                    <a16:creationId xmlns="" xmlns:a16="http://schemas.microsoft.com/office/drawing/2014/main" xmlns:a14="http://schemas.microsoft.com/office/drawing/2010/main" id="{7AD90F52-D3E3-4D95-8571-559421E412C7}"/>
                  </a:ext>
                </a:extLst>
              </p:cNvPr>
              <p:cNvSpPr>
                <a:spLocks noRot="1" noChangeAspect="1" noMove="1" noResize="1" noEditPoints="1" noAdjustHandles="1" noChangeArrowheads="1" noChangeShapeType="1" noTextEdit="1"/>
              </p:cNvSpPr>
              <p:nvPr/>
            </p:nvSpPr>
            <p:spPr>
              <a:xfrm>
                <a:off x="386535" y="1943835"/>
                <a:ext cx="8406058" cy="4737322"/>
              </a:xfrm>
              <a:prstGeom prst="rect">
                <a:avLst/>
              </a:prstGeom>
              <a:blipFill rotWithShape="1">
                <a:blip r:embed="rId2"/>
                <a:stretch>
                  <a:fillRect l="-1813" t="-1673" r="-15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5506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p:cNvSpPr>
            <a:spLocks noGrp="1" noChangeArrowheads="1"/>
          </p:cNvSpPr>
          <p:nvPr>
            <p:ph type="dt" sz="quarter" idx="10"/>
          </p:nvPr>
        </p:nvSpPr>
        <p:spPr>
          <a:xfrm>
            <a:off x="808038" y="6273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A38D6F3-A54A-4813-B9CE-84952FB6EA9F}" type="datetime1">
              <a:rPr lang="zh-CN" altLang="en-US" sz="1400" smtClean="0"/>
              <a:t>2020\1\29 Wednesday</a:t>
            </a:fld>
            <a:endParaRPr lang="en-US" altLang="zh-CN" sz="1400"/>
          </a:p>
        </p:txBody>
      </p:sp>
      <p:sp>
        <p:nvSpPr>
          <p:cNvPr id="40963" name="页脚占位符 2"/>
          <p:cNvSpPr>
            <a:spLocks noGrp="1" noChangeArrowheads="1"/>
          </p:cNvSpPr>
          <p:nvPr>
            <p:ph type="ftr" sz="quarter" idx="11"/>
          </p:nvPr>
        </p:nvSpPr>
        <p:spPr>
          <a:xfrm>
            <a:off x="2586038" y="63119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096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B2B51EB9-72E6-43CC-A221-FBD704959088}" type="slidenum">
              <a:rPr lang="en-US" altLang="zh-CN" sz="1400"/>
              <a:pPr>
                <a:spcBef>
                  <a:spcPct val="0"/>
                </a:spcBef>
                <a:buClrTx/>
                <a:buSzTx/>
                <a:buFontTx/>
                <a:buNone/>
              </a:pPr>
              <a:t>29</a:t>
            </a:fld>
            <a:endParaRPr lang="en-US" altLang="zh-CN" sz="1400"/>
          </a:p>
        </p:txBody>
      </p:sp>
      <mc:AlternateContent xmlns:mc="http://schemas.openxmlformats.org/markup-compatibility/2006">
        <mc:Choice xmlns:a14="http://schemas.microsoft.com/office/drawing/2010/main" Requires="a14">
          <p:sp>
            <p:nvSpPr>
              <p:cNvPr id="15" name="矩形 14">
                <a:extLst>
                  <a:ext uri="{FF2B5EF4-FFF2-40B4-BE49-F238E27FC236}">
                    <a16:creationId xmlns="" xmlns:a16="http://schemas.microsoft.com/office/drawing/2014/main" id="{7AD90F52-D3E3-4D95-8571-559421E412C7}"/>
                  </a:ext>
                </a:extLst>
              </p:cNvPr>
              <p:cNvSpPr/>
              <p:nvPr/>
            </p:nvSpPr>
            <p:spPr>
              <a:xfrm>
                <a:off x="81377" y="1866831"/>
                <a:ext cx="8865773" cy="37699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pPr>
                <a:r>
                  <a:rPr lang="en-US" altLang="zh-CN" sz="2000" dirty="0" smtClean="0">
                    <a:latin typeface="Times New Roman" panose="02020603050405020304" pitchFamily="18" charset="0"/>
                    <a:ea typeface="+mn-ea"/>
                    <a:cs typeface="Times New Roman" panose="02020603050405020304" pitchFamily="18" charset="0"/>
                  </a:rPr>
                  <a:t>	</a:t>
                </a:r>
                <a:endParaRPr lang="zh-CN" altLang="zh-CN" sz="2000" dirty="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设序列</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a</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满足线性递推关系</a:t>
                </a:r>
                <a:endParaRPr lang="en-US" altLang="zh-CN" sz="32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14:m>
                  <m:oMath xmlns:m="http://schemas.openxmlformats.org/officeDocument/2006/math">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sub>
                    </m:sSub>
                    <m:r>
                      <a:rPr lang="en-US" altLang="zh-CN" sz="3200" smtClean="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𝑐</m:t>
                        </m:r>
                      </m:e>
                      <m:sub>
                        <m:r>
                          <a:rPr lang="en-US" altLang="zh-CN" sz="3200" smtClean="0">
                            <a:latin typeface="Cambria Math" panose="02040503050406030204" pitchFamily="18" charset="0"/>
                            <a:ea typeface="+mn-ea"/>
                          </a:rPr>
                          <m:t>1</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−1</m:t>
                        </m:r>
                      </m:sub>
                    </m:sSub>
                    <m:r>
                      <a:rPr lang="zh-CN"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𝑐</m:t>
                        </m:r>
                      </m:e>
                      <m:sub>
                        <m:r>
                          <a:rPr lang="en-US" altLang="zh-CN" sz="3200" smtClean="0">
                            <a:latin typeface="Cambria Math" panose="02040503050406030204" pitchFamily="18" charset="0"/>
                            <a:ea typeface="+mn-ea"/>
                          </a:rPr>
                          <m:t>2</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−2</m:t>
                        </m:r>
                      </m:sub>
                    </m:sSub>
                    <m:r>
                      <a:rPr lang="zh-CN" altLang="zh-CN" sz="3200">
                        <a:latin typeface="Cambria Math" panose="02040503050406030204" pitchFamily="18" charset="0"/>
                        <a:ea typeface="+mn-ea"/>
                      </a:rPr>
                      <m:t>⊕</m:t>
                    </m:r>
                    <m:r>
                      <a:rPr lang="en-US" altLang="zh-CN" sz="3200" smtClean="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𝑐</m:t>
                        </m:r>
                      </m:e>
                      <m:sub>
                        <m:r>
                          <a:rPr lang="en-US" altLang="zh-CN" sz="3200" smtClean="0">
                            <a:latin typeface="Cambria Math" panose="02040503050406030204" pitchFamily="18" charset="0"/>
                            <a:ea typeface="+mn-ea"/>
                          </a:rPr>
                          <m:t>𝑛</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h</m:t>
                        </m:r>
                      </m:sub>
                    </m:sSub>
                  </m:oMath>
                </a14:m>
                <a:r>
                  <a:rPr lang="zh-CN" altLang="zh-CN" sz="3200" dirty="0">
                    <a:latin typeface="Times New Roman" panose="02020603050405020304" pitchFamily="18" charset="0"/>
                    <a:ea typeface="+mn-ea"/>
                    <a:cs typeface="Times New Roman" panose="02020603050405020304" pitchFamily="18" charset="0"/>
                  </a:rPr>
                  <a:t>，可表示为</a:t>
                </a:r>
              </a:p>
              <a:p>
                <a:pPr>
                  <a:spcBef>
                    <a:spcPct val="20000"/>
                  </a:spcBef>
                  <a:buClr>
                    <a:schemeClr val="folHlink"/>
                  </a:buClr>
                  <a:buSzPct val="60000"/>
                </a:pPr>
                <a:r>
                  <a:rPr lang="en-US" altLang="zh-CN" sz="2400" dirty="0">
                    <a:latin typeface="Times New Roman" panose="02020603050405020304" pitchFamily="18" charset="0"/>
                    <a:ea typeface="+mn-ea"/>
                    <a:cs typeface="Times New Roman" panose="02020603050405020304" pitchFamily="18" charset="0"/>
                  </a:rPr>
                  <a:t>	</a:t>
                </a:r>
                <a14:m>
                  <m:oMath xmlns:m="http://schemas.openxmlformats.org/officeDocument/2006/math">
                    <m:d>
                      <m:dPr>
                        <m:ctrlPr>
                          <a:rPr lang="zh-CN" altLang="zh-CN" sz="2400" i="1">
                            <a:latin typeface="Cambria Math"/>
                            <a:ea typeface="+mn-ea"/>
                          </a:rPr>
                        </m:ctrlPr>
                      </m:dPr>
                      <m:e>
                        <m:eqArr>
                          <m:eqArrPr>
                            <m:ctrlPr>
                              <a:rPr lang="zh-CN" altLang="zh-CN" sz="2400" i="1">
                                <a:latin typeface="Cambria Math"/>
                                <a:ea typeface="+mn-ea"/>
                              </a:rPr>
                            </m:ctrlPr>
                          </m:eqArrPr>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+1</m:t>
                                </m:r>
                              </m:sub>
                            </m:sSub>
                          </m:e>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+2</m:t>
                                </m:r>
                              </m:sub>
                            </m:sSub>
                          </m:e>
                          <m:e>
                            <m:r>
                              <a:rPr lang="en-US" altLang="zh-CN" sz="2400" smtClean="0">
                                <a:latin typeface="Cambria Math" panose="02040503050406030204" pitchFamily="18" charset="0"/>
                                <a:ea typeface="+mn-ea"/>
                              </a:rPr>
                              <m:t>&amp;</m:t>
                            </m:r>
                            <m:r>
                              <a:rPr lang="en-US" altLang="zh-CN" sz="2400" b="0" i="0" smtClean="0">
                                <a:latin typeface="Cambria Math"/>
                                <a:ea typeface="+mn-ea"/>
                              </a:rPr>
                              <m:t>     </m:t>
                            </m:r>
                            <m:r>
                              <a:rPr lang="en-US" altLang="zh-CN" sz="2400" smtClean="0">
                                <a:latin typeface="Cambria Math" panose="02040503050406030204" pitchFamily="18" charset="0"/>
                                <a:ea typeface="+mn-ea"/>
                              </a:rPr>
                              <m:t>⋮</m:t>
                            </m:r>
                          </m:e>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sub>
                            </m:sSub>
                          </m:e>
                        </m:eqArr>
                      </m:e>
                    </m:d>
                    <m:r>
                      <a:rPr lang="en-US" altLang="zh-CN" sz="2400" smtClean="0">
                        <a:latin typeface="Cambria Math" panose="02040503050406030204" pitchFamily="18" charset="0"/>
                        <a:ea typeface="+mn-ea"/>
                      </a:rPr>
                      <m:t>= </m:t>
                    </m:r>
                    <m:d>
                      <m:dPr>
                        <m:ctrlPr>
                          <a:rPr lang="zh-CN" altLang="zh-CN" sz="2400" i="1">
                            <a:latin typeface="Cambria Math"/>
                            <a:ea typeface="+mn-ea"/>
                          </a:rPr>
                        </m:ctrlPr>
                      </m:dPr>
                      <m:e>
                        <m:eqArr>
                          <m:eqArrPr>
                            <m:ctrlPr>
                              <a:rPr lang="zh-CN" altLang="zh-CN" sz="2400" i="1">
                                <a:latin typeface="Cambria Math"/>
                                <a:ea typeface="+mn-ea"/>
                              </a:rPr>
                            </m:ctrlPr>
                          </m:eqArrPr>
                          <m:e>
                            <m:r>
                              <a:rPr lang="en-US" altLang="zh-CN" sz="2400" smtClean="0">
                                <a:latin typeface="Cambria Math" panose="02040503050406030204" pitchFamily="18" charset="0"/>
                                <a:ea typeface="+mn-ea"/>
                              </a:rPr>
                              <m:t>&amp;0</m:t>
                            </m:r>
                            <m:r>
                              <a:rPr lang="en-US" altLang="zh-CN" sz="2400" b="0" i="0" smtClean="0">
                                <a:latin typeface="Cambria Math"/>
                                <a:ea typeface="+mn-ea"/>
                              </a:rPr>
                              <m:t>     </m:t>
                            </m:r>
                            <m:r>
                              <a:rPr lang="en-US" altLang="zh-CN" sz="2400" smtClean="0">
                                <a:latin typeface="Cambria Math" panose="02040503050406030204" pitchFamily="18" charset="0"/>
                                <a:ea typeface="+mn-ea"/>
                              </a:rPr>
                              <m:t> </m:t>
                            </m:r>
                            <m:r>
                              <a:rPr lang="en-US" altLang="zh-CN" sz="2400" b="0" i="0" smtClean="0">
                                <a:latin typeface="Cambria Math"/>
                                <a:ea typeface="+mn-ea"/>
                              </a:rPr>
                              <m:t>1</m:t>
                            </m:r>
                            <m:r>
                              <a:rPr lang="en-US" altLang="zh-CN" sz="2400" smtClean="0">
                                <a:latin typeface="Cambria Math" panose="02040503050406030204" pitchFamily="18" charset="0"/>
                                <a:ea typeface="+mn-ea"/>
                              </a:rPr>
                              <m:t>    0</m:t>
                            </m:r>
                            <m:r>
                              <a:rPr lang="en-US" altLang="zh-CN" sz="2400" b="0" i="0" smtClean="0">
                                <a:latin typeface="Cambria Math"/>
                                <a:ea typeface="+mn-ea"/>
                              </a:rPr>
                              <m:t>  </m:t>
                            </m:r>
                            <m:r>
                              <a:rPr lang="en-US" altLang="zh-CN" sz="2400" smtClean="0">
                                <a:latin typeface="Cambria Math" panose="02040503050406030204" pitchFamily="18" charset="0"/>
                                <a:ea typeface="+mn-ea"/>
                              </a:rPr>
                              <m:t>⋯  0</m:t>
                            </m:r>
                          </m:e>
                          <m:e>
                            <m:r>
                              <a:rPr lang="en-US" altLang="zh-CN" sz="2400" smtClean="0">
                                <a:latin typeface="Cambria Math" panose="02040503050406030204" pitchFamily="18" charset="0"/>
                                <a:ea typeface="+mn-ea"/>
                              </a:rPr>
                              <m:t>&amp;0    0    1 </m:t>
                            </m:r>
                            <m:r>
                              <a:rPr lang="en-US" altLang="zh-CN" sz="2400" b="0" i="0" smtClean="0">
                                <a:latin typeface="Cambria Math"/>
                                <a:ea typeface="+mn-ea"/>
                              </a:rPr>
                              <m:t> </m:t>
                            </m:r>
                            <m:r>
                              <a:rPr lang="en-US" altLang="zh-CN" sz="2400" smtClean="0">
                                <a:latin typeface="Cambria Math" panose="02040503050406030204" pitchFamily="18" charset="0"/>
                                <a:ea typeface="+mn-ea"/>
                              </a:rPr>
                              <m:t>⋯  0</m:t>
                            </m:r>
                          </m:e>
                          <m:e>
                            <m:r>
                              <a:rPr lang="en-US" altLang="zh-CN" sz="2400" smtClean="0">
                                <a:latin typeface="Cambria Math" panose="02040503050406030204" pitchFamily="18" charset="0"/>
                                <a:ea typeface="+mn-ea"/>
                              </a:rPr>
                              <m:t>&amp;⋮     ⋮     ⋮       ⋮</m:t>
                            </m:r>
                          </m:e>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𝑛</m:t>
                                </m:r>
                              </m:sub>
                            </m:sSub>
                            <m:sSub>
                              <m:sSubPr>
                                <m:ctrlPr>
                                  <a:rPr lang="zh-CN" altLang="zh-CN" sz="2400" i="1">
                                    <a:latin typeface="Cambria Math"/>
                                    <a:ea typeface="+mn-ea"/>
                                  </a:rPr>
                                </m:ctrlPr>
                              </m:sSubPr>
                              <m:e>
                                <m:r>
                                  <a:rPr lang="en-US" altLang="zh-CN" sz="2400" b="0" i="0" smtClean="0">
                                    <a:latin typeface="Cambria Math"/>
                                    <a:ea typeface="+mn-ea"/>
                                  </a:rPr>
                                  <m:t> </m:t>
                                </m:r>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−1 </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−2</m:t>
                                </m:r>
                                <m:r>
                                  <a:rPr lang="en-US" altLang="zh-CN" sz="2400" b="0" i="1" smtClean="0">
                                    <a:latin typeface="Cambria Math"/>
                                    <a:ea typeface="+mn-ea"/>
                                  </a:rPr>
                                  <m:t> </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b="0" i="0" smtClean="0">
                                    <a:latin typeface="Cambria Math"/>
                                    <a:ea typeface="+mn-ea"/>
                                  </a:rPr>
                                  <m:t>  </m:t>
                                </m:r>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1</m:t>
                                </m:r>
                              </m:sub>
                            </m:sSub>
                          </m:e>
                        </m:eqArr>
                      </m:e>
                    </m:d>
                    <m:d>
                      <m:dPr>
                        <m:ctrlPr>
                          <a:rPr lang="zh-CN" altLang="zh-CN" sz="2400" i="1">
                            <a:latin typeface="Cambria Math"/>
                            <a:ea typeface="+mn-ea"/>
                          </a:rPr>
                        </m:ctrlPr>
                      </m:dPr>
                      <m:e>
                        <m:eqArr>
                          <m:eqArrPr>
                            <m:ctrlPr>
                              <a:rPr lang="zh-CN" altLang="zh-CN" sz="2400" i="1">
                                <a:latin typeface="Cambria Math"/>
                                <a:ea typeface="+mn-ea"/>
                              </a:rPr>
                            </m:ctrlPr>
                          </m:eqArrPr>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sub>
                            </m:sSub>
                          </m:e>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+1</m:t>
                                </m:r>
                              </m:sub>
                            </m:sSub>
                          </m:e>
                          <m:e>
                            <m:r>
                              <a:rPr lang="en-US" altLang="zh-CN" sz="2400" smtClean="0">
                                <a:latin typeface="Cambria Math" panose="02040503050406030204" pitchFamily="18" charset="0"/>
                                <a:ea typeface="+mn-ea"/>
                              </a:rPr>
                              <m:t>&amp;</m:t>
                            </m:r>
                            <m:r>
                              <a:rPr lang="en-US" altLang="zh-CN" sz="2400" b="0" i="0" smtClean="0">
                                <a:latin typeface="Cambria Math"/>
                                <a:ea typeface="+mn-ea"/>
                              </a:rPr>
                              <m:t>    </m:t>
                            </m:r>
                            <m:r>
                              <a:rPr lang="en-US" altLang="zh-CN" sz="2400" smtClean="0">
                                <a:latin typeface="Cambria Math" panose="02040503050406030204" pitchFamily="18" charset="0"/>
                                <a:ea typeface="+mn-ea"/>
                              </a:rPr>
                              <m:t>⋮</m:t>
                            </m:r>
                          </m:e>
                          <m:e>
                            <m:r>
                              <a:rPr lang="en-US" altLang="zh-CN" sz="2400" smtClean="0">
                                <a:latin typeface="Cambria Math" panose="02040503050406030204" pitchFamily="18" charset="0"/>
                                <a:ea typeface="+mn-ea"/>
                              </a:rPr>
                              <m:t>&amp;</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m:t>
                                </m:r>
                              </m:sub>
                            </m:sSub>
                          </m:e>
                        </m:eqArr>
                      </m:e>
                    </m:d>
                  </m:oMath>
                </a14:m>
                <a:endParaRPr lang="zh-CN" altLang="zh-CN" sz="2000" dirty="0">
                  <a:latin typeface="Times New Roman" panose="02020603050405020304" pitchFamily="18" charset="0"/>
                  <a:ea typeface="+mn-ea"/>
                  <a:cs typeface="Times New Roman" panose="02020603050405020304" pitchFamily="18" charset="0"/>
                </a:endParaRPr>
              </a:p>
            </p:txBody>
          </p:sp>
        </mc:Choice>
        <mc:Fallback>
          <p:sp>
            <p:nvSpPr>
              <p:cNvPr id="15" name="矩形 14">
                <a:extLst>
                  <a:ext uri="{FF2B5EF4-FFF2-40B4-BE49-F238E27FC236}">
                    <a16:creationId xmlns="" xmlns:a16="http://schemas.microsoft.com/office/drawing/2014/main" xmlns:a14="http://schemas.microsoft.com/office/drawing/2010/main" id="{7AD90F52-D3E3-4D95-8571-559421E412C7}"/>
                  </a:ext>
                </a:extLst>
              </p:cNvPr>
              <p:cNvSpPr>
                <a:spLocks noRot="1" noChangeAspect="1" noMove="1" noResize="1" noEditPoints="1" noAdjustHandles="1" noChangeArrowheads="1" noChangeShapeType="1" noTextEdit="1"/>
              </p:cNvSpPr>
              <p:nvPr/>
            </p:nvSpPr>
            <p:spPr>
              <a:xfrm>
                <a:off x="81377" y="1866831"/>
                <a:ext cx="8865773" cy="3769943"/>
              </a:xfrm>
              <a:prstGeom prst="rect">
                <a:avLst/>
              </a:prstGeom>
              <a:blipFill rotWithShape="1">
                <a:blip r:embed="rId2"/>
                <a:stretch>
                  <a:fillRect l="-1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7735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5E9EB7A-0460-453B-BEB1-79424295F815}" type="slidenum">
              <a:rPr lang="en-US" altLang="zh-CN" sz="1400"/>
              <a:pPr>
                <a:spcBef>
                  <a:spcPct val="0"/>
                </a:spcBef>
                <a:buClrTx/>
                <a:buSzTx/>
                <a:buFontTx/>
                <a:buNone/>
              </a:pPr>
              <a:t>3</a:t>
            </a:fld>
            <a:endParaRPr lang="en-US" altLang="zh-CN" sz="1400" dirty="0"/>
          </a:p>
        </p:txBody>
      </p:sp>
      <p:sp>
        <p:nvSpPr>
          <p:cNvPr id="5" name="矩形 4">
            <a:extLst>
              <a:ext uri="{FF2B5EF4-FFF2-40B4-BE49-F238E27FC236}">
                <a16:creationId xmlns:a16="http://schemas.microsoft.com/office/drawing/2014/main" xmlns="" id="{B170E470-E1A3-4709-A41F-2C868B902FA3}"/>
              </a:ext>
            </a:extLst>
          </p:cNvPr>
          <p:cNvSpPr/>
          <p:nvPr/>
        </p:nvSpPr>
        <p:spPr>
          <a:xfrm>
            <a:off x="447223" y="1900281"/>
            <a:ext cx="82809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密钥流</a:t>
            </a:r>
            <a:r>
              <a:rPr lang="zh-CN" altLang="zh-CN" sz="3200" dirty="0">
                <a:latin typeface="Times New Roman" panose="02020603050405020304" pitchFamily="18" charset="0"/>
                <a:ea typeface="+mn-ea"/>
                <a:cs typeface="Times New Roman" panose="02020603050405020304" pitchFamily="18" charset="0"/>
              </a:rPr>
              <a:t>生成器可分解为驱动子系统和非线性组合子系统，如图</a:t>
            </a:r>
            <a:r>
              <a:rPr lang="en-US" altLang="zh-CN" sz="3200" dirty="0">
                <a:latin typeface="Times New Roman" panose="02020603050405020304" pitchFamily="18" charset="0"/>
                <a:ea typeface="+mn-ea"/>
                <a:cs typeface="Times New Roman" panose="02020603050405020304" pitchFamily="18" charset="0"/>
              </a:rPr>
              <a:t>5.5</a:t>
            </a:r>
            <a:r>
              <a:rPr lang="zh-CN" altLang="zh-CN" sz="3200" dirty="0">
                <a:latin typeface="Times New Roman" panose="02020603050405020304" pitchFamily="18" charset="0"/>
                <a:ea typeface="+mn-ea"/>
                <a:cs typeface="Times New Roman" panose="02020603050405020304" pitchFamily="18" charset="0"/>
              </a:rPr>
              <a:t>所示</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AAB2289-04EA-408C-BB2D-7F6AC9D07096}"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494950" y="3113965"/>
            <a:ext cx="4185465" cy="3060340"/>
          </a:xfrm>
          <a:prstGeom prst="rect">
            <a:avLst/>
          </a:prstGeom>
        </p:spPr>
      </p:pic>
    </p:spTree>
    <p:extLst>
      <p:ext uri="{BB962C8B-B14F-4D97-AF65-F5344CB8AC3E}">
        <p14:creationId xmlns:p14="http://schemas.microsoft.com/office/powerpoint/2010/main" val="3347726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A87C9AE-0494-42D6-9C91-9BD38CEA7546}" type="datetime1">
              <a:rPr lang="zh-CN" altLang="en-US" sz="1400" smtClean="0"/>
              <a:t>2020\1\29 Wednesday</a:t>
            </a:fld>
            <a:endParaRPr lang="en-US" altLang="zh-CN" sz="1400"/>
          </a:p>
        </p:txBody>
      </p:sp>
      <p:sp>
        <p:nvSpPr>
          <p:cNvPr id="4198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98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ACBDBD8-8D35-454A-9DC3-3FD8203B326F}" type="slidenum">
              <a:rPr lang="en-US" altLang="zh-CN" sz="1400"/>
              <a:pPr>
                <a:spcBef>
                  <a:spcPct val="0"/>
                </a:spcBef>
                <a:buClrTx/>
                <a:buSzTx/>
                <a:buFontTx/>
                <a:buNone/>
              </a:pPr>
              <a:t>30</a:t>
            </a:fld>
            <a:endParaRPr lang="en-US" altLang="zh-CN" sz="1400" dirty="0"/>
          </a:p>
        </p:txBody>
      </p:sp>
      <mc:AlternateContent xmlns:mc="http://schemas.openxmlformats.org/markup-compatibility/2006">
        <mc:Choice xmlns:a14="http://schemas.microsoft.com/office/drawing/2010/main" Requires="a14">
          <p:sp>
            <p:nvSpPr>
              <p:cNvPr id="44" name="矩形 43">
                <a:extLst>
                  <a:ext uri="{FF2B5EF4-FFF2-40B4-BE49-F238E27FC236}">
                    <a16:creationId xmlns="" xmlns:a16="http://schemas.microsoft.com/office/drawing/2014/main" id="{ED46F1D8-1C45-4E92-AFFF-0D9707A75E91}"/>
                  </a:ext>
                </a:extLst>
              </p:cNvPr>
              <p:cNvSpPr/>
              <p:nvPr/>
            </p:nvSpPr>
            <p:spPr>
              <a:xfrm>
                <a:off x="288622" y="1916706"/>
                <a:ext cx="8423838" cy="27462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3600" dirty="0">
                    <a:latin typeface="Times New Roman" panose="02020603050405020304" pitchFamily="18" charset="0"/>
                    <a:ea typeface="+mn-ea"/>
                    <a:cs typeface="Times New Roman" panose="02020603050405020304" pitchFamily="18" charset="0"/>
                  </a:rPr>
                  <a:t>或</a:t>
                </a:r>
                <a14:m>
                  <m:oMath xmlns:m="http://schemas.openxmlformats.org/officeDocument/2006/math">
                    <m:sSub>
                      <m:sSubPr>
                        <m:ctrlPr>
                          <a:rPr lang="zh-CN" altLang="zh-CN" sz="3600" i="1">
                            <a:latin typeface="Cambria Math"/>
                            <a:ea typeface="+mn-ea"/>
                          </a:rPr>
                        </m:ctrlPr>
                      </m:sSubPr>
                      <m:e>
                        <m:r>
                          <a:rPr lang="en-US" altLang="zh-CN" sz="3600" smtClean="0">
                            <a:latin typeface="Cambria Math" panose="02040503050406030204" pitchFamily="18" charset="0"/>
                            <a:ea typeface="+mn-ea"/>
                          </a:rPr>
                          <m:t>𝑆</m:t>
                        </m:r>
                      </m:e>
                      <m:sub>
                        <m:r>
                          <a:rPr lang="en-US" altLang="zh-CN" sz="3600" smtClean="0">
                            <a:latin typeface="Cambria Math" panose="02040503050406030204" pitchFamily="18" charset="0"/>
                            <a:ea typeface="+mn-ea"/>
                          </a:rPr>
                          <m:t>h</m:t>
                        </m:r>
                        <m:r>
                          <a:rPr lang="en-US" altLang="zh-CN" sz="3600" smtClean="0">
                            <a:latin typeface="Cambria Math" panose="02040503050406030204" pitchFamily="18" charset="0"/>
                            <a:ea typeface="+mn-ea"/>
                          </a:rPr>
                          <m:t>+1</m:t>
                        </m:r>
                      </m:sub>
                    </m:sSub>
                    <m:r>
                      <a:rPr lang="en-US" altLang="zh-CN" sz="3600" smtClean="0">
                        <a:latin typeface="Cambria Math" panose="02040503050406030204" pitchFamily="18" charset="0"/>
                        <a:ea typeface="+mn-ea"/>
                      </a:rPr>
                      <m:t>=</m:t>
                    </m:r>
                    <m:r>
                      <a:rPr lang="en-US" altLang="zh-CN" sz="3600" smtClean="0">
                        <a:latin typeface="Cambria Math" panose="02040503050406030204" pitchFamily="18" charset="0"/>
                        <a:ea typeface="+mn-ea"/>
                      </a:rPr>
                      <m:t>𝑀</m:t>
                    </m:r>
                    <m:r>
                      <a:rPr lang="en-US" altLang="zh-CN" sz="3600" smtClean="0">
                        <a:latin typeface="Cambria Math" panose="02040503050406030204" pitchFamily="18" charset="0"/>
                        <a:ea typeface="+mn-ea"/>
                      </a:rPr>
                      <m:t>·</m:t>
                    </m:r>
                    <m:sSub>
                      <m:sSubPr>
                        <m:ctrlPr>
                          <a:rPr lang="zh-CN" altLang="zh-CN" sz="3600" i="1">
                            <a:latin typeface="Cambria Math"/>
                            <a:ea typeface="+mn-ea"/>
                          </a:rPr>
                        </m:ctrlPr>
                      </m:sSubPr>
                      <m:e>
                        <m:r>
                          <a:rPr lang="en-US" altLang="zh-CN" sz="3600" smtClean="0">
                            <a:latin typeface="Cambria Math" panose="02040503050406030204" pitchFamily="18" charset="0"/>
                            <a:ea typeface="+mn-ea"/>
                          </a:rPr>
                          <m:t>𝑆</m:t>
                        </m:r>
                      </m:e>
                      <m:sub>
                        <m:r>
                          <a:rPr lang="en-US" altLang="zh-CN" sz="3600" smtClean="0">
                            <a:latin typeface="Cambria Math" panose="02040503050406030204" pitchFamily="18" charset="0"/>
                            <a:ea typeface="+mn-ea"/>
                          </a:rPr>
                          <m:t>h</m:t>
                        </m:r>
                      </m:sub>
                    </m:sSub>
                    <m:r>
                      <a:rPr lang="zh-CN" altLang="zh-CN" sz="3600" dirty="0">
                        <a:latin typeface="Cambria Math" panose="02040503050406030204" pitchFamily="18" charset="0"/>
                        <a:ea typeface="+mn-ea"/>
                      </a:rPr>
                      <m:t>，其中</m:t>
                    </m:r>
                  </m:oMath>
                </a14:m>
                <a:endParaRPr lang="en-US" altLang="zh-CN" sz="3600" dirty="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pPr>
                <a14:m>
                  <m:oMathPara xmlns:m="http://schemas.openxmlformats.org/officeDocument/2006/math">
                    <m:oMathParaPr>
                      <m:jc m:val="centerGroup"/>
                    </m:oMathParaPr>
                    <m:oMath xmlns:m="http://schemas.openxmlformats.org/officeDocument/2006/math">
                      <m:r>
                        <a:rPr lang="en-US" altLang="zh-CN" sz="3600" b="0" i="0" smtClean="0">
                          <a:latin typeface="Cambria Math" panose="02040503050406030204" pitchFamily="18" charset="0"/>
                          <a:ea typeface="+mn-ea"/>
                        </a:rPr>
                        <m:t> </m:t>
                      </m:r>
                      <m:r>
                        <a:rPr lang="en-US" altLang="zh-CN" sz="3600">
                          <a:latin typeface="Cambria Math" panose="02040503050406030204" pitchFamily="18" charset="0"/>
                          <a:ea typeface="+mn-ea"/>
                        </a:rPr>
                        <m:t>𝑀</m:t>
                      </m:r>
                      <m:r>
                        <a:rPr lang="en-US" altLang="zh-CN" sz="3600">
                          <a:latin typeface="Cambria Math" panose="02040503050406030204" pitchFamily="18" charset="0"/>
                          <a:ea typeface="+mn-ea"/>
                        </a:rPr>
                        <m:t>=</m:t>
                      </m:r>
                      <m:d>
                        <m:dPr>
                          <m:ctrlPr>
                            <a:rPr lang="zh-CN" altLang="zh-CN" sz="3600" i="1">
                              <a:latin typeface="Cambria Math"/>
                              <a:ea typeface="+mn-ea"/>
                            </a:rPr>
                          </m:ctrlPr>
                        </m:dPr>
                        <m:e>
                          <m:eqArr>
                            <m:eqArrPr>
                              <m:ctrlPr>
                                <a:rPr lang="zh-CN" altLang="zh-CN" sz="3600" i="1">
                                  <a:latin typeface="Cambria Math"/>
                                  <a:ea typeface="+mn-ea"/>
                                </a:rPr>
                              </m:ctrlPr>
                            </m:eqArrPr>
                            <m:e>
                              <m:r>
                                <a:rPr lang="en-US" altLang="zh-CN" sz="3600">
                                  <a:latin typeface="Cambria Math" panose="02040503050406030204" pitchFamily="18" charset="0"/>
                                  <a:ea typeface="+mn-ea"/>
                                </a:rPr>
                                <m:t>0 1 0 ⋯ 0</m:t>
                              </m:r>
                            </m:e>
                            <m:e>
                              <m:r>
                                <a:rPr lang="en-US" altLang="zh-CN" sz="3600">
                                  <a:latin typeface="Cambria Math" panose="02040503050406030204" pitchFamily="18" charset="0"/>
                                  <a:ea typeface="+mn-ea"/>
                                </a:rPr>
                                <m:t>0 0 1 ⋯ 0</m:t>
                              </m:r>
                            </m:e>
                            <m:e>
                              <m:r>
                                <a:rPr lang="en-US" altLang="zh-CN" sz="3600">
                                  <a:latin typeface="Cambria Math" panose="02040503050406030204" pitchFamily="18" charset="0"/>
                                  <a:ea typeface="+mn-ea"/>
                                </a:rPr>
                                <m:t>⋮    ⋮    ⋮        ⋮</m:t>
                              </m:r>
                            </m:e>
                            <m:e>
                              <m:sSub>
                                <m:sSubPr>
                                  <m:ctrlPr>
                                    <a:rPr lang="zh-CN" altLang="zh-CN" sz="3600" i="1">
                                      <a:latin typeface="Cambria Math"/>
                                      <a:ea typeface="+mn-ea"/>
                                    </a:rPr>
                                  </m:ctrlPr>
                                </m:sSubPr>
                                <m:e>
                                  <m:r>
                                    <a:rPr lang="en-US" altLang="zh-CN" sz="3600">
                                      <a:latin typeface="Cambria Math" panose="02040503050406030204" pitchFamily="18" charset="0"/>
                                      <a:ea typeface="+mn-ea"/>
                                    </a:rPr>
                                    <m:t>𝑐</m:t>
                                  </m:r>
                                </m:e>
                                <m:sub>
                                  <m:r>
                                    <a:rPr lang="en-US" altLang="zh-CN" sz="3600">
                                      <a:latin typeface="Cambria Math" panose="02040503050406030204" pitchFamily="18" charset="0"/>
                                      <a:ea typeface="+mn-ea"/>
                                    </a:rPr>
                                    <m:t>𝑛</m:t>
                                  </m:r>
                                </m:sub>
                              </m:sSub>
                              <m:r>
                                <a:rPr lang="en-US" altLang="zh-CN" sz="3600">
                                  <a:latin typeface="Cambria Math" panose="02040503050406030204" pitchFamily="18" charset="0"/>
                                  <a:ea typeface="+mn-ea"/>
                                </a:rPr>
                                <m:t> </m:t>
                              </m:r>
                              <m:sSub>
                                <m:sSubPr>
                                  <m:ctrlPr>
                                    <a:rPr lang="zh-CN" altLang="zh-CN" sz="3600" i="1">
                                      <a:latin typeface="Cambria Math"/>
                                      <a:ea typeface="+mn-ea"/>
                                    </a:rPr>
                                  </m:ctrlPr>
                                </m:sSubPr>
                                <m:e>
                                  <m:r>
                                    <a:rPr lang="en-US" altLang="zh-CN" sz="3600">
                                      <a:latin typeface="Cambria Math" panose="02040503050406030204" pitchFamily="18" charset="0"/>
                                      <a:ea typeface="+mn-ea"/>
                                    </a:rPr>
                                    <m:t>𝑐</m:t>
                                  </m:r>
                                </m:e>
                                <m:sub>
                                  <m:r>
                                    <a:rPr lang="en-US" altLang="zh-CN" sz="3600">
                                      <a:latin typeface="Cambria Math" panose="02040503050406030204" pitchFamily="18" charset="0"/>
                                      <a:ea typeface="+mn-ea"/>
                                    </a:rPr>
                                    <m:t>𝑛</m:t>
                                  </m:r>
                                  <m:r>
                                    <a:rPr lang="en-US" altLang="zh-CN" sz="3600">
                                      <a:latin typeface="Cambria Math" panose="02040503050406030204" pitchFamily="18" charset="0"/>
                                      <a:ea typeface="+mn-ea"/>
                                    </a:rPr>
                                    <m:t>−1</m:t>
                                  </m:r>
                                </m:sub>
                              </m:sSub>
                              <m:r>
                                <a:rPr lang="en-US" altLang="zh-CN" sz="3600">
                                  <a:latin typeface="Cambria Math" panose="02040503050406030204" pitchFamily="18" charset="0"/>
                                  <a:ea typeface="+mn-ea"/>
                                </a:rPr>
                                <m:t> </m:t>
                              </m:r>
                              <m:sSub>
                                <m:sSubPr>
                                  <m:ctrlPr>
                                    <a:rPr lang="zh-CN" altLang="zh-CN" sz="3600" i="1">
                                      <a:latin typeface="Cambria Math"/>
                                      <a:ea typeface="+mn-ea"/>
                                    </a:rPr>
                                  </m:ctrlPr>
                                </m:sSubPr>
                                <m:e>
                                  <m:r>
                                    <a:rPr lang="en-US" altLang="zh-CN" sz="3600">
                                      <a:latin typeface="Cambria Math" panose="02040503050406030204" pitchFamily="18" charset="0"/>
                                      <a:ea typeface="+mn-ea"/>
                                    </a:rPr>
                                    <m:t>𝑐</m:t>
                                  </m:r>
                                </m:e>
                                <m:sub>
                                  <m:r>
                                    <a:rPr lang="en-US" altLang="zh-CN" sz="3600">
                                      <a:latin typeface="Cambria Math" panose="02040503050406030204" pitchFamily="18" charset="0"/>
                                      <a:ea typeface="+mn-ea"/>
                                    </a:rPr>
                                    <m:t>𝑛</m:t>
                                  </m:r>
                                  <m:r>
                                    <a:rPr lang="en-US" altLang="zh-CN" sz="3600">
                                      <a:latin typeface="Cambria Math" panose="02040503050406030204" pitchFamily="18" charset="0"/>
                                      <a:ea typeface="+mn-ea"/>
                                    </a:rPr>
                                    <m:t>−2</m:t>
                                  </m:r>
                                </m:sub>
                              </m:sSub>
                              <m:r>
                                <a:rPr lang="en-US" altLang="zh-CN" sz="3600">
                                  <a:latin typeface="Cambria Math" panose="02040503050406030204" pitchFamily="18" charset="0"/>
                                  <a:ea typeface="+mn-ea"/>
                                </a:rPr>
                                <m:t>⋯ </m:t>
                              </m:r>
                              <m:sSub>
                                <m:sSubPr>
                                  <m:ctrlPr>
                                    <a:rPr lang="zh-CN" altLang="zh-CN" sz="3600" i="1">
                                      <a:latin typeface="Cambria Math"/>
                                      <a:ea typeface="+mn-ea"/>
                                    </a:rPr>
                                  </m:ctrlPr>
                                </m:sSubPr>
                                <m:e>
                                  <m:r>
                                    <a:rPr lang="en-US" altLang="zh-CN" sz="3600">
                                      <a:latin typeface="Cambria Math" panose="02040503050406030204" pitchFamily="18" charset="0"/>
                                      <a:ea typeface="+mn-ea"/>
                                    </a:rPr>
                                    <m:t>𝑐</m:t>
                                  </m:r>
                                </m:e>
                                <m:sub>
                                  <m:r>
                                    <a:rPr lang="en-US" altLang="zh-CN" sz="3600">
                                      <a:latin typeface="Cambria Math" panose="02040503050406030204" pitchFamily="18" charset="0"/>
                                      <a:ea typeface="+mn-ea"/>
                                    </a:rPr>
                                    <m:t>1</m:t>
                                  </m:r>
                                </m:sub>
                              </m:sSub>
                            </m:e>
                          </m:eqArr>
                        </m:e>
                      </m:d>
                    </m:oMath>
                  </m:oMathPara>
                </a14:m>
                <a:endParaRPr lang="en-US" altLang="zh-CN" sz="3600" dirty="0">
                  <a:latin typeface="Times New Roman" panose="02020603050405020304" pitchFamily="18" charset="0"/>
                  <a:ea typeface="+mn-ea"/>
                  <a:cs typeface="Times New Roman" panose="02020603050405020304" pitchFamily="18" charset="0"/>
                </a:endParaRPr>
              </a:p>
            </p:txBody>
          </p:sp>
        </mc:Choice>
        <mc:Fallback>
          <p:sp>
            <p:nvSpPr>
              <p:cNvPr id="44" name="矩形 43">
                <a:extLst>
                  <a:ext uri="{FF2B5EF4-FFF2-40B4-BE49-F238E27FC236}">
                    <a16:creationId xmlns="" xmlns:a16="http://schemas.microsoft.com/office/drawing/2014/main" xmlns:a14="http://schemas.microsoft.com/office/drawing/2010/main" id="{ED46F1D8-1C45-4E92-AFFF-0D9707A75E91}"/>
                  </a:ext>
                </a:extLst>
              </p:cNvPr>
              <p:cNvSpPr>
                <a:spLocks noRot="1" noChangeAspect="1" noMove="1" noResize="1" noEditPoints="1" noAdjustHandles="1" noChangeArrowheads="1" noChangeShapeType="1" noTextEdit="1"/>
              </p:cNvSpPr>
              <p:nvPr/>
            </p:nvSpPr>
            <p:spPr>
              <a:xfrm>
                <a:off x="288622" y="1916706"/>
                <a:ext cx="8423838" cy="2746201"/>
              </a:xfrm>
              <a:prstGeom prst="rect">
                <a:avLst/>
              </a:prstGeom>
              <a:blipFill rotWithShape="1">
                <a:blip r:embed="rId2"/>
                <a:stretch>
                  <a:fillRect l="-2171" t="-42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675012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A87C9AE-0494-42D6-9C91-9BD38CEA7546}" type="datetime1">
              <a:rPr lang="zh-CN" altLang="en-US" sz="1400" smtClean="0"/>
              <a:t>2020\1\29 Wednesday</a:t>
            </a:fld>
            <a:endParaRPr lang="en-US" altLang="zh-CN" sz="1400"/>
          </a:p>
        </p:txBody>
      </p:sp>
      <p:sp>
        <p:nvSpPr>
          <p:cNvPr id="4198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98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ACBDBD8-8D35-454A-9DC3-3FD8203B326F}" type="slidenum">
              <a:rPr lang="en-US" altLang="zh-CN" sz="1400"/>
              <a:pPr>
                <a:spcBef>
                  <a:spcPct val="0"/>
                </a:spcBef>
                <a:buClrTx/>
                <a:buSzTx/>
                <a:buFontTx/>
                <a:buNone/>
              </a:pPr>
              <a:t>31</a:t>
            </a:fld>
            <a:endParaRPr lang="en-US" altLang="zh-CN" sz="1400" dirty="0"/>
          </a:p>
        </p:txBody>
      </p:sp>
      <mc:AlternateContent xmlns:mc="http://schemas.openxmlformats.org/markup-compatibility/2006">
        <mc:Choice xmlns:a14="http://schemas.microsoft.com/office/drawing/2010/main" Requires="a14">
          <p:sp>
            <p:nvSpPr>
              <p:cNvPr id="44" name="矩形 43">
                <a:extLst>
                  <a:ext uri="{FF2B5EF4-FFF2-40B4-BE49-F238E27FC236}">
                    <a16:creationId xmlns="" xmlns:a16="http://schemas.microsoft.com/office/drawing/2014/main" id="{ED46F1D8-1C45-4E92-AFFF-0D9707A75E91}"/>
                  </a:ext>
                </a:extLst>
              </p:cNvPr>
              <p:cNvSpPr/>
              <p:nvPr/>
            </p:nvSpPr>
            <p:spPr>
              <a:xfrm>
                <a:off x="288622" y="1916706"/>
                <a:ext cx="8423838" cy="31454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又</a:t>
                </a:r>
                <a:r>
                  <a:rPr lang="zh-CN" altLang="zh-CN" sz="3200" dirty="0">
                    <a:latin typeface="Times New Roman" panose="02020603050405020304" pitchFamily="18" charset="0"/>
                    <a:ea typeface="+mn-ea"/>
                    <a:cs typeface="Times New Roman" panose="02020603050405020304" pitchFamily="18" charset="0"/>
                  </a:rPr>
                  <a:t>设敌手知道一段长为</a:t>
                </a:r>
                <a:r>
                  <a:rPr lang="en-US" altLang="zh-CN" sz="3200" dirty="0">
                    <a:latin typeface="Times New Roman" panose="02020603050405020304" pitchFamily="18" charset="0"/>
                    <a:ea typeface="+mn-ea"/>
                    <a:cs typeface="Times New Roman" panose="02020603050405020304" pitchFamily="18" charset="0"/>
                  </a:rPr>
                  <a:t>2n</a:t>
                </a:r>
                <a:r>
                  <a:rPr lang="zh-CN" altLang="zh-CN" sz="3200" dirty="0">
                    <a:latin typeface="Times New Roman" panose="02020603050405020304" pitchFamily="18" charset="0"/>
                    <a:ea typeface="+mn-ea"/>
                    <a:cs typeface="Times New Roman" panose="02020603050405020304" pitchFamily="18" charset="0"/>
                  </a:rPr>
                  <a:t>的明密文对，即</a:t>
                </a:r>
                <a:r>
                  <a:rPr lang="zh-CN" altLang="zh-CN" sz="3200" dirty="0" smtClean="0">
                    <a:latin typeface="Times New Roman" panose="02020603050405020304" pitchFamily="18" charset="0"/>
                    <a:ea typeface="+mn-ea"/>
                    <a:cs typeface="Times New Roman" panose="02020603050405020304" pitchFamily="18" charset="0"/>
                  </a:rPr>
                  <a:t>已知</a:t>
                </a:r>
                <a:r>
                  <a:rPr lang="en-US" altLang="zh-CN" sz="3200" dirty="0" smtClean="0">
                    <a:latin typeface="Times New Roman" panose="02020603050405020304" pitchFamily="18" charset="0"/>
                    <a:ea typeface="+mn-ea"/>
                    <a:cs typeface="Times New Roman" panose="02020603050405020304" pitchFamily="18" charset="0"/>
                  </a:rPr>
                  <a:t> </a:t>
                </a:r>
                <a14:m>
                  <m:oMath xmlns:m="http://schemas.openxmlformats.org/officeDocument/2006/math">
                    <m:r>
                      <a:rPr lang="en-US" altLang="zh-CN" sz="3200">
                        <a:latin typeface="Cambria Math" panose="02040503050406030204" pitchFamily="18" charset="0"/>
                        <a:ea typeface="+mn-ea"/>
                      </a:rPr>
                      <m:t>𝑥</m:t>
                    </m:r>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1</m:t>
                        </m:r>
                      </m:sub>
                    </m:sSub>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2</m:t>
                        </m:r>
                      </m:sub>
                    </m:sSub>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2</m:t>
                        </m:r>
                        <m:r>
                          <a:rPr lang="en-US" altLang="zh-CN" sz="3200">
                            <a:latin typeface="Cambria Math" panose="02040503050406030204" pitchFamily="18" charset="0"/>
                            <a:ea typeface="+mn-ea"/>
                          </a:rPr>
                          <m:t>𝑛</m:t>
                        </m:r>
                      </m:sub>
                    </m:sSub>
                  </m:oMath>
                </a14:m>
                <a:r>
                  <a:rPr lang="zh-CN" altLang="zh-CN" sz="3200" dirty="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3200">
                        <a:latin typeface="Cambria Math" panose="02040503050406030204" pitchFamily="18" charset="0"/>
                        <a:ea typeface="+mn-ea"/>
                      </a:rPr>
                      <m:t>𝑦</m:t>
                    </m:r>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𝑦</m:t>
                        </m:r>
                      </m:e>
                      <m:sub>
                        <m:r>
                          <a:rPr lang="en-US" altLang="zh-CN" sz="3200">
                            <a:latin typeface="Cambria Math" panose="02040503050406030204" pitchFamily="18" charset="0"/>
                            <a:ea typeface="+mn-ea"/>
                          </a:rPr>
                          <m:t>1</m:t>
                        </m:r>
                      </m:sub>
                    </m:sSub>
                    <m:sSub>
                      <m:sSubPr>
                        <m:ctrlPr>
                          <a:rPr lang="zh-CN" altLang="zh-CN" sz="3200" i="1">
                            <a:latin typeface="Cambria Math"/>
                            <a:ea typeface="+mn-ea"/>
                          </a:rPr>
                        </m:ctrlPr>
                      </m:sSubPr>
                      <m:e>
                        <m:r>
                          <a:rPr lang="en-US" altLang="zh-CN" sz="3200">
                            <a:latin typeface="Cambria Math" panose="02040503050406030204" pitchFamily="18" charset="0"/>
                            <a:ea typeface="+mn-ea"/>
                          </a:rPr>
                          <m:t>𝑦</m:t>
                        </m:r>
                      </m:e>
                      <m:sub>
                        <m:r>
                          <a:rPr lang="en-US" altLang="zh-CN" sz="3200">
                            <a:latin typeface="Cambria Math" panose="02040503050406030204" pitchFamily="18" charset="0"/>
                            <a:ea typeface="+mn-ea"/>
                          </a:rPr>
                          <m:t>2</m:t>
                        </m:r>
                      </m:sub>
                    </m:sSub>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𝑦</m:t>
                        </m:r>
                      </m:e>
                      <m:sub>
                        <m:r>
                          <a:rPr lang="en-US" altLang="zh-CN" sz="3200">
                            <a:latin typeface="Cambria Math" panose="02040503050406030204" pitchFamily="18" charset="0"/>
                            <a:ea typeface="+mn-ea"/>
                          </a:rPr>
                          <m:t>2</m:t>
                        </m:r>
                        <m:r>
                          <a:rPr lang="en-US" altLang="zh-CN" sz="3200">
                            <a:latin typeface="Cambria Math" panose="02040503050406030204" pitchFamily="18" charset="0"/>
                            <a:ea typeface="+mn-ea"/>
                          </a:rPr>
                          <m:t>𝑛</m:t>
                        </m:r>
                      </m:sub>
                    </m:sSub>
                  </m:oMath>
                </a14:m>
                <a:endParaRPr lang="zh-CN" altLang="zh-CN" sz="3200" dirty="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于是可求出一段长为</a:t>
                </a:r>
                <a:r>
                  <a:rPr lang="en-US" altLang="zh-CN" sz="3200" dirty="0">
                    <a:latin typeface="Times New Roman" panose="02020603050405020304" pitchFamily="18" charset="0"/>
                    <a:ea typeface="+mn-ea"/>
                    <a:cs typeface="Times New Roman" panose="02020603050405020304" pitchFamily="18" charset="0"/>
                  </a:rPr>
                  <a:t>2n</a:t>
                </a:r>
                <a:r>
                  <a:rPr lang="zh-CN" altLang="zh-CN" sz="3200" dirty="0">
                    <a:latin typeface="Times New Roman" panose="02020603050405020304" pitchFamily="18" charset="0"/>
                    <a:ea typeface="+mn-ea"/>
                    <a:cs typeface="Times New Roman" panose="02020603050405020304" pitchFamily="18" charset="0"/>
                  </a:rPr>
                  <a:t>的密钥序列</a:t>
                </a:r>
                <a14:m>
                  <m:oMath xmlns:m="http://schemas.openxmlformats.org/officeDocument/2006/math">
                    <m:r>
                      <a:rPr lang="en-US" altLang="zh-CN" sz="3200">
                        <a:latin typeface="Cambria Math" panose="02040503050406030204" pitchFamily="18" charset="0"/>
                        <a:ea typeface="+mn-ea"/>
                      </a:rPr>
                      <m:t>𝑧</m:t>
                    </m:r>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𝑧</m:t>
                        </m:r>
                      </m:e>
                      <m:sub>
                        <m:r>
                          <a:rPr lang="en-US" altLang="zh-CN" sz="3200">
                            <a:latin typeface="Cambria Math" panose="02040503050406030204" pitchFamily="18" charset="0"/>
                            <a:ea typeface="+mn-ea"/>
                          </a:rPr>
                          <m:t>1</m:t>
                        </m:r>
                      </m:sub>
                    </m:sSub>
                    <m:sSub>
                      <m:sSubPr>
                        <m:ctrlPr>
                          <a:rPr lang="zh-CN" altLang="zh-CN" sz="3200" i="1">
                            <a:latin typeface="Cambria Math"/>
                            <a:ea typeface="+mn-ea"/>
                          </a:rPr>
                        </m:ctrlPr>
                      </m:sSubPr>
                      <m:e>
                        <m:r>
                          <a:rPr lang="en-US" altLang="zh-CN" sz="3200">
                            <a:latin typeface="Cambria Math" panose="02040503050406030204" pitchFamily="18" charset="0"/>
                            <a:ea typeface="+mn-ea"/>
                          </a:rPr>
                          <m:t>𝑧</m:t>
                        </m:r>
                      </m:e>
                      <m:sub>
                        <m:r>
                          <a:rPr lang="en-US" altLang="zh-CN" sz="3200">
                            <a:latin typeface="Cambria Math" panose="02040503050406030204" pitchFamily="18" charset="0"/>
                            <a:ea typeface="+mn-ea"/>
                          </a:rPr>
                          <m:t>2</m:t>
                        </m:r>
                      </m:sub>
                    </m:sSub>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𝑧</m:t>
                        </m:r>
                      </m:e>
                      <m:sub>
                        <m:r>
                          <a:rPr lang="en-US" altLang="zh-CN" sz="3200">
                            <a:latin typeface="Cambria Math" panose="02040503050406030204" pitchFamily="18" charset="0"/>
                            <a:ea typeface="+mn-ea"/>
                          </a:rPr>
                          <m:t>2</m:t>
                        </m:r>
                        <m:r>
                          <a:rPr lang="en-US" altLang="zh-CN" sz="3200">
                            <a:latin typeface="Cambria Math" panose="02040503050406030204" pitchFamily="18" charset="0"/>
                            <a:ea typeface="+mn-ea"/>
                          </a:rPr>
                          <m:t>𝑛</m:t>
                        </m:r>
                      </m:sub>
                    </m:sSub>
                  </m:oMath>
                </a14:m>
                <a:r>
                  <a:rPr lang="zh-CN" altLang="zh-CN" sz="3200" dirty="0">
                    <a:latin typeface="Times New Roman" panose="02020603050405020304" pitchFamily="18" charset="0"/>
                    <a:ea typeface="+mn-ea"/>
                    <a:cs typeface="Times New Roman" panose="02020603050405020304" pitchFamily="18" charset="0"/>
                  </a:rPr>
                  <a:t>，其中</a:t>
                </a:r>
                <a14:m>
                  <m:oMath xmlns:m="http://schemas.openxmlformats.org/officeDocument/2006/math">
                    <m:sSub>
                      <m:sSubPr>
                        <m:ctrlPr>
                          <a:rPr lang="zh-CN" altLang="zh-CN" sz="3200" i="1">
                            <a:latin typeface="Cambria Math"/>
                            <a:ea typeface="+mn-ea"/>
                          </a:rPr>
                        </m:ctrlPr>
                      </m:sSubPr>
                      <m:e>
                        <m:r>
                          <a:rPr lang="en-US" altLang="zh-CN" sz="3200">
                            <a:latin typeface="Cambria Math" panose="02040503050406030204" pitchFamily="18" charset="0"/>
                            <a:ea typeface="+mn-ea"/>
                          </a:rPr>
                          <m:t>𝑧</m:t>
                        </m:r>
                      </m:e>
                      <m:sub>
                        <m:r>
                          <a:rPr lang="en-US" altLang="zh-CN" sz="3200">
                            <a:latin typeface="Cambria Math" panose="02040503050406030204" pitchFamily="18" charset="0"/>
                            <a:ea typeface="+mn-ea"/>
                          </a:rPr>
                          <m:t>𝑖</m:t>
                        </m:r>
                      </m:sub>
                    </m:sSub>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𝑖</m:t>
                        </m:r>
                      </m:sub>
                    </m:sSub>
                    <m:r>
                      <a:rPr lang="zh-CN"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𝑦</m:t>
                        </m:r>
                      </m:e>
                      <m:sub>
                        <m:r>
                          <a:rPr lang="en-US" altLang="zh-CN" sz="3200">
                            <a:latin typeface="Cambria Math" panose="02040503050406030204" pitchFamily="18" charset="0"/>
                            <a:ea typeface="+mn-ea"/>
                          </a:rPr>
                          <m:t>𝑖</m:t>
                        </m:r>
                      </m:sub>
                    </m:sSub>
                    <m:r>
                      <a:rPr lang="en-US"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𝑖</m:t>
                        </m:r>
                      </m:sub>
                    </m:sSub>
                    <m:r>
                      <a:rPr lang="zh-CN" altLang="zh-CN" sz="3200">
                        <a:latin typeface="Cambria Math" panose="02040503050406030204" pitchFamily="18" charset="0"/>
                        <a:ea typeface="+mn-ea"/>
                      </a:rPr>
                      <m:t>⊕</m:t>
                    </m:r>
                    <m:d>
                      <m:dPr>
                        <m:ctrlPr>
                          <a:rPr lang="zh-CN" altLang="zh-CN" sz="3200" i="1">
                            <a:latin typeface="Cambria Math"/>
                            <a:ea typeface="+mn-ea"/>
                          </a:rPr>
                        </m:ctrlPr>
                      </m:dPr>
                      <m:e>
                        <m:sSub>
                          <m:sSubPr>
                            <m:ctrlPr>
                              <a:rPr lang="zh-CN" altLang="zh-CN" sz="3200" i="1">
                                <a:latin typeface="Cambria Math"/>
                                <a:ea typeface="+mn-ea"/>
                              </a:rPr>
                            </m:ctrlPr>
                          </m:sSubPr>
                          <m:e>
                            <m:r>
                              <a:rPr lang="en-US" altLang="zh-CN" sz="3200">
                                <a:latin typeface="Cambria Math" panose="02040503050406030204" pitchFamily="18" charset="0"/>
                                <a:ea typeface="+mn-ea"/>
                              </a:rPr>
                              <m:t>𝑥</m:t>
                            </m:r>
                          </m:e>
                          <m:sub>
                            <m:r>
                              <a:rPr lang="en-US" altLang="zh-CN" sz="3200">
                                <a:latin typeface="Cambria Math" panose="02040503050406030204" pitchFamily="18" charset="0"/>
                                <a:ea typeface="+mn-ea"/>
                              </a:rPr>
                              <m:t>𝑖</m:t>
                            </m:r>
                          </m:sub>
                        </m:sSub>
                        <m:r>
                          <a:rPr lang="zh-CN"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a:latin typeface="Cambria Math" panose="02040503050406030204" pitchFamily="18" charset="0"/>
                                <a:ea typeface="+mn-ea"/>
                              </a:rPr>
                              <m:t>𝑧</m:t>
                            </m:r>
                          </m:e>
                          <m:sub>
                            <m:r>
                              <a:rPr lang="en-US" altLang="zh-CN" sz="3200">
                                <a:latin typeface="Cambria Math" panose="02040503050406030204" pitchFamily="18" charset="0"/>
                                <a:ea typeface="+mn-ea"/>
                              </a:rPr>
                              <m:t>𝑖</m:t>
                            </m:r>
                          </m:sub>
                        </m:sSub>
                      </m:e>
                    </m:d>
                  </m:oMath>
                </a14:m>
                <a:r>
                  <a:rPr lang="zh-CN" altLang="zh-CN" sz="3200" dirty="0">
                    <a:latin typeface="Times New Roman" panose="02020603050405020304" pitchFamily="18" charset="0"/>
                    <a:ea typeface="+mn-ea"/>
                    <a:cs typeface="Times New Roman" panose="02020603050405020304" pitchFamily="18" charset="0"/>
                  </a:rPr>
                  <a:t>，由此可推出</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连续的</a:t>
                </a:r>
                <a:r>
                  <a:rPr lang="en-US" altLang="zh-CN" sz="3200" i="1" dirty="0">
                    <a:latin typeface="Times New Roman" panose="02020603050405020304" pitchFamily="18" charset="0"/>
                    <a:ea typeface="+mn-ea"/>
                    <a:cs typeface="Times New Roman" panose="02020603050405020304" pitchFamily="18" charset="0"/>
                  </a:rPr>
                  <a:t>n</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个状态</a:t>
                </a:r>
                <a:r>
                  <a:rPr lang="zh-CN" altLang="zh-CN" sz="3200" dirty="0" smtClean="0">
                    <a:latin typeface="Times New Roman" panose="02020603050405020304" pitchFamily="18" charset="0"/>
                    <a:ea typeface="+mn-ea"/>
                    <a:cs typeface="Times New Roman" panose="02020603050405020304" pitchFamily="18" charset="0"/>
                  </a:rPr>
                  <a:t>为</a:t>
                </a:r>
                <a:r>
                  <a:rPr lang="en-US" altLang="zh-CN" sz="3200" dirty="0" smtClean="0">
                    <a:latin typeface="Times New Roman" panose="02020603050405020304" pitchFamily="18" charset="0"/>
                    <a:ea typeface="+mn-ea"/>
                    <a:cs typeface="Times New Roman" panose="02020603050405020304" pitchFamily="18" charset="0"/>
                  </a:rPr>
                  <a:t>: </a:t>
                </a:r>
                <a:endParaRPr lang="en-US" altLang="zh-CN" sz="3200" dirty="0">
                  <a:latin typeface="Times New Roman" panose="02020603050405020304" pitchFamily="18" charset="0"/>
                  <a:ea typeface="+mn-ea"/>
                  <a:cs typeface="Times New Roman" panose="02020603050405020304" pitchFamily="18" charset="0"/>
                </a:endParaRPr>
              </a:p>
            </p:txBody>
          </p:sp>
        </mc:Choice>
        <mc:Fallback>
          <p:sp>
            <p:nvSpPr>
              <p:cNvPr id="44" name="矩形 43">
                <a:extLst>
                  <a:ext uri="{FF2B5EF4-FFF2-40B4-BE49-F238E27FC236}">
                    <a16:creationId xmlns="" xmlns:a16="http://schemas.microsoft.com/office/drawing/2014/main" xmlns:a14="http://schemas.microsoft.com/office/drawing/2010/main" id="{ED46F1D8-1C45-4E92-AFFF-0D9707A75E91}"/>
                  </a:ext>
                </a:extLst>
              </p:cNvPr>
              <p:cNvSpPr>
                <a:spLocks noRot="1" noChangeAspect="1" noMove="1" noResize="1" noEditPoints="1" noAdjustHandles="1" noChangeArrowheads="1" noChangeShapeType="1" noTextEdit="1"/>
              </p:cNvSpPr>
              <p:nvPr/>
            </p:nvSpPr>
            <p:spPr>
              <a:xfrm>
                <a:off x="288622" y="1916706"/>
                <a:ext cx="8423838" cy="3145476"/>
              </a:xfrm>
              <a:prstGeom prst="rect">
                <a:avLst/>
              </a:prstGeom>
              <a:blipFill rotWithShape="1">
                <a:blip r:embed="rId2"/>
                <a:stretch>
                  <a:fillRect l="-1809" t="-3295" r="-1375" b="-54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76597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FF61E06-F07F-419A-AF29-BD5CB60664BD}"/>
              </a:ext>
            </a:extLst>
          </p:cNvPr>
          <p:cNvSpPr>
            <a:spLocks noGrp="1"/>
          </p:cNvSpPr>
          <p:nvPr>
            <p:ph type="dt" sz="half" idx="10"/>
          </p:nvPr>
        </p:nvSpPr>
        <p:spPr/>
        <p:txBody>
          <a:bodyPr/>
          <a:lstStyle/>
          <a:p>
            <a:pPr>
              <a:defRPr/>
            </a:pPr>
            <a:fld id="{A0FC9F8B-BE41-4142-B4A6-B093DE67219A}" type="datetime1">
              <a:rPr lang="zh-CN" altLang="en-US" smtClean="0"/>
              <a:t>2020\1\29 Wednesday</a:t>
            </a:fld>
            <a:endParaRPr lang="en-US" altLang="zh-CN"/>
          </a:p>
        </p:txBody>
      </p:sp>
      <p:sp>
        <p:nvSpPr>
          <p:cNvPr id="3" name="页脚占位符 2">
            <a:extLst>
              <a:ext uri="{FF2B5EF4-FFF2-40B4-BE49-F238E27FC236}">
                <a16:creationId xmlns="" xmlns:a16="http://schemas.microsoft.com/office/drawing/2014/main" id="{85498F96-A3EE-437D-8073-B3E56E3AC068}"/>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 xmlns:a16="http://schemas.microsoft.com/office/drawing/2014/main" id="{5AF5E29C-BF43-4B94-AECA-FF8AD8BD6195}"/>
              </a:ext>
            </a:extLst>
          </p:cNvPr>
          <p:cNvSpPr>
            <a:spLocks noGrp="1"/>
          </p:cNvSpPr>
          <p:nvPr>
            <p:ph type="sldNum" sz="quarter" idx="12"/>
          </p:nvPr>
        </p:nvSpPr>
        <p:spPr/>
        <p:txBody>
          <a:bodyPr/>
          <a:lstStyle/>
          <a:p>
            <a:pPr>
              <a:defRPr/>
            </a:pPr>
            <a:fld id="{7830E22A-F574-49D0-B6CD-1F23E069FEAC}" type="slidenum">
              <a:rPr lang="en-US" altLang="zh-CN" smtClean="0"/>
              <a:pPr>
                <a:defRPr/>
              </a:pPr>
              <a:t>32</a:t>
            </a:fld>
            <a:endParaRPr lang="en-US" altLang="zh-CN"/>
          </a:p>
        </p:txBody>
      </p:sp>
      <p:grpSp>
        <p:nvGrpSpPr>
          <p:cNvPr id="6" name="组合 5">
            <a:extLst>
              <a:ext uri="{FF2B5EF4-FFF2-40B4-BE49-F238E27FC236}">
                <a16:creationId xmlns="" xmlns:a16="http://schemas.microsoft.com/office/drawing/2014/main" id="{B4E3F02A-7545-4B41-810A-480E29A3519F}"/>
              </a:ext>
            </a:extLst>
          </p:cNvPr>
          <p:cNvGrpSpPr/>
          <p:nvPr/>
        </p:nvGrpSpPr>
        <p:grpSpPr>
          <a:xfrm>
            <a:off x="521549" y="2258870"/>
            <a:ext cx="8211543" cy="2056776"/>
            <a:chOff x="-3589057" y="3557909"/>
            <a:chExt cx="6102802" cy="2056776"/>
          </a:xfrm>
        </p:grpSpPr>
        <p:grpSp>
          <p:nvGrpSpPr>
            <p:cNvPr id="8" name="组合 7">
              <a:extLst>
                <a:ext uri="{FF2B5EF4-FFF2-40B4-BE49-F238E27FC236}">
                  <a16:creationId xmlns="" xmlns:a16="http://schemas.microsoft.com/office/drawing/2014/main" id="{3480FC87-7F75-4B0B-88E8-6D5D527F6AE0}"/>
                </a:ext>
              </a:extLst>
            </p:cNvPr>
            <p:cNvGrpSpPr/>
            <p:nvPr/>
          </p:nvGrpSpPr>
          <p:grpSpPr>
            <a:xfrm>
              <a:off x="-3029845" y="3557909"/>
              <a:ext cx="4282945" cy="846385"/>
              <a:chOff x="-4440283" y="3095219"/>
              <a:chExt cx="4282945" cy="846385"/>
            </a:xfrm>
          </p:grpSpPr>
          <p:sp>
            <p:nvSpPr>
              <p:cNvPr id="16" name="文本框 15">
                <a:extLst>
                  <a:ext uri="{FF2B5EF4-FFF2-40B4-BE49-F238E27FC236}">
                    <a16:creationId xmlns="" xmlns:a16="http://schemas.microsoft.com/office/drawing/2014/main" id="{A9BC75D5-A54B-4F38-AFCC-90EC6C08D149}"/>
                  </a:ext>
                </a:extLst>
              </p:cNvPr>
              <p:cNvSpPr txBox="1"/>
              <p:nvPr/>
            </p:nvSpPr>
            <p:spPr>
              <a:xfrm>
                <a:off x="-2558296" y="3095219"/>
                <a:ext cx="650955" cy="461665"/>
              </a:xfrm>
              <a:prstGeom prst="rect">
                <a:avLst/>
              </a:prstGeom>
              <a:noFill/>
            </p:spPr>
            <p:txBody>
              <a:bodyPr wrap="none" rtlCol="0">
                <a:spAutoFit/>
              </a:bodyPr>
              <a:lstStyle/>
              <a:p>
                <a:r>
                  <a:rPr lang="zh-CN" altLang="en-US" sz="2400" dirty="0"/>
                  <a:t>记为</a:t>
                </a:r>
              </a:p>
            </p:txBody>
          </p:sp>
          <mc:AlternateContent xmlns:mc="http://schemas.openxmlformats.org/markup-compatibility/2006">
            <mc:Choice xmlns:a14="http://schemas.microsoft.com/office/drawing/2010/main" Requires="a14">
              <p:sp>
                <p:nvSpPr>
                  <p:cNvPr id="17" name="矩形 16">
                    <a:extLst>
                      <a:ext uri="{FF2B5EF4-FFF2-40B4-BE49-F238E27FC236}">
                        <a16:creationId xmlns="" xmlns:a16="http://schemas.microsoft.com/office/drawing/2014/main" id="{BEDE7E7B-D94C-488B-8A38-77F8788A093F}"/>
                      </a:ext>
                    </a:extLst>
                  </p:cNvPr>
                  <p:cNvSpPr/>
                  <p:nvPr/>
                </p:nvSpPr>
                <p:spPr>
                  <a:xfrm>
                    <a:off x="-4440283" y="3356829"/>
                    <a:ext cx="4282945" cy="58477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zh-CN" altLang="zh-CN" sz="3200" i="1" dirty="0" smtClean="0">
                                  <a:latin typeface="Cambria Math"/>
                                </a:rPr>
                              </m:ctrlPr>
                            </m:sSubPr>
                            <m:e>
                              <m:r>
                                <a:rPr lang="zh-CN" altLang="zh-CN" sz="3200" i="1" dirty="0">
                                  <a:latin typeface="Cambria Math" panose="02040503050406030204" pitchFamily="18" charset="0"/>
                                </a:rPr>
                                <m:t>𝑆</m:t>
                              </m:r>
                            </m:e>
                            <m:sub>
                              <m:r>
                                <a:rPr lang="zh-CN" altLang="zh-CN" sz="3200" dirty="0">
                                  <a:latin typeface="Cambria Math" panose="02040503050406030204" pitchFamily="18" charset="0"/>
                                </a:rPr>
                                <m:t>1</m:t>
                              </m:r>
                            </m:sub>
                          </m:sSub>
                          <m:r>
                            <a:rPr lang="zh-CN" altLang="zh-CN" sz="3200" dirty="0">
                              <a:latin typeface="Cambria Math" panose="02040503050406030204" pitchFamily="18" charset="0"/>
                            </a:rPr>
                            <m:t>=</m:t>
                          </m:r>
                          <m:d>
                            <m:dPr>
                              <m:ctrlPr>
                                <a:rPr lang="en-US" altLang="zh-CN" sz="3200" i="1" dirty="0">
                                  <a:latin typeface="Cambria Math"/>
                                </a:rPr>
                              </m:ctrlPr>
                            </m:dPr>
                            <m:e>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i="1" dirty="0">
                                      <a:latin typeface="Cambria Math" panose="02040503050406030204" pitchFamily="18" charset="0"/>
                                    </a:rPr>
                                    <m:t>1</m:t>
                                  </m:r>
                                </m:sub>
                              </m:sSub>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i="1" dirty="0">
                                      <a:latin typeface="Cambria Math" panose="02040503050406030204" pitchFamily="18" charset="0"/>
                                    </a:rPr>
                                    <m:t>2</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zh-CN" altLang="zh-CN" sz="3200" i="1" dirty="0">
                                      <a:latin typeface="Cambria Math" panose="02040503050406030204" pitchFamily="18" charset="0"/>
                                    </a:rPr>
                                    <m:t>𝑧</m:t>
                                  </m:r>
                                </m:e>
                                <m:sub>
                                  <m:r>
                                    <a:rPr lang="zh-CN" altLang="zh-CN" sz="3200" i="1" dirty="0">
                                      <a:latin typeface="Cambria Math" panose="02040503050406030204" pitchFamily="18" charset="0"/>
                                    </a:rPr>
                                    <m:t>𝑛</m:t>
                                  </m:r>
                                </m:sub>
                              </m:sSub>
                            </m:e>
                          </m:d>
                          <m:r>
                            <a:rPr lang="en-US" altLang="zh-CN" sz="3200" i="1" dirty="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i="1" dirty="0">
                                  <a:latin typeface="Cambria Math" panose="02040503050406030204" pitchFamily="18" charset="0"/>
                                </a:rPr>
                                <m:t>1</m:t>
                              </m:r>
                            </m:sub>
                          </m:sSub>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i="1" dirty="0">
                                  <a:latin typeface="Cambria Math" panose="02040503050406030204" pitchFamily="18" charset="0"/>
                                </a:rPr>
                                <m:t>2</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zh-CN" altLang="zh-CN" sz="3200" i="1" dirty="0">
                                  <a:latin typeface="Cambria Math" panose="02040503050406030204" pitchFamily="18" charset="0"/>
                                </a:rPr>
                                <m:t>𝑛</m:t>
                              </m:r>
                            </m:sub>
                          </m:sSub>
                          <m:r>
                            <a:rPr lang="en-US" altLang="zh-CN" sz="3200" i="1" dirty="0">
                              <a:latin typeface="Cambria Math" panose="02040503050406030204" pitchFamily="18" charset="0"/>
                            </a:rPr>
                            <m:t>)</m:t>
                          </m:r>
                        </m:oMath>
                      </m:oMathPara>
                    </a14:m>
                    <a:endParaRPr lang="zh-CN" altLang="zh-CN" sz="3200" dirty="0"/>
                  </a:p>
                </p:txBody>
              </p:sp>
            </mc:Choice>
            <mc:Fallback>
              <p:sp>
                <p:nvSpPr>
                  <p:cNvPr id="17" name="矩形 16">
                    <a:extLst>
                      <a:ext uri="{FF2B5EF4-FFF2-40B4-BE49-F238E27FC236}">
                        <a16:creationId xmlns="" xmlns:a16="http://schemas.microsoft.com/office/drawing/2014/main" xmlns:a14="http://schemas.microsoft.com/office/drawing/2010/main" id="{BEDE7E7B-D94C-488B-8A38-77F8788A093F}"/>
                      </a:ext>
                    </a:extLst>
                  </p:cNvPr>
                  <p:cNvSpPr>
                    <a:spLocks noRot="1" noChangeAspect="1" noMove="1" noResize="1" noEditPoints="1" noAdjustHandles="1" noChangeArrowheads="1" noChangeShapeType="1" noTextEdit="1"/>
                  </p:cNvSpPr>
                  <p:nvPr/>
                </p:nvSpPr>
                <p:spPr>
                  <a:xfrm>
                    <a:off x="-4440283" y="3356829"/>
                    <a:ext cx="4282945" cy="584775"/>
                  </a:xfrm>
                  <a:prstGeom prst="rect">
                    <a:avLst/>
                  </a:prstGeom>
                  <a:blipFill rotWithShape="1">
                    <a:blip r:embed="rId2"/>
                    <a:stretch>
                      <a:fillRect/>
                    </a:stretch>
                  </a:blipFill>
                </p:spPr>
                <p:txBody>
                  <a:bodyPr/>
                  <a:lstStyle/>
                  <a:p>
                    <a:r>
                      <a:rPr lang="zh-CN" altLang="en-US">
                        <a:noFill/>
                      </a:rPr>
                      <a:t> </a:t>
                    </a:r>
                  </a:p>
                </p:txBody>
              </p:sp>
            </mc:Fallback>
          </mc:AlternateContent>
        </p:grpSp>
        <p:grpSp>
          <p:nvGrpSpPr>
            <p:cNvPr id="9" name="组合 8">
              <a:extLst>
                <a:ext uri="{FF2B5EF4-FFF2-40B4-BE49-F238E27FC236}">
                  <a16:creationId xmlns="" xmlns:a16="http://schemas.microsoft.com/office/drawing/2014/main" id="{3B44CB51-8EA8-4E19-B792-AA3757B02469}"/>
                </a:ext>
              </a:extLst>
            </p:cNvPr>
            <p:cNvGrpSpPr/>
            <p:nvPr/>
          </p:nvGrpSpPr>
          <p:grpSpPr>
            <a:xfrm>
              <a:off x="-3482915" y="4064291"/>
              <a:ext cx="4885482" cy="871773"/>
              <a:chOff x="-4899155" y="3080467"/>
              <a:chExt cx="4885482" cy="871773"/>
            </a:xfrm>
          </p:grpSpPr>
          <p:sp>
            <p:nvSpPr>
              <p:cNvPr id="14" name="文本框 13">
                <a:extLst>
                  <a:ext uri="{FF2B5EF4-FFF2-40B4-BE49-F238E27FC236}">
                    <a16:creationId xmlns="" xmlns:a16="http://schemas.microsoft.com/office/drawing/2014/main" id="{AB015928-5B4A-4DBA-A762-FF27DD5D4448}"/>
                  </a:ext>
                </a:extLst>
              </p:cNvPr>
              <p:cNvSpPr txBox="1"/>
              <p:nvPr/>
            </p:nvSpPr>
            <p:spPr>
              <a:xfrm>
                <a:off x="-2360911" y="3080467"/>
                <a:ext cx="650955" cy="461665"/>
              </a:xfrm>
              <a:prstGeom prst="rect">
                <a:avLst/>
              </a:prstGeom>
              <a:noFill/>
            </p:spPr>
            <p:txBody>
              <a:bodyPr wrap="none" rtlCol="0">
                <a:spAutoFit/>
              </a:bodyPr>
              <a:lstStyle/>
              <a:p>
                <a:r>
                  <a:rPr lang="zh-CN" altLang="en-US" sz="2400" dirty="0"/>
                  <a:t>记为</a:t>
                </a:r>
              </a:p>
            </p:txBody>
          </p:sp>
          <mc:AlternateContent xmlns:mc="http://schemas.openxmlformats.org/markup-compatibility/2006">
            <mc:Choice xmlns:a14="http://schemas.microsoft.com/office/drawing/2010/main" Requires="a14">
              <p:sp>
                <p:nvSpPr>
                  <p:cNvPr id="15" name="矩形 14">
                    <a:extLst>
                      <a:ext uri="{FF2B5EF4-FFF2-40B4-BE49-F238E27FC236}">
                        <a16:creationId xmlns="" xmlns:a16="http://schemas.microsoft.com/office/drawing/2014/main" id="{5D61AF05-926E-4DBB-8B6F-2362EA908C03}"/>
                      </a:ext>
                    </a:extLst>
                  </p:cNvPr>
                  <p:cNvSpPr/>
                  <p:nvPr/>
                </p:nvSpPr>
                <p:spPr>
                  <a:xfrm>
                    <a:off x="-4899155" y="3367465"/>
                    <a:ext cx="4885482" cy="58477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zh-CN" altLang="zh-CN" sz="3200" i="1" dirty="0" smtClean="0">
                                  <a:latin typeface="Cambria Math"/>
                                </a:rPr>
                              </m:ctrlPr>
                            </m:sSubPr>
                            <m:e>
                              <m:r>
                                <a:rPr lang="zh-CN" altLang="zh-CN" sz="3200" i="1" dirty="0">
                                  <a:latin typeface="Cambria Math" panose="02040503050406030204" pitchFamily="18" charset="0"/>
                                </a:rPr>
                                <m:t>𝑆</m:t>
                              </m:r>
                            </m:e>
                            <m:sub>
                              <m:r>
                                <a:rPr lang="en-US" altLang="zh-CN" sz="3200" b="0" i="0" dirty="0" smtClean="0">
                                  <a:latin typeface="Cambria Math" panose="02040503050406030204" pitchFamily="18" charset="0"/>
                                </a:rPr>
                                <m:t>2</m:t>
                              </m:r>
                            </m:sub>
                          </m:sSub>
                          <m:r>
                            <a:rPr lang="zh-CN" altLang="zh-CN" sz="3200" dirty="0">
                              <a:latin typeface="Cambria Math" panose="02040503050406030204" pitchFamily="18" charset="0"/>
                            </a:rPr>
                            <m:t>=</m:t>
                          </m:r>
                          <m:d>
                            <m:dPr>
                              <m:ctrlPr>
                                <a:rPr lang="en-US" altLang="zh-CN" sz="3200" i="1" dirty="0">
                                  <a:latin typeface="Cambria Math"/>
                                </a:rPr>
                              </m:ctrlPr>
                            </m:dPr>
                            <m:e>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b="0" i="1" dirty="0" smtClean="0">
                                      <a:latin typeface="Cambria Math" panose="02040503050406030204" pitchFamily="18" charset="0"/>
                                    </a:rPr>
                                    <m:t>2</m:t>
                                  </m:r>
                                </m:sub>
                              </m:sSub>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b="0" i="1" dirty="0" smtClean="0">
                                      <a:latin typeface="Cambria Math" panose="02040503050406030204" pitchFamily="18" charset="0"/>
                                    </a:rPr>
                                    <m:t>3</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zh-CN" altLang="zh-CN" sz="3200" i="1" dirty="0">
                                      <a:latin typeface="Cambria Math" panose="02040503050406030204" pitchFamily="18" charset="0"/>
                                    </a:rPr>
                                    <m:t>𝑧</m:t>
                                  </m:r>
                                </m:e>
                                <m:sub>
                                  <m:r>
                                    <a:rPr lang="zh-CN" altLang="zh-CN" sz="3200" i="1" dirty="0">
                                      <a:latin typeface="Cambria Math" panose="02040503050406030204" pitchFamily="18" charset="0"/>
                                    </a:rPr>
                                    <m:t>𝑛</m:t>
                                  </m:r>
                                  <m:r>
                                    <a:rPr lang="en-US" altLang="zh-CN" sz="3200" b="0" i="1" dirty="0" smtClean="0">
                                      <a:latin typeface="Cambria Math" panose="02040503050406030204" pitchFamily="18" charset="0"/>
                                    </a:rPr>
                                    <m:t>+1</m:t>
                                  </m:r>
                                </m:sub>
                              </m:sSub>
                            </m:e>
                          </m:d>
                          <m:r>
                            <a:rPr lang="en-US" altLang="zh-CN" sz="3200" i="1" dirty="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b="0" i="1" dirty="0" smtClean="0">
                                  <a:latin typeface="Cambria Math" panose="02040503050406030204" pitchFamily="18" charset="0"/>
                                </a:rPr>
                                <m:t>2</m:t>
                              </m:r>
                            </m:sub>
                          </m:sSub>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b="0" i="1" dirty="0" smtClean="0">
                                  <a:latin typeface="Cambria Math" panose="02040503050406030204" pitchFamily="18" charset="0"/>
                                </a:rPr>
                                <m:t>3</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zh-CN" altLang="zh-CN" sz="3200" i="1" dirty="0">
                                  <a:latin typeface="Cambria Math" panose="02040503050406030204" pitchFamily="18" charset="0"/>
                                </a:rPr>
                                <m:t>𝑛</m:t>
                              </m:r>
                              <m:r>
                                <a:rPr lang="en-US" altLang="zh-CN" sz="3200" b="0" i="1" dirty="0" smtClean="0">
                                  <a:latin typeface="Cambria Math" panose="02040503050406030204" pitchFamily="18" charset="0"/>
                                </a:rPr>
                                <m:t>+1</m:t>
                              </m:r>
                            </m:sub>
                          </m:sSub>
                          <m:r>
                            <a:rPr lang="en-US" altLang="zh-CN" sz="3200" i="1" dirty="0">
                              <a:latin typeface="Cambria Math" panose="02040503050406030204" pitchFamily="18" charset="0"/>
                            </a:rPr>
                            <m:t>)</m:t>
                          </m:r>
                        </m:oMath>
                      </m:oMathPara>
                    </a14:m>
                    <a:endParaRPr lang="zh-CN" altLang="zh-CN" sz="3200" dirty="0"/>
                  </a:p>
                </p:txBody>
              </p:sp>
            </mc:Choice>
            <mc:Fallback>
              <p:sp>
                <p:nvSpPr>
                  <p:cNvPr id="15" name="矩形 14">
                    <a:extLst>
                      <a:ext uri="{FF2B5EF4-FFF2-40B4-BE49-F238E27FC236}">
                        <a16:creationId xmlns="" xmlns:a16="http://schemas.microsoft.com/office/drawing/2014/main" xmlns:a14="http://schemas.microsoft.com/office/drawing/2010/main" id="{5D61AF05-926E-4DBB-8B6F-2362EA908C03}"/>
                      </a:ext>
                    </a:extLst>
                  </p:cNvPr>
                  <p:cNvSpPr>
                    <a:spLocks noRot="1" noChangeAspect="1" noMove="1" noResize="1" noEditPoints="1" noAdjustHandles="1" noChangeArrowheads="1" noChangeShapeType="1" noTextEdit="1"/>
                  </p:cNvSpPr>
                  <p:nvPr/>
                </p:nvSpPr>
                <p:spPr>
                  <a:xfrm>
                    <a:off x="-4899155" y="3367465"/>
                    <a:ext cx="4885482" cy="584775"/>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10" name="组合 9">
              <a:extLst>
                <a:ext uri="{FF2B5EF4-FFF2-40B4-BE49-F238E27FC236}">
                  <a16:creationId xmlns="" xmlns:a16="http://schemas.microsoft.com/office/drawing/2014/main" id="{1EE73905-3A93-4125-8080-AECF9F6C763E}"/>
                </a:ext>
              </a:extLst>
            </p:cNvPr>
            <p:cNvGrpSpPr/>
            <p:nvPr/>
          </p:nvGrpSpPr>
          <p:grpSpPr>
            <a:xfrm>
              <a:off x="-3589057" y="4739304"/>
              <a:ext cx="6102802" cy="875381"/>
              <a:chOff x="-5005296" y="2812032"/>
              <a:chExt cx="6102802" cy="875381"/>
            </a:xfrm>
          </p:grpSpPr>
          <p:sp>
            <p:nvSpPr>
              <p:cNvPr id="12" name="文本框 11">
                <a:extLst>
                  <a:ext uri="{FF2B5EF4-FFF2-40B4-BE49-F238E27FC236}">
                    <a16:creationId xmlns="" xmlns:a16="http://schemas.microsoft.com/office/drawing/2014/main" id="{7552A22C-9348-4B09-B47E-AE45A0DEC00E}"/>
                  </a:ext>
                </a:extLst>
              </p:cNvPr>
              <p:cNvSpPr txBox="1"/>
              <p:nvPr/>
            </p:nvSpPr>
            <p:spPr>
              <a:xfrm>
                <a:off x="-1890744" y="2812032"/>
                <a:ext cx="650955" cy="461665"/>
              </a:xfrm>
              <a:prstGeom prst="rect">
                <a:avLst/>
              </a:prstGeom>
              <a:noFill/>
            </p:spPr>
            <p:txBody>
              <a:bodyPr wrap="none" rtlCol="0">
                <a:spAutoFit/>
              </a:bodyPr>
              <a:lstStyle/>
              <a:p>
                <a:r>
                  <a:rPr lang="zh-CN" altLang="en-US" sz="2400" dirty="0"/>
                  <a:t>记为</a:t>
                </a:r>
              </a:p>
            </p:txBody>
          </p:sp>
          <mc:AlternateContent xmlns:mc="http://schemas.openxmlformats.org/markup-compatibility/2006">
            <mc:Choice xmlns:a14="http://schemas.microsoft.com/office/drawing/2010/main" Requires="a14">
              <p:sp>
                <p:nvSpPr>
                  <p:cNvPr id="13" name="矩形 12">
                    <a:extLst>
                      <a:ext uri="{FF2B5EF4-FFF2-40B4-BE49-F238E27FC236}">
                        <a16:creationId xmlns="" xmlns:a16="http://schemas.microsoft.com/office/drawing/2014/main" id="{5C3C10A8-6E2F-435C-A33F-65DFBB4BEB11}"/>
                      </a:ext>
                    </a:extLst>
                  </p:cNvPr>
                  <p:cNvSpPr/>
                  <p:nvPr/>
                </p:nvSpPr>
                <p:spPr>
                  <a:xfrm>
                    <a:off x="-5005296" y="3102638"/>
                    <a:ext cx="6102802" cy="58477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zh-CN" altLang="zh-CN" sz="3200" i="1" dirty="0" smtClean="0">
                                  <a:latin typeface="Cambria Math"/>
                                </a:rPr>
                              </m:ctrlPr>
                            </m:sSubPr>
                            <m:e>
                              <m:r>
                                <a:rPr lang="zh-CN" altLang="zh-CN" sz="3200" i="1" dirty="0">
                                  <a:latin typeface="Cambria Math" panose="02040503050406030204" pitchFamily="18" charset="0"/>
                                </a:rPr>
                                <m:t>𝑆</m:t>
                              </m:r>
                            </m:e>
                            <m:sub>
                              <m:r>
                                <m:rPr>
                                  <m:sty m:val="p"/>
                                </m:rPr>
                                <a:rPr lang="en-US" altLang="zh-CN" sz="3200" b="0" i="0" dirty="0" smtClean="0">
                                  <a:latin typeface="Cambria Math" panose="02040503050406030204" pitchFamily="18" charset="0"/>
                                </a:rPr>
                                <m:t>n</m:t>
                              </m:r>
                              <m:r>
                                <a:rPr lang="en-US" altLang="zh-CN" sz="3200" b="0" i="1" dirty="0" smtClean="0">
                                  <a:latin typeface="Cambria Math" panose="02040503050406030204" pitchFamily="18" charset="0"/>
                                </a:rPr>
                                <m:t>+1</m:t>
                              </m:r>
                            </m:sub>
                          </m:sSub>
                          <m:r>
                            <a:rPr lang="zh-CN" altLang="zh-CN" sz="3200" dirty="0">
                              <a:latin typeface="Cambria Math" panose="02040503050406030204" pitchFamily="18" charset="0"/>
                            </a:rPr>
                            <m:t>=</m:t>
                          </m:r>
                          <m:d>
                            <m:dPr>
                              <m:ctrlPr>
                                <a:rPr lang="en-US" altLang="zh-CN" sz="3200" i="1" dirty="0">
                                  <a:latin typeface="Cambria Math"/>
                                </a:rPr>
                              </m:ctrlPr>
                            </m:dPr>
                            <m:e>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+1</m:t>
                                  </m:r>
                                </m:sub>
                              </m:sSub>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+2</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zh-CN" altLang="zh-CN" sz="3200" i="1" dirty="0">
                                      <a:latin typeface="Cambria Math" panose="02040503050406030204" pitchFamily="18" charset="0"/>
                                    </a:rPr>
                                    <m:t>𝑧</m:t>
                                  </m:r>
                                </m:e>
                                <m:sub>
                                  <m:r>
                                    <a:rPr lang="en-US" altLang="zh-CN" sz="3200" b="0" i="1" dirty="0" smtClean="0">
                                      <a:latin typeface="Cambria Math" panose="02040503050406030204" pitchFamily="18" charset="0"/>
                                    </a:rPr>
                                    <m:t>2</m:t>
                                  </m:r>
                                  <m:r>
                                    <a:rPr lang="zh-CN" altLang="zh-CN" sz="3200" i="1" dirty="0">
                                      <a:latin typeface="Cambria Math" panose="02040503050406030204" pitchFamily="18" charset="0"/>
                                    </a:rPr>
                                    <m:t>𝑛</m:t>
                                  </m:r>
                                </m:sub>
                              </m:sSub>
                            </m:e>
                          </m:d>
                          <m:r>
                            <a:rPr lang="en-US" altLang="zh-CN" sz="3200" i="1" dirty="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+1</m:t>
                              </m:r>
                            </m:sub>
                          </m:sSub>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+2</m:t>
                              </m:r>
                            </m:sub>
                          </m:sSub>
                          <m:r>
                            <a:rPr lang="en-US" altLang="zh-CN" sz="3200" b="0" i="1" dirty="0" smtClean="0">
                              <a:latin typeface="Cambria Math" panose="02040503050406030204" pitchFamily="18" charset="0"/>
                            </a:rPr>
                            <m:t>…</m:t>
                          </m:r>
                          <m:sSub>
                            <m:sSubPr>
                              <m:ctrlPr>
                                <a:rPr lang="zh-CN" altLang="zh-CN" sz="3200" i="1" dirty="0">
                                  <a:latin typeface="Cambria Math"/>
                                </a:rPr>
                              </m:ctrlPr>
                            </m:sSubPr>
                            <m:e>
                              <m:r>
                                <a:rPr lang="en-US" altLang="zh-CN" sz="3200" i="1" dirty="0">
                                  <a:latin typeface="Cambria Math" panose="02040503050406030204" pitchFamily="18" charset="0"/>
                                </a:rPr>
                                <m:t>𝑎</m:t>
                              </m:r>
                            </m:e>
                            <m:sub>
                              <m:r>
                                <a:rPr lang="en-US" altLang="zh-CN" sz="3200" b="0" i="1" dirty="0" smtClean="0">
                                  <a:latin typeface="Cambria Math" panose="02040503050406030204" pitchFamily="18" charset="0"/>
                                </a:rPr>
                                <m:t>2</m:t>
                              </m:r>
                              <m:r>
                                <a:rPr lang="zh-CN" altLang="zh-CN" sz="3200" i="1" dirty="0">
                                  <a:latin typeface="Cambria Math" panose="02040503050406030204" pitchFamily="18" charset="0"/>
                                </a:rPr>
                                <m:t>𝑛</m:t>
                              </m:r>
                            </m:sub>
                          </m:sSub>
                          <m:r>
                            <a:rPr lang="en-US" altLang="zh-CN" sz="3200" i="1" dirty="0">
                              <a:latin typeface="Cambria Math" panose="02040503050406030204" pitchFamily="18" charset="0"/>
                            </a:rPr>
                            <m:t>)</m:t>
                          </m:r>
                        </m:oMath>
                      </m:oMathPara>
                    </a14:m>
                    <a:endParaRPr lang="zh-CN" altLang="zh-CN" sz="3200" dirty="0"/>
                  </a:p>
                </p:txBody>
              </p:sp>
            </mc:Choice>
            <mc:Fallback>
              <p:sp>
                <p:nvSpPr>
                  <p:cNvPr id="13" name="矩形 12">
                    <a:extLst>
                      <a:ext uri="{FF2B5EF4-FFF2-40B4-BE49-F238E27FC236}">
                        <a16:creationId xmlns="" xmlns:a16="http://schemas.microsoft.com/office/drawing/2014/main" xmlns:a14="http://schemas.microsoft.com/office/drawing/2010/main" id="{5C3C10A8-6E2F-435C-A33F-65DFBB4BEB11}"/>
                      </a:ext>
                    </a:extLst>
                  </p:cNvPr>
                  <p:cNvSpPr>
                    <a:spLocks noRot="1" noChangeAspect="1" noMove="1" noResize="1" noEditPoints="1" noAdjustHandles="1" noChangeArrowheads="1" noChangeShapeType="1" noTextEdit="1"/>
                  </p:cNvSpPr>
                  <p:nvPr/>
                </p:nvSpPr>
                <p:spPr>
                  <a:xfrm>
                    <a:off x="-5005296" y="3102638"/>
                    <a:ext cx="6102802" cy="584775"/>
                  </a:xfrm>
                  <a:prstGeom prst="rect">
                    <a:avLst/>
                  </a:prstGeom>
                  <a:blipFill rotWithShape="1">
                    <a:blip r:embed="rId4"/>
                    <a:stretch>
                      <a:fillRect/>
                    </a:stretch>
                  </a:blipFill>
                </p:spPr>
                <p:txBody>
                  <a:bodyPr/>
                  <a:lstStyle/>
                  <a:p>
                    <a:r>
                      <a:rPr lang="zh-CN" altLang="en-US">
                        <a:noFill/>
                      </a:rPr>
                      <a:t> </a:t>
                    </a:r>
                  </a:p>
                </p:txBody>
              </p:sp>
            </mc:Fallback>
          </mc:AlternateContent>
        </p:grpSp>
        <p:sp>
          <p:nvSpPr>
            <p:cNvPr id="11" name="文本框 10">
              <a:extLst>
                <a:ext uri="{FF2B5EF4-FFF2-40B4-BE49-F238E27FC236}">
                  <a16:creationId xmlns="" xmlns:a16="http://schemas.microsoft.com/office/drawing/2014/main" id="{9F81B2E8-5A2E-4E06-A50B-F58F777E2104}"/>
                </a:ext>
              </a:extLst>
            </p:cNvPr>
            <p:cNvSpPr txBox="1"/>
            <p:nvPr/>
          </p:nvSpPr>
          <p:spPr>
            <a:xfrm>
              <a:off x="-1193491" y="4630003"/>
              <a:ext cx="450661" cy="344005"/>
            </a:xfrm>
            <a:prstGeom prst="rect">
              <a:avLst/>
            </a:prstGeom>
            <a:noFill/>
          </p:spPr>
          <p:txBody>
            <a:bodyPr vert="eaVert" wrap="none" rtlCol="0">
              <a:spAutoFit/>
            </a:bodyPr>
            <a:lstStyle/>
            <a:p>
              <a:r>
                <a:rPr lang="en-US" altLang="zh-CN" sz="2400" dirty="0"/>
                <a:t>…</a:t>
              </a:r>
              <a:endParaRPr lang="zh-CN" altLang="en-US" sz="2400" dirty="0"/>
            </a:p>
          </p:txBody>
        </p:sp>
      </p:grpSp>
    </p:spTree>
    <p:extLst>
      <p:ext uri="{BB962C8B-B14F-4D97-AF65-F5344CB8AC3E}">
        <p14:creationId xmlns:p14="http://schemas.microsoft.com/office/powerpoint/2010/main" val="372374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4F0389A-9D19-4201-BB62-99270564B634}" type="datetime1">
              <a:rPr lang="zh-CN" altLang="en-US" sz="1400" smtClean="0"/>
              <a:t>2020\1\29 Wednesday</a:t>
            </a:fld>
            <a:endParaRPr lang="en-US" altLang="zh-CN" sz="1400"/>
          </a:p>
        </p:txBody>
      </p:sp>
      <p:sp>
        <p:nvSpPr>
          <p:cNvPr id="4301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301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88C29D0-0052-4938-950E-080E1541EF24}" type="slidenum">
              <a:rPr lang="en-US" altLang="zh-CN" sz="1400"/>
              <a:pPr>
                <a:spcBef>
                  <a:spcPct val="0"/>
                </a:spcBef>
                <a:buClrTx/>
                <a:buSzTx/>
                <a:buFontTx/>
                <a:buNone/>
              </a:pPr>
              <a:t>33</a:t>
            </a:fld>
            <a:endParaRPr lang="en-US" altLang="zh-CN" sz="1400"/>
          </a:p>
        </p:txBody>
      </p:sp>
      <mc:AlternateContent xmlns:mc="http://schemas.openxmlformats.org/markup-compatibility/2006">
        <mc:Choice xmlns:a14="http://schemas.microsoft.com/office/drawing/2010/main" Requires="a14">
          <p:sp>
            <p:nvSpPr>
              <p:cNvPr id="22" name="矩形 21">
                <a:extLst>
                  <a:ext uri="{FF2B5EF4-FFF2-40B4-BE49-F238E27FC236}">
                    <a16:creationId xmlns="" xmlns:a16="http://schemas.microsoft.com/office/drawing/2014/main" id="{390994D3-B1FD-44F4-B0C5-BB9805917231}"/>
                  </a:ext>
                </a:extLst>
              </p:cNvPr>
              <p:cNvSpPr/>
              <p:nvPr/>
            </p:nvSpPr>
            <p:spPr>
              <a:xfrm>
                <a:off x="533400" y="2123855"/>
                <a:ext cx="4572000" cy="11757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得矩阵</a:t>
                </a:r>
              </a:p>
              <a:p>
                <a:pPr>
                  <a:spcBef>
                    <a:spcPct val="20000"/>
                  </a:spcBef>
                  <a:buClr>
                    <a:schemeClr val="folHlink"/>
                  </a:buClr>
                  <a:buSzPct val="60000"/>
                </a:pPr>
                <a14:m>
                  <m:oMath xmlns:m="http://schemas.openxmlformats.org/officeDocument/2006/math">
                    <m:r>
                      <a:rPr lang="en-US" altLang="zh-CN" sz="3200" smtClean="0">
                        <a:latin typeface="Cambria Math" panose="02040503050406030204" pitchFamily="18" charset="0"/>
                        <a:ea typeface="+mn-ea"/>
                      </a:rPr>
                      <m:t>𝑋</m:t>
                    </m:r>
                    <m:r>
                      <a:rPr lang="en-US" altLang="zh-CN" sz="3200" smtClean="0">
                        <a:latin typeface="Cambria Math" panose="02040503050406030204" pitchFamily="18" charset="0"/>
                        <a:ea typeface="+mn-ea"/>
                      </a:rPr>
                      <m:t>=</m:t>
                    </m:r>
                    <m:d>
                      <m:dPr>
                        <m:ctrlPr>
                          <a:rPr lang="zh-CN" altLang="zh-CN" sz="3200" i="1">
                            <a:latin typeface="Cambria Math"/>
                            <a:ea typeface="+mn-ea"/>
                          </a:rPr>
                        </m:ctrlPr>
                      </m:dPr>
                      <m:e>
                        <m:sSub>
                          <m:sSubPr>
                            <m:ctrlPr>
                              <a:rPr lang="zh-CN" altLang="zh-CN" sz="3200" i="1">
                                <a:latin typeface="Cambria Math"/>
                                <a:ea typeface="+mn-ea"/>
                              </a:rPr>
                            </m:ctrlPr>
                          </m:sSubPr>
                          <m:e>
                            <m:r>
                              <a:rPr lang="en-US" altLang="zh-CN" sz="3200" smtClean="0">
                                <a:latin typeface="Cambria Math" panose="02040503050406030204" pitchFamily="18" charset="0"/>
                                <a:ea typeface="+mn-ea"/>
                              </a:rPr>
                              <m:t>𝑆</m:t>
                            </m:r>
                          </m:e>
                          <m:sub>
                            <m:r>
                              <a:rPr lang="en-US" altLang="zh-CN" sz="3200" smtClean="0">
                                <a:latin typeface="Cambria Math" panose="02040503050406030204" pitchFamily="18" charset="0"/>
                                <a:ea typeface="+mn-ea"/>
                              </a:rPr>
                              <m:t>1</m:t>
                            </m:r>
                          </m:sub>
                        </m:sSub>
                        <m:r>
                          <a:rPr lang="en-US" altLang="zh-CN" sz="3200">
                            <a:latin typeface="Cambria Math" panose="02040503050406030204" pitchFamily="18" charset="0"/>
                            <a:ea typeface="+mn-ea"/>
                          </a:rPr>
                          <m:t> </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𝑆</m:t>
                            </m:r>
                          </m:e>
                          <m:sub>
                            <m:r>
                              <a:rPr lang="en-US" altLang="zh-CN" sz="3200" smtClean="0">
                                <a:latin typeface="Cambria Math" panose="02040503050406030204" pitchFamily="18" charset="0"/>
                                <a:ea typeface="+mn-ea"/>
                              </a:rPr>
                              <m:t>2</m:t>
                            </m:r>
                          </m:sub>
                        </m:sSub>
                        <m:r>
                          <a:rPr lang="en-US" altLang="zh-CN" sz="3200">
                            <a:latin typeface="Cambria Math" panose="02040503050406030204" pitchFamily="18" charset="0"/>
                            <a:ea typeface="+mn-ea"/>
                          </a:rPr>
                          <m:t> </m:t>
                        </m:r>
                        <m:r>
                          <a:rPr lang="en-US" altLang="zh-CN" sz="3200" smtClean="0">
                            <a:latin typeface="Cambria Math" panose="02040503050406030204" pitchFamily="18" charset="0"/>
                            <a:ea typeface="+mn-ea"/>
                          </a:rPr>
                          <m:t>⋯</m:t>
                        </m:r>
                        <m:r>
                          <a:rPr lang="en-US" altLang="zh-CN" sz="3200">
                            <a:latin typeface="Cambria Math" panose="02040503050406030204" pitchFamily="18" charset="0"/>
                            <a:ea typeface="+mn-ea"/>
                          </a:rPr>
                          <m:t> </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𝑆</m:t>
                            </m:r>
                          </m:e>
                          <m:sub>
                            <m:r>
                              <a:rPr lang="en-US" altLang="zh-CN" sz="3200" smtClean="0">
                                <a:latin typeface="Cambria Math" panose="02040503050406030204" pitchFamily="18" charset="0"/>
                                <a:ea typeface="+mn-ea"/>
                              </a:rPr>
                              <m:t>𝑛</m:t>
                            </m:r>
                          </m:sub>
                        </m:sSub>
                      </m:e>
                    </m:d>
                  </m:oMath>
                </a14:m>
                <a:r>
                  <a:rPr lang="en-US" altLang="zh-CN" sz="3200" dirty="0" smtClean="0">
                    <a:latin typeface="Times New Roman" panose="02020603050405020304" pitchFamily="18" charset="0"/>
                    <a:ea typeface="+mn-ea"/>
                    <a:cs typeface="Times New Roman" panose="02020603050405020304" pitchFamily="18" charset="0"/>
                  </a:rPr>
                  <a:t>  </a:t>
                </a:r>
                <a:r>
                  <a:rPr lang="zh-CN" altLang="zh-CN" sz="3200" dirty="0" smtClean="0">
                    <a:latin typeface="Times New Roman" panose="02020603050405020304" pitchFamily="18" charset="0"/>
                    <a:ea typeface="+mn-ea"/>
                    <a:cs typeface="Times New Roman" panose="02020603050405020304" pitchFamily="18" charset="0"/>
                  </a:rPr>
                  <a:t>而</a:t>
                </a:r>
                <a:endParaRPr lang="zh-CN" altLang="zh-CN" sz="3200" dirty="0">
                  <a:latin typeface="Times New Roman" panose="02020603050405020304" pitchFamily="18" charset="0"/>
                  <a:ea typeface="+mn-ea"/>
                  <a:cs typeface="Times New Roman" panose="02020603050405020304" pitchFamily="18" charset="0"/>
                </a:endParaRPr>
              </a:p>
            </p:txBody>
          </p:sp>
        </mc:Choice>
        <mc:Fallback>
          <p:sp>
            <p:nvSpPr>
              <p:cNvPr id="22" name="矩形 21">
                <a:extLst>
                  <a:ext uri="{FF2B5EF4-FFF2-40B4-BE49-F238E27FC236}">
                    <a16:creationId xmlns="" xmlns:a16="http://schemas.microsoft.com/office/drawing/2014/main" xmlns:a14="http://schemas.microsoft.com/office/drawing/2010/main" id="{390994D3-B1FD-44F4-B0C5-BB9805917231}"/>
                  </a:ext>
                </a:extLst>
              </p:cNvPr>
              <p:cNvSpPr>
                <a:spLocks noRot="1" noChangeAspect="1" noMove="1" noResize="1" noEditPoints="1" noAdjustHandles="1" noChangeArrowheads="1" noChangeShapeType="1" noTextEdit="1"/>
              </p:cNvSpPr>
              <p:nvPr/>
            </p:nvSpPr>
            <p:spPr>
              <a:xfrm>
                <a:off x="533400" y="2123855"/>
                <a:ext cx="4572000" cy="1175706"/>
              </a:xfrm>
              <a:prstGeom prst="rect">
                <a:avLst/>
              </a:prstGeom>
              <a:blipFill rotWithShape="1">
                <a:blip r:embed="rId2"/>
                <a:stretch>
                  <a:fillRect l="-3467" t="-8808" b="-139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24" name="组合 23">
            <a:extLst>
              <a:ext uri="{FF2B5EF4-FFF2-40B4-BE49-F238E27FC236}">
                <a16:creationId xmlns="" xmlns:a16="http://schemas.microsoft.com/office/drawing/2014/main" id="{A90A18F7-6DEF-4F07-8771-13E92E8BC50D}"/>
              </a:ext>
            </a:extLst>
          </p:cNvPr>
          <p:cNvGrpSpPr/>
          <p:nvPr/>
        </p:nvGrpSpPr>
        <p:grpSpPr>
          <a:xfrm>
            <a:off x="533400" y="3299561"/>
            <a:ext cx="7360769" cy="2818528"/>
            <a:chOff x="2355647" y="1053634"/>
            <a:chExt cx="7360769" cy="2818528"/>
          </a:xfrm>
        </p:grpSpPr>
        <mc:AlternateContent xmlns:mc="http://schemas.openxmlformats.org/markup-compatibility/2006">
          <mc:Choice xmlns:a14="http://schemas.microsoft.com/office/drawing/2010/main" Requires="a14">
            <p:sp>
              <p:nvSpPr>
                <p:cNvPr id="26" name="文本框 25">
                  <a:extLst>
                    <a:ext uri="{FF2B5EF4-FFF2-40B4-BE49-F238E27FC236}">
                      <a16:creationId xmlns="" xmlns:a16="http://schemas.microsoft.com/office/drawing/2014/main" id="{D48FA025-C8F0-46F0-B88E-29D5604DC6F7}"/>
                    </a:ext>
                  </a:extLst>
                </p:cNvPr>
                <p:cNvSpPr txBox="1"/>
                <p:nvPr/>
              </p:nvSpPr>
              <p:spPr>
                <a:xfrm>
                  <a:off x="2523817" y="1053634"/>
                  <a:ext cx="7192599" cy="2008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800" i="1" smtClean="0">
                                <a:latin typeface="Cambria Math"/>
                              </a:rPr>
                            </m:ctrlPr>
                          </m:dPr>
                          <m:e>
                            <m:m>
                              <m:mPr>
                                <m:mcs>
                                  <m:mc>
                                    <m:mcPr>
                                      <m:count m:val="2"/>
                                      <m:mcJc m:val="center"/>
                                    </m:mcPr>
                                  </m:mc>
                                </m:mcs>
                                <m:ctrlPr>
                                  <a:rPr lang="en-US" altLang="zh-CN" sz="2800" i="1" smtClean="0">
                                    <a:latin typeface="Cambria Math"/>
                                  </a:rPr>
                                </m:ctrlPr>
                              </m:mPr>
                              <m:mr>
                                <m:e>
                                  <m:m>
                                    <m:mPr>
                                      <m:mcs>
                                        <m:mc>
                                          <m:mcPr>
                                            <m:count m:val="2"/>
                                            <m:mcJc m:val="center"/>
                                          </m:mcPr>
                                        </m:mc>
                                      </m:mcs>
                                      <m:ctrlPr>
                                        <a:rPr lang="en-US" altLang="zh-CN" sz="2800" i="1" smtClean="0">
                                          <a:latin typeface="Cambria Math"/>
                                        </a:rPr>
                                      </m:ctrlPr>
                                    </m:mPr>
                                    <m:mr>
                                      <m:e>
                                        <m:sSub>
                                          <m:sSubPr>
                                            <m:ctrlPr>
                                              <a:rPr lang="en-US" altLang="zh-CN" sz="2800" i="1" smtClean="0">
                                                <a:latin typeface="Cambria Math"/>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m:t>
                                            </m:r>
                                            <m:r>
                                              <a:rPr lang="en-US" altLang="zh-CN" sz="2800" i="1">
                                                <a:latin typeface="Cambria Math" panose="02040503050406030204" pitchFamily="18" charset="0"/>
                                              </a:rPr>
                                              <m:t>+2</m:t>
                                            </m:r>
                                          </m:sub>
                                        </m:sSub>
                                      </m:e>
                                    </m:mr>
                                  </m:m>
                                </m:e>
                                <m:e>
                                  <m:m>
                                    <m:mPr>
                                      <m:mcs>
                                        <m:mc>
                                          <m:mcPr>
                                            <m:count m:val="2"/>
                                            <m:mcJc m:val="center"/>
                                          </m:mcPr>
                                        </m:mc>
                                      </m:mcs>
                                      <m:ctrlPr>
                                        <a:rPr lang="en-US" altLang="zh-CN" sz="2800" i="1" smtClean="0">
                                          <a:latin typeface="Cambria Math"/>
                                        </a:rPr>
                                      </m:ctrlPr>
                                    </m:mPr>
                                    <m:mr>
                                      <m:e>
                                        <m:r>
                                          <m:rPr>
                                            <m:brk m:alnAt="7"/>
                                          </m:rPr>
                                          <a:rPr lang="en-US" altLang="zh-CN" sz="2800" i="1" smtClean="0">
                                            <a:latin typeface="Cambria Math" panose="02040503050406030204" pitchFamily="18" charset="0"/>
                                          </a:rPr>
                                          <m:t>⋯</m:t>
                                        </m:r>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𝑛</m:t>
                                            </m:r>
                                          </m:sub>
                                        </m:sSub>
                                      </m:e>
                                    </m:mr>
                                  </m:m>
                                </m:e>
                              </m:mr>
                            </m:m>
                          </m:e>
                        </m:d>
                        <m:r>
                          <a:rPr lang="en-US" altLang="zh-CN" sz="2800" b="0" i="1" smtClean="0">
                            <a:latin typeface="Cambria Math" panose="02040503050406030204" pitchFamily="18" charset="0"/>
                          </a:rPr>
                          <m:t>=</m:t>
                        </m:r>
                        <m:d>
                          <m:dPr>
                            <m:ctrlPr>
                              <a:rPr lang="en-US" altLang="zh-CN" sz="2800" i="1">
                                <a:latin typeface="Cambria Math"/>
                              </a:rPr>
                            </m:ctrlPr>
                          </m:dPr>
                          <m:e>
                            <m:m>
                              <m:mPr>
                                <m:mcs>
                                  <m:mc>
                                    <m:mcPr>
                                      <m:count m:val="2"/>
                                      <m:mcJc m:val="center"/>
                                    </m:mcPr>
                                  </m:mc>
                                </m:mcs>
                                <m:ctrlPr>
                                  <a:rPr lang="en-US" altLang="zh-CN" sz="2800" i="1">
                                    <a:latin typeface="Cambria Math"/>
                                  </a:rPr>
                                </m:ctrlPr>
                              </m:mPr>
                              <m:mr>
                                <m:e>
                                  <m:m>
                                    <m:mPr>
                                      <m:mcs>
                                        <m:mc>
                                          <m:mcPr>
                                            <m:count m:val="2"/>
                                            <m:mcJc m:val="center"/>
                                          </m:mcPr>
                                        </m:mc>
                                      </m:mcs>
                                      <m:ctrlPr>
                                        <a:rPr lang="en-US" altLang="zh-CN" sz="2800" i="1">
                                          <a:latin typeface="Cambria Math"/>
                                        </a:rPr>
                                      </m:ctrlPr>
                                    </m:mPr>
                                    <m:mr>
                                      <m:e>
                                        <m:sSub>
                                          <m:sSubPr>
                                            <m:ctrlPr>
                                              <a:rPr lang="en-US" altLang="zh-CN" sz="2800" i="1">
                                                <a:latin typeface="Cambria Math"/>
                                              </a:rPr>
                                            </m:ctrlPr>
                                          </m:sSubPr>
                                          <m:e>
                                            <m:r>
                                              <a:rPr lang="en-US" altLang="zh-CN" sz="2800" b="0" i="1" smtClean="0">
                                                <a:latin typeface="Cambria Math" panose="02040503050406030204" pitchFamily="18" charset="0"/>
                                              </a:rPr>
                                              <m:t>𝑐</m:t>
                                            </m:r>
                                          </m:e>
                                          <m:sub>
                                            <m:r>
                                              <a:rPr lang="en-US" altLang="zh-CN" sz="2800" i="1">
                                                <a:latin typeface="Cambria Math" panose="02040503050406030204" pitchFamily="18" charset="0"/>
                                              </a:rPr>
                                              <m:t>𝑛</m:t>
                                            </m:r>
                                          </m:sub>
                                        </m:sSub>
                                      </m:e>
                                      <m:e>
                                        <m:sSub>
                                          <m:sSubPr>
                                            <m:ctrlPr>
                                              <a:rPr lang="en-US" altLang="zh-CN" sz="2800" i="1">
                                                <a:latin typeface="Cambria Math"/>
                                              </a:rPr>
                                            </m:ctrlPr>
                                          </m:sSubPr>
                                          <m:e>
                                            <m:r>
                                              <a:rPr lang="en-US" altLang="zh-CN" sz="2800" b="0" i="1" smtClean="0">
                                                <a:latin typeface="Cambria Math" panose="02040503050406030204" pitchFamily="18" charset="0"/>
                                              </a:rPr>
                                              <m:t>𝑐</m:t>
                                            </m:r>
                                          </m:e>
                                          <m:sub>
                                            <m:r>
                                              <a:rPr lang="en-US" altLang="zh-CN" sz="2800" i="1">
                                                <a:latin typeface="Cambria Math" panose="02040503050406030204" pitchFamily="18" charset="0"/>
                                              </a:rPr>
                                              <m:t>𝑛</m:t>
                                            </m:r>
                                            <m:r>
                                              <a:rPr lang="en-US" altLang="zh-CN" sz="2800" b="0" i="1" smtClean="0">
                                                <a:latin typeface="Cambria Math" panose="02040503050406030204" pitchFamily="18" charset="0"/>
                                              </a:rPr>
                                              <m:t>−1</m:t>
                                            </m:r>
                                          </m:sub>
                                        </m:sSub>
                                      </m:e>
                                    </m:mr>
                                  </m:m>
                                </m:e>
                                <m:e>
                                  <m:m>
                                    <m:mPr>
                                      <m:mcs>
                                        <m:mc>
                                          <m:mcPr>
                                            <m:count m:val="2"/>
                                            <m:mcJc m:val="center"/>
                                          </m:mcPr>
                                        </m:mc>
                                      </m:mcs>
                                      <m:ctrlPr>
                                        <a:rPr lang="en-US" altLang="zh-CN" sz="2800" i="1">
                                          <a:latin typeface="Cambria Math"/>
                                        </a:rPr>
                                      </m:ctrlPr>
                                    </m:mPr>
                                    <m:mr>
                                      <m:e>
                                        <m:r>
                                          <m:rPr>
                                            <m:brk m:alnAt="7"/>
                                          </m:rPr>
                                          <a:rPr lang="en-US" altLang="zh-CN" sz="2800" i="1">
                                            <a:latin typeface="Cambria Math" panose="02040503050406030204" pitchFamily="18" charset="0"/>
                                          </a:rPr>
                                          <m:t>⋯</m:t>
                                        </m:r>
                                      </m:e>
                                      <m:e>
                                        <m:sSub>
                                          <m:sSubPr>
                                            <m:ctrlPr>
                                              <a:rPr lang="en-US" altLang="zh-CN" sz="2800" i="1">
                                                <a:latin typeface="Cambria Math"/>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1</m:t>
                                            </m:r>
                                          </m:sub>
                                        </m:sSub>
                                      </m:e>
                                    </m:mr>
                                  </m:m>
                                </m:e>
                              </m:mr>
                            </m:m>
                          </m:e>
                        </m:d>
                        <m:d>
                          <m:dPr>
                            <m:begChr m:val="["/>
                            <m:endChr m:val="]"/>
                            <m:ctrlPr>
                              <a:rPr lang="en-US" altLang="zh-CN" sz="2800" i="1" smtClean="0">
                                <a:latin typeface="Cambria Math"/>
                              </a:rPr>
                            </m:ctrlPr>
                          </m:dPr>
                          <m:e>
                            <m:m>
                              <m:mPr>
                                <m:mcs>
                                  <m:mc>
                                    <m:mcPr>
                                      <m:count m:val="3"/>
                                      <m:mcJc m:val="center"/>
                                    </m:mcPr>
                                  </m:mc>
                                </m:mcs>
                                <m:ctrlPr>
                                  <a:rPr lang="en-US" altLang="zh-CN" sz="2800" i="1" smtClean="0">
                                    <a:latin typeface="Cambria Math"/>
                                  </a:rPr>
                                </m:ctrlPr>
                              </m:mPr>
                              <m:mr>
                                <m:e>
                                  <m:m>
                                    <m:mPr>
                                      <m:mcs>
                                        <m:mc>
                                          <m:mcPr>
                                            <m:count m:val="1"/>
                                            <m:mcJc m:val="center"/>
                                          </m:mcPr>
                                        </m:mc>
                                      </m:mcs>
                                      <m:ctrlPr>
                                        <a:rPr lang="en-US" altLang="zh-CN" sz="2800" i="1" smtClean="0">
                                          <a:latin typeface="Cambria Math"/>
                                        </a:rPr>
                                      </m:ctrlPr>
                                    </m:mPr>
                                    <m:mr>
                                      <m:e>
                                        <m:m>
                                          <m:mPr>
                                            <m:mcs>
                                              <m:mc>
                                                <m:mcPr>
                                                  <m:count m:val="2"/>
                                                  <m:mcJc m:val="center"/>
                                                </m:mcPr>
                                              </m:mc>
                                            </m:mcs>
                                            <m:ctrlPr>
                                              <a:rPr lang="en-US" altLang="zh-CN" sz="2800" i="1" smtClean="0">
                                                <a:latin typeface="Cambria Math"/>
                                              </a:rPr>
                                            </m:ctrlPr>
                                          </m:mPr>
                                          <m:mr>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1</m:t>
                                                  </m:r>
                                                </m:sub>
                                              </m:sSub>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2</m:t>
                                                  </m:r>
                                                </m:sub>
                                              </m:sSub>
                                            </m:e>
                                          </m:mr>
                                        </m:m>
                                      </m:e>
                                    </m:mr>
                                    <m:mr>
                                      <m:e>
                                        <m:m>
                                          <m:mPr>
                                            <m:mcs>
                                              <m:mc>
                                                <m:mcPr>
                                                  <m:count m:val="2"/>
                                                  <m:mcJc m:val="center"/>
                                                </m:mcPr>
                                              </m:mc>
                                            </m:mcs>
                                            <m:ctrlPr>
                                              <a:rPr lang="en-US" altLang="zh-CN" sz="2800" i="1" smtClean="0">
                                                <a:latin typeface="Cambria Math"/>
                                              </a:rPr>
                                            </m:ctrlPr>
                                          </m:mPr>
                                          <m:mr>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2</m:t>
                                                  </m:r>
                                                </m:sub>
                                              </m:sSub>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3</m:t>
                                                  </m:r>
                                                </m:sub>
                                              </m:sSub>
                                            </m:e>
                                          </m:mr>
                                        </m:m>
                                      </m:e>
                                    </m:mr>
                                  </m:m>
                                </m:e>
                                <m:e>
                                  <m:r>
                                    <a:rPr lang="en-US" altLang="zh-CN" sz="2800" i="1" smtClean="0">
                                      <a:latin typeface="Cambria Math" panose="02040503050406030204" pitchFamily="18" charset="0"/>
                                    </a:rPr>
                                    <m:t>⋯</m:t>
                                  </m:r>
                                </m:e>
                                <m:e>
                                  <m:m>
                                    <m:mPr>
                                      <m:mcs>
                                        <m:mc>
                                          <m:mcPr>
                                            <m:count m:val="1"/>
                                            <m:mcJc m:val="center"/>
                                          </m:mcPr>
                                        </m:mc>
                                      </m:mcs>
                                      <m:ctrlPr>
                                        <a:rPr lang="en-US" altLang="zh-CN" sz="2800" i="1" smtClean="0">
                                          <a:latin typeface="Cambria Math"/>
                                        </a:rPr>
                                      </m:ctrlPr>
                                    </m:mPr>
                                    <m:mr>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𝑛</m:t>
                                            </m:r>
                                          </m:sub>
                                        </m:sSub>
                                      </m:e>
                                    </m:mr>
                                    <m:mr>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e>
                                    </m:mr>
                                  </m:m>
                                </m:e>
                              </m:mr>
                              <m:mr>
                                <m:e>
                                  <m:r>
                                    <a:rPr lang="en-US" altLang="zh-CN" sz="2800" i="1" smtClean="0">
                                      <a:latin typeface="Cambria Math" panose="02040503050406030204" pitchFamily="18" charset="0"/>
                                    </a:rPr>
                                    <m:t>⋮</m:t>
                                  </m:r>
                                </m:e>
                                <m:e>
                                  <m:r>
                                    <a:rPr lang="en-US" altLang="zh-CN" sz="2800" i="1" smtClean="0">
                                      <a:latin typeface="Cambria Math" panose="02040503050406030204" pitchFamily="18" charset="0"/>
                                    </a:rPr>
                                    <m:t>⋱</m:t>
                                  </m:r>
                                </m:e>
                                <m:e>
                                  <m:r>
                                    <a:rPr lang="en-US" altLang="zh-CN" sz="2800" i="1" smtClean="0">
                                      <a:latin typeface="Cambria Math" panose="02040503050406030204" pitchFamily="18" charset="0"/>
                                    </a:rPr>
                                    <m:t>⋮</m:t>
                                  </m:r>
                                </m:e>
                              </m:mr>
                              <m:mr>
                                <m:e>
                                  <m:m>
                                    <m:mPr>
                                      <m:mcs>
                                        <m:mc>
                                          <m:mcPr>
                                            <m:count m:val="2"/>
                                            <m:mcJc m:val="center"/>
                                          </m:mcPr>
                                        </m:mc>
                                      </m:mcs>
                                      <m:ctrlPr>
                                        <a:rPr lang="en-US" altLang="zh-CN" sz="2800" i="1" smtClean="0">
                                          <a:latin typeface="Cambria Math"/>
                                        </a:rPr>
                                      </m:ctrlPr>
                                    </m:mPr>
                                    <m:mr>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𝑛</m:t>
                                            </m:r>
                                          </m:sub>
                                        </m:sSub>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e>
                                    </m:mr>
                                  </m:m>
                                </m:e>
                                <m:e>
                                  <m:r>
                                    <a:rPr lang="en-US" altLang="zh-CN" sz="2800" i="1" smtClean="0">
                                      <a:latin typeface="Cambria Math" panose="02040503050406030204" pitchFamily="18" charset="0"/>
                                    </a:rPr>
                                    <m:t>⋯</m:t>
                                  </m:r>
                                </m:e>
                                <m:e>
                                  <m:sSub>
                                    <m:sSubPr>
                                      <m:ctrlPr>
                                        <a:rPr lang="en-US" altLang="zh-CN" sz="2800" i="1">
                                          <a:latin typeface="Cambria Math"/>
                                        </a:rPr>
                                      </m:ctrlPr>
                                    </m:sSubPr>
                                    <m:e>
                                      <m:r>
                                        <a:rPr lang="en-US" altLang="zh-CN" sz="2800" i="1">
                                          <a:latin typeface="Cambria Math" panose="02040503050406030204" pitchFamily="18" charset="0"/>
                                        </a:rPr>
                                        <m:t>𝑎</m:t>
                                      </m:r>
                                    </m:e>
                                    <m:sub>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e>
                              </m:mr>
                            </m:m>
                          </m:e>
                        </m:d>
                      </m:oMath>
                    </m:oMathPara>
                  </a14:m>
                  <a:endParaRPr lang="zh-CN" altLang="en-US" sz="2800" dirty="0"/>
                </a:p>
              </p:txBody>
            </p:sp>
          </mc:Choice>
          <mc:Fallback>
            <p:sp>
              <p:nvSpPr>
                <p:cNvPr id="26" name="文本框 25">
                  <a:extLst>
                    <a:ext uri="{FF2B5EF4-FFF2-40B4-BE49-F238E27FC236}">
                      <a16:creationId xmlns="" xmlns:a16="http://schemas.microsoft.com/office/drawing/2014/main" xmlns:a14="http://schemas.microsoft.com/office/drawing/2010/main" id="{D48FA025-C8F0-46F0-B88E-29D5604DC6F7}"/>
                    </a:ext>
                  </a:extLst>
                </p:cNvPr>
                <p:cNvSpPr txBox="1">
                  <a:spLocks noRot="1" noChangeAspect="1" noMove="1" noResize="1" noEditPoints="1" noAdjustHandles="1" noChangeArrowheads="1" noChangeShapeType="1" noTextEdit="1"/>
                </p:cNvSpPr>
                <p:nvPr/>
              </p:nvSpPr>
              <p:spPr>
                <a:xfrm>
                  <a:off x="2523817" y="1053634"/>
                  <a:ext cx="7192599" cy="20083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 xmlns:a16="http://schemas.microsoft.com/office/drawing/2014/main" id="{C4EDF3E7-B7D4-46D3-A879-DB48D3F83571}"/>
                    </a:ext>
                  </a:extLst>
                </p:cNvPr>
                <p:cNvSpPr/>
                <p:nvPr/>
              </p:nvSpPr>
              <p:spPr>
                <a:xfrm>
                  <a:off x="2355647" y="3348942"/>
                  <a:ext cx="393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rPr>
                          <m:t>=</m:t>
                        </m:r>
                        <m:d>
                          <m:dPr>
                            <m:ctrlPr>
                              <a:rPr lang="en-US" altLang="zh-CN" sz="2800" i="1" smtClean="0">
                                <a:latin typeface="Cambria Math"/>
                              </a:rPr>
                            </m:ctrlPr>
                          </m:dPr>
                          <m:e>
                            <m:m>
                              <m:mPr>
                                <m:mcs>
                                  <m:mc>
                                    <m:mcPr>
                                      <m:count m:val="2"/>
                                      <m:mcJc m:val="center"/>
                                    </m:mcPr>
                                  </m:mc>
                                </m:mcs>
                                <m:ctrlPr>
                                  <a:rPr lang="en-US" altLang="zh-CN" sz="2800" i="1">
                                    <a:latin typeface="Cambria Math"/>
                                  </a:rPr>
                                </m:ctrlPr>
                              </m:mPr>
                              <m:mr>
                                <m:e>
                                  <m:m>
                                    <m:mPr>
                                      <m:mcs>
                                        <m:mc>
                                          <m:mcPr>
                                            <m:count m:val="2"/>
                                            <m:mcJc m:val="center"/>
                                          </m:mcPr>
                                        </m:mc>
                                      </m:mcs>
                                      <m:ctrlPr>
                                        <a:rPr lang="en-US" altLang="zh-CN" sz="2800" i="1">
                                          <a:latin typeface="Cambria Math"/>
                                        </a:rPr>
                                      </m:ctrlPr>
                                    </m:mPr>
                                    <m:mr>
                                      <m:e>
                                        <m:sSub>
                                          <m:sSubPr>
                                            <m:ctrlPr>
                                              <a:rPr lang="en-US" altLang="zh-CN" sz="2800" i="1">
                                                <a:latin typeface="Cambria Math"/>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𝑛</m:t>
                                            </m:r>
                                          </m:sub>
                                        </m:sSub>
                                      </m:e>
                                      <m:e>
                                        <m:sSub>
                                          <m:sSubPr>
                                            <m:ctrlPr>
                                              <a:rPr lang="en-US" altLang="zh-CN" sz="2800" i="1">
                                                <a:latin typeface="Cambria Math"/>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𝑛</m:t>
                                            </m:r>
                                            <m:r>
                                              <a:rPr lang="en-US" altLang="zh-CN" sz="2800" i="1">
                                                <a:latin typeface="Cambria Math" panose="02040503050406030204" pitchFamily="18" charset="0"/>
                                              </a:rPr>
                                              <m:t>−1</m:t>
                                            </m:r>
                                          </m:sub>
                                        </m:sSub>
                                      </m:e>
                                    </m:mr>
                                  </m:m>
                                </m:e>
                                <m:e>
                                  <m:m>
                                    <m:mPr>
                                      <m:mcs>
                                        <m:mc>
                                          <m:mcPr>
                                            <m:count m:val="2"/>
                                            <m:mcJc m:val="center"/>
                                          </m:mcPr>
                                        </m:mc>
                                      </m:mcs>
                                      <m:ctrlPr>
                                        <a:rPr lang="en-US" altLang="zh-CN" sz="2800" i="1">
                                          <a:latin typeface="Cambria Math"/>
                                        </a:rPr>
                                      </m:ctrlPr>
                                    </m:mPr>
                                    <m:mr>
                                      <m:e>
                                        <m:r>
                                          <m:rPr>
                                            <m:brk m:alnAt="7"/>
                                          </m:rPr>
                                          <a:rPr lang="en-US" altLang="zh-CN" sz="2800" i="1">
                                            <a:latin typeface="Cambria Math" panose="02040503050406030204" pitchFamily="18" charset="0"/>
                                          </a:rPr>
                                          <m:t>⋯</m:t>
                                        </m:r>
                                      </m:e>
                                      <m:e>
                                        <m:sSub>
                                          <m:sSubPr>
                                            <m:ctrlPr>
                                              <a:rPr lang="en-US" altLang="zh-CN" sz="2800" i="1">
                                                <a:latin typeface="Cambria Math"/>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1</m:t>
                                            </m:r>
                                          </m:sub>
                                        </m:sSub>
                                      </m:e>
                                    </m:mr>
                                  </m:m>
                                </m:e>
                              </m:mr>
                            </m:m>
                          </m:e>
                        </m:d>
                        <m:r>
                          <a:rPr lang="en-US" altLang="zh-CN" sz="2800" b="0" i="1" smtClean="0">
                            <a:latin typeface="Cambria Math" panose="02040503050406030204" pitchFamily="18" charset="0"/>
                          </a:rPr>
                          <m:t>𝑋</m:t>
                        </m:r>
                      </m:oMath>
                    </m:oMathPara>
                  </a14:m>
                  <a:endParaRPr lang="zh-CN" altLang="en-US" sz="2800" dirty="0"/>
                </a:p>
              </p:txBody>
            </p:sp>
          </mc:Choice>
          <mc:Fallback>
            <p:sp>
              <p:nvSpPr>
                <p:cNvPr id="27" name="矩形 26">
                  <a:extLst>
                    <a:ext uri="{FF2B5EF4-FFF2-40B4-BE49-F238E27FC236}">
                      <a16:creationId xmlns="" xmlns:a16="http://schemas.microsoft.com/office/drawing/2014/main" xmlns:a14="http://schemas.microsoft.com/office/drawing/2010/main" id="{C4EDF3E7-B7D4-46D3-A879-DB48D3F83571}"/>
                    </a:ext>
                  </a:extLst>
                </p:cNvPr>
                <p:cNvSpPr>
                  <a:spLocks noRot="1" noChangeAspect="1" noMove="1" noResize="1" noEditPoints="1" noAdjustHandles="1" noChangeArrowheads="1" noChangeShapeType="1" noTextEdit="1"/>
                </p:cNvSpPr>
                <p:nvPr/>
              </p:nvSpPr>
              <p:spPr>
                <a:xfrm>
                  <a:off x="2355647" y="3348942"/>
                  <a:ext cx="3936462" cy="523220"/>
                </a:xfrm>
                <a:prstGeom prst="rect">
                  <a:avLst/>
                </a:prstGeom>
                <a:blipFill rotWithShape="1">
                  <a:blip r:embed="rId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098159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4F0389A-9D19-4201-BB62-99270564B634}" type="datetime1">
              <a:rPr lang="zh-CN" altLang="en-US" sz="1400" smtClean="0"/>
              <a:t>2020\1\29 Wednesday</a:t>
            </a:fld>
            <a:endParaRPr lang="en-US" altLang="zh-CN" sz="1400"/>
          </a:p>
        </p:txBody>
      </p:sp>
      <p:sp>
        <p:nvSpPr>
          <p:cNvPr id="4301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301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88C29D0-0052-4938-950E-080E1541EF24}" type="slidenum">
              <a:rPr lang="en-US" altLang="zh-CN" sz="1400"/>
              <a:pPr>
                <a:spcBef>
                  <a:spcPct val="0"/>
                </a:spcBef>
                <a:buClrTx/>
                <a:buSzTx/>
                <a:buFontTx/>
                <a:buNone/>
              </a:pPr>
              <a:t>34</a:t>
            </a:fld>
            <a:endParaRPr lang="en-US" altLang="zh-CN" sz="1400"/>
          </a:p>
        </p:txBody>
      </p:sp>
      <p:sp>
        <p:nvSpPr>
          <p:cNvPr id="15" name="矩形 14">
            <a:extLst>
              <a:ext uri="{FF2B5EF4-FFF2-40B4-BE49-F238E27FC236}">
                <a16:creationId xmlns="" xmlns:a16="http://schemas.microsoft.com/office/drawing/2014/main" id="{8C60A041-9A9C-40BC-B849-13F260073534}"/>
              </a:ext>
            </a:extLst>
          </p:cNvPr>
          <p:cNvSpPr/>
          <p:nvPr/>
        </p:nvSpPr>
        <p:spPr>
          <a:xfrm>
            <a:off x="529775" y="2348880"/>
            <a:ext cx="30521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若</a:t>
            </a:r>
            <a:r>
              <a:rPr lang="en-US" altLang="zh-CN" sz="3200" dirty="0">
                <a:latin typeface="Times New Roman" panose="02020603050405020304" pitchFamily="18" charset="0"/>
                <a:ea typeface="+mn-ea"/>
                <a:cs typeface="Times New Roman" panose="02020603050405020304" pitchFamily="18" charset="0"/>
              </a:rPr>
              <a:t>X</a:t>
            </a:r>
            <a:r>
              <a:rPr lang="zh-CN" altLang="zh-CN" sz="3200" dirty="0">
                <a:latin typeface="Times New Roman" panose="02020603050405020304" pitchFamily="18" charset="0"/>
                <a:ea typeface="+mn-ea"/>
                <a:cs typeface="Times New Roman" panose="02020603050405020304" pitchFamily="18" charset="0"/>
              </a:rPr>
              <a:t>可逆，则</a:t>
            </a:r>
          </a:p>
        </p:txBody>
      </p:sp>
      <mc:AlternateContent xmlns:mc="http://schemas.openxmlformats.org/markup-compatibility/2006">
        <mc:Choice xmlns:a14="http://schemas.microsoft.com/office/drawing/2010/main" Requires="a14">
          <p:sp>
            <p:nvSpPr>
              <p:cNvPr id="16" name="矩形 15">
                <a:extLst>
                  <a:ext uri="{FF2B5EF4-FFF2-40B4-BE49-F238E27FC236}">
                    <a16:creationId xmlns="" xmlns:a16="http://schemas.microsoft.com/office/drawing/2014/main" id="{66D4C7C8-487F-47B6-B5C2-B5E336977038}"/>
                  </a:ext>
                </a:extLst>
              </p:cNvPr>
              <p:cNvSpPr/>
              <p:nvPr/>
            </p:nvSpPr>
            <p:spPr>
              <a:xfrm>
                <a:off x="116505" y="3383995"/>
                <a:ext cx="921803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3200" i="1" smtClean="0">
                              <a:latin typeface="Cambria Math"/>
                            </a:rPr>
                          </m:ctrlPr>
                        </m:dPr>
                        <m:e>
                          <m:m>
                            <m:mPr>
                              <m:mcs>
                                <m:mc>
                                  <m:mcPr>
                                    <m:count m:val="2"/>
                                    <m:mcJc m:val="center"/>
                                  </m:mcPr>
                                </m:mc>
                              </m:mcs>
                              <m:ctrlPr>
                                <a:rPr lang="en-US" altLang="zh-CN" sz="3200" i="1">
                                  <a:latin typeface="Cambria Math"/>
                                </a:rPr>
                              </m:ctrlPr>
                            </m:mPr>
                            <m:mr>
                              <m:e>
                                <m:m>
                                  <m:mPr>
                                    <m:mcs>
                                      <m:mc>
                                        <m:mcPr>
                                          <m:count m:val="2"/>
                                          <m:mcJc m:val="center"/>
                                        </m:mcPr>
                                      </m:mc>
                                    </m:mcs>
                                    <m:ctrlPr>
                                      <a:rPr lang="en-US" altLang="zh-CN" sz="3200" i="1">
                                        <a:latin typeface="Cambria Math"/>
                                      </a:rPr>
                                    </m:ctrlPr>
                                  </m:mPr>
                                  <m:mr>
                                    <m:e>
                                      <m:sSub>
                                        <m:sSubPr>
                                          <m:ctrlPr>
                                            <a:rPr lang="en-US" altLang="zh-CN" sz="3200" i="1">
                                              <a:latin typeface="Cambria Math"/>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𝑛</m:t>
                                          </m:r>
                                        </m:sub>
                                      </m:sSub>
                                    </m:e>
                                    <m:e>
                                      <m:sSub>
                                        <m:sSubPr>
                                          <m:ctrlPr>
                                            <a:rPr lang="en-US" altLang="zh-CN" sz="3200" i="1">
                                              <a:latin typeface="Cambria Math"/>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𝑛</m:t>
                                          </m:r>
                                          <m:r>
                                            <a:rPr lang="en-US" altLang="zh-CN" sz="3200" i="1">
                                              <a:latin typeface="Cambria Math" panose="02040503050406030204" pitchFamily="18" charset="0"/>
                                            </a:rPr>
                                            <m:t>−1</m:t>
                                          </m:r>
                                        </m:sub>
                                      </m:sSub>
                                    </m:e>
                                  </m:mr>
                                </m:m>
                              </m:e>
                              <m:e>
                                <m:m>
                                  <m:mPr>
                                    <m:mcs>
                                      <m:mc>
                                        <m:mcPr>
                                          <m:count m:val="2"/>
                                          <m:mcJc m:val="center"/>
                                        </m:mcPr>
                                      </m:mc>
                                    </m:mcs>
                                    <m:ctrlPr>
                                      <a:rPr lang="en-US" altLang="zh-CN" sz="3200" i="1">
                                        <a:latin typeface="Cambria Math"/>
                                      </a:rPr>
                                    </m:ctrlPr>
                                  </m:mPr>
                                  <m:mr>
                                    <m:e>
                                      <m:r>
                                        <m:rPr>
                                          <m:brk m:alnAt="7"/>
                                        </m:rPr>
                                        <a:rPr lang="en-US" altLang="zh-CN" sz="3200" i="1">
                                          <a:latin typeface="Cambria Math" panose="02040503050406030204" pitchFamily="18" charset="0"/>
                                        </a:rPr>
                                        <m:t>⋯</m:t>
                                      </m:r>
                                    </m:e>
                                    <m:e>
                                      <m:sSub>
                                        <m:sSubPr>
                                          <m:ctrlPr>
                                            <a:rPr lang="en-US" altLang="zh-CN" sz="3200" i="1">
                                              <a:latin typeface="Cambria Math"/>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1</m:t>
                                          </m:r>
                                        </m:sub>
                                      </m:sSub>
                                    </m:e>
                                  </m:mr>
                                </m:m>
                              </m:e>
                            </m:mr>
                          </m:m>
                        </m:e>
                      </m:d>
                      <m:r>
                        <a:rPr lang="en-US" altLang="zh-CN" sz="3200" b="0" i="1" smtClean="0">
                          <a:latin typeface="Cambria Math" panose="02040503050406030204" pitchFamily="18" charset="0"/>
                        </a:rPr>
                        <m:t>=</m:t>
                      </m:r>
                      <m:d>
                        <m:dPr>
                          <m:ctrlPr>
                            <a:rPr lang="en-US" altLang="zh-CN" sz="3200" i="1">
                              <a:latin typeface="Cambria Math"/>
                            </a:rPr>
                          </m:ctrlPr>
                        </m:dPr>
                        <m:e>
                          <m:m>
                            <m:mPr>
                              <m:mcs>
                                <m:mc>
                                  <m:mcPr>
                                    <m:count m:val="2"/>
                                    <m:mcJc m:val="center"/>
                                  </m:mcPr>
                                </m:mc>
                              </m:mcs>
                              <m:ctrlPr>
                                <a:rPr lang="en-US" altLang="zh-CN" sz="3200" i="1">
                                  <a:latin typeface="Cambria Math"/>
                                </a:rPr>
                              </m:ctrlPr>
                            </m:mPr>
                            <m:mr>
                              <m:e>
                                <m:m>
                                  <m:mPr>
                                    <m:mcs>
                                      <m:mc>
                                        <m:mcPr>
                                          <m:count m:val="2"/>
                                          <m:mcJc m:val="center"/>
                                        </m:mcPr>
                                      </m:mc>
                                    </m:mcs>
                                    <m:ctrlPr>
                                      <a:rPr lang="en-US" altLang="zh-CN" sz="3200" i="1">
                                        <a:latin typeface="Cambria Math"/>
                                      </a:rPr>
                                    </m:ctrlPr>
                                  </m:mPr>
                                  <m:mr>
                                    <m:e>
                                      <m:sSub>
                                        <m:sSubPr>
                                          <m:ctrlPr>
                                            <a:rPr lang="en-US" altLang="zh-CN" sz="3200" i="1">
                                              <a:latin typeface="Cambria Math"/>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𝑛</m:t>
                                          </m:r>
                                          <m:r>
                                            <a:rPr lang="en-US" altLang="zh-CN" sz="3200" i="1">
                                              <a:latin typeface="Cambria Math" panose="02040503050406030204" pitchFamily="18" charset="0"/>
                                            </a:rPr>
                                            <m:t>+1</m:t>
                                          </m:r>
                                        </m:sub>
                                      </m:sSub>
                                    </m:e>
                                    <m:e>
                                      <m:sSub>
                                        <m:sSubPr>
                                          <m:ctrlPr>
                                            <a:rPr lang="en-US" altLang="zh-CN" sz="3200" i="1">
                                              <a:latin typeface="Cambria Math"/>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𝑛</m:t>
                                          </m:r>
                                          <m:r>
                                            <a:rPr lang="en-US" altLang="zh-CN" sz="3200" i="1">
                                              <a:latin typeface="Cambria Math" panose="02040503050406030204" pitchFamily="18" charset="0"/>
                                            </a:rPr>
                                            <m:t>+2</m:t>
                                          </m:r>
                                        </m:sub>
                                      </m:sSub>
                                    </m:e>
                                  </m:mr>
                                </m:m>
                              </m:e>
                              <m:e>
                                <m:m>
                                  <m:mPr>
                                    <m:mcs>
                                      <m:mc>
                                        <m:mcPr>
                                          <m:count m:val="2"/>
                                          <m:mcJc m:val="center"/>
                                        </m:mcPr>
                                      </m:mc>
                                    </m:mcs>
                                    <m:ctrlPr>
                                      <a:rPr lang="en-US" altLang="zh-CN" sz="3200" i="1">
                                        <a:latin typeface="Cambria Math"/>
                                      </a:rPr>
                                    </m:ctrlPr>
                                  </m:mPr>
                                  <m:mr>
                                    <m:e>
                                      <m:r>
                                        <m:rPr>
                                          <m:brk m:alnAt="7"/>
                                        </m:rPr>
                                        <a:rPr lang="en-US" altLang="zh-CN" sz="3200" i="1">
                                          <a:latin typeface="Cambria Math" panose="02040503050406030204" pitchFamily="18" charset="0"/>
                                        </a:rPr>
                                        <m:t>⋯</m:t>
                                      </m:r>
                                    </m:e>
                                    <m:e>
                                      <m:sSub>
                                        <m:sSubPr>
                                          <m:ctrlPr>
                                            <a:rPr lang="en-US" altLang="zh-CN" sz="3200" i="1">
                                              <a:latin typeface="Cambria Math"/>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2</m:t>
                                          </m:r>
                                          <m:r>
                                            <a:rPr lang="en-US" altLang="zh-CN" sz="3200" i="1">
                                              <a:latin typeface="Cambria Math" panose="02040503050406030204" pitchFamily="18" charset="0"/>
                                            </a:rPr>
                                            <m:t>𝑛</m:t>
                                          </m:r>
                                        </m:sub>
                                      </m:sSub>
                                    </m:e>
                                  </m:mr>
                                </m:m>
                              </m:e>
                            </m:mr>
                          </m:m>
                        </m:e>
                      </m:d>
                      <m:sSup>
                        <m:sSupPr>
                          <m:ctrlPr>
                            <a:rPr lang="en-US" altLang="zh-CN" sz="3200" i="1" smtClean="0">
                              <a:latin typeface="Cambria Math"/>
                            </a:rPr>
                          </m:ctrlPr>
                        </m:sSupPr>
                        <m:e>
                          <m:r>
                            <a:rPr lang="en-US" altLang="zh-CN" sz="3200" b="0" i="1" smtClean="0">
                              <a:latin typeface="Cambria Math" panose="02040503050406030204" pitchFamily="18" charset="0"/>
                            </a:rPr>
                            <m:t>𝑋</m:t>
                          </m:r>
                        </m:e>
                        <m:sup>
                          <m:r>
                            <a:rPr lang="en-US" altLang="zh-CN" sz="3200" b="0" i="1" smtClean="0">
                              <a:latin typeface="Cambria Math" panose="02040503050406030204" pitchFamily="18" charset="0"/>
                            </a:rPr>
                            <m:t>−1</m:t>
                          </m:r>
                        </m:sup>
                      </m:sSup>
                    </m:oMath>
                  </m:oMathPara>
                </a14:m>
                <a:endParaRPr lang="zh-CN" altLang="en-US" sz="3200" dirty="0"/>
              </a:p>
            </p:txBody>
          </p:sp>
        </mc:Choice>
        <mc:Fallback>
          <p:sp>
            <p:nvSpPr>
              <p:cNvPr id="16" name="矩形 15">
                <a:extLst>
                  <a:ext uri="{FF2B5EF4-FFF2-40B4-BE49-F238E27FC236}">
                    <a16:creationId xmlns="" xmlns:a16="http://schemas.microsoft.com/office/drawing/2014/main" xmlns:a14="http://schemas.microsoft.com/office/drawing/2010/main" id="{66D4C7C8-487F-47B6-B5C2-B5E336977038}"/>
                  </a:ext>
                </a:extLst>
              </p:cNvPr>
              <p:cNvSpPr>
                <a:spLocks noRot="1" noChangeAspect="1" noMove="1" noResize="1" noEditPoints="1" noAdjustHandles="1" noChangeArrowheads="1" noChangeShapeType="1" noTextEdit="1"/>
              </p:cNvSpPr>
              <p:nvPr/>
            </p:nvSpPr>
            <p:spPr>
              <a:xfrm>
                <a:off x="116505" y="3383995"/>
                <a:ext cx="9218036" cy="584775"/>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9067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B9D785A1-262D-49AB-A1CF-976933B13804}" type="datetime1">
              <a:rPr lang="zh-CN" altLang="en-US" sz="1400" smtClean="0"/>
              <a:t>2020\1\29 Wednesday</a:t>
            </a:fld>
            <a:endParaRPr lang="en-US" altLang="zh-CN" sz="1400"/>
          </a:p>
        </p:txBody>
      </p:sp>
      <p:sp>
        <p:nvSpPr>
          <p:cNvPr id="4403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403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BE6764B-9B2C-4203-BE0B-320E7CCF1D9C}" type="slidenum">
              <a:rPr lang="en-US" altLang="zh-CN" sz="1400"/>
              <a:pPr>
                <a:spcBef>
                  <a:spcPct val="0"/>
                </a:spcBef>
                <a:buClrTx/>
                <a:buSzTx/>
                <a:buFontTx/>
                <a:buNone/>
              </a:pPr>
              <a:t>35</a:t>
            </a:fld>
            <a:endParaRPr lang="en-US" altLang="zh-CN" sz="1400"/>
          </a:p>
        </p:txBody>
      </p:sp>
      <mc:AlternateContent xmlns:mc="http://schemas.openxmlformats.org/markup-compatibility/2006" xmlns:a14="http://schemas.microsoft.com/office/drawing/2010/main">
        <mc:Choice Requires="a14">
          <p:sp>
            <p:nvSpPr>
              <p:cNvPr id="16" name="矩形 15">
                <a:extLst>
                  <a:ext uri="{FF2B5EF4-FFF2-40B4-BE49-F238E27FC236}">
                    <a16:creationId xmlns="" xmlns:a16="http://schemas.microsoft.com/office/drawing/2014/main" id="{C5FC641A-07CD-4AF0-B0E0-5E3F5AF73CC7}"/>
                  </a:ext>
                </a:extLst>
              </p:cNvPr>
              <p:cNvSpPr/>
              <p:nvPr/>
            </p:nvSpPr>
            <p:spPr>
              <a:xfrm>
                <a:off x="386535" y="1853825"/>
                <a:ext cx="8370929" cy="40466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ts val="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下面证明</a:t>
                </a:r>
                <a:r>
                  <a:rPr lang="en-US" altLang="zh-CN" sz="2400" dirty="0">
                    <a:latin typeface="Times New Roman" panose="02020603050405020304" pitchFamily="18" charset="0"/>
                    <a:ea typeface="+mn-ea"/>
                    <a:cs typeface="Times New Roman" panose="02020603050405020304" pitchFamily="18" charset="0"/>
                  </a:rPr>
                  <a:t>X</a:t>
                </a:r>
                <a:r>
                  <a:rPr lang="zh-CN" altLang="zh-CN" sz="2400" dirty="0">
                    <a:latin typeface="Times New Roman" panose="02020603050405020304" pitchFamily="18" charset="0"/>
                    <a:ea typeface="+mn-ea"/>
                    <a:cs typeface="Times New Roman" panose="02020603050405020304" pitchFamily="18" charset="0"/>
                  </a:rPr>
                  <a:t>是可逆的。</a:t>
                </a:r>
              </a:p>
              <a:p>
                <a:pPr indent="457200">
                  <a:spcBef>
                    <a:spcPts val="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因为</a:t>
                </a:r>
                <a:r>
                  <a:rPr lang="en-US" altLang="zh-CN" sz="2400" dirty="0">
                    <a:latin typeface="Times New Roman" panose="02020603050405020304" pitchFamily="18" charset="0"/>
                    <a:ea typeface="+mn-ea"/>
                    <a:cs typeface="Times New Roman" panose="02020603050405020304" pitchFamily="18" charset="0"/>
                  </a:rPr>
                  <a:t>X</a:t>
                </a:r>
                <a:r>
                  <a:rPr lang="zh-CN" altLang="zh-CN" sz="2400" dirty="0">
                    <a:latin typeface="Times New Roman" panose="02020603050405020304" pitchFamily="18" charset="0"/>
                    <a:ea typeface="+mn-ea"/>
                    <a:cs typeface="Times New Roman" panose="02020603050405020304" pitchFamily="18" charset="0"/>
                  </a:rPr>
                  <a:t>由</a:t>
                </a:r>
                <a14:m>
                  <m:oMath xmlns:m="http://schemas.openxmlformats.org/officeDocument/2006/math">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1</m:t>
                        </m:r>
                      </m:sub>
                    </m:sSub>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2</m:t>
                        </m:r>
                      </m:sub>
                    </m:sSub>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  …</m:t>
                    </m:r>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𝑛</m:t>
                        </m:r>
                      </m:sub>
                    </m:sSub>
                  </m:oMath>
                </a14:m>
                <a:r>
                  <a:rPr lang="zh-CN" altLang="zh-CN" sz="2400" dirty="0">
                    <a:latin typeface="Times New Roman" panose="02020603050405020304" pitchFamily="18" charset="0"/>
                    <a:ea typeface="+mn-ea"/>
                    <a:cs typeface="Times New Roman" panose="02020603050405020304" pitchFamily="18" charset="0"/>
                  </a:rPr>
                  <a:t>作为列向量，要证</a:t>
                </a:r>
                <a:r>
                  <a:rPr lang="en-US" altLang="zh-CN" sz="2400" dirty="0">
                    <a:latin typeface="Times New Roman" panose="02020603050405020304" pitchFamily="18" charset="0"/>
                    <a:ea typeface="+mn-ea"/>
                    <a:cs typeface="Times New Roman" panose="02020603050405020304" pitchFamily="18" charset="0"/>
                  </a:rPr>
                  <a:t>X</a:t>
                </a:r>
                <a:r>
                  <a:rPr lang="zh-CN" altLang="zh-CN" sz="2400" dirty="0">
                    <a:latin typeface="Times New Roman" panose="02020603050405020304" pitchFamily="18" charset="0"/>
                    <a:ea typeface="+mn-ea"/>
                    <a:cs typeface="Times New Roman" panose="02020603050405020304" pitchFamily="18" charset="0"/>
                  </a:rPr>
                  <a:t>可逆，只需要证明这</a:t>
                </a:r>
                <a:r>
                  <a:rPr lang="en-US" altLang="zh-CN" sz="2400" dirty="0">
                    <a:latin typeface="Times New Roman" panose="02020603050405020304" pitchFamily="18" charset="0"/>
                    <a:ea typeface="+mn-ea"/>
                    <a:cs typeface="Times New Roman" panose="02020603050405020304" pitchFamily="18" charset="0"/>
                  </a:rPr>
                  <a:t>n</a:t>
                </a:r>
                <a:r>
                  <a:rPr lang="zh-CN" altLang="zh-CN" sz="2400" dirty="0">
                    <a:latin typeface="Times New Roman" panose="02020603050405020304" pitchFamily="18" charset="0"/>
                    <a:ea typeface="+mn-ea"/>
                    <a:cs typeface="Times New Roman" panose="02020603050405020304" pitchFamily="18" charset="0"/>
                  </a:rPr>
                  <a:t>个向量线性无关。</a:t>
                </a:r>
              </a:p>
              <a:p>
                <a:pPr indent="457200">
                  <a:spcBef>
                    <a:spcPts val="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由序列递推关系</a:t>
                </a:r>
                <a14:m>
                  <m:oMath xmlns:m="http://schemas.openxmlformats.org/officeDocument/2006/math">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1</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m:t>
                        </m:r>
                      </m:sub>
                    </m:sSub>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2</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−2</m:t>
                        </m:r>
                      </m:sub>
                    </m:sSub>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𝑛</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h</m:t>
                        </m:r>
                      </m:sub>
                    </m:sSub>
                  </m:oMath>
                </a14:m>
                <a:r>
                  <a:rPr lang="zh-CN" altLang="zh-CN" sz="2400" dirty="0">
                    <a:latin typeface="Times New Roman" panose="02020603050405020304" pitchFamily="18" charset="0"/>
                    <a:ea typeface="+mn-ea"/>
                    <a:cs typeface="Times New Roman" panose="02020603050405020304" pitchFamily="18" charset="0"/>
                  </a:rPr>
                  <a:t>可推出向量的递推关系为</a:t>
                </a:r>
              </a:p>
              <a:p>
                <a:pPr indent="457200">
                  <a:spcBef>
                    <a:spcPts val="0"/>
                  </a:spcBef>
                  <a:buClr>
                    <a:schemeClr val="folHlink"/>
                  </a:buClr>
                  <a:buSzPct val="60000"/>
                </a:pPr>
                <a14:m>
                  <m:oMathPara xmlns:m="http://schemas.openxmlformats.org/officeDocument/2006/math">
                    <m:oMathParaPr>
                      <m:jc m:val="centerGroup"/>
                    </m:oMathParaPr>
                    <m:oMath xmlns:m="http://schemas.openxmlformats.org/officeDocument/2006/math">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1</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m:t>
                          </m:r>
                        </m:sub>
                      </m:sSub>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2</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−2</m:t>
                          </m:r>
                        </m:sub>
                      </m:sSub>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𝑛</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h</m:t>
                          </m:r>
                        </m:sub>
                      </m:sSub>
                      <m:r>
                        <a:rPr lang="en-US" altLang="zh-CN" sz="2400" smtClean="0">
                          <a:latin typeface="Cambria Math" panose="02040503050406030204" pitchFamily="18" charset="0"/>
                          <a:ea typeface="+mn-ea"/>
                        </a:rPr>
                        <m:t>=</m:t>
                      </m:r>
                      <m:nary>
                        <m:naryPr>
                          <m:chr m:val="∑"/>
                          <m:ctrlPr>
                            <a:rPr lang="zh-CN" altLang="zh-CN" sz="2400" i="1">
                              <a:latin typeface="Cambria Math"/>
                              <a:ea typeface="+mn-ea"/>
                            </a:rPr>
                          </m:ctrlPr>
                        </m:naryPr>
                        <m:sub>
                          <m:r>
                            <a:rPr lang="en-US" altLang="zh-CN" sz="2400" smtClean="0">
                              <a:latin typeface="Cambria Math" panose="02040503050406030204" pitchFamily="18" charset="0"/>
                              <a:ea typeface="+mn-ea"/>
                            </a:rPr>
                            <m:t>𝑖</m:t>
                          </m:r>
                          <m:r>
                            <a:rPr lang="en-US" altLang="zh-CN" sz="2400" smtClean="0">
                              <a:latin typeface="Cambria Math" panose="02040503050406030204" pitchFamily="18" charset="0"/>
                              <a:ea typeface="+mn-ea"/>
                            </a:rPr>
                            <m:t>=1</m:t>
                          </m:r>
                        </m:sub>
                        <m:sup>
                          <m:r>
                            <a:rPr lang="en-US" altLang="zh-CN" sz="2400" smtClean="0">
                              <a:latin typeface="Cambria Math" panose="02040503050406030204" pitchFamily="18" charset="0"/>
                              <a:ea typeface="+mn-ea"/>
                            </a:rPr>
                            <m:t>𝑛</m:t>
                          </m:r>
                        </m:sup>
                        <m:e>
                          <m:sSub>
                            <m:sSubPr>
                              <m:ctrlPr>
                                <a:rPr lang="zh-CN" altLang="zh-CN" sz="2400" i="1">
                                  <a:latin typeface="Cambria Math"/>
                                  <a:ea typeface="+mn-ea"/>
                                </a:rPr>
                              </m:ctrlPr>
                            </m:sSubPr>
                            <m:e>
                              <m:r>
                                <a:rPr lang="en-US" altLang="zh-CN" sz="2400" smtClean="0">
                                  <a:latin typeface="Cambria Math" panose="02040503050406030204" pitchFamily="18" charset="0"/>
                                  <a:ea typeface="+mn-ea"/>
                                </a:rPr>
                                <m:t>𝑐</m:t>
                              </m:r>
                            </m:e>
                            <m:sub>
                              <m:r>
                                <a:rPr lang="en-US" altLang="zh-CN" sz="2400" smtClean="0">
                                  <a:latin typeface="Cambria Math" panose="02040503050406030204" pitchFamily="18" charset="0"/>
                                  <a:ea typeface="+mn-ea"/>
                                </a:rPr>
                                <m:t>𝑖</m:t>
                              </m:r>
                            </m:sub>
                          </m:sSub>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h</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𝑖</m:t>
                              </m:r>
                            </m:sub>
                          </m:sSub>
                          <m:d>
                            <m:dPr>
                              <m:ctrlPr>
                                <a:rPr lang="zh-CN" altLang="zh-CN" sz="2400" i="1">
                                  <a:latin typeface="Cambria Math"/>
                                  <a:ea typeface="+mn-ea"/>
                                </a:rPr>
                              </m:ctrlPr>
                            </m:dPr>
                            <m:e>
                              <m:func>
                                <m:funcPr>
                                  <m:ctrlPr>
                                    <a:rPr lang="zh-CN" altLang="zh-CN" sz="2400" i="1">
                                      <a:latin typeface="Cambria Math"/>
                                      <a:ea typeface="+mn-ea"/>
                                    </a:rPr>
                                  </m:ctrlPr>
                                </m:funcPr>
                                <m:fName>
                                  <m:r>
                                    <a:rPr lang="en-US" altLang="zh-CN" sz="2400" smtClean="0">
                                      <a:latin typeface="Cambria Math" panose="02040503050406030204" pitchFamily="18" charset="0"/>
                                      <a:ea typeface="+mn-ea"/>
                                    </a:rPr>
                                    <m:t>𝑚𝑜𝑑</m:t>
                                  </m:r>
                                </m:fName>
                                <m:e>
                                  <m:r>
                                    <a:rPr lang="en-US" altLang="zh-CN" sz="2400" smtClean="0">
                                      <a:latin typeface="Cambria Math" panose="02040503050406030204" pitchFamily="18" charset="0"/>
                                      <a:ea typeface="+mn-ea"/>
                                    </a:rPr>
                                    <m:t>2</m:t>
                                  </m:r>
                                </m:e>
                              </m:func>
                            </m:e>
                          </m:d>
                        </m:e>
                      </m:nary>
                    </m:oMath>
                  </m:oMathPara>
                </a14:m>
                <a:endParaRPr lang="zh-CN" altLang="zh-CN" sz="2400" dirty="0">
                  <a:latin typeface="Times New Roman" panose="02020603050405020304" pitchFamily="18" charset="0"/>
                  <a:ea typeface="+mn-ea"/>
                  <a:cs typeface="Times New Roman" panose="02020603050405020304" pitchFamily="18" charset="0"/>
                </a:endParaRPr>
              </a:p>
              <a:p>
                <a:pPr indent="457200">
                  <a:spcBef>
                    <a:spcPts val="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设</a:t>
                </a:r>
                <a14:m>
                  <m:oMath xmlns:m="http://schemas.openxmlformats.org/officeDocument/2006/math">
                    <m:r>
                      <a:rPr lang="en-US" altLang="zh-CN" sz="2400" smtClean="0">
                        <a:latin typeface="Cambria Math" panose="02040503050406030204" pitchFamily="18" charset="0"/>
                        <a:ea typeface="+mn-ea"/>
                      </a:rPr>
                      <m:t>𝑚</m:t>
                    </m:r>
                    <m:d>
                      <m:dPr>
                        <m:ctrlPr>
                          <a:rPr lang="zh-CN" altLang="zh-CN" sz="2400" i="1">
                            <a:latin typeface="Cambria Math"/>
                            <a:ea typeface="+mn-ea"/>
                          </a:rPr>
                        </m:ctrlPr>
                      </m:dPr>
                      <m:e>
                        <m:r>
                          <a:rPr lang="en-US" altLang="zh-CN" sz="2400" smtClean="0">
                            <a:latin typeface="Cambria Math" panose="02040503050406030204" pitchFamily="18" charset="0"/>
                            <a:ea typeface="+mn-ea"/>
                          </a:rPr>
                          <m:t>𝑚</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m:t>
                        </m:r>
                      </m:e>
                    </m:d>
                  </m:oMath>
                </a14:m>
                <a:r>
                  <a:rPr lang="zh-CN" altLang="zh-CN" sz="2400" dirty="0">
                    <a:latin typeface="Times New Roman" panose="02020603050405020304" pitchFamily="18" charset="0"/>
                    <a:ea typeface="+mn-ea"/>
                    <a:cs typeface="Times New Roman" panose="02020603050405020304" pitchFamily="18" charset="0"/>
                  </a:rPr>
                  <a:t>是使</a:t>
                </a:r>
                <a14:m>
                  <m:oMath xmlns:m="http://schemas.openxmlformats.org/officeDocument/2006/math">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1</m:t>
                        </m:r>
                      </m:sub>
                    </m:sSub>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2</m:t>
                        </m:r>
                      </m:sub>
                    </m:sSub>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  …</m:t>
                    </m:r>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𝑆</m:t>
                        </m:r>
                      </m:e>
                      <m:sub>
                        <m:r>
                          <a:rPr lang="en-US" altLang="zh-CN" sz="2400" smtClean="0">
                            <a:latin typeface="Cambria Math" panose="02040503050406030204" pitchFamily="18" charset="0"/>
                            <a:ea typeface="+mn-ea"/>
                          </a:rPr>
                          <m:t>𝑚</m:t>
                        </m:r>
                      </m:sub>
                    </m:sSub>
                  </m:oMath>
                </a14:m>
                <a:r>
                  <a:rPr lang="zh-CN" altLang="zh-CN" sz="2400" dirty="0">
                    <a:latin typeface="Times New Roman" panose="02020603050405020304" pitchFamily="18" charset="0"/>
                    <a:ea typeface="+mn-ea"/>
                    <a:cs typeface="Times New Roman" panose="02020603050405020304" pitchFamily="18" charset="0"/>
                  </a:rPr>
                  <a:t>线性相关的最小整数，即存在不全为</a:t>
                </a:r>
                <a:r>
                  <a:rPr lang="en-US" altLang="zh-CN" sz="2400" dirty="0">
                    <a:latin typeface="Times New Roman" panose="02020603050405020304" pitchFamily="18" charset="0"/>
                    <a:ea typeface="+mn-ea"/>
                    <a:cs typeface="Times New Roman" panose="02020603050405020304" pitchFamily="18" charset="0"/>
                  </a:rPr>
                  <a:t>0</a:t>
                </a:r>
                <a:r>
                  <a:rPr lang="zh-CN" altLang="zh-CN" sz="2400" dirty="0">
                    <a:latin typeface="Times New Roman" panose="02020603050405020304" pitchFamily="18" charset="0"/>
                    <a:ea typeface="+mn-ea"/>
                    <a:cs typeface="Times New Roman" panose="02020603050405020304" pitchFamily="18" charset="0"/>
                  </a:rPr>
                  <a:t>的系数</a:t>
                </a:r>
                <a14:m>
                  <m:oMath xmlns:m="http://schemas.openxmlformats.org/officeDocument/2006/math">
                    <m:sSub>
                      <m:sSubPr>
                        <m:ctrlPr>
                          <a:rPr lang="zh-CN" altLang="zh-CN" sz="2400" i="1">
                            <a:latin typeface="Cambria Math"/>
                            <a:ea typeface="+mn-ea"/>
                          </a:rPr>
                        </m:ctrlPr>
                      </m:sSubPr>
                      <m:e>
                        <m:r>
                          <a:rPr lang="en-US" altLang="zh-CN" sz="2400" smtClean="0">
                            <a:latin typeface="Cambria Math" panose="02040503050406030204" pitchFamily="18" charset="0"/>
                            <a:ea typeface="+mn-ea"/>
                          </a:rPr>
                          <m:t>𝑙</m:t>
                        </m:r>
                      </m:e>
                      <m:sub>
                        <m:r>
                          <a:rPr lang="en-US" altLang="zh-CN" sz="2400" smtClean="0">
                            <a:latin typeface="Cambria Math" panose="02040503050406030204" pitchFamily="18" charset="0"/>
                            <a:ea typeface="+mn-ea"/>
                          </a:rPr>
                          <m:t>1</m:t>
                        </m:r>
                      </m:sub>
                    </m:sSub>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𝑙</m:t>
                        </m:r>
                      </m:e>
                      <m:sub>
                        <m:r>
                          <a:rPr lang="en-US" altLang="zh-CN" sz="2400" smtClean="0">
                            <a:latin typeface="Cambria Math" panose="02040503050406030204" pitchFamily="18" charset="0"/>
                            <a:ea typeface="+mn-ea"/>
                          </a:rPr>
                          <m:t>2</m:t>
                        </m:r>
                      </m:sub>
                    </m:sSub>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  …</m:t>
                    </m:r>
                    <m:r>
                      <a:rPr lang="zh-CN"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𝑙</m:t>
                        </m:r>
                      </m:e>
                      <m:sub>
                        <m:r>
                          <a:rPr lang="en-US" altLang="zh-CN" sz="2400" smtClean="0">
                            <a:latin typeface="Cambria Math" panose="02040503050406030204" pitchFamily="18" charset="0"/>
                            <a:ea typeface="+mn-ea"/>
                          </a:rPr>
                          <m:t>𝑚</m:t>
                        </m:r>
                      </m:sub>
                    </m:sSub>
                  </m:oMath>
                </a14:m>
                <a:r>
                  <a:rPr lang="zh-CN" altLang="zh-CN" sz="2400" dirty="0">
                    <a:latin typeface="Times New Roman" panose="02020603050405020304" pitchFamily="18" charset="0"/>
                    <a:ea typeface="+mn-ea"/>
                    <a:cs typeface="Times New Roman" panose="02020603050405020304" pitchFamily="18" charset="0"/>
                  </a:rPr>
                  <a:t>，</a:t>
                </a:r>
              </a:p>
            </p:txBody>
          </p:sp>
        </mc:Choice>
        <mc:Fallback xmlns="">
          <p:sp>
            <p:nvSpPr>
              <p:cNvPr id="16" name="矩形 15">
                <a:extLst>
                  <a:ext uri="{FF2B5EF4-FFF2-40B4-BE49-F238E27FC236}">
                    <a16:creationId xmlns:a16="http://schemas.microsoft.com/office/drawing/2014/main" id="{C5FC641A-07CD-4AF0-B0E0-5E3F5AF73CC7}"/>
                  </a:ext>
                </a:extLst>
              </p:cNvPr>
              <p:cNvSpPr>
                <a:spLocks noRot="1" noChangeAspect="1" noMove="1" noResize="1" noEditPoints="1" noAdjustHandles="1" noChangeArrowheads="1" noChangeShapeType="1" noTextEdit="1"/>
              </p:cNvSpPr>
              <p:nvPr/>
            </p:nvSpPr>
            <p:spPr>
              <a:xfrm>
                <a:off x="386535" y="1853825"/>
                <a:ext cx="8370929" cy="4046685"/>
              </a:xfrm>
              <a:prstGeom prst="rect">
                <a:avLst/>
              </a:prstGeom>
              <a:blipFill>
                <a:blip r:embed="rId2"/>
                <a:stretch>
                  <a:fillRect l="-1092" t="-1657" r="-73" b="-2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3097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FFFC905-6AB6-444E-A30C-A7485BE7CB39}" type="datetime1">
              <a:rPr lang="zh-CN" altLang="en-US" sz="1400" smtClean="0"/>
              <a:t>2020\1\29 Wednesday</a:t>
            </a:fld>
            <a:endParaRPr lang="en-US" altLang="zh-CN" sz="1400"/>
          </a:p>
        </p:txBody>
      </p:sp>
      <p:sp>
        <p:nvSpPr>
          <p:cNvPr id="4505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506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CA4CAD5-EA74-4427-A912-06B53320A8C9}" type="slidenum">
              <a:rPr lang="en-US" altLang="zh-CN" sz="1400"/>
              <a:pPr>
                <a:spcBef>
                  <a:spcPct val="0"/>
                </a:spcBef>
                <a:buClrTx/>
                <a:buSzTx/>
                <a:buFontTx/>
                <a:buNone/>
              </a:pPr>
              <a:t>36</a:t>
            </a:fld>
            <a:endParaRPr lang="en-US" altLang="zh-CN" sz="1400"/>
          </a:p>
        </p:txBody>
      </p:sp>
      <mc:AlternateContent xmlns:mc="http://schemas.openxmlformats.org/markup-compatibility/2006">
        <mc:Choice xmlns:a14="http://schemas.microsoft.com/office/drawing/2010/main" Requires="a14">
          <p:sp>
            <p:nvSpPr>
              <p:cNvPr id="2" name="矩形 1">
                <a:extLst>
                  <a:ext uri="{FF2B5EF4-FFF2-40B4-BE49-F238E27FC236}">
                    <a16:creationId xmlns="" xmlns:a16="http://schemas.microsoft.com/office/drawing/2014/main" id="{3EB72156-AAE7-41CC-9045-310DBD5512A6}"/>
                  </a:ext>
                </a:extLst>
              </p:cNvPr>
              <p:cNvSpPr/>
              <p:nvPr/>
            </p:nvSpPr>
            <p:spPr>
              <a:xfrm>
                <a:off x="296525" y="1941830"/>
                <a:ext cx="8505945" cy="3282886"/>
              </a:xfrm>
              <a:prstGeom prst="rect">
                <a:avLst/>
              </a:prstGeom>
            </p:spPr>
            <p:txBody>
              <a:bodyPr wrap="square">
                <a:spAutoFit/>
              </a:bodyPr>
              <a:lstStyle/>
              <a:p>
                <a:pPr>
                  <a:spcBef>
                    <a:spcPts val="0"/>
                  </a:spcBef>
                  <a:buClr>
                    <a:schemeClr val="folHlink"/>
                  </a:buClr>
                  <a:buSzPct val="60000"/>
                </a:pPr>
                <a:r>
                  <a:rPr lang="zh-CN" altLang="zh-CN" sz="2800" dirty="0">
                    <a:latin typeface="+mn-ea"/>
                    <a:ea typeface="+mn-ea"/>
                    <a:cs typeface="Times New Roman" panose="02020603050405020304" pitchFamily="18" charset="0"/>
                  </a:rPr>
                  <a:t>其中不妨设</a:t>
                </a:r>
                <a14:m>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1</m:t>
                        </m:r>
                      </m:sub>
                    </m:sSub>
                    <m:r>
                      <a:rPr lang="en-US" altLang="zh-CN" sz="2800" i="1">
                        <a:latin typeface="Cambria Math" panose="02040503050406030204" pitchFamily="18" charset="0"/>
                        <a:ea typeface="+mn-ea"/>
                      </a:rPr>
                      <m:t> </m:t>
                    </m:r>
                  </m:oMath>
                </a14:m>
                <a:r>
                  <a:rPr lang="en-US" altLang="zh-CN" sz="2800" dirty="0">
                    <a:latin typeface="+mn-ea"/>
                    <a:ea typeface="+mn-ea"/>
                    <a:cs typeface="Times New Roman" panose="02020603050405020304" pitchFamily="18" charset="0"/>
                  </a:rPr>
                  <a:t>=1</a:t>
                </a:r>
                <a:r>
                  <a:rPr lang="zh-CN" altLang="zh-CN" sz="2800" dirty="0">
                    <a:latin typeface="+mn-ea"/>
                    <a:ea typeface="+mn-ea"/>
                    <a:cs typeface="Times New Roman" panose="02020603050405020304" pitchFamily="18" charset="0"/>
                  </a:rPr>
                  <a:t>，使得</a:t>
                </a:r>
              </a:p>
              <a:p>
                <a:pPr indent="457200">
                  <a:spcBef>
                    <a:spcPts val="0"/>
                  </a:spcBef>
                  <a:buClr>
                    <a:schemeClr val="folHlink"/>
                  </a:buClr>
                  <a:buSzPct val="60000"/>
                </a:pPr>
                <a14:m>
                  <m:oMathPara xmlns:m="http://schemas.openxmlformats.org/officeDocument/2006/math">
                    <m:oMathParaPr>
                      <m:jc m:val="centerGroup"/>
                    </m:oMathParaPr>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sub>
                      </m:sSub>
                      <m:r>
                        <a:rPr lang="en-US" altLang="zh-CN" sz="2800">
                          <a:latin typeface="Cambria Math" panose="02040503050406030204" pitchFamily="18" charset="0"/>
                          <a:ea typeface="+mn-ea"/>
                        </a:rPr>
                        <m:t>+</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2</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−1</m:t>
                          </m:r>
                        </m:sub>
                      </m:sSub>
                      <m:r>
                        <a:rPr lang="en-US" altLang="zh-CN" sz="2800">
                          <a:latin typeface="Cambria Math" panose="02040503050406030204" pitchFamily="18" charset="0"/>
                          <a:ea typeface="+mn-ea"/>
                        </a:rPr>
                        <m:t>+</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3</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−2</m:t>
                          </m:r>
                        </m:sub>
                      </m:sSub>
                      <m:r>
                        <a:rPr lang="en-US" altLang="zh-CN" sz="2800">
                          <a:latin typeface="Cambria Math" panose="02040503050406030204" pitchFamily="18" charset="0"/>
                          <a:ea typeface="+mn-ea"/>
                        </a:rPr>
                        <m:t>+ ⋯ +</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𝑚</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1</m:t>
                          </m:r>
                        </m:sub>
                      </m:sSub>
                      <m:r>
                        <a:rPr lang="en-US" altLang="zh-CN" sz="2800">
                          <a:latin typeface="Cambria Math" panose="02040503050406030204" pitchFamily="18" charset="0"/>
                          <a:ea typeface="+mn-ea"/>
                        </a:rPr>
                        <m:t>=0</m:t>
                      </m:r>
                    </m:oMath>
                  </m:oMathPara>
                </a14:m>
                <a:endParaRPr lang="zh-CN" altLang="zh-CN" sz="2800" dirty="0">
                  <a:latin typeface="+mn-ea"/>
                  <a:ea typeface="+mn-ea"/>
                  <a:cs typeface="Times New Roman" panose="02020603050405020304" pitchFamily="18" charset="0"/>
                </a:endParaRPr>
              </a:p>
              <a:p>
                <a:pPr>
                  <a:spcBef>
                    <a:spcPct val="20000"/>
                  </a:spcBef>
                  <a:buClr>
                    <a:schemeClr val="folHlink"/>
                  </a:buClr>
                  <a:buSzPct val="60000"/>
                </a:pPr>
                <a:r>
                  <a:rPr lang="zh-CN" altLang="zh-CN" sz="2800" dirty="0">
                    <a:latin typeface="+mn-ea"/>
                    <a:ea typeface="+mn-ea"/>
                    <a:cs typeface="Times New Roman" panose="02020603050405020304" pitchFamily="18" charset="0"/>
                  </a:rPr>
                  <a:t>即</a:t>
                </a:r>
                <a14:m>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sub>
                    </m:sSub>
                    <m:r>
                      <a:rPr lang="en-US" altLang="zh-CN" sz="2800">
                        <a:latin typeface="Cambria Math" panose="02040503050406030204" pitchFamily="18" charset="0"/>
                        <a:ea typeface="+mn-ea"/>
                      </a:rPr>
                      <m:t>=</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𝑚</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1</m:t>
                        </m:r>
                      </m:sub>
                    </m:sSub>
                    <m:r>
                      <a:rPr lang="en-US" altLang="zh-CN" sz="2800">
                        <a:latin typeface="Cambria Math" panose="02040503050406030204" pitchFamily="18" charset="0"/>
                        <a:ea typeface="+mn-ea"/>
                      </a:rPr>
                      <m:t>+</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−1</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2</m:t>
                        </m:r>
                      </m:sub>
                    </m:sSub>
                    <m:r>
                      <a:rPr lang="en-US" altLang="zh-CN" sz="2800">
                        <a:latin typeface="Cambria Math" panose="02040503050406030204" pitchFamily="18" charset="0"/>
                        <a:ea typeface="+mn-ea"/>
                      </a:rPr>
                      <m:t>+⋯+</m:t>
                    </m:r>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2</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−1</m:t>
                        </m:r>
                      </m:sub>
                    </m:sSub>
                    <m:r>
                      <a:rPr lang="en-US" altLang="zh-CN" sz="2800">
                        <a:latin typeface="Cambria Math" panose="02040503050406030204" pitchFamily="18" charset="0"/>
                        <a:ea typeface="+mn-ea"/>
                      </a:rPr>
                      <m:t>=</m:t>
                    </m:r>
                    <m:nary>
                      <m:naryPr>
                        <m:chr m:val="∑"/>
                        <m:ctrlPr>
                          <a:rPr lang="zh-CN" altLang="zh-CN" sz="2800" i="1">
                            <a:latin typeface="Cambria Math"/>
                            <a:ea typeface="+mn-ea"/>
                          </a:rPr>
                        </m:ctrlPr>
                      </m:naryPr>
                      <m:sub>
                        <m:r>
                          <a:rPr lang="en-US" altLang="zh-CN" sz="2800">
                            <a:latin typeface="Cambria Math" panose="02040503050406030204" pitchFamily="18" charset="0"/>
                            <a:ea typeface="+mn-ea"/>
                          </a:rPr>
                          <m:t>𝑗</m:t>
                        </m:r>
                        <m:r>
                          <a:rPr lang="en-US" altLang="zh-CN" sz="2800">
                            <a:latin typeface="Cambria Math" panose="02040503050406030204" pitchFamily="18" charset="0"/>
                            <a:ea typeface="+mn-ea"/>
                          </a:rPr>
                          <m:t>=1</m:t>
                        </m:r>
                      </m:sub>
                      <m:sup>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−1</m:t>
                        </m:r>
                      </m:sup>
                      <m:e>
                        <m:sSub>
                          <m:sSubPr>
                            <m:ctrlPr>
                              <a:rPr lang="zh-CN" altLang="zh-CN" sz="2800" i="1">
                                <a:latin typeface="Cambria Math"/>
                                <a:ea typeface="+mn-ea"/>
                              </a:rPr>
                            </m:ctrlPr>
                          </m:sSubPr>
                          <m:e>
                            <m:r>
                              <a:rPr lang="en-US" altLang="zh-CN" sz="2800">
                                <a:latin typeface="Cambria Math" panose="02040503050406030204" pitchFamily="18" charset="0"/>
                                <a:ea typeface="+mn-ea"/>
                              </a:rPr>
                              <m:t>𝑙</m:t>
                            </m:r>
                          </m:e>
                          <m:sub>
                            <m:r>
                              <a:rPr lang="en-US" altLang="zh-CN" sz="2800">
                                <a:latin typeface="Cambria Math" panose="02040503050406030204" pitchFamily="18" charset="0"/>
                                <a:ea typeface="+mn-ea"/>
                              </a:rPr>
                              <m:t>𝑗</m:t>
                            </m:r>
                            <m:r>
                              <a:rPr lang="en-US" altLang="zh-CN" sz="2800">
                                <a:latin typeface="Cambria Math" panose="02040503050406030204" pitchFamily="18" charset="0"/>
                                <a:ea typeface="+mn-ea"/>
                              </a:rPr>
                              <m:t>+1</m:t>
                            </m:r>
                          </m:sub>
                        </m:sSub>
                        <m:sSub>
                          <m:sSubPr>
                            <m:ctrlPr>
                              <a:rPr lang="zh-CN" altLang="zh-CN" sz="2800" i="1">
                                <a:latin typeface="Cambria Math"/>
                                <a:ea typeface="+mn-ea"/>
                              </a:rPr>
                            </m:ctrlPr>
                          </m:sSubPr>
                          <m:e>
                            <m:r>
                              <a:rPr lang="en-US" altLang="zh-CN" sz="2800">
                                <a:latin typeface="Cambria Math" panose="02040503050406030204" pitchFamily="18" charset="0"/>
                                <a:ea typeface="+mn-ea"/>
                              </a:rPr>
                              <m:t>𝑆</m:t>
                            </m:r>
                          </m:e>
                          <m:sub>
                            <m:r>
                              <a:rPr lang="en-US" altLang="zh-CN" sz="2800">
                                <a:latin typeface="Cambria Math" panose="02040503050406030204" pitchFamily="18" charset="0"/>
                                <a:ea typeface="+mn-ea"/>
                              </a:rPr>
                              <m:t>𝑚</m:t>
                            </m:r>
                            <m:r>
                              <a:rPr lang="en-US" altLang="zh-CN" sz="2800">
                                <a:latin typeface="Cambria Math" panose="02040503050406030204" pitchFamily="18" charset="0"/>
                                <a:ea typeface="+mn-ea"/>
                              </a:rPr>
                              <m:t>−</m:t>
                            </m:r>
                            <m:r>
                              <a:rPr lang="en-US" altLang="zh-CN" sz="2800">
                                <a:latin typeface="Cambria Math" panose="02040503050406030204" pitchFamily="18" charset="0"/>
                                <a:ea typeface="+mn-ea"/>
                              </a:rPr>
                              <m:t>𝑗</m:t>
                            </m:r>
                          </m:sub>
                        </m:sSub>
                      </m:e>
                    </m:nary>
                  </m:oMath>
                </a14:m>
                <a:endParaRPr lang="en-US" altLang="zh-CN" sz="2800" dirty="0">
                  <a:latin typeface="+mn-ea"/>
                  <a:ea typeface="+mn-ea"/>
                </a:endParaRPr>
              </a:p>
              <a:p>
                <a:r>
                  <a:rPr lang="zh-CN" altLang="en-US" sz="2800" dirty="0">
                    <a:latin typeface="+mn-ea"/>
                    <a:ea typeface="+mn-ea"/>
                  </a:rPr>
                  <a:t>对于整数</a:t>
                </a:r>
                <a:r>
                  <a:rPr lang="en-US" altLang="zh-CN" sz="2800" i="1" dirty="0" err="1">
                    <a:latin typeface="Times New Roman" pitchFamily="18" charset="0"/>
                    <a:ea typeface="+mn-ea"/>
                    <a:cs typeface="Times New Roman" pitchFamily="18" charset="0"/>
                  </a:rPr>
                  <a:t>i</a:t>
                </a:r>
                <a:r>
                  <a:rPr lang="zh-CN" altLang="en-US" sz="2800" dirty="0">
                    <a:latin typeface="+mn-ea"/>
                    <a:ea typeface="+mn-ea"/>
                  </a:rPr>
                  <a:t>有</a:t>
                </a:r>
              </a:p>
              <a:p>
                <a:pPr algn="ctr"/>
                <a:r>
                  <a:rPr lang="zh-CN" altLang="en-US" sz="2800" dirty="0" smtClean="0">
                    <a:latin typeface="+mn-ea"/>
                    <a:ea typeface="+mn-ea"/>
                  </a:rPr>
                  <a:t>𝑆</a:t>
                </a:r>
                <a:r>
                  <a:rPr lang="zh-CN" altLang="en-US" sz="2800" baseline="-25000" dirty="0" smtClean="0">
                    <a:latin typeface="+mn-ea"/>
                    <a:ea typeface="+mn-ea"/>
                  </a:rPr>
                  <a:t>𝑚</a:t>
                </a:r>
                <a:r>
                  <a:rPr lang="en-US" altLang="zh-CN" sz="2800" baseline="-25000" dirty="0">
                    <a:latin typeface="+mn-ea"/>
                    <a:ea typeface="+mn-ea"/>
                  </a:rPr>
                  <a:t>+</a:t>
                </a:r>
                <a:r>
                  <a:rPr lang="zh-CN" altLang="en-US" sz="2800" baseline="-25000" dirty="0" smtClean="0">
                    <a:latin typeface="+mn-ea"/>
                    <a:ea typeface="+mn-ea"/>
                  </a:rPr>
                  <a:t>𝑖</a:t>
                </a:r>
                <a:r>
                  <a:rPr lang="en-US" altLang="zh-CN" sz="2800" dirty="0" smtClean="0">
                    <a:latin typeface="+mn-ea"/>
                    <a:ea typeface="+mn-ea"/>
                  </a:rPr>
                  <a:t>=</a:t>
                </a:r>
                <a:r>
                  <a:rPr lang="zh-CN" altLang="en-US" sz="2800" dirty="0" smtClean="0">
                    <a:latin typeface="+mn-ea"/>
                    <a:ea typeface="+mn-ea"/>
                  </a:rPr>
                  <a:t>𝑀</a:t>
                </a:r>
                <a:r>
                  <a:rPr lang="zh-CN" altLang="en-US" sz="2800" baseline="30000" dirty="0" smtClean="0">
                    <a:latin typeface="+mn-ea"/>
                    <a:ea typeface="+mn-ea"/>
                  </a:rPr>
                  <a:t>𝑖</a:t>
                </a:r>
                <a:r>
                  <a:rPr lang="zh-CN" altLang="en-US" sz="2800" dirty="0" smtClean="0">
                    <a:latin typeface="+mn-ea"/>
                    <a:ea typeface="+mn-ea"/>
                  </a:rPr>
                  <a:t>𝑆</a:t>
                </a:r>
                <a:r>
                  <a:rPr lang="zh-CN" altLang="en-US" sz="2800" baseline="-25000" dirty="0" smtClean="0">
                    <a:latin typeface="+mn-ea"/>
                    <a:ea typeface="+mn-ea"/>
                  </a:rPr>
                  <a:t>𝑚</a:t>
                </a:r>
                <a:r>
                  <a:rPr lang="en-US" altLang="zh-CN" sz="2800" dirty="0" smtClean="0">
                    <a:latin typeface="+mn-ea"/>
                    <a:ea typeface="+mn-ea"/>
                  </a:rPr>
                  <a:t>=</a:t>
                </a:r>
                <a:r>
                  <a:rPr lang="zh-CN" altLang="en-US" sz="2800" dirty="0">
                    <a:latin typeface="+mn-ea"/>
                  </a:rPr>
                  <a:t>𝑀</a:t>
                </a:r>
                <a:r>
                  <a:rPr lang="zh-CN" altLang="en-US" sz="2800" baseline="30000" dirty="0">
                    <a:latin typeface="+mn-ea"/>
                  </a:rPr>
                  <a:t>𝑖</a:t>
                </a:r>
                <a:r>
                  <a:rPr lang="en-US" altLang="zh-CN" sz="2800" dirty="0" smtClean="0">
                    <a:latin typeface="+mn-ea"/>
                    <a:ea typeface="+mn-ea"/>
                  </a:rPr>
                  <a:t>(</a:t>
                </a:r>
                <a:r>
                  <a:rPr lang="zh-CN" altLang="en-US" sz="2800" dirty="0" smtClean="0">
                    <a:latin typeface="+mn-ea"/>
                    <a:ea typeface="+mn-ea"/>
                  </a:rPr>
                  <a:t>𝑙</a:t>
                </a:r>
                <a:r>
                  <a:rPr lang="zh-CN" altLang="en-US" sz="2800" baseline="-25000" dirty="0" smtClean="0">
                    <a:latin typeface="+mn-ea"/>
                    <a:ea typeface="+mn-ea"/>
                  </a:rPr>
                  <a:t>𝑚</a:t>
                </a:r>
                <a:r>
                  <a:rPr lang="zh-CN" altLang="en-US" sz="2800" dirty="0" smtClean="0">
                    <a:latin typeface="+mn-ea"/>
                    <a:ea typeface="+mn-ea"/>
                  </a:rPr>
                  <a:t> 𝑆</a:t>
                </a:r>
                <a:r>
                  <a:rPr lang="en-US" altLang="zh-CN" sz="2800" baseline="-25000" dirty="0" smtClean="0">
                    <a:latin typeface="+mn-ea"/>
                    <a:ea typeface="+mn-ea"/>
                  </a:rPr>
                  <a:t>1</a:t>
                </a:r>
                <a:r>
                  <a:rPr lang="en-US" altLang="zh-CN" sz="2800" dirty="0">
                    <a:latin typeface="+mn-ea"/>
                    <a:ea typeface="+mn-ea"/>
                  </a:rPr>
                  <a:t>+</a:t>
                </a:r>
                <a:r>
                  <a:rPr lang="zh-CN" altLang="en-US" sz="2800" dirty="0" smtClean="0">
                    <a:latin typeface="+mn-ea"/>
                    <a:ea typeface="+mn-ea"/>
                  </a:rPr>
                  <a:t>𝑙</a:t>
                </a:r>
                <a:r>
                  <a:rPr lang="zh-CN" altLang="en-US" sz="2800" baseline="-25000" dirty="0" smtClean="0">
                    <a:latin typeface="+mn-ea"/>
                    <a:ea typeface="+mn-ea"/>
                  </a:rPr>
                  <a:t>𝑚</a:t>
                </a:r>
                <a:r>
                  <a:rPr lang="zh-CN" altLang="en-US" sz="2800" baseline="-25000" dirty="0">
                    <a:latin typeface="+mn-ea"/>
                    <a:ea typeface="+mn-ea"/>
                  </a:rPr>
                  <a:t>−</a:t>
                </a:r>
                <a:r>
                  <a:rPr lang="en-US" altLang="zh-CN" sz="2800" baseline="-25000" dirty="0" smtClean="0">
                    <a:latin typeface="+mn-ea"/>
                    <a:ea typeface="+mn-ea"/>
                  </a:rPr>
                  <a:t>1</a:t>
                </a:r>
                <a:r>
                  <a:rPr lang="zh-CN" altLang="en-US" sz="2800" dirty="0" smtClean="0">
                    <a:latin typeface="+mn-ea"/>
                    <a:ea typeface="+mn-ea"/>
                  </a:rPr>
                  <a:t>𝑆</a:t>
                </a:r>
                <a:r>
                  <a:rPr lang="en-US" altLang="zh-CN" sz="2800" baseline="-25000" dirty="0" smtClean="0">
                    <a:latin typeface="+mn-ea"/>
                    <a:ea typeface="+mn-ea"/>
                  </a:rPr>
                  <a:t>2</a:t>
                </a:r>
                <a:r>
                  <a:rPr lang="en-US" altLang="zh-CN" sz="2800" dirty="0">
                    <a:latin typeface="+mn-ea"/>
                    <a:ea typeface="+mn-ea"/>
                  </a:rPr>
                  <a:t>+⋯+</a:t>
                </a:r>
                <a:r>
                  <a:rPr lang="zh-CN" altLang="en-US" sz="2800" dirty="0" smtClean="0">
                    <a:latin typeface="+mn-ea"/>
                    <a:ea typeface="+mn-ea"/>
                  </a:rPr>
                  <a:t>𝑙</a:t>
                </a:r>
                <a:r>
                  <a:rPr lang="en-US" altLang="zh-CN" sz="2800" baseline="-25000" dirty="0" smtClean="0">
                    <a:latin typeface="+mn-ea"/>
                    <a:ea typeface="+mn-ea"/>
                  </a:rPr>
                  <a:t>2</a:t>
                </a:r>
                <a:r>
                  <a:rPr lang="zh-CN" altLang="en-US" sz="2800" dirty="0" smtClean="0">
                    <a:latin typeface="+mn-ea"/>
                    <a:ea typeface="+mn-ea"/>
                  </a:rPr>
                  <a:t>𝑆</a:t>
                </a:r>
                <a:r>
                  <a:rPr lang="zh-CN" altLang="en-US" sz="2800" baseline="-25000" dirty="0" smtClean="0">
                    <a:latin typeface="+mn-ea"/>
                    <a:ea typeface="+mn-ea"/>
                  </a:rPr>
                  <a:t>𝑚</a:t>
                </a:r>
                <a:r>
                  <a:rPr lang="zh-CN" altLang="en-US" sz="2800" baseline="-25000" dirty="0">
                    <a:latin typeface="+mn-ea"/>
                    <a:ea typeface="+mn-ea"/>
                  </a:rPr>
                  <a:t>−</a:t>
                </a:r>
                <a:r>
                  <a:rPr lang="en-US" altLang="zh-CN" sz="2800" baseline="-25000" dirty="0" smtClean="0">
                    <a:latin typeface="+mn-ea"/>
                    <a:ea typeface="+mn-ea"/>
                  </a:rPr>
                  <a:t>1</a:t>
                </a:r>
                <a:r>
                  <a:rPr lang="en-US" altLang="zh-CN" sz="2800" dirty="0" smtClean="0">
                    <a:latin typeface="+mn-ea"/>
                    <a:ea typeface="+mn-ea"/>
                  </a:rPr>
                  <a:t>)</a:t>
                </a:r>
                <a:endParaRPr lang="en-US" altLang="zh-CN" sz="2800" dirty="0">
                  <a:latin typeface="+mn-ea"/>
                  <a:ea typeface="+mn-ea"/>
                </a:endParaRPr>
              </a:p>
              <a:p>
                <a:r>
                  <a:rPr lang="en-US" altLang="zh-CN" sz="2800" dirty="0">
                    <a:latin typeface="+mn-ea"/>
                    <a:ea typeface="+mn-ea"/>
                  </a:rPr>
                  <a:t>	       </a:t>
                </a:r>
                <a:r>
                  <a:rPr lang="en-US" altLang="zh-CN" sz="2800" dirty="0" smtClean="0">
                    <a:latin typeface="+mn-ea"/>
                    <a:ea typeface="+mn-ea"/>
                  </a:rPr>
                  <a:t>=</a:t>
                </a:r>
                <a:r>
                  <a:rPr lang="zh-CN" altLang="en-US" sz="2800" dirty="0" smtClean="0">
                    <a:latin typeface="+mn-ea"/>
                  </a:rPr>
                  <a:t>𝑙</a:t>
                </a:r>
                <a:r>
                  <a:rPr lang="zh-CN" altLang="en-US" sz="2800" baseline="-25000" dirty="0" smtClean="0">
                    <a:latin typeface="+mn-ea"/>
                  </a:rPr>
                  <a:t>𝑚</a:t>
                </a:r>
                <a:r>
                  <a:rPr lang="zh-CN" altLang="en-US" sz="2800" dirty="0">
                    <a:latin typeface="+mn-ea"/>
                  </a:rPr>
                  <a:t>𝑀</a:t>
                </a:r>
                <a:r>
                  <a:rPr lang="zh-CN" altLang="en-US" sz="2800" baseline="30000" dirty="0">
                    <a:latin typeface="+mn-ea"/>
                  </a:rPr>
                  <a:t>𝑖</a:t>
                </a:r>
                <a:r>
                  <a:rPr lang="zh-CN" altLang="en-US" sz="2800" dirty="0" smtClean="0">
                    <a:latin typeface="+mn-ea"/>
                  </a:rPr>
                  <a:t>𝑆</a:t>
                </a:r>
                <a:r>
                  <a:rPr lang="en-US" altLang="zh-CN" sz="2800" baseline="-25000" dirty="0">
                    <a:latin typeface="+mn-ea"/>
                  </a:rPr>
                  <a:t>1</a:t>
                </a:r>
                <a:r>
                  <a:rPr lang="en-US" altLang="zh-CN" sz="2800" dirty="0">
                    <a:latin typeface="+mn-ea"/>
                  </a:rPr>
                  <a:t>+</a:t>
                </a:r>
                <a:r>
                  <a:rPr lang="zh-CN" altLang="en-US" sz="2800" dirty="0">
                    <a:latin typeface="+mn-ea"/>
                  </a:rPr>
                  <a:t>𝑙</a:t>
                </a:r>
                <a:r>
                  <a:rPr lang="zh-CN" altLang="en-US" sz="2800" baseline="-25000" dirty="0">
                    <a:latin typeface="+mn-ea"/>
                  </a:rPr>
                  <a:t>𝑚−</a:t>
                </a:r>
                <a:r>
                  <a:rPr lang="en-US" altLang="zh-CN" sz="2800" baseline="-25000" dirty="0" smtClean="0">
                    <a:latin typeface="+mn-ea"/>
                  </a:rPr>
                  <a:t>1</a:t>
                </a:r>
                <a:r>
                  <a:rPr lang="zh-CN" altLang="en-US" sz="2800" dirty="0">
                    <a:latin typeface="+mn-ea"/>
                  </a:rPr>
                  <a:t>𝑀</a:t>
                </a:r>
                <a:r>
                  <a:rPr lang="zh-CN" altLang="en-US" sz="2800" baseline="30000" dirty="0">
                    <a:latin typeface="+mn-ea"/>
                  </a:rPr>
                  <a:t>𝑖</a:t>
                </a:r>
                <a:r>
                  <a:rPr lang="zh-CN" altLang="en-US" sz="2800" dirty="0" smtClean="0">
                    <a:latin typeface="+mn-ea"/>
                  </a:rPr>
                  <a:t>𝑆</a:t>
                </a:r>
                <a:r>
                  <a:rPr lang="en-US" altLang="zh-CN" sz="2800" baseline="-25000" dirty="0">
                    <a:latin typeface="+mn-ea"/>
                  </a:rPr>
                  <a:t>2</a:t>
                </a:r>
                <a:r>
                  <a:rPr lang="en-US" altLang="zh-CN" sz="2800" dirty="0">
                    <a:latin typeface="+mn-ea"/>
                  </a:rPr>
                  <a:t>+⋯+</a:t>
                </a:r>
                <a:r>
                  <a:rPr lang="zh-CN" altLang="en-US" sz="2800" dirty="0">
                    <a:latin typeface="+mn-ea"/>
                  </a:rPr>
                  <a:t>𝑙</a:t>
                </a:r>
                <a:r>
                  <a:rPr lang="en-US" altLang="zh-CN" sz="2800" baseline="-25000" dirty="0" smtClean="0">
                    <a:latin typeface="+mn-ea"/>
                  </a:rPr>
                  <a:t>2</a:t>
                </a:r>
                <a:r>
                  <a:rPr lang="zh-CN" altLang="en-US" sz="2800" dirty="0">
                    <a:latin typeface="+mn-ea"/>
                  </a:rPr>
                  <a:t>𝑀</a:t>
                </a:r>
                <a:r>
                  <a:rPr lang="zh-CN" altLang="en-US" sz="2800" baseline="30000" dirty="0">
                    <a:latin typeface="+mn-ea"/>
                  </a:rPr>
                  <a:t>𝑖</a:t>
                </a:r>
                <a:r>
                  <a:rPr lang="zh-CN" altLang="en-US" sz="2800" dirty="0" smtClean="0">
                    <a:latin typeface="+mn-ea"/>
                  </a:rPr>
                  <a:t>𝑆</a:t>
                </a:r>
                <a:r>
                  <a:rPr lang="zh-CN" altLang="en-US" sz="2800" baseline="-25000" dirty="0" smtClean="0">
                    <a:latin typeface="+mn-ea"/>
                  </a:rPr>
                  <a:t>𝑚</a:t>
                </a:r>
                <a:r>
                  <a:rPr lang="zh-CN" altLang="en-US" sz="2800" baseline="-25000" dirty="0">
                    <a:latin typeface="+mn-ea"/>
                  </a:rPr>
                  <a:t>−</a:t>
                </a:r>
                <a:r>
                  <a:rPr lang="en-US" altLang="zh-CN" sz="2800" baseline="-25000" dirty="0">
                    <a:latin typeface="+mn-ea"/>
                  </a:rPr>
                  <a:t>1 </a:t>
                </a:r>
                <a:endParaRPr lang="en-US" altLang="zh-CN" sz="2800" baseline="-25000" dirty="0" smtClean="0">
                  <a:latin typeface="+mn-ea"/>
                </a:endParaRPr>
              </a:p>
              <a:p>
                <a:r>
                  <a:rPr lang="en-US" altLang="zh-CN" sz="2800" dirty="0">
                    <a:latin typeface="+mn-ea"/>
                    <a:ea typeface="+mn-ea"/>
                  </a:rPr>
                  <a:t>	       </a:t>
                </a:r>
                <a:r>
                  <a:rPr lang="en-US" altLang="zh-CN" sz="2800" dirty="0" smtClean="0">
                    <a:latin typeface="+mn-ea"/>
                    <a:ea typeface="+mn-ea"/>
                  </a:rPr>
                  <a:t>=</a:t>
                </a:r>
                <a:r>
                  <a:rPr lang="zh-CN" altLang="en-US" sz="2800" dirty="0" smtClean="0">
                    <a:latin typeface="+mn-ea"/>
                  </a:rPr>
                  <a:t>𝑙</a:t>
                </a:r>
                <a:r>
                  <a:rPr lang="zh-CN" altLang="en-US" sz="2800" baseline="-25000" dirty="0" smtClean="0">
                    <a:latin typeface="+mn-ea"/>
                  </a:rPr>
                  <a:t>𝑚</a:t>
                </a:r>
                <a:r>
                  <a:rPr lang="zh-CN" altLang="en-US" sz="2800" dirty="0" smtClean="0">
                    <a:latin typeface="+mn-ea"/>
                  </a:rPr>
                  <a:t>𝑆</a:t>
                </a:r>
                <a:r>
                  <a:rPr lang="en-US" altLang="zh-CN" sz="2800" i="1" baseline="-25000" dirty="0" smtClean="0">
                    <a:latin typeface="Times New Roman" pitchFamily="18" charset="0"/>
                    <a:cs typeface="Times New Roman" pitchFamily="18" charset="0"/>
                  </a:rPr>
                  <a:t>i</a:t>
                </a:r>
                <a:r>
                  <a:rPr lang="en-US" altLang="zh-CN" sz="2800" baseline="-25000" dirty="0" smtClean="0">
                    <a:latin typeface="+mn-ea"/>
                  </a:rPr>
                  <a:t>+1</a:t>
                </a:r>
                <a:r>
                  <a:rPr lang="en-US" altLang="zh-CN" sz="2800" dirty="0">
                    <a:latin typeface="+mn-ea"/>
                  </a:rPr>
                  <a:t>+</a:t>
                </a:r>
                <a:r>
                  <a:rPr lang="zh-CN" altLang="en-US" sz="2800" dirty="0">
                    <a:latin typeface="+mn-ea"/>
                  </a:rPr>
                  <a:t>𝑙</a:t>
                </a:r>
                <a:r>
                  <a:rPr lang="zh-CN" altLang="en-US" sz="2800" baseline="-25000" dirty="0">
                    <a:latin typeface="+mn-ea"/>
                  </a:rPr>
                  <a:t>𝑚−</a:t>
                </a:r>
                <a:r>
                  <a:rPr lang="en-US" altLang="zh-CN" sz="2800" baseline="-25000" dirty="0" smtClean="0">
                    <a:latin typeface="+mn-ea"/>
                  </a:rPr>
                  <a:t>1</a:t>
                </a:r>
                <a:r>
                  <a:rPr lang="zh-CN" altLang="en-US" sz="2800" dirty="0" smtClean="0">
                    <a:latin typeface="+mn-ea"/>
                  </a:rPr>
                  <a:t>𝑆</a:t>
                </a:r>
                <a:r>
                  <a:rPr lang="en-US" altLang="zh-CN" sz="2800" i="1" baseline="-25000" dirty="0">
                    <a:latin typeface="Times New Roman" pitchFamily="18" charset="0"/>
                    <a:cs typeface="Times New Roman" pitchFamily="18" charset="0"/>
                  </a:rPr>
                  <a:t>i</a:t>
                </a:r>
                <a:r>
                  <a:rPr lang="en-US" altLang="zh-CN" sz="2800" baseline="-25000" dirty="0">
                    <a:latin typeface="+mn-ea"/>
                  </a:rPr>
                  <a:t>+</a:t>
                </a:r>
                <a:r>
                  <a:rPr lang="en-US" altLang="zh-CN" sz="2800" baseline="-25000" dirty="0" smtClean="0">
                    <a:latin typeface="+mn-ea"/>
                  </a:rPr>
                  <a:t>2</a:t>
                </a:r>
                <a:r>
                  <a:rPr lang="en-US" altLang="zh-CN" sz="2800" dirty="0">
                    <a:latin typeface="+mn-ea"/>
                  </a:rPr>
                  <a:t>+⋯+</a:t>
                </a:r>
                <a:r>
                  <a:rPr lang="zh-CN" altLang="en-US" sz="2800" dirty="0">
                    <a:latin typeface="+mn-ea"/>
                  </a:rPr>
                  <a:t>𝑙</a:t>
                </a:r>
                <a:r>
                  <a:rPr lang="en-US" altLang="zh-CN" sz="2800" baseline="-25000" dirty="0" smtClean="0">
                    <a:latin typeface="+mn-ea"/>
                  </a:rPr>
                  <a:t>2</a:t>
                </a:r>
                <a:r>
                  <a:rPr lang="zh-CN" altLang="en-US" sz="2800" dirty="0" smtClean="0">
                    <a:latin typeface="+mn-ea"/>
                  </a:rPr>
                  <a:t>𝑆</a:t>
                </a:r>
                <a:r>
                  <a:rPr lang="en-US" altLang="zh-CN" sz="2800" i="1" baseline="-25000" dirty="0" err="1">
                    <a:latin typeface="Times New Roman" pitchFamily="18" charset="0"/>
                    <a:cs typeface="Times New Roman" pitchFamily="18" charset="0"/>
                  </a:rPr>
                  <a:t>i</a:t>
                </a:r>
                <a:r>
                  <a:rPr lang="en-US" altLang="zh-CN" sz="2800" baseline="-25000" dirty="0">
                    <a:latin typeface="+mn-ea"/>
                  </a:rPr>
                  <a:t>+</a:t>
                </a:r>
                <a:r>
                  <a:rPr lang="zh-CN" altLang="en-US" sz="2800" baseline="-25000" dirty="0" smtClean="0">
                    <a:latin typeface="+mn-ea"/>
                  </a:rPr>
                  <a:t>𝑚</a:t>
                </a:r>
                <a:r>
                  <a:rPr lang="zh-CN" altLang="en-US" sz="2800" baseline="-25000" dirty="0">
                    <a:latin typeface="+mn-ea"/>
                  </a:rPr>
                  <a:t>−</a:t>
                </a:r>
                <a:r>
                  <a:rPr lang="en-US" altLang="zh-CN" sz="2800" baseline="-25000" dirty="0">
                    <a:latin typeface="+mn-ea"/>
                  </a:rPr>
                  <a:t>1 </a:t>
                </a:r>
                <a:endParaRPr lang="zh-CN" altLang="en-US" sz="2800" dirty="0">
                  <a:latin typeface="+mn-ea"/>
                  <a:ea typeface="+mn-ea"/>
                </a:endParaRPr>
              </a:p>
            </p:txBody>
          </p:sp>
        </mc:Choice>
        <mc:Fallback>
          <p:sp>
            <p:nvSpPr>
              <p:cNvPr id="2" name="矩形 1">
                <a:extLst>
                  <a:ext uri="{FF2B5EF4-FFF2-40B4-BE49-F238E27FC236}">
                    <a16:creationId xmlns="" xmlns:a16="http://schemas.microsoft.com/office/drawing/2014/main" xmlns:a14="http://schemas.microsoft.com/office/drawing/2010/main" id="{3EB72156-AAE7-41CC-9045-310DBD5512A6}"/>
                  </a:ext>
                </a:extLst>
              </p:cNvPr>
              <p:cNvSpPr>
                <a:spLocks noRot="1" noChangeAspect="1" noMove="1" noResize="1" noEditPoints="1" noAdjustHandles="1" noChangeArrowheads="1" noChangeShapeType="1" noTextEdit="1"/>
              </p:cNvSpPr>
              <p:nvPr/>
            </p:nvSpPr>
            <p:spPr>
              <a:xfrm>
                <a:off x="296525" y="1941830"/>
                <a:ext cx="8505945" cy="3282886"/>
              </a:xfrm>
              <a:prstGeom prst="rect">
                <a:avLst/>
              </a:prstGeom>
              <a:blipFill rotWithShape="1">
                <a:blip r:embed="rId2"/>
                <a:stretch>
                  <a:fillRect l="-1505" t="-2230" b="-4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369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FFFC905-6AB6-444E-A30C-A7485BE7CB39}" type="datetime1">
              <a:rPr lang="zh-CN" altLang="en-US" sz="1400" smtClean="0"/>
              <a:t>2020\1\29 Wednesday</a:t>
            </a:fld>
            <a:endParaRPr lang="en-US" altLang="zh-CN" sz="1400"/>
          </a:p>
        </p:txBody>
      </p:sp>
      <p:sp>
        <p:nvSpPr>
          <p:cNvPr id="4505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506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CA4CAD5-EA74-4427-A912-06B53320A8C9}" type="slidenum">
              <a:rPr lang="en-US" altLang="zh-CN" sz="1400"/>
              <a:pPr>
                <a:spcBef>
                  <a:spcPct val="0"/>
                </a:spcBef>
                <a:buClrTx/>
                <a:buSzTx/>
                <a:buFontTx/>
                <a:buNone/>
              </a:pPr>
              <a:t>37</a:t>
            </a:fld>
            <a:endParaRPr lang="en-US" altLang="zh-CN" sz="1400"/>
          </a:p>
        </p:txBody>
      </p:sp>
      <mc:AlternateContent xmlns:mc="http://schemas.openxmlformats.org/markup-compatibility/2006">
        <mc:Choice xmlns:a14="http://schemas.microsoft.com/office/drawing/2010/main" Requires="a14">
          <p:sp>
            <p:nvSpPr>
              <p:cNvPr id="10" name="矩形 9">
                <a:extLst>
                  <a:ext uri="{FF2B5EF4-FFF2-40B4-BE49-F238E27FC236}">
                    <a16:creationId xmlns="" xmlns:a16="http://schemas.microsoft.com/office/drawing/2014/main" id="{2B58D80E-5B4B-42F9-B75D-2F54400EA5A0}"/>
                  </a:ext>
                </a:extLst>
              </p:cNvPr>
              <p:cNvSpPr/>
              <p:nvPr/>
            </p:nvSpPr>
            <p:spPr>
              <a:xfrm>
                <a:off x="206515" y="2438890"/>
                <a:ext cx="8465265" cy="27515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由此又推出密钥流的递推关系为</a:t>
                </a:r>
              </a:p>
              <a:p>
                <a:pPr>
                  <a:spcBef>
                    <a:spcPct val="20000"/>
                  </a:spcBef>
                  <a:buClr>
                    <a:schemeClr val="folHlink"/>
                  </a:buClr>
                  <a:buSzPct val="60000"/>
                </a:pPr>
                <a14:m>
                  <m:oMathPara xmlns:m="http://schemas.openxmlformats.org/officeDocument/2006/math">
                    <m:oMathParaPr>
                      <m:jc m:val="centerGroup"/>
                    </m:oMathParaPr>
                    <m:oMath xmlns:m="http://schemas.openxmlformats.org/officeDocument/2006/math">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𝑚</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𝑖</m:t>
                          </m:r>
                        </m:sub>
                      </m:sSub>
                      <m:r>
                        <a:rPr lang="en-US" altLang="zh-CN" sz="3200" smtClean="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𝑙</m:t>
                          </m:r>
                        </m:e>
                        <m:sub>
                          <m:r>
                            <a:rPr lang="en-US" altLang="zh-CN" sz="3200" smtClean="0">
                              <a:latin typeface="Cambria Math" panose="02040503050406030204" pitchFamily="18" charset="0"/>
                              <a:ea typeface="+mn-ea"/>
                            </a:rPr>
                            <m:t>2</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𝑚</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𝑖</m:t>
                          </m:r>
                          <m:r>
                            <a:rPr lang="en-US" altLang="zh-CN" sz="3200" smtClean="0">
                              <a:latin typeface="Cambria Math" panose="02040503050406030204" pitchFamily="18" charset="0"/>
                              <a:ea typeface="+mn-ea"/>
                            </a:rPr>
                            <m:t>−1</m:t>
                          </m:r>
                        </m:sub>
                      </m:sSub>
                      <m:r>
                        <a:rPr lang="zh-CN" altLang="zh-CN" sz="320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𝑙</m:t>
                          </m:r>
                        </m:e>
                        <m:sub>
                          <m:r>
                            <a:rPr lang="en-US" altLang="zh-CN" sz="3200" smtClean="0">
                              <a:latin typeface="Cambria Math" panose="02040503050406030204" pitchFamily="18" charset="0"/>
                              <a:ea typeface="+mn-ea"/>
                            </a:rPr>
                            <m:t>3</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𝑚</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𝑖</m:t>
                          </m:r>
                          <m:r>
                            <a:rPr lang="en-US" altLang="zh-CN" sz="3200" smtClean="0">
                              <a:latin typeface="Cambria Math" panose="02040503050406030204" pitchFamily="18" charset="0"/>
                              <a:ea typeface="+mn-ea"/>
                            </a:rPr>
                            <m:t>−2</m:t>
                          </m:r>
                        </m:sub>
                      </m:sSub>
                      <m:r>
                        <a:rPr lang="zh-CN" altLang="zh-CN" sz="3200">
                          <a:latin typeface="Cambria Math" panose="02040503050406030204" pitchFamily="18" charset="0"/>
                          <a:ea typeface="+mn-ea"/>
                        </a:rPr>
                        <m:t>⊕</m:t>
                      </m:r>
                      <m:r>
                        <a:rPr lang="en-US" altLang="zh-CN" sz="3200" smtClean="0">
                          <a:latin typeface="Cambria Math" panose="02040503050406030204" pitchFamily="18" charset="0"/>
                          <a:ea typeface="+mn-ea"/>
                        </a:rPr>
                        <m:t>⋯⊕</m:t>
                      </m:r>
                      <m:sSub>
                        <m:sSubPr>
                          <m:ctrlPr>
                            <a:rPr lang="zh-CN" altLang="zh-CN" sz="3200" i="1">
                              <a:latin typeface="Cambria Math"/>
                              <a:ea typeface="+mn-ea"/>
                            </a:rPr>
                          </m:ctrlPr>
                        </m:sSubPr>
                        <m:e>
                          <m:r>
                            <a:rPr lang="en-US" altLang="zh-CN" sz="3200" smtClean="0">
                              <a:latin typeface="Cambria Math" panose="02040503050406030204" pitchFamily="18" charset="0"/>
                              <a:ea typeface="+mn-ea"/>
                            </a:rPr>
                            <m:t>𝑙</m:t>
                          </m:r>
                        </m:e>
                        <m:sub>
                          <m:r>
                            <a:rPr lang="en-US" altLang="zh-CN" sz="3200" smtClean="0">
                              <a:latin typeface="Cambria Math" panose="02040503050406030204" pitchFamily="18" charset="0"/>
                              <a:ea typeface="+mn-ea"/>
                            </a:rPr>
                            <m:t>𝑚</m:t>
                          </m:r>
                        </m:sub>
                      </m:sSub>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𝑖</m:t>
                          </m:r>
                          <m:r>
                            <a:rPr lang="en-US" altLang="zh-CN" sz="3200" smtClean="0">
                              <a:latin typeface="Cambria Math" panose="02040503050406030204" pitchFamily="18" charset="0"/>
                              <a:ea typeface="+mn-ea"/>
                            </a:rPr>
                            <m:t>+1</m:t>
                          </m:r>
                        </m:sub>
                      </m:sSub>
                    </m:oMath>
                  </m:oMathPara>
                </a14:m>
                <a:endParaRPr lang="zh-CN" altLang="zh-CN" sz="3200" dirty="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即密钥流的级数小于</a:t>
                </a:r>
                <a:r>
                  <a:rPr lang="en-US" altLang="zh-CN" sz="3200" i="1"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若</a:t>
                </a:r>
                <a14:m>
                  <m:oMath xmlns:m="http://schemas.openxmlformats.org/officeDocument/2006/math">
                    <m:r>
                      <a:rPr lang="en-US" altLang="zh-CN" sz="3200" smtClean="0">
                        <a:latin typeface="Cambria Math" panose="02040503050406030204" pitchFamily="18" charset="0"/>
                        <a:ea typeface="+mn-ea"/>
                      </a:rPr>
                      <m:t>𝑚</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oMath>
                </a14:m>
                <a:r>
                  <a:rPr lang="zh-CN" altLang="zh-CN" sz="3200" dirty="0">
                    <a:latin typeface="Times New Roman" panose="02020603050405020304" pitchFamily="18" charset="0"/>
                    <a:ea typeface="+mn-ea"/>
                    <a:cs typeface="Times New Roman" panose="02020603050405020304" pitchFamily="18" charset="0"/>
                  </a:rPr>
                  <a:t>，则得出密钥流的级数小于</a:t>
                </a:r>
                <a:r>
                  <a:rPr lang="en-US" altLang="zh-CN" sz="3200" i="1" dirty="0">
                    <a:latin typeface="Times New Roman" panose="02020603050405020304" pitchFamily="18" charset="0"/>
                    <a:ea typeface="+mn-ea"/>
                    <a:cs typeface="Times New Roman" panose="02020603050405020304" pitchFamily="18" charset="0"/>
                  </a:rPr>
                  <a:t>n</a:t>
                </a:r>
                <a:r>
                  <a:rPr lang="zh-CN" altLang="zh-CN" sz="3200" dirty="0">
                    <a:latin typeface="Times New Roman" panose="02020603050405020304" pitchFamily="18" charset="0"/>
                    <a:ea typeface="+mn-ea"/>
                    <a:cs typeface="Times New Roman" panose="02020603050405020304" pitchFamily="18" charset="0"/>
                  </a:rPr>
                  <a:t>，矛盾。因此，</a:t>
                </a:r>
                <a14:m>
                  <m:oMath xmlns:m="http://schemas.openxmlformats.org/officeDocument/2006/math">
                    <m:r>
                      <a:rPr lang="en-US" altLang="zh-CN" sz="3200" smtClean="0">
                        <a:latin typeface="Cambria Math" panose="02040503050406030204" pitchFamily="18" charset="0"/>
                        <a:ea typeface="+mn-ea"/>
                      </a:rPr>
                      <m:t>𝑚</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，从而矩阵</a:t>
                </a:r>
                <a:r>
                  <a:rPr lang="en-US" altLang="zh-CN" sz="3200" dirty="0">
                    <a:latin typeface="Times New Roman" panose="02020603050405020304" pitchFamily="18" charset="0"/>
                    <a:ea typeface="+mn-ea"/>
                    <a:cs typeface="Times New Roman" panose="02020603050405020304" pitchFamily="18" charset="0"/>
                  </a:rPr>
                  <a:t>X</a:t>
                </a:r>
                <a:r>
                  <a:rPr lang="zh-CN" altLang="zh-CN" sz="3200" dirty="0">
                    <a:latin typeface="Times New Roman" panose="02020603050405020304" pitchFamily="18" charset="0"/>
                    <a:ea typeface="+mn-ea"/>
                    <a:cs typeface="Times New Roman" panose="02020603050405020304" pitchFamily="18" charset="0"/>
                  </a:rPr>
                  <a:t>必是可逆的。</a:t>
                </a:r>
              </a:p>
            </p:txBody>
          </p:sp>
        </mc:Choice>
        <mc:Fallback>
          <p:sp>
            <p:nvSpPr>
              <p:cNvPr id="10" name="矩形 9">
                <a:extLst>
                  <a:ext uri="{FF2B5EF4-FFF2-40B4-BE49-F238E27FC236}">
                    <a16:creationId xmlns="" xmlns:a16="http://schemas.microsoft.com/office/drawing/2014/main" xmlns:a14="http://schemas.microsoft.com/office/drawing/2010/main" id="{2B58D80E-5B4B-42F9-B75D-2F54400EA5A0}"/>
                  </a:ext>
                </a:extLst>
              </p:cNvPr>
              <p:cNvSpPr>
                <a:spLocks noRot="1" noChangeAspect="1" noMove="1" noResize="1" noEditPoints="1" noAdjustHandles="1" noChangeArrowheads="1" noChangeShapeType="1" noTextEdit="1"/>
              </p:cNvSpPr>
              <p:nvPr/>
            </p:nvSpPr>
            <p:spPr>
              <a:xfrm>
                <a:off x="206515" y="2438890"/>
                <a:ext cx="8465265" cy="2751522"/>
              </a:xfrm>
              <a:prstGeom prst="rect">
                <a:avLst/>
              </a:prstGeom>
              <a:blipFill rotWithShape="1">
                <a:blip r:embed="rId2"/>
                <a:stretch>
                  <a:fillRect l="-1872" t="-3769" r="-1440" b="-64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0211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9A2935B-18A9-4194-87A7-3A39D78EB217}" type="datetime1">
              <a:rPr lang="zh-CN" altLang="en-US" sz="1400" smtClean="0"/>
              <a:t>2020\1\29 Wednesday</a:t>
            </a:fld>
            <a:endParaRPr lang="en-US" altLang="zh-CN" sz="1400"/>
          </a:p>
        </p:txBody>
      </p:sp>
      <p:sp>
        <p:nvSpPr>
          <p:cNvPr id="6041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042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FABAE093-028D-46E1-824F-0C7FF8ECE932}" type="slidenum">
              <a:rPr lang="en-US" altLang="zh-CN" sz="1400"/>
              <a:pPr>
                <a:spcBef>
                  <a:spcPct val="0"/>
                </a:spcBef>
                <a:buClrTx/>
                <a:buSzTx/>
                <a:buFontTx/>
                <a:buNone/>
              </a:pPr>
              <a:t>38</a:t>
            </a:fld>
            <a:endParaRPr lang="en-US" altLang="zh-CN" sz="1400"/>
          </a:p>
        </p:txBody>
      </p:sp>
      <p:sp>
        <p:nvSpPr>
          <p:cNvPr id="60421" name="矩形 4"/>
          <p:cNvSpPr>
            <a:spLocks noChangeArrowheads="1"/>
          </p:cNvSpPr>
          <p:nvPr/>
        </p:nvSpPr>
        <p:spPr bwMode="auto">
          <a:xfrm>
            <a:off x="979488" y="1074738"/>
            <a:ext cx="80565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en-US" altLang="zh-CN" sz="4400" b="1" dirty="0">
                <a:solidFill>
                  <a:srgbClr val="0000FF"/>
                </a:solidFill>
              </a:rPr>
              <a:t>5.6 </a:t>
            </a:r>
            <a:r>
              <a:rPr lang="zh-CN" altLang="en-US" sz="4400" b="1" dirty="0">
                <a:solidFill>
                  <a:srgbClr val="0000FF"/>
                </a:solidFill>
              </a:rPr>
              <a:t>未来发展趋势</a:t>
            </a:r>
          </a:p>
        </p:txBody>
      </p:sp>
      <p:sp>
        <p:nvSpPr>
          <p:cNvPr id="60422" name="矩形 5"/>
          <p:cNvSpPr>
            <a:spLocks noChangeArrowheads="1"/>
          </p:cNvSpPr>
          <p:nvPr/>
        </p:nvSpPr>
        <p:spPr bwMode="auto">
          <a:xfrm>
            <a:off x="296524" y="1899524"/>
            <a:ext cx="87395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571500" indent="-571500">
              <a:spcBef>
                <a:spcPts val="0"/>
              </a:spcBef>
              <a:buClrTx/>
              <a:buSzTx/>
              <a:buFont typeface="Wingdings" pitchFamily="2" charset="2"/>
              <a:buChar char="Ø"/>
            </a:pPr>
            <a:r>
              <a:rPr lang="zh-CN" altLang="en-US" sz="2800" dirty="0">
                <a:latin typeface="Times New Roman" panose="02020603050405020304" pitchFamily="18" charset="0"/>
                <a:cs typeface="Times New Roman" panose="02020603050405020304" pitchFamily="18" charset="0"/>
              </a:rPr>
              <a:t>分组密码在安全上是可度量的，通过使用一定的密码工作模式，分组密码就能够当作序列密码来用，在当前的商用序列密码中，已经越来越多的使用分组密码</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571500" indent="-571500">
              <a:spcBef>
                <a:spcPts val="0"/>
              </a:spcBef>
              <a:buClrTx/>
              <a:buSzTx/>
              <a:buFont typeface="Wingdings" pitchFamily="2" charset="2"/>
              <a:buChar char="Ø"/>
            </a:pPr>
            <a:r>
              <a:rPr lang="zh-CN" altLang="en-US" sz="2800" dirty="0">
                <a:latin typeface="Times New Roman" panose="02020603050405020304" pitchFamily="18" charset="0"/>
                <a:cs typeface="Times New Roman" panose="02020603050405020304" pitchFamily="18" charset="0"/>
              </a:rPr>
              <a:t>例如</a:t>
            </a:r>
            <a:r>
              <a:rPr lang="zh-CN" altLang="en-US" sz="2800" dirty="0">
                <a:latin typeface="Times New Roman" panose="02020603050405020304" pitchFamily="18" charset="0"/>
                <a:cs typeface="Times New Roman" panose="02020603050405020304" pitchFamily="18" charset="0"/>
              </a:rPr>
              <a:t>，全球移动通信系统</a:t>
            </a:r>
            <a:r>
              <a:rPr lang="en-US" altLang="zh-CN" sz="2800" dirty="0">
                <a:latin typeface="Times New Roman" panose="02020603050405020304" pitchFamily="18" charset="0"/>
                <a:cs typeface="Times New Roman" panose="02020603050405020304" pitchFamily="18" charset="0"/>
              </a:rPr>
              <a:t>GSM</a:t>
            </a:r>
            <a:r>
              <a:rPr lang="zh-CN" altLang="en-US" sz="2800" dirty="0">
                <a:latin typeface="Times New Roman" panose="02020603050405020304" pitchFamily="18" charset="0"/>
                <a:cs typeface="Times New Roman" panose="02020603050405020304" pitchFamily="18" charset="0"/>
              </a:rPr>
              <a:t>中，在序列密码算法</a:t>
            </a:r>
            <a:r>
              <a:rPr lang="en-US" altLang="zh-CN" sz="2800" dirty="0">
                <a:latin typeface="Times New Roman" panose="02020603050405020304" pitchFamily="18" charset="0"/>
                <a:cs typeface="Times New Roman" panose="02020603050405020304" pitchFamily="18" charset="0"/>
              </a:rPr>
              <a:t>AS/1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AS/2</a:t>
            </a:r>
            <a:r>
              <a:rPr lang="zh-CN" altLang="en-US" sz="2800" dirty="0">
                <a:latin typeface="Times New Roman" panose="02020603050405020304" pitchFamily="18" charset="0"/>
                <a:cs typeface="Times New Roman" panose="02020603050405020304" pitchFamily="18" charset="0"/>
              </a:rPr>
              <a:t>相继被攻破之后，新选择的</a:t>
            </a:r>
            <a:r>
              <a:rPr lang="en-US" altLang="zh-CN" sz="2800" dirty="0">
                <a:latin typeface="Times New Roman" panose="02020603050405020304" pitchFamily="18" charset="0"/>
                <a:cs typeface="Times New Roman" panose="02020603050405020304" pitchFamily="18" charset="0"/>
              </a:rPr>
              <a:t>AS/3</a:t>
            </a:r>
            <a:r>
              <a:rPr lang="zh-CN" altLang="en-US" sz="2800" dirty="0">
                <a:latin typeface="Times New Roman" panose="02020603050405020304" pitchFamily="18" charset="0"/>
                <a:cs typeface="Times New Roman" panose="02020603050405020304" pitchFamily="18" charset="0"/>
              </a:rPr>
              <a:t>算法是分组密码算法；</a:t>
            </a:r>
            <a:r>
              <a:rPr lang="en-US" altLang="zh-CN" sz="2800" dirty="0">
                <a:latin typeface="Times New Roman" panose="02020603050405020304" pitchFamily="18" charset="0"/>
                <a:cs typeface="Times New Roman" panose="02020603050405020304" pitchFamily="18" charset="0"/>
              </a:rPr>
              <a:t>3G</a:t>
            </a:r>
            <a:r>
              <a:rPr lang="zh-CN" altLang="en-US" sz="2800" dirty="0">
                <a:latin typeface="Times New Roman" panose="02020603050405020304" pitchFamily="18" charset="0"/>
                <a:cs typeface="Times New Roman" panose="02020603050405020304" pitchFamily="18" charset="0"/>
              </a:rPr>
              <a:t>通信使用</a:t>
            </a:r>
            <a:r>
              <a:rPr lang="en-US" altLang="zh-CN" sz="2800" dirty="0">
                <a:latin typeface="Times New Roman" panose="02020603050405020304" pitchFamily="18" charset="0"/>
                <a:cs typeface="Times New Roman" panose="02020603050405020304" pitchFamily="18" charset="0"/>
              </a:rPr>
              <a:t>KASUMI</a:t>
            </a:r>
            <a:r>
              <a:rPr lang="zh-CN" altLang="en-US" sz="2800" dirty="0">
                <a:latin typeface="Times New Roman" panose="02020603050405020304" pitchFamily="18" charset="0"/>
                <a:cs typeface="Times New Roman" panose="02020603050405020304" pitchFamily="18" charset="0"/>
              </a:rPr>
              <a:t>算法；互联网中的安全套接层</a:t>
            </a:r>
            <a:r>
              <a:rPr lang="en-US" altLang="zh-CN" sz="2800" dirty="0" err="1">
                <a:latin typeface="Times New Roman" panose="02020603050405020304" pitchFamily="18" charset="0"/>
                <a:cs typeface="Times New Roman" panose="02020603050405020304" pitchFamily="18" charset="0"/>
              </a:rPr>
              <a:t>IPSec</a:t>
            </a:r>
            <a:r>
              <a:rPr lang="zh-CN" altLang="en-US" sz="2800" dirty="0">
                <a:latin typeface="Times New Roman" panose="02020603050405020304" pitchFamily="18" charset="0"/>
                <a:cs typeface="Times New Roman" panose="02020603050405020304" pitchFamily="18" charset="0"/>
              </a:rPr>
              <a:t>使用</a:t>
            </a:r>
            <a:r>
              <a:rPr lang="en-US" altLang="zh-CN" sz="2800" dirty="0">
                <a:latin typeface="Times New Roman" panose="02020603050405020304" pitchFamily="18" charset="0"/>
                <a:cs typeface="Times New Roman" panose="02020603050405020304" pitchFamily="18" charset="0"/>
              </a:rPr>
              <a:t>AES</a:t>
            </a:r>
            <a:r>
              <a:rPr lang="zh-CN" altLang="en-US" sz="2800" dirty="0">
                <a:latin typeface="Times New Roman" panose="02020603050405020304" pitchFamily="18" charset="0"/>
                <a:cs typeface="Times New Roman" panose="02020603050405020304" pitchFamily="18" charset="0"/>
              </a:rPr>
              <a:t>算法取代了</a:t>
            </a:r>
            <a:r>
              <a:rPr lang="en-US" altLang="zh-CN" sz="2800" dirty="0">
                <a:latin typeface="Times New Roman" panose="02020603050405020304" pitchFamily="18" charset="0"/>
                <a:cs typeface="Times New Roman" panose="02020603050405020304" pitchFamily="18" charset="0"/>
              </a:rPr>
              <a:t>RC4</a:t>
            </a:r>
            <a:r>
              <a:rPr lang="zh-CN" altLang="en-US" sz="2800" dirty="0">
                <a:latin typeface="Times New Roman" panose="02020603050405020304" pitchFamily="18" charset="0"/>
                <a:cs typeface="Times New Roman" panose="02020603050405020304" pitchFamily="18" charset="0"/>
              </a:rPr>
              <a:t>算法，序列密码正在被边缘化</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9A2935B-18A9-4194-87A7-3A39D78EB217}" type="datetime1">
              <a:rPr lang="zh-CN" altLang="en-US" sz="1400" smtClean="0"/>
              <a:t>2020\1\29 Wednesday</a:t>
            </a:fld>
            <a:endParaRPr lang="en-US" altLang="zh-CN" sz="1400"/>
          </a:p>
        </p:txBody>
      </p:sp>
      <p:sp>
        <p:nvSpPr>
          <p:cNvPr id="6041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042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FABAE093-028D-46E1-824F-0C7FF8ECE932}" type="slidenum">
              <a:rPr lang="en-US" altLang="zh-CN" sz="1400"/>
              <a:pPr>
                <a:spcBef>
                  <a:spcPct val="0"/>
                </a:spcBef>
                <a:buClrTx/>
                <a:buSzTx/>
                <a:buFontTx/>
                <a:buNone/>
              </a:pPr>
              <a:t>39</a:t>
            </a:fld>
            <a:endParaRPr lang="en-US" altLang="zh-CN" sz="1400"/>
          </a:p>
        </p:txBody>
      </p:sp>
      <p:sp>
        <p:nvSpPr>
          <p:cNvPr id="60422" name="矩形 5"/>
          <p:cNvSpPr>
            <a:spLocks noChangeArrowheads="1"/>
          </p:cNvSpPr>
          <p:nvPr/>
        </p:nvSpPr>
        <p:spPr bwMode="auto">
          <a:xfrm>
            <a:off x="543719" y="2033845"/>
            <a:ext cx="8056562"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571500" indent="-571500">
              <a:spcBef>
                <a:spcPts val="0"/>
              </a:spcBef>
              <a:buClrTx/>
              <a:buSzTx/>
              <a:buFont typeface="Wingdings" pitchFamily="2" charset="2"/>
              <a:buChar char="Ø"/>
            </a:pPr>
            <a:r>
              <a:rPr lang="en-US" altLang="zh-CN" dirty="0">
                <a:latin typeface="Times New Roman" panose="02020603050405020304" pitchFamily="18" charset="0"/>
                <a:cs typeface="Times New Roman" panose="02020603050405020304" pitchFamily="18" charset="0"/>
              </a:rPr>
              <a:t>2004</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Adi Shamir</a:t>
            </a:r>
            <a:r>
              <a:rPr lang="zh-CN" altLang="en-US" dirty="0">
                <a:latin typeface="Times New Roman" panose="02020603050405020304" pitchFamily="18" charset="0"/>
                <a:cs typeface="Times New Roman" panose="02020603050405020304" pitchFamily="18" charset="0"/>
              </a:rPr>
              <a:t>在亚密会做了“</a:t>
            </a:r>
            <a:r>
              <a:rPr lang="en-US" altLang="zh-CN" dirty="0">
                <a:latin typeface="Times New Roman" panose="02020603050405020304" pitchFamily="18" charset="0"/>
                <a:cs typeface="Times New Roman" panose="02020603050405020304" pitchFamily="18" charset="0"/>
              </a:rPr>
              <a:t>Stream Cipher is Dead or Alive”</a:t>
            </a:r>
            <a:r>
              <a:rPr lang="zh-CN" altLang="en-US" dirty="0">
                <a:latin typeface="Times New Roman" panose="02020603050405020304" pitchFamily="18" charset="0"/>
                <a:cs typeface="Times New Roman" panose="02020603050405020304" pitchFamily="18" charset="0"/>
              </a:rPr>
              <a:t>的专题报告，指出将来序列密码的应用主要在于需要超高速数据吞吐率的环境和资源严格所限的应用环境。这份报告在当时引起诸多专家学者的关注，并针对序列密码生存问题进行了大量的讨论。</a:t>
            </a:r>
          </a:p>
          <a:p>
            <a:pPr>
              <a:spcBef>
                <a:spcPct val="0"/>
              </a:spcBef>
              <a:buClrTx/>
              <a:buSzTx/>
              <a:buFontTx/>
              <a:buNone/>
            </a:pPr>
            <a:endParaRPr lang="zh-CN" altLang="en-US" sz="1800" dirty="0"/>
          </a:p>
        </p:txBody>
      </p:sp>
    </p:spTree>
    <p:extLst>
      <p:ext uri="{BB962C8B-B14F-4D97-AF65-F5344CB8AC3E}">
        <p14:creationId xmlns:p14="http://schemas.microsoft.com/office/powerpoint/2010/main" val="293687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5E9EB7A-0460-453B-BEB1-79424295F815}" type="slidenum">
              <a:rPr lang="en-US" altLang="zh-CN" sz="1400"/>
              <a:pPr>
                <a:spcBef>
                  <a:spcPct val="0"/>
                </a:spcBef>
                <a:buClrTx/>
                <a:buSzTx/>
                <a:buFontTx/>
                <a:buNone/>
              </a:pPr>
              <a:t>4</a:t>
            </a:fld>
            <a:endParaRPr lang="en-US" altLang="zh-CN" sz="1400" dirty="0"/>
          </a:p>
        </p:txBody>
      </p:sp>
      <p:sp>
        <p:nvSpPr>
          <p:cNvPr id="5" name="矩形 4">
            <a:extLst>
              <a:ext uri="{FF2B5EF4-FFF2-40B4-BE49-F238E27FC236}">
                <a16:creationId xmlns:a16="http://schemas.microsoft.com/office/drawing/2014/main" xmlns="" id="{B170E470-E1A3-4709-A41F-2C868B902FA3}"/>
              </a:ext>
            </a:extLst>
          </p:cNvPr>
          <p:cNvSpPr/>
          <p:nvPr/>
        </p:nvSpPr>
        <p:spPr>
          <a:xfrm>
            <a:off x="431540" y="1808820"/>
            <a:ext cx="82809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驱动</a:t>
            </a:r>
            <a:r>
              <a:rPr lang="zh-CN" altLang="zh-CN" sz="3200" dirty="0">
                <a:latin typeface="Times New Roman" panose="02020603050405020304" pitchFamily="18" charset="0"/>
                <a:ea typeface="+mn-ea"/>
                <a:cs typeface="Times New Roman" panose="02020603050405020304" pitchFamily="18" charset="0"/>
              </a:rPr>
              <a:t>子系统常用一个或多个</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来实现，非线性组合子系统用非线性组合函数</a:t>
            </a:r>
            <a:r>
              <a:rPr lang="en-US" altLang="zh-CN" sz="3200" dirty="0">
                <a:latin typeface="Times New Roman" panose="02020603050405020304" pitchFamily="18" charset="0"/>
                <a:ea typeface="+mn-ea"/>
                <a:cs typeface="Times New Roman" panose="02020603050405020304" pitchFamily="18" charset="0"/>
              </a:rPr>
              <a:t>F</a:t>
            </a:r>
            <a:r>
              <a:rPr lang="zh-CN" altLang="zh-CN" sz="3200" dirty="0">
                <a:latin typeface="Times New Roman" panose="02020603050405020304" pitchFamily="18" charset="0"/>
                <a:ea typeface="+mn-ea"/>
                <a:cs typeface="Times New Roman" panose="02020603050405020304" pitchFamily="18" charset="0"/>
              </a:rPr>
              <a:t>来实现，常见的两种密钥流生成器如图</a:t>
            </a:r>
            <a:r>
              <a:rPr lang="en-US" altLang="zh-CN" sz="3200" dirty="0">
                <a:latin typeface="Times New Roman" panose="02020603050405020304" pitchFamily="18" charset="0"/>
                <a:ea typeface="+mn-ea"/>
                <a:cs typeface="Times New Roman" panose="02020603050405020304" pitchFamily="18" charset="0"/>
              </a:rPr>
              <a:t>5.6</a:t>
            </a:r>
            <a:r>
              <a:rPr lang="zh-CN" altLang="zh-CN" sz="3200" dirty="0">
                <a:latin typeface="Times New Roman" panose="02020603050405020304" pitchFamily="18" charset="0"/>
                <a:ea typeface="+mn-ea"/>
                <a:cs typeface="Times New Roman" panose="02020603050405020304" pitchFamily="18" charset="0"/>
              </a:rPr>
              <a:t>所示</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AAB2289-04EA-408C-BB2D-7F6AC9D07096}"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2364760" y="3356806"/>
            <a:ext cx="4414480" cy="3037011"/>
          </a:xfrm>
          <a:prstGeom prst="rect">
            <a:avLst/>
          </a:prstGeom>
        </p:spPr>
      </p:pic>
    </p:spTree>
    <p:extLst>
      <p:ext uri="{BB962C8B-B14F-4D97-AF65-F5344CB8AC3E}">
        <p14:creationId xmlns:p14="http://schemas.microsoft.com/office/powerpoint/2010/main" val="212155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0BA35FE-A1B6-40AD-ADFF-DF74E630704C}"/>
              </a:ext>
            </a:extLst>
          </p:cNvPr>
          <p:cNvSpPr>
            <a:spLocks noGrp="1"/>
          </p:cNvSpPr>
          <p:nvPr>
            <p:ph type="dt" sz="half" idx="10"/>
          </p:nvPr>
        </p:nvSpPr>
        <p:spPr/>
        <p:txBody>
          <a:bodyPr/>
          <a:lstStyle/>
          <a:p>
            <a:pPr>
              <a:defRPr/>
            </a:pPr>
            <a:fld id="{14EEBD64-A139-4F8A-84DF-813F80B80EFF}"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2FCAFEBF-B2D2-4AD1-BF00-F0D7A55A8072}"/>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FFF91499-8184-49D7-81C0-713C844E27C5}"/>
              </a:ext>
            </a:extLst>
          </p:cNvPr>
          <p:cNvSpPr>
            <a:spLocks noGrp="1"/>
          </p:cNvSpPr>
          <p:nvPr>
            <p:ph type="sldNum" sz="quarter" idx="12"/>
          </p:nvPr>
        </p:nvSpPr>
        <p:spPr/>
        <p:txBody>
          <a:bodyPr/>
          <a:lstStyle/>
          <a:p>
            <a:pPr>
              <a:defRPr/>
            </a:pPr>
            <a:fld id="{7830E22A-F574-49D0-B6CD-1F23E069FEAC}" type="slidenum">
              <a:rPr lang="en-US" altLang="zh-CN" smtClean="0"/>
              <a:pPr>
                <a:defRPr/>
              </a:pPr>
              <a:t>40</a:t>
            </a:fld>
            <a:endParaRPr lang="en-US" altLang="zh-CN"/>
          </a:p>
        </p:txBody>
      </p:sp>
      <p:sp>
        <p:nvSpPr>
          <p:cNvPr id="5" name="矩形 4">
            <a:extLst>
              <a:ext uri="{FF2B5EF4-FFF2-40B4-BE49-F238E27FC236}">
                <a16:creationId xmlns:a16="http://schemas.microsoft.com/office/drawing/2014/main" xmlns="" id="{9F35A56E-CD9A-4E2C-BC7B-4524B91D8E0D}"/>
              </a:ext>
            </a:extLst>
          </p:cNvPr>
          <p:cNvSpPr/>
          <p:nvPr/>
        </p:nvSpPr>
        <p:spPr>
          <a:xfrm>
            <a:off x="431540" y="1905506"/>
            <a:ext cx="8595955" cy="4524315"/>
          </a:xfrm>
          <a:prstGeom prst="rect">
            <a:avLst/>
          </a:prstGeom>
        </p:spPr>
        <p:txBody>
          <a:bodyPr wrap="square">
            <a:spAutoFit/>
          </a:bodyPr>
          <a:lstStyle/>
          <a:p>
            <a:pPr marL="571500" indent="-571500">
              <a:spcBef>
                <a:spcPts val="0"/>
              </a:spcBef>
              <a:buFont typeface="Wingdings" pitchFamily="2" charset="2"/>
              <a:buChar char="Ø"/>
            </a:pPr>
            <a:r>
              <a:rPr lang="en-US" altLang="zh-CN" sz="3200" dirty="0" err="1">
                <a:latin typeface="Times New Roman" panose="02020603050405020304" pitchFamily="18" charset="0"/>
                <a:cs typeface="Times New Roman" panose="02020603050405020304" pitchFamily="18" charset="0"/>
              </a:rPr>
              <a:t>eSTREAM</a:t>
            </a:r>
            <a:r>
              <a:rPr lang="zh-CN" altLang="en-US" sz="3200" dirty="0">
                <a:latin typeface="Times New Roman" panose="02020603050405020304" pitchFamily="18" charset="0"/>
                <a:cs typeface="Times New Roman" panose="02020603050405020304" pitchFamily="18" charset="0"/>
              </a:rPr>
              <a:t>计划推动了国际序列密码算法的设计和分析的发展。</a:t>
            </a:r>
            <a:r>
              <a:rPr lang="en-US" altLang="zh-CN" sz="3200" dirty="0" err="1">
                <a:latin typeface="Times New Roman" panose="02020603050405020304" pitchFamily="18" charset="0"/>
                <a:cs typeface="Times New Roman" panose="02020603050405020304" pitchFamily="18" charset="0"/>
              </a:rPr>
              <a:t>eSTREAM</a:t>
            </a:r>
            <a:r>
              <a:rPr lang="zh-CN" altLang="en-US" sz="3200" dirty="0">
                <a:latin typeface="Times New Roman" panose="02020603050405020304" pitchFamily="18" charset="0"/>
                <a:cs typeface="Times New Roman" panose="02020603050405020304" pitchFamily="18" charset="0"/>
              </a:rPr>
              <a:t>计划中胜出的算法，代表了现代商用序列密码设计的最高水平，标志着非线性驱动和非线性迭代已成为国际序列密码设计的主流方向。因为目前主要的密码分析技术都是针对线性驱动的体制，所以新的设计观念为序列密码分析技术提出了严峻挑战，并且它们也将成为未来国际序列密码分析的主要焦点。</a:t>
            </a:r>
          </a:p>
        </p:txBody>
      </p:sp>
    </p:spTree>
    <p:extLst>
      <p:ext uri="{BB962C8B-B14F-4D97-AF65-F5344CB8AC3E}">
        <p14:creationId xmlns:p14="http://schemas.microsoft.com/office/powerpoint/2010/main" val="657458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BCB49C3C-8DFC-44EC-AB22-7E7143C74656}" type="datetime1">
              <a:rPr lang="zh-CN" altLang="en-US" sz="1400" smtClean="0"/>
              <a:t>2020\1\29 Wednesday</a:t>
            </a:fld>
            <a:endParaRPr lang="en-US" altLang="zh-CN" sz="1400"/>
          </a:p>
        </p:txBody>
      </p:sp>
      <p:sp>
        <p:nvSpPr>
          <p:cNvPr id="61443"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144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941B0BE-9F3B-4AAB-AD02-D3C999FF81D7}" type="slidenum">
              <a:rPr lang="en-US" altLang="zh-CN" sz="1400"/>
              <a:pPr>
                <a:spcBef>
                  <a:spcPct val="0"/>
                </a:spcBef>
                <a:buClrTx/>
                <a:buSzTx/>
                <a:buFontTx/>
                <a:buNone/>
              </a:pPr>
              <a:t>41</a:t>
            </a:fld>
            <a:endParaRPr lang="en-US" altLang="zh-CN" sz="1400"/>
          </a:p>
        </p:txBody>
      </p:sp>
      <p:sp>
        <p:nvSpPr>
          <p:cNvPr id="61445" name="矩形 4"/>
          <p:cNvSpPr>
            <a:spLocks noChangeArrowheads="1"/>
          </p:cNvSpPr>
          <p:nvPr/>
        </p:nvSpPr>
        <p:spPr bwMode="auto">
          <a:xfrm>
            <a:off x="1112838" y="998538"/>
            <a:ext cx="4673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en-US" altLang="zh-CN" sz="4400" b="1" dirty="0">
                <a:solidFill>
                  <a:srgbClr val="0000FF"/>
                </a:solidFill>
              </a:rPr>
              <a:t>5.7</a:t>
            </a:r>
            <a:r>
              <a:rPr lang="zh-CN" altLang="en-US" sz="4400" b="1" dirty="0">
                <a:solidFill>
                  <a:srgbClr val="0000FF"/>
                </a:solidFill>
              </a:rPr>
              <a:t>  本章小结</a:t>
            </a:r>
          </a:p>
        </p:txBody>
      </p:sp>
      <p:sp>
        <p:nvSpPr>
          <p:cNvPr id="61446" name="矩形 5"/>
          <p:cNvSpPr>
            <a:spLocks noChangeArrowheads="1"/>
          </p:cNvSpPr>
          <p:nvPr/>
        </p:nvSpPr>
        <p:spPr bwMode="auto">
          <a:xfrm>
            <a:off x="521549" y="1951037"/>
            <a:ext cx="74258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2400" dirty="0"/>
              <a:t>本章首先介绍了序列密码的基本概念、分类及序列密码密钥流产生的关键组件；其次介绍了密钥序列生成器和反馈移位寄存器，在此基础上介绍了</a:t>
            </a:r>
            <a:r>
              <a:rPr lang="en-US" altLang="zh-CN" sz="2400" dirty="0"/>
              <a:t>LFSR</a:t>
            </a:r>
            <a:r>
              <a:rPr lang="zh-CN" altLang="en-US" sz="2400" dirty="0"/>
              <a:t>的一元多项式表示；再次介绍了欧洲</a:t>
            </a:r>
            <a:r>
              <a:rPr lang="en-US" altLang="zh-CN" sz="2400" dirty="0" err="1"/>
              <a:t>eSTREAM</a:t>
            </a:r>
            <a:r>
              <a:rPr lang="zh-CN" altLang="en-US" sz="2400" dirty="0"/>
              <a:t>序列密码；最后介绍了序列密码算法的安全性及分析技术。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5E9EB7A-0460-453B-BEB1-79424295F815}" type="slidenum">
              <a:rPr lang="en-US" altLang="zh-CN" sz="1400"/>
              <a:pPr>
                <a:spcBef>
                  <a:spcPct val="0"/>
                </a:spcBef>
                <a:buClrTx/>
                <a:buSzTx/>
                <a:buFontTx/>
                <a:buNone/>
              </a:pPr>
              <a:t>5</a:t>
            </a:fld>
            <a:endParaRPr lang="en-US" altLang="zh-CN" sz="1400" dirty="0"/>
          </a:p>
        </p:txBody>
      </p:sp>
      <p:sp>
        <p:nvSpPr>
          <p:cNvPr id="5" name="矩形 4">
            <a:extLst>
              <a:ext uri="{FF2B5EF4-FFF2-40B4-BE49-F238E27FC236}">
                <a16:creationId xmlns:a16="http://schemas.microsoft.com/office/drawing/2014/main" xmlns="" id="{B170E470-E1A3-4709-A41F-2C868B902FA3}"/>
              </a:ext>
            </a:extLst>
          </p:cNvPr>
          <p:cNvSpPr/>
          <p:nvPr/>
        </p:nvSpPr>
        <p:spPr>
          <a:xfrm>
            <a:off x="431540" y="1996320"/>
            <a:ext cx="828092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spcBef>
                <a:spcPts val="0"/>
              </a:spcBef>
              <a:buClr>
                <a:schemeClr val="folHlink"/>
              </a:buClr>
              <a:buSzPct val="100000"/>
              <a:buFont typeface="Wingdings" pitchFamily="2" charset="2"/>
              <a:buChar char="Ø"/>
            </a:pPr>
            <a:r>
              <a:rPr lang="zh-CN" altLang="zh-CN" sz="3200" dirty="0" smtClean="0">
                <a:latin typeface="Times New Roman" panose="02020603050405020304" pitchFamily="18" charset="0"/>
                <a:ea typeface="+mn-ea"/>
                <a:cs typeface="Times New Roman" panose="02020603050405020304" pitchFamily="18" charset="0"/>
              </a:rPr>
              <a:t>为了</a:t>
            </a:r>
            <a:r>
              <a:rPr lang="zh-CN" altLang="zh-CN" sz="3200" dirty="0">
                <a:latin typeface="Times New Roman" panose="02020603050405020304" pitchFamily="18" charset="0"/>
                <a:ea typeface="+mn-ea"/>
                <a:cs typeface="Times New Roman" panose="02020603050405020304" pitchFamily="18" charset="0"/>
              </a:rPr>
              <a:t>使密钥流生成器输出的二元序列</a:t>
            </a:r>
            <a:r>
              <a:rPr lang="zh-CN" altLang="zh-CN" sz="3200" b="1" dirty="0">
                <a:latin typeface="Times New Roman" panose="02020603050405020304" pitchFamily="18" charset="0"/>
                <a:ea typeface="+mn-ea"/>
                <a:cs typeface="Times New Roman" panose="02020603050405020304" pitchFamily="18" charset="0"/>
              </a:rPr>
              <a:t>尽可能复杂</a:t>
            </a:r>
            <a:r>
              <a:rPr lang="zh-CN" altLang="zh-CN" sz="3200" dirty="0">
                <a:latin typeface="Times New Roman" panose="02020603050405020304" pitchFamily="18" charset="0"/>
                <a:ea typeface="+mn-ea"/>
                <a:cs typeface="Times New Roman" panose="02020603050405020304" pitchFamily="18" charset="0"/>
              </a:rPr>
              <a:t>，应保证其</a:t>
            </a:r>
            <a:r>
              <a:rPr lang="zh-CN" altLang="zh-CN" sz="3200" b="1" dirty="0">
                <a:latin typeface="Times New Roman" panose="02020603050405020304" pitchFamily="18" charset="0"/>
                <a:ea typeface="+mn-ea"/>
                <a:cs typeface="Times New Roman" panose="02020603050405020304" pitchFamily="18" charset="0"/>
              </a:rPr>
              <a:t>周期尽可能大</a:t>
            </a:r>
            <a:r>
              <a:rPr lang="zh-CN" altLang="zh-CN" sz="3200" dirty="0">
                <a:latin typeface="Times New Roman" panose="02020603050405020304" pitchFamily="18" charset="0"/>
                <a:ea typeface="+mn-ea"/>
                <a:cs typeface="Times New Roman" panose="02020603050405020304" pitchFamily="18" charset="0"/>
              </a:rPr>
              <a:t>、</a:t>
            </a:r>
            <a:r>
              <a:rPr lang="zh-CN" altLang="zh-CN" sz="3200" b="1" dirty="0">
                <a:latin typeface="Times New Roman" panose="02020603050405020304" pitchFamily="18" charset="0"/>
                <a:ea typeface="+mn-ea"/>
                <a:cs typeface="Times New Roman" panose="02020603050405020304" pitchFamily="18" charset="0"/>
              </a:rPr>
              <a:t>线性复杂度和不可预测性尽可能高</a:t>
            </a:r>
            <a:r>
              <a:rPr lang="zh-CN" altLang="zh-CN" sz="3200" dirty="0">
                <a:latin typeface="Times New Roman" panose="02020603050405020304" pitchFamily="18" charset="0"/>
                <a:ea typeface="+mn-ea"/>
                <a:cs typeface="Times New Roman" panose="02020603050405020304" pitchFamily="18" charset="0"/>
              </a:rPr>
              <a:t>，因此常使用多个</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来构造二元序列，称每个</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的输出序列为驱动序列</a:t>
            </a:r>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marL="457200" indent="-457200">
              <a:spcBef>
                <a:spcPts val="0"/>
              </a:spcBef>
              <a:buClr>
                <a:schemeClr val="folHlink"/>
              </a:buClr>
              <a:buSzPct val="100000"/>
              <a:buFont typeface="Wingdings" pitchFamily="2" charset="2"/>
              <a:buChar char="Ø"/>
            </a:pPr>
            <a:r>
              <a:rPr lang="zh-CN" altLang="zh-CN" sz="3200" dirty="0" smtClean="0">
                <a:latin typeface="Times New Roman" panose="02020603050405020304" pitchFamily="18" charset="0"/>
                <a:ea typeface="+mn-ea"/>
                <a:cs typeface="Times New Roman" panose="02020603050405020304" pitchFamily="18" charset="0"/>
              </a:rPr>
              <a:t>显然</a:t>
            </a:r>
            <a:r>
              <a:rPr lang="zh-CN" altLang="zh-CN" sz="3200" dirty="0">
                <a:latin typeface="Times New Roman" panose="02020603050405020304" pitchFamily="18" charset="0"/>
                <a:ea typeface="+mn-ea"/>
                <a:cs typeface="Times New Roman" panose="02020603050405020304" pitchFamily="18" charset="0"/>
              </a:rPr>
              <a:t>密钥流生成器输出序列的周期不大于各驱动序列周期的乘积，因此提高输出序列的线性复杂度应从极大化其周期开始。</a:t>
            </a:r>
          </a:p>
        </p:txBody>
      </p:sp>
      <p:sp>
        <p:nvSpPr>
          <p:cNvPr id="2" name="日期占位符 1"/>
          <p:cNvSpPr>
            <a:spLocks noGrp="1"/>
          </p:cNvSpPr>
          <p:nvPr>
            <p:ph type="dt" sz="half" idx="10"/>
          </p:nvPr>
        </p:nvSpPr>
        <p:spPr/>
        <p:txBody>
          <a:bodyPr/>
          <a:lstStyle/>
          <a:p>
            <a:pPr>
              <a:defRPr/>
            </a:pPr>
            <a:fld id="{7AAB2289-04EA-408C-BB2D-7F6AC9D07096}"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D266D63-B60B-4291-BAFB-1E89929C0302}"/>
              </a:ext>
            </a:extLst>
          </p:cNvPr>
          <p:cNvSpPr>
            <a:spLocks noGrp="1"/>
          </p:cNvSpPr>
          <p:nvPr>
            <p:ph type="dt" sz="half" idx="10"/>
          </p:nvPr>
        </p:nvSpPr>
        <p:spPr/>
        <p:txBody>
          <a:bodyPr/>
          <a:lstStyle/>
          <a:p>
            <a:pPr>
              <a:defRPr/>
            </a:pPr>
            <a:fld id="{C083035D-7D43-41EB-BE44-04041AAA5A1B}"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7FB8DA28-718B-4B37-85C4-D545FBCF76D0}"/>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9E3844ED-75A8-4114-A510-D4D41E859938}"/>
              </a:ext>
            </a:extLst>
          </p:cNvPr>
          <p:cNvSpPr>
            <a:spLocks noGrp="1"/>
          </p:cNvSpPr>
          <p:nvPr>
            <p:ph type="sldNum" sz="quarter" idx="12"/>
          </p:nvPr>
        </p:nvSpPr>
        <p:spPr/>
        <p:txBody>
          <a:bodyPr/>
          <a:lstStyle/>
          <a:p>
            <a:pPr>
              <a:defRPr/>
            </a:pPr>
            <a:fld id="{7830E22A-F574-49D0-B6CD-1F23E069FEAC}" type="slidenum">
              <a:rPr lang="en-US" altLang="zh-CN" smtClean="0"/>
              <a:pPr>
                <a:defRPr/>
              </a:pPr>
              <a:t>6</a:t>
            </a:fld>
            <a:endParaRPr lang="en-US" altLang="zh-CN"/>
          </a:p>
        </p:txBody>
      </p:sp>
      <p:sp>
        <p:nvSpPr>
          <p:cNvPr id="5" name="矩形 4">
            <a:extLst>
              <a:ext uri="{FF2B5EF4-FFF2-40B4-BE49-F238E27FC236}">
                <a16:creationId xmlns:a16="http://schemas.microsoft.com/office/drawing/2014/main" xmlns="" id="{7534D404-07AF-467B-8D3F-2503CA38B933}"/>
              </a:ext>
            </a:extLst>
          </p:cNvPr>
          <p:cNvSpPr/>
          <p:nvPr/>
        </p:nvSpPr>
        <p:spPr>
          <a:xfrm>
            <a:off x="287710" y="1898830"/>
            <a:ext cx="8568580" cy="2862322"/>
          </a:xfrm>
          <a:prstGeom prst="rect">
            <a:avLst/>
          </a:prstGeom>
        </p:spPr>
        <p:txBody>
          <a:bodyPr wrap="square">
            <a:spAutoFit/>
          </a:bodyPr>
          <a:lstStyle/>
          <a:p>
            <a:pPr marL="571500" indent="-571500">
              <a:buFont typeface="Wingdings" pitchFamily="2" charset="2"/>
              <a:buChar char="Ø"/>
            </a:pPr>
            <a:r>
              <a:rPr lang="zh-CN" altLang="en-US" sz="3600" dirty="0">
                <a:latin typeface="Times New Roman" pitchFamily="18" charset="0"/>
                <a:cs typeface="Times New Roman" pitchFamily="18" charset="0"/>
              </a:rPr>
              <a:t>二元序列的线性复杂度是指生成该序列的最短</a:t>
            </a:r>
            <a:r>
              <a:rPr lang="en-US" altLang="zh-CN" sz="3600" dirty="0">
                <a:latin typeface="Times New Roman" pitchFamily="18" charset="0"/>
                <a:cs typeface="Times New Roman" pitchFamily="18" charset="0"/>
              </a:rPr>
              <a:t>LFSR</a:t>
            </a:r>
            <a:r>
              <a:rPr lang="zh-CN" altLang="en-US" sz="3600" dirty="0">
                <a:latin typeface="Times New Roman" pitchFamily="18" charset="0"/>
                <a:cs typeface="Times New Roman" pitchFamily="18" charset="0"/>
              </a:rPr>
              <a:t>的级数</a:t>
            </a:r>
            <a:r>
              <a:rPr lang="zh-CN" altLang="en-US" sz="3600" dirty="0" smtClean="0">
                <a:latin typeface="Times New Roman" pitchFamily="18" charset="0"/>
                <a:cs typeface="Times New Roman" pitchFamily="18" charset="0"/>
              </a:rPr>
              <a:t>，</a:t>
            </a:r>
            <a:endParaRPr lang="en-US" altLang="zh-CN" sz="3600" dirty="0" smtClean="0">
              <a:latin typeface="Times New Roman" pitchFamily="18" charset="0"/>
              <a:cs typeface="Times New Roman" pitchFamily="18" charset="0"/>
            </a:endParaRPr>
          </a:p>
          <a:p>
            <a:pPr marL="571500" indent="-571500">
              <a:buFont typeface="Wingdings" pitchFamily="2" charset="2"/>
              <a:buChar char="Ø"/>
            </a:pPr>
            <a:r>
              <a:rPr lang="zh-CN" altLang="en-US" sz="3600" dirty="0" smtClean="0">
                <a:latin typeface="Times New Roman" pitchFamily="18" charset="0"/>
                <a:cs typeface="Times New Roman" pitchFamily="18" charset="0"/>
              </a:rPr>
              <a:t>最</a:t>
            </a:r>
            <a:r>
              <a:rPr lang="zh-CN" altLang="en-US" sz="3600" dirty="0">
                <a:latin typeface="Times New Roman" pitchFamily="18" charset="0"/>
                <a:cs typeface="Times New Roman" pitchFamily="18" charset="0"/>
              </a:rPr>
              <a:t>短</a:t>
            </a:r>
            <a:r>
              <a:rPr lang="en-US" altLang="zh-CN" sz="3600" dirty="0">
                <a:latin typeface="Times New Roman" pitchFamily="18" charset="0"/>
                <a:cs typeface="Times New Roman" pitchFamily="18" charset="0"/>
              </a:rPr>
              <a:t>LFSR</a:t>
            </a:r>
            <a:r>
              <a:rPr lang="zh-CN" altLang="en-US" sz="3600" dirty="0">
                <a:latin typeface="Times New Roman" pitchFamily="18" charset="0"/>
                <a:cs typeface="Times New Roman" pitchFamily="18" charset="0"/>
              </a:rPr>
              <a:t>的特征多项式称为二元序列的极小特征多项式。</a:t>
            </a:r>
            <a:endParaRPr lang="en-US" altLang="zh-CN" sz="3600" dirty="0">
              <a:latin typeface="Times New Roman" pitchFamily="18" charset="0"/>
              <a:cs typeface="Times New Roman" pitchFamily="18" charset="0"/>
            </a:endParaRPr>
          </a:p>
          <a:p>
            <a:pPr indent="457200"/>
            <a:r>
              <a:rPr lang="zh-CN" altLang="en-US" sz="3600" dirty="0">
                <a:latin typeface="Times New Roman" pitchFamily="18" charset="0"/>
                <a:cs typeface="Times New Roman" pitchFamily="18" charset="0"/>
              </a:rPr>
              <a:t>下面介绍</a:t>
            </a:r>
            <a:r>
              <a:rPr lang="en-US" altLang="zh-CN" sz="3600" dirty="0">
                <a:latin typeface="Times New Roman" pitchFamily="18" charset="0"/>
                <a:cs typeface="Times New Roman" pitchFamily="18" charset="0"/>
              </a:rPr>
              <a:t>M-</a:t>
            </a:r>
            <a:r>
              <a:rPr lang="zh-CN" altLang="en-US" sz="3600" dirty="0">
                <a:latin typeface="Times New Roman" pitchFamily="18" charset="0"/>
                <a:cs typeface="Times New Roman" pitchFamily="18" charset="0"/>
              </a:rPr>
              <a:t>序列</a:t>
            </a:r>
            <a:r>
              <a:rPr lang="zh-CN" altLang="en-US" sz="3600" dirty="0" smtClean="0">
                <a:latin typeface="Times New Roman" pitchFamily="18" charset="0"/>
                <a:cs typeface="Times New Roman" pitchFamily="18" charset="0"/>
              </a:rPr>
              <a:t>。</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03830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D266D63-B60B-4291-BAFB-1E89929C0302}"/>
              </a:ext>
            </a:extLst>
          </p:cNvPr>
          <p:cNvSpPr>
            <a:spLocks noGrp="1"/>
          </p:cNvSpPr>
          <p:nvPr>
            <p:ph type="dt" sz="half" idx="10"/>
          </p:nvPr>
        </p:nvSpPr>
        <p:spPr/>
        <p:txBody>
          <a:bodyPr/>
          <a:lstStyle/>
          <a:p>
            <a:pPr>
              <a:defRPr/>
            </a:pPr>
            <a:fld id="{C083035D-7D43-41EB-BE44-04041AAA5A1B}"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7FB8DA28-718B-4B37-85C4-D545FBCF76D0}"/>
              </a:ext>
            </a:extLst>
          </p:cNvPr>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4" name="灯片编号占位符 3">
            <a:extLst>
              <a:ext uri="{FF2B5EF4-FFF2-40B4-BE49-F238E27FC236}">
                <a16:creationId xmlns:a16="http://schemas.microsoft.com/office/drawing/2014/main" xmlns="" id="{9E3844ED-75A8-4114-A510-D4D41E859938}"/>
              </a:ext>
            </a:extLst>
          </p:cNvPr>
          <p:cNvSpPr>
            <a:spLocks noGrp="1"/>
          </p:cNvSpPr>
          <p:nvPr>
            <p:ph type="sldNum" sz="quarter" idx="12"/>
          </p:nvPr>
        </p:nvSpPr>
        <p:spPr/>
        <p:txBody>
          <a:bodyPr/>
          <a:lstStyle/>
          <a:p>
            <a:pPr>
              <a:defRPr/>
            </a:pPr>
            <a:fld id="{7830E22A-F574-49D0-B6CD-1F23E069FEAC}" type="slidenum">
              <a:rPr lang="en-US" altLang="zh-CN" smtClean="0"/>
              <a:pPr>
                <a:defRPr/>
              </a:pPr>
              <a:t>7</a:t>
            </a:fld>
            <a:endParaRPr lang="en-US" altLang="zh-CN"/>
          </a:p>
        </p:txBody>
      </p:sp>
      <p:sp>
        <p:nvSpPr>
          <p:cNvPr id="5" name="矩形 4">
            <a:extLst>
              <a:ext uri="{FF2B5EF4-FFF2-40B4-BE49-F238E27FC236}">
                <a16:creationId xmlns:a16="http://schemas.microsoft.com/office/drawing/2014/main" xmlns="" id="{7534D404-07AF-467B-8D3F-2503CA38B933}"/>
              </a:ext>
            </a:extLst>
          </p:cNvPr>
          <p:cNvSpPr/>
          <p:nvPr/>
        </p:nvSpPr>
        <p:spPr>
          <a:xfrm>
            <a:off x="566555" y="2323270"/>
            <a:ext cx="7920880" cy="3416320"/>
          </a:xfrm>
          <a:prstGeom prst="rect">
            <a:avLst/>
          </a:prstGeom>
        </p:spPr>
        <p:txBody>
          <a:bodyPr wrap="square">
            <a:spAutoFit/>
          </a:bodyPr>
          <a:lstStyle/>
          <a:p>
            <a:pPr marL="457200" indent="-457200">
              <a:buFont typeface="Wingdings" pitchFamily="2" charset="2"/>
              <a:buChar char="Ø"/>
            </a:pPr>
            <a:r>
              <a:rPr lang="zh-CN" altLang="en-US" sz="3600" b="1" dirty="0" smtClean="0">
                <a:latin typeface="Times New Roman" pitchFamily="18" charset="0"/>
                <a:cs typeface="Times New Roman" pitchFamily="18" charset="0"/>
              </a:rPr>
              <a:t>定义</a:t>
            </a:r>
            <a:r>
              <a:rPr lang="en-US" altLang="zh-CN" sz="3600" b="1" dirty="0">
                <a:latin typeface="Times New Roman" pitchFamily="18" charset="0"/>
                <a:cs typeface="Times New Roman" pitchFamily="18" charset="0"/>
              </a:rPr>
              <a:t>5.8</a:t>
            </a:r>
            <a:r>
              <a:rPr lang="zh-CN" altLang="en-US" sz="3600" b="1" dirty="0">
                <a:latin typeface="Times New Roman" pitchFamily="18" charset="0"/>
                <a:cs typeface="Times New Roman" pitchFamily="18" charset="0"/>
              </a:rPr>
              <a:t>　</a:t>
            </a:r>
            <a:r>
              <a:rPr lang="zh-CN" altLang="en-US" sz="3600" dirty="0">
                <a:latin typeface="Times New Roman" pitchFamily="18" charset="0"/>
                <a:cs typeface="Times New Roman" pitchFamily="18" charset="0"/>
              </a:rPr>
              <a:t>令</a:t>
            </a:r>
            <a:r>
              <a:rPr lang="en-US" altLang="zh-CN" sz="3600" dirty="0">
                <a:latin typeface="Times New Roman" pitchFamily="18" charset="0"/>
                <a:cs typeface="Times New Roman" pitchFamily="18" charset="0"/>
              </a:rPr>
              <a:t>LFSR</a:t>
            </a:r>
            <a:r>
              <a:rPr lang="zh-CN" altLang="en-US" sz="3600" dirty="0">
                <a:latin typeface="Times New Roman" pitchFamily="18" charset="0"/>
                <a:cs typeface="Times New Roman" pitchFamily="18" charset="0"/>
              </a:rPr>
              <a:t>中的反馈函数为非线性函数，则构成非线性反馈移位寄存器，输出序列为非线性序列。输出序列的周期最大的达到</a:t>
            </a:r>
            <a:r>
              <a:rPr lang="en-US" altLang="zh-CN" sz="3600" dirty="0">
                <a:latin typeface="Times New Roman" pitchFamily="18" charset="0"/>
                <a:cs typeface="Times New Roman" pitchFamily="18" charset="0"/>
              </a:rPr>
              <a:t>2</a:t>
            </a:r>
            <a:r>
              <a:rPr lang="en-US" altLang="zh-CN" sz="3600" i="1" baseline="30000" dirty="0">
                <a:latin typeface="Times New Roman" pitchFamily="18" charset="0"/>
                <a:cs typeface="Times New Roman" pitchFamily="18" charset="0"/>
              </a:rPr>
              <a:t>n</a:t>
            </a:r>
            <a:r>
              <a:rPr lang="zh-CN" altLang="en-US" sz="3600" dirty="0">
                <a:latin typeface="Times New Roman" pitchFamily="18" charset="0"/>
                <a:cs typeface="Times New Roman" pitchFamily="18" charset="0"/>
              </a:rPr>
              <a:t>，并称周期达到最大值的非线性移位寄存器序列为</a:t>
            </a:r>
            <a:r>
              <a:rPr lang="en-US" altLang="zh-CN" sz="3600" dirty="0">
                <a:latin typeface="Times New Roman" pitchFamily="18" charset="0"/>
                <a:cs typeface="Times New Roman" pitchFamily="18" charset="0"/>
              </a:rPr>
              <a:t>M-</a:t>
            </a:r>
            <a:r>
              <a:rPr lang="zh-CN" altLang="en-US" sz="3600" dirty="0">
                <a:latin typeface="Times New Roman" pitchFamily="18" charset="0"/>
                <a:cs typeface="Times New Roman" pitchFamily="18" charset="0"/>
              </a:rPr>
              <a:t>序列</a:t>
            </a:r>
            <a:r>
              <a:rPr lang="zh-CN" altLang="en-US" sz="3600" dirty="0" smtClean="0">
                <a:latin typeface="Times New Roman" pitchFamily="18" charset="0"/>
                <a:cs typeface="Times New Roman" pitchFamily="18" charset="0"/>
              </a:rPr>
              <a:t>。</a:t>
            </a:r>
            <a:endParaRPr lang="zh-CN" altLang="en-US" sz="3600" dirty="0"/>
          </a:p>
        </p:txBody>
      </p:sp>
    </p:spTree>
    <p:extLst>
      <p:ext uri="{BB962C8B-B14F-4D97-AF65-F5344CB8AC3E}">
        <p14:creationId xmlns:p14="http://schemas.microsoft.com/office/powerpoint/2010/main" val="189388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D266D63-B60B-4291-BAFB-1E89929C0302}"/>
              </a:ext>
            </a:extLst>
          </p:cNvPr>
          <p:cNvSpPr>
            <a:spLocks noGrp="1"/>
          </p:cNvSpPr>
          <p:nvPr>
            <p:ph type="dt" sz="half" idx="10"/>
          </p:nvPr>
        </p:nvSpPr>
        <p:spPr/>
        <p:txBody>
          <a:bodyPr/>
          <a:lstStyle/>
          <a:p>
            <a:pPr>
              <a:defRPr/>
            </a:pPr>
            <a:fld id="{C083035D-7D43-41EB-BE44-04041AAA5A1B}" type="datetime1">
              <a:rPr lang="zh-CN" altLang="en-US" smtClean="0"/>
              <a:t>2020\1\29 Wednesday</a:t>
            </a:fld>
            <a:endParaRPr lang="en-US" altLang="zh-CN"/>
          </a:p>
        </p:txBody>
      </p:sp>
      <p:sp>
        <p:nvSpPr>
          <p:cNvPr id="3" name="页脚占位符 2">
            <a:extLst>
              <a:ext uri="{FF2B5EF4-FFF2-40B4-BE49-F238E27FC236}">
                <a16:creationId xmlns:a16="http://schemas.microsoft.com/office/drawing/2014/main" xmlns="" id="{7FB8DA28-718B-4B37-85C4-D545FBCF76D0}"/>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9E3844ED-75A8-4114-A510-D4D41E859938}"/>
              </a:ext>
            </a:extLst>
          </p:cNvPr>
          <p:cNvSpPr>
            <a:spLocks noGrp="1"/>
          </p:cNvSpPr>
          <p:nvPr>
            <p:ph type="sldNum" sz="quarter" idx="12"/>
          </p:nvPr>
        </p:nvSpPr>
        <p:spPr/>
        <p:txBody>
          <a:bodyPr/>
          <a:lstStyle/>
          <a:p>
            <a:pPr>
              <a:defRPr/>
            </a:pPr>
            <a:fld id="{7830E22A-F574-49D0-B6CD-1F23E069FEAC}" type="slidenum">
              <a:rPr lang="en-US" altLang="zh-CN" smtClean="0"/>
              <a:pPr>
                <a:defRPr/>
              </a:pPr>
              <a:t>8</a:t>
            </a:fld>
            <a:endParaRPr lang="en-US" altLang="zh-CN"/>
          </a:p>
        </p:txBody>
      </p:sp>
      <p:sp>
        <p:nvSpPr>
          <p:cNvPr id="5" name="矩形 4">
            <a:extLst>
              <a:ext uri="{FF2B5EF4-FFF2-40B4-BE49-F238E27FC236}">
                <a16:creationId xmlns:a16="http://schemas.microsoft.com/office/drawing/2014/main" xmlns="" id="{7534D404-07AF-467B-8D3F-2503CA38B933}"/>
              </a:ext>
            </a:extLst>
          </p:cNvPr>
          <p:cNvSpPr/>
          <p:nvPr/>
        </p:nvSpPr>
        <p:spPr>
          <a:xfrm>
            <a:off x="287710" y="1898830"/>
            <a:ext cx="8568580" cy="2123658"/>
          </a:xfrm>
          <a:prstGeom prst="rect">
            <a:avLst/>
          </a:prstGeom>
        </p:spPr>
        <p:txBody>
          <a:bodyPr wrap="square">
            <a:spAutoFit/>
          </a:bodyPr>
          <a:lstStyle/>
          <a:p>
            <a:pPr marL="571500" indent="-571500">
              <a:lnSpc>
                <a:spcPct val="150000"/>
              </a:lnSpc>
              <a:buFont typeface="Wingdings" pitchFamily="2" charset="2"/>
              <a:buChar char="Ø"/>
            </a:pPr>
            <a:r>
              <a:rPr lang="zh-CN" altLang="en-US" sz="3600" b="1" dirty="0" smtClean="0">
                <a:latin typeface="Times New Roman" pitchFamily="18" charset="0"/>
                <a:cs typeface="Times New Roman" pitchFamily="18" charset="0"/>
              </a:rPr>
              <a:t>定理</a:t>
            </a:r>
            <a:r>
              <a:rPr lang="en-US" altLang="zh-CN" sz="3600" b="1" dirty="0">
                <a:latin typeface="Times New Roman" pitchFamily="18" charset="0"/>
                <a:cs typeface="Times New Roman" pitchFamily="18" charset="0"/>
              </a:rPr>
              <a:t>5.8</a:t>
            </a:r>
            <a:r>
              <a:rPr lang="zh-CN" altLang="en-US" sz="3600" dirty="0">
                <a:latin typeface="Times New Roman" pitchFamily="18" charset="0"/>
                <a:cs typeface="Times New Roman" pitchFamily="18" charset="0"/>
              </a:rPr>
              <a:t>　</a:t>
            </a:r>
            <a:r>
              <a:rPr lang="en-US" altLang="zh-CN" sz="3600" dirty="0">
                <a:latin typeface="Times New Roman" pitchFamily="18" charset="0"/>
                <a:cs typeface="Times New Roman" pitchFamily="18" charset="0"/>
              </a:rPr>
              <a:t>GF(2)</a:t>
            </a:r>
            <a:r>
              <a:rPr lang="zh-CN" altLang="en-US" sz="3600" dirty="0">
                <a:latin typeface="Times New Roman" pitchFamily="18" charset="0"/>
                <a:cs typeface="Times New Roman" pitchFamily="18" charset="0"/>
              </a:rPr>
              <a:t>上</a:t>
            </a:r>
            <a:r>
              <a:rPr lang="en-US" altLang="zh-CN" sz="3600" i="1" dirty="0">
                <a:latin typeface="Times New Roman" pitchFamily="18" charset="0"/>
                <a:cs typeface="Times New Roman" pitchFamily="18" charset="0"/>
              </a:rPr>
              <a:t>n</a:t>
            </a:r>
            <a:r>
              <a:rPr lang="zh-CN" altLang="en-US" sz="3600" dirty="0">
                <a:latin typeface="Times New Roman" pitchFamily="18" charset="0"/>
                <a:cs typeface="Times New Roman" pitchFamily="18" charset="0"/>
              </a:rPr>
              <a:t>级</a:t>
            </a:r>
            <a:r>
              <a:rPr lang="en-US" altLang="zh-CN" sz="3600" dirty="0">
                <a:latin typeface="Times New Roman" pitchFamily="18" charset="0"/>
                <a:cs typeface="Times New Roman" pitchFamily="18" charset="0"/>
              </a:rPr>
              <a:t>M-</a:t>
            </a:r>
            <a:r>
              <a:rPr lang="zh-CN" altLang="en-US" sz="3600" dirty="0">
                <a:latin typeface="Times New Roman" pitchFamily="18" charset="0"/>
                <a:cs typeface="Times New Roman" pitchFamily="18" charset="0"/>
              </a:rPr>
              <a:t>序列反馈函数的个数</a:t>
            </a:r>
            <a:r>
              <a:rPr lang="zh-CN" altLang="en-US" sz="3600" dirty="0" smtClean="0">
                <a:latin typeface="Times New Roman" pitchFamily="18" charset="0"/>
                <a:cs typeface="Times New Roman" pitchFamily="18" charset="0"/>
              </a:rPr>
              <a:t>为：</a:t>
            </a:r>
            <a:endParaRPr lang="en-US" altLang="zh-CN" sz="3600" dirty="0" smtClean="0">
              <a:latin typeface="Times New Roman" pitchFamily="18" charset="0"/>
              <a:cs typeface="Times New Roman" pitchFamily="18" charset="0"/>
            </a:endParaRPr>
          </a:p>
          <a:p>
            <a:pPr indent="457200"/>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1904760121"/>
              </p:ext>
            </p:extLst>
          </p:nvPr>
        </p:nvGraphicFramePr>
        <p:xfrm>
          <a:off x="3131840" y="2888940"/>
          <a:ext cx="1125125" cy="620759"/>
        </p:xfrm>
        <a:graphic>
          <a:graphicData uri="http://schemas.openxmlformats.org/presentationml/2006/ole">
            <mc:AlternateContent xmlns:mc="http://schemas.openxmlformats.org/markup-compatibility/2006">
              <mc:Choice xmlns:v="urn:schemas-microsoft-com:vml" Requires="v">
                <p:oleObj spid="_x0000_s1032" name="Equation" r:id="rId3" imgW="368280" imgH="203040" progId="Equation.DSMT4">
                  <p:embed/>
                </p:oleObj>
              </mc:Choice>
              <mc:Fallback>
                <p:oleObj name="Equation" r:id="rId3" imgW="368280" imgH="203040" progId="Equation.DSMT4">
                  <p:embed/>
                  <p:pic>
                    <p:nvPicPr>
                      <p:cNvPr id="0" name=""/>
                      <p:cNvPicPr/>
                      <p:nvPr/>
                    </p:nvPicPr>
                    <p:blipFill>
                      <a:blip r:embed="rId4"/>
                      <a:stretch>
                        <a:fillRect/>
                      </a:stretch>
                    </p:blipFill>
                    <p:spPr>
                      <a:xfrm>
                        <a:off x="3131840" y="2888940"/>
                        <a:ext cx="1125125" cy="620759"/>
                      </a:xfrm>
                      <a:prstGeom prst="rect">
                        <a:avLst/>
                      </a:prstGeom>
                    </p:spPr>
                  </p:pic>
                </p:oleObj>
              </mc:Fallback>
            </mc:AlternateContent>
          </a:graphicData>
        </a:graphic>
      </p:graphicFrame>
    </p:spTree>
    <p:extLst>
      <p:ext uri="{BB962C8B-B14F-4D97-AF65-F5344CB8AC3E}">
        <p14:creationId xmlns:p14="http://schemas.microsoft.com/office/powerpoint/2010/main" val="43334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a:extLst>
              <a:ext uri="{FF2B5EF4-FFF2-40B4-BE49-F238E27FC236}">
                <a16:creationId xmlns:a16="http://schemas.microsoft.com/office/drawing/2014/main" xmlns="" id="{C0B2D827-12CD-4F66-BFC5-297F93EDB69D}"/>
              </a:ext>
            </a:extLst>
          </p:cNvPr>
          <p:cNvSpPr>
            <a:spLocks noGrp="1" noChangeArrowheads="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5E9EB7A-0460-453B-BEB1-79424295F815}" type="slidenum">
              <a:rPr lang="en-US" altLang="zh-CN" sz="1400"/>
              <a:pPr>
                <a:spcBef>
                  <a:spcPct val="0"/>
                </a:spcBef>
                <a:buClrTx/>
                <a:buSzTx/>
                <a:buFontTx/>
                <a:buNone/>
              </a:pPr>
              <a:t>9</a:t>
            </a:fld>
            <a:endParaRPr lang="en-US" altLang="zh-CN" sz="1400" dirty="0"/>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xmlns="" id="{B5CB68E5-EDBA-4685-ABEF-F18DAB85068B}"/>
                  </a:ext>
                </a:extLst>
              </p:cNvPr>
              <p:cNvSpPr/>
              <p:nvPr/>
            </p:nvSpPr>
            <p:spPr>
              <a:xfrm>
                <a:off x="476545" y="2073274"/>
                <a:ext cx="8280920" cy="4145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en-US" altLang="zh-CN" sz="3200" dirty="0">
                    <a:latin typeface="Times New Roman" pitchFamily="18" charset="0"/>
                    <a:cs typeface="Times New Roman" pitchFamily="18" charset="0"/>
                  </a:rPr>
                  <a:t>M-</a:t>
                </a:r>
                <a:r>
                  <a:rPr lang="zh-CN" altLang="en-US" sz="3200" dirty="0">
                    <a:latin typeface="Times New Roman" pitchFamily="18" charset="0"/>
                    <a:cs typeface="Times New Roman" pitchFamily="18" charset="0"/>
                  </a:rPr>
                  <a:t>序列的统计特性在</a:t>
                </a:r>
                <a:r>
                  <a:rPr lang="en-US" altLang="zh-CN" sz="3200" i="1" dirty="0">
                    <a:latin typeface="Times New Roman" pitchFamily="18" charset="0"/>
                    <a:cs typeface="Times New Roman" pitchFamily="18" charset="0"/>
                  </a:rPr>
                  <a:t>n</a:t>
                </a:r>
                <a:r>
                  <a:rPr lang="zh-CN" altLang="en-US" sz="3200" dirty="0">
                    <a:latin typeface="Times New Roman" pitchFamily="18" charset="0"/>
                    <a:cs typeface="Times New Roman" pitchFamily="18" charset="0"/>
                  </a:rPr>
                  <a:t>级</a:t>
                </a:r>
                <a:r>
                  <a:rPr lang="en-US" altLang="zh-CN" sz="3200" dirty="0">
                    <a:latin typeface="Times New Roman" pitchFamily="18" charset="0"/>
                    <a:cs typeface="Times New Roman" pitchFamily="18" charset="0"/>
                  </a:rPr>
                  <a:t>M-</a:t>
                </a:r>
                <a:r>
                  <a:rPr lang="zh-CN" altLang="en-US" sz="3200" dirty="0">
                    <a:latin typeface="Times New Roman" pitchFamily="18" charset="0"/>
                    <a:cs typeface="Times New Roman" pitchFamily="18" charset="0"/>
                  </a:rPr>
                  <a:t>序列的一个周期中有以下特性。</a:t>
                </a:r>
              </a:p>
              <a:p>
                <a:pPr>
                  <a:spcBef>
                    <a:spcPct val="2000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与</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的数目均为</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−1</m:t>
                        </m:r>
                      </m:sup>
                    </m:sSup>
                  </m:oMath>
                </a14:m>
                <a:r>
                  <a:rPr lang="zh-CN" altLang="zh-CN" sz="32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2</a:t>
                </a:r>
                <a:r>
                  <a:rPr lang="zh-CN" altLang="zh-CN" sz="3200" dirty="0">
                    <a:latin typeface="Times New Roman" panose="02020603050405020304" pitchFamily="18" charset="0"/>
                    <a:ea typeface="+mn-ea"/>
                    <a:cs typeface="Times New Roman" panose="02020603050405020304" pitchFamily="18" charset="0"/>
                  </a:rPr>
                  <a:t>）长为</a:t>
                </a:r>
                <a:r>
                  <a:rPr lang="en-US" altLang="zh-CN" sz="3200" i="1" dirty="0">
                    <a:latin typeface="Times New Roman" panose="02020603050405020304" pitchFamily="18" charset="0"/>
                    <a:ea typeface="+mn-ea"/>
                    <a:cs typeface="Times New Roman" panose="02020603050405020304" pitchFamily="18" charset="0"/>
                  </a:rPr>
                  <a:t>k</a:t>
                </a:r>
                <a:r>
                  <a:rPr lang="zh-CN" altLang="zh-CN" sz="3200" dirty="0">
                    <a:latin typeface="Times New Roman" panose="02020603050405020304" pitchFamily="18" charset="0"/>
                    <a:ea typeface="+mn-ea"/>
                    <a:cs typeface="Times New Roman" panose="02020603050405020304" pitchFamily="18" charset="0"/>
                  </a:rPr>
                  <a:t>的</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游程与</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游程的数目均为</a:t>
                </a:r>
              </a:p>
              <a:p>
                <a:pPr>
                  <a:spcBef>
                    <a:spcPct val="20000"/>
                  </a:spcBef>
                  <a:buClr>
                    <a:schemeClr val="folHlink"/>
                  </a:buClr>
                  <a:buSzPct val="60000"/>
                </a:pPr>
                <a:r>
                  <a:rPr lang="en-US" altLang="zh-CN" sz="3200" dirty="0">
                    <a:latin typeface="Times New Roman" panose="02020603050405020304" pitchFamily="18" charset="0"/>
                    <a:ea typeface="+mn-ea"/>
                    <a:cs typeface="Times New Roman" panose="02020603050405020304" pitchFamily="18" charset="0"/>
                  </a:rPr>
                  <a:t>	</a:t>
                </a:r>
                <a14:m>
                  <m:oMath xmlns:m="http://schemas.openxmlformats.org/officeDocument/2006/math">
                    <m:d>
                      <m:dPr>
                        <m:begChr m:val="{"/>
                        <m:endChr m:val=""/>
                        <m:ctrlPr>
                          <a:rPr lang="zh-CN" altLang="zh-CN" sz="3200" i="1">
                            <a:latin typeface="Cambria Math"/>
                            <a:ea typeface="+mn-ea"/>
                          </a:rPr>
                        </m:ctrlPr>
                      </m:dPr>
                      <m:e>
                        <m:eqArr>
                          <m:eqArrPr>
                            <m:ctrlPr>
                              <a:rPr lang="zh-CN" altLang="zh-CN" sz="3200" i="1">
                                <a:latin typeface="Cambria Math"/>
                                <a:ea typeface="+mn-ea"/>
                              </a:rPr>
                            </m:ctrlPr>
                          </m:eqArrPr>
                          <m:e>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𝑘</m:t>
                                </m:r>
                                <m:r>
                                  <a:rPr lang="en-US" altLang="zh-CN" sz="3200" smtClean="0">
                                    <a:latin typeface="Cambria Math" panose="02040503050406030204" pitchFamily="18" charset="0"/>
                                    <a:ea typeface="+mn-ea"/>
                                  </a:rPr>
                                  <m:t>−2</m:t>
                                </m:r>
                              </m:sup>
                            </m:sSup>
                            <m:r>
                              <a:rPr lang="en-US" altLang="zh-CN" sz="3200" smtClean="0">
                                <a:latin typeface="Cambria Math" panose="02040503050406030204" pitchFamily="18" charset="0"/>
                                <a:ea typeface="+mn-ea"/>
                              </a:rPr>
                              <m:t>    1≤</m:t>
                            </m:r>
                            <m:r>
                              <a:rPr lang="en-US" altLang="zh-CN" sz="3200" smtClean="0">
                                <a:latin typeface="Cambria Math" panose="02040503050406030204" pitchFamily="18" charset="0"/>
                                <a:ea typeface="+mn-ea"/>
                              </a:rPr>
                              <m:t>𝑘</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r>
                              <a:rPr lang="en-US" altLang="zh-CN" sz="3200" smtClean="0">
                                <a:latin typeface="Cambria Math" panose="02040503050406030204" pitchFamily="18" charset="0"/>
                                <a:ea typeface="+mn-ea"/>
                              </a:rPr>
                              <m:t>−2</m:t>
                            </m:r>
                          </m:e>
                          <m:e>
                            <m:r>
                              <a:rPr lang="en-US" altLang="zh-CN" sz="3200" smtClean="0">
                                <a:latin typeface="Cambria Math" panose="02040503050406030204" pitchFamily="18" charset="0"/>
                                <a:ea typeface="+mn-ea"/>
                              </a:rPr>
                              <m:t>1</m:t>
                            </m:r>
                            <m:r>
                              <a:rPr lang="en-US" altLang="zh-CN" sz="3200" b="0" i="0" smtClean="0">
                                <a:latin typeface="Cambria Math" panose="02040503050406030204" pitchFamily="18" charset="0"/>
                                <a:ea typeface="+mn-ea"/>
                              </a:rPr>
                              <m:t>                 </m:t>
                            </m:r>
                            <m:r>
                              <a:rPr lang="en-US" altLang="zh-CN" sz="3200" smtClean="0">
                                <a:latin typeface="Cambria Math" panose="02040503050406030204" pitchFamily="18" charset="0"/>
                                <a:ea typeface="+mn-ea"/>
                              </a:rPr>
                              <m:t>   </m:t>
                            </m:r>
                            <m:r>
                              <a:rPr lang="en-US" altLang="zh-CN" sz="3200" smtClean="0">
                                <a:latin typeface="Cambria Math" panose="02040503050406030204" pitchFamily="18" charset="0"/>
                                <a:ea typeface="+mn-ea"/>
                              </a:rPr>
                              <m:t>𝑘</m:t>
                            </m:r>
                            <m:r>
                              <a:rPr lang="en-US" altLang="zh-CN" sz="3200" smtClean="0">
                                <a:latin typeface="Cambria Math" panose="02040503050406030204" pitchFamily="18" charset="0"/>
                                <a:ea typeface="+mn-ea"/>
                              </a:rPr>
                              <m:t>=</m:t>
                            </m:r>
                            <m:r>
                              <a:rPr lang="en-US" altLang="zh-CN" sz="3200" smtClean="0">
                                <a:latin typeface="Cambria Math" panose="02040503050406030204" pitchFamily="18" charset="0"/>
                                <a:ea typeface="+mn-ea"/>
                              </a:rPr>
                              <m:t>𝑛</m:t>
                            </m:r>
                          </m:e>
                          <m:e>
                            <m:r>
                              <a:rPr lang="en-US" altLang="zh-CN" sz="3200" smtClean="0">
                                <a:latin typeface="Cambria Math" panose="02040503050406030204" pitchFamily="18" charset="0"/>
                                <a:ea typeface="+mn-ea"/>
                              </a:rPr>
                              <m:t>0</m:t>
                            </m:r>
                            <m:r>
                              <a:rPr lang="en-US" altLang="zh-CN" sz="3200" b="0" i="0" smtClean="0">
                                <a:latin typeface="Cambria Math" panose="02040503050406030204" pitchFamily="18" charset="0"/>
                                <a:ea typeface="+mn-ea"/>
                              </a:rPr>
                              <m:t>  </m:t>
                            </m:r>
                            <m:r>
                              <a:rPr lang="en-US" altLang="zh-CN" sz="3200">
                                <a:latin typeface="Cambria Math" panose="02040503050406030204" pitchFamily="18" charset="0"/>
                              </a:rPr>
                              <m:t>                    </m:t>
                            </m:r>
                            <m:r>
                              <a:rPr lang="zh-CN" altLang="zh-CN" sz="3200">
                                <a:latin typeface="Cambria Math" panose="02040503050406030204" pitchFamily="18" charset="0"/>
                                <a:ea typeface="+mn-ea"/>
                              </a:rPr>
                              <m:t>其他</m:t>
                            </m:r>
                          </m:e>
                        </m:eqArr>
                      </m:e>
                    </m:d>
                  </m:oMath>
                </a14:m>
                <a:r>
                  <a:rPr lang="en-US" altLang="zh-CN" sz="3200" dirty="0">
                    <a:latin typeface="Times New Roman" panose="02020603050405020304" pitchFamily="18" charset="0"/>
                    <a:ea typeface="+mn-ea"/>
                    <a:cs typeface="Times New Roman" panose="02020603050405020304" pitchFamily="18" charset="0"/>
                  </a:rPr>
                  <a:t>	</a:t>
                </a:r>
                <a:endParaRPr lang="en-US" altLang="zh-CN" sz="3200" dirty="0" smtClean="0">
                  <a:latin typeface="Times New Roman" panose="02020603050405020304" pitchFamily="18" charset="0"/>
                  <a:ea typeface="+mn-ea"/>
                  <a:cs typeface="Times New Roman" panose="02020603050405020304" pitchFamily="18" charset="0"/>
                </a:endParaRPr>
              </a:p>
            </p:txBody>
          </p:sp>
        </mc:Choice>
        <mc:Fallback xmlns="">
          <p:sp>
            <p:nvSpPr>
              <p:cNvPr id="24" name="矩形 23">
                <a:extLst>
                  <a:ext uri="{FF2B5EF4-FFF2-40B4-BE49-F238E27FC236}">
                    <a16:creationId xmlns="" xmlns:a16="http://schemas.microsoft.com/office/drawing/2014/main" xmlns:a14="http://schemas.microsoft.com/office/drawing/2010/main" id="{B5CB68E5-EDBA-4685-ABEF-F18DAB85068B}"/>
                  </a:ext>
                </a:extLst>
              </p:cNvPr>
              <p:cNvSpPr>
                <a:spLocks noRot="1" noChangeAspect="1" noMove="1" noResize="1" noEditPoints="1" noAdjustHandles="1" noChangeArrowheads="1" noChangeShapeType="1" noTextEdit="1"/>
              </p:cNvSpPr>
              <p:nvPr/>
            </p:nvSpPr>
            <p:spPr>
              <a:xfrm>
                <a:off x="476545" y="2073274"/>
                <a:ext cx="8280920" cy="4145687"/>
              </a:xfrm>
              <a:prstGeom prst="rect">
                <a:avLst/>
              </a:prstGeom>
              <a:blipFill rotWithShape="1">
                <a:blip r:embed="rId2"/>
                <a:stretch>
                  <a:fillRect l="-1840" t="-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F0FD5AA0-CDB5-4C44-AEFC-34FB55E6C8B1}" type="datetime1">
              <a:rPr lang="zh-CN" altLang="en-US" smtClean="0"/>
              <a:t>2020\1\29 Wednesday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8927</TotalTime>
  <Words>2690</Words>
  <Application>Microsoft Office PowerPoint</Application>
  <PresentationFormat>全屏显示(4:3)</PresentationFormat>
  <Paragraphs>341</Paragraphs>
  <Slides>41</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Blends</vt:lpstr>
      <vt:lpstr>Equation</vt:lpstr>
      <vt:lpstr>第5章 序列密码（2）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467</cp:revision>
  <dcterms:created xsi:type="dcterms:W3CDTF">2004-01-23T05:06:20Z</dcterms:created>
  <dcterms:modified xsi:type="dcterms:W3CDTF">2020-01-29T08:11:48Z</dcterms:modified>
</cp:coreProperties>
</file>