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03"/>
  </p:notesMasterIdLst>
  <p:handoutMasterIdLst>
    <p:handoutMasterId r:id="rId104"/>
  </p:handoutMasterIdLst>
  <p:sldIdLst>
    <p:sldId id="256" r:id="rId2"/>
    <p:sldId id="476" r:id="rId3"/>
    <p:sldId id="257" r:id="rId4"/>
    <p:sldId id="258" r:id="rId5"/>
    <p:sldId id="408" r:id="rId6"/>
    <p:sldId id="398" r:id="rId7"/>
    <p:sldId id="295" r:id="rId8"/>
    <p:sldId id="409" r:id="rId9"/>
    <p:sldId id="399" r:id="rId10"/>
    <p:sldId id="410" r:id="rId11"/>
    <p:sldId id="400" r:id="rId12"/>
    <p:sldId id="477" r:id="rId13"/>
    <p:sldId id="411" r:id="rId14"/>
    <p:sldId id="401" r:id="rId15"/>
    <p:sldId id="402" r:id="rId16"/>
    <p:sldId id="412" r:id="rId17"/>
    <p:sldId id="403" r:id="rId18"/>
    <p:sldId id="413" r:id="rId19"/>
    <p:sldId id="296" r:id="rId20"/>
    <p:sldId id="478" r:id="rId21"/>
    <p:sldId id="414" r:id="rId22"/>
    <p:sldId id="404" r:id="rId23"/>
    <p:sldId id="415" r:id="rId24"/>
    <p:sldId id="342" r:id="rId25"/>
    <p:sldId id="458" r:id="rId26"/>
    <p:sldId id="407" r:id="rId27"/>
    <p:sldId id="418" r:id="rId28"/>
    <p:sldId id="419" r:id="rId29"/>
    <p:sldId id="420" r:id="rId30"/>
    <p:sldId id="421" r:id="rId31"/>
    <p:sldId id="459" r:id="rId32"/>
    <p:sldId id="423" r:id="rId33"/>
    <p:sldId id="424" r:id="rId34"/>
    <p:sldId id="460" r:id="rId35"/>
    <p:sldId id="461" r:id="rId36"/>
    <p:sldId id="462" r:id="rId37"/>
    <p:sldId id="463" r:id="rId38"/>
    <p:sldId id="430" r:id="rId39"/>
    <p:sldId id="464" r:id="rId40"/>
    <p:sldId id="465" r:id="rId41"/>
    <p:sldId id="479" r:id="rId42"/>
    <p:sldId id="433" r:id="rId43"/>
    <p:sldId id="434" r:id="rId44"/>
    <p:sldId id="494" r:id="rId45"/>
    <p:sldId id="495" r:id="rId46"/>
    <p:sldId id="466" r:id="rId47"/>
    <p:sldId id="467" r:id="rId48"/>
    <p:sldId id="468" r:id="rId49"/>
    <p:sldId id="481" r:id="rId50"/>
    <p:sldId id="482" r:id="rId51"/>
    <p:sldId id="483" r:id="rId52"/>
    <p:sldId id="484" r:id="rId53"/>
    <p:sldId id="485" r:id="rId54"/>
    <p:sldId id="486" r:id="rId55"/>
    <p:sldId id="487" r:id="rId56"/>
    <p:sldId id="488" r:id="rId57"/>
    <p:sldId id="489" r:id="rId58"/>
    <p:sldId id="490" r:id="rId59"/>
    <p:sldId id="491" r:id="rId60"/>
    <p:sldId id="492" r:id="rId61"/>
    <p:sldId id="439" r:id="rId62"/>
    <p:sldId id="440" r:id="rId63"/>
    <p:sldId id="469" r:id="rId64"/>
    <p:sldId id="443" r:id="rId65"/>
    <p:sldId id="444" r:id="rId66"/>
    <p:sldId id="480" r:id="rId67"/>
    <p:sldId id="519" r:id="rId68"/>
    <p:sldId id="496" r:id="rId69"/>
    <p:sldId id="497" r:id="rId70"/>
    <p:sldId id="498" r:id="rId71"/>
    <p:sldId id="499" r:id="rId72"/>
    <p:sldId id="500" r:id="rId73"/>
    <p:sldId id="501" r:id="rId74"/>
    <p:sldId id="502" r:id="rId75"/>
    <p:sldId id="503" r:id="rId76"/>
    <p:sldId id="504" r:id="rId77"/>
    <p:sldId id="505" r:id="rId78"/>
    <p:sldId id="506" r:id="rId79"/>
    <p:sldId id="507" r:id="rId80"/>
    <p:sldId id="508" r:id="rId81"/>
    <p:sldId id="509" r:id="rId82"/>
    <p:sldId id="510" r:id="rId83"/>
    <p:sldId id="511" r:id="rId84"/>
    <p:sldId id="512" r:id="rId85"/>
    <p:sldId id="513" r:id="rId86"/>
    <p:sldId id="514" r:id="rId87"/>
    <p:sldId id="515" r:id="rId88"/>
    <p:sldId id="516" r:id="rId89"/>
    <p:sldId id="517" r:id="rId90"/>
    <p:sldId id="518" r:id="rId91"/>
    <p:sldId id="470" r:id="rId92"/>
    <p:sldId id="471" r:id="rId93"/>
    <p:sldId id="472" r:id="rId94"/>
    <p:sldId id="450" r:id="rId95"/>
    <p:sldId id="451" r:id="rId96"/>
    <p:sldId id="452" r:id="rId97"/>
    <p:sldId id="473" r:id="rId98"/>
    <p:sldId id="454" r:id="rId99"/>
    <p:sldId id="474" r:id="rId100"/>
    <p:sldId id="456" r:id="rId101"/>
    <p:sldId id="475" r:id="rId10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410E"/>
    <a:srgbClr val="A581DF"/>
    <a:srgbClr val="D59677"/>
    <a:srgbClr val="00FFFF"/>
    <a:srgbClr val="00FF00"/>
    <a:srgbClr val="1CD8D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14" autoAdjust="0"/>
  </p:normalViewPr>
  <p:slideViewPr>
    <p:cSldViewPr>
      <p:cViewPr varScale="1">
        <p:scale>
          <a:sx n="53" d="100"/>
          <a:sy n="53" d="100"/>
        </p:scale>
        <p:origin x="-9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88"/>
    </p:cViewPr>
  </p:sorterViewPr>
  <p:notesViewPr>
    <p:cSldViewPr>
      <p:cViewPr varScale="1">
        <p:scale>
          <a:sx n="56" d="100"/>
          <a:sy n="56" d="100"/>
        </p:scale>
        <p:origin x="-1854"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5" Type="http://schemas.openxmlformats.org/officeDocument/2006/relationships/image" Target="../media/image32.emf"/><Relationship Id="rId4"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5" Type="http://schemas.openxmlformats.org/officeDocument/2006/relationships/image" Target="../media/image37.emf"/><Relationship Id="rId4"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r>
              <a:rPr lang="en-US" altLang="zh-CN"/>
              <a:t>liyanjun</a:t>
            </a:r>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F2A4FDE6-1109-4529-A11E-232B27DF2962}" type="slidenum">
              <a:rPr lang="en-US" altLang="zh-CN"/>
              <a:pPr>
                <a:defRPr/>
              </a:pPr>
              <a:t>‹#›</a:t>
            </a:fld>
            <a:endParaRPr lang="en-US" altLang="zh-CN"/>
          </a:p>
        </p:txBody>
      </p:sp>
    </p:spTree>
    <p:extLst>
      <p:ext uri="{BB962C8B-B14F-4D97-AF65-F5344CB8AC3E}">
        <p14:creationId xmlns:p14="http://schemas.microsoft.com/office/powerpoint/2010/main" val="310343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24B2D66-5417-42E7-B390-BC32126FDA0C}" type="slidenum">
              <a:rPr lang="en-US" altLang="zh-CN"/>
              <a:pPr>
                <a:defRPr/>
              </a:pPr>
              <a:t>‹#›</a:t>
            </a:fld>
            <a:endParaRPr lang="en-US" altLang="zh-CN"/>
          </a:p>
        </p:txBody>
      </p:sp>
    </p:spTree>
    <p:extLst>
      <p:ext uri="{BB962C8B-B14F-4D97-AF65-F5344CB8AC3E}">
        <p14:creationId xmlns:p14="http://schemas.microsoft.com/office/powerpoint/2010/main" val="4849388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5B0D130-B70B-4F6D-A7C6-7F1CC993A0C3}" type="slidenum">
              <a:rPr lang="en-US" altLang="zh-CN" smtClean="0"/>
              <a:pPr eaLnBrk="1" hangingPunct="1">
                <a:spcBef>
                  <a:spcPct val="0"/>
                </a:spcBef>
              </a:pPr>
              <a:t>1</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C40DA935-EBD2-4EFB-B391-20FB896B31F6}" type="slidenum">
              <a:rPr lang="en-US" altLang="zh-CN" smtClean="0"/>
              <a:pPr eaLnBrk="1" hangingPunct="1">
                <a:spcBef>
                  <a:spcPct val="0"/>
                </a:spcBef>
              </a:pPr>
              <a:t>57</a:t>
            </a:fld>
            <a:endParaRPr lang="en-US" altLang="zh-CN" smtClean="0"/>
          </a:p>
        </p:txBody>
      </p:sp>
      <p:sp>
        <p:nvSpPr>
          <p:cNvPr id="76803" name="Rectangle 2"/>
          <p:cNvSpPr>
            <a:spLocks noChangeArrowheads="1" noTextEdit="1"/>
          </p:cNvSpPr>
          <p:nvPr>
            <p:ph type="sldImg"/>
          </p:nvPr>
        </p:nvSpPr>
        <p:spPr>
          <a:xfrm>
            <a:off x="3429000" y="2400300"/>
            <a:ext cx="0" cy="0"/>
          </a:xfrm>
          <a:ln/>
        </p:spPr>
      </p:sp>
      <p:sp>
        <p:nvSpPr>
          <p:cNvPr id="76804"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24B2D66-5417-42E7-B390-BC32126FDA0C}" type="slidenum">
              <a:rPr lang="en-US" altLang="zh-CN" smtClean="0"/>
              <a:pPr>
                <a:defRPr/>
              </a:pPr>
              <a:t>22</a:t>
            </a:fld>
            <a:endParaRPr lang="en-US" altLang="zh-CN"/>
          </a:p>
        </p:txBody>
      </p:sp>
    </p:spTree>
    <p:extLst>
      <p:ext uri="{BB962C8B-B14F-4D97-AF65-F5344CB8AC3E}">
        <p14:creationId xmlns:p14="http://schemas.microsoft.com/office/powerpoint/2010/main" val="29087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0A2B64D9-5068-462E-88A7-1CE1A8A00AD3}" type="slidenum">
              <a:rPr lang="en-US" altLang="zh-CN" smtClean="0"/>
              <a:pPr eaLnBrk="1" hangingPunct="1">
                <a:spcBef>
                  <a:spcPct val="0"/>
                </a:spcBef>
              </a:pPr>
              <a:t>49</a:t>
            </a:fld>
            <a:endParaRPr lang="en-US" altLang="zh-CN" smtClean="0"/>
          </a:p>
        </p:txBody>
      </p:sp>
      <p:sp>
        <p:nvSpPr>
          <p:cNvPr id="69635" name="Rectangle 2"/>
          <p:cNvSpPr>
            <a:spLocks noChangeArrowheads="1" noTextEdit="1"/>
          </p:cNvSpPr>
          <p:nvPr>
            <p:ph type="sldImg"/>
          </p:nvPr>
        </p:nvSpPr>
        <p:spPr>
          <a:xfrm>
            <a:off x="3429000" y="2400300"/>
            <a:ext cx="0" cy="0"/>
          </a:xfrm>
          <a:solidFill>
            <a:srgbClr val="FFFFFF"/>
          </a:solidFill>
          <a:ln/>
        </p:spPr>
      </p:sp>
      <p:sp>
        <p:nvSpPr>
          <p:cNvPr id="69636" name="Rectangle 3"/>
          <p:cNvSpPr>
            <a:spLocks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E9EF1E91-0265-4E13-B451-58C2640B8030}" type="slidenum">
              <a:rPr lang="en-US" altLang="zh-CN" smtClean="0"/>
              <a:pPr eaLnBrk="1" hangingPunct="1">
                <a:spcBef>
                  <a:spcPct val="0"/>
                </a:spcBef>
              </a:pPr>
              <a:t>50</a:t>
            </a:fld>
            <a:endParaRPr lang="en-US" altLang="zh-CN" smtClean="0"/>
          </a:p>
        </p:txBody>
      </p:sp>
      <p:sp>
        <p:nvSpPr>
          <p:cNvPr id="70659" name="Rectangle 2"/>
          <p:cNvSpPr>
            <a:spLocks noChangeArrowheads="1" noTextEdit="1"/>
          </p:cNvSpPr>
          <p:nvPr>
            <p:ph type="sldImg"/>
          </p:nvPr>
        </p:nvSpPr>
        <p:spPr>
          <a:xfrm>
            <a:off x="3429000" y="2400300"/>
            <a:ext cx="0" cy="0"/>
          </a:xfrm>
          <a:ln/>
        </p:spPr>
      </p:sp>
      <p:sp>
        <p:nvSpPr>
          <p:cNvPr id="70660"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E9444DF2-274D-4A83-81FF-6282452D77F6}" type="slidenum">
              <a:rPr lang="en-US" altLang="zh-CN" smtClean="0"/>
              <a:pPr eaLnBrk="1" hangingPunct="1">
                <a:spcBef>
                  <a:spcPct val="0"/>
                </a:spcBef>
              </a:pPr>
              <a:t>51</a:t>
            </a:fld>
            <a:endParaRPr lang="en-US" altLang="zh-CN" smtClean="0"/>
          </a:p>
        </p:txBody>
      </p:sp>
      <p:sp>
        <p:nvSpPr>
          <p:cNvPr id="71683" name="Rectangle 2"/>
          <p:cNvSpPr>
            <a:spLocks noChangeArrowheads="1" noTextEdit="1"/>
          </p:cNvSpPr>
          <p:nvPr>
            <p:ph type="sldImg"/>
          </p:nvPr>
        </p:nvSpPr>
        <p:spPr>
          <a:xfrm>
            <a:off x="3429000" y="2400300"/>
            <a:ext cx="0" cy="0"/>
          </a:xfrm>
          <a:ln/>
        </p:spPr>
      </p:sp>
      <p:sp>
        <p:nvSpPr>
          <p:cNvPr id="71684"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26818DA-9D0C-41FD-A473-B77F235B0AC0}" type="slidenum">
              <a:rPr lang="en-US" altLang="zh-CN" smtClean="0"/>
              <a:pPr eaLnBrk="1" hangingPunct="1">
                <a:spcBef>
                  <a:spcPct val="0"/>
                </a:spcBef>
              </a:pPr>
              <a:t>52</a:t>
            </a:fld>
            <a:endParaRPr lang="en-US" altLang="zh-CN" smtClean="0"/>
          </a:p>
        </p:txBody>
      </p:sp>
      <p:sp>
        <p:nvSpPr>
          <p:cNvPr id="72707" name="Rectangle 2"/>
          <p:cNvSpPr>
            <a:spLocks noChangeArrowheads="1" noTextEdit="1"/>
          </p:cNvSpPr>
          <p:nvPr>
            <p:ph type="sldImg"/>
          </p:nvPr>
        </p:nvSpPr>
        <p:spPr>
          <a:xfrm>
            <a:off x="3429000" y="2400300"/>
            <a:ext cx="0" cy="0"/>
          </a:xfrm>
          <a:solidFill>
            <a:srgbClr val="FFFFFF"/>
          </a:solidFill>
          <a:ln/>
        </p:spPr>
      </p:sp>
      <p:sp>
        <p:nvSpPr>
          <p:cNvPr id="72708" name="Rectangle 3"/>
          <p:cNvSpPr>
            <a:spLocks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39D8DCB4-2CB4-456A-9D3F-6A8BA5FB3F87}" type="slidenum">
              <a:rPr lang="en-US" altLang="zh-CN" smtClean="0"/>
              <a:pPr eaLnBrk="1" hangingPunct="1">
                <a:spcBef>
                  <a:spcPct val="0"/>
                </a:spcBef>
              </a:pPr>
              <a:t>53</a:t>
            </a:fld>
            <a:endParaRPr lang="en-US" altLang="zh-CN" smtClean="0"/>
          </a:p>
        </p:txBody>
      </p:sp>
      <p:sp>
        <p:nvSpPr>
          <p:cNvPr id="73731" name="Rectangle 2"/>
          <p:cNvSpPr>
            <a:spLocks noChangeArrowheads="1" noTextEdit="1"/>
          </p:cNvSpPr>
          <p:nvPr>
            <p:ph type="sldImg"/>
          </p:nvPr>
        </p:nvSpPr>
        <p:spPr>
          <a:xfrm>
            <a:off x="3429000" y="2400300"/>
            <a:ext cx="0" cy="0"/>
          </a:xfrm>
          <a:ln/>
        </p:spPr>
      </p:sp>
      <p:sp>
        <p:nvSpPr>
          <p:cNvPr id="73732"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这里为什么</a:t>
            </a:r>
            <a:r>
              <a:rPr lang="en-US" altLang="zh-CN" smtClean="0">
                <a:ea typeface="宋体" charset="-122"/>
              </a:rPr>
              <a:t>m</a:t>
            </a:r>
            <a:r>
              <a:rPr lang="zh-CN" altLang="en-US" smtClean="0">
                <a:ea typeface="宋体" charset="-122"/>
              </a:rPr>
              <a:t>是</a:t>
            </a:r>
            <a:r>
              <a:rPr lang="en-US" altLang="zh-CN" smtClean="0">
                <a:ea typeface="宋体" charset="-122"/>
              </a:rPr>
              <a:t>p</a:t>
            </a:r>
            <a:r>
              <a:rPr lang="zh-CN" altLang="en-US" smtClean="0">
                <a:ea typeface="宋体" charset="-122"/>
              </a:rPr>
              <a:t>的倍数，同时也是</a:t>
            </a:r>
            <a:r>
              <a:rPr lang="en-US" altLang="zh-CN" smtClean="0">
                <a:ea typeface="宋体" charset="-122"/>
              </a:rPr>
              <a:t>q</a:t>
            </a:r>
            <a:r>
              <a:rPr lang="zh-CN" altLang="en-US" smtClean="0">
                <a:ea typeface="宋体" charset="-122"/>
              </a:rPr>
              <a:t>的倍数。反之，</a:t>
            </a:r>
            <a:r>
              <a:rPr lang="en-US" altLang="zh-CN" smtClean="0">
                <a:ea typeface="宋体" charset="-122"/>
              </a:rPr>
              <a:t>m=kpq,m&gt;=n,</a:t>
            </a:r>
            <a:r>
              <a:rPr lang="zh-CN" altLang="en-US" smtClean="0">
                <a:ea typeface="宋体" charset="-122"/>
              </a:rPr>
              <a:t>矛盾。</a:t>
            </a: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3DC6D72D-4088-4C79-9A47-CB4CBBBC087D}" type="slidenum">
              <a:rPr lang="en-US" altLang="zh-CN" smtClean="0"/>
              <a:pPr eaLnBrk="1" hangingPunct="1">
                <a:spcBef>
                  <a:spcPct val="0"/>
                </a:spcBef>
              </a:pPr>
              <a:t>54</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B038F1B8-3FCA-4798-910B-413CB2A600ED}" type="slidenum">
              <a:rPr lang="en-US" altLang="zh-CN" smtClean="0"/>
              <a:pPr eaLnBrk="1" hangingPunct="1">
                <a:spcBef>
                  <a:spcPct val="0"/>
                </a:spcBef>
              </a:pPr>
              <a:t>56</a:t>
            </a:fld>
            <a:endParaRPr lang="en-US" altLang="zh-CN" smtClean="0"/>
          </a:p>
        </p:txBody>
      </p:sp>
      <p:sp>
        <p:nvSpPr>
          <p:cNvPr id="75779" name="Rectangle 2"/>
          <p:cNvSpPr>
            <a:spLocks noChangeArrowheads="1" noTextEdit="1"/>
          </p:cNvSpPr>
          <p:nvPr>
            <p:ph type="sldImg"/>
          </p:nvPr>
        </p:nvSpPr>
        <p:spPr>
          <a:xfrm>
            <a:off x="3429000" y="2400300"/>
            <a:ext cx="0" cy="0"/>
          </a:xfrm>
          <a:ln/>
        </p:spPr>
      </p:sp>
      <p:sp>
        <p:nvSpPr>
          <p:cNvPr id="75780" name="Rectangle 3"/>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grpSp>
      <p:sp>
        <p:nvSpPr>
          <p:cNvPr id="15975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97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204789" y="6264315"/>
            <a:ext cx="1905000" cy="457200"/>
          </a:xfrm>
        </p:spPr>
        <p:txBody>
          <a:bodyPr/>
          <a:lstStyle>
            <a:lvl1pPr>
              <a:defRPr>
                <a:solidFill>
                  <a:schemeClr val="bg2"/>
                </a:solidFill>
              </a:defRPr>
            </a:lvl1pPr>
          </a:lstStyle>
          <a:p>
            <a:pPr>
              <a:defRPr/>
            </a:pPr>
            <a:fld id="{6DE7E8E1-24B5-4FE9-B57B-269497970403}" type="datetime1">
              <a:rPr lang="zh-CN" altLang="en-US" smtClean="0"/>
              <a:t>2020\1\31 Friday</a:t>
            </a:fld>
            <a:endParaRPr lang="en-US" altLang="zh-CN"/>
          </a:p>
        </p:txBody>
      </p:sp>
      <p:sp>
        <p:nvSpPr>
          <p:cNvPr id="15" name="Rectangle 15"/>
          <p:cNvSpPr>
            <a:spLocks noGrp="1" noChangeArrowheads="1"/>
          </p:cNvSpPr>
          <p:nvPr>
            <p:ph type="ftr" sz="quarter" idx="11"/>
          </p:nvPr>
        </p:nvSpPr>
        <p:spPr>
          <a:xfrm>
            <a:off x="3086835" y="6309320"/>
            <a:ext cx="2895600" cy="457200"/>
          </a:xfrm>
        </p:spPr>
        <p:txBody>
          <a:bodyPr/>
          <a:lstStyle>
            <a:lvl1pPr>
              <a:defRPr>
                <a:solidFill>
                  <a:schemeClr val="bg2"/>
                </a:solidFill>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12FADA9-FA8A-4D88-A752-55542C9D2FC8}" type="slidenum">
              <a:rPr lang="en-US" altLang="zh-CN"/>
              <a:pPr>
                <a:defRPr/>
              </a:pPr>
              <a:t>‹#›</a:t>
            </a:fld>
            <a:endParaRPr lang="en-US" altLang="zh-CN"/>
          </a:p>
        </p:txBody>
      </p:sp>
    </p:spTree>
    <p:extLst>
      <p:ext uri="{BB962C8B-B14F-4D97-AF65-F5344CB8AC3E}">
        <p14:creationId xmlns:p14="http://schemas.microsoft.com/office/powerpoint/2010/main" val="309970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xfrm>
            <a:off x="206515" y="6264315"/>
            <a:ext cx="1905000" cy="457200"/>
          </a:xfrm>
          <a:ln/>
        </p:spPr>
        <p:txBody>
          <a:bodyPr/>
          <a:lstStyle>
            <a:lvl1pPr>
              <a:defRPr/>
            </a:lvl1pPr>
          </a:lstStyle>
          <a:p>
            <a:pPr>
              <a:defRPr/>
            </a:pPr>
            <a:fld id="{1313D3B8-D896-42B5-9063-0BA401E9E6CF}" type="datetime1">
              <a:rPr lang="zh-CN" altLang="en-US" smtClean="0"/>
              <a:t>2020\1\31 Friday</a:t>
            </a:fld>
            <a:endParaRPr lang="en-US" altLang="zh-CN"/>
          </a:p>
        </p:txBody>
      </p:sp>
      <p:sp>
        <p:nvSpPr>
          <p:cNvPr id="5" name="Rectangle 12"/>
          <p:cNvSpPr>
            <a:spLocks noGrp="1" noChangeArrowheads="1"/>
          </p:cNvSpPr>
          <p:nvPr>
            <p:ph type="ftr" sz="quarter" idx="11"/>
          </p:nvPr>
        </p:nvSpPr>
        <p:spPr>
          <a:xfrm>
            <a:off x="3356865" y="6264315"/>
            <a:ext cx="2895600" cy="457200"/>
          </a:xfrm>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35F53BB-1443-419D-90D8-58AFF0D7CF56}" type="slidenum">
              <a:rPr lang="en-US" altLang="zh-CN"/>
              <a:pPr>
                <a:defRPr/>
              </a:pPr>
              <a:t>‹#›</a:t>
            </a:fld>
            <a:endParaRPr lang="en-US" altLang="zh-CN"/>
          </a:p>
        </p:txBody>
      </p:sp>
    </p:spTree>
    <p:extLst>
      <p:ext uri="{BB962C8B-B14F-4D97-AF65-F5344CB8AC3E}">
        <p14:creationId xmlns:p14="http://schemas.microsoft.com/office/powerpoint/2010/main" val="30774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xfrm>
            <a:off x="206515" y="6264315"/>
            <a:ext cx="1905000" cy="457200"/>
          </a:xfrm>
          <a:ln/>
        </p:spPr>
        <p:txBody>
          <a:bodyPr/>
          <a:lstStyle>
            <a:lvl1pPr>
              <a:defRPr/>
            </a:lvl1pPr>
          </a:lstStyle>
          <a:p>
            <a:pPr>
              <a:defRPr/>
            </a:pPr>
            <a:fld id="{ECB2939E-6432-4997-89EB-964FA4F8D1D6}" type="datetime1">
              <a:rPr lang="zh-CN" altLang="en-US" smtClean="0"/>
              <a:t>2020\1\31 Friday</a:t>
            </a:fld>
            <a:endParaRPr lang="en-US" altLang="zh-CN"/>
          </a:p>
        </p:txBody>
      </p:sp>
      <p:sp>
        <p:nvSpPr>
          <p:cNvPr id="4" name="Rectangle 12"/>
          <p:cNvSpPr>
            <a:spLocks noGrp="1" noChangeArrowheads="1"/>
          </p:cNvSpPr>
          <p:nvPr>
            <p:ph type="ftr" sz="quarter" idx="11"/>
          </p:nvPr>
        </p:nvSpPr>
        <p:spPr>
          <a:xfrm>
            <a:off x="3401870" y="6264315"/>
            <a:ext cx="2895600" cy="457200"/>
          </a:xfrm>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2EB375DC-C54A-4A64-B11E-06BAEA64D915}" type="slidenum">
              <a:rPr lang="en-US" altLang="zh-CN"/>
              <a:pPr>
                <a:defRPr/>
              </a:pPr>
              <a:t>‹#›</a:t>
            </a:fld>
            <a:endParaRPr lang="en-US" altLang="zh-CN"/>
          </a:p>
        </p:txBody>
      </p:sp>
    </p:spTree>
    <p:extLst>
      <p:ext uri="{BB962C8B-B14F-4D97-AF65-F5344CB8AC3E}">
        <p14:creationId xmlns:p14="http://schemas.microsoft.com/office/powerpoint/2010/main" val="75483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251520" y="6219310"/>
            <a:ext cx="1905000" cy="457200"/>
          </a:xfrm>
          <a:ln/>
        </p:spPr>
        <p:txBody>
          <a:bodyPr/>
          <a:lstStyle>
            <a:lvl1pPr>
              <a:defRPr/>
            </a:lvl1pPr>
          </a:lstStyle>
          <a:p>
            <a:pPr>
              <a:defRPr/>
            </a:pPr>
            <a:fld id="{87939823-3462-40BA-957B-98082CB913FE}" type="datetime1">
              <a:rPr lang="zh-CN" altLang="en-US" smtClean="0"/>
              <a:t>2020\1\31 Friday</a:t>
            </a:fld>
            <a:endParaRPr lang="en-US" altLang="zh-CN"/>
          </a:p>
        </p:txBody>
      </p:sp>
      <p:sp>
        <p:nvSpPr>
          <p:cNvPr id="3" name="Rectangle 12"/>
          <p:cNvSpPr>
            <a:spLocks noGrp="1" noChangeArrowheads="1"/>
          </p:cNvSpPr>
          <p:nvPr>
            <p:ph type="ftr" sz="quarter" idx="11"/>
          </p:nvPr>
        </p:nvSpPr>
        <p:spPr>
          <a:xfrm>
            <a:off x="3356865" y="6264315"/>
            <a:ext cx="2895600" cy="457200"/>
          </a:xfrm>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C9485E53-2C21-4FBE-8954-BB0B2EE6360D}" type="slidenum">
              <a:rPr lang="en-US" altLang="zh-CN"/>
              <a:pPr>
                <a:defRPr/>
              </a:pPr>
              <a:t>‹#›</a:t>
            </a:fld>
            <a:endParaRPr lang="en-US" altLang="zh-CN"/>
          </a:p>
        </p:txBody>
      </p:sp>
    </p:spTree>
    <p:extLst>
      <p:ext uri="{BB962C8B-B14F-4D97-AF65-F5344CB8AC3E}">
        <p14:creationId xmlns:p14="http://schemas.microsoft.com/office/powerpoint/2010/main" val="88833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153B5357-D40A-43AA-B329-FC8635D76E7F}" type="datetime1">
              <a:rPr lang="zh-CN" altLang="en-US" smtClean="0"/>
              <a:t>2020\1\31 Friday</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5DBF20B-E726-4E9C-A9EE-FB9D697C168A}" type="slidenum">
              <a:rPr lang="en-US" altLang="zh-CN"/>
              <a:pPr>
                <a:defRPr/>
              </a:pPr>
              <a:t>‹#›</a:t>
            </a:fld>
            <a:endParaRPr lang="en-US" altLang="zh-CN"/>
          </a:p>
        </p:txBody>
      </p:sp>
    </p:spTree>
    <p:extLst>
      <p:ext uri="{BB962C8B-B14F-4D97-AF65-F5344CB8AC3E}">
        <p14:creationId xmlns:p14="http://schemas.microsoft.com/office/powerpoint/2010/main" val="85280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C8752343-5CA4-4D73-8BE1-C6EAD58EC8DA}" type="datetime1">
              <a:rPr lang="zh-CN" altLang="en-US"/>
              <a:pPr>
                <a:defRPr/>
              </a:pPr>
              <a:t>2020\1\31 Friday</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BESTI-DIS</a:t>
            </a:r>
          </a:p>
        </p:txBody>
      </p:sp>
      <p:sp>
        <p:nvSpPr>
          <p:cNvPr id="7" name="Rectangle 13"/>
          <p:cNvSpPr>
            <a:spLocks noGrp="1" noChangeArrowheads="1"/>
          </p:cNvSpPr>
          <p:nvPr>
            <p:ph type="sldNum" sz="quarter" idx="12"/>
          </p:nvPr>
        </p:nvSpPr>
        <p:spPr>
          <a:ln/>
        </p:spPr>
        <p:txBody>
          <a:bodyPr/>
          <a:lstStyle>
            <a:lvl1pPr>
              <a:defRPr/>
            </a:lvl1pPr>
          </a:lstStyle>
          <a:p>
            <a:pPr>
              <a:defRPr/>
            </a:pPr>
            <a:fld id="{3034FCD3-8046-45F8-9107-BDB008E5FF1A}" type="slidenum">
              <a:rPr lang="en-US" altLang="zh-CN"/>
              <a:pPr>
                <a:defRPr/>
              </a:pPr>
              <a:t>‹#›</a:t>
            </a:fld>
            <a:endParaRPr lang="en-US" altLang="zh-CN"/>
          </a:p>
        </p:txBody>
      </p:sp>
    </p:spTree>
    <p:extLst>
      <p:ext uri="{BB962C8B-B14F-4D97-AF65-F5344CB8AC3E}">
        <p14:creationId xmlns:p14="http://schemas.microsoft.com/office/powerpoint/2010/main" val="359430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fld id="{1385DE5E-CC19-4467-BF1C-D4E91DE93F2F}" type="datetime1">
              <a:rPr lang="zh-CN" altLang="en-US"/>
              <a:pPr>
                <a:defRPr/>
              </a:pPr>
              <a:t>2020\1\31 Friday</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BESTI-DIS</a:t>
            </a:r>
          </a:p>
        </p:txBody>
      </p:sp>
      <p:sp>
        <p:nvSpPr>
          <p:cNvPr id="6" name="Rectangle 13"/>
          <p:cNvSpPr>
            <a:spLocks noGrp="1" noChangeArrowheads="1"/>
          </p:cNvSpPr>
          <p:nvPr>
            <p:ph type="sldNum" sz="quarter" idx="12"/>
          </p:nvPr>
        </p:nvSpPr>
        <p:spPr>
          <a:ln/>
        </p:spPr>
        <p:txBody>
          <a:bodyPr/>
          <a:lstStyle>
            <a:lvl1pPr>
              <a:defRPr/>
            </a:lvl1pPr>
          </a:lstStyle>
          <a:p>
            <a:pPr>
              <a:defRPr/>
            </a:pPr>
            <a:fld id="{19307817-1E6C-4DA7-8E1C-2DE28526591D}" type="slidenum">
              <a:rPr lang="en-US" altLang="zh-CN"/>
              <a:pPr>
                <a:defRPr/>
              </a:pPr>
              <a:t>‹#›</a:t>
            </a:fld>
            <a:endParaRPr lang="en-US" altLang="zh-CN"/>
          </a:p>
        </p:txBody>
      </p:sp>
    </p:spTree>
    <p:extLst>
      <p:ext uri="{BB962C8B-B14F-4D97-AF65-F5344CB8AC3E}">
        <p14:creationId xmlns:p14="http://schemas.microsoft.com/office/powerpoint/2010/main" val="409487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fld id="{6CE86E1E-C41F-4349-8A29-4A83363D778D}" type="datetime1">
              <a:rPr lang="zh-CN" altLang="en-US"/>
              <a:pPr>
                <a:defRPr/>
              </a:pPr>
              <a:t>2020\1\31 Friday</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BESTI-DIS</a:t>
            </a:r>
          </a:p>
        </p:txBody>
      </p:sp>
      <p:sp>
        <p:nvSpPr>
          <p:cNvPr id="8" name="Rectangle 13"/>
          <p:cNvSpPr>
            <a:spLocks noGrp="1" noChangeArrowheads="1"/>
          </p:cNvSpPr>
          <p:nvPr>
            <p:ph type="sldNum" sz="quarter" idx="12"/>
          </p:nvPr>
        </p:nvSpPr>
        <p:spPr>
          <a:ln/>
        </p:spPr>
        <p:txBody>
          <a:bodyPr/>
          <a:lstStyle>
            <a:lvl1pPr>
              <a:defRPr/>
            </a:lvl1pPr>
          </a:lstStyle>
          <a:p>
            <a:pPr>
              <a:defRPr/>
            </a:pPr>
            <a:fld id="{162D7BE7-DF70-4352-A1E2-72B019FBD0CF}" type="slidenum">
              <a:rPr lang="en-US" altLang="zh-CN"/>
              <a:pPr>
                <a:defRPr/>
              </a:pPr>
              <a:t>‹#›</a:t>
            </a:fld>
            <a:endParaRPr lang="en-US" altLang="zh-CN"/>
          </a:p>
        </p:txBody>
      </p:sp>
    </p:spTree>
    <p:extLst>
      <p:ext uri="{BB962C8B-B14F-4D97-AF65-F5344CB8AC3E}">
        <p14:creationId xmlns:p14="http://schemas.microsoft.com/office/powerpoint/2010/main" val="396817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873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fld id="{3090CBD5-93C4-4169-AED0-996B1C8C6658}" type="datetime1">
              <a:rPr lang="zh-CN" altLang="en-US" smtClean="0"/>
              <a:t>2020\1\31 Friday</a:t>
            </a:fld>
            <a:endParaRPr lang="en-US" altLang="zh-CN"/>
          </a:p>
        </p:txBody>
      </p:sp>
      <p:sp>
        <p:nvSpPr>
          <p:cNvPr id="15873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1587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18FC33C3-5D89-4472-9611-AAAA64F3E3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2" r:id="rId1"/>
    <p:sldLayoutId id="2147483811" r:id="rId2"/>
    <p:sldLayoutId id="2147483815" r:id="rId3"/>
    <p:sldLayoutId id="2147483816" r:id="rId4"/>
    <p:sldLayoutId id="2147483823" r:id="rId5"/>
    <p:sldLayoutId id="2147483824" r:id="rId6"/>
    <p:sldLayoutId id="2147483825" r:id="rId7"/>
    <p:sldLayoutId id="2147483826" r:id="rId8"/>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5.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2.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oleObject" Target="../embeddings/oleObject12.bin"/><Relationship Id="rId14" Type="http://schemas.openxmlformats.org/officeDocument/2006/relationships/image" Target="../media/image26.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2.e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29.e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19.bin"/></Relationships>
</file>

<file path=ppt/slides/_rels/slide77.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7.e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4.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24.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40.emf"/><Relationship Id="rId5" Type="http://schemas.openxmlformats.org/officeDocument/2006/relationships/oleObject" Target="../embeddings/oleObject28.bin"/><Relationship Id="rId4" Type="http://schemas.openxmlformats.org/officeDocument/2006/relationships/image" Target="../media/image3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42.emf"/><Relationship Id="rId5" Type="http://schemas.openxmlformats.org/officeDocument/2006/relationships/oleObject" Target="../embeddings/oleObject30.bin"/><Relationship Id="rId4" Type="http://schemas.openxmlformats.org/officeDocument/2006/relationships/image" Target="../media/image41.emf"/></Relationships>
</file>

<file path=ppt/slides/_rels/slide81.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44.emf"/><Relationship Id="rId5" Type="http://schemas.openxmlformats.org/officeDocument/2006/relationships/oleObject" Target="../embeddings/oleObject32.bin"/><Relationship Id="rId4" Type="http://schemas.openxmlformats.org/officeDocument/2006/relationships/image" Target="../media/image43.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46.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8.xml"/><Relationship Id="rId1" Type="http://schemas.openxmlformats.org/officeDocument/2006/relationships/vmlDrawing" Target="../drawings/vmlDrawing17.vml"/><Relationship Id="rId6" Type="http://schemas.openxmlformats.org/officeDocument/2006/relationships/image" Target="../media/image48.wmf"/><Relationship Id="rId5" Type="http://schemas.openxmlformats.org/officeDocument/2006/relationships/oleObject" Target="../embeddings/oleObject36.bin"/><Relationship Id="rId4" Type="http://schemas.openxmlformats.org/officeDocument/2006/relationships/image" Target="../media/image47.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0.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52.wmf"/><Relationship Id="rId5" Type="http://schemas.openxmlformats.org/officeDocument/2006/relationships/oleObject" Target="../embeddings/oleObject40.bin"/><Relationship Id="rId4" Type="http://schemas.openxmlformats.org/officeDocument/2006/relationships/image" Target="../media/image51.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54.wmf"/><Relationship Id="rId5" Type="http://schemas.openxmlformats.org/officeDocument/2006/relationships/oleObject" Target="../embeddings/oleObject42.bin"/><Relationship Id="rId4" Type="http://schemas.openxmlformats.org/officeDocument/2006/relationships/image" Target="../media/image5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56.wmf"/><Relationship Id="rId5" Type="http://schemas.openxmlformats.org/officeDocument/2006/relationships/oleObject" Target="../embeddings/oleObject44.bin"/><Relationship Id="rId4" Type="http://schemas.openxmlformats.org/officeDocument/2006/relationships/image" Target="../media/image55.wmf"/></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6F4F7CB-86B1-4F94-BA74-48BA0CF07DEC}" type="datetime1">
              <a:rPr lang="zh-CN" altLang="en-US" sz="1400" smtClean="0">
                <a:solidFill>
                  <a:schemeClr val="bg2"/>
                </a:solidFill>
              </a:rPr>
              <a:t>2020\1\31 Friday</a:t>
            </a:fld>
            <a:endParaRPr lang="en-US" altLang="zh-CN" sz="1400">
              <a:solidFill>
                <a:schemeClr val="bg2"/>
              </a:solidFill>
            </a:endParaRPr>
          </a:p>
        </p:txBody>
      </p:sp>
      <p:sp>
        <p:nvSpPr>
          <p:cNvPr id="3075"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solidFill>
                  <a:schemeClr val="bg2"/>
                </a:solidFill>
              </a:rPr>
              <a:t>密码学</a:t>
            </a:r>
            <a:r>
              <a:rPr lang="en-US" altLang="zh-CN" sz="1400" smtClean="0">
                <a:solidFill>
                  <a:schemeClr val="bg2"/>
                </a:solidFill>
              </a:rPr>
              <a:t>---</a:t>
            </a:r>
            <a:r>
              <a:rPr lang="zh-CN" altLang="en-US" sz="1400" smtClean="0">
                <a:solidFill>
                  <a:schemeClr val="bg2"/>
                </a:solidFill>
              </a:rPr>
              <a:t>基础理论与应用</a:t>
            </a:r>
            <a:endParaRPr lang="en-US" altLang="zh-CN" sz="1400">
              <a:solidFill>
                <a:schemeClr val="bg2"/>
              </a:solidFill>
            </a:endParaRPr>
          </a:p>
        </p:txBody>
      </p:sp>
      <p:sp>
        <p:nvSpPr>
          <p:cNvPr id="3076"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D32A027-7CDE-48FA-B0CA-48D2A85954BE}" type="slidenum">
              <a:rPr lang="en-US" altLang="zh-CN" sz="1400" smtClean="0">
                <a:solidFill>
                  <a:schemeClr val="bg2"/>
                </a:solidFill>
              </a:rPr>
              <a:pPr eaLnBrk="1" hangingPunct="1">
                <a:spcBef>
                  <a:spcPct val="0"/>
                </a:spcBef>
                <a:buClrTx/>
                <a:buSzTx/>
                <a:buFontTx/>
                <a:buNone/>
              </a:pPr>
              <a:t>1</a:t>
            </a:fld>
            <a:endParaRPr lang="en-US" altLang="zh-CN" sz="1400">
              <a:solidFill>
                <a:schemeClr val="bg2"/>
              </a:solidFill>
            </a:endParaRPr>
          </a:p>
        </p:txBody>
      </p:sp>
      <p:sp>
        <p:nvSpPr>
          <p:cNvPr id="3077" name="Rectangle 2"/>
          <p:cNvSpPr>
            <a:spLocks noGrp="1" noChangeArrowheads="1"/>
          </p:cNvSpPr>
          <p:nvPr>
            <p:ph type="ctrTitle"/>
          </p:nvPr>
        </p:nvSpPr>
        <p:spPr>
          <a:xfrm>
            <a:off x="2141730" y="1853825"/>
            <a:ext cx="5401205" cy="1260475"/>
          </a:xfrm>
        </p:spPr>
        <p:txBody>
          <a:bodyPr/>
          <a:lstStyle/>
          <a:p>
            <a:pPr eaLnBrk="1" hangingPunct="1"/>
            <a:r>
              <a:rPr lang="zh-CN" altLang="en-US" sz="5400" b="1" dirty="0">
                <a:solidFill>
                  <a:srgbClr val="FF0000"/>
                </a:solidFill>
                <a:latin typeface="华文中宋" pitchFamily="2" charset="-122"/>
                <a:ea typeface="华文中宋" pitchFamily="2" charset="-122"/>
              </a:rPr>
              <a:t>第</a:t>
            </a:r>
            <a:r>
              <a:rPr lang="en-US" altLang="zh-CN" sz="5400" b="1" dirty="0">
                <a:solidFill>
                  <a:srgbClr val="FF0000"/>
                </a:solidFill>
                <a:latin typeface="华文中宋" pitchFamily="2" charset="-122"/>
                <a:ea typeface="华文中宋" pitchFamily="2" charset="-122"/>
              </a:rPr>
              <a:t>7</a:t>
            </a:r>
            <a:r>
              <a:rPr lang="zh-CN" altLang="en-US" sz="5400" b="1" dirty="0">
                <a:solidFill>
                  <a:srgbClr val="FF0000"/>
                </a:solidFill>
                <a:latin typeface="华文中宋" pitchFamily="2" charset="-122"/>
                <a:ea typeface="华文中宋" pitchFamily="2" charset="-122"/>
              </a:rPr>
              <a:t>章 公钥密码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2B702AD-572C-4B93-84B6-927CCCB170E5}" type="datetime1">
              <a:rPr lang="zh-CN" altLang="en-US" sz="1400" smtClean="0"/>
              <a:t>2020\1\31 Friday</a:t>
            </a:fld>
            <a:endParaRPr lang="en-US" altLang="zh-CN" sz="1400"/>
          </a:p>
        </p:txBody>
      </p:sp>
      <p:sp>
        <p:nvSpPr>
          <p:cNvPr id="1126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74B2E9D0-987A-4725-A81E-84D5F513EA4E}" type="slidenum">
              <a:rPr lang="en-US" altLang="zh-CN" sz="1400" smtClean="0"/>
              <a:pPr eaLnBrk="1" hangingPunct="1">
                <a:spcBef>
                  <a:spcPct val="0"/>
                </a:spcBef>
                <a:buClrTx/>
                <a:buSzTx/>
                <a:buFontTx/>
                <a:buNone/>
              </a:pPr>
              <a:t>10</a:t>
            </a:fld>
            <a:endParaRPr lang="en-US" altLang="zh-CN" sz="1400"/>
          </a:p>
        </p:txBody>
      </p:sp>
      <p:sp>
        <p:nvSpPr>
          <p:cNvPr id="6" name="矩形 5"/>
          <p:cNvSpPr/>
          <p:nvPr/>
        </p:nvSpPr>
        <p:spPr>
          <a:xfrm>
            <a:off x="504435" y="1988840"/>
            <a:ext cx="7965884" cy="4401205"/>
          </a:xfrm>
          <a:prstGeom prst="rect">
            <a:avLst/>
          </a:prstGeom>
        </p:spPr>
        <p:txBody>
          <a:bodyPr wrap="square">
            <a:spAutoFit/>
          </a:bodyPr>
          <a:lstStyle/>
          <a:p>
            <a:r>
              <a:rPr lang="zh-CN" altLang="en-US" sz="2800" b="1" dirty="0">
                <a:latin typeface="Times New Roman" panose="02020603050405020304" pitchFamily="18" charset="0"/>
                <a:cs typeface="Times New Roman" panose="02020603050405020304" pitchFamily="18" charset="0"/>
              </a:rPr>
              <a:t>单向函数是两个集合</a:t>
            </a:r>
            <a:r>
              <a:rPr lang="en-US" altLang="zh-CN" sz="2800" b="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Y</a:t>
            </a:r>
            <a:r>
              <a:rPr lang="zh-CN" altLang="en-US" sz="2800" b="1" dirty="0">
                <a:latin typeface="Times New Roman" panose="02020603050405020304" pitchFamily="18" charset="0"/>
                <a:cs typeface="Times New Roman" panose="02020603050405020304" pitchFamily="18" charset="0"/>
              </a:rPr>
              <a:t>之间的一个映射，使得</a:t>
            </a:r>
            <a:r>
              <a:rPr lang="en-US" altLang="zh-CN" sz="2800" b="1" dirty="0">
                <a:latin typeface="Times New Roman" panose="02020603050405020304" pitchFamily="18" charset="0"/>
                <a:cs typeface="Times New Roman" panose="02020603050405020304" pitchFamily="18" charset="0"/>
              </a:rPr>
              <a:t>Y</a:t>
            </a:r>
            <a:r>
              <a:rPr lang="zh-CN" altLang="en-US" sz="2800" b="1" dirty="0">
                <a:latin typeface="Times New Roman" panose="02020603050405020304" pitchFamily="18" charset="0"/>
                <a:cs typeface="Times New Roman" panose="02020603050405020304" pitchFamily="18" charset="0"/>
              </a:rPr>
              <a:t>中每个元素</a:t>
            </a:r>
            <a:r>
              <a:rPr lang="en-US" altLang="zh-CN" sz="2800" b="1" i="1" dirty="0">
                <a:latin typeface="Times New Roman" panose="02020603050405020304" pitchFamily="18" charset="0"/>
                <a:cs typeface="Times New Roman" panose="02020603050405020304" pitchFamily="18" charset="0"/>
              </a:rPr>
              <a:t>y</a:t>
            </a:r>
            <a:r>
              <a:rPr lang="zh-CN" altLang="en-US" sz="2800" b="1" dirty="0">
                <a:latin typeface="Times New Roman" panose="02020603050405020304" pitchFamily="18" charset="0"/>
                <a:cs typeface="Times New Roman" panose="02020603050405020304" pitchFamily="18" charset="0"/>
              </a:rPr>
              <a:t>都有唯一一个原像 ，且由</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易于计算它的像</a:t>
            </a:r>
            <a:r>
              <a:rPr lang="en-US" altLang="zh-CN" sz="2800" b="1" i="1" dirty="0">
                <a:latin typeface="Times New Roman" panose="02020603050405020304" pitchFamily="18" charset="0"/>
                <a:cs typeface="Times New Roman" panose="02020603050405020304" pitchFamily="18" charset="0"/>
              </a:rPr>
              <a:t>y</a:t>
            </a:r>
            <a:r>
              <a:rPr lang="zh-CN" altLang="en-US" sz="2800" b="1" dirty="0">
                <a:latin typeface="Times New Roman" panose="02020603050405020304" pitchFamily="18" charset="0"/>
                <a:cs typeface="Times New Roman" panose="02020603050405020304" pitchFamily="18" charset="0"/>
              </a:rPr>
              <a:t>，由</a:t>
            </a:r>
            <a:r>
              <a:rPr lang="en-US" altLang="zh-CN" sz="2800" b="1" dirty="0">
                <a:latin typeface="Times New Roman" panose="02020603050405020304" pitchFamily="18" charset="0"/>
                <a:cs typeface="Times New Roman" panose="02020603050405020304" pitchFamily="18" charset="0"/>
              </a:rPr>
              <a:t>y</a:t>
            </a:r>
            <a:r>
              <a:rPr lang="zh-CN" altLang="en-US" sz="2800" b="1" dirty="0">
                <a:latin typeface="Times New Roman" panose="02020603050405020304" pitchFamily="18" charset="0"/>
                <a:cs typeface="Times New Roman" panose="02020603050405020304" pitchFamily="18" charset="0"/>
              </a:rPr>
              <a:t>计算它的原像</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是不可行的。这里所说的易于计算是指函数值能在其输入长度的多项式时间内求出，即如果输入长</a:t>
            </a:r>
            <a:r>
              <a:rPr lang="en-US" altLang="zh-CN" sz="2800" b="1" i="1" dirty="0" err="1">
                <a:latin typeface="Times New Roman" panose="02020603050405020304" pitchFamily="18" charset="0"/>
                <a:cs typeface="Times New Roman" panose="02020603050405020304" pitchFamily="18" charset="0"/>
              </a:rPr>
              <a:t>n</a:t>
            </a:r>
            <a:r>
              <a:rPr lang="en-US" altLang="zh-CN" sz="2800" b="1" dirty="0" err="1">
                <a:latin typeface="Times New Roman" panose="02020603050405020304" pitchFamily="18" charset="0"/>
                <a:cs typeface="Times New Roman" panose="02020603050405020304" pitchFamily="18" charset="0"/>
              </a:rPr>
              <a:t>bit</a:t>
            </a:r>
            <a:r>
              <a:rPr lang="zh-CN" altLang="en-US" sz="2800" b="1" dirty="0">
                <a:latin typeface="Times New Roman" panose="02020603050405020304" pitchFamily="18" charset="0"/>
                <a:cs typeface="Times New Roman" panose="02020603050405020304" pitchFamily="18" charset="0"/>
              </a:rPr>
              <a:t>，那么求函数值的计算时间是</a:t>
            </a:r>
            <a:r>
              <a:rPr lang="en-US" altLang="zh-CN" sz="2800" b="1" i="1" dirty="0" err="1">
                <a:latin typeface="Times New Roman" panose="02020603050405020304" pitchFamily="18" charset="0"/>
                <a:cs typeface="Times New Roman" panose="02020603050405020304" pitchFamily="18" charset="0"/>
              </a:rPr>
              <a:t>na</a:t>
            </a:r>
            <a:r>
              <a:rPr lang="zh-CN" altLang="en-US" sz="2800" b="1" dirty="0">
                <a:latin typeface="Times New Roman" panose="02020603050405020304" pitchFamily="18" charset="0"/>
                <a:cs typeface="Times New Roman" panose="02020603050405020304" pitchFamily="18" charset="0"/>
              </a:rPr>
              <a:t>的某个倍数，其中</a:t>
            </a:r>
            <a:r>
              <a:rPr lang="en-US" altLang="zh-CN" sz="2800" b="1" i="1" dirty="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cs typeface="Times New Roman" panose="02020603050405020304" pitchFamily="18" charset="0"/>
              </a:rPr>
              <a:t>是一个固定的常数。这时称求函数值的算法属于多项式类</a:t>
            </a:r>
            <a:r>
              <a:rPr lang="en-US" altLang="zh-CN" sz="2800" b="1" dirty="0">
                <a:latin typeface="Times New Roman" panose="02020603050405020304" pitchFamily="18" charset="0"/>
                <a:cs typeface="Times New Roman" panose="02020603050405020304" pitchFamily="18" charset="0"/>
              </a:rPr>
              <a:t>P</a:t>
            </a:r>
            <a:r>
              <a:rPr lang="zh-CN" altLang="en-US" sz="2800" b="1" dirty="0">
                <a:latin typeface="Times New Roman" panose="02020603050405020304" pitchFamily="18" charset="0"/>
                <a:cs typeface="Times New Roman" panose="02020603050405020304" pitchFamily="18" charset="0"/>
              </a:rPr>
              <a:t>，否则就是不可行的。例如，函数的输入是</a:t>
            </a:r>
            <a:r>
              <a:rPr lang="en-US" altLang="zh-CN" sz="2800" b="1" i="1" dirty="0" err="1">
                <a:latin typeface="Times New Roman" panose="02020603050405020304" pitchFamily="18" charset="0"/>
                <a:cs typeface="Times New Roman" panose="02020603050405020304" pitchFamily="18" charset="0"/>
              </a:rPr>
              <a:t>n</a:t>
            </a:r>
            <a:r>
              <a:rPr lang="en-US" altLang="zh-CN" sz="2800" b="1" dirty="0" err="1">
                <a:latin typeface="Times New Roman" panose="02020603050405020304" pitchFamily="18" charset="0"/>
                <a:cs typeface="Times New Roman" panose="02020603050405020304" pitchFamily="18" charset="0"/>
              </a:rPr>
              <a:t>bit</a:t>
            </a:r>
            <a:r>
              <a:rPr lang="zh-CN" altLang="en-US" sz="2800" b="1" dirty="0">
                <a:latin typeface="Times New Roman" panose="02020603050405020304" pitchFamily="18" charset="0"/>
                <a:cs typeface="Times New Roman" panose="02020603050405020304" pitchFamily="18" charset="0"/>
              </a:rPr>
              <a:t>，如果求函数值所用的时间是</a:t>
            </a:r>
            <a:r>
              <a:rPr lang="en-US" altLang="zh-CN" sz="2800" b="1"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的某个倍数，那么认为求函数值是不可行的。</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a:xfrm>
            <a:off x="296863" y="2033588"/>
            <a:ext cx="8640762" cy="4114800"/>
          </a:xfrm>
        </p:spPr>
        <p:txBody>
          <a:bodyPr/>
          <a:lstStyle/>
          <a:p>
            <a:r>
              <a:rPr lang="en-US" altLang="zh-CN" sz="2800" b="1">
                <a:latin typeface="Times New Roman" pitchFamily="18" charset="0"/>
                <a:cs typeface="Times New Roman" pitchFamily="18" charset="0"/>
              </a:rPr>
              <a:t>8</a:t>
            </a:r>
            <a:r>
              <a:rPr lang="zh-CN" altLang="zh-CN" sz="2800" b="1">
                <a:latin typeface="Times New Roman" pitchFamily="18" charset="0"/>
                <a:cs typeface="Times New Roman" pitchFamily="18" charset="0"/>
              </a:rPr>
              <a:t>．在</a:t>
            </a:r>
            <a:r>
              <a:rPr lang="en-US" altLang="zh-CN" sz="2800" b="1">
                <a:latin typeface="Times New Roman" pitchFamily="18" charset="0"/>
                <a:cs typeface="Times New Roman" pitchFamily="18" charset="0"/>
              </a:rPr>
              <a:t>RSA</a:t>
            </a:r>
            <a:r>
              <a:rPr lang="zh-CN" altLang="zh-CN" sz="2800" b="1">
                <a:latin typeface="Times New Roman" pitchFamily="18" charset="0"/>
                <a:cs typeface="Times New Roman" pitchFamily="18" charset="0"/>
              </a:rPr>
              <a:t>公钥密码体制中，有一个公开的密钥</a:t>
            </a:r>
            <a:r>
              <a:rPr lang="en-US" altLang="zh-CN" sz="2800" b="1" i="1">
                <a:latin typeface="Times New Roman" pitchFamily="18" charset="0"/>
                <a:cs typeface="Times New Roman" pitchFamily="18" charset="0"/>
              </a:rPr>
              <a:t>e</a:t>
            </a:r>
            <a:r>
              <a:rPr lang="zh-CN" altLang="zh-CN" sz="2800" b="1">
                <a:latin typeface="Times New Roman" pitchFamily="18" charset="0"/>
                <a:cs typeface="Times New Roman" pitchFamily="18" charset="0"/>
              </a:rPr>
              <a:t>和一个保密的解密密钥</a:t>
            </a:r>
            <a:r>
              <a:rPr lang="en-US" altLang="zh-CN" sz="2800" b="1" i="1">
                <a:latin typeface="Times New Roman" pitchFamily="18" charset="0"/>
                <a:cs typeface="Times New Roman" pitchFamily="18" charset="0"/>
              </a:rPr>
              <a:t>d</a:t>
            </a:r>
            <a:r>
              <a:rPr lang="zh-CN" altLang="zh-CN" sz="2800" b="1">
                <a:latin typeface="Times New Roman" pitchFamily="18" charset="0"/>
                <a:cs typeface="Times New Roman" pitchFamily="18" charset="0"/>
              </a:rPr>
              <a:t>，还有一个公开的模板</a:t>
            </a:r>
            <a:r>
              <a:rPr lang="en-US" altLang="zh-CN" sz="2800" b="1" i="1">
                <a:latin typeface="Times New Roman" pitchFamily="18" charset="0"/>
                <a:cs typeface="Times New Roman" pitchFamily="18" charset="0"/>
              </a:rPr>
              <a:t>n</a:t>
            </a:r>
            <a:r>
              <a:rPr lang="zh-CN" altLang="zh-CN" sz="2800" b="1">
                <a:latin typeface="Times New Roman" pitchFamily="18" charset="0"/>
                <a:cs typeface="Times New Roman" pitchFamily="18" charset="0"/>
              </a:rPr>
              <a:t>，假设一个用户泄露了他的解密密钥</a:t>
            </a:r>
            <a:r>
              <a:rPr lang="en-US" altLang="zh-CN" sz="2800" b="1" i="1">
                <a:latin typeface="Times New Roman" pitchFamily="18" charset="0"/>
                <a:cs typeface="Times New Roman" pitchFamily="18" charset="0"/>
              </a:rPr>
              <a:t>d</a:t>
            </a:r>
            <a:r>
              <a:rPr lang="zh-CN" altLang="zh-CN" sz="2800" b="1">
                <a:latin typeface="Times New Roman" pitchFamily="18" charset="0"/>
                <a:cs typeface="Times New Roman" pitchFamily="18" charset="0"/>
              </a:rPr>
              <a:t>，这时他需要更换新的参数，但他只选取了新的加密密钥</a:t>
            </a:r>
            <a:r>
              <a:rPr lang="en-US" altLang="zh-CN" sz="2800" b="1" i="1">
                <a:latin typeface="Times New Roman" pitchFamily="18" charset="0"/>
                <a:cs typeface="Times New Roman" pitchFamily="18" charset="0"/>
              </a:rPr>
              <a:t>e'</a:t>
            </a:r>
            <a:r>
              <a:rPr lang="zh-CN" altLang="zh-CN" sz="2800" b="1">
                <a:latin typeface="Times New Roman" pitchFamily="18" charset="0"/>
                <a:cs typeface="Times New Roman" pitchFamily="18" charset="0"/>
              </a:rPr>
              <a:t>和解密密钥</a:t>
            </a:r>
            <a:r>
              <a:rPr lang="en-US" altLang="zh-CN" sz="2800" b="1">
                <a:latin typeface="Times New Roman" pitchFamily="18" charset="0"/>
                <a:cs typeface="Times New Roman" pitchFamily="18" charset="0"/>
              </a:rPr>
              <a:t> </a:t>
            </a:r>
            <a:r>
              <a:rPr lang="en-US" altLang="zh-CN" sz="2800" b="1" i="1">
                <a:latin typeface="Times New Roman" pitchFamily="18" charset="0"/>
                <a:cs typeface="Times New Roman" pitchFamily="18" charset="0"/>
              </a:rPr>
              <a:t>d' </a:t>
            </a:r>
            <a:r>
              <a:rPr lang="zh-CN" altLang="zh-CN" sz="2800" b="1">
                <a:latin typeface="Times New Roman" pitchFamily="18" charset="0"/>
                <a:cs typeface="Times New Roman" pitchFamily="18" charset="0"/>
              </a:rPr>
              <a:t>，而没有更换</a:t>
            </a:r>
            <a:r>
              <a:rPr lang="en-US" altLang="zh-CN" sz="2800" b="1" i="1">
                <a:latin typeface="Times New Roman" pitchFamily="18" charset="0"/>
                <a:cs typeface="Times New Roman" pitchFamily="18" charset="0"/>
              </a:rPr>
              <a:t>n</a:t>
            </a:r>
            <a:r>
              <a:rPr lang="zh-CN" altLang="zh-CN" sz="2800" b="1">
                <a:latin typeface="Times New Roman" pitchFamily="18" charset="0"/>
                <a:cs typeface="Times New Roman" pitchFamily="18" charset="0"/>
              </a:rPr>
              <a:t>，这样做安全吗？为什么？</a:t>
            </a:r>
          </a:p>
          <a:p>
            <a:r>
              <a:rPr lang="en-US" altLang="zh-CN" sz="2800" b="1">
                <a:latin typeface="Times New Roman" pitchFamily="18" charset="0"/>
                <a:cs typeface="Times New Roman" pitchFamily="18" charset="0"/>
              </a:rPr>
              <a:t>9</a:t>
            </a:r>
            <a:r>
              <a:rPr lang="zh-CN" altLang="zh-CN" sz="2800" b="1">
                <a:latin typeface="Times New Roman" pitchFamily="18" charset="0"/>
                <a:cs typeface="Times New Roman" pitchFamily="18" charset="0"/>
              </a:rPr>
              <a:t>．设</a:t>
            </a:r>
            <a:r>
              <a:rPr lang="en-US" altLang="zh-CN" sz="2800" b="1">
                <a:latin typeface="Times New Roman" pitchFamily="18" charset="0"/>
                <a:cs typeface="Times New Roman" pitchFamily="18" charset="0"/>
              </a:rPr>
              <a:t>RSA</a:t>
            </a:r>
            <a:r>
              <a:rPr lang="zh-CN" altLang="zh-CN" sz="2800" b="1">
                <a:latin typeface="Times New Roman" pitchFamily="18" charset="0"/>
                <a:cs typeface="Times New Roman" pitchFamily="18" charset="0"/>
              </a:rPr>
              <a:t>公钥密码体制中的模数为</a:t>
            </a:r>
            <a:r>
              <a:rPr lang="en-US" altLang="zh-CN" sz="2800" b="1">
                <a:latin typeface="Times New Roman" pitchFamily="18" charset="0"/>
                <a:cs typeface="Times New Roman" pitchFamily="18" charset="0"/>
              </a:rPr>
              <a:t>35</a:t>
            </a:r>
            <a:r>
              <a:rPr lang="zh-CN" altLang="zh-CN" sz="2800" b="1">
                <a:latin typeface="Times New Roman" pitchFamily="18" charset="0"/>
                <a:cs typeface="Times New Roman" pitchFamily="18" charset="0"/>
              </a:rPr>
              <a:t>，试证明其加密密钥和解密密钥一定相同。</a:t>
            </a:r>
          </a:p>
          <a:p>
            <a:endParaRPr lang="zh-CN" altLang="en-US" sz="2800"/>
          </a:p>
        </p:txBody>
      </p:sp>
      <p:sp>
        <p:nvSpPr>
          <p:cNvPr id="6758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7DC4176C-EC29-416D-B77B-8615E287121D}" type="datetime1">
              <a:rPr lang="zh-CN" altLang="en-US" sz="1400" smtClean="0"/>
              <a:t>2020\1\31 Friday</a:t>
            </a:fld>
            <a:endParaRPr lang="en-US" altLang="zh-CN" sz="1400"/>
          </a:p>
        </p:txBody>
      </p:sp>
      <p:sp>
        <p:nvSpPr>
          <p:cNvPr id="6758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75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D361D44-90FF-4171-BB0F-243082299199}" type="slidenum">
              <a:rPr lang="en-US" altLang="zh-CN" sz="1400" smtClean="0"/>
              <a:pPr eaLnBrk="1" hangingPunct="1">
                <a:spcBef>
                  <a:spcPct val="0"/>
                </a:spcBef>
                <a:buClrTx/>
                <a:buSzTx/>
                <a:buFontTx/>
                <a:buNone/>
              </a:pPr>
              <a:t>100</a:t>
            </a:fld>
            <a:endParaRPr lang="en-US" altLang="zh-CN" sz="14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31540" y="2078850"/>
                <a:ext cx="8550950" cy="4114800"/>
              </a:xfrm>
            </p:spPr>
            <p:txBody>
              <a:bodyPr/>
              <a:lstStyle/>
              <a:p>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．证明：在</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公钥密码体制中，对于素数</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和</a:t>
                </a:r>
                <a:r>
                  <a:rPr lang="en-US" altLang="zh-CN" sz="2800" b="1" i="1" dirty="0">
                    <a:latin typeface="Times New Roman" panose="02020603050405020304" pitchFamily="18" charset="0"/>
                    <a:cs typeface="Times New Roman" panose="02020603050405020304" pitchFamily="18" charset="0"/>
                  </a:rPr>
                  <a:t>q</a:t>
                </a:r>
                <a:r>
                  <a:rPr lang="zh-CN" altLang="zh-CN" sz="2800" b="1" dirty="0">
                    <a:latin typeface="Times New Roman" panose="02020603050405020304" pitchFamily="18" charset="0"/>
                    <a:cs typeface="Times New Roman" panose="02020603050405020304" pitchFamily="18" charset="0"/>
                  </a:rPr>
                  <a:t>的每一种选择，存在公钥</a:t>
                </a:r>
                <a:r>
                  <a:rPr lang="en-US" altLang="zh-CN" sz="2800" b="1" dirty="0">
                    <a:latin typeface="Times New Roman" panose="02020603050405020304" pitchFamily="18" charset="0"/>
                    <a:cs typeface="Times New Roman" panose="02020603050405020304" pitchFamily="18" charset="0"/>
                  </a:rPr>
                  <a:t>1&lt;e&lt;</a:t>
                </a:r>
                <a14:m>
                  <m:oMath xmlns:m="http://schemas.openxmlformats.org/officeDocument/2006/math">
                    <m:r>
                      <a:rPr lang="zh-CN" altLang="en-US" sz="2800" b="1" i="1" smtClean="0">
                        <a:latin typeface="Cambria Math"/>
                        <a:cs typeface="Times New Roman" panose="02020603050405020304" pitchFamily="18" charset="0"/>
                      </a:rPr>
                      <m:t>𝝋</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，使得对于任意的明文</a:t>
                </a:r>
                <a:r>
                  <a:rPr lang="en-US" altLang="zh-CN" sz="2800" b="1" i="1" dirty="0">
                    <a:latin typeface="Times New Roman" panose="02020603050405020304" pitchFamily="18" charset="0"/>
                    <a:cs typeface="Times New Roman" panose="02020603050405020304" pitchFamily="18" charset="0"/>
                  </a:rPr>
                  <a:t>x</a:t>
                </a:r>
                <a:r>
                  <a:rPr lang="zh-CN" altLang="zh-CN" sz="2800" b="1" dirty="0">
                    <a:latin typeface="Times New Roman" panose="02020603050405020304" pitchFamily="18" charset="0"/>
                    <a:cs typeface="Times New Roman" panose="02020603050405020304" pitchFamily="18" charset="0"/>
                  </a:rPr>
                  <a:t>都有</a:t>
                </a:r>
                <a:r>
                  <a:rPr lang="en-US" altLang="zh-CN" sz="2800" b="1" i="1" dirty="0" err="1">
                    <a:latin typeface="Times New Roman" panose="02020603050405020304" pitchFamily="18" charset="0"/>
                    <a:cs typeface="Times New Roman" panose="02020603050405020304" pitchFamily="18" charset="0"/>
                  </a:rPr>
                  <a:t>x</a:t>
                </a:r>
                <a:r>
                  <a:rPr lang="en-US" altLang="zh-CN" sz="2800" b="1" i="1" baseline="30000" dirty="0" err="1">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 </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a:t>
                </a:r>
              </a:p>
              <a:p>
                <a:r>
                  <a:rPr lang="en-US" altLang="zh-CN" sz="2800" b="1" dirty="0">
                    <a:latin typeface="Times New Roman" panose="02020603050405020304" pitchFamily="18" charset="0"/>
                    <a:cs typeface="Times New Roman" panose="02020603050405020304" pitchFamily="18" charset="0"/>
                  </a:rPr>
                  <a:t>11</a:t>
                </a:r>
                <a:r>
                  <a:rPr lang="zh-CN" altLang="zh-CN" sz="2800" b="1" dirty="0">
                    <a:latin typeface="Times New Roman" panose="02020603050405020304" pitchFamily="18" charset="0"/>
                    <a:cs typeface="Times New Roman" panose="02020603050405020304" pitchFamily="18" charset="0"/>
                  </a:rPr>
                  <a:t>．设在</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公钥密码体制中，已选定素数</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q</a:t>
                </a:r>
                <a:r>
                  <a:rPr lang="zh-CN" altLang="zh-CN" sz="2800" b="1" dirty="0">
                    <a:latin typeface="Times New Roman" panose="02020603050405020304" pitchFamily="18" charset="0"/>
                    <a:cs typeface="Times New Roman" panose="02020603050405020304" pitchFamily="18" charset="0"/>
                  </a:rPr>
                  <a:t>及加密指数</a:t>
                </a:r>
                <a:r>
                  <a:rPr lang="en-US" altLang="zh-CN" sz="2800" b="1" i="1" dirty="0">
                    <a:latin typeface="Times New Roman" panose="02020603050405020304" pitchFamily="18" charset="0"/>
                    <a:cs typeface="Times New Roman" panose="02020603050405020304" pitchFamily="18" charset="0"/>
                  </a:rPr>
                  <a:t>e</a:t>
                </a:r>
                <a:r>
                  <a:rPr lang="zh-CN" altLang="zh-CN" sz="2800" b="1" dirty="0">
                    <a:latin typeface="Times New Roman" panose="02020603050405020304" pitchFamily="18" charset="0"/>
                    <a:cs typeface="Times New Roman" panose="02020603050405020304" pitchFamily="18" charset="0"/>
                  </a:rPr>
                  <a:t>，且计算出模数</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pq</a:t>
                </a:r>
                <a:r>
                  <a:rPr lang="zh-CN" altLang="zh-CN" sz="2800" b="1" dirty="0">
                    <a:latin typeface="Times New Roman" panose="02020603050405020304" pitchFamily="18" charset="0"/>
                    <a:cs typeface="Times New Roman" panose="02020603050405020304" pitchFamily="18" charset="0"/>
                  </a:rPr>
                  <a:t>与解密指数</a:t>
                </a:r>
                <a:r>
                  <a:rPr lang="en-US" altLang="zh-CN" sz="2800" b="1" i="1" dirty="0">
                    <a:latin typeface="Times New Roman" panose="02020603050405020304" pitchFamily="18" charset="0"/>
                    <a:cs typeface="Times New Roman" panose="02020603050405020304" pitchFamily="18" charset="0"/>
                  </a:rPr>
                  <a:t>d</a:t>
                </a:r>
                <a:r>
                  <a:rPr lang="zh-CN" altLang="zh-CN" sz="2800" b="1" dirty="0">
                    <a:latin typeface="Times New Roman" panose="02020603050405020304" pitchFamily="18" charset="0"/>
                    <a:cs typeface="Times New Roman" panose="02020603050405020304" pitchFamily="18" charset="0"/>
                  </a:rPr>
                  <a:t>，为了快速，私钥不用</a:t>
                </a:r>
                <a:r>
                  <a:rPr lang="en-US" altLang="zh-CN" sz="2800" b="1" i="1" dirty="0">
                    <a:latin typeface="Times New Roman" panose="02020603050405020304" pitchFamily="18" charset="0"/>
                    <a:cs typeface="Times New Roman" panose="02020603050405020304" pitchFamily="18" charset="0"/>
                  </a:rPr>
                  <a:t>d</a:t>
                </a:r>
                <a:r>
                  <a:rPr lang="zh-CN" altLang="zh-CN" sz="2800" b="1" dirty="0">
                    <a:latin typeface="Times New Roman" panose="02020603050405020304" pitchFamily="18" charset="0"/>
                    <a:cs typeface="Times New Roman" panose="02020603050405020304" pitchFamily="18" charset="0"/>
                  </a:rPr>
                  <a:t>，而用</a:t>
                </a: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个数</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q</a:t>
                </a:r>
                <a:r>
                  <a:rPr lang="zh-CN"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d</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d</a:t>
                </a:r>
                <a:r>
                  <a:rPr lang="en-US" altLang="zh-CN" sz="2800" b="1" dirty="0" err="1">
                    <a:latin typeface="Times New Roman" panose="02020603050405020304" pitchFamily="18" charset="0"/>
                    <a:cs typeface="Times New Roman" panose="02020603050405020304" pitchFamily="18" charset="0"/>
                  </a:rPr>
                  <a:t>mod</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与</a:t>
                </a:r>
                <a14:m>
                  <m:oMath xmlns:m="http://schemas.openxmlformats.org/officeDocument/2006/math">
                    <m:r>
                      <a:rPr lang="zh-CN" altLang="en-US" sz="2800" b="1" i="1" dirty="0" smtClean="0">
                        <a:latin typeface="Cambria Math"/>
                        <a:cs typeface="Times New Roman" panose="02020603050405020304" pitchFamily="18" charset="0"/>
                      </a:rPr>
                      <m:t>𝜸</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q</a:t>
                </a:r>
                <a:r>
                  <a:rPr lang="en-US" altLang="zh-CN" sz="2800" b="1" baseline="30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。这时，相应于密文</a:t>
                </a:r>
                <a:r>
                  <a:rPr lang="en-US" altLang="zh-CN" sz="2800" b="1" i="1" dirty="0">
                    <a:latin typeface="Times New Roman" panose="02020603050405020304" pitchFamily="18" charset="0"/>
                    <a:cs typeface="Times New Roman" panose="02020603050405020304" pitchFamily="18" charset="0"/>
                  </a:rPr>
                  <a:t>c</a:t>
                </a:r>
                <a:r>
                  <a:rPr lang="zh-CN" altLang="zh-CN" sz="2800" b="1" dirty="0">
                    <a:latin typeface="Times New Roman" panose="02020603050405020304" pitchFamily="18" charset="0"/>
                    <a:cs typeface="Times New Roman" panose="02020603050405020304" pitchFamily="18" charset="0"/>
                  </a:rPr>
                  <a:t>的明文</a:t>
                </a:r>
                <a:r>
                  <a:rPr lang="en-US" altLang="zh-CN" sz="2800" b="1" dirty="0">
                    <a:latin typeface="Times New Roman" panose="02020603050405020304" pitchFamily="18" charset="0"/>
                    <a:cs typeface="Times New Roman" panose="02020603050405020304" pitchFamily="18" charset="0"/>
                  </a:rPr>
                  <a:t>m=q</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smtClean="0">
                        <a:latin typeface="Cambria Math"/>
                        <a:cs typeface="Times New Roman" panose="02020603050405020304" pitchFamily="18" charset="0"/>
                      </a:rPr>
                      <m:t>𝜸</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（其中</a:t>
                </a:r>
                <a:r>
                  <a:rPr lang="en-US" altLang="zh-CN" sz="2800" b="1" i="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c</a:t>
                </a:r>
                <a:r>
                  <a:rPr lang="en-US" altLang="zh-CN" sz="2800" b="1" i="1" baseline="30000" dirty="0">
                    <a:latin typeface="Times New Roman" panose="02020603050405020304" pitchFamily="18" charset="0"/>
                    <a:cs typeface="Times New Roman" panose="02020603050405020304" pitchFamily="18" charset="0"/>
                  </a:rPr>
                  <a:t>d</a:t>
                </a:r>
                <a:r>
                  <a:rPr lang="en-US" altLang="zh-CN" sz="2800" b="1" baseline="30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 m</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c</a:t>
                </a:r>
                <a:r>
                  <a:rPr lang="en-US" altLang="zh-CN" sz="2800" b="1" i="1" baseline="30000" dirty="0">
                    <a:latin typeface="Times New Roman" panose="02020603050405020304" pitchFamily="18" charset="0"/>
                    <a:cs typeface="Times New Roman" panose="02020603050405020304" pitchFamily="18" charset="0"/>
                  </a:rPr>
                  <a:t>d</a:t>
                </a:r>
                <a:r>
                  <a:rPr lang="en-US" altLang="zh-CN" sz="2800" b="1" baseline="30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p </a:t>
                </a:r>
                <a:r>
                  <a:rPr lang="zh-CN" altLang="zh-CN" sz="2800" b="1" dirty="0">
                    <a:latin typeface="Times New Roman" panose="02020603050405020304" pitchFamily="18" charset="0"/>
                    <a:cs typeface="Times New Roman" panose="02020603050405020304" pitchFamily="18" charset="0"/>
                  </a:rPr>
                  <a:t>），试给出证明。</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31540" y="2078850"/>
                <a:ext cx="8550950" cy="4114800"/>
              </a:xfrm>
              <a:blipFill rotWithShape="1">
                <a:blip r:embed="rId2"/>
                <a:stretch>
                  <a:fillRect l="-356" t="-1926" b="-192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5CF3B4DD-2C68-4277-8330-A33DB2CDE874}"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101</a:t>
            </a:fld>
            <a:endParaRPr lang="en-US" altLang="zh-CN"/>
          </a:p>
        </p:txBody>
      </p:sp>
    </p:spTree>
    <p:extLst>
      <p:ext uri="{BB962C8B-B14F-4D97-AF65-F5344CB8AC3E}">
        <p14:creationId xmlns:p14="http://schemas.microsoft.com/office/powerpoint/2010/main" val="17902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AA99E64-C587-4DC2-BBE6-373255F90B00}" type="datetime1">
              <a:rPr lang="zh-CN" altLang="en-US" sz="1400" smtClean="0"/>
              <a:t>2020\1\31 Friday</a:t>
            </a:fld>
            <a:endParaRPr lang="en-US" altLang="zh-CN" sz="1400"/>
          </a:p>
        </p:txBody>
      </p:sp>
      <p:sp>
        <p:nvSpPr>
          <p:cNvPr id="122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21B3D283-0550-45C9-9C7F-E346CCAA7A3C}" type="slidenum">
              <a:rPr lang="en-US" altLang="zh-CN" sz="1400" smtClean="0"/>
              <a:pPr eaLnBrk="1" hangingPunct="1">
                <a:spcBef>
                  <a:spcPct val="0"/>
                </a:spcBef>
                <a:buClrTx/>
                <a:buSzTx/>
                <a:buFontTx/>
                <a:buNone/>
              </a:pPr>
              <a:t>11</a:t>
            </a:fld>
            <a:endParaRPr lang="en-US" altLang="zh-CN" sz="1400"/>
          </a:p>
        </p:txBody>
      </p:sp>
      <p:sp>
        <p:nvSpPr>
          <p:cNvPr id="12293" name="矩形 9"/>
          <p:cNvSpPr>
            <a:spLocks noChangeArrowheads="1"/>
          </p:cNvSpPr>
          <p:nvPr/>
        </p:nvSpPr>
        <p:spPr bwMode="auto">
          <a:xfrm>
            <a:off x="611188" y="1951038"/>
            <a:ext cx="828198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b="1" dirty="0"/>
              <a:t>综上所述，单向函数是一组可逆函数</a:t>
            </a:r>
            <a:r>
              <a:rPr lang="en-US" altLang="zh-CN" sz="2800" b="1" i="1" dirty="0">
                <a:latin typeface="Times New Roman" pitchFamily="18" charset="0"/>
                <a:cs typeface="Times New Roman" pitchFamily="18" charset="0"/>
              </a:rPr>
              <a:t>f</a:t>
            </a:r>
            <a:r>
              <a:rPr lang="zh-CN" altLang="en-US" sz="2800" b="1" dirty="0"/>
              <a:t>，满足以下条件。</a:t>
            </a:r>
          </a:p>
          <a:p>
            <a:pPr eaLnBrk="1" hangingPunct="1">
              <a:spcBef>
                <a:spcPct val="0"/>
              </a:spcBef>
              <a:buClrTx/>
              <a:buSzTx/>
              <a:buFontTx/>
              <a:buNone/>
            </a:pPr>
            <a:r>
              <a:rPr lang="zh-CN" altLang="en-US" sz="2800" b="1" dirty="0"/>
              <a:t>（</a:t>
            </a:r>
            <a:r>
              <a:rPr lang="en-US" altLang="zh-CN" sz="2800" b="1" dirty="0"/>
              <a:t>1</a:t>
            </a:r>
            <a:r>
              <a:rPr lang="zh-CN" altLang="en-US" sz="2800" b="1" dirty="0" smtClean="0"/>
              <a:t>）</a:t>
            </a:r>
            <a:r>
              <a:rPr lang="en-US" altLang="zh-CN" sz="2800" b="1" i="1" dirty="0">
                <a:latin typeface="Times New Roman" pitchFamily="18" charset="0"/>
                <a:cs typeface="Times New Roman" pitchFamily="18" charset="0"/>
              </a:rPr>
              <a:t>y</a:t>
            </a:r>
            <a:r>
              <a:rPr lang="en-US" altLang="zh-CN" sz="2800" b="1" dirty="0" smtClean="0">
                <a:latin typeface="Times New Roman" pitchFamily="18" charset="0"/>
                <a:cs typeface="Times New Roman" pitchFamily="18" charset="0"/>
              </a:rPr>
              <a:t>=</a:t>
            </a:r>
            <a:r>
              <a:rPr lang="en-US" altLang="zh-CN" sz="2800" b="1" i="1" dirty="0" smtClean="0">
                <a:latin typeface="Times New Roman" pitchFamily="18" charset="0"/>
                <a:cs typeface="Times New Roman" pitchFamily="18" charset="0"/>
              </a:rPr>
              <a:t>f</a:t>
            </a:r>
            <a:r>
              <a:rPr lang="en-US" altLang="zh-CN" sz="2800" b="1" dirty="0" smtClean="0">
                <a:latin typeface="Times New Roman" pitchFamily="18" charset="0"/>
                <a:cs typeface="Times New Roman" pitchFamily="18" charset="0"/>
              </a:rPr>
              <a:t>(</a:t>
            </a:r>
            <a:r>
              <a:rPr lang="en-US" altLang="zh-CN" sz="2800" b="1" i="1" dirty="0" smtClean="0">
                <a:latin typeface="Times New Roman" pitchFamily="18" charset="0"/>
                <a:cs typeface="Times New Roman" pitchFamily="18" charset="0"/>
              </a:rPr>
              <a:t>x</a:t>
            </a:r>
            <a:r>
              <a:rPr lang="en-US" altLang="zh-CN" sz="2800" b="1" dirty="0" smtClean="0">
                <a:latin typeface="Times New Roman" pitchFamily="18" charset="0"/>
                <a:cs typeface="Times New Roman" pitchFamily="18" charset="0"/>
              </a:rPr>
              <a:t>)</a:t>
            </a:r>
            <a:r>
              <a:rPr lang="zh-CN" altLang="en-US" sz="2800" b="1" dirty="0"/>
              <a:t>易于计算（</a:t>
            </a:r>
            <a:r>
              <a:rPr lang="zh-CN" altLang="en-US" sz="2800" b="1" dirty="0" smtClean="0"/>
              <a:t>当</a:t>
            </a:r>
            <a:r>
              <a:rPr lang="en-US" altLang="zh-CN" sz="2800" b="1" i="1" dirty="0">
                <a:latin typeface="Times New Roman" pitchFamily="18" charset="0"/>
                <a:cs typeface="Times New Roman" pitchFamily="18" charset="0"/>
              </a:rPr>
              <a:t>x</a:t>
            </a:r>
            <a:r>
              <a:rPr lang="zh-CN" altLang="en-US" sz="2800" b="1" dirty="0" smtClean="0"/>
              <a:t>已知</a:t>
            </a:r>
            <a:r>
              <a:rPr lang="zh-CN" altLang="en-US" sz="2800" b="1" dirty="0"/>
              <a:t>时，</a:t>
            </a:r>
            <a:r>
              <a:rPr lang="zh-CN" altLang="en-US" sz="2800" b="1" dirty="0" smtClean="0"/>
              <a:t>求</a:t>
            </a:r>
            <a:r>
              <a:rPr lang="en-US" altLang="zh-CN" sz="2800" b="1" i="1" dirty="0">
                <a:latin typeface="Times New Roman" pitchFamily="18" charset="0"/>
                <a:cs typeface="Times New Roman" pitchFamily="18" charset="0"/>
              </a:rPr>
              <a:t>y</a:t>
            </a:r>
            <a:r>
              <a:rPr lang="zh-CN" altLang="en-US" sz="2800" b="1" dirty="0" smtClean="0"/>
              <a:t>）</a:t>
            </a:r>
            <a:r>
              <a:rPr lang="zh-CN" altLang="en-US" sz="2800" b="1" dirty="0"/>
              <a:t>。</a:t>
            </a:r>
          </a:p>
          <a:p>
            <a:pPr eaLnBrk="1" hangingPunct="1">
              <a:spcBef>
                <a:spcPct val="0"/>
              </a:spcBef>
              <a:buClrTx/>
              <a:buSzTx/>
              <a:buFontTx/>
              <a:buNone/>
            </a:pPr>
            <a:r>
              <a:rPr lang="zh-CN" altLang="en-US" sz="2800" b="1" dirty="0"/>
              <a:t>（</a:t>
            </a:r>
            <a:r>
              <a:rPr lang="en-US" altLang="zh-CN" sz="2800" b="1" dirty="0"/>
              <a:t>2</a:t>
            </a:r>
            <a:r>
              <a:rPr lang="zh-CN" altLang="en-US" sz="2800" b="1" dirty="0"/>
              <a:t>）</a:t>
            </a:r>
            <a:r>
              <a:rPr lang="en-US" altLang="zh-CN" sz="2800" b="1" i="1" dirty="0">
                <a:latin typeface="Times New Roman" pitchFamily="18" charset="0"/>
                <a:cs typeface="Times New Roman" pitchFamily="18" charset="0"/>
              </a:rPr>
              <a:t> </a:t>
            </a:r>
            <a:r>
              <a:rPr lang="en-US" altLang="zh-CN" sz="2800" b="1" i="1" dirty="0">
                <a:latin typeface="Times New Roman" pitchFamily="18" charset="0"/>
                <a:cs typeface="Times New Roman" pitchFamily="18" charset="0"/>
              </a:rPr>
              <a:t>x</a:t>
            </a:r>
            <a:r>
              <a:rPr lang="en-US" altLang="zh-CN" sz="2800" b="1" dirty="0" smtClean="0">
                <a:latin typeface="Times New Roman" pitchFamily="18" charset="0"/>
                <a:cs typeface="Times New Roman" pitchFamily="18" charset="0"/>
              </a:rPr>
              <a:t>=</a:t>
            </a:r>
            <a:r>
              <a:rPr lang="en-US" altLang="zh-CN" sz="2800" b="1" i="1" dirty="0" smtClean="0">
                <a:latin typeface="Times New Roman" pitchFamily="18" charset="0"/>
                <a:cs typeface="Times New Roman" pitchFamily="18" charset="0"/>
              </a:rPr>
              <a:t>f</a:t>
            </a:r>
            <a:r>
              <a:rPr lang="en-US" altLang="zh-CN" sz="2800" b="1" baseline="300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1</a:t>
            </a:r>
            <a:r>
              <a:rPr lang="en-US" altLang="zh-CN" sz="2800" b="1" dirty="0" smtClean="0">
                <a:latin typeface="Times New Roman" pitchFamily="18" charset="0"/>
                <a:cs typeface="Times New Roman" pitchFamily="18" charset="0"/>
              </a:rPr>
              <a:t>(</a:t>
            </a:r>
            <a:r>
              <a:rPr lang="en-US" altLang="zh-CN" sz="2800" b="1" i="1" dirty="0" smtClean="0">
                <a:latin typeface="Times New Roman" pitchFamily="18" charset="0"/>
                <a:cs typeface="Times New Roman" pitchFamily="18" charset="0"/>
              </a:rPr>
              <a:t>y</a:t>
            </a:r>
            <a:r>
              <a:rPr lang="en-US" altLang="zh-CN" sz="2800" b="1" dirty="0" smtClean="0">
                <a:latin typeface="Times New Roman" pitchFamily="18" charset="0"/>
                <a:cs typeface="Times New Roman" pitchFamily="18" charset="0"/>
              </a:rPr>
              <a:t>)</a:t>
            </a:r>
            <a:r>
              <a:rPr lang="zh-CN" altLang="en-US" sz="2800" b="1" dirty="0"/>
              <a:t>在计算上是不可行的（当</a:t>
            </a:r>
            <a:r>
              <a:rPr lang="en-US" altLang="zh-CN" sz="2800" b="1" i="1" dirty="0">
                <a:latin typeface="Times New Roman" pitchFamily="18" charset="0"/>
                <a:cs typeface="Times New Roman" pitchFamily="18" charset="0"/>
              </a:rPr>
              <a:t>Y</a:t>
            </a:r>
            <a:r>
              <a:rPr lang="zh-CN" altLang="en-US" sz="2800" b="1" dirty="0"/>
              <a:t>已知时，求</a:t>
            </a:r>
            <a:r>
              <a:rPr lang="en-US" altLang="zh-CN" sz="2800" b="1" i="1" dirty="0">
                <a:latin typeface="Times New Roman" pitchFamily="18" charset="0"/>
                <a:cs typeface="Times New Roman" pitchFamily="18" charset="0"/>
              </a:rPr>
              <a:t>X</a:t>
            </a:r>
            <a:r>
              <a:rPr lang="zh-CN" altLang="en-US" sz="2800" b="1" dirty="0"/>
              <a:t>）。</a:t>
            </a:r>
            <a:endParaRPr lang="en-US" altLang="zh-CN" sz="2800" b="1" dirty="0"/>
          </a:p>
          <a:p>
            <a:pPr eaLnBrk="1" hangingPunct="1">
              <a:lnSpc>
                <a:spcPct val="150000"/>
              </a:lnSpc>
              <a:spcBef>
                <a:spcPct val="0"/>
              </a:spcBef>
              <a:buClrTx/>
              <a:buSzTx/>
              <a:buFontTx/>
              <a:buNone/>
            </a:pPr>
            <a:r>
              <a:rPr lang="zh-CN" altLang="zh-CN" sz="2800" b="1" dirty="0"/>
              <a:t>定义</a:t>
            </a:r>
            <a:r>
              <a:rPr lang="en-US" altLang="zh-CN" sz="2800" b="1" dirty="0">
                <a:latin typeface="Times New Roman" pitchFamily="18" charset="0"/>
                <a:cs typeface="Times New Roman" pitchFamily="18" charset="0"/>
              </a:rPr>
              <a:t>7.2</a:t>
            </a:r>
            <a:r>
              <a:rPr lang="zh-CN" altLang="zh-CN" sz="2800" b="1" dirty="0"/>
              <a:t>（单向陷门函数）设</a:t>
            </a:r>
            <a:r>
              <a:rPr lang="en-US" altLang="zh-CN" sz="2800" b="1" i="1" dirty="0">
                <a:latin typeface="Times New Roman" pitchFamily="18" charset="0"/>
                <a:cs typeface="Times New Roman" pitchFamily="18" charset="0"/>
              </a:rPr>
              <a:t>f</a:t>
            </a:r>
            <a:r>
              <a:rPr lang="zh-CN" altLang="zh-CN" sz="2800" b="1" dirty="0"/>
              <a:t>是一个函数，</a:t>
            </a:r>
            <a:r>
              <a:rPr lang="en-US" altLang="zh-CN" sz="2800" b="1" i="1" dirty="0">
                <a:latin typeface="Times New Roman" pitchFamily="18" charset="0"/>
                <a:cs typeface="Times New Roman" pitchFamily="18" charset="0"/>
              </a:rPr>
              <a:t>t</a:t>
            </a:r>
            <a:r>
              <a:rPr lang="zh-CN" altLang="zh-CN" sz="2800" b="1" dirty="0"/>
              <a:t>是与</a:t>
            </a:r>
            <a:r>
              <a:rPr lang="en-US" altLang="zh-CN" sz="2800" b="1" i="1" dirty="0">
                <a:latin typeface="Times New Roman" pitchFamily="18" charset="0"/>
                <a:cs typeface="Times New Roman" pitchFamily="18" charset="0"/>
              </a:rPr>
              <a:t>f</a:t>
            </a:r>
            <a:r>
              <a:rPr lang="zh-CN" altLang="zh-CN" sz="2800" b="1" dirty="0"/>
              <a:t>有关的一个参数，对任意给定的</a:t>
            </a:r>
            <a:r>
              <a:rPr lang="en-US" altLang="zh-CN" sz="2800" b="1" i="1" dirty="0">
                <a:latin typeface="Times New Roman" pitchFamily="18" charset="0"/>
                <a:cs typeface="Times New Roman" pitchFamily="18" charset="0"/>
              </a:rPr>
              <a:t>x</a:t>
            </a:r>
            <a:r>
              <a:rPr lang="zh-CN" altLang="zh-CN" sz="2800" b="1" dirty="0"/>
              <a:t>，计算</a:t>
            </a:r>
            <a:r>
              <a:rPr lang="en-US" altLang="zh-CN" sz="2800" b="1" i="1" dirty="0">
                <a:latin typeface="Times New Roman" pitchFamily="18" charset="0"/>
                <a:cs typeface="Times New Roman" pitchFamily="18" charset="0"/>
              </a:rPr>
              <a:t>y</a:t>
            </a:r>
            <a:r>
              <a:rPr lang="zh-CN" altLang="zh-CN" sz="2800" b="1" dirty="0"/>
              <a:t>是容易的。</a:t>
            </a:r>
            <a:endParaRPr lang="zh-CN"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95C8DCB-91AA-4DE0-A955-358EBA99C45F}" type="datetime1">
              <a:rPr lang="zh-CN" altLang="en-US" smtClean="0"/>
              <a:t>2020\1\31 Friday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C9485E53-2C21-4FBE-8954-BB0B2EE6360D}" type="slidenum">
              <a:rPr lang="en-US" altLang="zh-CN" smtClean="0"/>
              <a:pPr>
                <a:defRPr/>
              </a:pPr>
              <a:t>12</a:t>
            </a:fld>
            <a:endParaRPr lang="en-US" altLang="zh-CN"/>
          </a:p>
        </p:txBody>
      </p:sp>
      <p:sp>
        <p:nvSpPr>
          <p:cNvPr id="5" name="矩形 4"/>
          <p:cNvSpPr/>
          <p:nvPr/>
        </p:nvSpPr>
        <p:spPr>
          <a:xfrm>
            <a:off x="386535" y="2297921"/>
            <a:ext cx="8145905" cy="3970318"/>
          </a:xfrm>
          <a:prstGeom prst="rect">
            <a:avLst/>
          </a:prstGeom>
        </p:spPr>
        <p:txBody>
          <a:bodyPr wrap="square">
            <a:spAutoFit/>
          </a:bodyPr>
          <a:lstStyle/>
          <a:p>
            <a:pPr>
              <a:lnSpc>
                <a:spcPct val="150000"/>
              </a:lnSpc>
            </a:pPr>
            <a:r>
              <a:rPr lang="zh-CN" altLang="zh-CN" sz="2800" b="1" dirty="0">
                <a:latin typeface="Times New Roman" pitchFamily="18" charset="0"/>
                <a:cs typeface="Times New Roman" pitchFamily="18" charset="0"/>
              </a:rPr>
              <a:t>定义</a:t>
            </a:r>
            <a:r>
              <a:rPr lang="en-US" altLang="zh-CN" sz="2800" b="1" dirty="0">
                <a:latin typeface="Times New Roman" pitchFamily="18" charset="0"/>
                <a:cs typeface="Times New Roman" pitchFamily="18" charset="0"/>
              </a:rPr>
              <a:t>7.2</a:t>
            </a:r>
            <a:r>
              <a:rPr lang="zh-CN" altLang="zh-CN" sz="2800" b="1" dirty="0">
                <a:latin typeface="Times New Roman" pitchFamily="18" charset="0"/>
                <a:cs typeface="Times New Roman" pitchFamily="18" charset="0"/>
              </a:rPr>
              <a:t>（单向陷门函数）设</a:t>
            </a:r>
            <a:r>
              <a:rPr lang="en-US" altLang="zh-CN" sz="2800" b="1" i="1" dirty="0">
                <a:latin typeface="Times New Roman" pitchFamily="18" charset="0"/>
                <a:cs typeface="Times New Roman" pitchFamily="18" charset="0"/>
              </a:rPr>
              <a:t>f</a:t>
            </a:r>
            <a:r>
              <a:rPr lang="zh-CN" altLang="zh-CN" sz="2800" b="1" dirty="0">
                <a:latin typeface="Times New Roman" pitchFamily="18" charset="0"/>
                <a:cs typeface="Times New Roman" pitchFamily="18" charset="0"/>
              </a:rPr>
              <a:t>是一个函数，</a:t>
            </a:r>
            <a:r>
              <a:rPr lang="en-US" altLang="zh-CN" sz="2800" b="1" i="1" dirty="0">
                <a:latin typeface="Times New Roman" pitchFamily="18" charset="0"/>
                <a:cs typeface="Times New Roman" pitchFamily="18" charset="0"/>
              </a:rPr>
              <a:t>t</a:t>
            </a:r>
            <a:r>
              <a:rPr lang="zh-CN" altLang="zh-CN" sz="2800" b="1" dirty="0">
                <a:latin typeface="Times New Roman" pitchFamily="18" charset="0"/>
                <a:cs typeface="Times New Roman" pitchFamily="18" charset="0"/>
              </a:rPr>
              <a:t>是与</a:t>
            </a:r>
            <a:r>
              <a:rPr lang="en-US" altLang="zh-CN" sz="2800" b="1" i="1" dirty="0">
                <a:latin typeface="Times New Roman" pitchFamily="18" charset="0"/>
                <a:cs typeface="Times New Roman" pitchFamily="18" charset="0"/>
              </a:rPr>
              <a:t>f</a:t>
            </a:r>
            <a:r>
              <a:rPr lang="zh-CN" altLang="zh-CN" sz="2800" b="1" dirty="0">
                <a:latin typeface="Times New Roman" pitchFamily="18" charset="0"/>
                <a:cs typeface="Times New Roman" pitchFamily="18" charset="0"/>
              </a:rPr>
              <a:t>有关的一个参数，对任意给定的</a:t>
            </a:r>
            <a:r>
              <a:rPr lang="en-US" altLang="zh-CN" sz="2800" b="1" i="1" dirty="0">
                <a:latin typeface="Times New Roman" pitchFamily="18" charset="0"/>
                <a:cs typeface="Times New Roman" pitchFamily="18" charset="0"/>
              </a:rPr>
              <a:t>x</a:t>
            </a:r>
            <a:r>
              <a:rPr lang="zh-CN" altLang="zh-CN" sz="2800" b="1" dirty="0">
                <a:latin typeface="Times New Roman" pitchFamily="18" charset="0"/>
                <a:cs typeface="Times New Roman" pitchFamily="18" charset="0"/>
              </a:rPr>
              <a:t>，计算</a:t>
            </a:r>
            <a:r>
              <a:rPr lang="en-US" altLang="zh-CN" sz="2800" b="1" i="1" dirty="0">
                <a:latin typeface="Times New Roman" pitchFamily="18" charset="0"/>
                <a:cs typeface="Times New Roman" pitchFamily="18" charset="0"/>
              </a:rPr>
              <a:t>y</a:t>
            </a:r>
            <a:r>
              <a:rPr lang="zh-CN" altLang="zh-CN" sz="2800" b="1" dirty="0">
                <a:latin typeface="Times New Roman" pitchFamily="18" charset="0"/>
                <a:cs typeface="Times New Roman" pitchFamily="18" charset="0"/>
              </a:rPr>
              <a:t>是容易的</a:t>
            </a:r>
            <a:r>
              <a:rPr lang="zh-CN" altLang="zh-CN" sz="2800" b="1" dirty="0" smtClean="0">
                <a:latin typeface="Times New Roman" pitchFamily="18" charset="0"/>
                <a:cs typeface="Times New Roman" pitchFamily="18" charset="0"/>
              </a:rPr>
              <a:t>。</a:t>
            </a:r>
            <a:endParaRPr lang="en-US" altLang="zh-CN" sz="2800" b="1" dirty="0" smtClean="0">
              <a:latin typeface="Times New Roman" pitchFamily="18" charset="0"/>
              <a:cs typeface="Times New Roman" pitchFamily="18" charset="0"/>
            </a:endParaRPr>
          </a:p>
          <a:p>
            <a:pPr>
              <a:lnSpc>
                <a:spcPct val="150000"/>
              </a:lnSpc>
            </a:pPr>
            <a:r>
              <a:rPr lang="zh-CN" altLang="zh-CN" sz="2800" b="1" dirty="0"/>
              <a:t>若参数</a:t>
            </a:r>
            <a:r>
              <a:rPr lang="en-US" altLang="zh-CN" sz="2800" b="1" i="1" dirty="0">
                <a:latin typeface="Times New Roman" pitchFamily="18" charset="0"/>
                <a:cs typeface="Times New Roman" pitchFamily="18" charset="0"/>
              </a:rPr>
              <a:t>t</a:t>
            </a:r>
            <a:r>
              <a:rPr lang="zh-CN" altLang="zh-CN" sz="2800" b="1" dirty="0"/>
              <a:t>未知时，计算</a:t>
            </a:r>
            <a:r>
              <a:rPr lang="en-US" altLang="zh-CN" sz="2800" b="1" i="1" dirty="0">
                <a:latin typeface="Times New Roman" pitchFamily="18" charset="0"/>
                <a:cs typeface="Times New Roman" pitchFamily="18" charset="0"/>
              </a:rPr>
              <a:t>f</a:t>
            </a:r>
            <a:r>
              <a:rPr lang="zh-CN" altLang="zh-CN" sz="2800" b="1" dirty="0"/>
              <a:t>的逆函数是难解的，但参数</a:t>
            </a:r>
            <a:r>
              <a:rPr lang="en-US" altLang="zh-CN" sz="2800" b="1" i="1" dirty="0">
                <a:latin typeface="Times New Roman" pitchFamily="18" charset="0"/>
                <a:cs typeface="Times New Roman" pitchFamily="18" charset="0"/>
              </a:rPr>
              <a:t>t</a:t>
            </a:r>
            <a:r>
              <a:rPr lang="zh-CN" altLang="zh-CN" sz="2800" b="1" dirty="0"/>
              <a:t>已知时，计算</a:t>
            </a:r>
            <a:r>
              <a:rPr lang="en-US" altLang="zh-CN" sz="2800" b="1" i="1" dirty="0">
                <a:latin typeface="Times New Roman" pitchFamily="18" charset="0"/>
                <a:cs typeface="Times New Roman" pitchFamily="18" charset="0"/>
              </a:rPr>
              <a:t>f</a:t>
            </a:r>
            <a:r>
              <a:rPr lang="zh-CN" altLang="zh-CN" sz="2800" b="1" dirty="0"/>
              <a:t>的逆函数是容易的，则称</a:t>
            </a:r>
            <a:r>
              <a:rPr lang="en-US" altLang="zh-CN" sz="2800" b="1" i="1" dirty="0">
                <a:latin typeface="Times New Roman" pitchFamily="18" charset="0"/>
                <a:cs typeface="Times New Roman" pitchFamily="18" charset="0"/>
              </a:rPr>
              <a:t>f</a:t>
            </a:r>
            <a:r>
              <a:rPr lang="zh-CN" altLang="zh-CN" sz="2800" b="1" dirty="0"/>
              <a:t>是一个单向陷门函数，参数</a:t>
            </a:r>
            <a:r>
              <a:rPr lang="en-US" altLang="zh-CN" sz="2800" b="1" i="1" dirty="0">
                <a:latin typeface="Times New Roman" pitchFamily="18" charset="0"/>
                <a:cs typeface="Times New Roman" pitchFamily="18" charset="0"/>
              </a:rPr>
              <a:t>t</a:t>
            </a:r>
            <a:r>
              <a:rPr lang="zh-CN" altLang="zh-CN" sz="2800" b="1" dirty="0"/>
              <a:t>为陷门。</a:t>
            </a:r>
          </a:p>
          <a:p>
            <a:pPr>
              <a:lnSpc>
                <a:spcPct val="150000"/>
              </a:lnSpc>
            </a:pP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6097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C54C759-CA13-4CE2-A801-3C7067A41A18}" type="datetime1">
              <a:rPr lang="zh-CN" altLang="en-US" sz="1400" smtClean="0"/>
              <a:t>2020\1\31 Friday</a:t>
            </a:fld>
            <a:endParaRPr lang="en-US" altLang="zh-CN" sz="1400"/>
          </a:p>
        </p:txBody>
      </p:sp>
      <p:sp>
        <p:nvSpPr>
          <p:cNvPr id="133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33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4D791D8D-233D-4899-B5E5-0ADA060E9CEB}" type="slidenum">
              <a:rPr lang="en-US" altLang="zh-CN" sz="1400" smtClean="0"/>
              <a:pPr eaLnBrk="1" hangingPunct="1">
                <a:spcBef>
                  <a:spcPct val="0"/>
                </a:spcBef>
                <a:buClrTx/>
                <a:buSzTx/>
                <a:buFontTx/>
                <a:buNone/>
              </a:pPr>
              <a:t>13</a:t>
            </a:fld>
            <a:endParaRPr lang="en-US" altLang="zh-CN" sz="1400"/>
          </a:p>
        </p:txBody>
      </p:sp>
      <p:sp>
        <p:nvSpPr>
          <p:cNvPr id="13317" name="矩形 4"/>
          <p:cNvSpPr>
            <a:spLocks noChangeArrowheads="1"/>
          </p:cNvSpPr>
          <p:nvPr/>
        </p:nvSpPr>
        <p:spPr bwMode="auto">
          <a:xfrm>
            <a:off x="161925" y="2213865"/>
            <a:ext cx="8731250" cy="259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50000"/>
              </a:lnSpc>
              <a:spcBef>
                <a:spcPct val="0"/>
              </a:spcBef>
              <a:buClrTx/>
              <a:buSzTx/>
              <a:buFontTx/>
              <a:buNone/>
            </a:pPr>
            <a:r>
              <a:rPr lang="zh-CN" altLang="zh-CN" sz="2800" b="1" dirty="0" smtClean="0"/>
              <a:t>研究</a:t>
            </a:r>
            <a:r>
              <a:rPr lang="zh-CN" altLang="zh-CN" sz="2800" b="1" dirty="0"/>
              <a:t>公钥密码算法就是要找出合适的单向陷门函数。用来构造密码算法的单向函数是单向陷门函数，即对密码攻击者来讲，当</a:t>
            </a:r>
            <a:r>
              <a:rPr lang="en-US" altLang="zh-CN" sz="2800" b="1" i="1" dirty="0">
                <a:latin typeface="Times New Roman" pitchFamily="18" charset="0"/>
                <a:cs typeface="Times New Roman" pitchFamily="18" charset="0"/>
              </a:rPr>
              <a:t>Y</a:t>
            </a:r>
            <a:r>
              <a:rPr lang="zh-CN" altLang="zh-CN" sz="2800" b="1" dirty="0"/>
              <a:t>已知时，计算</a:t>
            </a:r>
            <a:r>
              <a:rPr lang="en-US" altLang="zh-CN" sz="2800" b="1" i="1" dirty="0">
                <a:latin typeface="Times New Roman" pitchFamily="18" charset="0"/>
                <a:cs typeface="Times New Roman" pitchFamily="18" charset="0"/>
              </a:rPr>
              <a:t>X</a:t>
            </a:r>
            <a:r>
              <a:rPr lang="zh-CN" altLang="zh-CN" sz="2800" b="1" dirty="0"/>
              <a:t>是困难的，但对合法的解密者来讲，可利用一定的陷门知识计算</a:t>
            </a:r>
            <a:r>
              <a:rPr lang="en-US" altLang="zh-CN" sz="2800" b="1" i="1" dirty="0">
                <a:latin typeface="Times New Roman" pitchFamily="18" charset="0"/>
                <a:cs typeface="Times New Roman" pitchFamily="18" charset="0"/>
              </a:rPr>
              <a:t>X</a:t>
            </a:r>
            <a:r>
              <a:rPr lang="zh-CN" altLang="zh-CN" sz="2800" b="1"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spcBef>
                <a:spcPct val="0"/>
              </a:spcBef>
              <a:buClrTx/>
              <a:buSzTx/>
              <a:buFontTx/>
              <a:buNone/>
            </a:pPr>
            <a:fld id="{B5C15E8B-D953-4392-A022-044F91302831}" type="datetime1">
              <a:rPr lang="zh-CN" altLang="en-US" sz="1400" smtClean="0"/>
              <a:t>2020\1\31 Friday</a:t>
            </a:fld>
            <a:endParaRPr lang="en-US" altLang="zh-CN" sz="1400"/>
          </a:p>
        </p:txBody>
      </p:sp>
      <p:sp>
        <p:nvSpPr>
          <p:cNvPr id="143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spcBef>
                <a:spcPct val="0"/>
              </a:spcBef>
              <a:buClrTx/>
              <a:buSzTx/>
              <a:buFontTx/>
              <a:buNone/>
            </a:pPr>
            <a:fld id="{0A09B068-22A0-4DC2-95DD-41D64D2DD5F7}" type="slidenum">
              <a:rPr lang="en-US" altLang="zh-CN" sz="1400" smtClean="0"/>
              <a:pPr>
                <a:spcBef>
                  <a:spcPct val="0"/>
                </a:spcBef>
                <a:buClrTx/>
                <a:buSzTx/>
                <a:buFontTx/>
                <a:buNone/>
              </a:pPr>
              <a:t>14</a:t>
            </a:fld>
            <a:endParaRPr lang="en-US" altLang="zh-CN" sz="1400"/>
          </a:p>
        </p:txBody>
      </p:sp>
      <mc:AlternateContent xmlns:mc="http://schemas.openxmlformats.org/markup-compatibility/2006">
        <mc:Choice xmlns:a14="http://schemas.microsoft.com/office/drawing/2010/main" Requires="a14">
          <p:sp>
            <p:nvSpPr>
              <p:cNvPr id="2" name="矩形 1"/>
              <p:cNvSpPr/>
              <p:nvPr/>
            </p:nvSpPr>
            <p:spPr>
              <a:xfrm>
                <a:off x="206515" y="2123855"/>
                <a:ext cx="8595955" cy="3539430"/>
              </a:xfrm>
              <a:prstGeom prst="rect">
                <a:avLst/>
              </a:prstGeom>
            </p:spPr>
            <p:txBody>
              <a:bodyPr wrap="square">
                <a:spAutoFit/>
              </a:bodyPr>
              <a:lstStyle/>
              <a:p>
                <a:r>
                  <a:rPr lang="zh-CN" altLang="en-US" sz="2800" b="1" dirty="0">
                    <a:latin typeface="Times New Roman" panose="02020603050405020304" pitchFamily="18" charset="0"/>
                    <a:cs typeface="Times New Roman" panose="02020603050405020304" pitchFamily="18" charset="0"/>
                  </a:rPr>
                  <a:t>下面介绍一个单向陷门函数的例子</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zh-CN" altLang="en-US" sz="2800" b="1" dirty="0" smtClean="0">
                    <a:latin typeface="Times New Roman" panose="02020603050405020304" pitchFamily="18" charset="0"/>
                    <a:cs typeface="Times New Roman" panose="02020603050405020304" pitchFamily="18" charset="0"/>
                  </a:rPr>
                  <a:t>设</a:t>
                </a:r>
                <a:r>
                  <a:rPr lang="en-US" altLang="zh-CN" sz="2800" b="1" i="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是定义在有限域</a:t>
                </a:r>
                <a:r>
                  <a:rPr lang="en-US" altLang="zh-CN" sz="2800" b="1" dirty="0">
                    <a:latin typeface="Times New Roman" panose="02020603050405020304" pitchFamily="18" charset="0"/>
                    <a:cs typeface="Times New Roman" panose="02020603050405020304" pitchFamily="18" charset="0"/>
                  </a:rPr>
                  <a:t>GF(</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上的指数函数，其中</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Times New Roman" panose="02020603050405020304" pitchFamily="18" charset="0"/>
                    <a:cs typeface="Times New Roman" panose="02020603050405020304" pitchFamily="18" charset="0"/>
                  </a:rPr>
                  <a:t>是大素数，即</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g</a:t>
                </a:r>
                <a:r>
                  <a:rPr lang="en-US" altLang="zh-CN" sz="2800" b="1" i="1" baseline="30000" dirty="0" err="1">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dirty="0">
                    <a:latin typeface="Times New Roman" panose="02020603050405020304" pitchFamily="18" charset="0"/>
                    <a:cs typeface="Times New Roman" panose="02020603050405020304" pitchFamily="18" charset="0"/>
                  </a:rPr>
                  <a:t> GF(</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 x</a:t>
                </a:r>
                <a:r>
                  <a:rPr lang="zh-CN" altLang="en-US" sz="2800" b="1" dirty="0">
                    <a:latin typeface="Times New Roman" panose="02020603050405020304" pitchFamily="18" charset="0"/>
                    <a:cs typeface="Times New Roman" panose="02020603050405020304" pitchFamily="18" charset="0"/>
                  </a:rPr>
                  <a:t>是满足</a:t>
                </a:r>
                <a:r>
                  <a:rPr lang="en-US" altLang="zh-CN" sz="2800" b="1" dirty="0">
                    <a:latin typeface="Times New Roman" panose="02020603050405020304" pitchFamily="18" charset="0"/>
                    <a:cs typeface="Times New Roman" panose="02020603050405020304" pitchFamily="18" charset="0"/>
                  </a:rPr>
                  <a:t>0</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 x</a:t>
                </a:r>
                <a14:m>
                  <m:oMath xmlns:m="http://schemas.openxmlformats.org/officeDocument/2006/math">
                    <m:r>
                      <a:rPr lang="en-US" altLang="zh-CN" sz="2800" b="1" i="1" dirty="0" smtClean="0">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的整数，其逆运算是</a:t>
                </a:r>
                <a:r>
                  <a:rPr lang="en-US" altLang="zh-CN" sz="2800" b="1" dirty="0">
                    <a:latin typeface="Times New Roman" panose="02020603050405020304" pitchFamily="18" charset="0"/>
                    <a:cs typeface="Times New Roman" panose="02020603050405020304" pitchFamily="18" charset="0"/>
                  </a:rPr>
                  <a:t>GF(</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上的对数运算，即给定</a:t>
                </a:r>
                <a:r>
                  <a:rPr lang="en-US" altLang="zh-CN" sz="2800" b="1" i="1" dirty="0">
                    <a:latin typeface="Times New Roman" panose="02020603050405020304" pitchFamily="18" charset="0"/>
                    <a:cs typeface="Times New Roman" panose="02020603050405020304" pitchFamily="18" charset="0"/>
                  </a:rPr>
                  <a:t>y</a:t>
                </a:r>
                <a:r>
                  <a:rPr lang="zh-CN" altLang="en-US" sz="2800" b="1" dirty="0">
                    <a:latin typeface="Times New Roman" panose="02020603050405020304" pitchFamily="18" charset="0"/>
                    <a:cs typeface="Times New Roman" panose="02020603050405020304" pitchFamily="18" charset="0"/>
                  </a:rPr>
                  <a:t>，寻找 </a:t>
                </a:r>
                <a:r>
                  <a:rPr lang="en-US" altLang="zh-CN" sz="2800" b="1" i="1" dirty="0">
                    <a:latin typeface="Times New Roman" panose="02020603050405020304" pitchFamily="18" charset="0"/>
                    <a:cs typeface="Times New Roman" panose="02020603050405020304" pitchFamily="18" charset="0"/>
                  </a:rPr>
                  <a:t>x </a:t>
                </a:r>
                <a:r>
                  <a:rPr lang="en-US" altLang="zh-CN" sz="2800" b="1" dirty="0">
                    <a:latin typeface="Times New Roman" panose="02020603050405020304" pitchFamily="18" charset="0"/>
                    <a:cs typeface="Times New Roman" panose="02020603050405020304" pitchFamily="18" charset="0"/>
                  </a:rPr>
                  <a:t>(0</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 x</a:t>
                </a:r>
                <a14:m>
                  <m:oMath xmlns:m="http://schemas.openxmlformats.org/officeDocument/2006/math">
                    <m:r>
                      <a:rPr lang="en-US" altLang="zh-CN" sz="2800" b="1" i="1" dirty="0">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，使得</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g</a:t>
                </a:r>
                <a:r>
                  <a:rPr lang="en-US" altLang="zh-CN" sz="2800" b="1" i="1" baseline="30000" dirty="0" err="1">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是容易的，当</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Times New Roman" panose="02020603050405020304" pitchFamily="18" charset="0"/>
                    <a:cs typeface="Times New Roman" panose="02020603050405020304" pitchFamily="18" charset="0"/>
                  </a:rPr>
                  <a:t>充分大时，计算</a:t>
                </a:r>
                <a:r>
                  <a:rPr lang="en-US" altLang="zh-CN" sz="2800" b="1" i="1" dirty="0">
                    <a:latin typeface="Times New Roman" panose="02020603050405020304" pitchFamily="18" charset="0"/>
                    <a:cs typeface="Times New Roman" panose="02020603050405020304" pitchFamily="18" charset="0"/>
                  </a:rPr>
                  <a:t>x =</a:t>
                </a:r>
                <a:r>
                  <a:rPr lang="en-US" altLang="zh-CN" sz="2800" b="1" dirty="0">
                    <a:latin typeface="Times New Roman" panose="02020603050405020304" pitchFamily="18" charset="0"/>
                    <a:cs typeface="Times New Roman" panose="02020603050405020304" pitchFamily="18" charset="0"/>
                  </a:rPr>
                  <a:t>log </a:t>
                </a:r>
                <a:r>
                  <a:rPr lang="en-US" altLang="zh-CN" sz="2800" b="1" i="1" dirty="0" err="1">
                    <a:latin typeface="Times New Roman" panose="02020603050405020304" pitchFamily="18" charset="0"/>
                    <a:cs typeface="Times New Roman" panose="02020603050405020304" pitchFamily="18" charset="0"/>
                  </a:rPr>
                  <a:t>g</a:t>
                </a:r>
                <a:r>
                  <a:rPr lang="en-US" altLang="zh-CN" sz="2800" b="1" i="1" baseline="30000" dirty="0" err="1">
                    <a:latin typeface="Times New Roman" panose="02020603050405020304" pitchFamily="18" charset="0"/>
                    <a:cs typeface="Times New Roman" panose="02020603050405020304" pitchFamily="18" charset="0"/>
                  </a:rPr>
                  <a:t>y</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Ø"/>
                </a:pPr>
                <a:r>
                  <a:rPr lang="zh-CN" altLang="en-US" sz="2800" b="1" dirty="0" smtClean="0">
                    <a:latin typeface="Times New Roman" panose="02020603050405020304" pitchFamily="18" charset="0"/>
                    <a:cs typeface="Times New Roman" panose="02020603050405020304" pitchFamily="18" charset="0"/>
                  </a:rPr>
                  <a:t>可以</a:t>
                </a:r>
                <a:r>
                  <a:rPr lang="zh-CN" altLang="en-US" sz="2800" b="1" dirty="0">
                    <a:latin typeface="Times New Roman" panose="02020603050405020304" pitchFamily="18" charset="0"/>
                    <a:cs typeface="Times New Roman" panose="02020603050405020304" pitchFamily="18" charset="0"/>
                  </a:rPr>
                  <a:t>看出，给定</a:t>
                </a:r>
                <a:r>
                  <a:rPr lang="en-US" altLang="zh-CN" sz="2800" b="1" i="1" dirty="0">
                    <a:latin typeface="Times New Roman" panose="02020603050405020304" pitchFamily="18" charset="0"/>
                    <a:cs typeface="Times New Roman" panose="02020603050405020304" pitchFamily="18" charset="0"/>
                  </a:rPr>
                  <a:t>x </a:t>
                </a:r>
                <a:r>
                  <a:rPr lang="zh-CN" altLang="en-US" sz="2800" b="1" dirty="0">
                    <a:latin typeface="Times New Roman" panose="02020603050405020304" pitchFamily="18" charset="0"/>
                    <a:cs typeface="Times New Roman" panose="02020603050405020304" pitchFamily="18" charset="0"/>
                  </a:rPr>
                  <a:t>，计算</a:t>
                </a:r>
                <a:r>
                  <a:rPr lang="en-US" altLang="zh-CN" sz="2800" b="1" i="1" dirty="0">
                    <a:latin typeface="Times New Roman" panose="02020603050405020304" pitchFamily="18" charset="0"/>
                    <a:cs typeface="Times New Roman" panose="02020603050405020304" pitchFamily="18" charset="0"/>
                  </a:rPr>
                  <a:t>y =f</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g</a:t>
                </a:r>
                <a:r>
                  <a:rPr lang="en-US" altLang="zh-CN" sz="2800" b="1" i="1" baseline="30000" dirty="0" err="1">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是容易的，当</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Times New Roman" panose="02020603050405020304" pitchFamily="18" charset="0"/>
                    <a:cs typeface="Times New Roman" panose="02020603050405020304" pitchFamily="18" charset="0"/>
                  </a:rPr>
                  <a:t>充分大时，计算</a:t>
                </a:r>
                <a:r>
                  <a:rPr lang="en-US" altLang="zh-CN" sz="2800" b="1" i="1" dirty="0">
                    <a:latin typeface="Times New Roman" panose="02020603050405020304" pitchFamily="18" charset="0"/>
                    <a:cs typeface="Times New Roman" panose="02020603050405020304" pitchFamily="18" charset="0"/>
                  </a:rPr>
                  <a:t>x =</a:t>
                </a:r>
                <a:r>
                  <a:rPr lang="en-US" altLang="zh-CN" sz="2800" b="1" dirty="0">
                    <a:latin typeface="Times New Roman" panose="02020603050405020304" pitchFamily="18" charset="0"/>
                    <a:cs typeface="Times New Roman" panose="02020603050405020304" pitchFamily="18" charset="0"/>
                  </a:rPr>
                  <a:t>log </a:t>
                </a:r>
                <a:r>
                  <a:rPr lang="en-US" altLang="zh-CN" sz="2800" b="1" i="1" dirty="0" err="1">
                    <a:latin typeface="Times New Roman" panose="02020603050405020304" pitchFamily="18" charset="0"/>
                    <a:cs typeface="Times New Roman" panose="02020603050405020304" pitchFamily="18" charset="0"/>
                  </a:rPr>
                  <a:t>g</a:t>
                </a:r>
                <a:r>
                  <a:rPr lang="en-US" altLang="zh-CN" sz="2800" b="1" i="1" baseline="30000" dirty="0" err="1">
                    <a:latin typeface="Times New Roman" panose="02020603050405020304" pitchFamily="18" charset="0"/>
                    <a:cs typeface="Times New Roman" panose="02020603050405020304" pitchFamily="18" charset="0"/>
                  </a:rPr>
                  <a:t>y</a:t>
                </a:r>
                <a:r>
                  <a:rPr lang="zh-CN" altLang="en-US" sz="2800" b="1" dirty="0">
                    <a:latin typeface="Times New Roman" panose="02020603050405020304" pitchFamily="18" charset="0"/>
                    <a:cs typeface="Times New Roman" panose="02020603050405020304" pitchFamily="18" charset="0"/>
                  </a:rPr>
                  <a:t>是困难的。</a:t>
                </a:r>
              </a:p>
            </p:txBody>
          </p:sp>
        </mc:Choice>
        <mc:Fallback>
          <p:sp>
            <p:nvSpPr>
              <p:cNvPr id="2" name="矩形 1"/>
              <p:cNvSpPr>
                <a:spLocks noRot="1" noChangeAspect="1" noMove="1" noResize="1" noEditPoints="1" noAdjustHandles="1" noChangeArrowheads="1" noChangeShapeType="1" noTextEdit="1"/>
              </p:cNvSpPr>
              <p:nvPr/>
            </p:nvSpPr>
            <p:spPr>
              <a:xfrm>
                <a:off x="206515" y="2123855"/>
                <a:ext cx="8595955" cy="3539430"/>
              </a:xfrm>
              <a:prstGeom prst="rect">
                <a:avLst/>
              </a:prstGeom>
              <a:blipFill rotWithShape="1">
                <a:blip r:embed="rId2"/>
                <a:stretch>
                  <a:fillRect l="-1489" t="-2238" r="-4397" b="-3959"/>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09572B1-1189-4046-BF59-80CC25A49B0E}" type="datetime1">
              <a:rPr lang="zh-CN" altLang="en-US" sz="1400" smtClean="0"/>
              <a:t>2020\1\31 Friday</a:t>
            </a:fld>
            <a:endParaRPr lang="en-US" altLang="zh-CN" sz="1400"/>
          </a:p>
        </p:txBody>
      </p:sp>
      <p:sp>
        <p:nvSpPr>
          <p:cNvPr id="1536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53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DE2EAF1-FA63-4F28-896D-E949BEB7438D}" type="slidenum">
              <a:rPr lang="en-US" altLang="zh-CN" sz="1400" smtClean="0"/>
              <a:pPr eaLnBrk="1" hangingPunct="1">
                <a:spcBef>
                  <a:spcPct val="0"/>
                </a:spcBef>
                <a:buClrTx/>
                <a:buSzTx/>
                <a:buFontTx/>
                <a:buNone/>
              </a:pPr>
              <a:t>15</a:t>
            </a:fld>
            <a:endParaRPr lang="en-US" altLang="zh-CN" sz="1400"/>
          </a:p>
        </p:txBody>
      </p:sp>
      <p:sp>
        <p:nvSpPr>
          <p:cNvPr id="15365" name="矩形 4"/>
          <p:cNvSpPr>
            <a:spLocks noChangeArrowheads="1"/>
          </p:cNvSpPr>
          <p:nvPr/>
        </p:nvSpPr>
        <p:spPr bwMode="auto">
          <a:xfrm>
            <a:off x="461963" y="2060575"/>
            <a:ext cx="7875587"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50000"/>
              </a:lnSpc>
              <a:spcBef>
                <a:spcPct val="0"/>
              </a:spcBef>
              <a:buClrTx/>
              <a:buSzTx/>
              <a:buFontTx/>
              <a:buNone/>
            </a:pPr>
            <a:r>
              <a:rPr lang="zh-CN" altLang="en-US" sz="2800" b="1"/>
              <a:t>下面基于单向陷门函数设计公钥密码体制的标准模式。单向陷门函数</a:t>
            </a:r>
            <a:r>
              <a:rPr lang="en-US" altLang="zh-CN" sz="2800" b="1" i="1">
                <a:latin typeface="Times New Roman" pitchFamily="18" charset="0"/>
                <a:cs typeface="Times New Roman" pitchFamily="18" charset="0"/>
              </a:rPr>
              <a:t>f</a:t>
            </a:r>
            <a:r>
              <a:rPr lang="zh-CN" altLang="en-US" sz="2800" b="1"/>
              <a:t>是实现公钥密码体制的一种很好的选择，因为它易于正向计算（加密），没有陷门值时难以求逆（解密）。给定一个单向陷门函数，可以构造如下公钥加密方案。</a:t>
            </a:r>
            <a:endParaRPr lang="en-US" altLang="zh-CN" sz="2800" b="1"/>
          </a:p>
          <a:p>
            <a:pPr eaLnBrk="1" hangingPunct="1">
              <a:lnSpc>
                <a:spcPct val="150000"/>
              </a:lnSpc>
              <a:spcBef>
                <a:spcPct val="0"/>
              </a:spcBef>
              <a:buClrTx/>
              <a:buSzTx/>
              <a:buFontTx/>
              <a:buNone/>
            </a:pPr>
            <a:endParaRPr lang="zh-CN" altLang="zh-CN" sz="2000" b="1"/>
          </a:p>
          <a:p>
            <a:pPr eaLnBrk="1" hangingPunct="1">
              <a:spcBef>
                <a:spcPct val="0"/>
              </a:spcBef>
              <a:buClrTx/>
              <a:buSzTx/>
              <a:buFontTx/>
              <a:buNone/>
            </a:pPr>
            <a:endParaRPr lang="zh-CN" altLang="en-US"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1746597-33FE-4ED1-9717-8CB176A6DCA5}" type="datetime1">
              <a:rPr lang="zh-CN" altLang="en-US" sz="1400" smtClean="0"/>
              <a:t>2020\1\31 Friday</a:t>
            </a:fld>
            <a:endParaRPr lang="en-US" altLang="zh-CN" sz="1400"/>
          </a:p>
        </p:txBody>
      </p:sp>
      <p:sp>
        <p:nvSpPr>
          <p:cNvPr id="1638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63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CBB0180-4F66-4C99-A359-B8B94CDBFBDF}" type="slidenum">
              <a:rPr lang="en-US" altLang="zh-CN" sz="1400" smtClean="0"/>
              <a:pPr eaLnBrk="1" hangingPunct="1">
                <a:spcBef>
                  <a:spcPct val="0"/>
                </a:spcBef>
                <a:buClrTx/>
                <a:buSzTx/>
                <a:buFontTx/>
                <a:buNone/>
              </a:pPr>
              <a:t>16</a:t>
            </a:fld>
            <a:endParaRPr lang="en-US" altLang="zh-CN" sz="1400"/>
          </a:p>
        </p:txBody>
      </p:sp>
      <p:sp>
        <p:nvSpPr>
          <p:cNvPr id="16389" name="矩形 4"/>
          <p:cNvSpPr>
            <a:spLocks noChangeArrowheads="1"/>
          </p:cNvSpPr>
          <p:nvPr/>
        </p:nvSpPr>
        <p:spPr bwMode="auto">
          <a:xfrm>
            <a:off x="296525" y="1898830"/>
            <a:ext cx="8551862"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50000"/>
              </a:lnSpc>
              <a:spcBef>
                <a:spcPct val="0"/>
              </a:spcBef>
              <a:buClrTx/>
              <a:buSzTx/>
              <a:buFontTx/>
              <a:buNone/>
            </a:pPr>
            <a:r>
              <a:rPr lang="zh-CN" altLang="zh-CN" sz="2800" b="1" dirty="0"/>
              <a:t>（</a:t>
            </a:r>
            <a:r>
              <a:rPr lang="en-US" altLang="zh-CN" sz="2800" b="1" dirty="0"/>
              <a:t>1</a:t>
            </a:r>
            <a:r>
              <a:rPr lang="zh-CN" altLang="zh-CN" sz="2800" b="1" dirty="0"/>
              <a:t>）密钥生成：令</a:t>
            </a:r>
            <a:r>
              <a:rPr lang="en-US" altLang="zh-CN" sz="2800" b="1" dirty="0"/>
              <a:t> </a:t>
            </a:r>
            <a:r>
              <a:rPr lang="en-US" altLang="zh-CN" sz="2800" b="1" dirty="0" err="1">
                <a:latin typeface="Times New Roman" pitchFamily="18" charset="0"/>
                <a:cs typeface="Times New Roman" pitchFamily="18" charset="0"/>
              </a:rPr>
              <a:t>pk</a:t>
            </a:r>
            <a:r>
              <a:rPr lang="en-US" altLang="zh-CN" sz="2800" b="1" dirty="0">
                <a:latin typeface="Times New Roman" pitchFamily="18" charset="0"/>
                <a:cs typeface="Times New Roman" pitchFamily="18" charset="0"/>
              </a:rPr>
              <a:t>=f </a:t>
            </a:r>
            <a:r>
              <a:rPr lang="zh-CN" altLang="en-US" sz="2800" b="1" dirty="0"/>
              <a:t>，</a:t>
            </a:r>
            <a:r>
              <a:rPr lang="en-US" altLang="zh-CN" sz="2800" b="1" dirty="0" err="1">
                <a:latin typeface="Times New Roman" pitchFamily="18" charset="0"/>
                <a:cs typeface="Times New Roman" pitchFamily="18" charset="0"/>
              </a:rPr>
              <a:t>sk</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f</a:t>
            </a:r>
            <a:r>
              <a:rPr lang="en-US" altLang="zh-CN" sz="2800" b="1" baseline="30000" dirty="0">
                <a:latin typeface="Times New Roman" pitchFamily="18" charset="0"/>
                <a:cs typeface="Times New Roman" pitchFamily="18" charset="0"/>
              </a:rPr>
              <a:t>-1</a:t>
            </a:r>
            <a:r>
              <a:rPr lang="zh-CN" altLang="zh-CN" sz="2800" b="1" dirty="0"/>
              <a:t>。</a:t>
            </a:r>
          </a:p>
          <a:p>
            <a:pPr eaLnBrk="1" hangingPunct="1">
              <a:lnSpc>
                <a:spcPct val="150000"/>
              </a:lnSpc>
              <a:spcBef>
                <a:spcPct val="0"/>
              </a:spcBef>
              <a:buClrTx/>
              <a:buSzTx/>
              <a:buFontTx/>
              <a:buNone/>
            </a:pPr>
            <a:r>
              <a:rPr lang="zh-CN" altLang="zh-CN" sz="2800" b="1" dirty="0"/>
              <a:t>（</a:t>
            </a:r>
            <a:r>
              <a:rPr lang="en-US" altLang="zh-CN" sz="2800" b="1" dirty="0"/>
              <a:t>2</a:t>
            </a:r>
            <a:r>
              <a:rPr lang="zh-CN" altLang="zh-CN" sz="2800" b="1" dirty="0"/>
              <a:t>）加密算法：已知消息</a:t>
            </a:r>
            <a:r>
              <a:rPr lang="en-US" altLang="zh-CN" sz="2800" b="1" i="1" dirty="0">
                <a:latin typeface="Times New Roman" pitchFamily="18" charset="0"/>
                <a:cs typeface="Times New Roman" pitchFamily="18" charset="0"/>
              </a:rPr>
              <a:t>m</a:t>
            </a:r>
            <a:r>
              <a:rPr lang="zh-CN" altLang="zh-CN" sz="2800" b="1" dirty="0"/>
              <a:t>和接收方公钥</a:t>
            </a:r>
            <a:r>
              <a:rPr lang="en-US" altLang="zh-CN" sz="2800" b="1" dirty="0" err="1">
                <a:latin typeface="Times New Roman" pitchFamily="18" charset="0"/>
                <a:cs typeface="Times New Roman" pitchFamily="18" charset="0"/>
              </a:rPr>
              <a:t>pk</a:t>
            </a:r>
            <a:r>
              <a:rPr lang="zh-CN" altLang="zh-CN" sz="2800" b="1" i="1" dirty="0"/>
              <a:t>，</a:t>
            </a:r>
            <a:r>
              <a:rPr lang="zh-CN" altLang="zh-CN" sz="2800" b="1" dirty="0"/>
              <a:t>密文</a:t>
            </a:r>
            <a:r>
              <a:rPr lang="en-US" altLang="zh-CN" sz="2800" b="1" i="1" dirty="0">
                <a:latin typeface="Times New Roman" pitchFamily="18" charset="0"/>
                <a:cs typeface="Times New Roman" pitchFamily="18" charset="0"/>
              </a:rPr>
              <a:t> c=f</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m</a:t>
            </a:r>
            <a:r>
              <a:rPr lang="en-US" altLang="zh-CN" sz="2800" b="1" dirty="0">
                <a:latin typeface="Times New Roman" pitchFamily="18" charset="0"/>
                <a:cs typeface="Times New Roman" pitchFamily="18" charset="0"/>
              </a:rPr>
              <a:t>)</a:t>
            </a:r>
            <a:r>
              <a:rPr lang="zh-CN" altLang="zh-CN" sz="2800" b="1" dirty="0"/>
              <a:t>正向计算容易。</a:t>
            </a:r>
          </a:p>
          <a:p>
            <a:pPr eaLnBrk="1" hangingPunct="1">
              <a:lnSpc>
                <a:spcPct val="150000"/>
              </a:lnSpc>
              <a:spcBef>
                <a:spcPct val="0"/>
              </a:spcBef>
              <a:buClrTx/>
              <a:buSzTx/>
              <a:buFontTx/>
              <a:buNone/>
            </a:pPr>
            <a:r>
              <a:rPr lang="zh-CN" altLang="zh-CN" sz="2800" b="1" dirty="0"/>
              <a:t>（</a:t>
            </a:r>
            <a:r>
              <a:rPr lang="en-US" altLang="zh-CN" sz="2800" b="1" dirty="0"/>
              <a:t>3</a:t>
            </a:r>
            <a:r>
              <a:rPr lang="zh-CN" altLang="zh-CN" sz="2800" b="1" dirty="0"/>
              <a:t>）解密算法：已知密文</a:t>
            </a:r>
            <a:r>
              <a:rPr lang="en-US" altLang="zh-CN" sz="2800" b="1" i="1" dirty="0">
                <a:latin typeface="Times New Roman" pitchFamily="18" charset="0"/>
                <a:cs typeface="Times New Roman" pitchFamily="18" charset="0"/>
              </a:rPr>
              <a:t>c</a:t>
            </a:r>
            <a:r>
              <a:rPr lang="zh-CN" altLang="zh-CN" sz="2800" b="1" dirty="0"/>
              <a:t>和私钥</a:t>
            </a:r>
            <a:r>
              <a:rPr lang="en-US" altLang="zh-CN" sz="2800" b="1" dirty="0" err="1">
                <a:latin typeface="Times New Roman" pitchFamily="18" charset="0"/>
                <a:cs typeface="Times New Roman" pitchFamily="18" charset="0"/>
              </a:rPr>
              <a:t>sk</a:t>
            </a:r>
            <a:r>
              <a:rPr lang="zh-CN" altLang="zh-CN" sz="2800" b="1" dirty="0"/>
              <a:t>，计算明文</a:t>
            </a:r>
            <a:endParaRPr lang="en-US" altLang="zh-CN" sz="2800" b="1" dirty="0"/>
          </a:p>
          <a:p>
            <a:pPr eaLnBrk="1" hangingPunct="1">
              <a:lnSpc>
                <a:spcPct val="150000"/>
              </a:lnSpc>
              <a:spcBef>
                <a:spcPct val="0"/>
              </a:spcBef>
              <a:buClrTx/>
              <a:buSzTx/>
              <a:buFontTx/>
              <a:buNone/>
            </a:pPr>
            <a:r>
              <a:rPr lang="en-US" altLang="zh-CN" sz="2800" b="1" dirty="0"/>
              <a:t> </a:t>
            </a:r>
            <a:r>
              <a:rPr lang="en-US" altLang="zh-CN" sz="2800" b="1" i="1" dirty="0">
                <a:latin typeface="Times New Roman" pitchFamily="18" charset="0"/>
                <a:cs typeface="Times New Roman" pitchFamily="18" charset="0"/>
              </a:rPr>
              <a:t>m</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f</a:t>
            </a:r>
            <a:r>
              <a:rPr lang="en-US" altLang="zh-CN" sz="2800" b="1" baseline="300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c</a:t>
            </a:r>
            <a:r>
              <a:rPr lang="en-US" altLang="zh-CN" sz="2800" b="1" dirty="0">
                <a:latin typeface="Times New Roman" pitchFamily="18" charset="0"/>
                <a:cs typeface="Times New Roman" pitchFamily="18" charset="0"/>
              </a:rPr>
              <a:t>)</a:t>
            </a:r>
            <a:r>
              <a:rPr lang="en-US" altLang="zh-CN" sz="2800" b="1" dirty="0"/>
              <a:t> </a:t>
            </a:r>
            <a:r>
              <a:rPr lang="zh-CN" altLang="zh-CN" sz="2800" b="1" dirty="0" smtClean="0"/>
              <a:t>。</a:t>
            </a:r>
            <a:endParaRPr lang="en-US" altLang="zh-CN" sz="2800" b="1" dirty="0" smtClean="0"/>
          </a:p>
          <a:p>
            <a:pPr eaLnBrk="1" hangingPunct="1">
              <a:lnSpc>
                <a:spcPct val="150000"/>
              </a:lnSpc>
              <a:spcBef>
                <a:spcPct val="0"/>
              </a:spcBef>
              <a:buClrTx/>
              <a:buSzTx/>
              <a:buFontTx/>
              <a:buNone/>
            </a:pPr>
            <a:r>
              <a:rPr lang="zh-CN" altLang="en-US" sz="2800" b="1" dirty="0"/>
              <a:t>对于以上的条件，仅满足（</a:t>
            </a:r>
            <a:r>
              <a:rPr lang="en-US" altLang="zh-CN" sz="2800" b="1" dirty="0">
                <a:latin typeface="Times New Roman" pitchFamily="18" charset="0"/>
                <a:cs typeface="Times New Roman" pitchFamily="18" charset="0"/>
              </a:rPr>
              <a:t>1</a:t>
            </a:r>
            <a:r>
              <a:rPr lang="zh-CN" altLang="en-US" sz="2800" b="1" dirty="0"/>
              <a:t>）、（</a:t>
            </a:r>
            <a:r>
              <a:rPr lang="en-US" altLang="zh-CN" sz="2800" b="1" dirty="0">
                <a:latin typeface="Times New Roman" pitchFamily="18" charset="0"/>
                <a:cs typeface="Times New Roman" pitchFamily="18" charset="0"/>
              </a:rPr>
              <a:t>2</a:t>
            </a:r>
            <a:r>
              <a:rPr lang="zh-CN" altLang="en-US" sz="2800" b="1" dirty="0"/>
              <a:t>）的函数 称为单向陷门函数。</a:t>
            </a:r>
            <a:endParaRPr lang="en-US" altLang="zh-CN"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FD10682D-A659-4F4C-91D8-A056741436EC}" type="datetime1">
              <a:rPr lang="zh-CN" altLang="en-US" sz="1400" smtClean="0"/>
              <a:t>2020\1\31 Friday</a:t>
            </a:fld>
            <a:endParaRPr lang="en-US" altLang="zh-CN" sz="1400"/>
          </a:p>
        </p:txBody>
      </p:sp>
      <p:sp>
        <p:nvSpPr>
          <p:cNvPr id="1741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74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CF08A4E-33F9-414F-A15F-F3C31FC619A1}" type="slidenum">
              <a:rPr lang="en-US" altLang="zh-CN" sz="1400" smtClean="0"/>
              <a:pPr eaLnBrk="1" hangingPunct="1">
                <a:spcBef>
                  <a:spcPct val="0"/>
                </a:spcBef>
                <a:buClrTx/>
                <a:buSzTx/>
                <a:buFontTx/>
                <a:buNone/>
              </a:pPr>
              <a:t>17</a:t>
            </a:fld>
            <a:endParaRPr lang="en-US" altLang="zh-CN" sz="1400"/>
          </a:p>
        </p:txBody>
      </p:sp>
      <p:sp>
        <p:nvSpPr>
          <p:cNvPr id="17413" name="矩形 4"/>
          <p:cNvSpPr>
            <a:spLocks noChangeArrowheads="1"/>
          </p:cNvSpPr>
          <p:nvPr/>
        </p:nvSpPr>
        <p:spPr bwMode="auto">
          <a:xfrm>
            <a:off x="522288" y="2033588"/>
            <a:ext cx="85502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b="1" dirty="0" smtClean="0"/>
              <a:t>在</a:t>
            </a:r>
            <a:r>
              <a:rPr lang="zh-CN" altLang="en-US" sz="2800" b="1" dirty="0"/>
              <a:t>现实世界中，这样的例子很多</a:t>
            </a:r>
            <a:r>
              <a:rPr lang="zh-CN" altLang="en-US" sz="2800" b="1" dirty="0" smtClean="0"/>
              <a:t>。</a:t>
            </a:r>
            <a:endParaRPr lang="en-US" altLang="zh-CN" sz="2800" b="1" dirty="0" smtClean="0"/>
          </a:p>
          <a:p>
            <a:pPr eaLnBrk="1" hangingPunct="1">
              <a:spcBef>
                <a:spcPct val="0"/>
              </a:spcBef>
              <a:buClrTx/>
              <a:buSzTx/>
              <a:buFontTx/>
              <a:buNone/>
            </a:pPr>
            <a:r>
              <a:rPr lang="zh-CN" altLang="en-US" sz="2800" b="1" dirty="0" smtClean="0"/>
              <a:t>例如</a:t>
            </a:r>
            <a:r>
              <a:rPr lang="zh-CN" altLang="en-US" sz="2800" b="1" dirty="0"/>
              <a:t>，把盘子打碎成数多个碎片很容易，但把大量的碎片再拼成一个完整的盘子很难</a:t>
            </a:r>
            <a:r>
              <a:rPr lang="zh-CN" altLang="en-US" sz="2800" b="1" dirty="0" smtClean="0"/>
              <a:t>。</a:t>
            </a:r>
            <a:endParaRPr lang="en-US" altLang="zh-CN" sz="2800" b="1" dirty="0" smtClean="0"/>
          </a:p>
          <a:p>
            <a:pPr eaLnBrk="1" hangingPunct="1">
              <a:spcBef>
                <a:spcPct val="0"/>
              </a:spcBef>
              <a:buClrTx/>
              <a:buSzTx/>
              <a:buFontTx/>
              <a:buNone/>
            </a:pPr>
            <a:r>
              <a:rPr lang="zh-CN" altLang="en-US" sz="2800" b="1" dirty="0" smtClean="0"/>
              <a:t>类似</a:t>
            </a:r>
            <a:r>
              <a:rPr lang="zh-CN" altLang="en-US" sz="2800" b="1" dirty="0"/>
              <a:t>地，将许多大素数相乘要比将其乘积因式分解容易很多</a:t>
            </a:r>
            <a:r>
              <a:rPr lang="zh-CN" altLang="en-US" sz="2800" b="1" dirty="0" smtClean="0"/>
              <a:t>。</a:t>
            </a:r>
            <a:endParaRPr lang="en-US" altLang="zh-CN" sz="2800" b="1" dirty="0" smtClean="0"/>
          </a:p>
          <a:p>
            <a:pPr eaLnBrk="1" hangingPunct="1">
              <a:spcBef>
                <a:spcPct val="0"/>
              </a:spcBef>
              <a:buClrTx/>
              <a:buSzTx/>
              <a:buFontTx/>
              <a:buNone/>
            </a:pPr>
            <a:r>
              <a:rPr lang="zh-CN" altLang="en-US" sz="2800" b="1" dirty="0" smtClean="0"/>
              <a:t>数学</a:t>
            </a:r>
            <a:r>
              <a:rPr lang="zh-CN" altLang="en-US" sz="2800" b="1" dirty="0"/>
              <a:t>中有很多函数类似于单向函数，能够有效地计算它们，但至今没有找到有效的求逆的算法。</a:t>
            </a:r>
            <a:endParaRPr lang="zh-CN" alt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285E463-2CB3-4886-8EF9-2E0E099DEDAF}" type="datetime1">
              <a:rPr lang="zh-CN" altLang="en-US" sz="1400" smtClean="0"/>
              <a:t>2020\1\31 Friday</a:t>
            </a:fld>
            <a:endParaRPr lang="en-US" altLang="zh-CN" sz="1400"/>
          </a:p>
        </p:txBody>
      </p:sp>
      <p:sp>
        <p:nvSpPr>
          <p:cNvPr id="1843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0698553-35C2-41DF-8FE6-B8E1C3AB2B99}" type="slidenum">
              <a:rPr lang="en-US" altLang="zh-CN" sz="1400" smtClean="0"/>
              <a:pPr eaLnBrk="1" hangingPunct="1">
                <a:spcBef>
                  <a:spcPct val="0"/>
                </a:spcBef>
                <a:buClrTx/>
                <a:buSzTx/>
                <a:buFontTx/>
                <a:buNone/>
              </a:pPr>
              <a:t>18</a:t>
            </a:fld>
            <a:endParaRPr lang="en-US" altLang="zh-CN" sz="1400"/>
          </a:p>
        </p:txBody>
      </p:sp>
      <p:sp>
        <p:nvSpPr>
          <p:cNvPr id="18437" name="矩形 4"/>
          <p:cNvSpPr>
            <a:spLocks noChangeArrowheads="1"/>
          </p:cNvSpPr>
          <p:nvPr/>
        </p:nvSpPr>
        <p:spPr bwMode="auto">
          <a:xfrm>
            <a:off x="701675" y="2274888"/>
            <a:ext cx="774065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b="1" dirty="0"/>
              <a:t>（</a:t>
            </a:r>
            <a:r>
              <a:rPr lang="en-US" altLang="zh-CN" sz="2800" b="1" dirty="0">
                <a:latin typeface="Times New Roman" pitchFamily="18" charset="0"/>
                <a:cs typeface="Times New Roman" pitchFamily="18" charset="0"/>
              </a:rPr>
              <a:t>3</a:t>
            </a:r>
            <a:r>
              <a:rPr lang="zh-CN" altLang="en-US" sz="2800" b="1" dirty="0"/>
              <a:t>）称为陷门性，其中的私钥</a:t>
            </a:r>
            <a:r>
              <a:rPr lang="en-US" altLang="zh-CN" sz="2800" b="1" dirty="0" err="1">
                <a:latin typeface="Times New Roman" pitchFamily="18" charset="0"/>
                <a:cs typeface="Times New Roman" pitchFamily="18" charset="0"/>
              </a:rPr>
              <a:t>sk</a:t>
            </a:r>
            <a:r>
              <a:rPr lang="zh-CN" altLang="en-US" sz="2800" b="1" dirty="0"/>
              <a:t>称为陷门信息。也就是说，对陷门信息而言，它是指除非知道某种附加的信息，否则这样的函数在一个方向上容易计算，在反方向上计算则是不可行的，有了附加信息，函数的反向就容易计算出来</a:t>
            </a:r>
            <a:r>
              <a:rPr lang="zh-CN" altLang="en-US" sz="2800" b="1" dirty="0" smtClean="0"/>
              <a:t>。</a:t>
            </a:r>
            <a:endParaRPr lang="en-US" altLang="zh-CN" sz="2800" b="1" dirty="0" smtClean="0"/>
          </a:p>
          <a:p>
            <a:pPr eaLnBrk="1" hangingPunct="1">
              <a:spcBef>
                <a:spcPct val="0"/>
              </a:spcBef>
              <a:buClrTx/>
              <a:buSzTx/>
              <a:buFontTx/>
              <a:buNone/>
            </a:pPr>
            <a:r>
              <a:rPr lang="zh-CN" altLang="en-US" sz="2800" b="1" dirty="0" smtClean="0"/>
              <a:t>公</a:t>
            </a:r>
            <a:r>
              <a:rPr lang="zh-CN" altLang="en-US" sz="2800" b="1" dirty="0"/>
              <a:t>钥密码体制中的公钥用于陷门单向函数的正向加密运算，私钥用于反向解密运算。</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E923253B-A966-47CA-A9D5-067A9AB74F1C}" type="datetime1">
              <a:rPr lang="zh-CN" altLang="en-US" sz="1400" smtClean="0"/>
              <a:t>2020\1\31 Friday</a:t>
            </a:fld>
            <a:endParaRPr lang="en-US" altLang="zh-CN" sz="1400"/>
          </a:p>
        </p:txBody>
      </p:sp>
      <p:sp>
        <p:nvSpPr>
          <p:cNvPr id="194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94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EE7C07F-DC76-416F-8B5B-80DB4E0A05BB}" type="slidenum">
              <a:rPr lang="en-US" altLang="zh-CN" sz="1400" smtClean="0"/>
              <a:pPr eaLnBrk="1" hangingPunct="1">
                <a:spcBef>
                  <a:spcPct val="0"/>
                </a:spcBef>
                <a:buClrTx/>
                <a:buSzTx/>
                <a:buFontTx/>
                <a:buNone/>
              </a:pPr>
              <a:t>19</a:t>
            </a:fld>
            <a:endParaRPr lang="en-US" altLang="zh-CN" sz="1400"/>
          </a:p>
        </p:txBody>
      </p:sp>
      <p:sp>
        <p:nvSpPr>
          <p:cNvPr id="19461" name="Rectangle 2"/>
          <p:cNvSpPr>
            <a:spLocks noGrp="1" noChangeArrowheads="1"/>
          </p:cNvSpPr>
          <p:nvPr>
            <p:ph type="title"/>
          </p:nvPr>
        </p:nvSpPr>
        <p:spPr>
          <a:xfrm>
            <a:off x="971550" y="593684"/>
            <a:ext cx="8280400" cy="1052553"/>
          </a:xfrm>
        </p:spPr>
        <p:txBody>
          <a:bodyPr/>
          <a:lstStyle/>
          <a:p>
            <a:pPr eaLnBrk="1" hangingPunct="1"/>
            <a:r>
              <a:rPr lang="en-US" altLang="zh-CN" sz="4000" b="1" dirty="0" smtClean="0">
                <a:solidFill>
                  <a:srgbClr val="FF0000"/>
                </a:solidFill>
                <a:latin typeface="Times New Roman" pitchFamily="18" charset="0"/>
                <a:ea typeface="黑体" pitchFamily="49" charset="-122"/>
                <a:cs typeface="Times New Roman" pitchFamily="18" charset="0"/>
              </a:rPr>
              <a:t>7.1.3</a:t>
            </a:r>
            <a:r>
              <a:rPr lang="zh-CN" altLang="en-US" sz="4000" b="1" dirty="0">
                <a:solidFill>
                  <a:srgbClr val="FF0000"/>
                </a:solidFill>
                <a:latin typeface="Times New Roman" pitchFamily="18" charset="0"/>
                <a:ea typeface="黑体" pitchFamily="49" charset="-122"/>
                <a:cs typeface="Times New Roman" pitchFamily="18" charset="0"/>
              </a:rPr>
              <a:t> </a:t>
            </a:r>
            <a:r>
              <a:rPr lang="zh-CN" altLang="en-US" sz="4000" b="1" dirty="0" smtClean="0">
                <a:solidFill>
                  <a:srgbClr val="FF0000"/>
                </a:solidFill>
                <a:latin typeface="Times New Roman" pitchFamily="18" charset="0"/>
                <a:ea typeface="黑体" pitchFamily="49" charset="-122"/>
                <a:cs typeface="Times New Roman" pitchFamily="18" charset="0"/>
              </a:rPr>
              <a:t>公</a:t>
            </a:r>
            <a:r>
              <a:rPr lang="zh-CN" altLang="en-US" sz="4000" b="1" dirty="0">
                <a:solidFill>
                  <a:srgbClr val="FF0000"/>
                </a:solidFill>
                <a:latin typeface="Times New Roman" pitchFamily="18" charset="0"/>
                <a:ea typeface="黑体" pitchFamily="49" charset="-122"/>
                <a:cs typeface="Times New Roman" pitchFamily="18" charset="0"/>
              </a:rPr>
              <a:t>钥密码体制的安全性分析</a:t>
            </a:r>
          </a:p>
        </p:txBody>
      </p:sp>
      <p:sp>
        <p:nvSpPr>
          <p:cNvPr id="2" name="矩形 1"/>
          <p:cNvSpPr/>
          <p:nvPr/>
        </p:nvSpPr>
        <p:spPr>
          <a:xfrm>
            <a:off x="250825" y="1989138"/>
            <a:ext cx="8821738" cy="3447098"/>
          </a:xfrm>
          <a:prstGeom prst="rect">
            <a:avLst/>
          </a:prstGeom>
        </p:spPr>
        <p:txBody>
          <a:bodyPr>
            <a:spAutoFit/>
          </a:bodyPr>
          <a:lstStyle/>
          <a:p>
            <a:pPr>
              <a:defRPr/>
            </a:pPr>
            <a:r>
              <a:rPr lang="en-US" altLang="zh-CN" sz="4000" b="1" dirty="0">
                <a:solidFill>
                  <a:srgbClr val="0000FF"/>
                </a:solidFill>
                <a:latin typeface="Times New Roman" pitchFamily="18" charset="0"/>
                <a:ea typeface="宋体" pitchFamily="2" charset="-122"/>
                <a:cs typeface="Times New Roman" pitchFamily="18" charset="0"/>
              </a:rPr>
              <a:t>1</a:t>
            </a:r>
            <a:r>
              <a:rPr lang="zh-CN" altLang="en-US" sz="4000" b="1" dirty="0">
                <a:solidFill>
                  <a:srgbClr val="0000FF"/>
                </a:solidFill>
                <a:latin typeface="Times New Roman" pitchFamily="18" charset="0"/>
                <a:ea typeface="宋体" pitchFamily="2" charset="-122"/>
                <a:cs typeface="Times New Roman" pitchFamily="18" charset="0"/>
              </a:rPr>
              <a:t>．计算</a:t>
            </a:r>
            <a:r>
              <a:rPr lang="zh-CN" altLang="en-US" sz="4000" b="1" dirty="0" smtClean="0">
                <a:solidFill>
                  <a:srgbClr val="0000FF"/>
                </a:solidFill>
                <a:latin typeface="Times New Roman" pitchFamily="18" charset="0"/>
                <a:ea typeface="宋体" pitchFamily="2" charset="-122"/>
                <a:cs typeface="Times New Roman" pitchFamily="18" charset="0"/>
              </a:rPr>
              <a:t>复杂度</a:t>
            </a:r>
            <a:endParaRPr lang="en-US" altLang="zh-CN" sz="4000" b="1" dirty="0">
              <a:solidFill>
                <a:srgbClr val="0000FF"/>
              </a:solidFill>
              <a:latin typeface="Times New Roman" pitchFamily="18" charset="0"/>
              <a:ea typeface="宋体" pitchFamily="2" charset="-122"/>
              <a:cs typeface="Times New Roman" pitchFamily="18" charset="0"/>
            </a:endParaRPr>
          </a:p>
          <a:p>
            <a:pPr indent="720000">
              <a:defRPr/>
            </a:pPr>
            <a:r>
              <a:rPr lang="zh-CN" altLang="zh-CN" sz="3200" dirty="0">
                <a:ea typeface="宋体" pitchFamily="2" charset="-122"/>
              </a:rPr>
              <a:t>对一个密码系统来说，应要求在密钥已知的情况下，加密算法和解密算法是容易的，而在未知的情况下，推导出密钥和明文是困难的，可用解决这个问题的算法的</a:t>
            </a:r>
            <a:r>
              <a:rPr lang="zh-CN" altLang="zh-CN" sz="3200" dirty="0" smtClean="0">
                <a:ea typeface="宋体" pitchFamily="2" charset="-122"/>
              </a:rPr>
              <a:t>计算</a:t>
            </a:r>
            <a:r>
              <a:rPr lang="zh-CN" altLang="en-US" sz="3200" dirty="0">
                <a:ea typeface="宋体" pitchFamily="2" charset="-122"/>
              </a:rPr>
              <a:t>时间</a:t>
            </a:r>
            <a:r>
              <a:rPr lang="zh-CN" altLang="zh-CN" sz="3200" dirty="0" smtClean="0">
                <a:ea typeface="宋体" pitchFamily="2" charset="-122"/>
              </a:rPr>
              <a:t>复杂性</a:t>
            </a:r>
            <a:r>
              <a:rPr lang="zh-CN" altLang="zh-CN" sz="3200" dirty="0">
                <a:ea typeface="宋体" pitchFamily="2" charset="-122"/>
              </a:rPr>
              <a:t>和空间复杂性来衡量。</a:t>
            </a:r>
          </a:p>
          <a:p>
            <a:pPr>
              <a:defRPr/>
            </a:pPr>
            <a:endParaRPr lang="zh-CN" altLang="en-US" dirty="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目录</a:t>
            </a:r>
          </a:p>
        </p:txBody>
      </p:sp>
      <p:sp>
        <p:nvSpPr>
          <p:cNvPr id="3" name="内容占位符 2"/>
          <p:cNvSpPr>
            <a:spLocks noGrp="1"/>
          </p:cNvSpPr>
          <p:nvPr>
            <p:ph idx="1"/>
          </p:nvPr>
        </p:nvSpPr>
        <p:spPr>
          <a:xfrm>
            <a:off x="881590" y="2033845"/>
            <a:ext cx="7772400" cy="4114800"/>
          </a:xfrm>
        </p:spPr>
        <p:txBody>
          <a:bodyPr/>
          <a:lstStyle/>
          <a:p>
            <a:pPr marL="0" indent="0">
              <a:buNone/>
            </a:pPr>
            <a:r>
              <a:rPr lang="en-US" altLang="zh-CN" sz="4400" b="1" dirty="0">
                <a:latin typeface="Times New Roman" panose="02020603050405020304" pitchFamily="18" charset="0"/>
                <a:ea typeface="黑体" pitchFamily="49" charset="-122"/>
                <a:cs typeface="Times New Roman" panose="02020603050405020304" pitchFamily="18" charset="0"/>
              </a:rPr>
              <a:t>7.1</a:t>
            </a:r>
            <a:r>
              <a:rPr lang="zh-CN" altLang="en-US" sz="4400" b="1" dirty="0">
                <a:latin typeface="+mn-ea"/>
                <a:cs typeface="Times New Roman" panose="02020603050405020304" pitchFamily="18" charset="0"/>
              </a:rPr>
              <a:t>公钥密码体制概述</a:t>
            </a:r>
            <a:endParaRPr lang="en-US" altLang="zh-CN" sz="4400" b="1" dirty="0">
              <a:latin typeface="+mn-ea"/>
              <a:cs typeface="Times New Roman" panose="02020603050405020304" pitchFamily="18" charset="0"/>
            </a:endParaRPr>
          </a:p>
          <a:p>
            <a:pPr marL="0" indent="0">
              <a:buNone/>
            </a:pPr>
            <a:r>
              <a:rPr lang="en-US" altLang="zh-CN" sz="4400" b="1" dirty="0">
                <a:latin typeface="Times New Roman" panose="02020603050405020304" pitchFamily="18" charset="0"/>
                <a:ea typeface="黑体" pitchFamily="49" charset="-122"/>
                <a:cs typeface="Times New Roman" panose="02020603050405020304" pitchFamily="18" charset="0"/>
              </a:rPr>
              <a:t>7.2</a:t>
            </a:r>
            <a:r>
              <a:rPr lang="en-US" altLang="zh-CN" sz="4400" b="1" dirty="0">
                <a:latin typeface="黑体" pitchFamily="49" charset="-122"/>
                <a:ea typeface="黑体" pitchFamily="49" charset="-122"/>
              </a:rPr>
              <a:t> </a:t>
            </a:r>
            <a:r>
              <a:rPr lang="en-US" altLang="zh-CN" sz="4400" b="1" dirty="0">
                <a:latin typeface="Times New Roman" pitchFamily="18" charset="0"/>
                <a:cs typeface="Times New Roman" pitchFamily="18" charset="0"/>
              </a:rPr>
              <a:t>RSA</a:t>
            </a:r>
            <a:r>
              <a:rPr lang="zh-CN" altLang="zh-CN" sz="4400" b="1" dirty="0"/>
              <a:t>公钥密码体制</a:t>
            </a:r>
            <a:endParaRPr lang="en-US" altLang="zh-CN" sz="4400" b="1" dirty="0"/>
          </a:p>
          <a:p>
            <a:pPr marL="0" indent="0">
              <a:buNone/>
            </a:pPr>
            <a:r>
              <a:rPr lang="en-US" altLang="zh-CN" sz="4400" b="1" dirty="0">
                <a:latin typeface="Times New Roman" panose="02020603050405020304" pitchFamily="18" charset="0"/>
                <a:ea typeface="黑体" pitchFamily="49" charset="-122"/>
                <a:cs typeface="Times New Roman" panose="02020603050405020304" pitchFamily="18" charset="0"/>
              </a:rPr>
              <a:t>7.3 </a:t>
            </a:r>
            <a:r>
              <a:rPr lang="en-US" altLang="zh-CN" sz="4400" b="1" dirty="0" err="1">
                <a:latin typeface="Times New Roman" pitchFamily="18" charset="0"/>
                <a:cs typeface="Times New Roman" pitchFamily="18" charset="0"/>
              </a:rPr>
              <a:t>ElGamal</a:t>
            </a:r>
            <a:r>
              <a:rPr lang="zh-CN" altLang="zh-CN" sz="4400" b="1" dirty="0">
                <a:latin typeface="Times New Roman" panose="02020603050405020304" pitchFamily="18" charset="0"/>
                <a:cs typeface="Times New Roman" panose="02020603050405020304" pitchFamily="18" charset="0"/>
              </a:rPr>
              <a:t>公钥密码体制</a:t>
            </a:r>
            <a:endParaRPr lang="en-US" altLang="zh-CN" sz="4400" b="1" dirty="0">
              <a:latin typeface="Times New Roman" panose="02020603050405020304" pitchFamily="18" charset="0"/>
              <a:cs typeface="Times New Roman" panose="02020603050405020304" pitchFamily="18" charset="0"/>
            </a:endParaRPr>
          </a:p>
          <a:p>
            <a:pPr marL="0" indent="0">
              <a:buNone/>
            </a:pPr>
            <a:r>
              <a:rPr lang="en-US" altLang="zh-CN" sz="4400" b="1" dirty="0">
                <a:latin typeface="Times New Roman" panose="02020603050405020304" pitchFamily="18" charset="0"/>
                <a:ea typeface="黑体" pitchFamily="49" charset="-122"/>
                <a:cs typeface="Times New Roman" panose="02020603050405020304" pitchFamily="18" charset="0"/>
              </a:rPr>
              <a:t>7.4 </a:t>
            </a:r>
            <a:r>
              <a:rPr lang="zh-CN" altLang="en-US" sz="4400" b="1" dirty="0">
                <a:latin typeface="Times New Roman" pitchFamily="18" charset="0"/>
                <a:cs typeface="Times New Roman" pitchFamily="18" charset="0"/>
              </a:rPr>
              <a:t>本章小结</a:t>
            </a:r>
            <a:endParaRPr lang="en-US" altLang="zh-CN" sz="4400" b="1" dirty="0">
              <a:latin typeface="Times New Roman" pitchFamily="18" charset="0"/>
              <a:cs typeface="Times New Roman" pitchFamily="18" charset="0"/>
            </a:endParaRPr>
          </a:p>
          <a:p>
            <a:pPr marL="0" indent="0">
              <a:buNone/>
            </a:pPr>
            <a:r>
              <a:rPr lang="en-US" altLang="zh-CN" sz="4400" b="1" dirty="0">
                <a:latin typeface="Times New Roman" panose="02020603050405020304" pitchFamily="18" charset="0"/>
                <a:ea typeface="黑体" pitchFamily="49" charset="-122"/>
                <a:cs typeface="Times New Roman" panose="02020603050405020304" pitchFamily="18" charset="0"/>
              </a:rPr>
              <a:t>7.5 </a:t>
            </a:r>
            <a:r>
              <a:rPr lang="zh-CN" altLang="en-US" sz="4400" b="1" dirty="0">
                <a:latin typeface="Times New Roman" pitchFamily="18" charset="0"/>
                <a:cs typeface="Times New Roman" pitchFamily="18" charset="0"/>
              </a:rPr>
              <a:t>本章习题</a:t>
            </a:r>
          </a:p>
        </p:txBody>
      </p:sp>
      <p:sp>
        <p:nvSpPr>
          <p:cNvPr id="4" name="日期占位符 3"/>
          <p:cNvSpPr>
            <a:spLocks noGrp="1"/>
          </p:cNvSpPr>
          <p:nvPr>
            <p:ph type="dt" sz="half" idx="10"/>
          </p:nvPr>
        </p:nvSpPr>
        <p:spPr/>
        <p:txBody>
          <a:bodyPr/>
          <a:lstStyle/>
          <a:p>
            <a:pPr>
              <a:defRPr/>
            </a:pPr>
            <a:fld id="{4E211128-83B2-4985-AA21-ACD7AE2B084F}"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2</a:t>
            </a:fld>
            <a:endParaRPr lang="en-US" altLang="zh-CN"/>
          </a:p>
        </p:txBody>
      </p:sp>
    </p:spTree>
    <p:extLst>
      <p:ext uri="{BB962C8B-B14F-4D97-AF65-F5344CB8AC3E}">
        <p14:creationId xmlns:p14="http://schemas.microsoft.com/office/powerpoint/2010/main" val="89001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530B44B-AE73-4C3F-835C-7DE31A497966}" type="datetime1">
              <a:rPr lang="zh-CN" altLang="en-US" sz="1400" smtClean="0"/>
              <a:t>2020\1\31 Friday</a:t>
            </a:fld>
            <a:endParaRPr lang="en-US" altLang="zh-CN" sz="1400"/>
          </a:p>
        </p:txBody>
      </p:sp>
      <p:sp>
        <p:nvSpPr>
          <p:cNvPr id="194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94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EE7C07F-DC76-416F-8B5B-80DB4E0A05BB}" type="slidenum">
              <a:rPr lang="en-US" altLang="zh-CN" sz="1400" smtClean="0"/>
              <a:pPr eaLnBrk="1" hangingPunct="1">
                <a:spcBef>
                  <a:spcPct val="0"/>
                </a:spcBef>
                <a:buClrTx/>
                <a:buSzTx/>
                <a:buFontTx/>
                <a:buNone/>
              </a:pPr>
              <a:t>20</a:t>
            </a:fld>
            <a:endParaRPr lang="en-US" altLang="zh-CN" sz="1400"/>
          </a:p>
        </p:txBody>
      </p:sp>
      <p:sp>
        <p:nvSpPr>
          <p:cNvPr id="2" name="矩形 1"/>
          <p:cNvSpPr/>
          <p:nvPr/>
        </p:nvSpPr>
        <p:spPr>
          <a:xfrm>
            <a:off x="250825" y="1989138"/>
            <a:ext cx="8821738" cy="3816429"/>
          </a:xfrm>
          <a:prstGeom prst="rect">
            <a:avLst/>
          </a:prstGeom>
        </p:spPr>
        <p:txBody>
          <a:bodyPr>
            <a:spAutoFit/>
          </a:bodyPr>
          <a:lstStyle/>
          <a:p>
            <a:pPr marL="457200" indent="-457200">
              <a:buFont typeface="Wingdings" pitchFamily="2" charset="2"/>
              <a:buChar char="Ø"/>
              <a:defRPr/>
            </a:pPr>
            <a:r>
              <a:rPr lang="zh-CN" altLang="zh-CN" sz="3200" dirty="0" smtClean="0">
                <a:latin typeface="Times New Roman" pitchFamily="18" charset="0"/>
                <a:ea typeface="宋体" pitchFamily="2" charset="-122"/>
                <a:cs typeface="Times New Roman" pitchFamily="18" charset="0"/>
              </a:rPr>
              <a:t>一</a:t>
            </a:r>
            <a:r>
              <a:rPr lang="zh-CN" altLang="zh-CN" sz="3200" dirty="0">
                <a:latin typeface="Times New Roman" pitchFamily="18" charset="0"/>
                <a:ea typeface="宋体" pitchFamily="2" charset="-122"/>
                <a:cs typeface="Times New Roman" pitchFamily="18" charset="0"/>
              </a:rPr>
              <a:t>个算法的复杂度可用两个变量度量</a:t>
            </a:r>
            <a:r>
              <a:rPr lang="zh-CN" altLang="zh-CN" sz="3200" dirty="0" smtClean="0">
                <a:latin typeface="Times New Roman" pitchFamily="18" charset="0"/>
                <a:ea typeface="宋体" pitchFamily="2" charset="-122"/>
                <a:cs typeface="Times New Roman" pitchFamily="18" charset="0"/>
              </a:rPr>
              <a:t>：</a:t>
            </a:r>
            <a:endParaRPr lang="en-US" altLang="zh-CN" sz="3200" dirty="0" smtClean="0">
              <a:latin typeface="Times New Roman" pitchFamily="18" charset="0"/>
              <a:ea typeface="宋体" pitchFamily="2" charset="-122"/>
              <a:cs typeface="Times New Roman" pitchFamily="18" charset="0"/>
            </a:endParaRPr>
          </a:p>
          <a:p>
            <a:pPr marL="457200" indent="-457200">
              <a:buFont typeface="Wingdings" pitchFamily="2" charset="2"/>
              <a:buChar char="Ø"/>
              <a:defRPr/>
            </a:pPr>
            <a:r>
              <a:rPr lang="zh-CN" altLang="zh-CN" sz="3200" dirty="0" smtClean="0">
                <a:latin typeface="Times New Roman" pitchFamily="18" charset="0"/>
                <a:ea typeface="宋体" pitchFamily="2" charset="-122"/>
                <a:cs typeface="Times New Roman" pitchFamily="18" charset="0"/>
              </a:rPr>
              <a:t>时间复杂性</a:t>
            </a:r>
            <a:r>
              <a:rPr lang="en-US" altLang="zh-CN" sz="3200" dirty="0" smtClean="0">
                <a:latin typeface="Times New Roman" pitchFamily="18" charset="0"/>
                <a:ea typeface="宋体" pitchFamily="2" charset="-122"/>
                <a:cs typeface="Times New Roman" pitchFamily="18" charset="0"/>
              </a:rPr>
              <a:t> </a:t>
            </a:r>
            <a:r>
              <a:rPr lang="en-US" altLang="zh-CN" sz="3200" i="1" dirty="0">
                <a:latin typeface="Times New Roman" panose="02020603050405020304" pitchFamily="18" charset="0"/>
                <a:ea typeface="宋体" pitchFamily="2" charset="-122"/>
                <a:cs typeface="Times New Roman" panose="02020603050405020304" pitchFamily="18" charset="0"/>
              </a:rPr>
              <a:t>T</a:t>
            </a:r>
            <a:r>
              <a:rPr lang="en-US" altLang="zh-CN" sz="3200" dirty="0">
                <a:latin typeface="Times New Roman" panose="02020603050405020304" pitchFamily="18" charset="0"/>
                <a:ea typeface="宋体" pitchFamily="2" charset="-122"/>
                <a:cs typeface="Times New Roman" panose="02020603050405020304" pitchFamily="18" charset="0"/>
              </a:rPr>
              <a:t>(</a:t>
            </a:r>
            <a:r>
              <a:rPr lang="en-US" altLang="zh-CN" sz="3200" i="1" dirty="0">
                <a:latin typeface="Times New Roman" panose="02020603050405020304" pitchFamily="18" charset="0"/>
                <a:ea typeface="宋体" pitchFamily="2" charset="-122"/>
                <a:cs typeface="Times New Roman" panose="02020603050405020304" pitchFamily="18" charset="0"/>
              </a:rPr>
              <a:t>n</a:t>
            </a:r>
            <a:r>
              <a:rPr lang="en-US" altLang="zh-CN" sz="3200" dirty="0">
                <a:latin typeface="Times New Roman" panose="02020603050405020304" pitchFamily="18" charset="0"/>
                <a:ea typeface="宋体" pitchFamily="2" charset="-122"/>
                <a:cs typeface="Times New Roman" panose="02020603050405020304" pitchFamily="18" charset="0"/>
              </a:rPr>
              <a:t>)</a:t>
            </a:r>
            <a:r>
              <a:rPr lang="zh-CN" altLang="zh-CN" sz="3200" dirty="0">
                <a:latin typeface="Times New Roman" pitchFamily="18" charset="0"/>
                <a:ea typeface="宋体" pitchFamily="2" charset="-122"/>
                <a:cs typeface="Times New Roman" pitchFamily="18" charset="0"/>
              </a:rPr>
              <a:t>和空间复杂性</a:t>
            </a:r>
            <a:r>
              <a:rPr lang="en-US" altLang="zh-CN" sz="3200" i="1" dirty="0">
                <a:latin typeface="Times New Roman" panose="02020603050405020304" pitchFamily="18" charset="0"/>
                <a:ea typeface="宋体" pitchFamily="2" charset="-122"/>
                <a:cs typeface="Times New Roman" panose="02020603050405020304" pitchFamily="18" charset="0"/>
              </a:rPr>
              <a:t>S</a:t>
            </a:r>
            <a:r>
              <a:rPr lang="en-US" altLang="zh-CN" sz="3200" dirty="0">
                <a:latin typeface="Times New Roman" panose="02020603050405020304" pitchFamily="18" charset="0"/>
                <a:ea typeface="宋体" pitchFamily="2" charset="-122"/>
                <a:cs typeface="Times New Roman" panose="02020603050405020304" pitchFamily="18" charset="0"/>
              </a:rPr>
              <a:t>(</a:t>
            </a:r>
            <a:r>
              <a:rPr lang="en-US" altLang="zh-CN" sz="3200" i="1" dirty="0">
                <a:latin typeface="Times New Roman" panose="02020603050405020304" pitchFamily="18" charset="0"/>
                <a:ea typeface="宋体" pitchFamily="2" charset="-122"/>
                <a:cs typeface="Times New Roman" panose="02020603050405020304" pitchFamily="18" charset="0"/>
              </a:rPr>
              <a:t>n</a:t>
            </a:r>
            <a:r>
              <a:rPr lang="en-US" altLang="zh-CN" sz="3200" dirty="0">
                <a:latin typeface="Times New Roman" panose="02020603050405020304" pitchFamily="18" charset="0"/>
                <a:ea typeface="宋体" pitchFamily="2" charset="-122"/>
                <a:cs typeface="Times New Roman" panose="02020603050405020304" pitchFamily="18" charset="0"/>
              </a:rPr>
              <a:t>) </a:t>
            </a:r>
            <a:r>
              <a:rPr lang="zh-CN" altLang="zh-CN" sz="3200" dirty="0">
                <a:latin typeface="Times New Roman" pitchFamily="18" charset="0"/>
                <a:ea typeface="宋体" pitchFamily="2" charset="-122"/>
                <a:cs typeface="Times New Roman" pitchFamily="18" charset="0"/>
              </a:rPr>
              <a:t>，</a:t>
            </a:r>
            <a:r>
              <a:rPr lang="en-US" altLang="zh-CN" sz="3200" i="1" dirty="0">
                <a:latin typeface="Times New Roman" panose="02020603050405020304" pitchFamily="18" charset="0"/>
                <a:ea typeface="宋体" pitchFamily="2" charset="-122"/>
                <a:cs typeface="Times New Roman" panose="02020603050405020304" pitchFamily="18" charset="0"/>
              </a:rPr>
              <a:t>n</a:t>
            </a:r>
            <a:r>
              <a:rPr lang="zh-CN" altLang="zh-CN" sz="3200" dirty="0">
                <a:latin typeface="Times New Roman" pitchFamily="18" charset="0"/>
                <a:ea typeface="宋体" pitchFamily="2" charset="-122"/>
                <a:cs typeface="Times New Roman" pitchFamily="18" charset="0"/>
              </a:rPr>
              <a:t>是输入的规模</a:t>
            </a:r>
            <a:r>
              <a:rPr lang="zh-CN" altLang="zh-CN" sz="3200" dirty="0" smtClean="0">
                <a:latin typeface="Times New Roman" pitchFamily="18" charset="0"/>
                <a:ea typeface="宋体" pitchFamily="2" charset="-122"/>
                <a:cs typeface="Times New Roman" pitchFamily="18" charset="0"/>
              </a:rPr>
              <a:t>。</a:t>
            </a:r>
            <a:endParaRPr lang="en-US" altLang="zh-CN" sz="3200" dirty="0" smtClean="0">
              <a:latin typeface="Times New Roman" pitchFamily="18" charset="0"/>
              <a:ea typeface="宋体" pitchFamily="2" charset="-122"/>
              <a:cs typeface="Times New Roman" pitchFamily="18" charset="0"/>
            </a:endParaRPr>
          </a:p>
          <a:p>
            <a:pPr marL="457200" indent="-457200">
              <a:buFont typeface="Wingdings" pitchFamily="2" charset="2"/>
              <a:buChar char="Ø"/>
              <a:defRPr/>
            </a:pPr>
            <a:r>
              <a:rPr lang="zh-CN" altLang="zh-CN" sz="3200" b="1" dirty="0" smtClean="0">
                <a:latin typeface="Times New Roman" pitchFamily="18" charset="0"/>
                <a:ea typeface="宋体" pitchFamily="2" charset="-122"/>
                <a:cs typeface="Times New Roman" pitchFamily="18" charset="0"/>
              </a:rPr>
              <a:t>时间复杂性</a:t>
            </a:r>
            <a:r>
              <a:rPr lang="en-US" altLang="zh-CN" sz="3200" dirty="0" smtClean="0">
                <a:latin typeface="Times New Roman" pitchFamily="18" charset="0"/>
                <a:ea typeface="宋体" pitchFamily="2" charset="-122"/>
                <a:cs typeface="Times New Roman" pitchFamily="18" charset="0"/>
              </a:rPr>
              <a:t> </a:t>
            </a:r>
            <a:r>
              <a:rPr lang="en-US" altLang="zh-CN" sz="3200" i="1" dirty="0">
                <a:latin typeface="Times New Roman" panose="02020603050405020304" pitchFamily="18" charset="0"/>
                <a:ea typeface="宋体" pitchFamily="2" charset="-122"/>
                <a:cs typeface="Times New Roman" panose="02020603050405020304" pitchFamily="18" charset="0"/>
              </a:rPr>
              <a:t>T</a:t>
            </a:r>
            <a:r>
              <a:rPr lang="en-US" altLang="zh-CN" sz="3200" dirty="0">
                <a:latin typeface="Times New Roman" panose="02020603050405020304" pitchFamily="18" charset="0"/>
                <a:ea typeface="宋体" pitchFamily="2" charset="-122"/>
                <a:cs typeface="Times New Roman" panose="02020603050405020304" pitchFamily="18" charset="0"/>
              </a:rPr>
              <a:t>(</a:t>
            </a:r>
            <a:r>
              <a:rPr lang="en-US" altLang="zh-CN" sz="3200" i="1" dirty="0">
                <a:latin typeface="Times New Roman" panose="02020603050405020304" pitchFamily="18" charset="0"/>
                <a:ea typeface="宋体" pitchFamily="2" charset="-122"/>
                <a:cs typeface="Times New Roman" panose="02020603050405020304" pitchFamily="18" charset="0"/>
              </a:rPr>
              <a:t>n</a:t>
            </a:r>
            <a:r>
              <a:rPr lang="en-US" altLang="zh-CN" sz="3200" dirty="0">
                <a:latin typeface="Times New Roman" panose="02020603050405020304" pitchFamily="18" charset="0"/>
                <a:ea typeface="宋体" pitchFamily="2" charset="-122"/>
                <a:cs typeface="Times New Roman" panose="02020603050405020304" pitchFamily="18" charset="0"/>
              </a:rPr>
              <a:t>)</a:t>
            </a:r>
            <a:r>
              <a:rPr lang="zh-CN" altLang="zh-CN" sz="3200" dirty="0">
                <a:latin typeface="Times New Roman" pitchFamily="18" charset="0"/>
                <a:ea typeface="宋体" pitchFamily="2" charset="-122"/>
                <a:cs typeface="Times New Roman" pitchFamily="18" charset="0"/>
              </a:rPr>
              <a:t>是指以某特定的基本步骤为单元，完成计算过程所需要的总单元数</a:t>
            </a:r>
            <a:r>
              <a:rPr lang="zh-CN" altLang="zh-CN" sz="3200" dirty="0" smtClean="0">
                <a:latin typeface="Times New Roman" pitchFamily="18" charset="0"/>
                <a:ea typeface="宋体" pitchFamily="2" charset="-122"/>
                <a:cs typeface="Times New Roman" pitchFamily="18" charset="0"/>
              </a:rPr>
              <a:t>。</a:t>
            </a:r>
            <a:endParaRPr lang="en-US" altLang="zh-CN" sz="3200" dirty="0" smtClean="0">
              <a:latin typeface="Times New Roman" pitchFamily="18" charset="0"/>
              <a:ea typeface="宋体" pitchFamily="2" charset="-122"/>
              <a:cs typeface="Times New Roman" pitchFamily="18" charset="0"/>
            </a:endParaRPr>
          </a:p>
          <a:p>
            <a:pPr marL="457200" indent="-457200">
              <a:buFont typeface="Wingdings" pitchFamily="2" charset="2"/>
              <a:buChar char="Ø"/>
              <a:defRPr/>
            </a:pPr>
            <a:r>
              <a:rPr lang="zh-CN" altLang="zh-CN" sz="3200" b="1" dirty="0" smtClean="0">
                <a:latin typeface="Times New Roman" pitchFamily="18" charset="0"/>
                <a:ea typeface="宋体" pitchFamily="2" charset="-122"/>
                <a:cs typeface="Times New Roman" pitchFamily="18" charset="0"/>
              </a:rPr>
              <a:t>空间</a:t>
            </a:r>
            <a:r>
              <a:rPr lang="zh-CN" altLang="zh-CN" sz="3200" b="1" dirty="0">
                <a:latin typeface="Times New Roman" pitchFamily="18" charset="0"/>
                <a:ea typeface="宋体" pitchFamily="2" charset="-122"/>
                <a:cs typeface="Times New Roman" pitchFamily="18" charset="0"/>
              </a:rPr>
              <a:t>复杂性</a:t>
            </a:r>
            <a:r>
              <a:rPr lang="en-US" altLang="zh-CN" sz="3200" i="1" dirty="0">
                <a:latin typeface="Times New Roman" panose="02020603050405020304" pitchFamily="18" charset="0"/>
                <a:ea typeface="宋体" pitchFamily="2" charset="-122"/>
                <a:cs typeface="Times New Roman" panose="02020603050405020304" pitchFamily="18" charset="0"/>
              </a:rPr>
              <a:t>S</a:t>
            </a:r>
            <a:r>
              <a:rPr lang="en-US" altLang="zh-CN" sz="3200" dirty="0">
                <a:latin typeface="Times New Roman" panose="02020603050405020304" pitchFamily="18" charset="0"/>
                <a:ea typeface="宋体" pitchFamily="2" charset="-122"/>
                <a:cs typeface="Times New Roman" panose="02020603050405020304" pitchFamily="18" charset="0"/>
              </a:rPr>
              <a:t>(n)</a:t>
            </a:r>
            <a:r>
              <a:rPr lang="zh-CN" altLang="zh-CN" sz="3200" dirty="0">
                <a:latin typeface="Times New Roman" pitchFamily="18" charset="0"/>
                <a:ea typeface="宋体" pitchFamily="2" charset="-122"/>
                <a:cs typeface="Times New Roman" pitchFamily="18" charset="0"/>
              </a:rPr>
              <a:t>是指以某特定的基本单元，完成计算过程所需要的总存储单元数。</a:t>
            </a:r>
          </a:p>
          <a:p>
            <a:pPr>
              <a:defRPr/>
            </a:pPr>
            <a:endParaRPr lang="zh-CN" altLang="en-US" dirty="0">
              <a:ea typeface="宋体"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37759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8DB2B90-AB70-49E6-9ED9-DC0B903D7135}" type="datetime1">
              <a:rPr lang="zh-CN" altLang="en-US" sz="1400" smtClean="0"/>
              <a:t>2020\1\31 Friday</a:t>
            </a:fld>
            <a:endParaRPr lang="en-US" altLang="zh-CN" sz="1400"/>
          </a:p>
        </p:txBody>
      </p:sp>
      <p:sp>
        <p:nvSpPr>
          <p:cNvPr id="2048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048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9035783-20F7-446A-977E-30B15C008F33}" type="slidenum">
              <a:rPr lang="en-US" altLang="zh-CN" sz="1400" smtClean="0"/>
              <a:pPr eaLnBrk="1" hangingPunct="1">
                <a:spcBef>
                  <a:spcPct val="0"/>
                </a:spcBef>
                <a:buClrTx/>
                <a:buSzTx/>
                <a:buFontTx/>
                <a:buNone/>
              </a:pPr>
              <a:t>21</a:t>
            </a:fld>
            <a:endParaRPr lang="en-US" altLang="zh-CN" sz="1400"/>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31540" y="2033845"/>
                <a:ext cx="8280920" cy="4114800"/>
              </a:xfrm>
            </p:spPr>
            <p:txBody>
              <a:bodyPr/>
              <a:lstStyle/>
              <a:p>
                <a:pPr>
                  <a:buSzPct val="100000"/>
                  <a:buFont typeface="Wingdings" pitchFamily="2" charset="2"/>
                  <a:buChar char="Ø"/>
                </a:pPr>
                <a:r>
                  <a:rPr lang="zh-CN" altLang="zh-CN" dirty="0">
                    <a:latin typeface="Times New Roman" panose="02020603050405020304" pitchFamily="18" charset="0"/>
                    <a:cs typeface="Times New Roman" panose="02020603050405020304" pitchFamily="18" charset="0"/>
                  </a:rPr>
                  <a:t>算法的复杂性通常用</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en-US" altLang="zh-CN" b="0" i="1" smtClean="0">
                        <a:latin typeface="Cambria Math"/>
                        <a:ea typeface="Cambria Math"/>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表示其数量级，其含义为：对于任意的实值函数</a:t>
                </a:r>
                <a:r>
                  <a:rPr lang="en-US" altLang="zh-CN" dirty="0">
                    <a:latin typeface="Times New Roman" panose="02020603050405020304" pitchFamily="18" charset="0"/>
                    <a:cs typeface="Times New Roman" panose="02020603050405020304" pitchFamily="18" charset="0"/>
                  </a:rPr>
                  <a:t>f</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14:m>
                  <m:oMath xmlns:m="http://schemas.openxmlformats.org/officeDocument/2006/math">
                    <m:r>
                      <a:rPr lang="en-US" altLang="zh-CN" b="0" i="1" smtClean="0">
                        <a:latin typeface="Cambria Math"/>
                        <a:ea typeface="Cambria Math"/>
                        <a:cs typeface="Times New Roman" panose="02020603050405020304" pitchFamily="18" charset="0"/>
                      </a:rPr>
                      <m:t>⟶∞</m:t>
                    </m:r>
                  </m:oMath>
                </a14:m>
                <a:r>
                  <a:rPr lang="zh-CN" altLang="zh-CN" dirty="0">
                    <a:latin typeface="Times New Roman" panose="02020603050405020304" pitchFamily="18" charset="0"/>
                    <a:cs typeface="Times New Roman" panose="02020603050405020304" pitchFamily="18" charset="0"/>
                  </a:rPr>
                  <a:t>表示存在一个值</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&gt;0</a:t>
                </a:r>
                <a:r>
                  <a:rPr lang="zh-CN" altLang="zh-CN" dirty="0">
                    <a:latin typeface="Times New Roman" panose="02020603050405020304" pitchFamily="18" charset="0"/>
                    <a:cs typeface="Times New Roman" panose="02020603050405020304" pitchFamily="18" charset="0"/>
                  </a:rPr>
                  <a:t>，当</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充分大时，</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en-US" altLang="zh-CN" b="0" i="1" smtClean="0">
                        <a:latin typeface="Cambria Math"/>
                        <a:ea typeface="Cambria Math"/>
                        <a:cs typeface="Times New Roman" panose="02020603050405020304" pitchFamily="18" charset="0"/>
                      </a:rPr>
                      <m:t>≤</m:t>
                    </m:r>
                  </m:oMath>
                </a14:m>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buSzPct val="100000"/>
                  <a:buFont typeface="Wingdings" pitchFamily="2" charset="2"/>
                  <a:buChar char="Ø"/>
                </a:pPr>
                <a:r>
                  <a:rPr lang="zh-CN" altLang="zh-CN" dirty="0" smtClean="0">
                    <a:latin typeface="Times New Roman" panose="02020603050405020304" pitchFamily="18" charset="0"/>
                    <a:cs typeface="Times New Roman" panose="02020603050405020304" pitchFamily="18" charset="0"/>
                  </a:rPr>
                  <a:t>计算复杂性</a:t>
                </a:r>
                <a:r>
                  <a:rPr lang="zh-CN" altLang="zh-CN" dirty="0">
                    <a:latin typeface="Times New Roman" panose="02020603050405020304" pitchFamily="18" charset="0"/>
                    <a:cs typeface="Times New Roman" panose="02020603050405020304" pitchFamily="18" charset="0"/>
                  </a:rPr>
                  <a:t>的数量级是指当</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较大时，使得算法增长最快的函数，其所有常数和较低阶形式的函数忽略不计</a:t>
                </a:r>
                <a:r>
                  <a:rPr lang="zh-CN" altLang="zh-CN" dirty="0" smtClean="0">
                    <a:latin typeface="Times New Roman" panose="02020603050405020304" pitchFamily="18" charset="0"/>
                    <a:cs typeface="Times New Roman" panose="02020603050405020304" pitchFamily="18" charset="0"/>
                  </a:rPr>
                  <a:t>。</a:t>
                </a: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31540" y="2033845"/>
                <a:ext cx="8280920" cy="4114800"/>
              </a:xfrm>
              <a:blipFill rotWithShape="1">
                <a:blip r:embed="rId2"/>
                <a:stretch>
                  <a:fillRect l="-1694" t="-2519" r="-1694"/>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431800" y="1989138"/>
            <a:ext cx="8621713" cy="4114800"/>
          </a:xfrm>
        </p:spPr>
        <p:txBody>
          <a:bodyPr/>
          <a:lstStyle/>
          <a:p>
            <a:pPr marL="0" indent="0">
              <a:buFont typeface="Wingdings" pitchFamily="2" charset="2"/>
              <a:buNone/>
            </a:pPr>
            <a:r>
              <a:rPr lang="zh-CN" altLang="zh-CN" b="1" dirty="0"/>
              <a:t>多项式时间算法：</a:t>
            </a:r>
            <a:r>
              <a:rPr lang="en-US" altLang="zh-CN" b="1" dirty="0"/>
              <a:t> </a:t>
            </a:r>
            <a:r>
              <a:rPr lang="en-US" altLang="zh-CN" i="1" dirty="0">
                <a:latin typeface="Times New Roman" pitchFamily="18" charset="0"/>
                <a:cs typeface="Times New Roman" pitchFamily="18" charset="0"/>
              </a:rPr>
              <a:t>O</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zh-CN" dirty="0"/>
              <a:t>表示复杂性是</a:t>
            </a:r>
            <a:r>
              <a:rPr lang="en-US" altLang="zh-CN" i="1" dirty="0">
                <a:latin typeface="Times New Roman" pitchFamily="18" charset="0"/>
                <a:cs typeface="Times New Roman" pitchFamily="18" charset="0"/>
              </a:rPr>
              <a:t>n</a:t>
            </a:r>
            <a:r>
              <a:rPr lang="zh-CN" altLang="zh-CN" dirty="0"/>
              <a:t>的多项式函数</a:t>
            </a:r>
            <a:r>
              <a:rPr lang="en-US" altLang="zh-CN" i="1" dirty="0">
                <a:latin typeface="Times New Roman" pitchFamily="18" charset="0"/>
                <a:cs typeface="Times New Roman" pitchFamily="18" charset="0"/>
              </a:rPr>
              <a:t>f</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zh-CN" altLang="zh-CN" dirty="0"/>
              <a:t>，称此算法为多项式时间算法或有效算法，其复杂度为</a:t>
            </a:r>
            <a:r>
              <a:rPr lang="en-US" altLang="zh-CN" dirty="0"/>
              <a:t> </a:t>
            </a:r>
            <a:r>
              <a:rPr lang="en-US" altLang="zh-CN" i="1" dirty="0">
                <a:latin typeface="Times New Roman" pitchFamily="18" charset="0"/>
                <a:cs typeface="Times New Roman" pitchFamily="18" charset="0"/>
              </a:rPr>
              <a:t>T</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O</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n</a:t>
            </a:r>
            <a:r>
              <a:rPr lang="en-US" altLang="zh-CN" i="1" baseline="30000" dirty="0" err="1">
                <a:latin typeface="Times New Roman" pitchFamily="18" charset="0"/>
                <a:cs typeface="Times New Roman" pitchFamily="18" charset="0"/>
              </a:rPr>
              <a:t>t</a:t>
            </a:r>
            <a:r>
              <a:rPr lang="en-US" altLang="zh-CN" dirty="0">
                <a:latin typeface="Times New Roman" pitchFamily="18" charset="0"/>
                <a:cs typeface="Times New Roman" pitchFamily="18" charset="0"/>
              </a:rPr>
              <a:t>)</a:t>
            </a:r>
            <a:r>
              <a:rPr lang="zh-CN" altLang="zh-CN" dirty="0"/>
              <a:t>，</a:t>
            </a:r>
            <a:r>
              <a:rPr lang="en-US" altLang="zh-CN" i="1" dirty="0">
                <a:latin typeface="Times New Roman" pitchFamily="18" charset="0"/>
                <a:cs typeface="Times New Roman" pitchFamily="18" charset="0"/>
              </a:rPr>
              <a:t>t</a:t>
            </a:r>
            <a:r>
              <a:rPr lang="zh-CN" altLang="zh-CN" dirty="0"/>
              <a:t>是一个常数</a:t>
            </a:r>
            <a:r>
              <a:rPr lang="zh-CN" altLang="zh-CN" dirty="0" smtClean="0"/>
              <a:t>。</a:t>
            </a:r>
            <a:endParaRPr lang="en-US" altLang="zh-CN" dirty="0" smtClean="0"/>
          </a:p>
          <a:p>
            <a:pPr marL="0" indent="0">
              <a:buFont typeface="Wingdings" pitchFamily="2" charset="2"/>
              <a:buNone/>
            </a:pPr>
            <a:r>
              <a:rPr lang="zh-CN" altLang="zh-CN" dirty="0" smtClean="0"/>
              <a:t>例如</a:t>
            </a:r>
            <a:r>
              <a:rPr lang="zh-CN" altLang="zh-CN" dirty="0"/>
              <a:t>，一个算法的复杂性是</a:t>
            </a:r>
            <a:r>
              <a:rPr lang="en-US" altLang="zh-CN" dirty="0">
                <a:latin typeface="Times New Roman" pitchFamily="18" charset="0"/>
                <a:cs typeface="Times New Roman" pitchFamily="18" charset="0"/>
              </a:rPr>
              <a:t> 5</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3</a:t>
            </a:r>
            <a:r>
              <a:rPr lang="en-US" altLang="zh-CN" dirty="0">
                <a:latin typeface="Times New Roman" pitchFamily="18" charset="0"/>
                <a:cs typeface="Times New Roman" pitchFamily="18" charset="0"/>
              </a:rPr>
              <a:t>+3</a:t>
            </a:r>
            <a:r>
              <a:rPr lang="en-US" altLang="zh-CN" i="1" dirty="0">
                <a:latin typeface="Times New Roman" pitchFamily="18" charset="0"/>
                <a:cs typeface="Times New Roman" pitchFamily="18" charset="0"/>
              </a:rPr>
              <a:t>n</a:t>
            </a:r>
            <a:r>
              <a:rPr lang="en-US" altLang="zh-CN" baseline="30000" dirty="0">
                <a:latin typeface="Times New Roman" pitchFamily="18" charset="0"/>
                <a:cs typeface="Times New Roman" pitchFamily="18" charset="0"/>
              </a:rPr>
              <a:t>2</a:t>
            </a:r>
            <a:r>
              <a:rPr lang="en-US" altLang="zh-CN" dirty="0">
                <a:latin typeface="Times New Roman" pitchFamily="18" charset="0"/>
                <a:cs typeface="Times New Roman" pitchFamily="18" charset="0"/>
              </a:rPr>
              <a:t>+34</a:t>
            </a:r>
            <a:r>
              <a:rPr lang="zh-CN" altLang="zh-CN" dirty="0"/>
              <a:t>，则其计算复杂性是</a:t>
            </a:r>
            <a:r>
              <a:rPr lang="en-US" altLang="zh-CN" i="1" dirty="0">
                <a:latin typeface="Times New Roman" pitchFamily="18" charset="0"/>
                <a:cs typeface="Times New Roman" pitchFamily="18" charset="0"/>
              </a:rPr>
              <a:t>n</a:t>
            </a:r>
            <a:r>
              <a:rPr lang="en-US" altLang="zh-CN" baseline="30000" dirty="0"/>
              <a:t>3 </a:t>
            </a:r>
            <a:r>
              <a:rPr lang="zh-CN" altLang="zh-CN" dirty="0"/>
              <a:t>，表示为</a:t>
            </a:r>
            <a:r>
              <a:rPr lang="en-US" altLang="zh-CN" dirty="0"/>
              <a:t> </a:t>
            </a:r>
            <a:r>
              <a:rPr lang="en-US" altLang="zh-CN" i="1" dirty="0">
                <a:latin typeface="Times New Roman" pitchFamily="18" charset="0"/>
                <a:cs typeface="Times New Roman" pitchFamily="18" charset="0"/>
              </a:rPr>
              <a:t>O</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i="1" baseline="30000" dirty="0">
                <a:latin typeface="Times New Roman" pitchFamily="18" charset="0"/>
                <a:cs typeface="Times New Roman" pitchFamily="18" charset="0"/>
              </a:rPr>
              <a:t>3</a:t>
            </a:r>
            <a:r>
              <a:rPr lang="en-US" altLang="zh-CN" dirty="0">
                <a:latin typeface="Times New Roman" pitchFamily="18" charset="0"/>
                <a:cs typeface="Times New Roman" pitchFamily="18" charset="0"/>
              </a:rPr>
              <a:t>) </a:t>
            </a:r>
            <a:r>
              <a:rPr lang="zh-CN" altLang="zh-CN" dirty="0"/>
              <a:t>。如果一个算法的复杂性不依赖于</a:t>
            </a:r>
            <a:r>
              <a:rPr lang="en-US" altLang="zh-CN" i="1" dirty="0">
                <a:latin typeface="Times New Roman" pitchFamily="18" charset="0"/>
                <a:cs typeface="Times New Roman" pitchFamily="18" charset="0"/>
              </a:rPr>
              <a:t>n</a:t>
            </a:r>
            <a:r>
              <a:rPr lang="zh-CN" altLang="zh-CN" dirty="0"/>
              <a:t>，那么它是常数级的，用</a:t>
            </a:r>
            <a:r>
              <a:rPr lang="en-US" altLang="zh-CN" dirty="0"/>
              <a:t> </a:t>
            </a:r>
            <a:r>
              <a:rPr lang="en-US" altLang="zh-CN" i="1" dirty="0">
                <a:latin typeface="Times New Roman" pitchFamily="18" charset="0"/>
                <a:cs typeface="Times New Roman" pitchFamily="18" charset="0"/>
              </a:rPr>
              <a:t>O</a:t>
            </a:r>
            <a:r>
              <a:rPr lang="en-US" altLang="zh-CN" dirty="0">
                <a:latin typeface="Times New Roman" pitchFamily="18" charset="0"/>
                <a:cs typeface="Times New Roman" pitchFamily="18" charset="0"/>
              </a:rPr>
              <a:t>(1)</a:t>
            </a:r>
            <a:r>
              <a:rPr lang="zh-CN" altLang="zh-CN" dirty="0"/>
              <a:t>表示</a:t>
            </a:r>
            <a:r>
              <a:rPr lang="zh-CN" altLang="zh-CN" dirty="0" smtClean="0"/>
              <a:t>。</a:t>
            </a:r>
            <a:endParaRPr lang="zh-CN" altLang="zh-CN" dirty="0"/>
          </a:p>
          <a:p>
            <a:pPr marL="0" indent="0">
              <a:buFont typeface="Wingdings" pitchFamily="2" charset="2"/>
              <a:buNone/>
            </a:pPr>
            <a:endParaRPr lang="zh-CN" altLang="en-US" dirty="0"/>
          </a:p>
        </p:txBody>
      </p:sp>
      <p:sp>
        <p:nvSpPr>
          <p:cNvPr id="2150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E05618C-5113-4603-91B4-A55619FF99B3}" type="datetime1">
              <a:rPr lang="zh-CN" altLang="en-US" sz="1400" smtClean="0"/>
              <a:t>2020\1\31 Friday</a:t>
            </a:fld>
            <a:endParaRPr lang="en-US" altLang="zh-CN" sz="1400"/>
          </a:p>
        </p:txBody>
      </p:sp>
      <p:sp>
        <p:nvSpPr>
          <p:cNvPr id="2150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150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EFD29B1-FA1B-4A1A-A274-D7C71D3C909B}" type="slidenum">
              <a:rPr lang="en-US" altLang="zh-CN" sz="1400" smtClean="0"/>
              <a:pPr eaLnBrk="1" hangingPunct="1">
                <a:spcBef>
                  <a:spcPct val="0"/>
                </a:spcBef>
                <a:buClrTx/>
                <a:buSzTx/>
                <a:buFontTx/>
                <a:buNone/>
              </a:pPr>
              <a:t>22</a:t>
            </a:fld>
            <a:endParaRPr lang="en-US" altLang="zh-CN" sz="1400"/>
          </a:p>
        </p:txBody>
      </p:sp>
      <p:graphicFrame>
        <p:nvGraphicFramePr>
          <p:cNvPr id="21510" name="对象 8"/>
          <p:cNvGraphicFramePr>
            <a:graphicFrameLocks noChangeAspect="1"/>
          </p:cNvGraphicFramePr>
          <p:nvPr/>
        </p:nvGraphicFramePr>
        <p:xfrm>
          <a:off x="6372225" y="2619375"/>
          <a:ext cx="314325" cy="366713"/>
        </p:xfrm>
        <a:graphic>
          <a:graphicData uri="http://schemas.openxmlformats.org/presentationml/2006/ole">
            <mc:AlternateContent xmlns:mc="http://schemas.openxmlformats.org/markup-compatibility/2006">
              <mc:Choice xmlns:v="urn:schemas-microsoft-com:vml" Requires="v">
                <p:oleObj spid="_x0000_s21558" name="Equation" r:id="rId4" imgW="152202" imgH="177569" progId="Equation.DSMT4">
                  <p:embed/>
                </p:oleObj>
              </mc:Choice>
              <mc:Fallback>
                <p:oleObj name="Equation" r:id="rId4" imgW="152202" imgH="177569" progId="Equation.DSMT4">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2619375"/>
                        <a:ext cx="31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CE7E6C7C-4A96-4998-9035-41AE4B000E1F}" type="datetime1">
              <a:rPr lang="zh-CN" altLang="en-US" sz="1400" smtClean="0"/>
              <a:t>2020\1\31 Friday</a:t>
            </a:fld>
            <a:endParaRPr lang="en-US" altLang="zh-CN" sz="1400"/>
          </a:p>
        </p:txBody>
      </p:sp>
      <p:sp>
        <p:nvSpPr>
          <p:cNvPr id="225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25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28E8104-8A25-4526-BA1D-5527EBDB414C}" type="slidenum">
              <a:rPr lang="en-US" altLang="zh-CN" sz="1400" smtClean="0"/>
              <a:pPr eaLnBrk="1" hangingPunct="1">
                <a:spcBef>
                  <a:spcPct val="0"/>
                </a:spcBef>
                <a:buClrTx/>
                <a:buSzTx/>
                <a:buFontTx/>
                <a:buNone/>
              </a:pPr>
              <a:t>23</a:t>
            </a:fld>
            <a:endParaRPr lang="en-US" altLang="zh-CN" sz="1400"/>
          </a:p>
        </p:txBody>
      </p:sp>
      <p:sp>
        <p:nvSpPr>
          <p:cNvPr id="22534" name="日期占位符 3"/>
          <p:cNvSpPr txBox="1">
            <a:spLocks/>
          </p:cNvSpPr>
          <p:nvPr/>
        </p:nvSpPr>
        <p:spPr bwMode="auto">
          <a:xfrm>
            <a:off x="11620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8230948-BA1C-4CB4-94EA-C3F925871972}" type="datetime1">
              <a:rPr lang="zh-CN" altLang="en-US" sz="1400"/>
              <a:pPr eaLnBrk="1" hangingPunct="1">
                <a:spcBef>
                  <a:spcPct val="0"/>
                </a:spcBef>
                <a:buClrTx/>
                <a:buSzTx/>
                <a:buFontTx/>
                <a:buNone/>
              </a:pPr>
              <a:t>2020\1\31 Friday</a:t>
            </a:fld>
            <a:endParaRPr lang="en-US" altLang="zh-CN" sz="1400"/>
          </a:p>
        </p:txBody>
      </p:sp>
      <p:sp>
        <p:nvSpPr>
          <p:cNvPr id="22535" name="页脚占位符 4"/>
          <p:cNvSpPr txBox="1">
            <a:spLocks/>
          </p:cNvSpPr>
          <p:nvPr/>
        </p:nvSpPr>
        <p:spPr bwMode="auto">
          <a:xfrm>
            <a:off x="3657600" y="62436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400"/>
              <a:t>信息安全系</a:t>
            </a:r>
          </a:p>
        </p:txBody>
      </p:sp>
      <p:sp>
        <p:nvSpPr>
          <p:cNvPr id="22536" name="灯片编号占位符 5"/>
          <p:cNvSpPr txBox="1">
            <a:spLocks/>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r" eaLnBrk="1" hangingPunct="1">
              <a:spcBef>
                <a:spcPct val="0"/>
              </a:spcBef>
              <a:buClrTx/>
              <a:buSzTx/>
              <a:buFontTx/>
              <a:buNone/>
            </a:pPr>
            <a:fld id="{4D493F74-6F35-4570-8AD7-E57F1816D12F}" type="slidenum">
              <a:rPr lang="en-US" altLang="zh-CN" sz="1400"/>
              <a:pPr algn="r" eaLnBrk="1" hangingPunct="1">
                <a:spcBef>
                  <a:spcPct val="0"/>
                </a:spcBef>
                <a:buClrTx/>
                <a:buSzTx/>
                <a:buFontTx/>
                <a:buNone/>
              </a:pPr>
              <a:t>23</a:t>
            </a:fld>
            <a:endParaRPr lang="en-US" altLang="zh-CN" sz="1400"/>
          </a:p>
        </p:txBody>
      </p:sp>
      <p:sp>
        <p:nvSpPr>
          <p:cNvPr id="2" name="矩形 1"/>
          <p:cNvSpPr/>
          <p:nvPr/>
        </p:nvSpPr>
        <p:spPr>
          <a:xfrm>
            <a:off x="476545" y="2123855"/>
            <a:ext cx="8370930" cy="3108543"/>
          </a:xfrm>
          <a:prstGeom prst="rect">
            <a:avLst/>
          </a:prstGeom>
        </p:spPr>
        <p:txBody>
          <a:bodyPr wrap="square">
            <a:spAutoFit/>
          </a:bodyPr>
          <a:lstStyle/>
          <a:p>
            <a:r>
              <a:rPr lang="zh-CN" altLang="en-US" sz="2800" b="1" dirty="0"/>
              <a:t>指数时间算法</a:t>
            </a:r>
            <a:r>
              <a:rPr lang="zh-CN" altLang="en-US" sz="2800" b="1" dirty="0" smtClean="0"/>
              <a:t>：</a:t>
            </a:r>
            <a:r>
              <a:rPr lang="zh-CN" altLang="zh-CN" sz="2800" dirty="0"/>
              <a:t>复杂性是</a:t>
            </a:r>
            <a:r>
              <a:rPr lang="en-US" altLang="zh-CN" sz="2800" i="1" dirty="0">
                <a:latin typeface="Times New Roman" pitchFamily="18" charset="0"/>
                <a:cs typeface="Times New Roman" pitchFamily="18" charset="0"/>
              </a:rPr>
              <a:t>O</a:t>
            </a:r>
            <a:r>
              <a:rPr lang="en-US" altLang="zh-CN" sz="2800" dirty="0">
                <a:latin typeface="Times New Roman" pitchFamily="18" charset="0"/>
                <a:cs typeface="Times New Roman" pitchFamily="18" charset="0"/>
              </a:rPr>
              <a:t>(</a:t>
            </a:r>
            <a:r>
              <a:rPr lang="en-US" altLang="zh-CN" sz="2800" i="1" dirty="0" err="1">
                <a:latin typeface="Times New Roman" pitchFamily="18" charset="0"/>
                <a:cs typeface="Times New Roman" pitchFamily="18" charset="0"/>
              </a:rPr>
              <a:t>c</a:t>
            </a:r>
            <a:r>
              <a:rPr lang="en-US" altLang="zh-CN" sz="2800" i="1" baseline="30000" dirty="0" err="1">
                <a:latin typeface="Times New Roman" pitchFamily="18" charset="0"/>
                <a:cs typeface="Times New Roman" pitchFamily="18" charset="0"/>
              </a:rPr>
              <a:t>f</a:t>
            </a:r>
            <a:r>
              <a:rPr lang="en-US" altLang="zh-CN" sz="2800" baseline="30000" dirty="0">
                <a:latin typeface="Times New Roman" pitchFamily="18" charset="0"/>
                <a:cs typeface="Times New Roman" pitchFamily="18" charset="0"/>
              </a:rPr>
              <a:t>(</a:t>
            </a:r>
            <a:r>
              <a:rPr lang="en-US" altLang="zh-CN" sz="2800" i="1" baseline="30000" dirty="0">
                <a:latin typeface="Times New Roman" pitchFamily="18" charset="0"/>
                <a:cs typeface="Times New Roman" pitchFamily="18" charset="0"/>
              </a:rPr>
              <a:t>n</a:t>
            </a:r>
            <a:r>
              <a:rPr lang="en-US" altLang="zh-CN" sz="2800" baseline="300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a:t>
            </a:r>
            <a:r>
              <a:rPr lang="zh-CN" altLang="zh-CN" sz="2800" dirty="0"/>
              <a:t>的算法称为指数型算法，其中</a:t>
            </a:r>
            <a:r>
              <a:rPr lang="en-US" altLang="zh-CN" sz="2800" i="1" dirty="0">
                <a:latin typeface="Times New Roman" pitchFamily="18" charset="0"/>
                <a:cs typeface="Times New Roman" pitchFamily="18" charset="0"/>
              </a:rPr>
              <a:t>c</a:t>
            </a:r>
            <a:r>
              <a:rPr lang="zh-CN" altLang="zh-CN" sz="2800" dirty="0"/>
              <a:t>是常数，</a:t>
            </a:r>
            <a:r>
              <a:rPr lang="en-US" altLang="zh-CN" sz="2800" i="1" dirty="0">
                <a:latin typeface="Times New Roman" pitchFamily="18" charset="0"/>
                <a:cs typeface="Times New Roman" pitchFamily="18" charset="0"/>
              </a:rPr>
              <a:t>f</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 </a:t>
            </a:r>
            <a:r>
              <a:rPr lang="zh-CN" altLang="zh-CN" sz="2800" dirty="0"/>
              <a:t>是多项式。</a:t>
            </a:r>
          </a:p>
          <a:p>
            <a:r>
              <a:rPr lang="zh-CN" altLang="en-US" sz="2800" dirty="0"/>
              <a:t>复杂性</a:t>
            </a:r>
            <a:r>
              <a:rPr lang="zh-CN" altLang="en-US" sz="2800" dirty="0"/>
              <a:t>不能用多项式函数去界定的算法称为指数时间算法，其复杂性称为指数复杂性。</a:t>
            </a:r>
            <a:endParaRPr lang="en-US" altLang="zh-CN" sz="2800" dirty="0"/>
          </a:p>
          <a:p>
            <a:endParaRPr lang="en-US" altLang="zh-CN" sz="2800" dirty="0"/>
          </a:p>
          <a:p>
            <a:endParaRPr lang="en-US" altLang="zh-CN" sz="2800" dirty="0"/>
          </a:p>
          <a:p>
            <a:endParaRPr lang="zh-CN" altLang="en-US" sz="2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8285BC4-07CE-4E32-81BC-E8036391794F}" type="datetime1">
              <a:rPr lang="zh-CN" altLang="en-US" sz="1400" smtClean="0"/>
              <a:t>2020\1\31 Friday</a:t>
            </a:fld>
            <a:endParaRPr lang="en-US" altLang="zh-CN" sz="1400"/>
          </a:p>
        </p:txBody>
      </p:sp>
      <p:sp>
        <p:nvSpPr>
          <p:cNvPr id="245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45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9B6CA5D-B26D-4399-A2A2-091D42B6BC0D}" type="slidenum">
              <a:rPr lang="en-US" altLang="zh-CN" sz="1400" smtClean="0"/>
              <a:pPr eaLnBrk="1" hangingPunct="1">
                <a:spcBef>
                  <a:spcPct val="0"/>
                </a:spcBef>
                <a:buClrTx/>
                <a:buSzTx/>
                <a:buFontTx/>
                <a:buNone/>
              </a:pPr>
              <a:t>24</a:t>
            </a:fld>
            <a:endParaRPr lang="en-US" altLang="zh-CN" sz="1400"/>
          </a:p>
        </p:txBody>
      </p:sp>
      <p:sp>
        <p:nvSpPr>
          <p:cNvPr id="3" name="矩形 2"/>
          <p:cNvSpPr/>
          <p:nvPr/>
        </p:nvSpPr>
        <p:spPr>
          <a:xfrm>
            <a:off x="656565" y="2123855"/>
            <a:ext cx="7875875" cy="3970318"/>
          </a:xfrm>
          <a:prstGeom prst="rect">
            <a:avLst/>
          </a:prstGeom>
        </p:spPr>
        <p:txBody>
          <a:bodyPr wrap="square">
            <a:spAutoFit/>
          </a:bodyPr>
          <a:lstStyle/>
          <a:p>
            <a:r>
              <a:rPr lang="zh-CN" altLang="en-US" sz="3200" dirty="0">
                <a:latin typeface="Times New Roman" panose="02020603050405020304" pitchFamily="18" charset="0"/>
                <a:cs typeface="Times New Roman" panose="02020603050405020304" pitchFamily="18" charset="0"/>
              </a:rPr>
              <a:t>有两种类型的计算问题是比较重要的</a:t>
            </a:r>
            <a:r>
              <a:rPr lang="zh-CN" altLang="en-US"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a:p>
            <a:r>
              <a:rPr lang="zh-CN" altLang="en-US" sz="3200" b="1" dirty="0" smtClean="0">
                <a:latin typeface="Times New Roman" panose="02020603050405020304" pitchFamily="18" charset="0"/>
                <a:cs typeface="Times New Roman" panose="02020603050405020304" pitchFamily="18" charset="0"/>
              </a:rPr>
              <a:t>第一</a:t>
            </a:r>
            <a:r>
              <a:rPr lang="zh-CN" altLang="en-US" sz="3200" b="1" dirty="0">
                <a:latin typeface="Times New Roman" panose="02020603050405020304" pitchFamily="18" charset="0"/>
                <a:cs typeface="Times New Roman" panose="02020603050405020304" pitchFamily="18" charset="0"/>
              </a:rPr>
              <a:t>种</a:t>
            </a:r>
            <a:r>
              <a:rPr lang="zh-CN" altLang="en-US" sz="3200" dirty="0">
                <a:latin typeface="Times New Roman" panose="02020603050405020304" pitchFamily="18" charset="0"/>
                <a:cs typeface="Times New Roman" panose="02020603050405020304" pitchFamily="18" charset="0"/>
              </a:rPr>
              <a:t>是可以在多项式时间内判定的语言集合，表示为</a:t>
            </a:r>
            <a:r>
              <a:rPr lang="en-US" altLang="zh-CN" sz="3200" i="1" dirty="0">
                <a:latin typeface="Times New Roman" panose="02020603050405020304" pitchFamily="18" charset="0"/>
                <a:cs typeface="Times New Roman" panose="02020603050405020304" pitchFamily="18" charset="0"/>
              </a:rPr>
              <a:t>P</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r>
              <a:rPr lang="zh-CN" altLang="zh-CN" sz="3200" b="1" dirty="0">
                <a:latin typeface="Times New Roman" panose="02020603050405020304" pitchFamily="18" charset="0"/>
                <a:cs typeface="Times New Roman" panose="02020603050405020304" pitchFamily="18" charset="0"/>
              </a:rPr>
              <a:t>第二种</a:t>
            </a:r>
            <a:r>
              <a:rPr lang="zh-CN" altLang="zh-CN" sz="3200" dirty="0">
                <a:latin typeface="Times New Roman" panose="02020603050405020304" pitchFamily="18" charset="0"/>
                <a:cs typeface="Times New Roman" panose="02020603050405020304" pitchFamily="18" charset="0"/>
              </a:rPr>
              <a:t>是</a:t>
            </a:r>
            <a:r>
              <a:rPr lang="en-US" altLang="zh-CN" sz="3200" dirty="0">
                <a:latin typeface="Times New Roman" panose="02020603050405020304" pitchFamily="18" charset="0"/>
                <a:cs typeface="Times New Roman" panose="02020603050405020304" pitchFamily="18" charset="0"/>
              </a:rPr>
              <a:t>NP</a:t>
            </a:r>
            <a:r>
              <a:rPr lang="zh-CN" altLang="zh-CN" sz="3200" dirty="0">
                <a:latin typeface="Times New Roman" panose="02020603050405020304" pitchFamily="18" charset="0"/>
                <a:cs typeface="Times New Roman" panose="02020603050405020304" pitchFamily="18" charset="0"/>
              </a:rPr>
              <a:t>类语言，</a:t>
            </a:r>
            <a:r>
              <a:rPr lang="en-US" altLang="zh-CN" sz="3200" dirty="0">
                <a:latin typeface="Times New Roman" panose="02020603050405020304" pitchFamily="18" charset="0"/>
                <a:cs typeface="Times New Roman" panose="02020603050405020304" pitchFamily="18" charset="0"/>
              </a:rPr>
              <a:t>NP</a:t>
            </a:r>
            <a:r>
              <a:rPr lang="zh-CN" altLang="zh-CN" sz="3200" dirty="0">
                <a:latin typeface="Times New Roman" panose="02020603050405020304" pitchFamily="18" charset="0"/>
                <a:cs typeface="Times New Roman" panose="02020603050405020304" pitchFamily="18" charset="0"/>
              </a:rPr>
              <a:t>问题是指可在多项式时间内验证它的一个解的问题，即对语言中的元素存在多项式时间的图灵机可验证该元素是否属于该语言。</a:t>
            </a:r>
            <a:endParaRPr lang="en-US" altLang="zh-CN" sz="3200" dirty="0">
              <a:latin typeface="Times New Roman" panose="02020603050405020304" pitchFamily="18" charset="0"/>
              <a:cs typeface="Times New Roman" panose="02020603050405020304" pitchFamily="18" charset="0"/>
            </a:endParaRPr>
          </a:p>
          <a:p>
            <a:endParaRPr lang="zh-CN" alt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96525" y="2078850"/>
                <a:ext cx="8730969" cy="3330370"/>
              </a:xfrm>
            </p:spPr>
            <p:txBody>
              <a:bodyPr/>
              <a:lstStyle/>
              <a:p>
                <a:pPr marL="0" indent="0">
                  <a:buNone/>
                </a:pPr>
                <a:r>
                  <a:rPr lang="zh-CN" altLang="zh-CN" sz="2800" b="1" dirty="0" smtClean="0">
                    <a:latin typeface="Times New Roman" panose="02020603050405020304" pitchFamily="18" charset="0"/>
                    <a:cs typeface="Times New Roman" panose="02020603050405020304" pitchFamily="18" charset="0"/>
                  </a:rPr>
                  <a:t>归约</a:t>
                </a:r>
                <a:r>
                  <a:rPr lang="zh-CN" altLang="zh-CN" sz="2800" b="1" dirty="0">
                    <a:latin typeface="Times New Roman" panose="02020603050405020304" pitchFamily="18" charset="0"/>
                    <a:cs typeface="Times New Roman" panose="02020603050405020304" pitchFamily="18" charset="0"/>
                  </a:rPr>
                  <a:t>是复杂性理论中的概念，若存在一个多项式时间可计算的函数</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:{0,1}</a:t>
                </a:r>
                <a:r>
                  <a:rPr lang="en-US" altLang="zh-CN" sz="2800" b="1" baseline="300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dirty="0">
                    <a:latin typeface="Times New Roman" panose="02020603050405020304" pitchFamily="18" charset="0"/>
                    <a:cs typeface="Times New Roman" panose="02020603050405020304" pitchFamily="18" charset="0"/>
                  </a:rPr>
                  <a:t>{0,1}</a:t>
                </a:r>
                <a:r>
                  <a:rPr lang="en-US" altLang="zh-CN" sz="2800" b="1" baseline="300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使得</a:t>
                </a:r>
                <a:r>
                  <a:rPr lang="en-US" altLang="zh-CN" sz="2800" b="1"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，当且仅当</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en-US" altLang="zh-CN" sz="2800" b="1" dirty="0">
                    <a:ea typeface="Cambria Math"/>
                    <a:cs typeface="Times New Roman" panose="02020603050405020304" pitchFamily="18" charset="0"/>
                  </a:rPr>
                  <a:t> </a:t>
                </a:r>
                <a14:m>
                  <m:oMath xmlns:m="http://schemas.openxmlformats.org/officeDocument/2006/math">
                    <m:r>
                      <a:rPr lang="en-US" altLang="zh-CN" sz="2800" b="1" i="1">
                        <a:latin typeface="Cambria Math"/>
                        <a:ea typeface="Cambria Math"/>
                        <a:cs typeface="Times New Roman" panose="02020603050405020304" pitchFamily="18" charset="0"/>
                      </a:rPr>
                      <m:t>∈</m:t>
                    </m:r>
                    <m:r>
                      <a:rPr lang="en-US" altLang="zh-CN" sz="2800" b="0" i="1">
                        <a:latin typeface="Cambria Math"/>
                        <a:ea typeface="Cambria Math"/>
                        <a:cs typeface="Times New Roman" panose="02020603050405020304" pitchFamily="18" charset="0"/>
                      </a:rPr>
                      <m:t> </m:t>
                    </m:r>
                  </m:oMath>
                </a14:m>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，则称语言</a:t>
                </a:r>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可以将多项式时间归约到语言</a:t>
                </a:r>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，有时候将这个关系简写为</a:t>
                </a:r>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1 </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i="1" baseline="-25000" dirty="0">
                    <a:latin typeface="Times New Roman" panose="02020603050405020304" pitchFamily="18" charset="0"/>
                    <a:cs typeface="Times New Roman" panose="02020603050405020304" pitchFamily="18" charset="0"/>
                  </a:rPr>
                  <a:t>p</a:t>
                </a:r>
                <a:r>
                  <a:rPr lang="en-US" altLang="zh-CN" sz="2800" b="1" i="1" dirty="0">
                    <a:latin typeface="Times New Roman" panose="02020603050405020304" pitchFamily="18" charset="0"/>
                    <a:cs typeface="Times New Roman" panose="02020603050405020304" pitchFamily="18" charset="0"/>
                  </a:rPr>
                  <a:t> L</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。若</a:t>
                </a:r>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1 </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i="1" baseline="-25000" dirty="0">
                    <a:latin typeface="Times New Roman" panose="02020603050405020304" pitchFamily="18" charset="0"/>
                    <a:cs typeface="Times New Roman" panose="02020603050405020304" pitchFamily="18" charset="0"/>
                  </a:rPr>
                  <a:t>p</a:t>
                </a:r>
                <a:r>
                  <a:rPr lang="en-US" altLang="zh-CN" sz="2800" b="1" i="1" dirty="0">
                    <a:latin typeface="Times New Roman" panose="02020603050405020304" pitchFamily="18" charset="0"/>
                    <a:cs typeface="Times New Roman" panose="02020603050405020304" pitchFamily="18" charset="0"/>
                  </a:rPr>
                  <a:t> L</a:t>
                </a:r>
                <a:r>
                  <a:rPr lang="en-US" altLang="zh-CN" sz="2800" b="1" baseline="-25000" dirty="0">
                    <a:latin typeface="Times New Roman" panose="02020603050405020304" pitchFamily="18" charset="0"/>
                    <a:cs typeface="Times New Roman" panose="02020603050405020304" pitchFamily="18" charset="0"/>
                  </a:rPr>
                  <a:t>2 </a:t>
                </a:r>
                <a:r>
                  <a:rPr lang="zh-CN" altLang="zh-CN" sz="2800" b="1" dirty="0">
                    <a:latin typeface="Times New Roman" panose="02020603050405020304" pitchFamily="18" charset="0"/>
                    <a:cs typeface="Times New Roman" panose="02020603050405020304" pitchFamily="18" charset="0"/>
                  </a:rPr>
                  <a:t>，且</a:t>
                </a:r>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2 </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，则判断</a:t>
                </a:r>
                <a:r>
                  <a:rPr lang="en-US" altLang="zh-CN" sz="2800" b="1" i="1" dirty="0">
                    <a:latin typeface="Times New Roman" panose="02020603050405020304" pitchFamily="18" charset="0"/>
                    <a:cs typeface="Times New Roman" panose="02020603050405020304" pitchFamily="18" charset="0"/>
                  </a:rPr>
                  <a:t>x</a:t>
                </a:r>
                <a:r>
                  <a:rPr lang="en-US" altLang="zh-CN" sz="2800" b="1" baseline="-25000" dirty="0">
                    <a:latin typeface="Times New Roman" panose="02020603050405020304" pitchFamily="18" charset="0"/>
                    <a:cs typeface="Times New Roman" panose="02020603050405020304" pitchFamily="18" charset="0"/>
                  </a:rPr>
                  <a:t>0</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可在多项式时间完成。若判断出</a:t>
                </a:r>
                <a:r>
                  <a:rPr lang="en-US" altLang="zh-CN" sz="2800" b="1" i="1" dirty="0">
                    <a:latin typeface="Times New Roman" panose="02020603050405020304" pitchFamily="18" charset="0"/>
                    <a:cs typeface="Times New Roman" panose="02020603050405020304" pitchFamily="18" charset="0"/>
                  </a:rPr>
                  <a:t>x</a:t>
                </a:r>
                <a:r>
                  <a:rPr lang="en-US" altLang="zh-CN" sz="2800" b="1" baseline="-25000" dirty="0">
                    <a:latin typeface="Times New Roman" panose="02020603050405020304" pitchFamily="18" charset="0"/>
                    <a:cs typeface="Times New Roman" panose="02020603050405020304" pitchFamily="18" charset="0"/>
                  </a:rPr>
                  <a:t>0</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2 </a:t>
                </a:r>
                <a:r>
                  <a:rPr lang="zh-CN" altLang="zh-CN" sz="2800" b="1" dirty="0">
                    <a:latin typeface="Times New Roman" panose="02020603050405020304" pitchFamily="18" charset="0"/>
                    <a:cs typeface="Times New Roman" panose="02020603050405020304" pitchFamily="18" charset="0"/>
                  </a:rPr>
                  <a:t>，则得</a:t>
                </a:r>
                <a:r>
                  <a:rPr lang="en-US" altLang="zh-CN" sz="2800" b="1"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1 </a:t>
                </a:r>
                <a:r>
                  <a:rPr lang="zh-CN" altLang="zh-CN" sz="2800" b="1" dirty="0">
                    <a:latin typeface="Times New Roman" panose="02020603050405020304" pitchFamily="18" charset="0"/>
                    <a:cs typeface="Times New Roman" panose="02020603050405020304" pitchFamily="18" charset="0"/>
                  </a:rPr>
                  <a:t>，即在多项式时间内判断出</a:t>
                </a:r>
                <a:r>
                  <a:rPr lang="en-US" altLang="zh-CN" sz="2800" b="1"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是否成立。类似地，如果</a:t>
                </a:r>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1 </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i="1" baseline="-25000" dirty="0">
                    <a:latin typeface="Times New Roman" panose="02020603050405020304" pitchFamily="18" charset="0"/>
                    <a:cs typeface="Times New Roman" panose="02020603050405020304" pitchFamily="18" charset="0"/>
                  </a:rPr>
                  <a:t>p</a:t>
                </a:r>
                <a:r>
                  <a:rPr lang="en-US" altLang="zh-CN" sz="2800" b="1" i="1" dirty="0">
                    <a:latin typeface="Times New Roman" panose="02020603050405020304" pitchFamily="18" charset="0"/>
                    <a:cs typeface="Times New Roman" panose="02020603050405020304" pitchFamily="18" charset="0"/>
                  </a:rPr>
                  <a:t> L</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且</a:t>
                </a:r>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2 </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dirty="0">
                    <a:latin typeface="Times New Roman" panose="02020603050405020304" pitchFamily="18" charset="0"/>
                    <a:cs typeface="Times New Roman" panose="02020603050405020304" pitchFamily="18" charset="0"/>
                  </a:rPr>
                  <a:t> NP</a:t>
                </a:r>
                <a:r>
                  <a:rPr lang="zh-CN" altLang="zh-CN" sz="2800" b="1" dirty="0">
                    <a:latin typeface="Times New Roman" panose="02020603050405020304" pitchFamily="18" charset="0"/>
                    <a:cs typeface="Times New Roman" panose="02020603050405020304" pitchFamily="18" charset="0"/>
                  </a:rPr>
                  <a:t>，则</a:t>
                </a:r>
                <a:r>
                  <a:rPr lang="en-US" altLang="zh-CN" sz="2800" b="1" i="1" dirty="0">
                    <a:latin typeface="Times New Roman" panose="02020603050405020304" pitchFamily="18" charset="0"/>
                    <a:cs typeface="Times New Roman" panose="02020603050405020304" pitchFamily="18" charset="0"/>
                  </a:rPr>
                  <a:t>L</a:t>
                </a:r>
                <a:r>
                  <a:rPr lang="en-US" altLang="zh-CN" sz="2800" b="1" baseline="-25000" dirty="0">
                    <a:latin typeface="Times New Roman" panose="02020603050405020304" pitchFamily="18" charset="0"/>
                    <a:cs typeface="Times New Roman" panose="02020603050405020304" pitchFamily="18" charset="0"/>
                  </a:rPr>
                  <a:t>1 </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dirty="0">
                    <a:latin typeface="Times New Roman" panose="02020603050405020304" pitchFamily="18" charset="0"/>
                    <a:cs typeface="Times New Roman" panose="02020603050405020304" pitchFamily="18" charset="0"/>
                  </a:rPr>
                  <a:t> NP </a:t>
                </a:r>
                <a:r>
                  <a:rPr lang="zh-CN" altLang="zh-CN" sz="2800" b="1" dirty="0">
                    <a:latin typeface="Times New Roman" panose="02020603050405020304" pitchFamily="18" charset="0"/>
                    <a:cs typeface="Times New Roman" panose="02020603050405020304" pitchFamily="18" charset="0"/>
                  </a:rPr>
                  <a:t>。</a:t>
                </a:r>
              </a:p>
              <a:p>
                <a:pPr marL="0" indent="0">
                  <a:buNone/>
                </a:pPr>
                <a:endParaRPr lang="zh-CN" altLang="en-US" sz="2800" b="1"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96525" y="2078850"/>
                <a:ext cx="8730969" cy="3330370"/>
              </a:xfrm>
              <a:blipFill rotWithShape="1">
                <a:blip r:embed="rId2"/>
                <a:stretch>
                  <a:fillRect l="-1466" t="-1832" r="-55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DC9CA9C9-2DD3-41B8-B9DF-43649B46DED1}"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25</a:t>
            </a:fld>
            <a:endParaRPr lang="en-US" altLang="zh-CN"/>
          </a:p>
        </p:txBody>
      </p:sp>
      <p:sp>
        <p:nvSpPr>
          <p:cNvPr id="2" name="矩形 1"/>
          <p:cNvSpPr/>
          <p:nvPr/>
        </p:nvSpPr>
        <p:spPr>
          <a:xfrm>
            <a:off x="926595" y="952640"/>
            <a:ext cx="1984839" cy="707886"/>
          </a:xfrm>
          <a:prstGeom prst="rect">
            <a:avLst/>
          </a:prstGeom>
        </p:spPr>
        <p:txBody>
          <a:bodyPr wrap="none">
            <a:spAutoFit/>
          </a:bodyPr>
          <a:lstStyle/>
          <a:p>
            <a:pPr lvl="0" eaLnBrk="0" hangingPunct="0">
              <a:buClr>
                <a:srgbClr val="3333CC"/>
              </a:buClr>
              <a:buSzPct val="60000"/>
              <a:defRPr/>
            </a:pPr>
            <a:r>
              <a:rPr lang="en-US" altLang="zh-CN" sz="4000" b="1" dirty="0">
                <a:solidFill>
                  <a:srgbClr val="0000FF"/>
                </a:solidFill>
                <a:latin typeface="Times New Roman" pitchFamily="18" charset="0"/>
                <a:ea typeface="宋体" pitchFamily="2" charset="-122"/>
                <a:cs typeface="Times New Roman" pitchFamily="18" charset="0"/>
              </a:rPr>
              <a:t>2</a:t>
            </a:r>
            <a:r>
              <a:rPr lang="zh-CN" altLang="zh-CN" sz="4000" b="1" dirty="0">
                <a:solidFill>
                  <a:srgbClr val="0000FF"/>
                </a:solidFill>
                <a:latin typeface="Times New Roman" pitchFamily="18" charset="0"/>
                <a:ea typeface="宋体" pitchFamily="2" charset="-122"/>
                <a:cs typeface="Times New Roman" pitchFamily="18" charset="0"/>
              </a:rPr>
              <a:t>．归约</a:t>
            </a:r>
            <a:endParaRPr lang="zh-CN" altLang="zh-CN" sz="4000" b="1" dirty="0">
              <a:solidFill>
                <a:srgbClr val="0000FF"/>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83235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206375" y="2017713"/>
            <a:ext cx="8748713" cy="4114800"/>
          </a:xfrm>
        </p:spPr>
        <p:txBody>
          <a:bodyPr/>
          <a:lstStyle/>
          <a:p>
            <a:r>
              <a:rPr lang="zh-CN" altLang="zh-CN" sz="2800" b="1"/>
              <a:t>一般地，如果一个问题</a:t>
            </a:r>
            <a:r>
              <a:rPr lang="en-US" altLang="zh-CN" sz="2800" b="1"/>
              <a:t> </a:t>
            </a:r>
            <a:r>
              <a:rPr lang="en-US" altLang="zh-CN" sz="2800" b="1" i="1">
                <a:latin typeface="Times New Roman" pitchFamily="18" charset="0"/>
                <a:cs typeface="Times New Roman" pitchFamily="18" charset="0"/>
              </a:rPr>
              <a:t>P</a:t>
            </a:r>
            <a:r>
              <a:rPr lang="en-US" altLang="zh-CN" sz="2800" b="1" baseline="-25000">
                <a:latin typeface="Times New Roman" pitchFamily="18" charset="0"/>
                <a:cs typeface="Times New Roman" pitchFamily="18" charset="0"/>
              </a:rPr>
              <a:t>1</a:t>
            </a:r>
            <a:r>
              <a:rPr lang="zh-CN" altLang="zh-CN" sz="2800" b="1"/>
              <a:t>归约到问题</a:t>
            </a:r>
            <a:r>
              <a:rPr lang="en-US" altLang="zh-CN" sz="2800" b="1" i="1">
                <a:latin typeface="Times New Roman" pitchFamily="18" charset="0"/>
                <a:cs typeface="Times New Roman" pitchFamily="18" charset="0"/>
              </a:rPr>
              <a:t>P</a:t>
            </a:r>
            <a:r>
              <a:rPr lang="en-US" altLang="zh-CN" sz="2800" b="1" baseline="-25000">
                <a:latin typeface="Times New Roman" pitchFamily="18" charset="0"/>
                <a:cs typeface="Times New Roman" pitchFamily="18" charset="0"/>
              </a:rPr>
              <a:t>2</a:t>
            </a:r>
            <a:r>
              <a:rPr lang="en-US" altLang="zh-CN" sz="2800" b="1">
                <a:latin typeface="Times New Roman" pitchFamily="18" charset="0"/>
                <a:cs typeface="Times New Roman" pitchFamily="18" charset="0"/>
              </a:rPr>
              <a:t> </a:t>
            </a:r>
            <a:r>
              <a:rPr lang="zh-CN" altLang="zh-CN" sz="2800" b="1"/>
              <a:t>，且已知解决问题</a:t>
            </a:r>
            <a:r>
              <a:rPr lang="en-US" altLang="zh-CN" sz="2800" b="1" i="1"/>
              <a:t> </a:t>
            </a:r>
            <a:r>
              <a:rPr lang="en-US" altLang="zh-CN" sz="2800" b="1" i="1">
                <a:latin typeface="Times New Roman" pitchFamily="18" charset="0"/>
                <a:cs typeface="Times New Roman" pitchFamily="18" charset="0"/>
              </a:rPr>
              <a:t>P</a:t>
            </a:r>
            <a:r>
              <a:rPr lang="en-US" altLang="zh-CN" sz="2800" b="1" baseline="-25000">
                <a:latin typeface="Times New Roman" pitchFamily="18" charset="0"/>
                <a:cs typeface="Times New Roman" pitchFamily="18" charset="0"/>
              </a:rPr>
              <a:t>1</a:t>
            </a:r>
            <a:r>
              <a:rPr lang="zh-CN" altLang="zh-CN" sz="2800" b="1"/>
              <a:t>的算法</a:t>
            </a:r>
            <a:r>
              <a:rPr lang="en-US" altLang="zh-CN" sz="2800" b="1" i="1">
                <a:latin typeface="Times New Roman" pitchFamily="18" charset="0"/>
                <a:cs typeface="Times New Roman" pitchFamily="18" charset="0"/>
              </a:rPr>
              <a:t>M</a:t>
            </a:r>
            <a:r>
              <a:rPr lang="en-US" altLang="zh-CN" sz="2800" b="1" baseline="-25000">
                <a:latin typeface="Times New Roman" pitchFamily="18" charset="0"/>
                <a:cs typeface="Times New Roman" pitchFamily="18" charset="0"/>
              </a:rPr>
              <a:t>1</a:t>
            </a:r>
            <a:r>
              <a:rPr lang="en-US" altLang="zh-CN" sz="2800" b="1"/>
              <a:t> </a:t>
            </a:r>
            <a:r>
              <a:rPr lang="zh-CN" altLang="zh-CN" sz="2800" b="1"/>
              <a:t>，就能构造另一算法</a:t>
            </a:r>
            <a:r>
              <a:rPr lang="en-US" altLang="zh-CN" sz="2800" b="1"/>
              <a:t> </a:t>
            </a:r>
            <a:r>
              <a:rPr lang="en-US" altLang="zh-CN" sz="2800" b="1" i="1">
                <a:latin typeface="Times New Roman" pitchFamily="18" charset="0"/>
                <a:cs typeface="Times New Roman" pitchFamily="18" charset="0"/>
              </a:rPr>
              <a:t>M</a:t>
            </a:r>
            <a:r>
              <a:rPr lang="en-US" altLang="zh-CN" sz="2800" b="1" baseline="-25000">
                <a:latin typeface="Times New Roman" pitchFamily="18" charset="0"/>
                <a:cs typeface="Times New Roman" pitchFamily="18" charset="0"/>
              </a:rPr>
              <a:t>2</a:t>
            </a:r>
            <a:r>
              <a:rPr lang="en-US" altLang="zh-CN" sz="2800" b="1"/>
              <a:t> </a:t>
            </a:r>
            <a:r>
              <a:rPr lang="zh-CN" altLang="en-US" sz="2800" b="1"/>
              <a:t>，</a:t>
            </a:r>
            <a:r>
              <a:rPr lang="en-US" altLang="zh-CN" sz="2800" b="1"/>
              <a:t> </a:t>
            </a:r>
            <a:r>
              <a:rPr lang="en-US" altLang="zh-CN" sz="2800" b="1" i="1">
                <a:latin typeface="Times New Roman" pitchFamily="18" charset="0"/>
                <a:cs typeface="Times New Roman" pitchFamily="18" charset="0"/>
              </a:rPr>
              <a:t>M</a:t>
            </a:r>
            <a:r>
              <a:rPr lang="en-US" altLang="zh-CN" sz="2800" b="1" baseline="-25000">
                <a:latin typeface="Times New Roman" pitchFamily="18" charset="0"/>
                <a:cs typeface="Times New Roman" pitchFamily="18" charset="0"/>
              </a:rPr>
              <a:t>2</a:t>
            </a:r>
            <a:r>
              <a:rPr lang="zh-CN" altLang="zh-CN" sz="2800" b="1"/>
              <a:t>可以将</a:t>
            </a:r>
            <a:r>
              <a:rPr lang="en-US" altLang="zh-CN" sz="2800" b="1" i="1">
                <a:latin typeface="Times New Roman" pitchFamily="18" charset="0"/>
                <a:cs typeface="Times New Roman" pitchFamily="18" charset="0"/>
              </a:rPr>
              <a:t>M</a:t>
            </a:r>
            <a:r>
              <a:rPr lang="en-US" altLang="zh-CN" sz="2800" b="1" baseline="-25000">
                <a:latin typeface="Times New Roman" pitchFamily="18" charset="0"/>
                <a:cs typeface="Times New Roman" pitchFamily="18" charset="0"/>
              </a:rPr>
              <a:t>1</a:t>
            </a:r>
            <a:r>
              <a:rPr lang="zh-CN" altLang="zh-CN" sz="2800" b="1"/>
              <a:t>作为子程序，用来解决问题</a:t>
            </a:r>
            <a:r>
              <a:rPr lang="en-US" altLang="zh-CN" sz="2800" b="1"/>
              <a:t> </a:t>
            </a:r>
            <a:r>
              <a:rPr lang="zh-CN" altLang="zh-CN" sz="2800" b="1"/>
              <a:t>。把归约方法用在密码算法或安全协议的安全性证明，可把敌手对密码算法或安全协议（问题</a:t>
            </a:r>
            <a:r>
              <a:rPr lang="en-US" altLang="zh-CN" sz="2800" b="1" i="1">
                <a:latin typeface="Times New Roman" pitchFamily="18" charset="0"/>
                <a:cs typeface="Times New Roman" pitchFamily="18" charset="0"/>
              </a:rPr>
              <a:t>P</a:t>
            </a:r>
            <a:r>
              <a:rPr lang="en-US" altLang="zh-CN" sz="2800" b="1" baseline="-25000">
                <a:latin typeface="Times New Roman" pitchFamily="18" charset="0"/>
                <a:cs typeface="Times New Roman" pitchFamily="18" charset="0"/>
              </a:rPr>
              <a:t>1</a:t>
            </a:r>
            <a:r>
              <a:rPr lang="en-US" altLang="zh-CN" sz="2800" b="1"/>
              <a:t> </a:t>
            </a:r>
            <a:r>
              <a:rPr lang="zh-CN" altLang="zh-CN" sz="2800" b="1"/>
              <a:t>）的攻击归约到一些已经得到深入研究的困难问题（问题</a:t>
            </a:r>
            <a:r>
              <a:rPr lang="en-US" altLang="zh-CN" sz="2800" b="1" i="1">
                <a:latin typeface="Times New Roman" pitchFamily="18" charset="0"/>
                <a:cs typeface="Times New Roman" pitchFamily="18" charset="0"/>
              </a:rPr>
              <a:t>P</a:t>
            </a:r>
            <a:r>
              <a:rPr lang="en-US" altLang="zh-CN" sz="2800" b="1" baseline="-25000">
                <a:latin typeface="Times New Roman" pitchFamily="18" charset="0"/>
                <a:cs typeface="Times New Roman" pitchFamily="18" charset="0"/>
              </a:rPr>
              <a:t>2</a:t>
            </a:r>
            <a:r>
              <a:rPr lang="en-US" altLang="zh-CN" sz="2800" b="1"/>
              <a:t> </a:t>
            </a:r>
            <a:r>
              <a:rPr lang="zh-CN" altLang="zh-CN" sz="2800" b="1"/>
              <a:t>）中。如果攻击者</a:t>
            </a:r>
            <a:r>
              <a:rPr lang="en-US" altLang="zh-CN" sz="2800" b="1">
                <a:latin typeface="Times New Roman" pitchFamily="18" charset="0"/>
                <a:cs typeface="Times New Roman" pitchFamily="18" charset="0"/>
              </a:rPr>
              <a:t>A</a:t>
            </a:r>
            <a:r>
              <a:rPr lang="zh-CN" altLang="zh-CN" sz="2800" b="1"/>
              <a:t>能够对算法或协议发起有效的攻击，就可以利用</a:t>
            </a:r>
            <a:r>
              <a:rPr lang="en-US" altLang="zh-CN" sz="2800" b="1">
                <a:latin typeface="Times New Roman" pitchFamily="18" charset="0"/>
                <a:cs typeface="Times New Roman" pitchFamily="18" charset="0"/>
              </a:rPr>
              <a:t>A</a:t>
            </a:r>
            <a:r>
              <a:rPr lang="zh-CN" altLang="zh-CN" sz="2800" b="1"/>
              <a:t>构造一个算法</a:t>
            </a:r>
            <a:r>
              <a:rPr lang="en-US" altLang="zh-CN" sz="2800" b="1">
                <a:latin typeface="Times New Roman" pitchFamily="18" charset="0"/>
                <a:cs typeface="Times New Roman" pitchFamily="18" charset="0"/>
              </a:rPr>
              <a:t>B</a:t>
            </a:r>
            <a:r>
              <a:rPr lang="zh-CN" altLang="zh-CN" sz="2800" b="1"/>
              <a:t>来攻破困难问题。注意归约和反证法的区别，反证是确定的，而归约一般是概率性的。</a:t>
            </a:r>
            <a:endParaRPr lang="zh-CN" altLang="en-US" sz="2800" b="1"/>
          </a:p>
        </p:txBody>
      </p:sp>
      <p:sp>
        <p:nvSpPr>
          <p:cNvPr id="2765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3A0F51D-796D-4AB4-AB17-D4D55EB82650}" type="datetime1">
              <a:rPr lang="zh-CN" altLang="en-US" sz="1400" smtClean="0"/>
              <a:t>2020\1\31 Friday</a:t>
            </a:fld>
            <a:endParaRPr lang="en-US" altLang="zh-CN" sz="1400"/>
          </a:p>
        </p:txBody>
      </p:sp>
      <p:sp>
        <p:nvSpPr>
          <p:cNvPr id="2765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765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8965E31-DF5A-415B-AF54-F6C6A928B507}" type="slidenum">
              <a:rPr lang="en-US" altLang="zh-CN" sz="1400" smtClean="0"/>
              <a:pPr eaLnBrk="1" hangingPunct="1">
                <a:spcBef>
                  <a:spcPct val="0"/>
                </a:spcBef>
                <a:buClrTx/>
                <a:buSzTx/>
                <a:buFontTx/>
                <a:buNone/>
              </a:pPr>
              <a:t>26</a:t>
            </a:fld>
            <a:endParaRPr lang="en-US" altLang="zh-CN"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188" y="1943100"/>
            <a:ext cx="7772400" cy="4114800"/>
          </a:xfrm>
        </p:spPr>
        <p:txBody>
          <a:bodyPr/>
          <a:lstStyle/>
          <a:p>
            <a:pPr>
              <a:defRPr/>
            </a:pPr>
            <a:r>
              <a:rPr lang="zh-CN" altLang="zh-CN" sz="2800" b="1" dirty="0"/>
              <a:t>可证明安全是密码学与计算复杂性理论的完美结合。在过去几十年中，密码学的重要进展建立在计算复杂性理论的基础上，正是计算复杂性理论将密码学从一门艺术发展成为一门严谨的科学。</a:t>
            </a:r>
          </a:p>
          <a:p>
            <a:pPr marL="0" indent="0">
              <a:buFont typeface="Wingdings" pitchFamily="2" charset="2"/>
              <a:buNone/>
              <a:defRPr/>
            </a:pPr>
            <a:endParaRPr lang="zh-CN" altLang="en-US" sz="2800" dirty="0"/>
          </a:p>
        </p:txBody>
      </p:sp>
      <p:sp>
        <p:nvSpPr>
          <p:cNvPr id="2867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1C78A2A-BF1B-4442-B23D-16FAD4A34BD8}" type="datetime1">
              <a:rPr lang="zh-CN" altLang="en-US" sz="1400" smtClean="0"/>
              <a:t>2020\1\31 Friday</a:t>
            </a:fld>
            <a:endParaRPr lang="en-US" altLang="zh-CN" sz="1400"/>
          </a:p>
        </p:txBody>
      </p:sp>
      <p:sp>
        <p:nvSpPr>
          <p:cNvPr id="2867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867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D589098B-AE76-42D8-9993-4342B0258BB3}" type="slidenum">
              <a:rPr lang="en-US" altLang="zh-CN" sz="1400" smtClean="0"/>
              <a:pPr eaLnBrk="1" hangingPunct="1">
                <a:spcBef>
                  <a:spcPct val="0"/>
                </a:spcBef>
                <a:buClrTx/>
                <a:buSzTx/>
                <a:buFontTx/>
                <a:buNone/>
              </a:pPr>
              <a:t>27</a:t>
            </a:fld>
            <a:endParaRPr lang="en-US" altLang="zh-CN"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6250" y="2079625"/>
            <a:ext cx="8505825" cy="4114800"/>
          </a:xfrm>
        </p:spPr>
        <p:txBody>
          <a:bodyPr/>
          <a:lstStyle/>
          <a:p>
            <a:pPr marL="0" indent="0">
              <a:buFont typeface="Wingdings" pitchFamily="2" charset="2"/>
              <a:buNone/>
              <a:defRPr/>
            </a:pPr>
            <a:r>
              <a:rPr lang="zh-CN" altLang="zh-CN" sz="2800" b="1" dirty="0" smtClean="0"/>
              <a:t>在</a:t>
            </a:r>
            <a:r>
              <a:rPr lang="zh-CN" altLang="zh-CN" sz="2800" b="1" dirty="0"/>
              <a:t>可证明安全过程中，当安全模型建立完成以后，往往需要构造一个算法</a:t>
            </a:r>
            <a:r>
              <a:rPr lang="en-US" altLang="zh-CN" sz="2800" b="1" dirty="0">
                <a:latin typeface="Times New Roman" panose="02020603050405020304" pitchFamily="18" charset="0"/>
                <a:cs typeface="Times New Roman" panose="02020603050405020304" pitchFamily="18" charset="0"/>
              </a:rPr>
              <a:t>C</a:t>
            </a:r>
            <a:r>
              <a:rPr lang="zh-CN" altLang="zh-CN" sz="2800" b="1" dirty="0"/>
              <a:t>来充当挑战者的角色。算法</a:t>
            </a:r>
            <a:r>
              <a:rPr lang="en-US" altLang="zh-CN" sz="2800" b="1" dirty="0">
                <a:latin typeface="Times New Roman" panose="02020603050405020304" pitchFamily="18" charset="0"/>
                <a:cs typeface="Times New Roman" panose="02020603050405020304" pitchFamily="18" charset="0"/>
              </a:rPr>
              <a:t>C</a:t>
            </a:r>
            <a:r>
              <a:rPr lang="zh-CN" altLang="zh-CN" sz="2800" b="1" dirty="0"/>
              <a:t>的输入是困难问题的一个实例，而算法</a:t>
            </a:r>
            <a:r>
              <a:rPr lang="en-US" altLang="zh-CN" sz="2800" b="1" dirty="0">
                <a:latin typeface="Times New Roman" panose="02020603050405020304" pitchFamily="18" charset="0"/>
                <a:cs typeface="Times New Roman" panose="02020603050405020304" pitchFamily="18" charset="0"/>
              </a:rPr>
              <a:t>C</a:t>
            </a:r>
            <a:r>
              <a:rPr lang="zh-CN" altLang="zh-CN" sz="2800" b="1" dirty="0"/>
              <a:t>的目标就是通过与一个假设存在的攻击者进行多项式时间内的交互，最终输出该问题实例的解。</a:t>
            </a:r>
            <a:endParaRPr lang="zh-CN" altLang="en-US" sz="2800" b="1" dirty="0"/>
          </a:p>
        </p:txBody>
      </p:sp>
      <p:sp>
        <p:nvSpPr>
          <p:cNvPr id="2969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F5A2334-3212-435C-BB85-2021C140FE95}" type="datetime1">
              <a:rPr lang="zh-CN" altLang="en-US" sz="1400" smtClean="0"/>
              <a:t>2020\1\31 Friday</a:t>
            </a:fld>
            <a:endParaRPr lang="en-US" altLang="zh-CN" sz="1400"/>
          </a:p>
        </p:txBody>
      </p:sp>
      <p:sp>
        <p:nvSpPr>
          <p:cNvPr id="2970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97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DD0CC495-20EC-4D23-A349-39FE0939558E}" type="slidenum">
              <a:rPr lang="en-US" altLang="zh-CN" sz="1400" smtClean="0"/>
              <a:pPr eaLnBrk="1" hangingPunct="1">
                <a:spcBef>
                  <a:spcPct val="0"/>
                </a:spcBef>
                <a:buClrTx/>
                <a:buSzTx/>
                <a:buFontTx/>
                <a:buNone/>
              </a:pPr>
              <a:t>28</a:t>
            </a:fld>
            <a:endParaRPr lang="en-US" altLang="zh-CN" sz="1400"/>
          </a:p>
        </p:txBody>
      </p:sp>
      <p:sp>
        <p:nvSpPr>
          <p:cNvPr id="2" name="矩形 1"/>
          <p:cNvSpPr/>
          <p:nvPr/>
        </p:nvSpPr>
        <p:spPr>
          <a:xfrm>
            <a:off x="1241630" y="1133745"/>
            <a:ext cx="7290810" cy="707886"/>
          </a:xfrm>
          <a:prstGeom prst="rect">
            <a:avLst/>
          </a:prstGeom>
        </p:spPr>
        <p:txBody>
          <a:bodyPr wrap="square">
            <a:spAutoFit/>
          </a:bodyPr>
          <a:lstStyle/>
          <a:p>
            <a:pPr eaLnBrk="0" hangingPunct="0">
              <a:buClr>
                <a:srgbClr val="3333CC"/>
              </a:buClr>
              <a:buSzPct val="60000"/>
              <a:defRPr/>
            </a:pPr>
            <a:r>
              <a:rPr lang="en-US" altLang="zh-CN" sz="4000" b="1" dirty="0">
                <a:solidFill>
                  <a:srgbClr val="0000FF"/>
                </a:solidFill>
                <a:latin typeface="Times New Roman" pitchFamily="18" charset="0"/>
                <a:ea typeface="宋体" pitchFamily="2" charset="-122"/>
                <a:cs typeface="Times New Roman" pitchFamily="18" charset="0"/>
              </a:rPr>
              <a:t>3</a:t>
            </a:r>
            <a:r>
              <a:rPr lang="zh-CN" altLang="zh-CN" sz="4000" b="1" dirty="0">
                <a:solidFill>
                  <a:srgbClr val="0000FF"/>
                </a:solidFill>
                <a:latin typeface="Times New Roman" pitchFamily="18" charset="0"/>
                <a:ea typeface="宋体" pitchFamily="2" charset="-122"/>
                <a:cs typeface="Times New Roman" pitchFamily="18" charset="0"/>
              </a:rPr>
              <a:t>．随机预言模型与标准模型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476250" y="1898650"/>
            <a:ext cx="7772400" cy="4114800"/>
          </a:xfrm>
        </p:spPr>
        <p:txBody>
          <a:bodyPr/>
          <a:lstStyle/>
          <a:p>
            <a:r>
              <a:rPr lang="zh-CN" altLang="zh-CN" sz="2800" b="1"/>
              <a:t>在算法</a:t>
            </a:r>
            <a:r>
              <a:rPr lang="en-US" altLang="zh-CN" sz="2800" b="1">
                <a:latin typeface="Times New Roman" pitchFamily="18" charset="0"/>
                <a:cs typeface="Times New Roman" pitchFamily="18" charset="0"/>
              </a:rPr>
              <a:t>C</a:t>
            </a:r>
            <a:r>
              <a:rPr lang="zh-CN" altLang="zh-CN" sz="2800" b="1"/>
              <a:t>的构造构成中，因为算法</a:t>
            </a:r>
            <a:r>
              <a:rPr lang="en-US" altLang="zh-CN" sz="2800" b="1">
                <a:latin typeface="Times New Roman" pitchFamily="18" charset="0"/>
                <a:cs typeface="Times New Roman" pitchFamily="18" charset="0"/>
              </a:rPr>
              <a:t>C</a:t>
            </a:r>
            <a:r>
              <a:rPr lang="zh-CN" altLang="zh-CN" sz="2800" b="1"/>
              <a:t>并不知道签名密钥或者解密密钥，所以需要用某些手段来掩饰算法</a:t>
            </a:r>
            <a:r>
              <a:rPr lang="en-US" altLang="zh-CN" sz="2800" b="1">
                <a:latin typeface="Times New Roman" pitchFamily="18" charset="0"/>
                <a:cs typeface="Times New Roman" pitchFamily="18" charset="0"/>
              </a:rPr>
              <a:t>C</a:t>
            </a:r>
            <a:r>
              <a:rPr lang="zh-CN" altLang="zh-CN" sz="2800" b="1"/>
              <a:t>不知道密钥这件事情，即为攻击者提供一个真实的攻击环境，让攻击者认为他在与一个真正的挑战者进行游戏。随机预言（</a:t>
            </a:r>
            <a:r>
              <a:rPr lang="en-US" altLang="zh-CN" sz="2800" b="1">
                <a:latin typeface="Times New Roman" pitchFamily="18" charset="0"/>
                <a:cs typeface="Times New Roman" pitchFamily="18" charset="0"/>
              </a:rPr>
              <a:t>Random Oracle</a:t>
            </a:r>
            <a:r>
              <a:rPr lang="zh-CN" altLang="zh-CN" sz="2800" b="1">
                <a:latin typeface="Times New Roman" pitchFamily="18" charset="0"/>
                <a:cs typeface="Times New Roman" pitchFamily="18" charset="0"/>
              </a:rPr>
              <a:t>，</a:t>
            </a:r>
            <a:r>
              <a:rPr lang="en-US" altLang="zh-CN" sz="2800" b="1">
                <a:latin typeface="Times New Roman" pitchFamily="18" charset="0"/>
                <a:cs typeface="Times New Roman" pitchFamily="18" charset="0"/>
              </a:rPr>
              <a:t>RO</a:t>
            </a:r>
            <a:r>
              <a:rPr lang="zh-CN" altLang="zh-CN" sz="2800" b="1"/>
              <a:t>）模型是由</a:t>
            </a:r>
            <a:r>
              <a:rPr lang="en-US" altLang="zh-CN" sz="2800" b="1">
                <a:latin typeface="Times New Roman" pitchFamily="18" charset="0"/>
                <a:cs typeface="Times New Roman" pitchFamily="18" charset="0"/>
              </a:rPr>
              <a:t>Bellare</a:t>
            </a:r>
            <a:r>
              <a:rPr lang="zh-CN" altLang="zh-CN" sz="2800" b="1"/>
              <a:t>和</a:t>
            </a:r>
            <a:r>
              <a:rPr lang="en-US" altLang="zh-CN" sz="2800" b="1">
                <a:latin typeface="Times New Roman" pitchFamily="18" charset="0"/>
                <a:cs typeface="Times New Roman" pitchFamily="18" charset="0"/>
              </a:rPr>
              <a:t>Rogaway</a:t>
            </a:r>
            <a:r>
              <a:rPr lang="zh-CN" altLang="zh-CN" sz="2800" b="1"/>
              <a:t>于</a:t>
            </a:r>
            <a:r>
              <a:rPr lang="en-US" altLang="zh-CN" sz="2800" b="1">
                <a:latin typeface="Times New Roman" pitchFamily="18" charset="0"/>
                <a:cs typeface="Times New Roman" pitchFamily="18" charset="0"/>
              </a:rPr>
              <a:t>1993</a:t>
            </a:r>
            <a:r>
              <a:rPr lang="zh-CN" altLang="zh-CN" sz="2800" b="1"/>
              <a:t>年从</a:t>
            </a:r>
            <a:r>
              <a:rPr lang="en-US" altLang="zh-CN" sz="2800" b="1">
                <a:latin typeface="Times New Roman" pitchFamily="18" charset="0"/>
                <a:cs typeface="Times New Roman" pitchFamily="18" charset="0"/>
              </a:rPr>
              <a:t>Fait</a:t>
            </a:r>
            <a:r>
              <a:rPr lang="zh-CN" altLang="zh-CN" sz="2800" b="1"/>
              <a:t>和</a:t>
            </a:r>
            <a:r>
              <a:rPr lang="en-US" altLang="zh-CN" sz="2800" b="1">
                <a:latin typeface="Times New Roman" pitchFamily="18" charset="0"/>
                <a:cs typeface="Times New Roman" pitchFamily="18" charset="0"/>
              </a:rPr>
              <a:t>Shamir</a:t>
            </a:r>
            <a:r>
              <a:rPr lang="zh-CN" altLang="zh-CN" sz="2800" b="1"/>
              <a:t>的思想中受到启发，从杂凑函数（又称</a:t>
            </a:r>
            <a:r>
              <a:rPr lang="en-US" altLang="zh-CN" sz="2800" b="1">
                <a:latin typeface="Times New Roman" pitchFamily="18" charset="0"/>
                <a:cs typeface="Times New Roman" pitchFamily="18" charset="0"/>
              </a:rPr>
              <a:t>Hash</a:t>
            </a:r>
            <a:r>
              <a:rPr lang="zh-CN" altLang="zh-CN" sz="2800" b="1"/>
              <a:t>函数，详见第</a:t>
            </a:r>
            <a:r>
              <a:rPr lang="en-US" altLang="zh-CN" sz="2800" b="1">
                <a:latin typeface="Times New Roman" pitchFamily="18" charset="0"/>
                <a:cs typeface="Times New Roman" pitchFamily="18" charset="0"/>
              </a:rPr>
              <a:t>11</a:t>
            </a:r>
            <a:r>
              <a:rPr lang="zh-CN" altLang="zh-CN" sz="2800" b="1"/>
              <a:t>章）中抽象出来的一种模型。</a:t>
            </a:r>
          </a:p>
          <a:p>
            <a:endParaRPr lang="zh-CN" altLang="en-US" sz="2800"/>
          </a:p>
        </p:txBody>
      </p:sp>
      <p:sp>
        <p:nvSpPr>
          <p:cNvPr id="3072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13047E4-D671-4D1A-9862-F8A53FAB48C2}" type="datetime1">
              <a:rPr lang="zh-CN" altLang="en-US" sz="1400" smtClean="0"/>
              <a:t>2020\1\31 Friday</a:t>
            </a:fld>
            <a:endParaRPr lang="en-US" altLang="zh-CN" sz="1400"/>
          </a:p>
        </p:txBody>
      </p:sp>
      <p:sp>
        <p:nvSpPr>
          <p:cNvPr id="3072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072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2161772-C8BD-4592-AA04-C0983ABF3280}" type="slidenum">
              <a:rPr lang="en-US" altLang="zh-CN" sz="1400" smtClean="0"/>
              <a:pPr eaLnBrk="1" hangingPunct="1">
                <a:spcBef>
                  <a:spcPct val="0"/>
                </a:spcBef>
                <a:buClrTx/>
                <a:buSzTx/>
                <a:buFontTx/>
                <a:buNone/>
              </a:pPr>
              <a:t>29</a:t>
            </a:fld>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11EF12C-D7BD-4697-9362-22EE856D21CF}" type="datetime1">
              <a:rPr lang="zh-CN" altLang="en-US" sz="1400" smtClean="0"/>
              <a:t>2020\1\31 Friday</a:t>
            </a:fld>
            <a:endParaRPr lang="en-US" altLang="zh-CN" sz="1400"/>
          </a:p>
        </p:txBody>
      </p:sp>
      <p:sp>
        <p:nvSpPr>
          <p:cNvPr id="40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1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B0C838C-7C09-476F-800F-CB9D10F35E80}" type="slidenum">
              <a:rPr lang="en-US" altLang="zh-CN" sz="1400" smtClean="0"/>
              <a:pPr eaLnBrk="1" hangingPunct="1">
                <a:spcBef>
                  <a:spcPct val="0"/>
                </a:spcBef>
                <a:buClrTx/>
                <a:buSzTx/>
                <a:buFontTx/>
                <a:buNone/>
              </a:pPr>
              <a:t>3</a:t>
            </a:fld>
            <a:endParaRPr lang="en-US" altLang="zh-CN" sz="1400"/>
          </a:p>
        </p:txBody>
      </p:sp>
      <p:sp>
        <p:nvSpPr>
          <p:cNvPr id="4101" name="Rectangle 3"/>
          <p:cNvSpPr>
            <a:spLocks noGrp="1" noChangeArrowheads="1"/>
          </p:cNvSpPr>
          <p:nvPr>
            <p:ph type="body" idx="1"/>
          </p:nvPr>
        </p:nvSpPr>
        <p:spPr>
          <a:xfrm>
            <a:off x="521550" y="1854200"/>
            <a:ext cx="8011263" cy="4365625"/>
          </a:xfrm>
        </p:spPr>
        <p:txBody>
          <a:bodyPr/>
          <a:lstStyle/>
          <a:p>
            <a:pPr>
              <a:buSzPct val="100000"/>
              <a:buFont typeface="Wingdings" pitchFamily="2" charset="2"/>
              <a:buChar char="Ø"/>
            </a:pPr>
            <a:r>
              <a:rPr lang="zh-CN" altLang="zh-CN" sz="2800" b="1" dirty="0"/>
              <a:t>公钥密码体制的出现是迄今为止密码学发展史上一次最伟大的革命。公钥密码算法为加密和解密使用不同密钥的密码算法，其中一个密钥（公钥）是公开的，另一个密钥（私钥）必须保密，且由公钥求解私钥的计算是不可行的</a:t>
            </a:r>
            <a:r>
              <a:rPr lang="zh-CN" altLang="zh-CN" sz="2800" b="1" dirty="0" smtClean="0"/>
              <a:t>。</a:t>
            </a:r>
            <a:endParaRPr lang="en-US" altLang="zh-CN" sz="2800" b="1" dirty="0" smtClean="0"/>
          </a:p>
          <a:p>
            <a:pPr>
              <a:buSzPct val="100000"/>
              <a:buFont typeface="Wingdings" pitchFamily="2" charset="2"/>
              <a:buChar char="Ø"/>
            </a:pPr>
            <a:r>
              <a:rPr lang="zh-CN" altLang="zh-CN" sz="2800" b="1" dirty="0" smtClean="0"/>
              <a:t>公</a:t>
            </a:r>
            <a:r>
              <a:rPr lang="zh-CN" altLang="zh-CN" sz="2800" b="1" dirty="0"/>
              <a:t>钥密码体制的公钥是公开的，通信双方不需要利用秘密信道就可以进行加密通信，同时也可以为对称加密提供共享的会话密钥，因此在现代通信领域中有着广泛应用。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01675" y="2079625"/>
            <a:ext cx="7772400" cy="4114800"/>
          </a:xfrm>
        </p:spPr>
        <p:txBody>
          <a:bodyPr/>
          <a:lstStyle/>
          <a:p>
            <a:pPr>
              <a:defRPr/>
            </a:pPr>
            <a:r>
              <a:rPr lang="zh-CN" altLang="zh-CN" sz="2800" b="1" dirty="0"/>
              <a:t>随机预言模型为</a:t>
            </a:r>
            <a:r>
              <a:rPr lang="en-US" altLang="zh-CN" sz="2800" b="1" dirty="0">
                <a:latin typeface="Times New Roman" panose="02020603050405020304" pitchFamily="18" charset="0"/>
                <a:cs typeface="Times New Roman" panose="02020603050405020304" pitchFamily="18" charset="0"/>
              </a:rPr>
              <a:t>C</a:t>
            </a:r>
            <a:r>
              <a:rPr lang="zh-CN" altLang="zh-CN" sz="2800" b="1" dirty="0"/>
              <a:t>的构造提供了一种较为通用的方法。在证明过程中，把</a:t>
            </a:r>
            <a:r>
              <a:rPr lang="en-US" altLang="zh-CN" sz="2800" b="1" dirty="0">
                <a:latin typeface="Times New Roman" panose="02020603050405020304" pitchFamily="18" charset="0"/>
                <a:cs typeface="Times New Roman" panose="02020603050405020304" pitchFamily="18" charset="0"/>
              </a:rPr>
              <a:t>Hash</a:t>
            </a:r>
            <a:r>
              <a:rPr lang="zh-CN" altLang="zh-CN" sz="2800" b="1" dirty="0"/>
              <a:t>函数的输出认为是随机的，任何人都只能通过访问</a:t>
            </a:r>
            <a:r>
              <a:rPr lang="en-US" altLang="zh-CN" sz="2800" b="1" dirty="0">
                <a:latin typeface="Times New Roman" panose="02020603050405020304" pitchFamily="18" charset="0"/>
                <a:cs typeface="Times New Roman" panose="02020603050405020304" pitchFamily="18" charset="0"/>
              </a:rPr>
              <a:t>Hash</a:t>
            </a:r>
            <a:r>
              <a:rPr lang="zh-CN" altLang="zh-CN" sz="2800" b="1" dirty="0"/>
              <a:t>预言机来求得</a:t>
            </a:r>
            <a:r>
              <a:rPr lang="en-US" altLang="zh-CN" sz="2800" b="1" dirty="0">
                <a:latin typeface="Times New Roman" panose="02020603050405020304" pitchFamily="18" charset="0"/>
                <a:cs typeface="Times New Roman" panose="02020603050405020304" pitchFamily="18" charset="0"/>
              </a:rPr>
              <a:t>Hash</a:t>
            </a:r>
            <a:r>
              <a:rPr lang="zh-CN" altLang="zh-CN" sz="2800" b="1" dirty="0"/>
              <a:t>函数的值。这样，通过掌控</a:t>
            </a:r>
            <a:r>
              <a:rPr lang="en-US" altLang="zh-CN" sz="2800" b="1" dirty="0">
                <a:latin typeface="Times New Roman" panose="02020603050405020304" pitchFamily="18" charset="0"/>
                <a:cs typeface="Times New Roman" panose="02020603050405020304" pitchFamily="18" charset="0"/>
              </a:rPr>
              <a:t>Hash</a:t>
            </a:r>
            <a:r>
              <a:rPr lang="zh-CN" altLang="zh-CN" sz="2800" b="1" dirty="0"/>
              <a:t>函数的输出，</a:t>
            </a:r>
            <a:r>
              <a:rPr lang="en-US" altLang="zh-CN" sz="2800" b="1" dirty="0">
                <a:latin typeface="Times New Roman" panose="02020603050405020304" pitchFamily="18" charset="0"/>
                <a:cs typeface="Times New Roman" panose="02020603050405020304" pitchFamily="18" charset="0"/>
              </a:rPr>
              <a:t>C</a:t>
            </a:r>
            <a:r>
              <a:rPr lang="zh-CN" altLang="zh-CN" sz="2800" b="1" dirty="0"/>
              <a:t>就有可能在为攻击者提供真实的攻击环境下，利用攻击者的攻击能力去求得困难问题的实例的解。</a:t>
            </a:r>
          </a:p>
          <a:p>
            <a:pPr marL="0" indent="0">
              <a:buFont typeface="Wingdings" pitchFamily="2" charset="2"/>
              <a:buNone/>
              <a:defRPr/>
            </a:pPr>
            <a:endParaRPr lang="zh-CN" altLang="en-US" sz="2800" dirty="0"/>
          </a:p>
        </p:txBody>
      </p:sp>
      <p:sp>
        <p:nvSpPr>
          <p:cNvPr id="317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6826212-5A18-498D-BC38-4336F01B33D3}" type="datetime1">
              <a:rPr lang="zh-CN" altLang="en-US" sz="1400" smtClean="0"/>
              <a:t>2020\1\31 Friday</a:t>
            </a:fld>
            <a:endParaRPr lang="en-US" altLang="zh-CN" sz="1400"/>
          </a:p>
        </p:txBody>
      </p:sp>
      <p:sp>
        <p:nvSpPr>
          <p:cNvPr id="3174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17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E43685D-348A-47CD-99FE-83750A46D725}" type="slidenum">
              <a:rPr lang="en-US" altLang="zh-CN" sz="1400" smtClean="0"/>
              <a:pPr eaLnBrk="1" hangingPunct="1">
                <a:spcBef>
                  <a:spcPct val="0"/>
                </a:spcBef>
                <a:buClrTx/>
                <a:buSzTx/>
                <a:buFontTx/>
                <a:buNone/>
              </a:pPr>
              <a:t>30</a:t>
            </a:fld>
            <a:endParaRPr lang="en-US" altLang="zh-CN"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31540" y="1898830"/>
                <a:ext cx="8397424" cy="4114800"/>
              </a:xfrm>
            </p:spPr>
            <p:txBody>
              <a:bodyPr/>
              <a:lstStyle/>
              <a:p>
                <a:pPr marL="0" indent="0">
                  <a:buNone/>
                </a:pPr>
                <a:r>
                  <a:rPr lang="zh-CN" altLang="zh-CN" sz="2800" b="1" dirty="0">
                    <a:latin typeface="Times New Roman" panose="02020603050405020304" pitchFamily="18" charset="0"/>
                    <a:cs typeface="Times New Roman" panose="02020603050405020304" pitchFamily="18" charset="0"/>
                  </a:rPr>
                  <a:t>定义</a:t>
                </a:r>
                <a:r>
                  <a:rPr lang="en-US" altLang="zh-CN" sz="2800" b="1" dirty="0">
                    <a:latin typeface="Times New Roman" panose="02020603050405020304" pitchFamily="18" charset="0"/>
                    <a:cs typeface="Times New Roman" panose="02020603050405020304" pitchFamily="18" charset="0"/>
                  </a:rPr>
                  <a:t>7.3</a:t>
                </a:r>
                <a:r>
                  <a:rPr lang="zh-CN" altLang="zh-CN" sz="2800" b="1" dirty="0">
                    <a:latin typeface="Times New Roman" panose="02020603050405020304" pitchFamily="18" charset="0"/>
                    <a:cs typeface="Times New Roman" panose="02020603050405020304" pitchFamily="18" charset="0"/>
                  </a:rPr>
                  <a:t>（随机预言模型）  若</a:t>
                </a:r>
                <a:r>
                  <a:rPr lang="en-US" altLang="zh-CN" sz="2800" b="1" dirty="0">
                    <a:latin typeface="Times New Roman" panose="02020603050405020304" pitchFamily="18" charset="0"/>
                    <a:cs typeface="Times New Roman" panose="02020603050405020304" pitchFamily="18" charset="0"/>
                  </a:rPr>
                  <a:t>Hash</a:t>
                </a:r>
                <a:r>
                  <a:rPr lang="zh-CN" altLang="zh-CN" sz="2800" b="1" dirty="0">
                    <a:latin typeface="Times New Roman" panose="02020603050405020304" pitchFamily="18" charset="0"/>
                    <a:cs typeface="Times New Roman" panose="02020603050405020304" pitchFamily="18" charset="0"/>
                  </a:rPr>
                  <a:t>函数</a:t>
                </a:r>
                <a:r>
                  <a:rPr lang="en-US" altLang="zh-CN" sz="2800" b="1" i="1" dirty="0">
                    <a:latin typeface="Times New Roman" panose="02020603050405020304" pitchFamily="18" charset="0"/>
                    <a:cs typeface="Times New Roman" panose="02020603050405020304" pitchFamily="18" charset="0"/>
                  </a:rPr>
                  <a:t>H</a:t>
                </a:r>
                <a:r>
                  <a:rPr lang="en-US" altLang="zh-CN" sz="2800" b="1" dirty="0">
                    <a:latin typeface="Times New Roman" panose="02020603050405020304" pitchFamily="18" charset="0"/>
                    <a:cs typeface="Times New Roman" panose="02020603050405020304" pitchFamily="18" charset="0"/>
                  </a:rPr>
                  <a:t>:{0,1}</a:t>
                </a:r>
                <a:r>
                  <a:rPr lang="en-US" altLang="zh-CN" sz="2800" b="1" baseline="300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dirty="0">
                    <a:latin typeface="Times New Roman" panose="02020603050405020304" pitchFamily="18" charset="0"/>
                    <a:cs typeface="Times New Roman" panose="02020603050405020304" pitchFamily="18" charset="0"/>
                  </a:rPr>
                  <a:t>{0,1}</a:t>
                </a:r>
                <a:r>
                  <a:rPr lang="en-US" altLang="zh-CN" sz="2800" b="1" i="1" baseline="30000"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满足下列性质则称为随机预言机。</a:t>
                </a:r>
              </a:p>
              <a:p>
                <a:pPr marL="0" indent="0">
                  <a:buNone/>
                </a:pPr>
                <a:r>
                  <a:rPr lang="zh-CN" altLang="zh-CN" sz="2800" b="1" dirty="0">
                    <a:latin typeface="Times New Roman" panose="02020603050405020304" pitchFamily="18" charset="0"/>
                    <a:cs typeface="Times New Roman" panose="02020603050405020304" pitchFamily="18" charset="0"/>
                  </a:rPr>
                  <a:t>均匀性：预言机的输入在</a:t>
                </a:r>
                <a:r>
                  <a:rPr lang="en-US" altLang="zh-CN" sz="2800" b="1" dirty="0">
                    <a:latin typeface="Times New Roman" panose="02020603050405020304" pitchFamily="18" charset="0"/>
                    <a:cs typeface="Times New Roman" panose="02020603050405020304" pitchFamily="18" charset="0"/>
                  </a:rPr>
                  <a:t>{0,1}</a:t>
                </a:r>
                <a:r>
                  <a:rPr lang="en-US" altLang="zh-CN" sz="2800" b="1" i="1" baseline="30000"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上均匀分布。</a:t>
                </a:r>
              </a:p>
              <a:p>
                <a:pPr marL="0" indent="0">
                  <a:buNone/>
                </a:pPr>
                <a:r>
                  <a:rPr lang="zh-CN" altLang="zh-CN" sz="2800" b="1" dirty="0">
                    <a:latin typeface="Times New Roman" panose="02020603050405020304" pitchFamily="18" charset="0"/>
                    <a:cs typeface="Times New Roman" panose="02020603050405020304" pitchFamily="18" charset="0"/>
                  </a:rPr>
                  <a:t>确定性：对于相同的输入，</a:t>
                </a:r>
                <a:r>
                  <a:rPr lang="en-US" altLang="zh-CN" sz="2800" b="1" i="1" dirty="0">
                    <a:latin typeface="Times New Roman" panose="02020603050405020304" pitchFamily="18" charset="0"/>
                    <a:cs typeface="Times New Roman" panose="02020603050405020304" pitchFamily="18" charset="0"/>
                  </a:rPr>
                  <a:t>H</a:t>
                </a:r>
                <a:r>
                  <a:rPr lang="zh-CN" altLang="zh-CN" sz="2800" b="1" dirty="0">
                    <a:latin typeface="Times New Roman" panose="02020603050405020304" pitchFamily="18" charset="0"/>
                    <a:cs typeface="Times New Roman" panose="02020603050405020304" pitchFamily="18" charset="0"/>
                  </a:rPr>
                  <a:t>的输出值必定相同。</a:t>
                </a:r>
              </a:p>
              <a:p>
                <a:pPr marL="0" indent="0">
                  <a:buNone/>
                </a:pPr>
                <a:r>
                  <a:rPr lang="zh-CN" altLang="zh-CN" sz="2800" b="1" dirty="0">
                    <a:latin typeface="Times New Roman" panose="02020603050405020304" pitchFamily="18" charset="0"/>
                    <a:cs typeface="Times New Roman" panose="02020603050405020304" pitchFamily="18" charset="0"/>
                  </a:rPr>
                  <a:t>有效性：给定一个输入串</a:t>
                </a:r>
                <a:r>
                  <a:rPr lang="en-US" altLang="zh-CN" sz="2800" b="1" i="1" dirty="0">
                    <a:latin typeface="Times New Roman" panose="02020603050405020304" pitchFamily="18" charset="0"/>
                    <a:cs typeface="Times New Roman" panose="02020603050405020304" pitchFamily="18" charset="0"/>
                  </a:rPr>
                  <a:t>x</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的计算可以在关于</a:t>
                </a:r>
                <a:r>
                  <a:rPr lang="en-US" altLang="zh-CN" sz="2800" b="1" i="1" dirty="0">
                    <a:latin typeface="Times New Roman" panose="02020603050405020304" pitchFamily="18" charset="0"/>
                    <a:cs typeface="Times New Roman" panose="02020603050405020304" pitchFamily="18" charset="0"/>
                  </a:rPr>
                  <a:t>x</a:t>
                </a:r>
                <a:r>
                  <a:rPr lang="zh-CN" altLang="zh-CN" sz="2800" b="1" dirty="0">
                    <a:latin typeface="Times New Roman" panose="02020603050405020304" pitchFamily="18" charset="0"/>
                    <a:cs typeface="Times New Roman" panose="02020603050405020304" pitchFamily="18" charset="0"/>
                  </a:rPr>
                  <a:t>长度的低阶多项式（理想情况是线性的）时间内完成。</a:t>
                </a:r>
              </a:p>
              <a:p>
                <a:pPr marL="0" indent="0">
                  <a:buNone/>
                </a:pPr>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31540" y="1898830"/>
                <a:ext cx="8397424" cy="4114800"/>
              </a:xfrm>
              <a:blipFill rotWithShape="1">
                <a:blip r:embed="rId2"/>
                <a:stretch>
                  <a:fillRect l="-1525" t="-192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AC2B34A3-7716-4E53-9A9E-487BE4BE4619}"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31</a:t>
            </a:fld>
            <a:endParaRPr lang="en-US" altLang="zh-CN"/>
          </a:p>
        </p:txBody>
      </p:sp>
    </p:spTree>
    <p:extLst>
      <p:ext uri="{BB962C8B-B14F-4D97-AF65-F5344CB8AC3E}">
        <p14:creationId xmlns:p14="http://schemas.microsoft.com/office/powerpoint/2010/main" val="3498048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522288" y="2033588"/>
            <a:ext cx="8280400" cy="4114800"/>
          </a:xfrm>
        </p:spPr>
        <p:txBody>
          <a:bodyPr/>
          <a:lstStyle/>
          <a:p>
            <a:r>
              <a:rPr lang="zh-CN" altLang="zh-CN" sz="2800" b="1"/>
              <a:t>在证明密码体制的安全性时，如果利用随机预言机的上述</a:t>
            </a:r>
            <a:r>
              <a:rPr lang="en-US" altLang="zh-CN" sz="2800" b="1">
                <a:latin typeface="Times New Roman" pitchFamily="18" charset="0"/>
                <a:cs typeface="Times New Roman" pitchFamily="18" charset="0"/>
              </a:rPr>
              <a:t>3</a:t>
            </a:r>
            <a:r>
              <a:rPr lang="zh-CN" altLang="zh-CN" sz="2800" b="1"/>
              <a:t>个性质，那么这样的证明模型被称为随机预言机模型。</a:t>
            </a:r>
          </a:p>
          <a:p>
            <a:endParaRPr lang="zh-CN" altLang="en-US" sz="2800"/>
          </a:p>
        </p:txBody>
      </p:sp>
      <p:sp>
        <p:nvSpPr>
          <p:cNvPr id="3379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437E1E86-32A6-4190-851B-DFBB5B3D7740}" type="datetime1">
              <a:rPr lang="zh-CN" altLang="en-US" sz="1400" smtClean="0"/>
              <a:t>2020\1\31 Friday</a:t>
            </a:fld>
            <a:endParaRPr lang="en-US" altLang="zh-CN" sz="1400"/>
          </a:p>
        </p:txBody>
      </p:sp>
      <p:sp>
        <p:nvSpPr>
          <p:cNvPr id="3379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379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BB2D154-1F5C-46D4-89B1-51BFC92E038E}" type="slidenum">
              <a:rPr lang="en-US" altLang="zh-CN" sz="1400" smtClean="0"/>
              <a:pPr eaLnBrk="1" hangingPunct="1">
                <a:spcBef>
                  <a:spcPct val="0"/>
                </a:spcBef>
                <a:buClrTx/>
                <a:buSzTx/>
                <a:buFontTx/>
                <a:buNone/>
              </a:pPr>
              <a:t>32</a:t>
            </a:fld>
            <a:endParaRPr lang="en-US" altLang="zh-CN"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385763" y="2079625"/>
            <a:ext cx="8372475" cy="4114800"/>
          </a:xfrm>
        </p:spPr>
        <p:txBody>
          <a:bodyPr/>
          <a:lstStyle/>
          <a:p>
            <a:r>
              <a:rPr lang="zh-CN" altLang="zh-CN" sz="2800" b="1"/>
              <a:t>下面介绍标准模型。尽管随机预言模型在可证明安全中被广泛使用，但密码学者追求更安全的证明方式。如果把随机预言模型转换成现实模型，即不把</a:t>
            </a:r>
            <a:r>
              <a:rPr lang="en-US" altLang="zh-CN" sz="2800" b="1">
                <a:latin typeface="Times New Roman" pitchFamily="18" charset="0"/>
                <a:cs typeface="Times New Roman" pitchFamily="18" charset="0"/>
              </a:rPr>
              <a:t>Hash</a:t>
            </a:r>
            <a:r>
              <a:rPr lang="zh-CN" altLang="zh-CN" sz="2800" b="1"/>
              <a:t>函数形式化为随机预言机，而方案的安全性的形式化证明仅仅依赖于方案所基于的困难性假设，如大整数分解、离散对数问题、双线性问题或者一般</a:t>
            </a:r>
            <a:r>
              <a:rPr lang="en-US" altLang="zh-CN" sz="2800" b="1">
                <a:latin typeface="Times New Roman" pitchFamily="18" charset="0"/>
                <a:cs typeface="Times New Roman" pitchFamily="18" charset="0"/>
              </a:rPr>
              <a:t>NP</a:t>
            </a:r>
            <a:r>
              <a:rPr lang="zh-CN" altLang="zh-CN" sz="2800" b="1"/>
              <a:t>完全问题，那么这种证明就得到标准安全性证明，即标准模型。目前，这种证明方法在许多密码方案的安全性证明过程中加以运用。</a:t>
            </a:r>
          </a:p>
          <a:p>
            <a:endParaRPr lang="zh-CN" altLang="en-US" sz="2800"/>
          </a:p>
        </p:txBody>
      </p:sp>
      <p:sp>
        <p:nvSpPr>
          <p:cNvPr id="3481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E6C167D-534D-4AE3-ACA6-F84426E8620E}" type="datetime1">
              <a:rPr lang="zh-CN" altLang="en-US" sz="1400" smtClean="0"/>
              <a:t>2020\1\31 Friday</a:t>
            </a:fld>
            <a:endParaRPr lang="en-US" altLang="zh-CN" sz="1400"/>
          </a:p>
        </p:txBody>
      </p:sp>
      <p:sp>
        <p:nvSpPr>
          <p:cNvPr id="3482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482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C4CB29F-263F-4AA1-AD1D-998D15EBF0B8}" type="slidenum">
              <a:rPr lang="en-US" altLang="zh-CN" sz="1400" smtClean="0"/>
              <a:pPr eaLnBrk="1" hangingPunct="1">
                <a:spcBef>
                  <a:spcPct val="0"/>
                </a:spcBef>
                <a:buClrTx/>
                <a:buSzTx/>
                <a:buFontTx/>
                <a:buNone/>
              </a:pPr>
              <a:t>33</a:t>
            </a:fld>
            <a:endParaRPr lang="en-US" altLang="zh-CN"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76545" y="2123855"/>
                <a:ext cx="8145905" cy="4114800"/>
              </a:xfrm>
            </p:spPr>
            <p:txBody>
              <a:bodyPr/>
              <a:lstStyle/>
              <a:p>
                <a:pPr marL="0" indent="0">
                  <a:buNone/>
                </a:pPr>
                <a:r>
                  <a:rPr lang="zh-CN" altLang="zh-CN" sz="2800" b="1" dirty="0" smtClean="0">
                    <a:latin typeface="Times New Roman" panose="02020603050405020304" pitchFamily="18" charset="0"/>
                    <a:cs typeface="Times New Roman" panose="02020603050405020304" pitchFamily="18" charset="0"/>
                  </a:rPr>
                  <a:t>公</a:t>
                </a:r>
                <a:r>
                  <a:rPr lang="zh-CN" altLang="zh-CN" sz="2800" b="1" dirty="0">
                    <a:latin typeface="Times New Roman" panose="02020603050405020304" pitchFamily="18" charset="0"/>
                    <a:cs typeface="Times New Roman" panose="02020603050405020304" pitchFamily="18" charset="0"/>
                  </a:rPr>
                  <a:t>钥加密方案在</a:t>
                </a:r>
                <a:r>
                  <a:rPr lang="en-US" altLang="zh-CN" sz="2800" b="1" dirty="0">
                    <a:latin typeface="Times New Roman" panose="02020603050405020304" pitchFamily="18" charset="0"/>
                    <a:cs typeface="Times New Roman" panose="02020603050405020304" pitchFamily="18" charset="0"/>
                  </a:rPr>
                  <a:t>CPA</a:t>
                </a:r>
                <a:r>
                  <a:rPr lang="zh-CN" altLang="zh-CN" sz="2800" b="1" dirty="0">
                    <a:latin typeface="Times New Roman" panose="02020603050405020304" pitchFamily="18" charset="0"/>
                    <a:cs typeface="Times New Roman" panose="02020603050405020304" pitchFamily="18" charset="0"/>
                  </a:rPr>
                  <a:t>下的</a:t>
                </a:r>
                <a:r>
                  <a:rPr lang="en-US" altLang="zh-CN" sz="2800" b="1" dirty="0">
                    <a:latin typeface="Times New Roman" panose="02020603050405020304" pitchFamily="18" charset="0"/>
                    <a:cs typeface="Times New Roman" panose="02020603050405020304" pitchFamily="18" charset="0"/>
                  </a:rPr>
                  <a:t>IND</a:t>
                </a:r>
                <a:r>
                  <a:rPr lang="zh-CN" altLang="zh-CN" sz="2800" b="1" dirty="0">
                    <a:latin typeface="Times New Roman" panose="02020603050405020304" pitchFamily="18" charset="0"/>
                    <a:cs typeface="Times New Roman" panose="02020603050405020304" pitchFamily="18" charset="0"/>
                  </a:rPr>
                  <a:t>游戏（称为</a:t>
                </a:r>
                <a:r>
                  <a:rPr lang="en-US" altLang="zh-CN" sz="2800" b="1" dirty="0">
                    <a:latin typeface="Times New Roman" panose="02020603050405020304" pitchFamily="18" charset="0"/>
                    <a:cs typeface="Times New Roman" panose="02020603050405020304" pitchFamily="18" charset="0"/>
                  </a:rPr>
                  <a:t>IND-CPA</a:t>
                </a:r>
                <a:r>
                  <a:rPr lang="zh-CN" altLang="zh-CN" sz="2800" b="1" dirty="0">
                    <a:latin typeface="Times New Roman" panose="02020603050405020304" pitchFamily="18" charset="0"/>
                    <a:cs typeface="Times New Roman" panose="02020603050405020304" pitchFamily="18" charset="0"/>
                  </a:rPr>
                  <a:t>游戏）如下。</a:t>
                </a:r>
              </a:p>
              <a:p>
                <a:pPr marL="0" indent="0">
                  <a:buNone/>
                </a:pP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）初始化：挑战者产生系统</a:t>
                </a:r>
                <a14:m>
                  <m:oMath xmlns:m="http://schemas.openxmlformats.org/officeDocument/2006/math">
                    <m:r>
                      <a:rPr lang="zh-CN" altLang="en-US" sz="2800" b="1" i="1" dirty="0" smtClean="0">
                        <a:latin typeface="Cambria Math"/>
                        <a:cs typeface="Times New Roman" panose="02020603050405020304" pitchFamily="18" charset="0"/>
                      </a:rPr>
                      <m:t>𝚷</m:t>
                    </m:r>
                  </m:oMath>
                </a14:m>
                <a:r>
                  <a:rPr lang="zh-CN" altLang="zh-CN" sz="2800" b="1" dirty="0">
                    <a:latin typeface="Times New Roman" panose="02020603050405020304" pitchFamily="18" charset="0"/>
                    <a:cs typeface="Times New Roman" panose="02020603050405020304" pitchFamily="18" charset="0"/>
                  </a:rPr>
                  <a:t>，攻击者（表示为</a:t>
                </a:r>
                <a:r>
                  <a:rPr lang="en-US" altLang="zh-CN" sz="2800" b="1" dirty="0">
                    <a:latin typeface="Times New Roman" panose="02020603050405020304" pitchFamily="18" charset="0"/>
                    <a:cs typeface="Times New Roman" panose="02020603050405020304" pitchFamily="18" charset="0"/>
                  </a:rPr>
                  <a:t>A</a:t>
                </a:r>
                <a:r>
                  <a:rPr lang="zh-CN" altLang="zh-CN" sz="2800" b="1" dirty="0">
                    <a:latin typeface="Times New Roman" panose="02020603050405020304" pitchFamily="18" charset="0"/>
                    <a:cs typeface="Times New Roman" panose="02020603050405020304" pitchFamily="18" charset="0"/>
                  </a:rPr>
                  <a:t>）获得系统公开密钥。</a:t>
                </a:r>
              </a:p>
              <a:p>
                <a:pPr marL="0" indent="0">
                  <a:buNone/>
                </a:pP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）攻击者产生明文信息，得到系统加密后的密文（可多项式有界次）。</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76545" y="2123855"/>
                <a:ext cx="8145905" cy="4114800"/>
              </a:xfrm>
              <a:blipFill rotWithShape="1">
                <a:blip r:embed="rId2"/>
                <a:stretch>
                  <a:fillRect l="-1497" t="-1926" r="-157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D1FB9F8A-C01F-498E-8AF5-89A09BE7958C}"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34</a:t>
            </a:fld>
            <a:endParaRPr lang="en-US" altLang="zh-CN"/>
          </a:p>
        </p:txBody>
      </p:sp>
      <p:sp>
        <p:nvSpPr>
          <p:cNvPr id="2" name="矩形 1"/>
          <p:cNvSpPr/>
          <p:nvPr/>
        </p:nvSpPr>
        <p:spPr>
          <a:xfrm>
            <a:off x="926596" y="976353"/>
            <a:ext cx="8217404" cy="707886"/>
          </a:xfrm>
          <a:prstGeom prst="rect">
            <a:avLst/>
          </a:prstGeom>
        </p:spPr>
        <p:txBody>
          <a:bodyPr wrap="square">
            <a:spAutoFit/>
          </a:bodyPr>
          <a:lstStyle/>
          <a:p>
            <a:pPr lvl="0" eaLnBrk="0" hangingPunct="0">
              <a:spcBef>
                <a:spcPct val="20000"/>
              </a:spcBef>
              <a:buClr>
                <a:srgbClr val="3333CC"/>
              </a:buClr>
              <a:buSzPct val="60000"/>
            </a:pPr>
            <a:r>
              <a:rPr lang="en-US" altLang="zh-CN" sz="4000" b="1" dirty="0">
                <a:solidFill>
                  <a:srgbClr val="0000FF"/>
                </a:solidFill>
                <a:latin typeface="Times New Roman" pitchFamily="18" charset="0"/>
                <a:ea typeface="宋体" pitchFamily="2" charset="-122"/>
                <a:cs typeface="Times New Roman" pitchFamily="18" charset="0"/>
              </a:rPr>
              <a:t>4</a:t>
            </a:r>
            <a:r>
              <a:rPr lang="zh-CN" altLang="zh-CN" sz="4000" b="1" dirty="0">
                <a:solidFill>
                  <a:srgbClr val="0000FF"/>
                </a:solidFill>
                <a:latin typeface="Times New Roman" pitchFamily="18" charset="0"/>
                <a:ea typeface="宋体" pitchFamily="2" charset="-122"/>
                <a:cs typeface="Times New Roman" pitchFamily="18" charset="0"/>
              </a:rPr>
              <a:t>．语义安全的公钥密码体制的概念</a:t>
            </a:r>
          </a:p>
        </p:txBody>
      </p:sp>
    </p:spTree>
    <p:extLst>
      <p:ext uri="{BB962C8B-B14F-4D97-AF65-F5344CB8AC3E}">
        <p14:creationId xmlns:p14="http://schemas.microsoft.com/office/powerpoint/2010/main" val="2395715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1" y="2123855"/>
                <a:ext cx="8685964" cy="4114800"/>
              </a:xfrm>
            </p:spPr>
            <p:txBody>
              <a:bodyPr/>
              <a:lstStyle/>
              <a:p>
                <a:pPr marL="0" indent="0">
                  <a:buNone/>
                </a:pP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zh-CN" sz="2800" b="1" dirty="0">
                    <a:latin typeface="Times New Roman" panose="02020603050405020304" pitchFamily="18" charset="0"/>
                    <a:cs typeface="Times New Roman" panose="02020603050405020304" pitchFamily="18" charset="0"/>
                  </a:rPr>
                  <a:t>）挑战：攻击者输出两个长度相同的信息</a:t>
                </a:r>
                <a:r>
                  <a:rPr lang="en-US" altLang="zh-CN" sz="2800" b="1" i="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0</a:t>
                </a:r>
                <a:r>
                  <a:rPr lang="zh-CN" altLang="zh-CN" sz="2800" b="1" dirty="0">
                    <a:latin typeface="Times New Roman" panose="02020603050405020304" pitchFamily="18" charset="0"/>
                    <a:cs typeface="Times New Roman" panose="02020603050405020304" pitchFamily="18" charset="0"/>
                  </a:rPr>
                  <a:t>和</a:t>
                </a:r>
                <a:r>
                  <a:rPr lang="en-US" altLang="zh-CN" sz="2800" b="1" i="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；挑战者随机选择</a:t>
                </a:r>
                <a14:m>
                  <m:oMath xmlns:m="http://schemas.openxmlformats.org/officeDocument/2006/math">
                    <m:r>
                      <a:rPr lang="zh-CN" altLang="en-US" sz="2800" b="1" i="1" dirty="0" smtClean="0">
                        <a:latin typeface="Cambria Math"/>
                        <a:cs typeface="Times New Roman" panose="02020603050405020304" pitchFamily="18" charset="0"/>
                      </a:rPr>
                      <m:t>𝜷</m:t>
                    </m:r>
                    <m:r>
                      <a:rPr lang="zh-CN" altLang="en-US" sz="2800" b="1" i="1" dirty="0" smtClean="0">
                        <a:latin typeface="Cambria Math"/>
                        <a:cs typeface="Times New Roman" panose="02020603050405020304" pitchFamily="18" charset="0"/>
                      </a:rPr>
                      <m:t>←</m:t>
                    </m:r>
                  </m:oMath>
                </a14:m>
                <a:r>
                  <a:rPr lang="en-US" altLang="zh-CN" sz="2800" b="1" i="1" baseline="-25000" dirty="0">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{0,1}</a:t>
                </a:r>
                <a:r>
                  <a:rPr lang="zh-CN" altLang="zh-CN" sz="2800" b="1" dirty="0">
                    <a:latin typeface="Times New Roman" panose="02020603050405020304" pitchFamily="18" charset="0"/>
                    <a:cs typeface="Times New Roman" panose="02020603050405020304" pitchFamily="18" charset="0"/>
                  </a:rPr>
                  <a:t>，将</a:t>
                </a:r>
                <a:r>
                  <a:rPr lang="en-US" altLang="zh-CN" sz="2800" b="1" dirty="0">
                    <a:latin typeface="Times New Roman" panose="02020603050405020304" pitchFamily="18" charset="0"/>
                    <a:cs typeface="Times New Roman" panose="02020603050405020304" pitchFamily="18" charset="0"/>
                  </a:rPr>
                  <a:t>M</a:t>
                </a:r>
                <a14:m>
                  <m:oMath xmlns:m="http://schemas.openxmlformats.org/officeDocument/2006/math">
                    <m:r>
                      <a:rPr lang="zh-CN" altLang="en-US" sz="2800" b="1" i="1" baseline="-25000" smtClean="0">
                        <a:latin typeface="Cambria Math"/>
                        <a:cs typeface="Times New Roman" panose="02020603050405020304" pitchFamily="18" charset="0"/>
                      </a:rPr>
                      <m:t>𝜷</m:t>
                    </m:r>
                  </m:oMath>
                </a14:m>
                <a:r>
                  <a:rPr lang="zh-CN" altLang="zh-CN" sz="2800" b="1" dirty="0">
                    <a:latin typeface="Times New Roman" panose="02020603050405020304" pitchFamily="18" charset="0"/>
                    <a:cs typeface="Times New Roman" panose="02020603050405020304" pitchFamily="18" charset="0"/>
                  </a:rPr>
                  <a:t>加密，并将密文</a:t>
                </a:r>
                <a:r>
                  <a:rPr lang="en-US" altLang="zh-CN" sz="2800" b="1" i="1" dirty="0">
                    <a:latin typeface="Times New Roman" panose="02020603050405020304" pitchFamily="18" charset="0"/>
                    <a:cs typeface="Times New Roman" panose="02020603050405020304" pitchFamily="18" charset="0"/>
                  </a:rPr>
                  <a:t>C</a:t>
                </a:r>
                <a:r>
                  <a:rPr lang="en-US" altLang="zh-CN" sz="2800" b="1" baseline="30000"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（称为目标密文）给敌手。</a:t>
                </a:r>
              </a:p>
              <a:p>
                <a:pPr marL="0" indent="0">
                  <a:buNone/>
                </a:pP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）猜测：攻击者输出</a:t>
                </a:r>
                <a14:m>
                  <m:oMath xmlns:m="http://schemas.openxmlformats.org/officeDocument/2006/math">
                    <m:r>
                      <a:rPr lang="zh-CN" altLang="en-US" sz="2800" b="1" i="1">
                        <a:latin typeface="Cambria Math"/>
                        <a:cs typeface="Times New Roman" panose="02020603050405020304" pitchFamily="18" charset="0"/>
                      </a:rPr>
                      <m:t>𝜷</m:t>
                    </m:r>
                    <m:r>
                      <a:rPr lang="en-US" altLang="zh-CN" sz="2800" b="1" i="1" smtClean="0">
                        <a:latin typeface="Cambria Math"/>
                        <a:cs typeface="Times New Roman" panose="02020603050405020304" pitchFamily="18" charset="0"/>
                      </a:rPr>
                      <m:t>′</m:t>
                    </m:r>
                  </m:oMath>
                </a14:m>
                <a:r>
                  <a:rPr lang="zh-CN" altLang="zh-CN" sz="2800" b="1" dirty="0">
                    <a:latin typeface="Times New Roman" panose="02020603050405020304" pitchFamily="18" charset="0"/>
                    <a:cs typeface="Times New Roman" panose="02020603050405020304" pitchFamily="18" charset="0"/>
                  </a:rPr>
                  <a:t>，若</a:t>
                </a:r>
                <a14:m>
                  <m:oMath xmlns:m="http://schemas.openxmlformats.org/officeDocument/2006/math">
                    <m:r>
                      <a:rPr lang="zh-CN" altLang="en-US" sz="2800" b="1" i="1">
                        <a:latin typeface="Cambria Math"/>
                        <a:cs typeface="Times New Roman" panose="02020603050405020304" pitchFamily="18" charset="0"/>
                      </a:rPr>
                      <m:t>𝜷</m:t>
                    </m:r>
                    <m:r>
                      <a:rPr lang="en-US" altLang="zh-CN" sz="2800" b="1" i="1">
                        <a:latin typeface="Cambria Math"/>
                        <a:cs typeface="Times New Roman" panose="02020603050405020304" pitchFamily="18" charset="0"/>
                      </a:rPr>
                      <m:t>′ </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a:latin typeface="Cambria Math"/>
                        <a:cs typeface="Times New Roman" panose="02020603050405020304" pitchFamily="18" charset="0"/>
                      </a:rPr>
                      <m:t>𝜷</m:t>
                    </m:r>
                  </m:oMath>
                </a14:m>
                <a:r>
                  <a:rPr lang="zh-CN" altLang="zh-CN" sz="2800" b="1" dirty="0">
                    <a:latin typeface="Times New Roman" panose="02020603050405020304" pitchFamily="18" charset="0"/>
                    <a:cs typeface="Times New Roman" panose="02020603050405020304" pitchFamily="18" charset="0"/>
                  </a:rPr>
                  <a:t>，则攻击者攻击成功。</a:t>
                </a:r>
              </a:p>
              <a:p>
                <a:pPr marL="0" indent="0">
                  <a:buNone/>
                </a:pPr>
                <a:r>
                  <a:rPr lang="zh-CN" altLang="zh-CN" sz="2800" b="1" dirty="0">
                    <a:latin typeface="Times New Roman" panose="02020603050405020304" pitchFamily="18" charset="0"/>
                    <a:cs typeface="Times New Roman" panose="02020603050405020304" pitchFamily="18" charset="0"/>
                  </a:rPr>
                  <a:t>攻击者的优势可定义为参数</a:t>
                </a:r>
                <a:r>
                  <a:rPr lang="en-US" altLang="zh-CN" sz="2800" b="1" i="1" dirty="0">
                    <a:latin typeface="Times New Roman" panose="02020603050405020304" pitchFamily="18" charset="0"/>
                    <a:cs typeface="Times New Roman" panose="02020603050405020304" pitchFamily="18" charset="0"/>
                  </a:rPr>
                  <a:t>K</a:t>
                </a:r>
                <a:r>
                  <a:rPr lang="zh-CN" altLang="zh-CN" sz="2800" b="1" dirty="0">
                    <a:latin typeface="Times New Roman" panose="02020603050405020304" pitchFamily="18" charset="0"/>
                    <a:cs typeface="Times New Roman" panose="02020603050405020304" pitchFamily="18" charset="0"/>
                  </a:rPr>
                  <a:t>的函数为</a:t>
                </a:r>
                <a:r>
                  <a:rPr lang="en-US" altLang="zh-CN" sz="2800" b="1" dirty="0">
                    <a:latin typeface="Times New Roman" panose="02020603050405020304" pitchFamily="18" charset="0"/>
                    <a:cs typeface="Times New Roman" panose="02020603050405020304" pitchFamily="18" charset="0"/>
                  </a:rPr>
                  <a:t> </a:t>
                </a:r>
              </a:p>
              <a:p>
                <a:endParaRPr lang="en-US" altLang="zh-CN" sz="2800" b="1" dirty="0">
                  <a:latin typeface="Times New Roman" panose="02020603050405020304" pitchFamily="18" charset="0"/>
                  <a:cs typeface="Times New Roman" panose="02020603050405020304" pitchFamily="18" charset="0"/>
                </a:endParaRPr>
              </a:p>
              <a:p>
                <a:pPr marL="0" indent="0">
                  <a:buNone/>
                </a:pPr>
                <a:r>
                  <a:rPr lang="zh-CN" altLang="zh-CN" sz="2800" b="1" dirty="0">
                    <a:latin typeface="Times New Roman" panose="02020603050405020304" pitchFamily="18" charset="0"/>
                    <a:cs typeface="Times New Roman" panose="02020603050405020304" pitchFamily="18" charset="0"/>
                  </a:rPr>
                  <a:t>其中，</a:t>
                </a:r>
                <a:r>
                  <a:rPr lang="en-US" altLang="zh-CN" sz="2800" b="1" i="1" dirty="0">
                    <a:latin typeface="Times New Roman" panose="02020603050405020304" pitchFamily="18" charset="0"/>
                    <a:cs typeface="Times New Roman" panose="02020603050405020304" pitchFamily="18" charset="0"/>
                  </a:rPr>
                  <a:t>K</a:t>
                </a:r>
                <a:r>
                  <a:rPr lang="zh-CN" altLang="zh-CN" sz="2800" b="1" dirty="0">
                    <a:latin typeface="Times New Roman" panose="02020603050405020304" pitchFamily="18" charset="0"/>
                    <a:cs typeface="Times New Roman" panose="02020603050405020304" pitchFamily="18" charset="0"/>
                  </a:rPr>
                  <a:t>是安全参数，用来确定加密方案密钥的长度，</a:t>
                </a:r>
                <a:endParaRPr lang="zh-CN" altLang="en-US" sz="2800" b="1"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1521" y="2123855"/>
                <a:ext cx="8685964" cy="4114800"/>
              </a:xfrm>
              <a:blipFill rotWithShape="1">
                <a:blip r:embed="rId3"/>
                <a:stretch>
                  <a:fillRect l="-1404" t="-1926" r="-105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73A1AB1A-3D4F-4D9A-8A6A-8FFBDFF990E0}"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35</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195786471"/>
              </p:ext>
            </p:extLst>
          </p:nvPr>
        </p:nvGraphicFramePr>
        <p:xfrm>
          <a:off x="2996825" y="5004175"/>
          <a:ext cx="3341954" cy="434020"/>
        </p:xfrm>
        <a:graphic>
          <a:graphicData uri="http://schemas.openxmlformats.org/presentationml/2006/ole">
            <mc:AlternateContent xmlns:mc="http://schemas.openxmlformats.org/markup-compatibility/2006">
              <mc:Choice xmlns:v="urn:schemas-microsoft-com:vml" Requires="v">
                <p:oleObj spid="_x0000_s60451" name="Equation" r:id="rId4" imgW="1955520" imgH="253800" progId="Equation.DSMT4">
                  <p:embed/>
                </p:oleObj>
              </mc:Choice>
              <mc:Fallback>
                <p:oleObj name="Equation" r:id="rId4" imgW="1955520" imgH="253800" progId="Equation.DSMT4">
                  <p:embed/>
                  <p:pic>
                    <p:nvPicPr>
                      <p:cNvPr id="0" name=""/>
                      <p:cNvPicPr/>
                      <p:nvPr/>
                    </p:nvPicPr>
                    <p:blipFill>
                      <a:blip r:embed="rId5"/>
                      <a:stretch>
                        <a:fillRect/>
                      </a:stretch>
                    </p:blipFill>
                    <p:spPr>
                      <a:xfrm>
                        <a:off x="2996825" y="5004175"/>
                        <a:ext cx="3341954" cy="434020"/>
                      </a:xfrm>
                      <a:prstGeom prst="rect">
                        <a:avLst/>
                      </a:prstGeom>
                    </p:spPr>
                  </p:pic>
                </p:oleObj>
              </mc:Fallback>
            </mc:AlternateContent>
          </a:graphicData>
        </a:graphic>
      </p:graphicFrame>
    </p:spTree>
    <p:extLst>
      <p:ext uri="{BB962C8B-B14F-4D97-AF65-F5344CB8AC3E}">
        <p14:creationId xmlns:p14="http://schemas.microsoft.com/office/powerpoint/2010/main" val="4150503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86534" y="2078850"/>
                <a:ext cx="8325925" cy="4114800"/>
              </a:xfrm>
            </p:spPr>
            <p:txBody>
              <a:bodyPr/>
              <a:lstStyle/>
              <a:p>
                <a:pPr marL="0" indent="0">
                  <a:buNone/>
                </a:pPr>
                <a:r>
                  <a:rPr lang="zh-CN" altLang="zh-CN" sz="2800" b="1" dirty="0">
                    <a:latin typeface="Times New Roman" panose="02020603050405020304" pitchFamily="18" charset="0"/>
                    <a:cs typeface="Times New Roman" panose="02020603050405020304" pitchFamily="18" charset="0"/>
                  </a:rPr>
                  <a:t>因为任何一个不作为（即仅作监听）的攻击者</a:t>
                </a:r>
                <a:r>
                  <a:rPr lang="en-US" altLang="zh-CN" sz="2800" b="1" dirty="0">
                    <a:latin typeface="Times New Roman" panose="02020603050405020304" pitchFamily="18" charset="0"/>
                    <a:cs typeface="Times New Roman" panose="02020603050405020304" pitchFamily="18" charset="0"/>
                  </a:rPr>
                  <a:t>A</a:t>
                </a:r>
                <a:r>
                  <a:rPr lang="zh-CN" altLang="zh-CN" sz="2800" b="1" dirty="0">
                    <a:latin typeface="Times New Roman" panose="02020603050405020304" pitchFamily="18" charset="0"/>
                    <a:cs typeface="Times New Roman" panose="02020603050405020304" pitchFamily="18" charset="0"/>
                  </a:rPr>
                  <a:t>，都能通过对</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进行随机猜测，而以</a:t>
                </a:r>
                <a:r>
                  <a:rPr lang="en-US" altLang="zh-CN" sz="2800" b="1" dirty="0">
                    <a:latin typeface="Times New Roman" panose="02020603050405020304" pitchFamily="18" charset="0"/>
                    <a:cs typeface="Times New Roman" panose="02020603050405020304" pitchFamily="18" charset="0"/>
                  </a:rPr>
                  <a:t>1/2</a:t>
                </a:r>
                <a:r>
                  <a:rPr lang="zh-CN" altLang="zh-CN" sz="2800" b="1" dirty="0">
                    <a:latin typeface="Times New Roman" panose="02020603050405020304" pitchFamily="18" charset="0"/>
                    <a:cs typeface="Times New Roman" panose="02020603050405020304" pitchFamily="18" charset="0"/>
                  </a:rPr>
                  <a:t>的概率赢得</a:t>
                </a:r>
                <a:r>
                  <a:rPr lang="en-US" altLang="zh-CN" sz="2800" b="1" dirty="0">
                    <a:latin typeface="Times New Roman" panose="02020603050405020304" pitchFamily="18" charset="0"/>
                    <a:cs typeface="Times New Roman" panose="02020603050405020304" pitchFamily="18" charset="0"/>
                  </a:rPr>
                  <a:t>IND-CPA</a:t>
                </a:r>
                <a:r>
                  <a:rPr lang="zh-CN" altLang="zh-CN" sz="2800" b="1" dirty="0">
                    <a:latin typeface="Times New Roman" panose="02020603050405020304" pitchFamily="18" charset="0"/>
                    <a:cs typeface="Times New Roman" panose="02020603050405020304" pitchFamily="18" charset="0"/>
                  </a:rPr>
                  <a:t>游戏。而</a:t>
                </a:r>
                <a:r>
                  <a:rPr lang="en-US" altLang="zh-CN"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Pr</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a:latin typeface="Cambria Math"/>
                        <a:cs typeface="Times New Roman" panose="02020603050405020304" pitchFamily="18" charset="0"/>
                      </a:rPr>
                      <m:t>𝜷</m:t>
                    </m:r>
                    <m:r>
                      <a:rPr lang="en-US" altLang="zh-CN" sz="2800" b="1" i="1">
                        <a:latin typeface="Cambria Math"/>
                        <a:cs typeface="Times New Roman" panose="02020603050405020304" pitchFamily="18" charset="0"/>
                      </a:rPr>
                      <m:t>′ </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a:latin typeface="Cambria Math"/>
                        <a:cs typeface="Times New Roman" panose="02020603050405020304" pitchFamily="18" charset="0"/>
                      </a:rPr>
                      <m:t>𝜷</m:t>
                    </m:r>
                  </m:oMath>
                </a14:m>
                <a:r>
                  <a:rPr lang="en-US" altLang="zh-CN" sz="2800" b="1" dirty="0">
                    <a:latin typeface="Times New Roman" panose="02020603050405020304" pitchFamily="18" charset="0"/>
                    <a:cs typeface="Times New Roman" panose="02020603050405020304" pitchFamily="18" charset="0"/>
                  </a:rPr>
                  <a:t>]-1/2|</a:t>
                </a:r>
                <a:r>
                  <a:rPr lang="zh-CN" altLang="zh-CN" sz="2800" b="1" dirty="0">
                    <a:latin typeface="Times New Roman" panose="02020603050405020304" pitchFamily="18" charset="0"/>
                    <a:cs typeface="Times New Roman" panose="02020603050405020304" pitchFamily="18" charset="0"/>
                  </a:rPr>
                  <a:t>是攻击者通过努力得到的，故称为攻击者的优势。敌手的优势也可定义为</a:t>
                </a:r>
                <a:r>
                  <a:rPr lang="en-US" altLang="zh-CN" sz="2800" b="1" dirty="0">
                    <a:latin typeface="Times New Roman" panose="02020603050405020304" pitchFamily="18" charset="0"/>
                    <a:cs typeface="Times New Roman" panose="02020603050405020304" pitchFamily="18" charset="0"/>
                  </a:rPr>
                  <a:t>:</a:t>
                </a:r>
              </a:p>
              <a:p>
                <a:endParaRPr lang="zh-CN" altLang="en-US" sz="2800" b="1"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86534" y="2078850"/>
                <a:ext cx="8325925" cy="4114800"/>
              </a:xfrm>
              <a:blipFill rotWithShape="1">
                <a:blip r:embed="rId3"/>
                <a:stretch>
                  <a:fillRect l="-1464" t="-1926" r="-139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80ABB0AB-6697-49A5-8FFA-5DD2DAFC6B83}"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36</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231040265"/>
              </p:ext>
            </p:extLst>
          </p:nvPr>
        </p:nvGraphicFramePr>
        <p:xfrm>
          <a:off x="1556665" y="4509120"/>
          <a:ext cx="6361545" cy="601340"/>
        </p:xfrm>
        <a:graphic>
          <a:graphicData uri="http://schemas.openxmlformats.org/presentationml/2006/ole">
            <mc:AlternateContent xmlns:mc="http://schemas.openxmlformats.org/markup-compatibility/2006">
              <mc:Choice xmlns:v="urn:schemas-microsoft-com:vml" Requires="v">
                <p:oleObj spid="_x0000_s61474" name="Equation" r:id="rId4" imgW="2552400" imgH="241200" progId="Equation.DSMT4">
                  <p:embed/>
                </p:oleObj>
              </mc:Choice>
              <mc:Fallback>
                <p:oleObj name="Equation" r:id="rId4" imgW="2552400" imgH="241200" progId="Equation.DSMT4">
                  <p:embed/>
                  <p:pic>
                    <p:nvPicPr>
                      <p:cNvPr id="0" name=""/>
                      <p:cNvPicPr/>
                      <p:nvPr/>
                    </p:nvPicPr>
                    <p:blipFill>
                      <a:blip r:embed="rId5"/>
                      <a:stretch>
                        <a:fillRect/>
                      </a:stretch>
                    </p:blipFill>
                    <p:spPr>
                      <a:xfrm>
                        <a:off x="1556665" y="4509120"/>
                        <a:ext cx="6361545" cy="601340"/>
                      </a:xfrm>
                      <a:prstGeom prst="rect">
                        <a:avLst/>
                      </a:prstGeom>
                    </p:spPr>
                  </p:pic>
                </p:oleObj>
              </mc:Fallback>
            </mc:AlternateContent>
          </a:graphicData>
        </a:graphic>
      </p:graphicFrame>
    </p:spTree>
    <p:extLst>
      <p:ext uri="{BB962C8B-B14F-4D97-AF65-F5344CB8AC3E}">
        <p14:creationId xmlns:p14="http://schemas.microsoft.com/office/powerpoint/2010/main" val="64504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41530" y="2078850"/>
                <a:ext cx="8550950" cy="4114800"/>
              </a:xfrm>
            </p:spPr>
            <p:txBody>
              <a:bodyPr/>
              <a:lstStyle/>
              <a:p>
                <a:pPr marL="0" indent="0">
                  <a:buNone/>
                </a:pPr>
                <a:r>
                  <a:rPr lang="zh-CN" altLang="zh-CN" sz="2800" b="1" dirty="0">
                    <a:latin typeface="Times New Roman" panose="02020603050405020304" pitchFamily="18" charset="0"/>
                    <a:cs typeface="Times New Roman" panose="02020603050405020304" pitchFamily="18" charset="0"/>
                  </a:rPr>
                  <a:t>定义</a:t>
                </a:r>
                <a:r>
                  <a:rPr lang="en-US" altLang="zh-CN" sz="2800" b="1" dirty="0">
                    <a:latin typeface="Times New Roman" panose="02020603050405020304" pitchFamily="18" charset="0"/>
                    <a:cs typeface="Times New Roman" panose="02020603050405020304" pitchFamily="18" charset="0"/>
                  </a:rPr>
                  <a:t>7.4</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IND-CPA</a:t>
                </a:r>
                <a:r>
                  <a:rPr lang="zh-CN" altLang="zh-CN" sz="2800" b="1" dirty="0">
                    <a:latin typeface="Times New Roman" panose="02020603050405020304" pitchFamily="18" charset="0"/>
                    <a:cs typeface="Times New Roman" panose="02020603050405020304" pitchFamily="18" charset="0"/>
                  </a:rPr>
                  <a:t>）　如果对任何多项式时间的攻击者</a:t>
                </a:r>
                <a:r>
                  <a:rPr lang="en-US" altLang="zh-CN" sz="2800" b="1" dirty="0">
                    <a:latin typeface="Times New Roman" panose="02020603050405020304" pitchFamily="18" charset="0"/>
                    <a:cs typeface="Times New Roman" panose="02020603050405020304" pitchFamily="18" charset="0"/>
                  </a:rPr>
                  <a:t>A</a:t>
                </a:r>
                <a:r>
                  <a:rPr lang="zh-CN" altLang="zh-CN" sz="2800" b="1" dirty="0">
                    <a:latin typeface="Times New Roman" panose="02020603050405020304" pitchFamily="18" charset="0"/>
                    <a:cs typeface="Times New Roman" panose="02020603050405020304" pitchFamily="18" charset="0"/>
                  </a:rPr>
                  <a:t>，存在一个可忽略的函数</a:t>
                </a:r>
                <a14:m>
                  <m:oMath xmlns:m="http://schemas.openxmlformats.org/officeDocument/2006/math">
                    <m:r>
                      <a:rPr lang="zh-CN" altLang="en-US" sz="2800" b="1" i="1" dirty="0" smtClean="0">
                        <a:latin typeface="Cambria Math"/>
                        <a:cs typeface="Times New Roman" panose="02020603050405020304" pitchFamily="18" charset="0"/>
                      </a:rPr>
                      <m:t>𝜺</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K</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0" indent="0">
                  <a:buNone/>
                </a:pPr>
                <a:endParaRPr lang="en-US" altLang="zh-CN" sz="2800" b="1" dirty="0">
                  <a:latin typeface="Times New Roman" panose="02020603050405020304" pitchFamily="18" charset="0"/>
                  <a:cs typeface="Times New Roman" panose="02020603050405020304" pitchFamily="18" charset="0"/>
                </a:endParaRPr>
              </a:p>
              <a:p>
                <a:pPr marL="0" indent="0">
                  <a:buNone/>
                </a:pPr>
                <a:r>
                  <a:rPr lang="zh-CN" altLang="zh-CN" sz="2800" b="1" dirty="0">
                    <a:latin typeface="Times New Roman" panose="02020603050405020304" pitchFamily="18" charset="0"/>
                    <a:cs typeface="Times New Roman" panose="02020603050405020304" pitchFamily="18" charset="0"/>
                  </a:rPr>
                  <a:t>使得</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，那么就称这个加密算法</a:t>
                </a:r>
                <a14:m>
                  <m:oMath xmlns:m="http://schemas.openxmlformats.org/officeDocument/2006/math">
                    <m:r>
                      <a:rPr lang="zh-CN" altLang="en-US" sz="2800" b="1" i="1" dirty="0" smtClean="0">
                        <a:latin typeface="Cambria Math"/>
                        <a:cs typeface="Times New Roman" panose="02020603050405020304" pitchFamily="18" charset="0"/>
                      </a:rPr>
                      <m:t>𝚷</m:t>
                    </m:r>
                  </m:oMath>
                </a14:m>
                <a:r>
                  <a:rPr lang="zh-CN" altLang="zh-CN" sz="2800" b="1" dirty="0">
                    <a:latin typeface="Times New Roman" panose="02020603050405020304" pitchFamily="18" charset="0"/>
                    <a:cs typeface="Times New Roman" panose="02020603050405020304" pitchFamily="18" charset="0"/>
                  </a:rPr>
                  <a:t>是语义安全的，或者称在</a:t>
                </a:r>
                <a:r>
                  <a:rPr lang="en-US" altLang="zh-CN" sz="2800" b="1" dirty="0">
                    <a:latin typeface="Times New Roman" panose="02020603050405020304" pitchFamily="18" charset="0"/>
                    <a:cs typeface="Times New Roman" panose="02020603050405020304" pitchFamily="18" charset="0"/>
                  </a:rPr>
                  <a:t>CPA</a:t>
                </a:r>
                <a:r>
                  <a:rPr lang="zh-CN" altLang="zh-CN" sz="2800" b="1" dirty="0">
                    <a:latin typeface="Times New Roman" panose="02020603050405020304" pitchFamily="18" charset="0"/>
                    <a:cs typeface="Times New Roman" panose="02020603050405020304" pitchFamily="18" charset="0"/>
                  </a:rPr>
                  <a:t>下具有不可区分性，简称</a:t>
                </a:r>
                <a:r>
                  <a:rPr lang="en-US" altLang="zh-CN" sz="2800" b="1" dirty="0">
                    <a:latin typeface="Times New Roman" panose="02020603050405020304" pitchFamily="18" charset="0"/>
                    <a:cs typeface="Times New Roman" panose="02020603050405020304" pitchFamily="18" charset="0"/>
                  </a:rPr>
                  <a:t>IND-CPA</a:t>
                </a:r>
                <a:r>
                  <a:rPr lang="zh-CN" altLang="zh-CN" sz="2800" b="1" dirty="0">
                    <a:latin typeface="Times New Roman" panose="02020603050405020304" pitchFamily="18" charset="0"/>
                    <a:cs typeface="Times New Roman" panose="02020603050405020304" pitchFamily="18" charset="0"/>
                  </a:rPr>
                  <a:t>安全。</a:t>
                </a:r>
              </a:p>
              <a:p>
                <a:pPr marL="0" indent="0">
                  <a:buNone/>
                </a:pPr>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41530" y="2078850"/>
                <a:ext cx="8550950" cy="4114800"/>
              </a:xfrm>
              <a:blipFill rotWithShape="1">
                <a:blip r:embed="rId3"/>
                <a:stretch>
                  <a:fillRect l="-1426" t="-192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C872108-4ADE-4818-9C6F-9B74EB30F999}"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37</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4137052266"/>
              </p:ext>
            </p:extLst>
          </p:nvPr>
        </p:nvGraphicFramePr>
        <p:xfrm>
          <a:off x="3041830" y="2978950"/>
          <a:ext cx="2790000" cy="558000"/>
        </p:xfrm>
        <a:graphic>
          <a:graphicData uri="http://schemas.openxmlformats.org/presentationml/2006/ole">
            <mc:AlternateContent xmlns:mc="http://schemas.openxmlformats.org/markup-compatibility/2006">
              <mc:Choice xmlns:v="urn:schemas-microsoft-com:vml" Requires="v">
                <p:oleObj spid="_x0000_s62497" name="Equation" r:id="rId4" imgW="1079280" imgH="215640" progId="Equation.DSMT4">
                  <p:embed/>
                </p:oleObj>
              </mc:Choice>
              <mc:Fallback>
                <p:oleObj name="Equation" r:id="rId4" imgW="1079280" imgH="215640" progId="Equation.DSMT4">
                  <p:embed/>
                  <p:pic>
                    <p:nvPicPr>
                      <p:cNvPr id="0" name=""/>
                      <p:cNvPicPr/>
                      <p:nvPr/>
                    </p:nvPicPr>
                    <p:blipFill>
                      <a:blip r:embed="rId5"/>
                      <a:stretch>
                        <a:fillRect/>
                      </a:stretch>
                    </p:blipFill>
                    <p:spPr>
                      <a:xfrm>
                        <a:off x="3041830" y="2978950"/>
                        <a:ext cx="2790000" cy="558000"/>
                      </a:xfrm>
                      <a:prstGeom prst="rect">
                        <a:avLst/>
                      </a:prstGeom>
                    </p:spPr>
                  </p:pic>
                </p:oleObj>
              </mc:Fallback>
            </mc:AlternateContent>
          </a:graphicData>
        </a:graphic>
      </p:graphicFrame>
    </p:spTree>
    <p:extLst>
      <p:ext uri="{BB962C8B-B14F-4D97-AF65-F5344CB8AC3E}">
        <p14:creationId xmlns:p14="http://schemas.microsoft.com/office/powerpoint/2010/main" val="2773875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375" y="2033588"/>
            <a:ext cx="8821738" cy="4114800"/>
          </a:xfrm>
        </p:spPr>
        <p:txBody>
          <a:bodyPr/>
          <a:lstStyle/>
          <a:p>
            <a:pPr marL="0" indent="0">
              <a:buNone/>
              <a:defRPr/>
            </a:pPr>
            <a:r>
              <a:rPr lang="zh-CN" altLang="zh-CN" sz="2800" b="1" dirty="0"/>
              <a:t>公钥加密方案在选择密文攻击下的</a:t>
            </a:r>
            <a:r>
              <a:rPr lang="en-US" altLang="zh-CN" sz="2800" b="1" dirty="0">
                <a:latin typeface="Times New Roman" panose="02020603050405020304" pitchFamily="18" charset="0"/>
                <a:cs typeface="Times New Roman" panose="02020603050405020304" pitchFamily="18" charset="0"/>
              </a:rPr>
              <a:t>IND</a:t>
            </a:r>
            <a:r>
              <a:rPr lang="zh-CN" altLang="zh-CN" sz="2800" b="1" dirty="0"/>
              <a:t>游戏（称为</a:t>
            </a:r>
            <a:r>
              <a:rPr lang="en-US" altLang="zh-CN" sz="2800" b="1" dirty="0">
                <a:latin typeface="Times New Roman" panose="02020603050405020304" pitchFamily="18" charset="0"/>
                <a:cs typeface="Times New Roman" panose="02020603050405020304" pitchFamily="18" charset="0"/>
              </a:rPr>
              <a:t>IND-CCA</a:t>
            </a:r>
            <a:r>
              <a:rPr lang="zh-CN" altLang="zh-CN" sz="2800" b="1" dirty="0"/>
              <a:t>游戏）如下。</a:t>
            </a:r>
          </a:p>
          <a:p>
            <a:pPr marL="0" indent="0">
              <a:buNone/>
              <a:defRPr/>
            </a:pPr>
            <a:r>
              <a:rPr lang="zh-CN" altLang="zh-CN" sz="2800" b="1" dirty="0"/>
              <a:t>（</a:t>
            </a:r>
            <a:r>
              <a:rPr lang="en-US" altLang="zh-CN" sz="2800" b="1" dirty="0"/>
              <a:t>1</a:t>
            </a:r>
            <a:r>
              <a:rPr lang="zh-CN" altLang="zh-CN" sz="2800" b="1" dirty="0"/>
              <a:t>）初始化：挑战者产生系统</a:t>
            </a:r>
            <a:r>
              <a:rPr lang="en-US" altLang="zh-CN" sz="2800" b="1" dirty="0"/>
              <a:t> </a:t>
            </a:r>
            <a:r>
              <a:rPr lang="zh-CN" altLang="zh-CN" sz="2800" b="1" dirty="0"/>
              <a:t>，攻击者（表示为</a:t>
            </a:r>
            <a:r>
              <a:rPr lang="en-US" altLang="zh-CN" sz="2800" b="1" dirty="0">
                <a:latin typeface="Times New Roman" panose="02020603050405020304" pitchFamily="18" charset="0"/>
                <a:cs typeface="Times New Roman" panose="02020603050405020304" pitchFamily="18" charset="0"/>
              </a:rPr>
              <a:t>A</a:t>
            </a:r>
            <a:r>
              <a:rPr lang="zh-CN" altLang="zh-CN" sz="2800" b="1" dirty="0"/>
              <a:t>）获得系统公开密钥。</a:t>
            </a:r>
          </a:p>
          <a:p>
            <a:pPr marL="0" indent="0">
              <a:buNone/>
              <a:defRPr/>
            </a:pPr>
            <a:r>
              <a:rPr lang="zh-CN" altLang="zh-CN" sz="2800" b="1" dirty="0"/>
              <a:t>（</a:t>
            </a:r>
            <a:r>
              <a:rPr lang="en-US" altLang="zh-CN" sz="2800" b="1" dirty="0"/>
              <a:t>2</a:t>
            </a:r>
            <a:r>
              <a:rPr lang="zh-CN" altLang="zh-CN" sz="2800" b="1" dirty="0"/>
              <a:t>）训练：敌手向挑战者（或解密预言机）做解密询问（可多项式有界次），即取密文</a:t>
            </a:r>
            <a:r>
              <a:rPr lang="en-US" altLang="zh-CN" sz="2800" b="1" dirty="0">
                <a:latin typeface="Times New Roman" panose="02020603050405020304" pitchFamily="18" charset="0"/>
                <a:cs typeface="Times New Roman" panose="02020603050405020304" pitchFamily="18" charset="0"/>
              </a:rPr>
              <a:t>CT</a:t>
            </a:r>
            <a:r>
              <a:rPr lang="zh-CN" altLang="zh-CN" sz="2800" b="1" dirty="0"/>
              <a:t>给挑战者，挑战者解密后，将明文给攻击者，然后产生明文信息，得到系统加密后的密文（可多项式有界次）。</a:t>
            </a:r>
          </a:p>
          <a:p>
            <a:pPr>
              <a:defRPr/>
            </a:pPr>
            <a:endParaRPr lang="zh-CN" altLang="en-US" dirty="0"/>
          </a:p>
        </p:txBody>
      </p:sp>
      <p:sp>
        <p:nvSpPr>
          <p:cNvPr id="4096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EC0B8E5E-B27A-427D-9C59-9EB2C10AF594}" type="datetime1">
              <a:rPr lang="zh-CN" altLang="en-US" sz="1400" smtClean="0"/>
              <a:t>2020\1\31 Friday</a:t>
            </a:fld>
            <a:endParaRPr lang="en-US" altLang="zh-CN" sz="1400"/>
          </a:p>
        </p:txBody>
      </p:sp>
      <p:sp>
        <p:nvSpPr>
          <p:cNvPr id="4096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09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F8DB8D6-ABBD-494C-8164-B8388551AEF3}" type="slidenum">
              <a:rPr lang="en-US" altLang="zh-CN" sz="1400" smtClean="0"/>
              <a:pPr eaLnBrk="1" hangingPunct="1">
                <a:spcBef>
                  <a:spcPct val="0"/>
                </a:spcBef>
                <a:buClrTx/>
                <a:buSzTx/>
                <a:buFontTx/>
                <a:buNone/>
              </a:pPr>
              <a:t>38</a:t>
            </a:fld>
            <a:endParaRPr lang="en-US" altLang="zh-CN"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11560" y="2078850"/>
                <a:ext cx="7772400" cy="4114800"/>
              </a:xfrm>
            </p:spPr>
            <p:txBody>
              <a:bodyPr/>
              <a:lstStyle/>
              <a:p>
                <a:pPr marL="0" indent="0">
                  <a:buNone/>
                </a:pP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zh-CN" sz="2800" b="1" dirty="0">
                    <a:latin typeface="Times New Roman" panose="02020603050405020304" pitchFamily="18" charset="0"/>
                    <a:cs typeface="Times New Roman" panose="02020603050405020304" pitchFamily="18" charset="0"/>
                  </a:rPr>
                  <a:t>）挑战：攻击者输出两个长度相同的信息</a:t>
                </a:r>
                <a:r>
                  <a:rPr lang="en-US" altLang="zh-CN" sz="2800" b="1" i="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0</a:t>
                </a:r>
                <a:r>
                  <a:rPr lang="zh-CN" altLang="zh-CN" sz="2800" b="1" dirty="0">
                    <a:latin typeface="Times New Roman" panose="02020603050405020304" pitchFamily="18" charset="0"/>
                    <a:cs typeface="Times New Roman" panose="02020603050405020304" pitchFamily="18" charset="0"/>
                  </a:rPr>
                  <a:t>和</a:t>
                </a:r>
                <a:r>
                  <a:rPr lang="en-US" altLang="zh-CN" sz="2800" b="1" i="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，再从挑战者接收</a:t>
                </a:r>
                <a:r>
                  <a:rPr lang="en-US" altLang="zh-CN" sz="2800" b="1" i="1" dirty="0">
                    <a:latin typeface="Times New Roman" panose="02020603050405020304" pitchFamily="18" charset="0"/>
                    <a:cs typeface="Times New Roman" panose="02020603050405020304" pitchFamily="18" charset="0"/>
                  </a:rPr>
                  <a:t>M</a:t>
                </a:r>
                <a14:m>
                  <m:oMath xmlns:m="http://schemas.openxmlformats.org/officeDocument/2006/math">
                    <m:r>
                      <a:rPr lang="zh-CN" altLang="en-US" sz="2800" b="1" i="1" baseline="-25000" smtClean="0">
                        <a:latin typeface="Cambria Math"/>
                        <a:cs typeface="Times New Roman" panose="02020603050405020304" pitchFamily="18" charset="0"/>
                      </a:rPr>
                      <m:t>𝜷</m:t>
                    </m:r>
                  </m:oMath>
                </a14:m>
                <a:r>
                  <a:rPr lang="zh-CN" altLang="zh-CN" sz="2800" b="1" dirty="0">
                    <a:latin typeface="Times New Roman" panose="02020603050405020304" pitchFamily="18" charset="0"/>
                    <a:cs typeface="Times New Roman" panose="02020603050405020304" pitchFamily="18" charset="0"/>
                  </a:rPr>
                  <a:t>的密文，其中随机值</a:t>
                </a:r>
                <a14:m>
                  <m:oMath xmlns:m="http://schemas.openxmlformats.org/officeDocument/2006/math">
                    <m:r>
                      <a:rPr lang="zh-CN" altLang="en-US" sz="2800" b="1" i="1" dirty="0" smtClean="0">
                        <a:latin typeface="Cambria Math"/>
                        <a:cs typeface="Times New Roman" panose="02020603050405020304" pitchFamily="18" charset="0"/>
                      </a:rPr>
                      <m:t>𝜷</m:t>
                    </m:r>
                    <m:r>
                      <a:rPr lang="zh-CN" altLang="en-US" sz="2800" b="1" i="1" dirty="0" smtClean="0">
                        <a:latin typeface="Cambria Math"/>
                        <a:cs typeface="Times New Roman" panose="02020603050405020304" pitchFamily="18" charset="0"/>
                      </a:rPr>
                      <m:t>⟵</m:t>
                    </m:r>
                  </m:oMath>
                </a14:m>
                <a:r>
                  <a:rPr lang="en-US" altLang="zh-CN" sz="2800" b="1" i="1" baseline="-25000" dirty="0">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{0,1}</a:t>
                </a:r>
                <a:r>
                  <a:rPr lang="zh-CN" altLang="zh-CN" sz="2800" b="1" dirty="0">
                    <a:latin typeface="Times New Roman" panose="02020603050405020304" pitchFamily="18" charset="0"/>
                    <a:cs typeface="Times New Roman" panose="02020603050405020304" pitchFamily="18" charset="0"/>
                  </a:rPr>
                  <a:t>。</a:t>
                </a:r>
              </a:p>
              <a:p>
                <a:pPr marL="0" indent="0">
                  <a:buNone/>
                </a:pP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）猜测：攻击者输出</a:t>
                </a:r>
                <a14:m>
                  <m:oMath xmlns:m="http://schemas.openxmlformats.org/officeDocument/2006/math">
                    <m:r>
                      <a:rPr lang="zh-CN" altLang="en-US" sz="2800" b="1" i="1" dirty="0" smtClean="0">
                        <a:latin typeface="Cambria Math"/>
                        <a:cs typeface="Times New Roman" panose="02020603050405020304" pitchFamily="18" charset="0"/>
                      </a:rPr>
                      <m:t>𝜷</m:t>
                    </m:r>
                  </m:oMath>
                </a14:m>
                <a:r>
                  <a:rPr lang="en-US" altLang="zh-CN" sz="2800" b="1" i="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，若</a:t>
                </a:r>
                <a14:m>
                  <m:oMath xmlns:m="http://schemas.openxmlformats.org/officeDocument/2006/math">
                    <m:r>
                      <a:rPr lang="zh-CN" altLang="en-US" sz="2800" b="1" i="1" dirty="0">
                        <a:latin typeface="Cambria Math"/>
                        <a:cs typeface="Times New Roman" panose="02020603050405020304" pitchFamily="18" charset="0"/>
                      </a:rPr>
                      <m:t>𝜷</m:t>
                    </m:r>
                  </m:oMath>
                </a14:m>
                <a:r>
                  <a:rPr lang="en-US" altLang="zh-CN" sz="2800" b="1" i="1"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800" b="1" i="1" dirty="0">
                        <a:latin typeface="Cambria Math"/>
                        <a:cs typeface="Times New Roman" panose="02020603050405020304" pitchFamily="18" charset="0"/>
                      </a:rPr>
                      <m:t>𝜷</m:t>
                    </m:r>
                  </m:oMath>
                </a14:m>
                <a:r>
                  <a:rPr lang="zh-CN" altLang="zh-CN" sz="2800" b="1" dirty="0">
                    <a:latin typeface="Times New Roman" panose="02020603050405020304" pitchFamily="18" charset="0"/>
                    <a:cs typeface="Times New Roman" panose="02020603050405020304" pitchFamily="18" charset="0"/>
                  </a:rPr>
                  <a:t>，则攻击者攻击成功。</a:t>
                </a:r>
              </a:p>
              <a:p>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11560" y="2078850"/>
                <a:ext cx="7772400" cy="4114800"/>
              </a:xfrm>
              <a:blipFill rotWithShape="1">
                <a:blip r:embed="rId2"/>
                <a:stretch>
                  <a:fillRect l="-1569" t="-1926" r="-23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F661F68F-CFF1-4F41-8DA3-B1D68374FDF3}"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39</a:t>
            </a:fld>
            <a:endParaRPr lang="en-US" altLang="zh-CN"/>
          </a:p>
        </p:txBody>
      </p:sp>
    </p:spTree>
    <p:extLst>
      <p:ext uri="{BB962C8B-B14F-4D97-AF65-F5344CB8AC3E}">
        <p14:creationId xmlns:p14="http://schemas.microsoft.com/office/powerpoint/2010/main" val="247138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42DD4D4-B766-45B9-8087-9197A0E47911}" type="datetime1">
              <a:rPr lang="zh-CN" altLang="en-US" sz="1400" smtClean="0"/>
              <a:t>2020\1\31 Friday</a:t>
            </a:fld>
            <a:endParaRPr lang="en-US" altLang="zh-CN" sz="1400"/>
          </a:p>
        </p:txBody>
      </p:sp>
      <p:sp>
        <p:nvSpPr>
          <p:cNvPr id="51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1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CA1A721D-4F0C-46FB-92C2-51A65BF1E822}" type="slidenum">
              <a:rPr lang="en-US" altLang="zh-CN" sz="1400" smtClean="0"/>
              <a:pPr eaLnBrk="1" hangingPunct="1">
                <a:spcBef>
                  <a:spcPct val="0"/>
                </a:spcBef>
                <a:buClrTx/>
                <a:buSzTx/>
                <a:buFontTx/>
                <a:buNone/>
              </a:pPr>
              <a:t>4</a:t>
            </a:fld>
            <a:endParaRPr lang="en-US" altLang="zh-CN" sz="1400"/>
          </a:p>
        </p:txBody>
      </p:sp>
      <p:sp>
        <p:nvSpPr>
          <p:cNvPr id="5125" name="Rectangle 2"/>
          <p:cNvSpPr>
            <a:spLocks noGrp="1" noChangeArrowheads="1"/>
          </p:cNvSpPr>
          <p:nvPr>
            <p:ph type="title"/>
          </p:nvPr>
        </p:nvSpPr>
        <p:spPr>
          <a:xfrm>
            <a:off x="1285875" y="863600"/>
            <a:ext cx="6481763" cy="877888"/>
          </a:xfrm>
        </p:spPr>
        <p:txBody>
          <a:bodyPr anchor="ctr"/>
          <a:lstStyle/>
          <a:p>
            <a:pPr eaLnBrk="1" hangingPunct="1"/>
            <a:r>
              <a:rPr lang="en-US" altLang="zh-CN" b="1" dirty="0">
                <a:solidFill>
                  <a:srgbClr val="FF0000"/>
                </a:solidFill>
                <a:latin typeface="黑体" pitchFamily="49" charset="-122"/>
                <a:ea typeface="黑体" pitchFamily="49" charset="-122"/>
              </a:rPr>
              <a:t>7.1</a:t>
            </a:r>
            <a:r>
              <a:rPr lang="zh-CN" altLang="en-US" b="1" dirty="0">
                <a:solidFill>
                  <a:srgbClr val="FF0000"/>
                </a:solidFill>
                <a:latin typeface="黑体" pitchFamily="49" charset="-122"/>
                <a:ea typeface="黑体" pitchFamily="49" charset="-122"/>
              </a:rPr>
              <a:t>公钥密码体制概述</a:t>
            </a:r>
            <a:endParaRPr lang="zh-CN" altLang="en-US" b="1" dirty="0">
              <a:solidFill>
                <a:srgbClr val="FF0000"/>
              </a:solidFill>
            </a:endParaRPr>
          </a:p>
        </p:txBody>
      </p:sp>
      <p:sp>
        <p:nvSpPr>
          <p:cNvPr id="5126" name="Text Box 3"/>
          <p:cNvSpPr txBox="1">
            <a:spLocks noChangeArrowheads="1"/>
          </p:cNvSpPr>
          <p:nvPr/>
        </p:nvSpPr>
        <p:spPr bwMode="auto">
          <a:xfrm>
            <a:off x="251520" y="2033588"/>
            <a:ext cx="8595955" cy="405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indent="-342900">
              <a:buSzPct val="100000"/>
              <a:buFont typeface="Wingdings" pitchFamily="2" charset="2"/>
              <a:buChar char="Ø"/>
            </a:pPr>
            <a:r>
              <a:rPr lang="zh-CN" altLang="zh-CN" sz="2800" b="1" dirty="0">
                <a:latin typeface="+mn-lt"/>
                <a:ea typeface="+mn-ea"/>
              </a:rPr>
              <a:t>在公钥密码体制问世之前，所有的密码算法，包括原始手工计算的、由机械设备实现的及由计算机实现的，都是基于代换和置换这两个基本方法</a:t>
            </a:r>
            <a:r>
              <a:rPr lang="zh-CN" altLang="zh-CN" sz="2800" b="1" dirty="0" smtClean="0">
                <a:latin typeface="+mn-lt"/>
                <a:ea typeface="+mn-ea"/>
              </a:rPr>
              <a:t>。</a:t>
            </a:r>
            <a:endParaRPr lang="en-US" altLang="zh-CN" sz="2800" b="1" dirty="0" smtClean="0">
              <a:latin typeface="+mn-lt"/>
              <a:ea typeface="+mn-ea"/>
            </a:endParaRPr>
          </a:p>
          <a:p>
            <a:pPr marL="342900" indent="-342900">
              <a:buSzPct val="100000"/>
              <a:buFont typeface="Wingdings" pitchFamily="2" charset="2"/>
              <a:buChar char="Ø"/>
            </a:pPr>
            <a:r>
              <a:rPr lang="zh-CN" altLang="zh-CN" sz="2800" b="1" dirty="0" smtClean="0">
                <a:latin typeface="+mn-lt"/>
                <a:ea typeface="+mn-ea"/>
              </a:rPr>
              <a:t>公</a:t>
            </a:r>
            <a:r>
              <a:rPr lang="zh-CN" altLang="zh-CN" sz="2800" b="1" dirty="0">
                <a:latin typeface="+mn-lt"/>
                <a:ea typeface="+mn-ea"/>
              </a:rPr>
              <a:t>钥密码体制为密码学的发展提供了新的理论和技术基础，一方面公钥密码算法的基本工具不再是代换和置换，而是数学函数；另一方面公钥密码算法是以非对称的形式使用两个密钥，两个密钥的使用对保密性、密钥分配（</a:t>
            </a:r>
            <a:r>
              <a:rPr lang="en-US" altLang="zh-CN" sz="2800" b="1" dirty="0">
                <a:latin typeface="+mn-lt"/>
                <a:ea typeface="+mn-ea"/>
              </a:rPr>
              <a:t>Key Distribution</a:t>
            </a:r>
            <a:r>
              <a:rPr lang="zh-CN" altLang="zh-CN" sz="2800" b="1" dirty="0">
                <a:latin typeface="+mn-lt"/>
                <a:ea typeface="+mn-ea"/>
              </a:rPr>
              <a:t>）、认证等都有着深刻的意义。</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96525" y="2033845"/>
                <a:ext cx="8325925" cy="4114800"/>
              </a:xfrm>
            </p:spPr>
            <p:txBody>
              <a:bodyPr/>
              <a:lstStyle/>
              <a:p>
                <a:pPr marL="0" indent="0">
                  <a:buNone/>
                </a:pPr>
                <a:r>
                  <a:rPr lang="zh-CN" altLang="zh-CN" sz="2800" b="1" dirty="0">
                    <a:latin typeface="Times New Roman" panose="02020603050405020304" pitchFamily="18" charset="0"/>
                    <a:cs typeface="Times New Roman" panose="02020603050405020304" pitchFamily="18" charset="0"/>
                  </a:rPr>
                  <a:t>定义</a:t>
                </a:r>
                <a:r>
                  <a:rPr lang="en-US" altLang="zh-CN" sz="2800" b="1" dirty="0">
                    <a:latin typeface="Times New Roman" panose="02020603050405020304" pitchFamily="18" charset="0"/>
                    <a:cs typeface="Times New Roman" panose="02020603050405020304" pitchFamily="18" charset="0"/>
                  </a:rPr>
                  <a:t>7.5</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IND-CCA</a:t>
                </a:r>
                <a:r>
                  <a:rPr lang="zh-CN" altLang="zh-CN" sz="2800" b="1" dirty="0">
                    <a:latin typeface="Times New Roman" panose="02020603050405020304" pitchFamily="18" charset="0"/>
                    <a:cs typeface="Times New Roman" panose="02020603050405020304" pitchFamily="18" charset="0"/>
                  </a:rPr>
                  <a:t>）　如果对任何多项式时间的攻击者</a:t>
                </a:r>
                <a:r>
                  <a:rPr lang="en-US" altLang="zh-CN" sz="2800" b="1" dirty="0">
                    <a:latin typeface="Times New Roman" panose="02020603050405020304" pitchFamily="18" charset="0"/>
                    <a:cs typeface="Times New Roman" panose="02020603050405020304" pitchFamily="18" charset="0"/>
                  </a:rPr>
                  <a:t>A</a:t>
                </a:r>
                <a:r>
                  <a:rPr lang="zh-CN" altLang="zh-CN" sz="2800" b="1" dirty="0">
                    <a:latin typeface="Times New Roman" panose="02020603050405020304" pitchFamily="18" charset="0"/>
                    <a:cs typeface="Times New Roman" panose="02020603050405020304" pitchFamily="18" charset="0"/>
                  </a:rPr>
                  <a:t>都存在一个可忽略的函数</a:t>
                </a:r>
                <a14:m>
                  <m:oMath xmlns:m="http://schemas.openxmlformats.org/officeDocument/2006/math">
                    <m:r>
                      <a:rPr lang="zh-CN" altLang="en-US" sz="2800" b="1" i="1" dirty="0">
                        <a:latin typeface="Cambria Math"/>
                        <a:cs typeface="Times New Roman" panose="02020603050405020304" pitchFamily="18" charset="0"/>
                      </a:rPr>
                      <m:t>𝜺</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K</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，使得</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r>
                  <a:rPr lang="zh-CN" altLang="zh-CN" sz="2800" b="1" dirty="0">
                    <a:latin typeface="Times New Roman" panose="02020603050405020304" pitchFamily="18" charset="0"/>
                    <a:cs typeface="Times New Roman" panose="02020603050405020304" pitchFamily="18" charset="0"/>
                  </a:rPr>
                  <a:t>那么就称这个加密算法</a:t>
                </a:r>
                <a14:m>
                  <m:oMath xmlns:m="http://schemas.openxmlformats.org/officeDocument/2006/math">
                    <m:r>
                      <a:rPr lang="zh-CN" altLang="en-US" sz="2800" b="1" i="1" dirty="0" smtClean="0">
                        <a:latin typeface="Cambria Math"/>
                        <a:cs typeface="Times New Roman" panose="02020603050405020304" pitchFamily="18" charset="0"/>
                      </a:rPr>
                      <m:t>𝚷</m:t>
                    </m:r>
                  </m:oMath>
                </a14:m>
                <a:r>
                  <a:rPr lang="zh-CN" altLang="zh-CN" sz="2800" b="1" dirty="0">
                    <a:latin typeface="Times New Roman" panose="02020603050405020304" pitchFamily="18" charset="0"/>
                    <a:cs typeface="Times New Roman" panose="02020603050405020304" pitchFamily="18" charset="0"/>
                  </a:rPr>
                  <a:t>在选择密文攻击下具有不可区分性，简称</a:t>
                </a:r>
                <a:r>
                  <a:rPr lang="en-US" altLang="zh-CN" sz="2800" b="1" dirty="0">
                    <a:latin typeface="Times New Roman" panose="02020603050405020304" pitchFamily="18" charset="0"/>
                    <a:cs typeface="Times New Roman" panose="02020603050405020304" pitchFamily="18" charset="0"/>
                  </a:rPr>
                  <a:t>IND-CCA</a:t>
                </a:r>
                <a:r>
                  <a:rPr lang="zh-CN" altLang="zh-CN" sz="2800" b="1" dirty="0">
                    <a:latin typeface="Times New Roman" panose="02020603050405020304" pitchFamily="18" charset="0"/>
                    <a:cs typeface="Times New Roman" panose="02020603050405020304" pitchFamily="18" charset="0"/>
                  </a:rPr>
                  <a:t>安全。</a:t>
                </a:r>
              </a:p>
              <a:p>
                <a:pPr marL="0" indent="0">
                  <a:buNone/>
                </a:pPr>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96525" y="2033845"/>
                <a:ext cx="8325925" cy="4114800"/>
              </a:xfrm>
              <a:blipFill rotWithShape="1">
                <a:blip r:embed="rId3"/>
                <a:stretch>
                  <a:fillRect l="-1538" t="-1926" r="-146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ACD2180F-87DD-4F99-86A2-F69060A12729}"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40</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295357673"/>
              </p:ext>
            </p:extLst>
          </p:nvPr>
        </p:nvGraphicFramePr>
        <p:xfrm>
          <a:off x="3086835" y="2978950"/>
          <a:ext cx="2790000" cy="558000"/>
        </p:xfrm>
        <a:graphic>
          <a:graphicData uri="http://schemas.openxmlformats.org/presentationml/2006/ole">
            <mc:AlternateContent xmlns:mc="http://schemas.openxmlformats.org/markup-compatibility/2006">
              <mc:Choice xmlns:v="urn:schemas-microsoft-com:vml" Requires="v">
                <p:oleObj spid="_x0000_s63518" name="Equation" r:id="rId4" imgW="1079280" imgH="215640" progId="Equation.DSMT4">
                  <p:embed/>
                </p:oleObj>
              </mc:Choice>
              <mc:Fallback>
                <p:oleObj name="Equation" r:id="rId4" imgW="1079280" imgH="215640" progId="Equation.DSMT4">
                  <p:embed/>
                  <p:pic>
                    <p:nvPicPr>
                      <p:cNvPr id="0" name=""/>
                      <p:cNvPicPr/>
                      <p:nvPr/>
                    </p:nvPicPr>
                    <p:blipFill>
                      <a:blip r:embed="rId5"/>
                      <a:stretch>
                        <a:fillRect/>
                      </a:stretch>
                    </p:blipFill>
                    <p:spPr>
                      <a:xfrm>
                        <a:off x="3086835" y="2978950"/>
                        <a:ext cx="2790000" cy="558000"/>
                      </a:xfrm>
                      <a:prstGeom prst="rect">
                        <a:avLst/>
                      </a:prstGeom>
                    </p:spPr>
                  </p:pic>
                </p:oleObj>
              </mc:Fallback>
            </mc:AlternateContent>
          </a:graphicData>
        </a:graphic>
      </p:graphicFrame>
    </p:spTree>
    <p:extLst>
      <p:ext uri="{BB962C8B-B14F-4D97-AF65-F5344CB8AC3E}">
        <p14:creationId xmlns:p14="http://schemas.microsoft.com/office/powerpoint/2010/main" val="2316718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556665" y="3248980"/>
            <a:ext cx="6165685" cy="677670"/>
          </a:xfrm>
        </p:spPr>
        <p:txBody>
          <a:bodyPr/>
          <a:lstStyle/>
          <a:p>
            <a:r>
              <a:rPr lang="en-US" altLang="zh-CN" b="1" dirty="0">
                <a:solidFill>
                  <a:srgbClr val="FF0000"/>
                </a:solidFill>
                <a:latin typeface="黑体" pitchFamily="49" charset="-122"/>
                <a:ea typeface="黑体" pitchFamily="49" charset="-122"/>
              </a:rPr>
              <a:t>7.2 </a:t>
            </a:r>
            <a:r>
              <a:rPr lang="en-US" altLang="zh-CN" b="1" dirty="0">
                <a:solidFill>
                  <a:srgbClr val="FF0000"/>
                </a:solidFill>
                <a:latin typeface="Times New Roman" pitchFamily="18" charset="0"/>
                <a:cs typeface="Times New Roman" pitchFamily="18" charset="0"/>
              </a:rPr>
              <a:t>RSA</a:t>
            </a:r>
            <a:r>
              <a:rPr lang="zh-CN" altLang="zh-CN" b="1" dirty="0">
                <a:solidFill>
                  <a:srgbClr val="FF0000"/>
                </a:solidFill>
              </a:rPr>
              <a:t>公钥密码体制</a:t>
            </a:r>
            <a:endParaRPr lang="zh-CN" altLang="en-US" b="1" dirty="0">
              <a:solidFill>
                <a:srgbClr val="FF0000"/>
              </a:solidFill>
            </a:endParaRPr>
          </a:p>
        </p:txBody>
      </p:sp>
      <p:sp>
        <p:nvSpPr>
          <p:cNvPr id="4403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FA5AFA4-E7F7-45E3-B59B-75546C18ECF4}" type="datetime1">
              <a:rPr lang="zh-CN" altLang="en-US" sz="1400" smtClean="0"/>
              <a:t>2020\1\31 Friday</a:t>
            </a:fld>
            <a:endParaRPr lang="en-US" altLang="zh-CN" sz="1400"/>
          </a:p>
        </p:txBody>
      </p:sp>
      <p:sp>
        <p:nvSpPr>
          <p:cNvPr id="4403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40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D7145DD6-C85D-4984-A7F8-DF735546B341}" type="slidenum">
              <a:rPr lang="en-US" altLang="zh-CN" sz="1400" smtClean="0"/>
              <a:pPr eaLnBrk="1" hangingPunct="1">
                <a:spcBef>
                  <a:spcPct val="0"/>
                </a:spcBef>
                <a:buClrTx/>
                <a:buSzTx/>
                <a:buFontTx/>
                <a:buNone/>
              </a:pPr>
              <a:t>41</a:t>
            </a:fld>
            <a:endParaRPr lang="en-US" altLang="zh-CN" sz="1400"/>
          </a:p>
        </p:txBody>
      </p:sp>
    </p:spTree>
    <p:extLst>
      <p:ext uri="{BB962C8B-B14F-4D97-AF65-F5344CB8AC3E}">
        <p14:creationId xmlns:p14="http://schemas.microsoft.com/office/powerpoint/2010/main" val="2680632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p:cNvSpPr>
          <p:nvPr>
            <p:ph idx="1"/>
          </p:nvPr>
        </p:nvSpPr>
        <p:spPr>
          <a:xfrm>
            <a:off x="522288" y="2124075"/>
            <a:ext cx="8370887" cy="4114800"/>
          </a:xfrm>
        </p:spPr>
        <p:txBody>
          <a:bodyPr/>
          <a:lstStyle/>
          <a:p>
            <a:pPr marL="0" indent="457200">
              <a:buFont typeface="Wingdings" pitchFamily="2" charset="2"/>
              <a:buNone/>
            </a:pPr>
            <a:r>
              <a:rPr lang="en-US" altLang="zh-CN" sz="2800" b="1">
                <a:latin typeface="Times New Roman" pitchFamily="18" charset="0"/>
                <a:cs typeface="Times New Roman" pitchFamily="18" charset="0"/>
              </a:rPr>
              <a:t>  RSA</a:t>
            </a:r>
            <a:r>
              <a:rPr lang="zh-CN" altLang="zh-CN" sz="2800" b="1"/>
              <a:t>公钥密码体制是</a:t>
            </a:r>
            <a:r>
              <a:rPr lang="en-US" altLang="zh-CN" sz="2800" b="1">
                <a:latin typeface="Times New Roman" pitchFamily="18" charset="0"/>
                <a:cs typeface="Times New Roman" pitchFamily="18" charset="0"/>
              </a:rPr>
              <a:t>1978</a:t>
            </a:r>
            <a:r>
              <a:rPr lang="zh-CN" altLang="zh-CN" sz="2800" b="1"/>
              <a:t>年由麻省理工学院三位密码学家</a:t>
            </a:r>
            <a:r>
              <a:rPr lang="en-US" altLang="zh-CN" sz="2800" b="1">
                <a:latin typeface="Times New Roman" pitchFamily="18" charset="0"/>
                <a:cs typeface="Times New Roman" pitchFamily="18" charset="0"/>
              </a:rPr>
              <a:t>Rivest</a:t>
            </a:r>
            <a:r>
              <a:rPr lang="zh-CN" altLang="zh-CN" sz="2800" b="1"/>
              <a:t>、</a:t>
            </a:r>
            <a:r>
              <a:rPr lang="en-US" altLang="zh-CN" sz="2800" b="1">
                <a:latin typeface="Times New Roman" pitchFamily="18" charset="0"/>
                <a:cs typeface="Times New Roman" pitchFamily="18" charset="0"/>
              </a:rPr>
              <a:t>Shamir</a:t>
            </a:r>
            <a:r>
              <a:rPr lang="zh-CN" altLang="zh-CN" sz="2800" b="1"/>
              <a:t>和</a:t>
            </a:r>
            <a:r>
              <a:rPr lang="en-US" altLang="zh-CN" sz="2800" b="1">
                <a:latin typeface="Times New Roman" pitchFamily="18" charset="0"/>
                <a:cs typeface="Times New Roman" pitchFamily="18" charset="0"/>
              </a:rPr>
              <a:t>Adleman</a:t>
            </a:r>
            <a:r>
              <a:rPr lang="zh-CN" altLang="zh-CN" sz="2800" b="1"/>
              <a:t>提出的一种用数论构造的、也是迄今为止理论上最为成熟完善的公钥密码体制。</a:t>
            </a:r>
            <a:r>
              <a:rPr lang="en-US" altLang="zh-CN" sz="2800" b="1">
                <a:latin typeface="Times New Roman" pitchFamily="18" charset="0"/>
                <a:cs typeface="Times New Roman" pitchFamily="18" charset="0"/>
              </a:rPr>
              <a:t>RSA</a:t>
            </a:r>
            <a:r>
              <a:rPr lang="zh-CN" altLang="zh-CN" sz="2800" b="1"/>
              <a:t>公钥密码体制的安全性基于数论中大整数分解的困难性，既可用于加密又可用于数字签名，已得到广泛应用。</a:t>
            </a:r>
          </a:p>
          <a:p>
            <a:pPr marL="0" indent="457200">
              <a:buFont typeface="Wingdings" pitchFamily="2" charset="2"/>
              <a:buNone/>
            </a:pPr>
            <a:r>
              <a:rPr lang="en-US" altLang="zh-CN" sz="2800" b="1"/>
              <a:t>   </a:t>
            </a:r>
            <a:r>
              <a:rPr lang="zh-CN" altLang="zh-CN" sz="2800" b="1"/>
              <a:t>在</a:t>
            </a:r>
            <a:r>
              <a:rPr lang="en-US" altLang="zh-CN" sz="2800" b="1">
                <a:latin typeface="Times New Roman" pitchFamily="18" charset="0"/>
                <a:cs typeface="Times New Roman" pitchFamily="18" charset="0"/>
              </a:rPr>
              <a:t>Diffie</a:t>
            </a:r>
            <a:r>
              <a:rPr lang="zh-CN" altLang="zh-CN" sz="2800" b="1"/>
              <a:t>和</a:t>
            </a:r>
            <a:r>
              <a:rPr lang="en-US" altLang="zh-CN" sz="2800" b="1">
                <a:latin typeface="Times New Roman" pitchFamily="18" charset="0"/>
                <a:cs typeface="Times New Roman" pitchFamily="18" charset="0"/>
              </a:rPr>
              <a:t>Hellman</a:t>
            </a:r>
            <a:r>
              <a:rPr lang="zh-CN" altLang="zh-CN" sz="2800" b="1"/>
              <a:t>提出公钥密码体制设想后的两年里，先后有由</a:t>
            </a:r>
            <a:r>
              <a:rPr lang="en-US" altLang="zh-CN" sz="2800" b="1">
                <a:latin typeface="Times New Roman" pitchFamily="18" charset="0"/>
                <a:cs typeface="Times New Roman" pitchFamily="18" charset="0"/>
              </a:rPr>
              <a:t>Merkle</a:t>
            </a:r>
            <a:r>
              <a:rPr lang="zh-CN" altLang="zh-CN" sz="2800" b="1"/>
              <a:t>和</a:t>
            </a:r>
            <a:r>
              <a:rPr lang="en-US" altLang="zh-CN" sz="2800" b="1">
                <a:latin typeface="Times New Roman" pitchFamily="18" charset="0"/>
                <a:cs typeface="Times New Roman" pitchFamily="18" charset="0"/>
              </a:rPr>
              <a:t>Hellman</a:t>
            </a:r>
            <a:r>
              <a:rPr lang="zh-CN" altLang="zh-CN" sz="2800" b="1"/>
              <a:t>共同提出的</a:t>
            </a:r>
            <a:r>
              <a:rPr lang="en-US" altLang="zh-CN" sz="2800" b="1">
                <a:latin typeface="Times New Roman" pitchFamily="18" charset="0"/>
                <a:cs typeface="Times New Roman" pitchFamily="18" charset="0"/>
              </a:rPr>
              <a:t>MH</a:t>
            </a:r>
            <a:r>
              <a:rPr lang="zh-CN" altLang="zh-CN" sz="2800" b="1"/>
              <a:t>背包公钥密码系统和由</a:t>
            </a:r>
            <a:r>
              <a:rPr lang="en-US" altLang="zh-CN" sz="2800" b="1">
                <a:latin typeface="Times New Roman" pitchFamily="18" charset="0"/>
                <a:cs typeface="Times New Roman" pitchFamily="18" charset="0"/>
              </a:rPr>
              <a:t>Rivest</a:t>
            </a:r>
            <a:r>
              <a:rPr lang="zh-CN" altLang="zh-CN" sz="2800" b="1"/>
              <a:t>、</a:t>
            </a:r>
            <a:r>
              <a:rPr lang="en-US" altLang="zh-CN" sz="2800" b="1">
                <a:latin typeface="Times New Roman" pitchFamily="18" charset="0"/>
                <a:cs typeface="Times New Roman" pitchFamily="18" charset="0"/>
              </a:rPr>
              <a:t>Shamir</a:t>
            </a:r>
            <a:r>
              <a:rPr lang="zh-CN" altLang="zh-CN" sz="2800" b="1"/>
              <a:t>、</a:t>
            </a:r>
            <a:r>
              <a:rPr lang="en-US" altLang="zh-CN" sz="2800" b="1">
                <a:latin typeface="Times New Roman" pitchFamily="18" charset="0"/>
                <a:cs typeface="Times New Roman" pitchFamily="18" charset="0"/>
              </a:rPr>
              <a:t> Adleman</a:t>
            </a:r>
            <a:endParaRPr lang="zh-CN" altLang="en-US" sz="2800"/>
          </a:p>
        </p:txBody>
      </p:sp>
      <p:sp>
        <p:nvSpPr>
          <p:cNvPr id="4403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D820217-6ECA-41B7-931C-7B480429D6C1}" type="datetime1">
              <a:rPr lang="zh-CN" altLang="en-US" sz="1400" smtClean="0"/>
              <a:t>2020\1\31 Friday</a:t>
            </a:fld>
            <a:endParaRPr lang="en-US" altLang="zh-CN" sz="1400"/>
          </a:p>
        </p:txBody>
      </p:sp>
      <p:sp>
        <p:nvSpPr>
          <p:cNvPr id="4403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40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D7145DD6-C85D-4984-A7F8-DF735546B341}" type="slidenum">
              <a:rPr lang="en-US" altLang="zh-CN" sz="1400" smtClean="0"/>
              <a:pPr eaLnBrk="1" hangingPunct="1">
                <a:spcBef>
                  <a:spcPct val="0"/>
                </a:spcBef>
                <a:buClrTx/>
                <a:buSzTx/>
                <a:buFontTx/>
                <a:buNone/>
              </a:pPr>
              <a:t>42</a:t>
            </a:fld>
            <a:endParaRPr lang="en-US" altLang="zh-CN" sz="1400"/>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2079625"/>
            <a:ext cx="8370887" cy="4114800"/>
          </a:xfrm>
        </p:spPr>
        <p:txBody>
          <a:bodyPr/>
          <a:lstStyle/>
          <a:p>
            <a:pPr marL="0" indent="0">
              <a:buFont typeface="Wingdings" pitchFamily="2" charset="2"/>
              <a:buNone/>
              <a:defRPr/>
            </a:pPr>
            <a:r>
              <a:rPr lang="zh-CN" altLang="zh-CN" sz="2800" b="1" dirty="0"/>
              <a:t>联合提出的简称</a:t>
            </a:r>
            <a:r>
              <a:rPr lang="en-US" altLang="zh-CN" sz="2800" b="1" dirty="0">
                <a:latin typeface="Times New Roman" panose="02020603050405020304" pitchFamily="18" charset="0"/>
                <a:cs typeface="Times New Roman" panose="02020603050405020304" pitchFamily="18" charset="0"/>
              </a:rPr>
              <a:t>RSA</a:t>
            </a:r>
            <a:r>
              <a:rPr lang="zh-CN" altLang="zh-CN" sz="2800" b="1" dirty="0"/>
              <a:t>公钥密码体制。</a:t>
            </a:r>
            <a:endParaRPr lang="en-US" altLang="zh-CN" sz="2800" b="1" dirty="0"/>
          </a:p>
          <a:p>
            <a:pPr marL="0" indent="720000">
              <a:buFont typeface="Wingdings" pitchFamily="2" charset="2"/>
              <a:buNone/>
              <a:defRPr/>
            </a:pPr>
            <a:r>
              <a:rPr lang="en-US" altLang="zh-CN" sz="2800" b="1" dirty="0">
                <a:latin typeface="Times New Roman" panose="02020603050405020304" pitchFamily="18" charset="0"/>
                <a:cs typeface="Times New Roman" panose="02020603050405020304" pitchFamily="18" charset="0"/>
              </a:rPr>
              <a:t>RSA</a:t>
            </a:r>
            <a:r>
              <a:rPr lang="zh-CN" altLang="zh-CN" sz="2800" b="1" dirty="0"/>
              <a:t>公钥密码体制虽稍晚于</a:t>
            </a:r>
            <a:r>
              <a:rPr lang="en-US" altLang="zh-CN" sz="2800" b="1" dirty="0">
                <a:latin typeface="Times New Roman" panose="02020603050405020304" pitchFamily="18" charset="0"/>
                <a:cs typeface="Times New Roman" panose="02020603050405020304" pitchFamily="18" charset="0"/>
              </a:rPr>
              <a:t>MH</a:t>
            </a:r>
            <a:r>
              <a:rPr lang="zh-CN" altLang="zh-CN" sz="2800" b="1" dirty="0"/>
              <a:t>背包公钥密码体制，但它是第一个安全、实用的公钥密码算法，已经成为公钥密码的国际标准，是目前应用广泛的公钥密码体制。</a:t>
            </a:r>
            <a:r>
              <a:rPr lang="en-US" altLang="zh-CN" sz="2800" b="1" dirty="0">
                <a:latin typeface="Times New Roman" panose="02020603050405020304" pitchFamily="18" charset="0"/>
                <a:cs typeface="Times New Roman" panose="02020603050405020304" pitchFamily="18" charset="0"/>
              </a:rPr>
              <a:t>RSA</a:t>
            </a:r>
            <a:r>
              <a:rPr lang="zh-CN" altLang="zh-CN" sz="2800" b="1" dirty="0"/>
              <a:t>公钥密码体制的基础是数论的欧拉定理，它的安全性依赖于大整数因子分解的困难性。</a:t>
            </a:r>
            <a:r>
              <a:rPr lang="en-US" altLang="zh-CN" sz="2800" b="1" dirty="0">
                <a:latin typeface="Times New Roman" panose="02020603050405020304" pitchFamily="18" charset="0"/>
                <a:cs typeface="Times New Roman" panose="02020603050405020304" pitchFamily="18" charset="0"/>
              </a:rPr>
              <a:t>RSA</a:t>
            </a:r>
            <a:r>
              <a:rPr lang="zh-CN" altLang="zh-CN" sz="2800" b="1" dirty="0"/>
              <a:t>公钥密码体制既可以用于加密，也可以用于数字签名，具有安全、易懂、易实现等特点。</a:t>
            </a:r>
            <a:endParaRPr lang="zh-CN" altLang="en-US" sz="2800" b="1" dirty="0"/>
          </a:p>
          <a:p>
            <a:pPr>
              <a:defRPr/>
            </a:pPr>
            <a:endParaRPr lang="zh-CN" altLang="en-US" sz="2800" dirty="0"/>
          </a:p>
        </p:txBody>
      </p:sp>
      <p:sp>
        <p:nvSpPr>
          <p:cNvPr id="4505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8AFD151-5FAC-42A8-98DB-2FEBC750C26F}" type="datetime1">
              <a:rPr lang="zh-CN" altLang="en-US" sz="1400" smtClean="0"/>
              <a:t>2020\1\31 Friday</a:t>
            </a:fld>
            <a:endParaRPr lang="en-US" altLang="zh-CN" sz="1400"/>
          </a:p>
        </p:txBody>
      </p:sp>
      <p:sp>
        <p:nvSpPr>
          <p:cNvPr id="4506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50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ADA12CE-4BF2-4209-BDF9-550A67D6AE3E}" type="slidenum">
              <a:rPr lang="en-US" altLang="zh-CN" sz="1400" smtClean="0"/>
              <a:pPr eaLnBrk="1" hangingPunct="1">
                <a:spcBef>
                  <a:spcPct val="0"/>
                </a:spcBef>
                <a:buClrTx/>
                <a:buSzTx/>
                <a:buFontTx/>
                <a:buNone/>
              </a:pPr>
              <a:t>43</a:t>
            </a:fld>
            <a:endParaRPr lang="en-US" altLang="zh-CN"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7A2DF53A-9C7A-4D93-8B39-3F7E22AA58A1}" type="datetime1">
              <a:rPr lang="zh-CN" altLang="en-US" sz="1400" smtClean="0"/>
              <a:pPr eaLnBrk="1" hangingPunct="1">
                <a:spcBef>
                  <a:spcPct val="0"/>
                </a:spcBef>
                <a:buClrTx/>
                <a:buSzTx/>
                <a:buFontTx/>
                <a:buNone/>
              </a:pPr>
              <a:t>2020\1\31 Friday</a:t>
            </a:fld>
            <a:endParaRPr lang="en-US" altLang="zh-CN" sz="1400" smtClean="0"/>
          </a:p>
        </p:txBody>
      </p:sp>
      <p:sp>
        <p:nvSpPr>
          <p:cNvPr id="348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BIGC-SIE</a:t>
            </a:r>
          </a:p>
        </p:txBody>
      </p:sp>
      <p:sp>
        <p:nvSpPr>
          <p:cNvPr id="348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C7FB6EF6-4672-4894-B21A-77D8AC7680B3}" type="slidenum">
              <a:rPr lang="en-US" altLang="zh-CN" sz="1400" smtClean="0"/>
              <a:pPr eaLnBrk="1" hangingPunct="1">
                <a:spcBef>
                  <a:spcPct val="0"/>
                </a:spcBef>
                <a:buClrTx/>
                <a:buSzTx/>
                <a:buFontTx/>
                <a:buNone/>
              </a:pPr>
              <a:t>44</a:t>
            </a:fld>
            <a:endParaRPr lang="en-US" altLang="zh-CN" sz="1400" smtClean="0"/>
          </a:p>
        </p:txBody>
      </p:sp>
      <p:sp>
        <p:nvSpPr>
          <p:cNvPr id="34821" name="Rectangle 2"/>
          <p:cNvSpPr>
            <a:spLocks noGrp="1" noChangeArrowheads="1"/>
          </p:cNvSpPr>
          <p:nvPr>
            <p:ph type="title"/>
          </p:nvPr>
        </p:nvSpPr>
        <p:spPr/>
        <p:txBody>
          <a:bodyPr/>
          <a:lstStyle/>
          <a:p>
            <a:pPr eaLnBrk="1" hangingPunct="1"/>
            <a:endParaRPr lang="zh-CN" altLang="zh-CN" smtClean="0"/>
          </a:p>
        </p:txBody>
      </p:sp>
      <p:sp>
        <p:nvSpPr>
          <p:cNvPr id="34822" name="Rectangle 3"/>
          <p:cNvSpPr>
            <a:spLocks noGrp="1" noChangeArrowheads="1"/>
          </p:cNvSpPr>
          <p:nvPr>
            <p:ph type="body" idx="1"/>
          </p:nvPr>
        </p:nvSpPr>
        <p:spPr/>
        <p:txBody>
          <a:bodyPr/>
          <a:lstStyle/>
          <a:p>
            <a:pPr eaLnBrk="1" hangingPunct="1"/>
            <a:endParaRPr lang="zh-CN" altLang="zh-CN" smtClean="0"/>
          </a:p>
        </p:txBody>
      </p:sp>
      <p:pic>
        <p:nvPicPr>
          <p:cNvPr id="34823" name="Picture 4" descr="发明RSA的三个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974725"/>
            <a:ext cx="6192838"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170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endParaRPr lang="zh-CN" altLang="en-US" smtClean="0"/>
          </a:p>
        </p:txBody>
      </p:sp>
      <p:pic>
        <p:nvPicPr>
          <p:cNvPr id="35843"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765175"/>
            <a:ext cx="7567612" cy="5040313"/>
          </a:xfrm>
        </p:spPr>
      </p:pic>
      <p:sp>
        <p:nvSpPr>
          <p:cNvPr id="358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4FFE668F-D013-415E-BCBD-F0B0E5525D69}" type="datetime1">
              <a:rPr lang="zh-CN" altLang="en-US" sz="1400" smtClean="0"/>
              <a:pPr eaLnBrk="1" hangingPunct="1">
                <a:spcBef>
                  <a:spcPct val="0"/>
                </a:spcBef>
                <a:buClrTx/>
                <a:buSzTx/>
                <a:buFontTx/>
                <a:buNone/>
              </a:pPr>
              <a:t>2020\1\31 Friday</a:t>
            </a:fld>
            <a:endParaRPr lang="en-US" altLang="zh-CN" sz="1400" smtClean="0"/>
          </a:p>
        </p:txBody>
      </p:sp>
      <p:sp>
        <p:nvSpPr>
          <p:cNvPr id="3584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BIGC-SIE</a:t>
            </a:r>
          </a:p>
        </p:txBody>
      </p:sp>
      <p:sp>
        <p:nvSpPr>
          <p:cNvPr id="358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2E05AC3D-5381-46FF-8429-BE91E7E997FE}" type="slidenum">
              <a:rPr lang="en-US" altLang="zh-CN" sz="1400" smtClean="0"/>
              <a:pPr eaLnBrk="1" hangingPunct="1">
                <a:spcBef>
                  <a:spcPct val="0"/>
                </a:spcBef>
                <a:buClrTx/>
                <a:buSzTx/>
                <a:buFontTx/>
                <a:buNone/>
              </a:pPr>
              <a:t>45</a:t>
            </a:fld>
            <a:endParaRPr lang="en-US" altLang="zh-CN" sz="1400" smtClean="0"/>
          </a:p>
        </p:txBody>
      </p:sp>
    </p:spTree>
    <p:extLst>
      <p:ext uri="{BB962C8B-B14F-4D97-AF65-F5344CB8AC3E}">
        <p14:creationId xmlns:p14="http://schemas.microsoft.com/office/powerpoint/2010/main" val="27590220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21550" y="2033845"/>
                <a:ext cx="7952420" cy="4114800"/>
              </a:xfrm>
            </p:spPr>
            <p:txBody>
              <a:bodyPr/>
              <a:lstStyle/>
              <a:p>
                <a:r>
                  <a:rPr lang="zh-CN" altLang="zh-CN" sz="2800" b="1" dirty="0">
                    <a:latin typeface="Times New Roman" panose="02020603050405020304" pitchFamily="18" charset="0"/>
                    <a:cs typeface="Times New Roman" panose="02020603050405020304" pitchFamily="18" charset="0"/>
                  </a:rPr>
                  <a:t>为了进行</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公钥密码体制系统的初始化，即生成</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公钥密码体制的公私密钥对，需要进行以下几个步骤。</a:t>
                </a:r>
              </a:p>
              <a:p>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）选取两个不同的大素数</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和</a:t>
                </a:r>
                <a:r>
                  <a:rPr lang="en-US" altLang="zh-CN" sz="2800" b="1" i="1" dirty="0">
                    <a:latin typeface="Times New Roman" panose="02020603050405020304" pitchFamily="18" charset="0"/>
                    <a:cs typeface="Times New Roman" panose="02020603050405020304" pitchFamily="18" charset="0"/>
                  </a:rPr>
                  <a:t>q</a:t>
                </a:r>
                <a:r>
                  <a:rPr lang="zh-CN" altLang="zh-CN" sz="2800" b="1" dirty="0">
                    <a:latin typeface="Times New Roman" panose="02020603050405020304" pitchFamily="18" charset="0"/>
                    <a:cs typeface="Times New Roman" panose="02020603050405020304" pitchFamily="18" charset="0"/>
                  </a:rPr>
                  <a:t>。</a:t>
                </a:r>
              </a:p>
              <a:p>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）计算</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pq</a:t>
                </a:r>
                <a:r>
                  <a:rPr lang="zh-CN"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smtClean="0">
                        <a:latin typeface="Cambria Math"/>
                        <a:cs typeface="Times New Roman" panose="02020603050405020304" pitchFamily="18" charset="0"/>
                      </a:rPr>
                      <m:t>𝝋</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-1)(</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，其中</a:t>
                </a:r>
                <a14:m>
                  <m:oMath xmlns:m="http://schemas.openxmlformats.org/officeDocument/2006/math">
                    <m:r>
                      <a:rPr lang="zh-CN" altLang="en-US" sz="2800" b="1" i="1" dirty="0">
                        <a:latin typeface="Cambria Math"/>
                        <a:cs typeface="Times New Roman" panose="02020603050405020304" pitchFamily="18" charset="0"/>
                      </a:rPr>
                      <m:t>𝝋</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是</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欧拉函数。</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21550" y="2033845"/>
                <a:ext cx="7952420" cy="4114800"/>
              </a:xfrm>
              <a:blipFill rotWithShape="1">
                <a:blip r:embed="rId2"/>
                <a:stretch>
                  <a:fillRect l="-383" t="-192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735235EB-47DA-4F56-BB05-5F7F32A7BF91}"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46</a:t>
            </a:fld>
            <a:endParaRPr lang="en-US" altLang="zh-CN"/>
          </a:p>
        </p:txBody>
      </p:sp>
      <p:sp>
        <p:nvSpPr>
          <p:cNvPr id="7" name="矩形 6"/>
          <p:cNvSpPr/>
          <p:nvPr/>
        </p:nvSpPr>
        <p:spPr>
          <a:xfrm>
            <a:off x="1241630" y="929044"/>
            <a:ext cx="6543779" cy="769441"/>
          </a:xfrm>
          <a:prstGeom prst="rect">
            <a:avLst/>
          </a:prstGeom>
        </p:spPr>
        <p:txBody>
          <a:bodyPr wrap="none">
            <a:spAutoFit/>
          </a:bodyPr>
          <a:lstStyle/>
          <a:p>
            <a:r>
              <a:rPr lang="en-US" altLang="zh-CN" sz="4400" b="1" dirty="0">
                <a:solidFill>
                  <a:srgbClr val="FF0000"/>
                </a:solidFill>
                <a:latin typeface="Times New Roman" panose="02020603050405020304" pitchFamily="18" charset="0"/>
                <a:ea typeface="黑体" pitchFamily="49" charset="-122"/>
                <a:cs typeface="Times New Roman" panose="02020603050405020304" pitchFamily="18" charset="0"/>
              </a:rPr>
              <a:t>7.2.1 </a:t>
            </a:r>
            <a:r>
              <a:rPr lang="en-US" altLang="zh-CN" sz="4400" b="1" dirty="0">
                <a:solidFill>
                  <a:srgbClr val="FF0000"/>
                </a:solidFill>
                <a:latin typeface="Times New Roman" pitchFamily="18" charset="0"/>
                <a:cs typeface="Times New Roman" pitchFamily="18" charset="0"/>
              </a:rPr>
              <a:t>RSA</a:t>
            </a:r>
            <a:r>
              <a:rPr lang="zh-CN" altLang="en-US" sz="4400" b="1" dirty="0">
                <a:solidFill>
                  <a:srgbClr val="FF0000"/>
                </a:solidFill>
                <a:latin typeface="Times New Roman" pitchFamily="18" charset="0"/>
                <a:cs typeface="Times New Roman" pitchFamily="18" charset="0"/>
              </a:rPr>
              <a:t>加密和解密算法</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296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1500" y="2033845"/>
                <a:ext cx="8775975" cy="4114800"/>
              </a:xfrm>
            </p:spPr>
            <p:txBody>
              <a:bodyPr/>
              <a:lstStyle/>
              <a:p>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zh-CN" sz="2800" b="1" dirty="0">
                    <a:latin typeface="Times New Roman" panose="02020603050405020304" pitchFamily="18" charset="0"/>
                    <a:cs typeface="Times New Roman" panose="02020603050405020304" pitchFamily="18" charset="0"/>
                  </a:rPr>
                  <a:t>）随机选取整数</a:t>
                </a:r>
                <a:r>
                  <a:rPr lang="en-US" altLang="zh-CN" sz="2800" b="1" i="1"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&lt;</a:t>
                </a:r>
                <a:r>
                  <a:rPr lang="en-US" altLang="zh-CN" sz="2800" b="1" i="1" dirty="0">
                    <a:latin typeface="Times New Roman" panose="02020603050405020304" pitchFamily="18" charset="0"/>
                    <a:cs typeface="Times New Roman" panose="02020603050405020304" pitchFamily="18" charset="0"/>
                  </a:rPr>
                  <a:t>Z</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1&lt;</a:t>
                </a:r>
                <a:r>
                  <a:rPr lang="en-US" altLang="zh-CN" sz="2800" b="1" i="1"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&lt;</a:t>
                </a:r>
                <a14:m>
                  <m:oMath xmlns:m="http://schemas.openxmlformats.org/officeDocument/2006/math">
                    <m:r>
                      <a:rPr lang="zh-CN" altLang="en-US" sz="2800" b="1" i="1" smtClean="0">
                        <a:latin typeface="Cambria Math"/>
                        <a:cs typeface="Times New Roman" panose="02020603050405020304" pitchFamily="18" charset="0"/>
                      </a:rPr>
                      <m:t>𝝋</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作为公钥，要求满足</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a:latin typeface="Cambria Math"/>
                        <a:cs typeface="Times New Roman" panose="02020603050405020304" pitchFamily="18" charset="0"/>
                      </a:rPr>
                      <m:t>𝝋</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a:t>
                </a:r>
              </a:p>
              <a:p>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）采用欧几里得算法计算私钥</a:t>
                </a:r>
                <a:r>
                  <a:rPr lang="en-US" altLang="zh-CN" sz="2800" b="1" i="1" dirty="0">
                    <a:latin typeface="Times New Roman" panose="02020603050405020304" pitchFamily="18" charset="0"/>
                    <a:cs typeface="Times New Roman" panose="02020603050405020304" pitchFamily="18" charset="0"/>
                  </a:rPr>
                  <a:t>d</a:t>
                </a:r>
                <a:r>
                  <a:rPr lang="zh-CN" altLang="zh-CN" sz="2800" b="1" dirty="0">
                    <a:latin typeface="Times New Roman" panose="02020603050405020304" pitchFamily="18" charset="0"/>
                    <a:cs typeface="Times New Roman" panose="02020603050405020304" pitchFamily="18" charset="0"/>
                  </a:rPr>
                  <a:t>，使得</a:t>
                </a:r>
                <a:r>
                  <a:rPr lang="en-US" altLang="zh-CN" sz="2800" b="1" i="1" dirty="0" err="1">
                    <a:latin typeface="Times New Roman" panose="02020603050405020304" pitchFamily="18" charset="0"/>
                    <a:cs typeface="Times New Roman" panose="02020603050405020304" pitchFamily="18" charset="0"/>
                  </a:rPr>
                  <a:t>ed</a:t>
                </a:r>
                <a:r>
                  <a:rPr lang="en-US" altLang="zh-CN" sz="2800" b="1" dirty="0">
                    <a:latin typeface="Times New Roman" panose="02020603050405020304" pitchFamily="18" charset="0"/>
                    <a:cs typeface="Times New Roman" panose="02020603050405020304" pitchFamily="18" charset="0"/>
                  </a:rPr>
                  <a:t>=1(mod</a:t>
                </a:r>
                <a14:m>
                  <m:oMath xmlns:m="http://schemas.openxmlformats.org/officeDocument/2006/math">
                    <m:r>
                      <a:rPr lang="zh-CN" altLang="en-US" sz="2800" b="1" i="1">
                        <a:latin typeface="Cambria Math"/>
                        <a:cs typeface="Times New Roman" panose="02020603050405020304" pitchFamily="18" charset="0"/>
                      </a:rPr>
                      <m:t>𝝋</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，即</a:t>
                </a:r>
                <a:r>
                  <a:rPr lang="en-US" altLang="zh-CN" sz="2800" b="1" i="1" dirty="0">
                    <a:latin typeface="Times New Roman" panose="02020603050405020304" pitchFamily="18" charset="0"/>
                    <a:cs typeface="Times New Roman" panose="02020603050405020304" pitchFamily="18" charset="0"/>
                  </a:rPr>
                  <a:t>d</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e</a:t>
                </a:r>
                <a:r>
                  <a:rPr lang="en-US" altLang="zh-CN" sz="2800" b="1" baseline="30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(mod</a:t>
                </a:r>
                <a14:m>
                  <m:oMath xmlns:m="http://schemas.openxmlformats.org/officeDocument/2006/math">
                    <m:r>
                      <a:rPr lang="zh-CN" altLang="en-US" sz="2800" b="1" i="1">
                        <a:latin typeface="Cambria Math"/>
                        <a:cs typeface="Times New Roman" panose="02020603050405020304" pitchFamily="18" charset="0"/>
                      </a:rPr>
                      <m:t>𝝋</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，则</a:t>
                </a:r>
                <a:r>
                  <a:rPr lang="en-US" altLang="zh-CN" sz="2800" b="1" i="1" dirty="0">
                    <a:latin typeface="Times New Roman" panose="02020603050405020304" pitchFamily="18" charset="0"/>
                    <a:cs typeface="Times New Roman" panose="02020603050405020304" pitchFamily="18" charset="0"/>
                  </a:rPr>
                  <a:t>e</a:t>
                </a:r>
                <a:r>
                  <a:rPr lang="zh-CN" altLang="zh-CN" sz="2800" b="1" dirty="0">
                    <a:latin typeface="Times New Roman" panose="02020603050405020304" pitchFamily="18" charset="0"/>
                    <a:cs typeface="Times New Roman" panose="02020603050405020304" pitchFamily="18" charset="0"/>
                  </a:rPr>
                  <a:t>和</a:t>
                </a:r>
                <a:r>
                  <a:rPr lang="en-US" altLang="zh-CN" sz="2800" b="1" i="1"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是公钥，</a:t>
                </a:r>
                <a:r>
                  <a:rPr lang="en-US" altLang="zh-CN" sz="2800" b="1" i="1" dirty="0">
                    <a:latin typeface="Times New Roman" panose="02020603050405020304" pitchFamily="18" charset="0"/>
                    <a:cs typeface="Times New Roman" panose="02020603050405020304" pitchFamily="18" charset="0"/>
                  </a:rPr>
                  <a:t>d</a:t>
                </a:r>
                <a:r>
                  <a:rPr lang="zh-CN" altLang="zh-CN" sz="2800" b="1" dirty="0">
                    <a:latin typeface="Times New Roman" panose="02020603050405020304" pitchFamily="18" charset="0"/>
                    <a:cs typeface="Times New Roman" panose="02020603050405020304" pitchFamily="18" charset="0"/>
                  </a:rPr>
                  <a:t>是私钥。</a:t>
                </a:r>
              </a:p>
              <a:p>
                <a:pPr marL="0" indent="0">
                  <a:buNone/>
                </a:pPr>
                <a:r>
                  <a:rPr lang="zh-CN" altLang="zh-CN" sz="2800" b="1" dirty="0">
                    <a:latin typeface="Times New Roman" panose="02020603050405020304" pitchFamily="18" charset="0"/>
                    <a:cs typeface="Times New Roman" panose="02020603050405020304" pitchFamily="18" charset="0"/>
                  </a:rPr>
                  <a:t>注：</a:t>
                </a:r>
                <a:r>
                  <a:rPr lang="en-US" altLang="zh-CN" sz="2800" b="1" i="1" dirty="0">
                    <a:latin typeface="Times New Roman" panose="02020603050405020304" pitchFamily="18" charset="0"/>
                    <a:cs typeface="Times New Roman" panose="02020603050405020304" pitchFamily="18" charset="0"/>
                  </a:rPr>
                  <a:t>e</a:t>
                </a:r>
                <a:r>
                  <a:rPr lang="zh-CN" altLang="zh-CN" sz="2800" b="1" dirty="0">
                    <a:latin typeface="Times New Roman" panose="02020603050405020304" pitchFamily="18" charset="0"/>
                    <a:cs typeface="Times New Roman" panose="02020603050405020304" pitchFamily="18" charset="0"/>
                  </a:rPr>
                  <a:t>和</a:t>
                </a:r>
                <a:r>
                  <a:rPr lang="en-US" altLang="zh-CN" sz="2800" b="1" i="1"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是公开的，当系统初始化成功后两个素数</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q</a:t>
                </a:r>
                <a:r>
                  <a:rPr lang="zh-CN" altLang="zh-CN" sz="2800" b="1" dirty="0">
                    <a:latin typeface="Times New Roman" panose="02020603050405020304" pitchFamily="18" charset="0"/>
                    <a:cs typeface="Times New Roman" panose="02020603050405020304" pitchFamily="18" charset="0"/>
                  </a:rPr>
                  <a:t>和</a:t>
                </a:r>
                <a14:m>
                  <m:oMath xmlns:m="http://schemas.openxmlformats.org/officeDocument/2006/math">
                    <m:r>
                      <a:rPr lang="zh-CN" altLang="en-US" sz="2800" b="1" i="1">
                        <a:latin typeface="Cambria Math"/>
                        <a:cs typeface="Times New Roman" panose="02020603050405020304" pitchFamily="18" charset="0"/>
                      </a:rPr>
                      <m:t>𝝋</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可以销毁，但不能泄露。</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1500" y="2033845"/>
                <a:ext cx="8775975" cy="4114800"/>
              </a:xfrm>
              <a:blipFill rotWithShape="1">
                <a:blip r:embed="rId2"/>
                <a:stretch>
                  <a:fillRect l="-1459" t="-1926" r="-139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E81A6B51-95D3-431E-AA9C-EEE55FBDE5B8}"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47</a:t>
            </a:fld>
            <a:endParaRPr lang="en-US" altLang="zh-CN"/>
          </a:p>
        </p:txBody>
      </p:sp>
    </p:spTree>
    <p:extLst>
      <p:ext uri="{BB962C8B-B14F-4D97-AF65-F5344CB8AC3E}">
        <p14:creationId xmlns:p14="http://schemas.microsoft.com/office/powerpoint/2010/main" val="3705142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06516" y="2123855"/>
                <a:ext cx="8640960" cy="4114800"/>
              </a:xfrm>
            </p:spPr>
            <p:txBody>
              <a:bodyPr/>
              <a:lstStyle/>
              <a:p>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．加密过程</a:t>
                </a:r>
              </a:p>
              <a:p>
                <a:pPr marL="0" indent="0">
                  <a:buNone/>
                </a:pP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公钥密码体制的加密函数为</a:t>
                </a:r>
                <a:r>
                  <a:rPr lang="en-US" altLang="zh-CN" sz="2800" b="1" i="1"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m</a:t>
                </a:r>
                <a:r>
                  <a:rPr lang="en-US" altLang="zh-CN" sz="2800" b="1" i="1" baseline="30000"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800" b="1" i="1" dirty="0" smtClean="0">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m</a:t>
                </a:r>
                <a14:m>
                  <m:oMath xmlns:m="http://schemas.openxmlformats.org/officeDocument/2006/math">
                    <m:r>
                      <a:rPr lang="en-US" altLang="zh-CN" sz="2800" b="1" i="1" dirty="0" smtClean="0">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M</a:t>
                </a:r>
                <a:r>
                  <a:rPr lang="zh-CN"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 M</a:t>
                </a:r>
                <a:r>
                  <a:rPr lang="zh-CN" altLang="zh-CN" sz="2800" b="1" dirty="0">
                    <a:latin typeface="Times New Roman" panose="02020603050405020304" pitchFamily="18" charset="0"/>
                    <a:cs typeface="Times New Roman" panose="02020603050405020304" pitchFamily="18" charset="0"/>
                  </a:rPr>
                  <a:t>为明文空间，</a:t>
                </a:r>
                <a:r>
                  <a:rPr lang="en-US" altLang="zh-CN" sz="2800" b="1" i="1" dirty="0">
                    <a:latin typeface="Times New Roman" panose="02020603050405020304" pitchFamily="18" charset="0"/>
                    <a:cs typeface="Times New Roman" panose="02020603050405020304" pitchFamily="18" charset="0"/>
                  </a:rPr>
                  <a:t> M =</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m</a:t>
                </a:r>
                <a:r>
                  <a:rPr lang="en-US" altLang="zh-CN" sz="2800" b="1" dirty="0" err="1">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&lt;0&lt;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。计算</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c</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 m</a:t>
                </a:r>
                <a:r>
                  <a:rPr lang="en-US" altLang="zh-CN" sz="2800" b="1" i="1" baseline="30000"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就是密文。</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．解密过程</a:t>
                </a:r>
              </a:p>
              <a:p>
                <a:pPr marL="0" indent="0">
                  <a:buNone/>
                </a:pPr>
                <a:r>
                  <a:rPr lang="zh-CN" altLang="zh-CN" sz="2800" b="1" dirty="0">
                    <a:latin typeface="Times New Roman" panose="02020603050405020304" pitchFamily="18" charset="0"/>
                    <a:cs typeface="Times New Roman" panose="02020603050405020304" pitchFamily="18" charset="0"/>
                  </a:rPr>
                  <a:t>接收方收到密文</a:t>
                </a:r>
                <a:r>
                  <a:rPr lang="en-US" altLang="zh-CN" sz="2800" b="1" i="1" dirty="0">
                    <a:latin typeface="Times New Roman" panose="02020603050405020304" pitchFamily="18" charset="0"/>
                    <a:cs typeface="Times New Roman" panose="02020603050405020304" pitchFamily="18" charset="0"/>
                  </a:rPr>
                  <a:t>c</a:t>
                </a:r>
                <a:r>
                  <a:rPr lang="zh-CN" altLang="zh-CN" sz="2800" b="1" dirty="0">
                    <a:latin typeface="Times New Roman" panose="02020603050405020304" pitchFamily="18" charset="0"/>
                    <a:cs typeface="Times New Roman" panose="02020603050405020304" pitchFamily="18" charset="0"/>
                  </a:rPr>
                  <a:t>后，利用</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公钥密码体制的解密函数</a:t>
                </a:r>
                <a:r>
                  <a:rPr lang="en-US" altLang="zh-CN" sz="2800" b="1" i="1" dirty="0">
                    <a:latin typeface="Times New Roman" panose="02020603050405020304" pitchFamily="18" charset="0"/>
                    <a:cs typeface="Times New Roman" panose="02020603050405020304" pitchFamily="18" charset="0"/>
                  </a:rPr>
                  <a:t>D</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c</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c</a:t>
                </a:r>
                <a:r>
                  <a:rPr lang="en-US" altLang="zh-CN" sz="2800" b="1" i="1" baseline="30000" dirty="0">
                    <a:latin typeface="Times New Roman" panose="02020603050405020304" pitchFamily="18" charset="0"/>
                    <a:cs typeface="Times New Roman" panose="02020603050405020304" pitchFamily="18" charset="0"/>
                  </a:rPr>
                  <a:t>d</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解密，即</a:t>
                </a:r>
                <a:r>
                  <a:rPr lang="en-US" altLang="zh-CN" sz="2800" b="1" i="1" dirty="0">
                    <a:latin typeface="Times New Roman" panose="02020603050405020304" pitchFamily="18" charset="0"/>
                    <a:cs typeface="Times New Roman" panose="02020603050405020304" pitchFamily="18" charset="0"/>
                  </a:rPr>
                  <a:t>m</a:t>
                </a:r>
                <a14:m>
                  <m:oMath xmlns:m="http://schemas.openxmlformats.org/officeDocument/2006/math">
                    <m:r>
                      <a:rPr lang="en-US" altLang="zh-CN" sz="2800" b="1" i="1">
                        <a:latin typeface="Cambria Math"/>
                        <a:ea typeface="Cambria Math"/>
                        <a:cs typeface="Times New Roman" panose="02020603050405020304" pitchFamily="18" charset="0"/>
                      </a:rPr>
                      <m:t>≡</m:t>
                    </m:r>
                  </m:oMath>
                </a14:m>
                <a:r>
                  <a:rPr lang="en-US" altLang="zh-CN" sz="2800" b="1" i="1" dirty="0">
                    <a:latin typeface="Times New Roman" panose="02020603050405020304" pitchFamily="18" charset="0"/>
                    <a:cs typeface="Times New Roman" panose="02020603050405020304" pitchFamily="18" charset="0"/>
                  </a:rPr>
                  <a:t> c</a:t>
                </a:r>
                <a:r>
                  <a:rPr lang="en-US" altLang="zh-CN" sz="2800" b="1" i="1" baseline="30000" dirty="0">
                    <a:latin typeface="Times New Roman" panose="02020603050405020304" pitchFamily="18" charset="0"/>
                    <a:cs typeface="Times New Roman" panose="02020603050405020304" pitchFamily="18" charset="0"/>
                  </a:rPr>
                  <a:t>d</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marL="0" indent="0">
                  <a:buNone/>
                </a:pPr>
                <a:endParaRPr lang="zh-CN"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06516" y="2123855"/>
                <a:ext cx="8640960" cy="4114800"/>
              </a:xfrm>
              <a:blipFill rotWithShape="1">
                <a:blip r:embed="rId2"/>
                <a:stretch>
                  <a:fillRect l="-1482" t="-1926" r="-63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E8A78796-A06B-431F-A015-F980B9974EB8}"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48</a:t>
            </a:fld>
            <a:endParaRPr lang="en-US" altLang="zh-CN"/>
          </a:p>
        </p:txBody>
      </p:sp>
    </p:spTree>
    <p:extLst>
      <p:ext uri="{BB962C8B-B14F-4D97-AF65-F5344CB8AC3E}">
        <p14:creationId xmlns:p14="http://schemas.microsoft.com/office/powerpoint/2010/main" val="25294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FED64545-0CAB-4667-AA51-C1B5B60F33C6}" type="datetime1">
              <a:rPr lang="zh-CN" altLang="en-US" sz="1400" smtClean="0"/>
              <a:t>2020\1\31 Friday</a:t>
            </a:fld>
            <a:endParaRPr lang="en-US" altLang="zh-CN" sz="1400" smtClean="0"/>
          </a:p>
        </p:txBody>
      </p:sp>
      <p:sp>
        <p:nvSpPr>
          <p:cNvPr id="40963"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4096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BCFC03A-A28C-4B7D-875D-43D3516A5946}" type="slidenum">
              <a:rPr lang="en-US" altLang="zh-CN" sz="1400" smtClean="0"/>
              <a:pPr eaLnBrk="1" hangingPunct="1">
                <a:spcBef>
                  <a:spcPct val="0"/>
                </a:spcBef>
                <a:buClrTx/>
                <a:buSzTx/>
                <a:buFontTx/>
                <a:buNone/>
              </a:pPr>
              <a:t>49</a:t>
            </a:fld>
            <a:endParaRPr lang="en-US" altLang="zh-CN" sz="1400" smtClean="0"/>
          </a:p>
        </p:txBody>
      </p:sp>
      <p:sp>
        <p:nvSpPr>
          <p:cNvPr id="40965" name="Rectangle 2"/>
          <p:cNvSpPr>
            <a:spLocks noGrp="1" noChangeArrowheads="1"/>
          </p:cNvSpPr>
          <p:nvPr>
            <p:ph type="subTitle" idx="4294967295"/>
          </p:nvPr>
        </p:nvSpPr>
        <p:spPr>
          <a:xfrm>
            <a:off x="762000" y="2136775"/>
            <a:ext cx="7554913" cy="2892425"/>
          </a:xfrm>
          <a:noFill/>
        </p:spPr>
        <p:txBody>
          <a:bodyPr/>
          <a:lstStyle/>
          <a:p>
            <a:pPr marL="287338" indent="-6350" eaLnBrk="1" hangingPunct="1">
              <a:lnSpc>
                <a:spcPct val="90000"/>
              </a:lnSpc>
              <a:buFont typeface="Wingdings" pitchFamily="2" charset="2"/>
              <a:buNone/>
            </a:pPr>
            <a:r>
              <a:rPr lang="zh-CN" altLang="en-US" sz="3600" smtClean="0">
                <a:solidFill>
                  <a:srgbClr val="000099"/>
                </a:solidFill>
                <a:ea typeface="华文新魏" pitchFamily="2" charset="-122"/>
              </a:rPr>
              <a:t>正确性</a:t>
            </a:r>
            <a:r>
              <a:rPr lang="en-US" altLang="zh-CN" sz="3600" smtClean="0">
                <a:solidFill>
                  <a:srgbClr val="000099"/>
                </a:solidFill>
                <a:ea typeface="华文新魏" pitchFamily="2" charset="-122"/>
              </a:rPr>
              <a:t>:</a:t>
            </a:r>
            <a:r>
              <a:rPr lang="en-US" altLang="zh-CN" smtClean="0"/>
              <a:t> </a:t>
            </a:r>
          </a:p>
          <a:p>
            <a:pPr marL="287338" indent="-6350" eaLnBrk="1" hangingPunct="1">
              <a:lnSpc>
                <a:spcPct val="90000"/>
              </a:lnSpc>
              <a:buFont typeface="Wingdings" pitchFamily="2" charset="2"/>
              <a:buNone/>
            </a:pPr>
            <a:r>
              <a:rPr lang="zh-CN" altLang="en-US" b="1" smtClean="0">
                <a:latin typeface="楷体_GB2312" pitchFamily="49" charset="-122"/>
                <a:ea typeface="楷体_GB2312" pitchFamily="49" charset="-122"/>
              </a:rPr>
              <a:t>由加密过程知</a:t>
            </a:r>
            <a:r>
              <a:rPr lang="en-US" altLang="zh-CN" b="1" smtClean="0">
                <a:latin typeface="楷体_GB2312" pitchFamily="49" charset="-122"/>
                <a:ea typeface="楷体_GB2312" pitchFamily="49" charset="-122"/>
              </a:rPr>
              <a:t>c≡m</a:t>
            </a:r>
            <a:r>
              <a:rPr lang="en-US" altLang="zh-CN" b="1" baseline="30000" smtClean="0">
                <a:latin typeface="楷体_GB2312" pitchFamily="49" charset="-122"/>
                <a:ea typeface="楷体_GB2312" pitchFamily="49" charset="-122"/>
              </a:rPr>
              <a:t>e</a:t>
            </a:r>
            <a:r>
              <a:rPr lang="en-US" altLang="zh-CN" b="1" smtClean="0">
                <a:latin typeface="楷体_GB2312" pitchFamily="49" charset="-122"/>
                <a:ea typeface="楷体_GB2312" pitchFamily="49" charset="-122"/>
              </a:rPr>
              <a:t> mod n</a:t>
            </a:r>
            <a:r>
              <a:rPr lang="zh-CN" altLang="en-US" b="1" smtClean="0">
                <a:latin typeface="楷体_GB2312" pitchFamily="49" charset="-122"/>
                <a:ea typeface="楷体_GB2312" pitchFamily="49" charset="-122"/>
              </a:rPr>
              <a:t>，</a:t>
            </a:r>
          </a:p>
          <a:p>
            <a:pPr marL="287338" indent="-6350" eaLnBrk="1" hangingPunct="1">
              <a:lnSpc>
                <a:spcPct val="90000"/>
              </a:lnSpc>
              <a:buFont typeface="Wingdings" pitchFamily="2" charset="2"/>
              <a:buNone/>
            </a:pPr>
            <a:r>
              <a:rPr lang="zh-CN" altLang="en-US" b="1" smtClean="0">
                <a:latin typeface="楷体_GB2312" pitchFamily="49" charset="-122"/>
                <a:ea typeface="楷体_GB2312" pitchFamily="49" charset="-122"/>
              </a:rPr>
              <a:t>所以</a:t>
            </a:r>
          </a:p>
          <a:p>
            <a:pPr marL="287338" indent="-6350" eaLnBrk="1" hangingPunct="1">
              <a:lnSpc>
                <a:spcPct val="90000"/>
              </a:lnSpc>
              <a:buFont typeface="Wingdings" pitchFamily="2" charset="2"/>
              <a:buNone/>
            </a:pPr>
            <a:r>
              <a:rPr lang="zh-CN" altLang="en-US" b="1" smtClean="0">
                <a:latin typeface="楷体_GB2312" pitchFamily="49" charset="-122"/>
                <a:ea typeface="楷体_GB2312" pitchFamily="49" charset="-122"/>
              </a:rPr>
              <a:t>  </a:t>
            </a:r>
            <a:r>
              <a:rPr lang="en-US" altLang="zh-CN" b="1" smtClean="0">
                <a:latin typeface="楷体_GB2312" pitchFamily="49" charset="-122"/>
                <a:ea typeface="楷体_GB2312" pitchFamily="49" charset="-122"/>
              </a:rPr>
              <a:t>c</a:t>
            </a:r>
            <a:r>
              <a:rPr lang="en-US" altLang="zh-CN" b="1" baseline="30000" smtClean="0">
                <a:latin typeface="楷体_GB2312" pitchFamily="49" charset="-122"/>
                <a:ea typeface="楷体_GB2312" pitchFamily="49" charset="-122"/>
              </a:rPr>
              <a:t>d</a:t>
            </a:r>
            <a:r>
              <a:rPr lang="en-US" altLang="zh-CN" b="1" smtClean="0">
                <a:latin typeface="楷体_GB2312" pitchFamily="49" charset="-122"/>
                <a:ea typeface="楷体_GB2312" pitchFamily="49" charset="-122"/>
              </a:rPr>
              <a:t> mod n≡m</a:t>
            </a:r>
            <a:r>
              <a:rPr lang="en-US" altLang="zh-CN" b="1" baseline="30000" smtClean="0">
                <a:latin typeface="楷体_GB2312" pitchFamily="49" charset="-122"/>
                <a:ea typeface="楷体_GB2312" pitchFamily="49" charset="-122"/>
              </a:rPr>
              <a:t>ed</a:t>
            </a:r>
            <a:r>
              <a:rPr lang="en-US" altLang="zh-CN" b="1" smtClean="0">
                <a:latin typeface="楷体_GB2312" pitchFamily="49" charset="-122"/>
                <a:ea typeface="楷体_GB2312" pitchFamily="49" charset="-122"/>
              </a:rPr>
              <a:t> mod n≡m</a:t>
            </a:r>
            <a:r>
              <a:rPr lang="en-US" altLang="zh-CN" b="1" baseline="30000" smtClean="0">
                <a:latin typeface="楷体_GB2312" pitchFamily="49" charset="-122"/>
                <a:ea typeface="楷体_GB2312" pitchFamily="49" charset="-122"/>
              </a:rPr>
              <a:t>1</a:t>
            </a:r>
            <a:r>
              <a:rPr lang="en-US" altLang="zh-CN" b="1" smtClean="0">
                <a:latin typeface="楷体_GB2312" pitchFamily="49" charset="-122"/>
                <a:ea typeface="楷体_GB2312" pitchFamily="49" charset="-122"/>
              </a:rPr>
              <a:t>mod n</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                    ≡m</a:t>
            </a:r>
          </a:p>
        </p:txBody>
      </p:sp>
    </p:spTree>
    <p:extLst>
      <p:ext uri="{BB962C8B-B14F-4D97-AF65-F5344CB8AC3E}">
        <p14:creationId xmlns:p14="http://schemas.microsoft.com/office/powerpoint/2010/main" val="39607166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40BFE41A-6C3E-4C2C-8055-CE129797475D}" type="datetime1">
              <a:rPr lang="zh-CN" altLang="en-US" sz="1400" smtClean="0"/>
              <a:t>2020\1\31 Friday</a:t>
            </a:fld>
            <a:endParaRPr lang="en-US" altLang="zh-CN" sz="1400"/>
          </a:p>
        </p:txBody>
      </p:sp>
      <p:sp>
        <p:nvSpPr>
          <p:cNvPr id="6147"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14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421EC77F-0BCB-4F0D-A25F-3FF21F343F44}" type="slidenum">
              <a:rPr lang="en-US" altLang="zh-CN" sz="1400" smtClean="0"/>
              <a:pPr eaLnBrk="1" hangingPunct="1">
                <a:spcBef>
                  <a:spcPct val="0"/>
                </a:spcBef>
                <a:buClrTx/>
                <a:buSzTx/>
                <a:buFontTx/>
                <a:buNone/>
              </a:pPr>
              <a:t>5</a:t>
            </a:fld>
            <a:endParaRPr lang="en-US" altLang="zh-CN" sz="1400"/>
          </a:p>
        </p:txBody>
      </p:sp>
      <p:sp>
        <p:nvSpPr>
          <p:cNvPr id="6149" name="标题 11"/>
          <p:cNvSpPr>
            <a:spLocks noGrp="1"/>
          </p:cNvSpPr>
          <p:nvPr>
            <p:ph type="title"/>
          </p:nvPr>
        </p:nvSpPr>
        <p:spPr/>
        <p:txBody>
          <a:bodyPr/>
          <a:lstStyle/>
          <a:p>
            <a:r>
              <a:rPr lang="en-US" altLang="zh-CN" b="1" dirty="0">
                <a:solidFill>
                  <a:srgbClr val="FF0000"/>
                </a:solidFill>
                <a:latin typeface="黑体" pitchFamily="49" charset="-122"/>
                <a:ea typeface="黑体" pitchFamily="49" charset="-122"/>
              </a:rPr>
              <a:t>7.1.1</a:t>
            </a:r>
            <a:r>
              <a:rPr lang="zh-CN" altLang="en-US" b="1" dirty="0">
                <a:solidFill>
                  <a:srgbClr val="FF0000"/>
                </a:solidFill>
                <a:latin typeface="黑体" pitchFamily="49" charset="-122"/>
                <a:ea typeface="黑体" pitchFamily="49" charset="-122"/>
              </a:rPr>
              <a:t>　公钥密码体制的原理</a:t>
            </a:r>
            <a:endParaRPr lang="zh-CN" altLang="en-US" dirty="0">
              <a:solidFill>
                <a:srgbClr val="FF0000"/>
              </a:solidFill>
            </a:endParaRPr>
          </a:p>
        </p:txBody>
      </p:sp>
      <p:sp>
        <p:nvSpPr>
          <p:cNvPr id="6150" name="矩形 12"/>
          <p:cNvSpPr>
            <a:spLocks noChangeArrowheads="1"/>
          </p:cNvSpPr>
          <p:nvPr/>
        </p:nvSpPr>
        <p:spPr bwMode="auto">
          <a:xfrm>
            <a:off x="115888" y="1943100"/>
            <a:ext cx="8929687"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b="1" dirty="0"/>
              <a:t>公钥密码体制加密过程包括如下几步。</a:t>
            </a:r>
            <a:endParaRPr lang="en-US" altLang="zh-CN" sz="2800" b="1" dirty="0"/>
          </a:p>
          <a:p>
            <a:pPr eaLnBrk="1" hangingPunct="1">
              <a:spcBef>
                <a:spcPct val="0"/>
              </a:spcBef>
              <a:buClrTx/>
              <a:buSzTx/>
              <a:buFontTx/>
              <a:buNone/>
            </a:pPr>
            <a:r>
              <a:rPr lang="zh-CN" altLang="zh-CN" sz="2800" b="1" dirty="0"/>
              <a:t>（</a:t>
            </a:r>
            <a:r>
              <a:rPr lang="en-US" altLang="zh-CN" sz="2800" b="1" dirty="0"/>
              <a:t>1</a:t>
            </a:r>
            <a:r>
              <a:rPr lang="zh-CN" altLang="zh-CN" sz="2800" b="1" dirty="0"/>
              <a:t>）产生一对密钥</a:t>
            </a:r>
            <a:r>
              <a:rPr lang="en-US" altLang="zh-CN" sz="2800" b="1" dirty="0">
                <a:latin typeface="Times New Roman" pitchFamily="18" charset="0"/>
                <a:cs typeface="Times New Roman" pitchFamily="18" charset="0"/>
              </a:rPr>
              <a:t>pk</a:t>
            </a:r>
            <a:r>
              <a:rPr lang="en-US" altLang="zh-CN" sz="2800" b="1" dirty="0"/>
              <a:t> </a:t>
            </a:r>
            <a:r>
              <a:rPr lang="zh-CN" altLang="zh-CN" sz="2800" b="1" dirty="0"/>
              <a:t>、</a:t>
            </a:r>
            <a:r>
              <a:rPr lang="en-US" altLang="zh-CN" sz="2800" b="1" dirty="0" err="1">
                <a:latin typeface="Times New Roman" pitchFamily="18" charset="0"/>
                <a:cs typeface="Times New Roman" pitchFamily="18" charset="0"/>
              </a:rPr>
              <a:t>sk</a:t>
            </a:r>
            <a:r>
              <a:rPr lang="en-US" altLang="zh-CN" sz="2800" b="1" dirty="0">
                <a:latin typeface="Times New Roman" pitchFamily="18" charset="0"/>
                <a:cs typeface="Times New Roman" pitchFamily="18" charset="0"/>
              </a:rPr>
              <a:t> </a:t>
            </a:r>
            <a:r>
              <a:rPr lang="zh-CN" altLang="zh-CN" sz="2800" b="1" dirty="0"/>
              <a:t>，其中</a:t>
            </a:r>
            <a:r>
              <a:rPr lang="en-US" altLang="zh-CN" sz="2800" b="1" dirty="0">
                <a:latin typeface="Times New Roman" pitchFamily="18" charset="0"/>
                <a:cs typeface="Times New Roman" pitchFamily="18" charset="0"/>
              </a:rPr>
              <a:t>pk</a:t>
            </a:r>
            <a:r>
              <a:rPr lang="en-US" altLang="zh-CN" sz="2800" b="1" dirty="0"/>
              <a:t> </a:t>
            </a:r>
            <a:r>
              <a:rPr lang="zh-CN" altLang="zh-CN" sz="2800" b="1" dirty="0"/>
              <a:t>是公钥，</a:t>
            </a:r>
            <a:r>
              <a:rPr lang="en-US" altLang="zh-CN" sz="2800" b="1" dirty="0" err="1">
                <a:latin typeface="Times New Roman" pitchFamily="18" charset="0"/>
                <a:cs typeface="Times New Roman" pitchFamily="18" charset="0"/>
              </a:rPr>
              <a:t>sk</a:t>
            </a:r>
            <a:r>
              <a:rPr lang="en-US" altLang="zh-CN" sz="2800" b="1" dirty="0">
                <a:latin typeface="Times New Roman" pitchFamily="18" charset="0"/>
                <a:cs typeface="Times New Roman" pitchFamily="18" charset="0"/>
              </a:rPr>
              <a:t> </a:t>
            </a:r>
            <a:r>
              <a:rPr lang="zh-CN" altLang="zh-CN" sz="2800" b="1" dirty="0"/>
              <a:t>是私钥。</a:t>
            </a:r>
          </a:p>
          <a:p>
            <a:pPr eaLnBrk="1" hangingPunct="1">
              <a:spcBef>
                <a:spcPct val="0"/>
              </a:spcBef>
              <a:buClrTx/>
              <a:buSzTx/>
              <a:buFontTx/>
              <a:buNone/>
            </a:pPr>
            <a:r>
              <a:rPr lang="zh-CN" altLang="zh-CN" sz="2800" b="1" dirty="0"/>
              <a:t>（</a:t>
            </a:r>
            <a:r>
              <a:rPr lang="en-US" altLang="zh-CN" sz="2800" b="1" dirty="0"/>
              <a:t>2</a:t>
            </a:r>
            <a:r>
              <a:rPr lang="zh-CN" altLang="zh-CN" sz="2800" b="1" dirty="0"/>
              <a:t>）将加密密钥</a:t>
            </a:r>
            <a:r>
              <a:rPr lang="en-US" altLang="zh-CN" sz="2800" b="1" dirty="0">
                <a:latin typeface="Times New Roman" pitchFamily="18" charset="0"/>
                <a:cs typeface="Times New Roman" pitchFamily="18" charset="0"/>
              </a:rPr>
              <a:t>pk</a:t>
            </a:r>
            <a:r>
              <a:rPr lang="zh-CN" altLang="zh-CN" sz="2800" b="1" dirty="0"/>
              <a:t>予以公开，另一密钥</a:t>
            </a:r>
            <a:r>
              <a:rPr lang="en-US" altLang="zh-CN" sz="2800" b="1" dirty="0"/>
              <a:t> </a:t>
            </a:r>
            <a:r>
              <a:rPr lang="zh-CN" altLang="zh-CN" sz="2800" b="1" dirty="0"/>
              <a:t>则被保密。</a:t>
            </a:r>
          </a:p>
          <a:p>
            <a:pPr eaLnBrk="1" hangingPunct="1">
              <a:spcBef>
                <a:spcPct val="0"/>
              </a:spcBef>
              <a:buClrTx/>
              <a:buSzTx/>
              <a:buFontTx/>
              <a:buNone/>
            </a:pPr>
            <a:r>
              <a:rPr lang="zh-CN" altLang="zh-CN" sz="2800" b="1" dirty="0"/>
              <a:t>（</a:t>
            </a:r>
            <a:r>
              <a:rPr lang="en-US" altLang="zh-CN" sz="2800" b="1" dirty="0"/>
              <a:t>3</a:t>
            </a:r>
            <a:r>
              <a:rPr lang="zh-CN" altLang="zh-CN" sz="2800" b="1" dirty="0"/>
              <a:t>）使用公钥加密明文</a:t>
            </a:r>
            <a:r>
              <a:rPr lang="en-US" altLang="zh-CN" sz="2800" b="1" i="1" dirty="0">
                <a:latin typeface="Times New Roman" pitchFamily="18" charset="0"/>
                <a:cs typeface="Times New Roman" pitchFamily="18" charset="0"/>
              </a:rPr>
              <a:t>m</a:t>
            </a:r>
            <a:r>
              <a:rPr lang="zh-CN" altLang="zh-CN" sz="2800" b="1" dirty="0"/>
              <a:t>，表示为</a:t>
            </a:r>
            <a:r>
              <a:rPr lang="en-US" altLang="zh-CN" sz="2800" b="1" dirty="0"/>
              <a:t> </a:t>
            </a:r>
            <a:r>
              <a:rPr lang="en-US" altLang="zh-CN" sz="2800" b="1" i="1" dirty="0">
                <a:latin typeface="Times New Roman" pitchFamily="18" charset="0"/>
                <a:cs typeface="Times New Roman" pitchFamily="18" charset="0"/>
              </a:rPr>
              <a:t>c</a:t>
            </a:r>
            <a:r>
              <a:rPr lang="en-US" altLang="zh-CN" sz="2800" b="1" dirty="0">
                <a:latin typeface="Times New Roman" pitchFamily="18" charset="0"/>
                <a:cs typeface="Times New Roman" pitchFamily="18" charset="0"/>
              </a:rPr>
              <a:t>=</a:t>
            </a:r>
            <a:r>
              <a:rPr lang="en-US" altLang="zh-CN" sz="2800" b="1" i="1" dirty="0" err="1">
                <a:latin typeface="Times New Roman" pitchFamily="18" charset="0"/>
                <a:cs typeface="Times New Roman" pitchFamily="18" charset="0"/>
              </a:rPr>
              <a:t>E</a:t>
            </a:r>
            <a:r>
              <a:rPr lang="en-US" altLang="zh-CN" sz="2800" b="1" baseline="-25000" dirty="0" err="1">
                <a:latin typeface="Times New Roman" pitchFamily="18" charset="0"/>
                <a:cs typeface="Times New Roman" pitchFamily="18" charset="0"/>
              </a:rPr>
              <a:t>pk</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m</a:t>
            </a:r>
            <a:r>
              <a:rPr lang="en-US" altLang="zh-CN" sz="2800" b="1" dirty="0">
                <a:latin typeface="Times New Roman" pitchFamily="18" charset="0"/>
                <a:cs typeface="Times New Roman" pitchFamily="18" charset="0"/>
              </a:rPr>
              <a:t>)</a:t>
            </a:r>
            <a:r>
              <a:rPr lang="zh-CN" altLang="en-US" sz="2800" b="1" dirty="0"/>
              <a:t>，</a:t>
            </a:r>
            <a:r>
              <a:rPr lang="zh-CN" altLang="zh-CN" sz="2800" b="1" dirty="0"/>
              <a:t>其中</a:t>
            </a:r>
            <a:r>
              <a:rPr lang="en-US" altLang="zh-CN" sz="2800" b="1" i="1" dirty="0">
                <a:latin typeface="Times New Roman" pitchFamily="18" charset="0"/>
                <a:cs typeface="Times New Roman" pitchFamily="18" charset="0"/>
              </a:rPr>
              <a:t>c</a:t>
            </a:r>
            <a:r>
              <a:rPr lang="zh-CN" altLang="zh-CN" sz="2800" b="1" dirty="0"/>
              <a:t>是密文，</a:t>
            </a:r>
            <a:r>
              <a:rPr lang="en-US" altLang="zh-CN" sz="2800" b="1" i="1" dirty="0">
                <a:latin typeface="Times New Roman" pitchFamily="18" charset="0"/>
                <a:cs typeface="Times New Roman" pitchFamily="18" charset="0"/>
              </a:rPr>
              <a:t>E</a:t>
            </a:r>
            <a:r>
              <a:rPr lang="zh-CN" altLang="zh-CN" sz="2800" b="1" dirty="0"/>
              <a:t>是加密算法。</a:t>
            </a:r>
          </a:p>
          <a:p>
            <a:pPr eaLnBrk="1" hangingPunct="1">
              <a:spcBef>
                <a:spcPct val="0"/>
              </a:spcBef>
              <a:buClrTx/>
              <a:buSzTx/>
              <a:buFontTx/>
              <a:buNone/>
            </a:pPr>
            <a:r>
              <a:rPr lang="zh-CN" altLang="zh-CN" sz="2800" b="1" dirty="0"/>
              <a:t>（</a:t>
            </a:r>
            <a:r>
              <a:rPr lang="en-US" altLang="zh-CN" sz="2800" b="1" dirty="0"/>
              <a:t>4</a:t>
            </a:r>
            <a:r>
              <a:rPr lang="zh-CN" altLang="zh-CN" sz="2800" b="1" dirty="0"/>
              <a:t>）收到密文</a:t>
            </a:r>
            <a:r>
              <a:rPr lang="en-US" altLang="zh-CN" sz="2800" b="1" i="1" dirty="0">
                <a:latin typeface="Times New Roman" pitchFamily="18" charset="0"/>
                <a:cs typeface="Times New Roman" pitchFamily="18" charset="0"/>
              </a:rPr>
              <a:t>c</a:t>
            </a:r>
            <a:r>
              <a:rPr lang="zh-CN" altLang="zh-CN" sz="2800" b="1" dirty="0"/>
              <a:t>后，用自己的私钥</a:t>
            </a:r>
            <a:r>
              <a:rPr lang="en-US" altLang="zh-CN" sz="2800" b="1" dirty="0" err="1">
                <a:latin typeface="Times New Roman" pitchFamily="18" charset="0"/>
                <a:cs typeface="Times New Roman" pitchFamily="18" charset="0"/>
              </a:rPr>
              <a:t>sk</a:t>
            </a:r>
            <a:r>
              <a:rPr lang="zh-CN" altLang="zh-CN" sz="2800" b="1" dirty="0"/>
              <a:t>解密，表示为</a:t>
            </a:r>
            <a:r>
              <a:rPr lang="en-US" altLang="zh-CN" sz="2800" b="1" i="1" dirty="0">
                <a:latin typeface="Times New Roman" pitchFamily="18" charset="0"/>
                <a:cs typeface="Times New Roman" pitchFamily="18" charset="0"/>
              </a:rPr>
              <a:t>m</a:t>
            </a:r>
            <a:r>
              <a:rPr lang="en-US" altLang="zh-CN" sz="2800" b="1" dirty="0">
                <a:latin typeface="Times New Roman" pitchFamily="18" charset="0"/>
                <a:cs typeface="Times New Roman" pitchFamily="18" charset="0"/>
              </a:rPr>
              <a:t>=</a:t>
            </a:r>
            <a:r>
              <a:rPr lang="en-US" altLang="zh-CN" sz="2800" b="1" i="1" dirty="0" err="1">
                <a:latin typeface="Times New Roman" pitchFamily="18" charset="0"/>
                <a:cs typeface="Times New Roman" pitchFamily="18" charset="0"/>
              </a:rPr>
              <a:t>D</a:t>
            </a:r>
            <a:r>
              <a:rPr lang="en-US" altLang="zh-CN" sz="2800" b="1" baseline="-25000" dirty="0" err="1">
                <a:latin typeface="Times New Roman" pitchFamily="18" charset="0"/>
                <a:cs typeface="Times New Roman" pitchFamily="18" charset="0"/>
              </a:rPr>
              <a:t>sk</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c</a:t>
            </a:r>
            <a:r>
              <a:rPr lang="en-US" altLang="zh-CN" sz="2800" b="1" dirty="0">
                <a:latin typeface="Times New Roman" pitchFamily="18" charset="0"/>
                <a:cs typeface="Times New Roman" pitchFamily="18" charset="0"/>
              </a:rPr>
              <a:t>)  </a:t>
            </a:r>
            <a:r>
              <a:rPr lang="zh-CN" altLang="en-US" sz="2800" b="1" dirty="0"/>
              <a:t>，</a:t>
            </a:r>
            <a:r>
              <a:rPr lang="zh-CN" altLang="zh-CN" sz="2800" b="1" dirty="0"/>
              <a:t>其中</a:t>
            </a:r>
            <a:r>
              <a:rPr lang="en-US" altLang="zh-CN" sz="2800" b="1" i="1" dirty="0">
                <a:latin typeface="Times New Roman" pitchFamily="18" charset="0"/>
                <a:cs typeface="Times New Roman" pitchFamily="18" charset="0"/>
              </a:rPr>
              <a:t>D</a:t>
            </a:r>
            <a:r>
              <a:rPr lang="zh-CN" altLang="zh-CN" sz="2800" b="1" dirty="0"/>
              <a:t>是解密算法。</a:t>
            </a:r>
          </a:p>
          <a:p>
            <a:pPr eaLnBrk="1" hangingPunct="1">
              <a:spcBef>
                <a:spcPct val="0"/>
              </a:spcBef>
              <a:buClrTx/>
              <a:buSzTx/>
              <a:buFontTx/>
              <a:buNone/>
            </a:pPr>
            <a:r>
              <a:rPr lang="en-US" altLang="zh-CN" sz="2800" b="1" dirty="0"/>
              <a:t>      </a:t>
            </a:r>
            <a:r>
              <a:rPr lang="zh-CN" altLang="zh-CN" sz="2800" b="1" dirty="0"/>
              <a:t>因为只有接收方知道其自身的私钥</a:t>
            </a:r>
            <a:r>
              <a:rPr lang="en-US" altLang="zh-CN" sz="2800" b="1" dirty="0" err="1">
                <a:latin typeface="Times New Roman" pitchFamily="18" charset="0"/>
                <a:cs typeface="Times New Roman" pitchFamily="18" charset="0"/>
              </a:rPr>
              <a:t>sk</a:t>
            </a:r>
            <a:r>
              <a:rPr lang="zh-CN" altLang="zh-CN" sz="2800" b="1" dirty="0"/>
              <a:t>，所以其他人都无法对</a:t>
            </a:r>
            <a:r>
              <a:rPr lang="en-US" altLang="zh-CN" sz="2800" b="1" i="1" dirty="0">
                <a:latin typeface="Times New Roman" pitchFamily="18" charset="0"/>
                <a:cs typeface="Times New Roman" pitchFamily="18" charset="0"/>
              </a:rPr>
              <a:t>c</a:t>
            </a:r>
            <a:r>
              <a:rPr lang="zh-CN" altLang="zh-CN" sz="2800" b="1" dirty="0"/>
              <a:t>解密。公钥密码加解密结构图如图</a:t>
            </a:r>
            <a:r>
              <a:rPr lang="en-US" altLang="zh-CN" sz="2800" b="1" dirty="0">
                <a:latin typeface="Times New Roman" pitchFamily="18" charset="0"/>
                <a:cs typeface="Times New Roman" pitchFamily="18" charset="0"/>
              </a:rPr>
              <a:t>7.1</a:t>
            </a:r>
            <a:r>
              <a:rPr lang="zh-CN" altLang="zh-CN" sz="2800" b="1" dirty="0"/>
              <a:t>所示。</a:t>
            </a:r>
          </a:p>
          <a:p>
            <a:pPr eaLnBrk="1" hangingPunct="1">
              <a:spcBef>
                <a:spcPct val="0"/>
              </a:spcBef>
              <a:buClrTx/>
              <a:buSzTx/>
              <a:buFontTx/>
              <a:buNone/>
            </a:pPr>
            <a:endParaRPr lang="zh-CN"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B982D7C-5010-47B3-ABB3-24C7DD6C0770}" type="datetime1">
              <a:rPr lang="zh-CN" altLang="en-US" sz="1400" smtClean="0"/>
              <a:t>2020\1\31 Friday</a:t>
            </a:fld>
            <a:endParaRPr lang="en-US" altLang="zh-CN" sz="1400" smtClean="0"/>
          </a:p>
        </p:txBody>
      </p:sp>
      <p:sp>
        <p:nvSpPr>
          <p:cNvPr id="41987"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4198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E30B884-C036-4666-AA02-ABB41D7E3336}" type="slidenum">
              <a:rPr lang="en-US" altLang="zh-CN" sz="1400" smtClean="0"/>
              <a:pPr eaLnBrk="1" hangingPunct="1">
                <a:spcBef>
                  <a:spcPct val="0"/>
                </a:spcBef>
                <a:buClrTx/>
                <a:buSzTx/>
                <a:buFontTx/>
                <a:buNone/>
              </a:pPr>
              <a:t>50</a:t>
            </a:fld>
            <a:endParaRPr lang="en-US" altLang="zh-CN" sz="1400" smtClean="0"/>
          </a:p>
        </p:txBody>
      </p:sp>
      <p:sp>
        <p:nvSpPr>
          <p:cNvPr id="41989" name="Rectangle 2"/>
          <p:cNvSpPr>
            <a:spLocks noGrp="1" noChangeArrowheads="1"/>
          </p:cNvSpPr>
          <p:nvPr>
            <p:ph type="subTitle" idx="4294967295"/>
          </p:nvPr>
        </p:nvSpPr>
        <p:spPr>
          <a:xfrm>
            <a:off x="685800" y="1981200"/>
            <a:ext cx="8062913" cy="4419600"/>
          </a:xfrm>
          <a:noFill/>
        </p:spPr>
        <p:txBody>
          <a:bodyPr/>
          <a:lstStyle/>
          <a:p>
            <a:pPr marL="287338" indent="-6350" eaLnBrk="1" hangingPunct="1">
              <a:lnSpc>
                <a:spcPct val="90000"/>
              </a:lnSpc>
              <a:buFont typeface="Wingdings" pitchFamily="2" charset="2"/>
              <a:buNone/>
            </a:pPr>
            <a:endParaRPr lang="en-US" altLang="zh-CN" b="1" smtClean="0">
              <a:latin typeface="楷体_GB2312" pitchFamily="49" charset="-122"/>
              <a:ea typeface="楷体_GB2312" pitchFamily="49" charset="-122"/>
            </a:endParaRPr>
          </a:p>
          <a:p>
            <a:pPr marL="287338" indent="-6350" eaLnBrk="1" hangingPunct="1">
              <a:lnSpc>
                <a:spcPct val="90000"/>
              </a:lnSpc>
              <a:buFont typeface="Wingdings" pitchFamily="2" charset="2"/>
              <a:buNone/>
            </a:pPr>
            <a:r>
              <a:rPr lang="zh-CN" altLang="en-US" sz="3600" smtClean="0">
                <a:solidFill>
                  <a:srgbClr val="000099"/>
                </a:solidFill>
                <a:ea typeface="华文新魏" pitchFamily="2" charset="-122"/>
              </a:rPr>
              <a:t>正确性</a:t>
            </a:r>
            <a:r>
              <a:rPr lang="en-US" altLang="zh-CN" sz="3600" smtClean="0">
                <a:solidFill>
                  <a:srgbClr val="000099"/>
                </a:solidFill>
                <a:ea typeface="华文新魏" pitchFamily="2" charset="-122"/>
              </a:rPr>
              <a:t>:</a:t>
            </a:r>
            <a:r>
              <a:rPr lang="en-US" altLang="zh-CN" smtClean="0"/>
              <a:t> </a:t>
            </a:r>
          </a:p>
          <a:p>
            <a:pPr marL="287338" indent="-6350" eaLnBrk="1" hangingPunct="1">
              <a:lnSpc>
                <a:spcPct val="90000"/>
              </a:lnSpc>
              <a:buFont typeface="Wingdings" pitchFamily="2" charset="2"/>
              <a:buNone/>
            </a:pPr>
            <a:r>
              <a:rPr lang="zh-CN" altLang="en-US" b="1" smtClean="0">
                <a:latin typeface="楷体_GB2312" pitchFamily="49" charset="-122"/>
                <a:ea typeface="楷体_GB2312" pitchFamily="49" charset="-122"/>
              </a:rPr>
              <a:t>由加密过程知</a:t>
            </a:r>
            <a:r>
              <a:rPr lang="en-US" altLang="zh-CN" b="1" smtClean="0">
                <a:latin typeface="楷体_GB2312" pitchFamily="49" charset="-122"/>
                <a:ea typeface="楷体_GB2312" pitchFamily="49" charset="-122"/>
              </a:rPr>
              <a:t>c≡m</a:t>
            </a:r>
            <a:r>
              <a:rPr lang="en-US" altLang="zh-CN" b="1" baseline="30000" smtClean="0">
                <a:latin typeface="楷体_GB2312" pitchFamily="49" charset="-122"/>
                <a:ea typeface="楷体_GB2312" pitchFamily="49" charset="-122"/>
              </a:rPr>
              <a:t>e</a:t>
            </a:r>
            <a:r>
              <a:rPr lang="en-US" altLang="zh-CN" b="1" smtClean="0">
                <a:latin typeface="楷体_GB2312" pitchFamily="49" charset="-122"/>
                <a:ea typeface="楷体_GB2312" pitchFamily="49" charset="-122"/>
              </a:rPr>
              <a:t> mod n</a:t>
            </a:r>
            <a:r>
              <a:rPr lang="zh-CN" altLang="en-US" b="1" smtClean="0">
                <a:latin typeface="楷体_GB2312" pitchFamily="49" charset="-122"/>
                <a:ea typeface="楷体_GB2312" pitchFamily="49" charset="-122"/>
              </a:rPr>
              <a:t>，</a:t>
            </a:r>
          </a:p>
          <a:p>
            <a:pPr marL="287338" indent="-6350" eaLnBrk="1" hangingPunct="1">
              <a:lnSpc>
                <a:spcPct val="90000"/>
              </a:lnSpc>
              <a:buFont typeface="Wingdings" pitchFamily="2" charset="2"/>
              <a:buNone/>
            </a:pPr>
            <a:r>
              <a:rPr lang="zh-CN" altLang="en-US" b="1" smtClean="0">
                <a:latin typeface="楷体_GB2312" pitchFamily="49" charset="-122"/>
                <a:ea typeface="楷体_GB2312" pitchFamily="49" charset="-122"/>
              </a:rPr>
              <a:t>所以</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c</a:t>
            </a:r>
            <a:r>
              <a:rPr lang="en-US" altLang="zh-CN" b="1" baseline="30000" smtClean="0">
                <a:latin typeface="楷体_GB2312" pitchFamily="49" charset="-122"/>
                <a:ea typeface="楷体_GB2312" pitchFamily="49" charset="-122"/>
              </a:rPr>
              <a:t>d</a:t>
            </a:r>
            <a:r>
              <a:rPr lang="en-US" altLang="zh-CN" b="1" smtClean="0">
                <a:latin typeface="楷体_GB2312" pitchFamily="49" charset="-122"/>
                <a:ea typeface="楷体_GB2312" pitchFamily="49" charset="-122"/>
              </a:rPr>
              <a:t> mod n≡m</a:t>
            </a:r>
            <a:r>
              <a:rPr lang="en-US" altLang="zh-CN" b="1" baseline="30000" smtClean="0">
                <a:latin typeface="楷体_GB2312" pitchFamily="49" charset="-122"/>
                <a:ea typeface="楷体_GB2312" pitchFamily="49" charset="-122"/>
              </a:rPr>
              <a:t>ed</a:t>
            </a:r>
            <a:r>
              <a:rPr lang="en-US" altLang="zh-CN" b="1" smtClean="0">
                <a:latin typeface="楷体_GB2312" pitchFamily="49" charset="-122"/>
                <a:ea typeface="楷体_GB2312" pitchFamily="49" charset="-122"/>
              </a:rPr>
              <a:t> mod n</a:t>
            </a:r>
            <a:r>
              <a:rPr lang="en-US" altLang="zh-CN" b="1" smtClean="0">
                <a:solidFill>
                  <a:srgbClr val="FFC000"/>
                </a:solidFill>
                <a:latin typeface="楷体_GB2312" pitchFamily="49" charset="-122"/>
                <a:ea typeface="楷体_GB2312" pitchFamily="49" charset="-122"/>
              </a:rPr>
              <a:t>≡m</a:t>
            </a:r>
            <a:r>
              <a:rPr lang="en-US" altLang="zh-CN" b="1" baseline="30000" smtClean="0">
                <a:solidFill>
                  <a:srgbClr val="FFC000"/>
                </a:solidFill>
                <a:latin typeface="楷体_GB2312" pitchFamily="49" charset="-122"/>
                <a:ea typeface="楷体_GB2312" pitchFamily="49" charset="-122"/>
              </a:rPr>
              <a:t>1</a:t>
            </a:r>
            <a:r>
              <a:rPr lang="en-US" altLang="zh-CN" b="1" smtClean="0">
                <a:solidFill>
                  <a:srgbClr val="FFC000"/>
                </a:solidFill>
                <a:latin typeface="楷体_GB2312" pitchFamily="49" charset="-122"/>
                <a:ea typeface="楷体_GB2312" pitchFamily="49" charset="-122"/>
              </a:rPr>
              <a:t> </a:t>
            </a:r>
            <a:r>
              <a:rPr lang="en-US" altLang="zh-CN" b="1" baseline="30000" smtClean="0">
                <a:solidFill>
                  <a:srgbClr val="FFC000"/>
                </a:solidFill>
                <a:latin typeface="楷体_GB2312" pitchFamily="49" charset="-122"/>
                <a:ea typeface="楷体_GB2312" pitchFamily="49" charset="-122"/>
              </a:rPr>
              <a:t>mod φ(n)</a:t>
            </a:r>
            <a:r>
              <a:rPr lang="en-US" altLang="zh-CN" b="1" smtClean="0">
                <a:solidFill>
                  <a:srgbClr val="FFC000"/>
                </a:solidFill>
                <a:latin typeface="楷体_GB2312" pitchFamily="49" charset="-122"/>
                <a:ea typeface="楷体_GB2312" pitchFamily="49" charset="-122"/>
              </a:rPr>
              <a:t> mod n</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                  ≡m</a:t>
            </a:r>
            <a:r>
              <a:rPr lang="en-US" altLang="zh-CN" b="1" baseline="30000" smtClean="0">
                <a:latin typeface="楷体_GB2312" pitchFamily="49" charset="-122"/>
                <a:ea typeface="楷体_GB2312" pitchFamily="49" charset="-122"/>
              </a:rPr>
              <a:t>kφ(n)+1</a:t>
            </a:r>
            <a:r>
              <a:rPr lang="en-US" altLang="zh-CN" b="1" smtClean="0">
                <a:latin typeface="楷体_GB2312" pitchFamily="49" charset="-122"/>
                <a:ea typeface="楷体_GB2312" pitchFamily="49" charset="-122"/>
              </a:rPr>
              <a:t> mod n</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                  ≡m</a:t>
            </a:r>
            <a:r>
              <a:rPr lang="en-US" altLang="zh-CN" b="1" baseline="30000" smtClean="0">
                <a:latin typeface="楷体_GB2312" pitchFamily="49" charset="-122"/>
                <a:ea typeface="楷体_GB2312" pitchFamily="49" charset="-122"/>
              </a:rPr>
              <a:t>kφ(n)</a:t>
            </a:r>
            <a:r>
              <a:rPr lang="en-US" altLang="zh-CN" b="1" smtClean="0">
                <a:latin typeface="楷体_GB2312" pitchFamily="49" charset="-122"/>
                <a:ea typeface="楷体_GB2312" pitchFamily="49" charset="-122"/>
              </a:rPr>
              <a:t>m mod n</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                  ≡m mod n</a:t>
            </a:r>
          </a:p>
        </p:txBody>
      </p:sp>
    </p:spTree>
    <p:extLst>
      <p:ext uri="{BB962C8B-B14F-4D97-AF65-F5344CB8AC3E}">
        <p14:creationId xmlns:p14="http://schemas.microsoft.com/office/powerpoint/2010/main" val="236836779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1F3FB20-EE7E-40FF-A451-23221FEF287C}" type="datetime1">
              <a:rPr lang="zh-CN" altLang="en-US" sz="1400" smtClean="0"/>
              <a:t>2020\1\31 Friday</a:t>
            </a:fld>
            <a:endParaRPr lang="en-US" altLang="zh-CN" sz="1400" smtClean="0"/>
          </a:p>
        </p:txBody>
      </p:sp>
      <p:sp>
        <p:nvSpPr>
          <p:cNvPr id="43011"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4301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E09480D-86C8-46B9-B847-2F6D765DFD3B}" type="slidenum">
              <a:rPr lang="en-US" altLang="zh-CN" sz="1400" smtClean="0"/>
              <a:pPr eaLnBrk="1" hangingPunct="1">
                <a:spcBef>
                  <a:spcPct val="0"/>
                </a:spcBef>
                <a:buClrTx/>
                <a:buSzTx/>
                <a:buFontTx/>
                <a:buNone/>
              </a:pPr>
              <a:t>51</a:t>
            </a:fld>
            <a:endParaRPr lang="en-US" altLang="zh-CN" sz="1400" smtClean="0"/>
          </a:p>
        </p:txBody>
      </p:sp>
      <p:sp>
        <p:nvSpPr>
          <p:cNvPr id="43013" name="Rectangle 2"/>
          <p:cNvSpPr>
            <a:spLocks noGrp="1" noChangeArrowheads="1"/>
          </p:cNvSpPr>
          <p:nvPr>
            <p:ph type="subTitle" idx="4294967295"/>
          </p:nvPr>
        </p:nvSpPr>
        <p:spPr>
          <a:xfrm>
            <a:off x="685800" y="1981200"/>
            <a:ext cx="8062913" cy="4419600"/>
          </a:xfrm>
          <a:noFill/>
        </p:spPr>
        <p:txBody>
          <a:bodyPr/>
          <a:lstStyle/>
          <a:p>
            <a:pPr marL="287338" indent="-6350" eaLnBrk="1" hangingPunct="1">
              <a:lnSpc>
                <a:spcPct val="90000"/>
              </a:lnSpc>
              <a:buFont typeface="Wingdings" pitchFamily="2" charset="2"/>
              <a:buNone/>
            </a:pPr>
            <a:endParaRPr lang="en-US" altLang="zh-CN" b="1" smtClean="0">
              <a:latin typeface="楷体_GB2312" pitchFamily="49" charset="-122"/>
              <a:ea typeface="楷体_GB2312" pitchFamily="49" charset="-122"/>
            </a:endParaRPr>
          </a:p>
          <a:p>
            <a:pPr marL="287338" indent="-6350" eaLnBrk="1" hangingPunct="1">
              <a:lnSpc>
                <a:spcPct val="90000"/>
              </a:lnSpc>
              <a:buFont typeface="Wingdings" pitchFamily="2" charset="2"/>
              <a:buNone/>
            </a:pPr>
            <a:r>
              <a:rPr lang="zh-CN" altLang="en-US" sz="3600" smtClean="0">
                <a:solidFill>
                  <a:srgbClr val="000099"/>
                </a:solidFill>
                <a:ea typeface="华文新魏" pitchFamily="2" charset="-122"/>
              </a:rPr>
              <a:t>正确性</a:t>
            </a:r>
            <a:r>
              <a:rPr lang="en-US" altLang="zh-CN" sz="3600" smtClean="0">
                <a:solidFill>
                  <a:srgbClr val="000099"/>
                </a:solidFill>
                <a:ea typeface="华文新魏" pitchFamily="2" charset="-122"/>
              </a:rPr>
              <a:t>:</a:t>
            </a:r>
            <a:r>
              <a:rPr lang="en-US" altLang="zh-CN" smtClean="0"/>
              <a:t> </a:t>
            </a:r>
          </a:p>
          <a:p>
            <a:pPr marL="287338" indent="-6350" eaLnBrk="1" hangingPunct="1">
              <a:lnSpc>
                <a:spcPct val="90000"/>
              </a:lnSpc>
              <a:buFont typeface="Wingdings" pitchFamily="2" charset="2"/>
              <a:buNone/>
            </a:pPr>
            <a:r>
              <a:rPr lang="zh-CN" altLang="en-US" b="1" smtClean="0">
                <a:latin typeface="楷体_GB2312" pitchFamily="49" charset="-122"/>
                <a:ea typeface="楷体_GB2312" pitchFamily="49" charset="-122"/>
              </a:rPr>
              <a:t>由加密过程知</a:t>
            </a:r>
            <a:r>
              <a:rPr lang="en-US" altLang="zh-CN" b="1" smtClean="0">
                <a:latin typeface="楷体_GB2312" pitchFamily="49" charset="-122"/>
                <a:ea typeface="楷体_GB2312" pitchFamily="49" charset="-122"/>
              </a:rPr>
              <a:t>c≡m</a:t>
            </a:r>
            <a:r>
              <a:rPr lang="en-US" altLang="zh-CN" b="1" baseline="30000" smtClean="0">
                <a:latin typeface="楷体_GB2312" pitchFamily="49" charset="-122"/>
                <a:ea typeface="楷体_GB2312" pitchFamily="49" charset="-122"/>
              </a:rPr>
              <a:t>e</a:t>
            </a:r>
            <a:r>
              <a:rPr lang="en-US" altLang="zh-CN" b="1" smtClean="0">
                <a:latin typeface="楷体_GB2312" pitchFamily="49" charset="-122"/>
                <a:ea typeface="楷体_GB2312" pitchFamily="49" charset="-122"/>
              </a:rPr>
              <a:t> mod n</a:t>
            </a:r>
            <a:r>
              <a:rPr lang="zh-CN" altLang="en-US" b="1" smtClean="0">
                <a:latin typeface="楷体_GB2312" pitchFamily="49" charset="-122"/>
                <a:ea typeface="楷体_GB2312" pitchFamily="49" charset="-122"/>
              </a:rPr>
              <a:t>，</a:t>
            </a:r>
          </a:p>
          <a:p>
            <a:pPr marL="287338" indent="-6350" eaLnBrk="1" hangingPunct="1">
              <a:lnSpc>
                <a:spcPct val="90000"/>
              </a:lnSpc>
              <a:buFont typeface="Wingdings" pitchFamily="2" charset="2"/>
              <a:buNone/>
            </a:pPr>
            <a:r>
              <a:rPr lang="zh-CN" altLang="en-US" b="1" smtClean="0">
                <a:latin typeface="楷体_GB2312" pitchFamily="49" charset="-122"/>
                <a:ea typeface="楷体_GB2312" pitchFamily="49" charset="-122"/>
              </a:rPr>
              <a:t>所以</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c</a:t>
            </a:r>
            <a:r>
              <a:rPr lang="en-US" altLang="zh-CN" b="1" baseline="30000" smtClean="0">
                <a:latin typeface="楷体_GB2312" pitchFamily="49" charset="-122"/>
                <a:ea typeface="楷体_GB2312" pitchFamily="49" charset="-122"/>
              </a:rPr>
              <a:t>d</a:t>
            </a:r>
            <a:r>
              <a:rPr lang="en-US" altLang="zh-CN" b="1" smtClean="0">
                <a:latin typeface="楷体_GB2312" pitchFamily="49" charset="-122"/>
                <a:ea typeface="楷体_GB2312" pitchFamily="49" charset="-122"/>
              </a:rPr>
              <a:t> mod n≡m</a:t>
            </a:r>
            <a:r>
              <a:rPr lang="en-US" altLang="zh-CN" b="1" baseline="30000" smtClean="0">
                <a:latin typeface="楷体_GB2312" pitchFamily="49" charset="-122"/>
                <a:ea typeface="楷体_GB2312" pitchFamily="49" charset="-122"/>
              </a:rPr>
              <a:t>ed</a:t>
            </a:r>
            <a:r>
              <a:rPr lang="en-US" altLang="zh-CN" b="1" smtClean="0">
                <a:latin typeface="楷体_GB2312" pitchFamily="49" charset="-122"/>
                <a:ea typeface="楷体_GB2312" pitchFamily="49" charset="-122"/>
              </a:rPr>
              <a:t> mod n</a:t>
            </a:r>
            <a:r>
              <a:rPr lang="en-US" altLang="zh-CN" b="1" smtClean="0">
                <a:solidFill>
                  <a:srgbClr val="FFC000"/>
                </a:solidFill>
                <a:latin typeface="楷体_GB2312" pitchFamily="49" charset="-122"/>
                <a:ea typeface="楷体_GB2312" pitchFamily="49" charset="-122"/>
              </a:rPr>
              <a:t>≡m</a:t>
            </a:r>
            <a:r>
              <a:rPr lang="en-US" altLang="zh-CN" b="1" baseline="30000" smtClean="0">
                <a:solidFill>
                  <a:srgbClr val="FFC000"/>
                </a:solidFill>
                <a:latin typeface="楷体_GB2312" pitchFamily="49" charset="-122"/>
                <a:ea typeface="楷体_GB2312" pitchFamily="49" charset="-122"/>
              </a:rPr>
              <a:t>1</a:t>
            </a:r>
            <a:r>
              <a:rPr lang="en-US" altLang="zh-CN" b="1" smtClean="0">
                <a:solidFill>
                  <a:srgbClr val="FFC000"/>
                </a:solidFill>
                <a:latin typeface="楷体_GB2312" pitchFamily="49" charset="-122"/>
                <a:ea typeface="楷体_GB2312" pitchFamily="49" charset="-122"/>
              </a:rPr>
              <a:t> </a:t>
            </a:r>
            <a:r>
              <a:rPr lang="en-US" altLang="zh-CN" b="1" baseline="30000" smtClean="0">
                <a:solidFill>
                  <a:srgbClr val="FFC000"/>
                </a:solidFill>
                <a:latin typeface="楷体_GB2312" pitchFamily="49" charset="-122"/>
                <a:ea typeface="楷体_GB2312" pitchFamily="49" charset="-122"/>
              </a:rPr>
              <a:t>mod φ(n)</a:t>
            </a:r>
            <a:r>
              <a:rPr lang="en-US" altLang="zh-CN" b="1" smtClean="0">
                <a:solidFill>
                  <a:srgbClr val="FFC000"/>
                </a:solidFill>
                <a:latin typeface="楷体_GB2312" pitchFamily="49" charset="-122"/>
                <a:ea typeface="楷体_GB2312" pitchFamily="49" charset="-122"/>
              </a:rPr>
              <a:t> mod n</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                  ≡m</a:t>
            </a:r>
            <a:r>
              <a:rPr lang="en-US" altLang="zh-CN" b="1" baseline="30000" smtClean="0">
                <a:latin typeface="楷体_GB2312" pitchFamily="49" charset="-122"/>
                <a:ea typeface="楷体_GB2312" pitchFamily="49" charset="-122"/>
              </a:rPr>
              <a:t>kφ(n)+1</a:t>
            </a:r>
            <a:r>
              <a:rPr lang="en-US" altLang="zh-CN" b="1" smtClean="0">
                <a:latin typeface="楷体_GB2312" pitchFamily="49" charset="-122"/>
                <a:ea typeface="楷体_GB2312" pitchFamily="49" charset="-122"/>
              </a:rPr>
              <a:t> mod n</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                  ≡m</a:t>
            </a:r>
            <a:r>
              <a:rPr lang="en-US" altLang="zh-CN" b="1" baseline="30000" smtClean="0">
                <a:latin typeface="楷体_GB2312" pitchFamily="49" charset="-122"/>
                <a:ea typeface="楷体_GB2312" pitchFamily="49" charset="-122"/>
              </a:rPr>
              <a:t>kφ(n)</a:t>
            </a:r>
            <a:r>
              <a:rPr lang="en-US" altLang="zh-CN" b="1" smtClean="0">
                <a:latin typeface="楷体_GB2312" pitchFamily="49" charset="-122"/>
                <a:ea typeface="楷体_GB2312" pitchFamily="49" charset="-122"/>
              </a:rPr>
              <a:t>m mod n</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                  </a:t>
            </a:r>
            <a:r>
              <a:rPr lang="en-US" altLang="zh-CN" b="1" smtClean="0">
                <a:solidFill>
                  <a:srgbClr val="FFC000"/>
                </a:solidFill>
                <a:latin typeface="楷体_GB2312" pitchFamily="49" charset="-122"/>
                <a:ea typeface="楷体_GB2312" pitchFamily="49" charset="-122"/>
              </a:rPr>
              <a:t>≡m mod n</a:t>
            </a:r>
          </a:p>
        </p:txBody>
      </p:sp>
    </p:spTree>
    <p:extLst>
      <p:ext uri="{BB962C8B-B14F-4D97-AF65-F5344CB8AC3E}">
        <p14:creationId xmlns:p14="http://schemas.microsoft.com/office/powerpoint/2010/main" val="322694132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6ED40F0-AC88-43EE-85A7-1D5BB92ADAD8}" type="datetime1">
              <a:rPr lang="zh-CN" altLang="en-US" sz="1400" smtClean="0"/>
              <a:t>2020\1\31 Friday</a:t>
            </a:fld>
            <a:endParaRPr lang="en-US" altLang="zh-CN" sz="1400" smtClean="0"/>
          </a:p>
        </p:txBody>
      </p:sp>
      <p:sp>
        <p:nvSpPr>
          <p:cNvPr id="44035"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4403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748EC0F8-C7E2-4C0A-AC7B-14453F7E4135}" type="slidenum">
              <a:rPr lang="en-US" altLang="zh-CN" sz="1400" smtClean="0"/>
              <a:pPr eaLnBrk="1" hangingPunct="1">
                <a:spcBef>
                  <a:spcPct val="0"/>
                </a:spcBef>
                <a:buClrTx/>
                <a:buSzTx/>
                <a:buFontTx/>
                <a:buNone/>
              </a:pPr>
              <a:t>52</a:t>
            </a:fld>
            <a:endParaRPr lang="en-US" altLang="zh-CN" sz="1400" smtClean="0"/>
          </a:p>
        </p:txBody>
      </p:sp>
      <p:sp>
        <p:nvSpPr>
          <p:cNvPr id="44037" name="Rectangle 2"/>
          <p:cNvSpPr>
            <a:spLocks noGrp="1" noChangeArrowheads="1"/>
          </p:cNvSpPr>
          <p:nvPr>
            <p:ph type="subTitle" idx="4294967295"/>
          </p:nvPr>
        </p:nvSpPr>
        <p:spPr>
          <a:xfrm>
            <a:off x="685800" y="1981200"/>
            <a:ext cx="8278813" cy="4419600"/>
          </a:xfrm>
          <a:noFill/>
        </p:spPr>
        <p:txBody>
          <a:bodyPr/>
          <a:lstStyle/>
          <a:p>
            <a:pPr marL="287338" indent="-6350" eaLnBrk="1" hangingPunct="1">
              <a:lnSpc>
                <a:spcPct val="90000"/>
              </a:lnSpc>
              <a:buFont typeface="Wingdings" pitchFamily="2" charset="2"/>
              <a:buNone/>
            </a:pPr>
            <a:r>
              <a:rPr lang="zh-CN" altLang="en-US" sz="3600" smtClean="0">
                <a:solidFill>
                  <a:srgbClr val="000099"/>
                </a:solidFill>
                <a:ea typeface="华文新魏" pitchFamily="2" charset="-122"/>
              </a:rPr>
              <a:t>正确性</a:t>
            </a:r>
            <a:r>
              <a:rPr lang="en-US" altLang="zh-CN" sz="3600" smtClean="0">
                <a:solidFill>
                  <a:srgbClr val="000099"/>
                </a:solidFill>
                <a:ea typeface="华文新魏" pitchFamily="2" charset="-122"/>
              </a:rPr>
              <a:t>:</a:t>
            </a:r>
            <a:r>
              <a:rPr lang="en-US" altLang="zh-CN" smtClean="0"/>
              <a:t> </a:t>
            </a:r>
          </a:p>
          <a:p>
            <a:pPr marL="287338" indent="-6350" eaLnBrk="1" hangingPunct="1">
              <a:lnSpc>
                <a:spcPct val="90000"/>
              </a:lnSpc>
              <a:buFont typeface="Wingdings" pitchFamily="2" charset="2"/>
              <a:buNone/>
            </a:pPr>
            <a:r>
              <a:rPr lang="zh-CN" altLang="en-US" b="1" smtClean="0">
                <a:latin typeface="楷体_GB2312" pitchFamily="49" charset="-122"/>
                <a:ea typeface="楷体_GB2312" pitchFamily="49" charset="-122"/>
              </a:rPr>
              <a:t>由加密过程知</a:t>
            </a:r>
            <a:r>
              <a:rPr lang="en-US" altLang="zh-CN" b="1" smtClean="0">
                <a:latin typeface="楷体_GB2312" pitchFamily="49" charset="-122"/>
                <a:ea typeface="楷体_GB2312" pitchFamily="49" charset="-122"/>
              </a:rPr>
              <a:t>c≡m</a:t>
            </a:r>
            <a:r>
              <a:rPr lang="en-US" altLang="zh-CN" b="1" baseline="30000" smtClean="0">
                <a:latin typeface="楷体_GB2312" pitchFamily="49" charset="-122"/>
                <a:ea typeface="楷体_GB2312" pitchFamily="49" charset="-122"/>
              </a:rPr>
              <a:t>e</a:t>
            </a:r>
            <a:r>
              <a:rPr lang="en-US" altLang="zh-CN" b="1" smtClean="0">
                <a:latin typeface="楷体_GB2312" pitchFamily="49" charset="-122"/>
                <a:ea typeface="楷体_GB2312" pitchFamily="49" charset="-122"/>
              </a:rPr>
              <a:t> mod n</a:t>
            </a:r>
            <a:r>
              <a:rPr lang="zh-CN" altLang="en-US" b="1" smtClean="0">
                <a:latin typeface="楷体_GB2312" pitchFamily="49" charset="-122"/>
                <a:ea typeface="楷体_GB2312" pitchFamily="49" charset="-122"/>
              </a:rPr>
              <a:t>，</a:t>
            </a:r>
          </a:p>
          <a:p>
            <a:pPr marL="287338" indent="-6350" eaLnBrk="1" hangingPunct="1">
              <a:lnSpc>
                <a:spcPct val="90000"/>
              </a:lnSpc>
              <a:buFont typeface="Wingdings" pitchFamily="2" charset="2"/>
              <a:buNone/>
            </a:pPr>
            <a:r>
              <a:rPr lang="zh-CN" altLang="en-US" b="1" smtClean="0">
                <a:latin typeface="楷体_GB2312" pitchFamily="49" charset="-122"/>
                <a:ea typeface="楷体_GB2312" pitchFamily="49" charset="-122"/>
              </a:rPr>
              <a:t>所以</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c</a:t>
            </a:r>
            <a:r>
              <a:rPr lang="en-US" altLang="zh-CN" b="1" baseline="30000" smtClean="0">
                <a:latin typeface="楷体_GB2312" pitchFamily="49" charset="-122"/>
                <a:ea typeface="楷体_GB2312" pitchFamily="49" charset="-122"/>
              </a:rPr>
              <a:t>d</a:t>
            </a:r>
            <a:r>
              <a:rPr lang="en-US" altLang="zh-CN" b="1" smtClean="0">
                <a:latin typeface="楷体_GB2312" pitchFamily="49" charset="-122"/>
                <a:ea typeface="楷体_GB2312" pitchFamily="49" charset="-122"/>
              </a:rPr>
              <a:t> mod n≡m</a:t>
            </a:r>
            <a:r>
              <a:rPr lang="en-US" altLang="zh-CN" b="1" baseline="30000" smtClean="0">
                <a:latin typeface="楷体_GB2312" pitchFamily="49" charset="-122"/>
                <a:ea typeface="楷体_GB2312" pitchFamily="49" charset="-122"/>
              </a:rPr>
              <a:t>ed</a:t>
            </a:r>
            <a:r>
              <a:rPr lang="en-US" altLang="zh-CN" b="1" smtClean="0">
                <a:latin typeface="楷体_GB2312" pitchFamily="49" charset="-122"/>
                <a:ea typeface="楷体_GB2312" pitchFamily="49" charset="-122"/>
              </a:rPr>
              <a:t> mod n≡m</a:t>
            </a:r>
            <a:r>
              <a:rPr lang="en-US" altLang="zh-CN" b="1" baseline="30000" smtClean="0">
                <a:latin typeface="楷体_GB2312" pitchFamily="49" charset="-122"/>
                <a:ea typeface="楷体_GB2312" pitchFamily="49" charset="-122"/>
              </a:rPr>
              <a:t>kφ(n)+1</a:t>
            </a:r>
            <a:r>
              <a:rPr lang="en-US" altLang="zh-CN" b="1" smtClean="0">
                <a:latin typeface="楷体_GB2312" pitchFamily="49" charset="-122"/>
                <a:ea typeface="楷体_GB2312" pitchFamily="49" charset="-122"/>
              </a:rPr>
              <a:t> mod n</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                  ≡m</a:t>
            </a:r>
            <a:r>
              <a:rPr lang="en-US" altLang="zh-CN" b="1" baseline="30000" smtClean="0">
                <a:latin typeface="楷体_GB2312" pitchFamily="49" charset="-122"/>
                <a:ea typeface="楷体_GB2312" pitchFamily="49" charset="-122"/>
              </a:rPr>
              <a:t>kφ(n)</a:t>
            </a:r>
            <a:r>
              <a:rPr lang="en-US" altLang="zh-CN" b="1" smtClean="0">
                <a:latin typeface="楷体_GB2312" pitchFamily="49" charset="-122"/>
                <a:ea typeface="楷体_GB2312" pitchFamily="49" charset="-122"/>
              </a:rPr>
              <a:t>m mod n</a:t>
            </a:r>
          </a:p>
          <a:p>
            <a:pPr marL="287338" indent="-6350" eaLnBrk="1" hangingPunct="1">
              <a:lnSpc>
                <a:spcPct val="90000"/>
              </a:lnSpc>
              <a:buFont typeface="Wingdings" pitchFamily="2" charset="2"/>
              <a:buNone/>
            </a:pPr>
            <a:r>
              <a:rPr lang="en-US" altLang="zh-CN" b="1" smtClean="0">
                <a:latin typeface="楷体_GB2312" pitchFamily="49" charset="-122"/>
                <a:ea typeface="楷体_GB2312" pitchFamily="49" charset="-122"/>
              </a:rPr>
              <a:t>       </a:t>
            </a:r>
          </a:p>
        </p:txBody>
      </p:sp>
    </p:spTree>
    <p:extLst>
      <p:ext uri="{BB962C8B-B14F-4D97-AF65-F5344CB8AC3E}">
        <p14:creationId xmlns:p14="http://schemas.microsoft.com/office/powerpoint/2010/main" val="101723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07D5AE4-7900-41E2-8184-F8D9BA71A89E}" type="datetime1">
              <a:rPr lang="zh-CN" altLang="en-US" sz="1400" smtClean="0"/>
              <a:t>2020\1\31 Friday</a:t>
            </a:fld>
            <a:endParaRPr lang="en-US" altLang="zh-CN" sz="1400" smtClean="0"/>
          </a:p>
        </p:txBody>
      </p:sp>
      <p:sp>
        <p:nvSpPr>
          <p:cNvPr id="45059"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4506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606DA95-8D4B-4708-8A07-7622965103AE}" type="slidenum">
              <a:rPr lang="en-US" altLang="zh-CN" sz="1400" smtClean="0"/>
              <a:pPr eaLnBrk="1" hangingPunct="1">
                <a:spcBef>
                  <a:spcPct val="0"/>
                </a:spcBef>
                <a:buClrTx/>
                <a:buSzTx/>
                <a:buFontTx/>
                <a:buNone/>
              </a:pPr>
              <a:t>53</a:t>
            </a:fld>
            <a:endParaRPr lang="en-US" altLang="zh-CN" sz="1400" smtClean="0"/>
          </a:p>
        </p:txBody>
      </p:sp>
      <p:sp>
        <p:nvSpPr>
          <p:cNvPr id="45061" name="Rectangle 3"/>
          <p:cNvSpPr>
            <a:spLocks noGrp="1" noChangeArrowheads="1"/>
          </p:cNvSpPr>
          <p:nvPr>
            <p:ph type="title"/>
          </p:nvPr>
        </p:nvSpPr>
        <p:spPr>
          <a:xfrm>
            <a:off x="1116013" y="836613"/>
            <a:ext cx="3600450" cy="814387"/>
          </a:xfrm>
        </p:spPr>
        <p:txBody>
          <a:bodyPr/>
          <a:lstStyle/>
          <a:p>
            <a:pPr eaLnBrk="1" hangingPunct="1"/>
            <a:r>
              <a:rPr lang="zh-CN" altLang="en-US" sz="3200" smtClean="0">
                <a:ea typeface="黑体" pitchFamily="2" charset="-122"/>
              </a:rPr>
              <a:t>下面分两种情况：</a:t>
            </a:r>
          </a:p>
        </p:txBody>
      </p:sp>
      <p:sp>
        <p:nvSpPr>
          <p:cNvPr id="45062" name="Rectangle 2"/>
          <p:cNvSpPr>
            <a:spLocks noGrp="1" noChangeArrowheads="1"/>
          </p:cNvSpPr>
          <p:nvPr>
            <p:ph type="subTitle" idx="4294967295"/>
          </p:nvPr>
        </p:nvSpPr>
        <p:spPr>
          <a:xfrm>
            <a:off x="611188" y="2276475"/>
            <a:ext cx="7561262" cy="3600450"/>
          </a:xfrm>
          <a:noFill/>
        </p:spPr>
        <p:txBody>
          <a:bodyPr/>
          <a:lstStyle/>
          <a:p>
            <a:pPr marL="287338" indent="-6350" eaLnBrk="1" hangingPunct="1">
              <a:buFont typeface="Wingdings" pitchFamily="2" charset="2"/>
              <a:buNone/>
            </a:pPr>
            <a:r>
              <a:rPr lang="en-US" altLang="zh-CN" smtClean="0"/>
              <a:t>   ① gcd(m,n)=1</a:t>
            </a:r>
            <a:r>
              <a:rPr lang="zh-CN" altLang="en-US" smtClean="0"/>
              <a:t>， </a:t>
            </a:r>
            <a:r>
              <a:rPr lang="en-US" altLang="zh-CN" smtClean="0"/>
              <a:t>m</a:t>
            </a:r>
            <a:r>
              <a:rPr lang="zh-CN" altLang="en-US" smtClean="0"/>
              <a:t>与</a:t>
            </a:r>
            <a:r>
              <a:rPr lang="en-US" altLang="zh-CN" smtClean="0"/>
              <a:t>n</a:t>
            </a:r>
            <a:r>
              <a:rPr lang="zh-CN" altLang="en-US" smtClean="0"/>
              <a:t>互素，则由</a:t>
            </a:r>
            <a:r>
              <a:rPr lang="en-US" altLang="zh-CN" smtClean="0"/>
              <a:t>Euler</a:t>
            </a:r>
            <a:r>
              <a:rPr lang="zh-CN" altLang="en-US" smtClean="0"/>
              <a:t>定理得</a:t>
            </a:r>
          </a:p>
          <a:p>
            <a:pPr marL="287338" indent="-6350" algn="ctr" eaLnBrk="1" hangingPunct="1">
              <a:buFont typeface="Wingdings" pitchFamily="2" charset="2"/>
              <a:buNone/>
            </a:pPr>
            <a:r>
              <a:rPr lang="en-US" altLang="zh-CN" smtClean="0"/>
              <a:t>m</a:t>
            </a:r>
            <a:r>
              <a:rPr lang="en-US" altLang="zh-CN" b="1" baseline="30000" smtClean="0">
                <a:latin typeface="楷体_GB2312" pitchFamily="49" charset="-122"/>
                <a:ea typeface="楷体_GB2312" pitchFamily="49" charset="-122"/>
              </a:rPr>
              <a:t>φ</a:t>
            </a:r>
            <a:r>
              <a:rPr lang="en-US" altLang="zh-CN" baseline="30000" smtClean="0"/>
              <a:t>(n)</a:t>
            </a:r>
            <a:r>
              <a:rPr lang="en-US" altLang="zh-CN" smtClean="0"/>
              <a:t>≡1 mod n, </a:t>
            </a:r>
          </a:p>
          <a:p>
            <a:pPr marL="287338" indent="-6350" algn="ctr" eaLnBrk="1" hangingPunct="1">
              <a:buFont typeface="Wingdings" pitchFamily="2" charset="2"/>
              <a:buNone/>
            </a:pPr>
            <a:r>
              <a:rPr lang="en-US" altLang="zh-CN" smtClean="0"/>
              <a:t>m</a:t>
            </a:r>
            <a:r>
              <a:rPr lang="en-US" altLang="zh-CN" baseline="30000" smtClean="0"/>
              <a:t>k</a:t>
            </a:r>
            <a:r>
              <a:rPr lang="en-US" altLang="zh-CN" b="1" baseline="30000" smtClean="0">
                <a:latin typeface="楷体_GB2312" pitchFamily="49" charset="-122"/>
                <a:ea typeface="楷体_GB2312" pitchFamily="49" charset="-122"/>
              </a:rPr>
              <a:t>φ</a:t>
            </a:r>
            <a:r>
              <a:rPr lang="en-US" altLang="zh-CN" baseline="30000" smtClean="0"/>
              <a:t>(n)</a:t>
            </a:r>
            <a:r>
              <a:rPr lang="en-US" altLang="zh-CN" smtClean="0"/>
              <a:t>≡1 mod n, </a:t>
            </a:r>
          </a:p>
          <a:p>
            <a:pPr marL="287338" indent="-6350" algn="ctr" eaLnBrk="1" hangingPunct="1">
              <a:buFont typeface="Wingdings" pitchFamily="2" charset="2"/>
              <a:buNone/>
            </a:pPr>
            <a:r>
              <a:rPr lang="en-US" altLang="zh-CN" smtClean="0"/>
              <a:t>m</a:t>
            </a:r>
            <a:r>
              <a:rPr lang="en-US" altLang="zh-CN" baseline="30000" smtClean="0"/>
              <a:t>k</a:t>
            </a:r>
            <a:r>
              <a:rPr lang="en-US" altLang="zh-CN" b="1" baseline="30000" smtClean="0">
                <a:latin typeface="楷体_GB2312" pitchFamily="49" charset="-122"/>
                <a:ea typeface="楷体_GB2312" pitchFamily="49" charset="-122"/>
              </a:rPr>
              <a:t>φ</a:t>
            </a:r>
            <a:r>
              <a:rPr lang="en-US" altLang="zh-CN" baseline="30000" smtClean="0"/>
              <a:t>(n)+1</a:t>
            </a:r>
            <a:r>
              <a:rPr lang="en-US" altLang="zh-CN" smtClean="0"/>
              <a:t>≡m mod n</a:t>
            </a:r>
          </a:p>
          <a:p>
            <a:pPr marL="287338" indent="-6350" algn="ctr" eaLnBrk="1" hangingPunct="1">
              <a:buFont typeface="Wingdings" pitchFamily="2" charset="2"/>
              <a:buNone/>
            </a:pPr>
            <a:r>
              <a:rPr lang="zh-CN" altLang="en-US" smtClean="0"/>
              <a:t>即</a:t>
            </a:r>
            <a:r>
              <a:rPr lang="en-US" altLang="zh-CN" smtClean="0"/>
              <a:t>c</a:t>
            </a:r>
            <a:r>
              <a:rPr lang="en-US" altLang="zh-CN" baseline="30000" smtClean="0"/>
              <a:t>d </a:t>
            </a:r>
            <a:r>
              <a:rPr lang="en-US" altLang="zh-CN" smtClean="0"/>
              <a:t>mod n≡m</a:t>
            </a:r>
            <a:r>
              <a:rPr lang="zh-CN" altLang="en-US" smtClean="0"/>
              <a:t>。</a:t>
            </a:r>
          </a:p>
        </p:txBody>
      </p:sp>
    </p:spTree>
    <p:extLst>
      <p:ext uri="{BB962C8B-B14F-4D97-AF65-F5344CB8AC3E}">
        <p14:creationId xmlns:p14="http://schemas.microsoft.com/office/powerpoint/2010/main" val="153875565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txBox="1">
            <a:spLocks noGrp="1"/>
          </p:cNvSpPr>
          <p:nvPr/>
        </p:nvSpPr>
        <p:spPr bwMode="auto">
          <a:xfrm>
            <a:off x="11620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319570F-7395-4DE1-B4EF-F9018653811B}" type="datetime1">
              <a:rPr lang="zh-CN" altLang="en-US" sz="1400"/>
              <a:pPr eaLnBrk="1" hangingPunct="1">
                <a:spcBef>
                  <a:spcPct val="0"/>
                </a:spcBef>
                <a:buClrTx/>
                <a:buSzTx/>
                <a:buFontTx/>
                <a:buNone/>
              </a:pPr>
              <a:t>2020\1\31 Friday</a:t>
            </a:fld>
            <a:endParaRPr lang="en-US" altLang="zh-CN" sz="1400"/>
          </a:p>
        </p:txBody>
      </p:sp>
      <p:sp>
        <p:nvSpPr>
          <p:cNvPr id="46083" name="页脚占位符 4"/>
          <p:cNvSpPr txBox="1">
            <a:spLocks noGrp="1"/>
          </p:cNvSpPr>
          <p:nvPr/>
        </p:nvSpPr>
        <p:spPr bwMode="auto">
          <a:xfrm>
            <a:off x="3657600" y="62436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400"/>
              <a:t>BESTI-IS</a:t>
            </a:r>
          </a:p>
        </p:txBody>
      </p:sp>
      <p:sp>
        <p:nvSpPr>
          <p:cNvPr id="46084" name="灯片编号占位符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r" eaLnBrk="1" hangingPunct="1">
              <a:spcBef>
                <a:spcPct val="0"/>
              </a:spcBef>
              <a:buClrTx/>
              <a:buSzTx/>
              <a:buFontTx/>
              <a:buNone/>
            </a:pPr>
            <a:fld id="{AF034AB2-C012-43F6-8830-5019BC61440C}" type="slidenum">
              <a:rPr lang="en-US" altLang="zh-CN" sz="1400"/>
              <a:pPr algn="r" eaLnBrk="1" hangingPunct="1">
                <a:spcBef>
                  <a:spcPct val="0"/>
                </a:spcBef>
                <a:buClrTx/>
                <a:buSzTx/>
                <a:buFontTx/>
                <a:buNone/>
              </a:pPr>
              <a:t>54</a:t>
            </a:fld>
            <a:endParaRPr lang="en-US" altLang="zh-CN" sz="1400"/>
          </a:p>
        </p:txBody>
      </p:sp>
      <p:sp>
        <p:nvSpPr>
          <p:cNvPr id="46085" name="Rectangle 4"/>
          <p:cNvSpPr>
            <a:spLocks noChangeArrowheads="1"/>
          </p:cNvSpPr>
          <p:nvPr/>
        </p:nvSpPr>
        <p:spPr bwMode="auto">
          <a:xfrm>
            <a:off x="539750" y="2133600"/>
            <a:ext cx="824388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6350"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buFont typeface="Wingdings" pitchFamily="2" charset="2"/>
              <a:buNone/>
            </a:pPr>
            <a:r>
              <a:rPr lang="en-US" altLang="zh-CN">
                <a:latin typeface="Times New Roman" pitchFamily="18" charset="0"/>
              </a:rPr>
              <a:t>② gcd(m</a:t>
            </a:r>
            <a:r>
              <a:rPr lang="zh-CN" altLang="en-US">
                <a:latin typeface="Times New Roman" pitchFamily="18" charset="0"/>
              </a:rPr>
              <a:t>，</a:t>
            </a:r>
            <a:r>
              <a:rPr lang="en-US" altLang="zh-CN">
                <a:latin typeface="Times New Roman" pitchFamily="18" charset="0"/>
              </a:rPr>
              <a:t>n)≠1</a:t>
            </a:r>
            <a:r>
              <a:rPr lang="zh-CN" altLang="en-US">
                <a:latin typeface="Times New Roman" pitchFamily="18" charset="0"/>
              </a:rPr>
              <a:t>，意味着</a:t>
            </a:r>
            <a:r>
              <a:rPr lang="en-US" altLang="zh-CN">
                <a:latin typeface="Times New Roman" pitchFamily="18" charset="0"/>
              </a:rPr>
              <a:t>m</a:t>
            </a:r>
            <a:r>
              <a:rPr lang="zh-CN" altLang="en-US">
                <a:latin typeface="Times New Roman" pitchFamily="18" charset="0"/>
              </a:rPr>
              <a:t>是</a:t>
            </a:r>
            <a:r>
              <a:rPr lang="en-US" altLang="zh-CN">
                <a:latin typeface="Times New Roman" pitchFamily="18" charset="0"/>
              </a:rPr>
              <a:t>p</a:t>
            </a:r>
            <a:r>
              <a:rPr lang="zh-CN" altLang="en-US">
                <a:latin typeface="Times New Roman" pitchFamily="18" charset="0"/>
              </a:rPr>
              <a:t>的倍数或</a:t>
            </a:r>
            <a:r>
              <a:rPr lang="en-US" altLang="zh-CN">
                <a:latin typeface="Times New Roman" pitchFamily="18" charset="0"/>
              </a:rPr>
              <a:t>q</a:t>
            </a:r>
            <a:r>
              <a:rPr lang="zh-CN" altLang="en-US">
                <a:latin typeface="Times New Roman" pitchFamily="18" charset="0"/>
              </a:rPr>
              <a:t>的倍数。</a:t>
            </a:r>
          </a:p>
          <a:p>
            <a:pPr eaLnBrk="1" hangingPunct="1">
              <a:buFont typeface="Wingdings" pitchFamily="2" charset="2"/>
              <a:buNone/>
            </a:pPr>
            <a:r>
              <a:rPr lang="zh-CN" altLang="en-US">
                <a:latin typeface="Times New Roman" pitchFamily="18" charset="0"/>
              </a:rPr>
              <a:t>不妨设</a:t>
            </a:r>
            <a:r>
              <a:rPr lang="en-US" altLang="zh-CN">
                <a:latin typeface="Times New Roman" pitchFamily="18" charset="0"/>
              </a:rPr>
              <a:t>m=tp</a:t>
            </a:r>
            <a:r>
              <a:rPr lang="zh-CN" altLang="en-US">
                <a:latin typeface="Times New Roman" pitchFamily="18" charset="0"/>
              </a:rPr>
              <a:t>，其中</a:t>
            </a:r>
            <a:r>
              <a:rPr lang="en-US" altLang="zh-CN">
                <a:latin typeface="Times New Roman" pitchFamily="18" charset="0"/>
              </a:rPr>
              <a:t>t</a:t>
            </a:r>
            <a:r>
              <a:rPr lang="zh-CN" altLang="en-US">
                <a:latin typeface="Times New Roman" pitchFamily="18" charset="0"/>
              </a:rPr>
              <a:t>为一正整数。</a:t>
            </a:r>
          </a:p>
          <a:p>
            <a:pPr eaLnBrk="1" hangingPunct="1">
              <a:buFont typeface="Wingdings" pitchFamily="2" charset="2"/>
              <a:buNone/>
            </a:pPr>
            <a:r>
              <a:rPr lang="zh-CN" altLang="en-US">
                <a:latin typeface="Times New Roman" pitchFamily="18" charset="0"/>
              </a:rPr>
              <a:t>必有</a:t>
            </a:r>
            <a:r>
              <a:rPr lang="en-US" altLang="zh-CN">
                <a:latin typeface="Times New Roman" pitchFamily="18" charset="0"/>
              </a:rPr>
              <a:t>gcd(m</a:t>
            </a:r>
            <a:r>
              <a:rPr lang="zh-CN" altLang="en-US">
                <a:latin typeface="Times New Roman" pitchFamily="18" charset="0"/>
              </a:rPr>
              <a:t>，</a:t>
            </a:r>
            <a:r>
              <a:rPr lang="en-US" altLang="zh-CN">
                <a:latin typeface="Times New Roman" pitchFamily="18" charset="0"/>
              </a:rPr>
              <a:t>q)=1</a:t>
            </a:r>
            <a:r>
              <a:rPr lang="zh-CN" altLang="en-US">
                <a:latin typeface="Times New Roman" pitchFamily="18" charset="0"/>
              </a:rPr>
              <a:t>，？</a:t>
            </a:r>
          </a:p>
        </p:txBody>
      </p:sp>
      <p:sp>
        <p:nvSpPr>
          <p:cNvPr id="460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7B12618-6B17-4246-B4E0-C0CE9C097B97}" type="datetime1">
              <a:rPr lang="zh-CN" altLang="en-US" sz="1400" smtClean="0"/>
              <a:t>2020\1\31 Friday</a:t>
            </a:fld>
            <a:endParaRPr lang="en-US" altLang="zh-CN" sz="1400" smtClean="0"/>
          </a:p>
        </p:txBody>
      </p:sp>
      <p:sp>
        <p:nvSpPr>
          <p:cNvPr id="4608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460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E583C737-FAF7-4A11-9AAF-2505D906F733}" type="slidenum">
              <a:rPr lang="en-US" altLang="zh-CN" sz="1400" smtClean="0"/>
              <a:pPr eaLnBrk="1" hangingPunct="1">
                <a:spcBef>
                  <a:spcPct val="0"/>
                </a:spcBef>
                <a:buClrTx/>
                <a:buSzTx/>
                <a:buFontTx/>
                <a:buNone/>
              </a:pPr>
              <a:t>54</a:t>
            </a:fld>
            <a:endParaRPr lang="en-US" altLang="zh-CN" sz="1400" smtClean="0"/>
          </a:p>
        </p:txBody>
      </p:sp>
    </p:spTree>
    <p:extLst>
      <p:ext uri="{BB962C8B-B14F-4D97-AF65-F5344CB8AC3E}">
        <p14:creationId xmlns:p14="http://schemas.microsoft.com/office/powerpoint/2010/main" val="5583900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5997E1D-8F5F-477C-A993-4910AFDB40CA}" type="datetime1">
              <a:rPr lang="zh-CN" altLang="en-US" sz="1400" smtClean="0"/>
              <a:t>2020\1\31 Friday</a:t>
            </a:fld>
            <a:endParaRPr lang="en-US" altLang="zh-CN" sz="1400" smtClean="0"/>
          </a:p>
        </p:txBody>
      </p:sp>
      <p:sp>
        <p:nvSpPr>
          <p:cNvPr id="471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471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DD183BB-B6C8-401A-93D9-ABEDE528881F}" type="slidenum">
              <a:rPr lang="en-US" altLang="zh-CN" sz="1400" smtClean="0"/>
              <a:pPr eaLnBrk="1" hangingPunct="1">
                <a:spcBef>
                  <a:spcPct val="0"/>
                </a:spcBef>
                <a:buClrTx/>
                <a:buSzTx/>
                <a:buFontTx/>
                <a:buNone/>
              </a:pPr>
              <a:t>55</a:t>
            </a:fld>
            <a:endParaRPr lang="en-US" altLang="zh-CN" sz="1400" smtClean="0"/>
          </a:p>
        </p:txBody>
      </p:sp>
      <p:sp>
        <p:nvSpPr>
          <p:cNvPr id="47109" name="Rectangle 4"/>
          <p:cNvSpPr>
            <a:spLocks noChangeArrowheads="1"/>
          </p:cNvSpPr>
          <p:nvPr/>
        </p:nvSpPr>
        <p:spPr bwMode="auto">
          <a:xfrm>
            <a:off x="539750" y="2133600"/>
            <a:ext cx="824388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6350"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buFont typeface="Wingdings" pitchFamily="2" charset="2"/>
              <a:buNone/>
            </a:pPr>
            <a:r>
              <a:rPr lang="en-US" altLang="zh-CN">
                <a:latin typeface="Times New Roman" pitchFamily="18" charset="0"/>
              </a:rPr>
              <a:t>② gcd(m</a:t>
            </a:r>
            <a:r>
              <a:rPr lang="zh-CN" altLang="en-US">
                <a:latin typeface="Times New Roman" pitchFamily="18" charset="0"/>
              </a:rPr>
              <a:t>，</a:t>
            </a:r>
            <a:r>
              <a:rPr lang="en-US" altLang="zh-CN">
                <a:latin typeface="Times New Roman" pitchFamily="18" charset="0"/>
              </a:rPr>
              <a:t>n)≠1</a:t>
            </a:r>
            <a:r>
              <a:rPr lang="zh-CN" altLang="en-US">
                <a:latin typeface="Times New Roman" pitchFamily="18" charset="0"/>
              </a:rPr>
              <a:t>，意味着</a:t>
            </a:r>
            <a:r>
              <a:rPr lang="en-US" altLang="zh-CN">
                <a:latin typeface="Times New Roman" pitchFamily="18" charset="0"/>
              </a:rPr>
              <a:t>m</a:t>
            </a:r>
            <a:r>
              <a:rPr lang="zh-CN" altLang="en-US">
                <a:latin typeface="Times New Roman" pitchFamily="18" charset="0"/>
              </a:rPr>
              <a:t>是</a:t>
            </a:r>
            <a:r>
              <a:rPr lang="en-US" altLang="zh-CN">
                <a:latin typeface="Times New Roman" pitchFamily="18" charset="0"/>
              </a:rPr>
              <a:t>p</a:t>
            </a:r>
            <a:r>
              <a:rPr lang="zh-CN" altLang="en-US">
                <a:latin typeface="Times New Roman" pitchFamily="18" charset="0"/>
              </a:rPr>
              <a:t>的倍数或</a:t>
            </a:r>
            <a:r>
              <a:rPr lang="en-US" altLang="zh-CN">
                <a:latin typeface="Times New Roman" pitchFamily="18" charset="0"/>
              </a:rPr>
              <a:t>q</a:t>
            </a:r>
            <a:r>
              <a:rPr lang="zh-CN" altLang="en-US">
                <a:latin typeface="Times New Roman" pitchFamily="18" charset="0"/>
              </a:rPr>
              <a:t>的倍数。</a:t>
            </a:r>
          </a:p>
          <a:p>
            <a:pPr eaLnBrk="1" hangingPunct="1">
              <a:buFont typeface="Wingdings" pitchFamily="2" charset="2"/>
              <a:buNone/>
            </a:pPr>
            <a:r>
              <a:rPr lang="zh-CN" altLang="en-US">
                <a:latin typeface="Times New Roman" pitchFamily="18" charset="0"/>
              </a:rPr>
              <a:t>不妨设</a:t>
            </a:r>
            <a:r>
              <a:rPr lang="en-US" altLang="zh-CN">
                <a:latin typeface="Times New Roman" pitchFamily="18" charset="0"/>
              </a:rPr>
              <a:t>m=tp</a:t>
            </a:r>
            <a:r>
              <a:rPr lang="zh-CN" altLang="en-US">
                <a:latin typeface="Times New Roman" pitchFamily="18" charset="0"/>
              </a:rPr>
              <a:t>，其中</a:t>
            </a:r>
            <a:r>
              <a:rPr lang="en-US" altLang="zh-CN">
                <a:latin typeface="Times New Roman" pitchFamily="18" charset="0"/>
              </a:rPr>
              <a:t>t</a:t>
            </a:r>
            <a:r>
              <a:rPr lang="zh-CN" altLang="en-US">
                <a:latin typeface="Times New Roman" pitchFamily="18" charset="0"/>
              </a:rPr>
              <a:t>为一正整数。</a:t>
            </a:r>
          </a:p>
          <a:p>
            <a:pPr eaLnBrk="1" hangingPunct="1">
              <a:buFont typeface="Wingdings" pitchFamily="2" charset="2"/>
              <a:buNone/>
            </a:pPr>
            <a:r>
              <a:rPr lang="zh-CN" altLang="en-US">
                <a:latin typeface="Times New Roman" pitchFamily="18" charset="0"/>
              </a:rPr>
              <a:t>必有</a:t>
            </a:r>
            <a:r>
              <a:rPr lang="en-US" altLang="zh-CN">
                <a:latin typeface="Times New Roman" pitchFamily="18" charset="0"/>
              </a:rPr>
              <a:t>gcd(m</a:t>
            </a:r>
            <a:r>
              <a:rPr lang="zh-CN" altLang="en-US">
                <a:latin typeface="Times New Roman" pitchFamily="18" charset="0"/>
              </a:rPr>
              <a:t>，</a:t>
            </a:r>
            <a:r>
              <a:rPr lang="en-US" altLang="zh-CN">
                <a:latin typeface="Times New Roman" pitchFamily="18" charset="0"/>
              </a:rPr>
              <a:t>q)=1</a:t>
            </a:r>
            <a:r>
              <a:rPr lang="zh-CN" altLang="en-US">
                <a:latin typeface="Times New Roman" pitchFamily="18" charset="0"/>
              </a:rPr>
              <a:t>，</a:t>
            </a:r>
          </a:p>
          <a:p>
            <a:pPr eaLnBrk="1" hangingPunct="1">
              <a:buFont typeface="Wingdings" pitchFamily="2" charset="2"/>
              <a:buNone/>
            </a:pPr>
            <a:r>
              <a:rPr lang="zh-CN" altLang="en-US">
                <a:latin typeface="Times New Roman" pitchFamily="18" charset="0"/>
              </a:rPr>
              <a:t>否则</a:t>
            </a:r>
            <a:r>
              <a:rPr lang="en-US" altLang="zh-CN">
                <a:latin typeface="Times New Roman" pitchFamily="18" charset="0"/>
              </a:rPr>
              <a:t>m</a:t>
            </a:r>
            <a:r>
              <a:rPr lang="zh-CN" altLang="en-US">
                <a:latin typeface="Times New Roman" pitchFamily="18" charset="0"/>
              </a:rPr>
              <a:t>也是</a:t>
            </a:r>
            <a:r>
              <a:rPr lang="en-US" altLang="zh-CN">
                <a:latin typeface="Times New Roman" pitchFamily="18" charset="0"/>
              </a:rPr>
              <a:t>q</a:t>
            </a:r>
            <a:r>
              <a:rPr lang="zh-CN" altLang="en-US">
                <a:latin typeface="Times New Roman" pitchFamily="18" charset="0"/>
              </a:rPr>
              <a:t>的倍数，从而是</a:t>
            </a:r>
            <a:r>
              <a:rPr lang="en-US" altLang="zh-CN">
                <a:latin typeface="Times New Roman" pitchFamily="18" charset="0"/>
              </a:rPr>
              <a:t>pq</a:t>
            </a:r>
            <a:r>
              <a:rPr lang="zh-CN" altLang="en-US">
                <a:latin typeface="Times New Roman" pitchFamily="18" charset="0"/>
              </a:rPr>
              <a:t>的倍数，与</a:t>
            </a:r>
            <a:r>
              <a:rPr lang="en-US" altLang="zh-CN">
                <a:latin typeface="Times New Roman" pitchFamily="18" charset="0"/>
              </a:rPr>
              <a:t>m&lt;n=pq</a:t>
            </a:r>
            <a:r>
              <a:rPr lang="zh-CN" altLang="en-US">
                <a:latin typeface="Times New Roman" pitchFamily="18" charset="0"/>
              </a:rPr>
              <a:t>矛盾。</a:t>
            </a:r>
          </a:p>
        </p:txBody>
      </p:sp>
    </p:spTree>
    <p:extLst>
      <p:ext uri="{BB962C8B-B14F-4D97-AF65-F5344CB8AC3E}">
        <p14:creationId xmlns:p14="http://schemas.microsoft.com/office/powerpoint/2010/main" val="21623742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72CF196-7344-41BC-A96E-1AC102177060}" type="datetime1">
              <a:rPr lang="zh-CN" altLang="en-US" sz="1400" smtClean="0"/>
              <a:t>2020\1\31 Friday</a:t>
            </a:fld>
            <a:endParaRPr lang="en-US" altLang="zh-CN" sz="1400" smtClean="0"/>
          </a:p>
        </p:txBody>
      </p:sp>
      <p:sp>
        <p:nvSpPr>
          <p:cNvPr id="48131"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4813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FCA05BAD-BAD1-40DE-BF66-C9168519B5FA}" type="slidenum">
              <a:rPr lang="en-US" altLang="zh-CN" sz="1400" smtClean="0"/>
              <a:pPr eaLnBrk="1" hangingPunct="1">
                <a:spcBef>
                  <a:spcPct val="0"/>
                </a:spcBef>
                <a:buClrTx/>
                <a:buSzTx/>
                <a:buFontTx/>
                <a:buNone/>
              </a:pPr>
              <a:t>56</a:t>
            </a:fld>
            <a:endParaRPr lang="en-US" altLang="zh-CN" sz="1400" smtClean="0"/>
          </a:p>
        </p:txBody>
      </p:sp>
      <p:sp>
        <p:nvSpPr>
          <p:cNvPr id="48133" name="Rectangle 2"/>
          <p:cNvSpPr>
            <a:spLocks noGrp="1" noChangeArrowheads="1"/>
          </p:cNvSpPr>
          <p:nvPr>
            <p:ph type="subTitle" idx="4294967295"/>
          </p:nvPr>
        </p:nvSpPr>
        <p:spPr>
          <a:xfrm>
            <a:off x="395288" y="1844675"/>
            <a:ext cx="8382000" cy="4397375"/>
          </a:xfrm>
          <a:noFill/>
        </p:spPr>
        <p:txBody>
          <a:bodyPr/>
          <a:lstStyle/>
          <a:p>
            <a:pPr marL="287338" indent="-6350" eaLnBrk="1" hangingPunct="1">
              <a:lnSpc>
                <a:spcPct val="90000"/>
              </a:lnSpc>
              <a:buFont typeface="Wingdings" pitchFamily="2" charset="2"/>
              <a:buNone/>
            </a:pPr>
            <a:r>
              <a:rPr lang="zh-CN" altLang="en-US" sz="2800" smtClean="0">
                <a:latin typeface="华文新魏" pitchFamily="2" charset="-122"/>
                <a:ea typeface="华文新魏" pitchFamily="2" charset="-122"/>
              </a:rPr>
              <a:t>由</a:t>
            </a:r>
            <a:r>
              <a:rPr lang="en-US" altLang="zh-CN" sz="2800" smtClean="0">
                <a:latin typeface="华文新魏" pitchFamily="2" charset="-122"/>
                <a:ea typeface="华文新魏" pitchFamily="2" charset="-122"/>
              </a:rPr>
              <a:t>gcd(m,q)=1</a:t>
            </a:r>
            <a:r>
              <a:rPr lang="zh-CN" altLang="en-US" sz="2800" smtClean="0">
                <a:latin typeface="华文新魏" pitchFamily="2" charset="-122"/>
                <a:ea typeface="华文新魏" pitchFamily="2" charset="-122"/>
              </a:rPr>
              <a:t>及</a:t>
            </a:r>
            <a:r>
              <a:rPr lang="en-US" altLang="zh-CN" sz="2800" smtClean="0">
                <a:latin typeface="华文新魏" pitchFamily="2" charset="-122"/>
                <a:ea typeface="华文新魏" pitchFamily="2" charset="-122"/>
              </a:rPr>
              <a:t>Euler</a:t>
            </a:r>
            <a:r>
              <a:rPr lang="zh-CN" altLang="en-US" sz="2800" smtClean="0">
                <a:latin typeface="华文新魏" pitchFamily="2" charset="-122"/>
                <a:ea typeface="华文新魏" pitchFamily="2" charset="-122"/>
              </a:rPr>
              <a:t>定理得</a:t>
            </a:r>
          </a:p>
          <a:p>
            <a:pPr marL="287338" indent="-6350" algn="ctr" eaLnBrk="1" hangingPunct="1">
              <a:lnSpc>
                <a:spcPct val="90000"/>
              </a:lnSpc>
              <a:buFont typeface="Wingdings" pitchFamily="2" charset="2"/>
              <a:buNone/>
            </a:pPr>
            <a:r>
              <a:rPr lang="en-US" altLang="zh-CN" sz="2800" smtClean="0">
                <a:latin typeface="华文新魏" pitchFamily="2" charset="-122"/>
                <a:ea typeface="华文新魏" pitchFamily="2" charset="-122"/>
              </a:rPr>
              <a:t>m</a:t>
            </a:r>
            <a:r>
              <a:rPr lang="en-US" altLang="zh-CN" sz="2800" baseline="30000" smtClean="0">
                <a:latin typeface="华文新魏" pitchFamily="2" charset="-122"/>
                <a:ea typeface="华文新魏" pitchFamily="2" charset="-122"/>
              </a:rPr>
              <a:t>φ(q)</a:t>
            </a:r>
            <a:r>
              <a:rPr lang="en-US" altLang="zh-CN" sz="2800" smtClean="0">
                <a:latin typeface="华文新魏" pitchFamily="2" charset="-122"/>
                <a:ea typeface="华文新魏" pitchFamily="2" charset="-122"/>
              </a:rPr>
              <a:t>≡1 mod q</a:t>
            </a:r>
            <a:r>
              <a:rPr lang="zh-CN" altLang="en-US" sz="2800" smtClean="0">
                <a:latin typeface="华文新魏" pitchFamily="2" charset="-122"/>
                <a:ea typeface="华文新魏" pitchFamily="2" charset="-122"/>
              </a:rPr>
              <a:t>，</a:t>
            </a:r>
          </a:p>
          <a:p>
            <a:pPr marL="287338" indent="-6350" algn="ctr" eaLnBrk="1" hangingPunct="1">
              <a:lnSpc>
                <a:spcPct val="90000"/>
              </a:lnSpc>
              <a:buFont typeface="Wingdings" pitchFamily="2" charset="2"/>
              <a:buNone/>
            </a:pPr>
            <a:r>
              <a:rPr lang="en-US" altLang="zh-CN" sz="2800" smtClean="0">
                <a:latin typeface="华文新魏" pitchFamily="2" charset="-122"/>
                <a:ea typeface="华文新魏" pitchFamily="2" charset="-122"/>
              </a:rPr>
              <a:t>m</a:t>
            </a:r>
            <a:r>
              <a:rPr lang="en-US" altLang="zh-CN" sz="2800" baseline="30000" smtClean="0">
                <a:latin typeface="华文新魏" pitchFamily="2" charset="-122"/>
                <a:ea typeface="华文新魏" pitchFamily="2" charset="-122"/>
              </a:rPr>
              <a:t>kφ(q)</a:t>
            </a:r>
            <a:r>
              <a:rPr lang="en-US" altLang="zh-CN" sz="2800" smtClean="0">
                <a:latin typeface="华文新魏" pitchFamily="2" charset="-122"/>
                <a:ea typeface="华文新魏" pitchFamily="2" charset="-122"/>
              </a:rPr>
              <a:t>≡1 mod q,</a:t>
            </a:r>
          </a:p>
          <a:p>
            <a:pPr marL="287338" indent="-6350" algn="ctr" eaLnBrk="1" hangingPunct="1">
              <a:lnSpc>
                <a:spcPct val="90000"/>
              </a:lnSpc>
              <a:buFont typeface="Wingdings" pitchFamily="2" charset="2"/>
              <a:buNone/>
            </a:pPr>
            <a:r>
              <a:rPr lang="en-US" altLang="zh-CN" sz="2800" smtClean="0">
                <a:latin typeface="华文新魏" pitchFamily="2" charset="-122"/>
                <a:ea typeface="华文新魏" pitchFamily="2" charset="-122"/>
              </a:rPr>
              <a:t>[m</a:t>
            </a:r>
            <a:r>
              <a:rPr lang="en-US" altLang="zh-CN" sz="2800" baseline="30000" smtClean="0">
                <a:latin typeface="华文新魏" pitchFamily="2" charset="-122"/>
                <a:ea typeface="华文新魏" pitchFamily="2" charset="-122"/>
              </a:rPr>
              <a:t>kφ(q)</a:t>
            </a:r>
            <a:r>
              <a:rPr lang="en-US" altLang="zh-CN" sz="2800" b="1" smtClean="0">
                <a:latin typeface="华文新魏" pitchFamily="2" charset="-122"/>
                <a:ea typeface="华文新魏" pitchFamily="2" charset="-122"/>
              </a:rPr>
              <a:t>]</a:t>
            </a:r>
            <a:r>
              <a:rPr lang="en-US" altLang="zh-CN" sz="2800" baseline="30000" smtClean="0">
                <a:latin typeface="华文新魏" pitchFamily="2" charset="-122"/>
                <a:ea typeface="华文新魏" pitchFamily="2" charset="-122"/>
              </a:rPr>
              <a:t>φ(p)</a:t>
            </a:r>
            <a:r>
              <a:rPr lang="en-US" altLang="zh-CN" sz="2800" smtClean="0">
                <a:latin typeface="华文新魏" pitchFamily="2" charset="-122"/>
                <a:ea typeface="华文新魏" pitchFamily="2" charset="-122"/>
              </a:rPr>
              <a:t>≡1 mod q,</a:t>
            </a:r>
          </a:p>
          <a:p>
            <a:pPr marL="287338" indent="-6350" algn="ctr" eaLnBrk="1" hangingPunct="1">
              <a:lnSpc>
                <a:spcPct val="90000"/>
              </a:lnSpc>
              <a:buFont typeface="Wingdings" pitchFamily="2" charset="2"/>
              <a:buNone/>
            </a:pPr>
            <a:r>
              <a:rPr lang="en-US" altLang="zh-CN" sz="2800" smtClean="0">
                <a:latin typeface="华文新魏" pitchFamily="2" charset="-122"/>
                <a:ea typeface="华文新魏" pitchFamily="2" charset="-122"/>
              </a:rPr>
              <a:t> m</a:t>
            </a:r>
            <a:r>
              <a:rPr lang="en-US" altLang="zh-CN" sz="2800" baseline="30000" smtClean="0">
                <a:latin typeface="华文新魏" pitchFamily="2" charset="-122"/>
                <a:ea typeface="华文新魏" pitchFamily="2" charset="-122"/>
              </a:rPr>
              <a:t>kφ(n)</a:t>
            </a:r>
            <a:r>
              <a:rPr lang="en-US" altLang="zh-CN" sz="2800" smtClean="0">
                <a:latin typeface="华文新魏" pitchFamily="2" charset="-122"/>
                <a:ea typeface="华文新魏" pitchFamily="2" charset="-122"/>
              </a:rPr>
              <a:t>≡1 mod q</a:t>
            </a:r>
          </a:p>
          <a:p>
            <a:pPr marL="287338" indent="-6350" algn="ctr" eaLnBrk="1" hangingPunct="1">
              <a:lnSpc>
                <a:spcPct val="90000"/>
              </a:lnSpc>
              <a:buFont typeface="Wingdings" pitchFamily="2" charset="2"/>
              <a:buNone/>
            </a:pPr>
            <a:r>
              <a:rPr lang="zh-CN" altLang="en-US" sz="2800" smtClean="0">
                <a:latin typeface="华文新魏" pitchFamily="2" charset="-122"/>
                <a:ea typeface="华文新魏" pitchFamily="2" charset="-122"/>
              </a:rPr>
              <a:t>存在一整数</a:t>
            </a:r>
            <a:r>
              <a:rPr lang="en-US" altLang="zh-CN" sz="2800" smtClean="0">
                <a:latin typeface="华文新魏" pitchFamily="2" charset="-122"/>
                <a:ea typeface="华文新魏" pitchFamily="2" charset="-122"/>
              </a:rPr>
              <a:t>r</a:t>
            </a:r>
            <a:r>
              <a:rPr lang="zh-CN" altLang="en-US" sz="2800" smtClean="0">
                <a:latin typeface="华文新魏" pitchFamily="2" charset="-122"/>
                <a:ea typeface="华文新魏" pitchFamily="2" charset="-122"/>
              </a:rPr>
              <a:t>，使得</a:t>
            </a:r>
            <a:r>
              <a:rPr lang="en-US" altLang="zh-CN" sz="2800" smtClean="0">
                <a:latin typeface="华文新魏" pitchFamily="2" charset="-122"/>
                <a:ea typeface="华文新魏" pitchFamily="2" charset="-122"/>
              </a:rPr>
              <a:t>m</a:t>
            </a:r>
            <a:r>
              <a:rPr lang="en-US" altLang="zh-CN" sz="2800" baseline="30000" smtClean="0">
                <a:latin typeface="华文新魏" pitchFamily="2" charset="-122"/>
                <a:ea typeface="华文新魏" pitchFamily="2" charset="-122"/>
              </a:rPr>
              <a:t>kφ(n)</a:t>
            </a:r>
            <a:r>
              <a:rPr lang="en-US" altLang="zh-CN" sz="2800" smtClean="0">
                <a:latin typeface="华文新魏" pitchFamily="2" charset="-122"/>
                <a:ea typeface="华文新魏" pitchFamily="2" charset="-122"/>
              </a:rPr>
              <a:t>=1+rq</a:t>
            </a:r>
            <a:r>
              <a:rPr lang="zh-CN" altLang="en-US" sz="2800" smtClean="0">
                <a:latin typeface="华文新魏" pitchFamily="2" charset="-122"/>
                <a:ea typeface="华文新魏" pitchFamily="2" charset="-122"/>
              </a:rPr>
              <a:t>，两边同乘以</a:t>
            </a:r>
            <a:r>
              <a:rPr lang="en-US" altLang="zh-CN" sz="2800" smtClean="0">
                <a:latin typeface="华文新魏" pitchFamily="2" charset="-122"/>
                <a:ea typeface="华文新魏" pitchFamily="2" charset="-122"/>
              </a:rPr>
              <a:t>m=tp,</a:t>
            </a:r>
          </a:p>
          <a:p>
            <a:pPr marL="287338" indent="-6350" algn="ctr" eaLnBrk="1" hangingPunct="1">
              <a:lnSpc>
                <a:spcPct val="90000"/>
              </a:lnSpc>
              <a:buFont typeface="Wingdings" pitchFamily="2" charset="2"/>
              <a:buNone/>
            </a:pPr>
            <a:r>
              <a:rPr lang="zh-CN" altLang="en-US" sz="2800" smtClean="0">
                <a:latin typeface="华文新魏" pitchFamily="2" charset="-122"/>
                <a:ea typeface="华文新魏" pitchFamily="2" charset="-122"/>
              </a:rPr>
              <a:t>得</a:t>
            </a:r>
            <a:r>
              <a:rPr lang="en-US" altLang="zh-CN" sz="2800" smtClean="0">
                <a:latin typeface="华文新魏" pitchFamily="2" charset="-122"/>
                <a:ea typeface="华文新魏" pitchFamily="2" charset="-122"/>
              </a:rPr>
              <a:t>m</a:t>
            </a:r>
            <a:r>
              <a:rPr lang="en-US" altLang="zh-CN" sz="2800" baseline="30000" smtClean="0">
                <a:latin typeface="华文新魏" pitchFamily="2" charset="-122"/>
                <a:ea typeface="华文新魏" pitchFamily="2" charset="-122"/>
              </a:rPr>
              <a:t>kφ(n)+1</a:t>
            </a:r>
            <a:r>
              <a:rPr lang="en-US" altLang="zh-CN" sz="2800" smtClean="0">
                <a:latin typeface="华文新魏" pitchFamily="2" charset="-122"/>
                <a:ea typeface="华文新魏" pitchFamily="2" charset="-122"/>
              </a:rPr>
              <a:t>=m+rtpq=m+rtn</a:t>
            </a:r>
          </a:p>
          <a:p>
            <a:pPr marL="287338" indent="-6350" algn="ctr" eaLnBrk="1" hangingPunct="1">
              <a:lnSpc>
                <a:spcPct val="90000"/>
              </a:lnSpc>
              <a:buFont typeface="Wingdings" pitchFamily="2" charset="2"/>
              <a:buNone/>
            </a:pPr>
            <a:r>
              <a:rPr lang="zh-CN" altLang="en-US" sz="2800" smtClean="0">
                <a:latin typeface="华文新魏" pitchFamily="2" charset="-122"/>
                <a:ea typeface="华文新魏" pitchFamily="2" charset="-122"/>
              </a:rPr>
              <a:t>即</a:t>
            </a:r>
            <a:r>
              <a:rPr lang="en-US" altLang="zh-CN" sz="2800" smtClean="0">
                <a:latin typeface="华文新魏" pitchFamily="2" charset="-122"/>
                <a:ea typeface="华文新魏" pitchFamily="2" charset="-122"/>
              </a:rPr>
              <a:t>m</a:t>
            </a:r>
            <a:r>
              <a:rPr lang="en-US" altLang="zh-CN" sz="2800" baseline="30000" smtClean="0">
                <a:latin typeface="华文新魏" pitchFamily="2" charset="-122"/>
                <a:ea typeface="华文新魏" pitchFamily="2" charset="-122"/>
              </a:rPr>
              <a:t>kφ(n)+1</a:t>
            </a:r>
            <a:r>
              <a:rPr lang="en-US" altLang="zh-CN" sz="2800" smtClean="0">
                <a:latin typeface="华文新魏" pitchFamily="2" charset="-122"/>
                <a:ea typeface="华文新魏" pitchFamily="2" charset="-122"/>
              </a:rPr>
              <a:t>≡m mod n</a:t>
            </a:r>
            <a:r>
              <a:rPr lang="zh-CN" altLang="en-US" sz="2800" smtClean="0">
                <a:latin typeface="华文新魏" pitchFamily="2" charset="-122"/>
                <a:ea typeface="华文新魏" pitchFamily="2" charset="-122"/>
              </a:rPr>
              <a:t>，所以</a:t>
            </a:r>
            <a:r>
              <a:rPr lang="en-US" altLang="zh-CN" sz="2800" smtClean="0">
                <a:latin typeface="华文新魏" pitchFamily="2" charset="-122"/>
                <a:ea typeface="华文新魏" pitchFamily="2" charset="-122"/>
              </a:rPr>
              <a:t>c</a:t>
            </a:r>
            <a:r>
              <a:rPr lang="en-US" altLang="zh-CN" sz="2800" baseline="30000" smtClean="0">
                <a:latin typeface="华文新魏" pitchFamily="2" charset="-122"/>
                <a:ea typeface="华文新魏" pitchFamily="2" charset="-122"/>
              </a:rPr>
              <a:t>d</a:t>
            </a:r>
            <a:r>
              <a:rPr lang="en-US" altLang="zh-CN" sz="2800" smtClean="0">
                <a:latin typeface="华文新魏" pitchFamily="2" charset="-122"/>
                <a:ea typeface="华文新魏" pitchFamily="2" charset="-122"/>
              </a:rPr>
              <a:t> mod n≡m</a:t>
            </a:r>
            <a:r>
              <a:rPr lang="zh-CN" altLang="en-US" sz="2800" smtClean="0">
                <a:latin typeface="华文新魏" pitchFamily="2" charset="-122"/>
                <a:ea typeface="华文新魏" pitchFamily="2" charset="-122"/>
              </a:rPr>
              <a:t>。</a:t>
            </a:r>
            <a:r>
              <a:rPr lang="en-US" altLang="zh-CN" sz="2800" smtClean="0">
                <a:latin typeface="华文新魏" pitchFamily="2" charset="-122"/>
                <a:ea typeface="华文新魏" pitchFamily="2" charset="-122"/>
              </a:rPr>
              <a:t>(</a:t>
            </a:r>
            <a:r>
              <a:rPr lang="zh-CN" altLang="en-US" sz="2800" smtClean="0">
                <a:latin typeface="华文新魏" pitchFamily="2" charset="-122"/>
                <a:ea typeface="华文新魏" pitchFamily="2" charset="-122"/>
              </a:rPr>
              <a:t>证毕</a:t>
            </a:r>
            <a:r>
              <a:rPr lang="en-US" altLang="zh-CN" sz="2800" smtClean="0">
                <a:latin typeface="华文新魏" pitchFamily="2" charset="-122"/>
                <a:ea typeface="华文新魏" pitchFamily="2" charset="-122"/>
              </a:rPr>
              <a:t>)</a:t>
            </a:r>
          </a:p>
        </p:txBody>
      </p:sp>
    </p:spTree>
    <p:extLst>
      <p:ext uri="{BB962C8B-B14F-4D97-AF65-F5344CB8AC3E}">
        <p14:creationId xmlns:p14="http://schemas.microsoft.com/office/powerpoint/2010/main" val="393844459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0CABBFD-5773-477D-B113-EEE285208685}" type="datetime1">
              <a:rPr lang="zh-CN" altLang="en-US" sz="1400" smtClean="0"/>
              <a:t>2020\1\31 Friday</a:t>
            </a:fld>
            <a:endParaRPr lang="en-US" altLang="zh-CN" sz="1400" smtClean="0"/>
          </a:p>
        </p:txBody>
      </p:sp>
      <p:sp>
        <p:nvSpPr>
          <p:cNvPr id="49155"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4915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23E639E3-B2A5-4828-B0C4-9F1879F6AC69}" type="slidenum">
              <a:rPr lang="en-US" altLang="zh-CN" sz="1400" smtClean="0"/>
              <a:pPr eaLnBrk="1" hangingPunct="1">
                <a:spcBef>
                  <a:spcPct val="0"/>
                </a:spcBef>
                <a:buClrTx/>
                <a:buSzTx/>
                <a:buFontTx/>
                <a:buNone/>
              </a:pPr>
              <a:t>57</a:t>
            </a:fld>
            <a:endParaRPr lang="en-US" altLang="zh-CN" sz="1400" smtClean="0"/>
          </a:p>
        </p:txBody>
      </p:sp>
      <p:sp>
        <p:nvSpPr>
          <p:cNvPr id="49157" name="Rectangle 3"/>
          <p:cNvSpPr>
            <a:spLocks noGrp="1" noChangeArrowheads="1"/>
          </p:cNvSpPr>
          <p:nvPr>
            <p:ph type="title"/>
          </p:nvPr>
        </p:nvSpPr>
        <p:spPr>
          <a:noFill/>
        </p:spPr>
        <p:txBody>
          <a:bodyPr/>
          <a:lstStyle/>
          <a:p>
            <a:pPr eaLnBrk="1" hangingPunct="1"/>
            <a:r>
              <a:rPr lang="zh-CN" altLang="en-US" smtClean="0"/>
              <a:t>举例：</a:t>
            </a:r>
          </a:p>
        </p:txBody>
      </p:sp>
      <p:sp>
        <p:nvSpPr>
          <p:cNvPr id="49158" name="Rectangle 2"/>
          <p:cNvSpPr>
            <a:spLocks noGrp="1" noChangeArrowheads="1"/>
          </p:cNvSpPr>
          <p:nvPr>
            <p:ph type="subTitle" idx="4294967295"/>
          </p:nvPr>
        </p:nvSpPr>
        <p:spPr>
          <a:xfrm>
            <a:off x="468313" y="1916113"/>
            <a:ext cx="8382000" cy="4535487"/>
          </a:xfrm>
          <a:noFill/>
        </p:spPr>
        <p:txBody>
          <a:bodyPr/>
          <a:lstStyle/>
          <a:p>
            <a:pPr marL="287338" indent="-6350" eaLnBrk="1" hangingPunct="1">
              <a:lnSpc>
                <a:spcPct val="80000"/>
              </a:lnSpc>
              <a:buFont typeface="Wingdings" pitchFamily="2" charset="2"/>
              <a:buNone/>
            </a:pPr>
            <a:r>
              <a:rPr lang="zh-CN" altLang="en-US" sz="3600" b="1" smtClean="0">
                <a:solidFill>
                  <a:srgbClr val="000099"/>
                </a:solidFill>
                <a:ea typeface="华文新魏" pitchFamily="2" charset="-122"/>
              </a:rPr>
              <a:t>参数：</a:t>
            </a:r>
            <a:r>
              <a:rPr lang="en-US" altLang="zh-CN" sz="2800" i="1" smtClean="0">
                <a:latin typeface="Times New Roman" pitchFamily="18" charset="0"/>
              </a:rPr>
              <a:t>p</a:t>
            </a:r>
            <a:r>
              <a:rPr lang="en-US" altLang="zh-CN" sz="2800" smtClean="0">
                <a:latin typeface="Times New Roman" pitchFamily="18" charset="0"/>
              </a:rPr>
              <a:t>=7</a:t>
            </a:r>
            <a:r>
              <a:rPr lang="zh-CN" altLang="en-US" sz="2800" smtClean="0">
                <a:latin typeface="Times New Roman" pitchFamily="18" charset="0"/>
              </a:rPr>
              <a:t>，</a:t>
            </a:r>
            <a:r>
              <a:rPr lang="en-US" altLang="zh-CN" sz="2800" i="1" smtClean="0">
                <a:latin typeface="Times New Roman" pitchFamily="18" charset="0"/>
              </a:rPr>
              <a:t>q</a:t>
            </a:r>
            <a:r>
              <a:rPr lang="en-US" altLang="zh-CN" sz="2800" smtClean="0">
                <a:latin typeface="Times New Roman" pitchFamily="18" charset="0"/>
              </a:rPr>
              <a:t>=17</a:t>
            </a:r>
            <a:r>
              <a:rPr lang="zh-CN" altLang="en-US" sz="2800" smtClean="0">
                <a:latin typeface="Times New Roman" pitchFamily="18" charset="0"/>
              </a:rPr>
              <a:t>，</a:t>
            </a:r>
            <a:r>
              <a:rPr lang="en-US" altLang="zh-CN" sz="2800" i="1" smtClean="0">
                <a:latin typeface="Times New Roman" pitchFamily="18" charset="0"/>
              </a:rPr>
              <a:t>n</a:t>
            </a:r>
            <a:r>
              <a:rPr lang="en-US" altLang="zh-CN" sz="2800" smtClean="0">
                <a:latin typeface="Times New Roman" pitchFamily="18" charset="0"/>
              </a:rPr>
              <a:t>=</a:t>
            </a:r>
            <a:r>
              <a:rPr lang="en-US" altLang="zh-CN" sz="2800" i="1" smtClean="0">
                <a:latin typeface="Times New Roman" pitchFamily="18" charset="0"/>
              </a:rPr>
              <a:t>p</a:t>
            </a:r>
            <a:r>
              <a:rPr lang="en-US" altLang="zh-CN" sz="2800" smtClean="0">
                <a:latin typeface="Times New Roman" pitchFamily="18" charset="0"/>
              </a:rPr>
              <a:t>×</a:t>
            </a:r>
            <a:r>
              <a:rPr lang="en-US" altLang="zh-CN" sz="2800" i="1" smtClean="0">
                <a:latin typeface="Times New Roman" pitchFamily="18" charset="0"/>
              </a:rPr>
              <a:t>q</a:t>
            </a:r>
            <a:r>
              <a:rPr lang="en-US" altLang="zh-CN" sz="2800" smtClean="0">
                <a:latin typeface="Times New Roman" pitchFamily="18" charset="0"/>
              </a:rPr>
              <a:t>=119</a:t>
            </a:r>
            <a:r>
              <a:rPr lang="zh-CN" altLang="en-US" sz="2800" i="1" smtClean="0">
                <a:latin typeface="Times New Roman" pitchFamily="18" charset="0"/>
              </a:rPr>
              <a:t>，</a:t>
            </a:r>
          </a:p>
          <a:p>
            <a:pPr marL="287338" indent="-6350" eaLnBrk="1" hangingPunct="1">
              <a:lnSpc>
                <a:spcPct val="80000"/>
              </a:lnSpc>
              <a:buFont typeface="Wingdings" pitchFamily="2" charset="2"/>
              <a:buNone/>
            </a:pPr>
            <a:r>
              <a:rPr lang="zh-CN" altLang="en-US" sz="2800" i="1" smtClean="0">
                <a:latin typeface="Times New Roman" pitchFamily="18" charset="0"/>
                <a:sym typeface="Symbol" pitchFamily="18" charset="2"/>
              </a:rPr>
              <a:t></a:t>
            </a:r>
            <a:r>
              <a:rPr lang="en-US" altLang="zh-CN" sz="2800" smtClean="0">
                <a:latin typeface="Times New Roman" pitchFamily="18" charset="0"/>
              </a:rPr>
              <a:t>(</a:t>
            </a:r>
            <a:r>
              <a:rPr lang="en-US" altLang="zh-CN" sz="2800" i="1" smtClean="0">
                <a:latin typeface="Times New Roman" pitchFamily="18" charset="0"/>
              </a:rPr>
              <a:t>n</a:t>
            </a:r>
            <a:r>
              <a:rPr lang="en-US" altLang="zh-CN" sz="2800" smtClean="0">
                <a:latin typeface="Times New Roman" pitchFamily="18" charset="0"/>
              </a:rPr>
              <a:t>)=(</a:t>
            </a:r>
            <a:r>
              <a:rPr lang="en-US" altLang="zh-CN" sz="2800" i="1" smtClean="0">
                <a:latin typeface="Times New Roman" pitchFamily="18" charset="0"/>
              </a:rPr>
              <a:t>p</a:t>
            </a:r>
            <a:r>
              <a:rPr lang="en-US" altLang="zh-CN" sz="2800" smtClean="0">
                <a:latin typeface="Times New Roman" pitchFamily="18" charset="0"/>
              </a:rPr>
              <a:t>-1)(</a:t>
            </a:r>
            <a:r>
              <a:rPr lang="en-US" altLang="zh-CN" sz="2800" i="1" smtClean="0">
                <a:latin typeface="Times New Roman" pitchFamily="18" charset="0"/>
              </a:rPr>
              <a:t>q</a:t>
            </a:r>
            <a:r>
              <a:rPr lang="en-US" altLang="zh-CN" sz="2800" smtClean="0">
                <a:latin typeface="Times New Roman" pitchFamily="18" charset="0"/>
              </a:rPr>
              <a:t>-1)=96</a:t>
            </a:r>
            <a:r>
              <a:rPr lang="zh-CN" altLang="en-US" sz="2800" smtClean="0">
                <a:latin typeface="Times New Roman" pitchFamily="18" charset="0"/>
              </a:rPr>
              <a:t>。</a:t>
            </a:r>
            <a:r>
              <a:rPr lang="en-US" altLang="zh-CN" sz="2800" smtClean="0">
                <a:latin typeface="Times New Roman" pitchFamily="18" charset="0"/>
              </a:rPr>
              <a:t>119</a:t>
            </a:r>
            <a:r>
              <a:rPr lang="zh-CN" altLang="en-US" sz="2800" smtClean="0">
                <a:latin typeface="Times New Roman" pitchFamily="18" charset="0"/>
              </a:rPr>
              <a:t>为系统参数</a:t>
            </a:r>
          </a:p>
          <a:p>
            <a:pPr marL="287338" indent="-6350" eaLnBrk="1" hangingPunct="1">
              <a:lnSpc>
                <a:spcPct val="80000"/>
              </a:lnSpc>
              <a:buFont typeface="Wingdings" pitchFamily="2" charset="2"/>
              <a:buNone/>
            </a:pPr>
            <a:r>
              <a:rPr lang="zh-CN" altLang="en-US" sz="2800" smtClean="0">
                <a:latin typeface="Times New Roman" pitchFamily="18" charset="0"/>
              </a:rPr>
              <a:t>取</a:t>
            </a:r>
            <a:r>
              <a:rPr lang="en-US" altLang="zh-CN" sz="2800" i="1" smtClean="0">
                <a:latin typeface="Times New Roman" pitchFamily="18" charset="0"/>
              </a:rPr>
              <a:t>e</a:t>
            </a:r>
            <a:r>
              <a:rPr lang="en-US" altLang="zh-CN" sz="2800" smtClean="0">
                <a:latin typeface="Times New Roman" pitchFamily="18" charset="0"/>
              </a:rPr>
              <a:t>=5</a:t>
            </a:r>
            <a:r>
              <a:rPr lang="zh-CN" altLang="en-US" sz="2800" smtClean="0">
                <a:latin typeface="Times New Roman" pitchFamily="18" charset="0"/>
              </a:rPr>
              <a:t>，满足</a:t>
            </a:r>
            <a:r>
              <a:rPr lang="en-US" altLang="zh-CN" sz="2800" smtClean="0">
                <a:latin typeface="Times New Roman" pitchFamily="18" charset="0"/>
              </a:rPr>
              <a:t>1&lt;</a:t>
            </a:r>
            <a:r>
              <a:rPr lang="en-US" altLang="zh-CN" sz="2800" i="1" smtClean="0">
                <a:latin typeface="Times New Roman" pitchFamily="18" charset="0"/>
              </a:rPr>
              <a:t>e</a:t>
            </a:r>
            <a:r>
              <a:rPr lang="en-US" altLang="zh-CN" sz="2800" smtClean="0">
                <a:latin typeface="Times New Roman" pitchFamily="18" charset="0"/>
              </a:rPr>
              <a:t>&lt; </a:t>
            </a:r>
            <a:r>
              <a:rPr lang="en-US" altLang="zh-CN" sz="2800" i="1" smtClean="0">
                <a:latin typeface="Times New Roman" pitchFamily="18" charset="0"/>
                <a:sym typeface="Symbol" pitchFamily="18" charset="2"/>
              </a:rPr>
              <a:t></a:t>
            </a:r>
            <a:r>
              <a:rPr lang="en-US" altLang="zh-CN" sz="2800" smtClean="0">
                <a:latin typeface="Times New Roman" pitchFamily="18" charset="0"/>
              </a:rPr>
              <a:t>(</a:t>
            </a:r>
            <a:r>
              <a:rPr lang="en-US" altLang="zh-CN" sz="2800" i="1" smtClean="0">
                <a:latin typeface="Times New Roman" pitchFamily="18" charset="0"/>
              </a:rPr>
              <a:t>n</a:t>
            </a:r>
            <a:r>
              <a:rPr lang="en-US" altLang="zh-CN" sz="2800" smtClean="0">
                <a:latin typeface="Times New Roman" pitchFamily="18" charset="0"/>
              </a:rPr>
              <a:t>)</a:t>
            </a:r>
            <a:r>
              <a:rPr lang="zh-CN" altLang="en-US" sz="2800" smtClean="0">
                <a:latin typeface="Times New Roman" pitchFamily="18" charset="0"/>
              </a:rPr>
              <a:t>，且</a:t>
            </a:r>
            <a:r>
              <a:rPr lang="en-US" altLang="zh-CN" sz="2800" smtClean="0">
                <a:latin typeface="Times New Roman" pitchFamily="18" charset="0"/>
              </a:rPr>
              <a:t>gcd(</a:t>
            </a:r>
            <a:r>
              <a:rPr lang="en-US" altLang="zh-CN" sz="2800" i="1" smtClean="0">
                <a:latin typeface="Times New Roman" pitchFamily="18" charset="0"/>
                <a:sym typeface="Symbol" pitchFamily="18" charset="2"/>
              </a:rPr>
              <a:t></a:t>
            </a:r>
            <a:r>
              <a:rPr lang="en-US" altLang="zh-CN" sz="2800" smtClean="0">
                <a:latin typeface="Times New Roman" pitchFamily="18" charset="0"/>
              </a:rPr>
              <a:t>(</a:t>
            </a:r>
            <a:r>
              <a:rPr lang="en-US" altLang="zh-CN" sz="2800" i="1" smtClean="0">
                <a:latin typeface="Times New Roman" pitchFamily="18" charset="0"/>
              </a:rPr>
              <a:t>n</a:t>
            </a:r>
            <a:r>
              <a:rPr lang="en-US" altLang="zh-CN" sz="2800" smtClean="0">
                <a:latin typeface="Times New Roman" pitchFamily="18" charset="0"/>
              </a:rPr>
              <a:t>),</a:t>
            </a:r>
            <a:r>
              <a:rPr lang="en-US" altLang="zh-CN" sz="2800" i="1" smtClean="0">
                <a:latin typeface="Times New Roman" pitchFamily="18" charset="0"/>
              </a:rPr>
              <a:t>e</a:t>
            </a:r>
            <a:r>
              <a:rPr lang="en-US" altLang="zh-CN" sz="2800" smtClean="0">
                <a:latin typeface="Times New Roman" pitchFamily="18" charset="0"/>
              </a:rPr>
              <a:t>)=1</a:t>
            </a:r>
            <a:r>
              <a:rPr lang="zh-CN" altLang="en-US" sz="2800" smtClean="0">
                <a:latin typeface="Times New Roman" pitchFamily="18" charset="0"/>
              </a:rPr>
              <a:t>。</a:t>
            </a:r>
          </a:p>
          <a:p>
            <a:pPr marL="287338" indent="-6350" eaLnBrk="1" hangingPunct="1">
              <a:lnSpc>
                <a:spcPct val="80000"/>
              </a:lnSpc>
              <a:buFont typeface="Wingdings" pitchFamily="2" charset="2"/>
              <a:buNone/>
            </a:pPr>
            <a:r>
              <a:rPr lang="zh-CN" altLang="en-US" sz="2800" smtClean="0">
                <a:latin typeface="Times New Roman" pitchFamily="18" charset="0"/>
              </a:rPr>
              <a:t>确定满足</a:t>
            </a:r>
            <a:r>
              <a:rPr lang="en-US" altLang="zh-CN" sz="2800" i="1" smtClean="0">
                <a:latin typeface="Times New Roman" pitchFamily="18" charset="0"/>
              </a:rPr>
              <a:t>d·e</a:t>
            </a:r>
            <a:r>
              <a:rPr lang="en-US" altLang="zh-CN" sz="2800" smtClean="0">
                <a:latin typeface="Times New Roman" pitchFamily="18" charset="0"/>
              </a:rPr>
              <a:t>=1 mod 96</a:t>
            </a:r>
            <a:r>
              <a:rPr lang="zh-CN" altLang="en-US" sz="2800" smtClean="0">
                <a:latin typeface="Times New Roman" pitchFamily="18" charset="0"/>
              </a:rPr>
              <a:t>且小于</a:t>
            </a:r>
            <a:r>
              <a:rPr lang="en-US" altLang="zh-CN" sz="2800" smtClean="0">
                <a:latin typeface="Times New Roman" pitchFamily="18" charset="0"/>
              </a:rPr>
              <a:t>96</a:t>
            </a:r>
            <a:r>
              <a:rPr lang="zh-CN" altLang="en-US" sz="2800" smtClean="0">
                <a:latin typeface="Times New Roman" pitchFamily="18" charset="0"/>
              </a:rPr>
              <a:t>的</a:t>
            </a:r>
            <a:r>
              <a:rPr lang="en-US" altLang="zh-CN" sz="2800" i="1" smtClean="0">
                <a:latin typeface="Times New Roman" pitchFamily="18" charset="0"/>
              </a:rPr>
              <a:t>d</a:t>
            </a:r>
            <a:r>
              <a:rPr lang="zh-CN" altLang="en-US" sz="2800" smtClean="0">
                <a:latin typeface="Times New Roman" pitchFamily="18" charset="0"/>
              </a:rPr>
              <a:t>，因为</a:t>
            </a:r>
            <a:r>
              <a:rPr lang="en-US" altLang="zh-CN" sz="2800" smtClean="0">
                <a:latin typeface="Times New Roman" pitchFamily="18" charset="0"/>
              </a:rPr>
              <a:t>77×5=385=4×96+1</a:t>
            </a:r>
            <a:r>
              <a:rPr lang="zh-CN" altLang="en-US" sz="2800" smtClean="0">
                <a:latin typeface="Times New Roman" pitchFamily="18" charset="0"/>
              </a:rPr>
              <a:t>，所以</a:t>
            </a:r>
            <a:r>
              <a:rPr lang="en-US" altLang="zh-CN" sz="2800" i="1" smtClean="0">
                <a:latin typeface="Times New Roman" pitchFamily="18" charset="0"/>
              </a:rPr>
              <a:t>d</a:t>
            </a:r>
            <a:r>
              <a:rPr lang="zh-CN" altLang="en-US" sz="2800" smtClean="0">
                <a:latin typeface="Times New Roman" pitchFamily="18" charset="0"/>
              </a:rPr>
              <a:t>为</a:t>
            </a:r>
            <a:r>
              <a:rPr lang="en-US" altLang="zh-CN" sz="2800" smtClean="0">
                <a:latin typeface="Times New Roman" pitchFamily="18" charset="0"/>
              </a:rPr>
              <a:t>77</a:t>
            </a:r>
            <a:r>
              <a:rPr lang="zh-CN" altLang="en-US" sz="2800" smtClean="0">
                <a:latin typeface="Times New Roman" pitchFamily="18" charset="0"/>
              </a:rPr>
              <a:t>。</a:t>
            </a:r>
          </a:p>
          <a:p>
            <a:pPr marL="287338" indent="-6350" eaLnBrk="1" hangingPunct="1">
              <a:lnSpc>
                <a:spcPct val="80000"/>
              </a:lnSpc>
              <a:buFont typeface="Wingdings" pitchFamily="2" charset="2"/>
              <a:buNone/>
            </a:pPr>
            <a:r>
              <a:rPr lang="zh-CN" altLang="en-US" sz="2800" b="1" smtClean="0">
                <a:solidFill>
                  <a:srgbClr val="000099"/>
                </a:solidFill>
                <a:latin typeface="Times New Roman" pitchFamily="18" charset="0"/>
                <a:ea typeface="黑体" pitchFamily="2" charset="-122"/>
              </a:rPr>
              <a:t>公钥为</a:t>
            </a:r>
            <a:r>
              <a:rPr lang="en-US" altLang="zh-CN" sz="2800" b="1" smtClean="0">
                <a:solidFill>
                  <a:srgbClr val="000099"/>
                </a:solidFill>
                <a:latin typeface="Times New Roman" pitchFamily="18" charset="0"/>
                <a:ea typeface="黑体" pitchFamily="2" charset="-122"/>
              </a:rPr>
              <a:t>{5}</a:t>
            </a:r>
            <a:r>
              <a:rPr lang="zh-CN" altLang="en-US" sz="2800" b="1" smtClean="0">
                <a:solidFill>
                  <a:srgbClr val="000099"/>
                </a:solidFill>
                <a:latin typeface="Times New Roman" pitchFamily="18" charset="0"/>
                <a:ea typeface="黑体" pitchFamily="2" charset="-122"/>
              </a:rPr>
              <a:t>，私钥为</a:t>
            </a:r>
            <a:r>
              <a:rPr lang="en-US" altLang="zh-CN" sz="2800" b="1" smtClean="0">
                <a:solidFill>
                  <a:srgbClr val="000099"/>
                </a:solidFill>
                <a:latin typeface="Times New Roman" pitchFamily="18" charset="0"/>
                <a:ea typeface="黑体" pitchFamily="2" charset="-122"/>
              </a:rPr>
              <a:t>{77}</a:t>
            </a:r>
            <a:r>
              <a:rPr lang="zh-CN" altLang="en-US" sz="2800" b="1" smtClean="0">
                <a:solidFill>
                  <a:srgbClr val="000099"/>
                </a:solidFill>
                <a:latin typeface="Times New Roman" pitchFamily="18" charset="0"/>
                <a:ea typeface="黑体" pitchFamily="2" charset="-122"/>
              </a:rPr>
              <a:t>。</a:t>
            </a:r>
          </a:p>
          <a:p>
            <a:pPr marL="287338" indent="-6350" eaLnBrk="1" hangingPunct="1">
              <a:lnSpc>
                <a:spcPct val="80000"/>
              </a:lnSpc>
              <a:buFont typeface="Wingdings" pitchFamily="2" charset="2"/>
              <a:buNone/>
            </a:pPr>
            <a:r>
              <a:rPr lang="zh-CN" altLang="en-US" sz="3600" smtClean="0">
                <a:solidFill>
                  <a:srgbClr val="000099"/>
                </a:solidFill>
                <a:latin typeface="Times New Roman" pitchFamily="18" charset="0"/>
                <a:ea typeface="华文新魏" pitchFamily="2" charset="-122"/>
              </a:rPr>
              <a:t>加密：</a:t>
            </a:r>
            <a:r>
              <a:rPr lang="zh-CN" altLang="en-US" sz="2800" smtClean="0">
                <a:latin typeface="Times New Roman" pitchFamily="18" charset="0"/>
              </a:rPr>
              <a:t>明文</a:t>
            </a:r>
            <a:r>
              <a:rPr lang="en-US" altLang="zh-CN" sz="2800" i="1" smtClean="0">
                <a:latin typeface="Times New Roman" pitchFamily="18" charset="0"/>
              </a:rPr>
              <a:t>m</a:t>
            </a:r>
            <a:r>
              <a:rPr lang="en-US" altLang="zh-CN" sz="2800" smtClean="0">
                <a:latin typeface="Times New Roman" pitchFamily="18" charset="0"/>
              </a:rPr>
              <a:t>=19</a:t>
            </a:r>
            <a:r>
              <a:rPr lang="zh-CN" altLang="en-US" sz="2800" smtClean="0">
                <a:latin typeface="Times New Roman" pitchFamily="18" charset="0"/>
              </a:rPr>
              <a:t>，</a:t>
            </a:r>
          </a:p>
          <a:p>
            <a:pPr marL="287338" indent="-6350" eaLnBrk="1" hangingPunct="1">
              <a:lnSpc>
                <a:spcPct val="80000"/>
              </a:lnSpc>
              <a:buFont typeface="Wingdings" pitchFamily="2" charset="2"/>
              <a:buNone/>
            </a:pPr>
            <a:r>
              <a:rPr lang="zh-CN" altLang="en-US" sz="2800" i="1" smtClean="0">
                <a:latin typeface="Times New Roman" pitchFamily="18" charset="0"/>
              </a:rPr>
              <a:t> </a:t>
            </a:r>
            <a:r>
              <a:rPr lang="en-US" altLang="zh-CN" sz="2800" i="1" smtClean="0">
                <a:latin typeface="Times New Roman" pitchFamily="18" charset="0"/>
              </a:rPr>
              <a:t>c</a:t>
            </a:r>
            <a:r>
              <a:rPr lang="en-US" altLang="zh-CN" sz="2800" smtClean="0">
                <a:latin typeface="Times New Roman" pitchFamily="18" charset="0"/>
              </a:rPr>
              <a:t>≡19</a:t>
            </a:r>
            <a:r>
              <a:rPr lang="en-US" altLang="zh-CN" sz="2800" baseline="30000" smtClean="0">
                <a:latin typeface="Times New Roman" pitchFamily="18" charset="0"/>
              </a:rPr>
              <a:t>5</a:t>
            </a:r>
            <a:r>
              <a:rPr lang="en-US" altLang="zh-CN" sz="2800" smtClean="0">
                <a:latin typeface="Times New Roman" pitchFamily="18" charset="0"/>
              </a:rPr>
              <a:t>  mod 119≡2476099 mod 119≡66</a:t>
            </a:r>
          </a:p>
          <a:p>
            <a:pPr marL="287338" indent="-6350" eaLnBrk="1" hangingPunct="1">
              <a:lnSpc>
                <a:spcPct val="80000"/>
              </a:lnSpc>
              <a:buFont typeface="Wingdings" pitchFamily="2" charset="2"/>
              <a:buNone/>
            </a:pPr>
            <a:r>
              <a:rPr lang="zh-CN" altLang="en-US" sz="3600" smtClean="0">
                <a:solidFill>
                  <a:srgbClr val="000099"/>
                </a:solidFill>
                <a:latin typeface="Times New Roman" pitchFamily="18" charset="0"/>
                <a:ea typeface="华文新魏" pitchFamily="2" charset="-122"/>
              </a:rPr>
              <a:t>解密：</a:t>
            </a:r>
            <a:r>
              <a:rPr lang="zh-CN" altLang="en-US" sz="2800" smtClean="0">
                <a:latin typeface="Times New Roman" pitchFamily="18" charset="0"/>
              </a:rPr>
              <a:t>密文</a:t>
            </a:r>
            <a:r>
              <a:rPr lang="en-US" altLang="zh-CN" sz="2800" smtClean="0">
                <a:latin typeface="Times New Roman" pitchFamily="18" charset="0"/>
              </a:rPr>
              <a:t>=66</a:t>
            </a:r>
          </a:p>
          <a:p>
            <a:pPr marL="287338" indent="-6350" eaLnBrk="1" hangingPunct="1">
              <a:lnSpc>
                <a:spcPct val="80000"/>
              </a:lnSpc>
              <a:buFont typeface="Wingdings" pitchFamily="2" charset="2"/>
              <a:buNone/>
            </a:pPr>
            <a:r>
              <a:rPr lang="en-US" altLang="zh-CN" sz="2800" i="1" smtClean="0">
                <a:latin typeface="Times New Roman" pitchFamily="18" charset="0"/>
              </a:rPr>
              <a:t>m</a:t>
            </a:r>
            <a:r>
              <a:rPr lang="en-US" altLang="zh-CN" sz="2800" smtClean="0">
                <a:latin typeface="Times New Roman" pitchFamily="18" charset="0"/>
              </a:rPr>
              <a:t>=66</a:t>
            </a:r>
            <a:r>
              <a:rPr lang="en-US" altLang="zh-CN" sz="2800" baseline="30000" smtClean="0">
                <a:latin typeface="Times New Roman" pitchFamily="18" charset="0"/>
              </a:rPr>
              <a:t>77</a:t>
            </a:r>
            <a:r>
              <a:rPr lang="en-US" altLang="zh-CN" sz="2800" smtClean="0">
                <a:latin typeface="Times New Roman" pitchFamily="18" charset="0"/>
              </a:rPr>
              <a:t>mod 119≡19</a:t>
            </a:r>
          </a:p>
        </p:txBody>
      </p:sp>
    </p:spTree>
    <p:extLst>
      <p:ext uri="{BB962C8B-B14F-4D97-AF65-F5344CB8AC3E}">
        <p14:creationId xmlns:p14="http://schemas.microsoft.com/office/powerpoint/2010/main" val="233042589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DC36DC7-184F-4A46-8F54-F3204DDE032A}" type="datetime1">
              <a:rPr lang="zh-CN" altLang="en-US" sz="1400" smtClean="0"/>
              <a:t>2020\1\31 Friday</a:t>
            </a:fld>
            <a:endParaRPr lang="en-US" altLang="zh-CN" sz="1400" smtClean="0"/>
          </a:p>
        </p:txBody>
      </p:sp>
      <p:sp>
        <p:nvSpPr>
          <p:cNvPr id="501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501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CCA51E96-E615-466B-9590-B4327238D16B}" type="slidenum">
              <a:rPr lang="en-US" altLang="zh-CN" sz="1400" smtClean="0"/>
              <a:pPr eaLnBrk="1" hangingPunct="1">
                <a:spcBef>
                  <a:spcPct val="0"/>
                </a:spcBef>
                <a:buClrTx/>
                <a:buSzTx/>
                <a:buFontTx/>
                <a:buNone/>
              </a:pPr>
              <a:t>58</a:t>
            </a:fld>
            <a:endParaRPr lang="en-US" altLang="zh-CN" sz="1400" smtClean="0"/>
          </a:p>
        </p:txBody>
      </p:sp>
      <p:sp>
        <p:nvSpPr>
          <p:cNvPr id="50181" name="Rectangle 2"/>
          <p:cNvSpPr>
            <a:spLocks noGrp="1" noChangeArrowheads="1"/>
          </p:cNvSpPr>
          <p:nvPr>
            <p:ph type="title"/>
          </p:nvPr>
        </p:nvSpPr>
        <p:spPr/>
        <p:txBody>
          <a:bodyPr/>
          <a:lstStyle/>
          <a:p>
            <a:pPr eaLnBrk="1" hangingPunct="1"/>
            <a:endParaRPr lang="zh-CN" altLang="zh-CN" smtClean="0"/>
          </a:p>
        </p:txBody>
      </p:sp>
      <p:sp>
        <p:nvSpPr>
          <p:cNvPr id="299011" name="Rectangle 3"/>
          <p:cNvSpPr>
            <a:spLocks noGrp="1" noChangeArrowheads="1"/>
          </p:cNvSpPr>
          <p:nvPr>
            <p:ph type="body" idx="1"/>
          </p:nvPr>
        </p:nvSpPr>
        <p:spPr>
          <a:xfrm>
            <a:off x="457200" y="2017713"/>
            <a:ext cx="8497888" cy="4114800"/>
          </a:xfrm>
        </p:spPr>
        <p:txBody>
          <a:bodyPr/>
          <a:lstStyle/>
          <a:p>
            <a:pPr eaLnBrk="1" hangingPunct="1"/>
            <a:r>
              <a:rPr lang="zh-CN" altLang="en-US" smtClean="0">
                <a:latin typeface="Times New Roman" pitchFamily="18" charset="0"/>
              </a:rPr>
              <a:t>例如：</a:t>
            </a:r>
          </a:p>
          <a:p>
            <a:pPr eaLnBrk="1" hangingPunct="1">
              <a:buFont typeface="Wingdings" pitchFamily="2" charset="2"/>
              <a:buNone/>
            </a:pPr>
            <a:r>
              <a:rPr lang="zh-CN" altLang="en-US" smtClean="0">
                <a:latin typeface="Times New Roman" pitchFamily="18" charset="0"/>
              </a:rPr>
              <a:t>         </a:t>
            </a:r>
            <a:r>
              <a:rPr lang="en-US" altLang="zh-CN" i="1" smtClean="0">
                <a:latin typeface="Times New Roman" pitchFamily="18" charset="0"/>
              </a:rPr>
              <a:t>p</a:t>
            </a:r>
            <a:r>
              <a:rPr lang="en-US" altLang="zh-CN" smtClean="0">
                <a:latin typeface="Times New Roman" pitchFamily="18" charset="0"/>
              </a:rPr>
              <a:t>=43,</a:t>
            </a:r>
            <a:r>
              <a:rPr lang="en-US" altLang="zh-CN" i="1" smtClean="0">
                <a:latin typeface="Times New Roman" pitchFamily="18" charset="0"/>
              </a:rPr>
              <a:t>q</a:t>
            </a:r>
            <a:r>
              <a:rPr lang="en-US" altLang="zh-CN" smtClean="0">
                <a:latin typeface="Times New Roman" pitchFamily="18" charset="0"/>
              </a:rPr>
              <a:t>=59,</a:t>
            </a:r>
            <a:r>
              <a:rPr lang="en-US" altLang="zh-CN" i="1" smtClean="0">
                <a:latin typeface="Times New Roman" pitchFamily="18" charset="0"/>
              </a:rPr>
              <a:t>n</a:t>
            </a:r>
            <a:r>
              <a:rPr lang="en-US" altLang="zh-CN" smtClean="0">
                <a:latin typeface="Times New Roman" pitchFamily="18" charset="0"/>
              </a:rPr>
              <a:t>=</a:t>
            </a:r>
            <a:r>
              <a:rPr lang="en-US" altLang="zh-CN" i="1" smtClean="0">
                <a:latin typeface="Times New Roman" pitchFamily="18" charset="0"/>
              </a:rPr>
              <a:t>pq</a:t>
            </a:r>
            <a:r>
              <a:rPr lang="en-US" altLang="zh-CN" smtClean="0">
                <a:latin typeface="Times New Roman" pitchFamily="18" charset="0"/>
              </a:rPr>
              <a:t>=43</a:t>
            </a:r>
            <a:r>
              <a:rPr lang="en-US" altLang="zh-CN" smtClean="0">
                <a:latin typeface="Times New Roman" pitchFamily="18" charset="0"/>
                <a:sym typeface="Symbol" pitchFamily="18" charset="2"/>
              </a:rPr>
              <a:t>59=2537. </a:t>
            </a:r>
          </a:p>
          <a:p>
            <a:pPr eaLnBrk="1" hangingPunct="1">
              <a:buFont typeface="Wingdings" pitchFamily="2" charset="2"/>
              <a:buNone/>
            </a:pPr>
            <a:r>
              <a:rPr lang="en-US" altLang="zh-CN" i="1" smtClean="0">
                <a:latin typeface="Times New Roman" pitchFamily="18" charset="0"/>
                <a:sym typeface="Symbol" pitchFamily="18" charset="2"/>
              </a:rPr>
              <a:t>         </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n</a:t>
            </a:r>
            <a:r>
              <a:rPr lang="en-US" altLang="zh-CN" smtClean="0">
                <a:latin typeface="Times New Roman" pitchFamily="18" charset="0"/>
                <a:sym typeface="Symbol" pitchFamily="18" charset="2"/>
              </a:rPr>
              <a:t>)=4258=2436</a:t>
            </a:r>
          </a:p>
          <a:p>
            <a:pPr eaLnBrk="1" hangingPunct="1">
              <a:buFont typeface="Wingdings" pitchFamily="2" charset="2"/>
              <a:buNone/>
            </a:pPr>
            <a:r>
              <a:rPr lang="en-US" altLang="zh-CN" smtClean="0">
                <a:latin typeface="Times New Roman" pitchFamily="18" charset="0"/>
                <a:sym typeface="Symbol" pitchFamily="18" charset="2"/>
              </a:rPr>
              <a:t>         </a:t>
            </a:r>
            <a:r>
              <a:rPr lang="zh-CN" altLang="en-US" smtClean="0">
                <a:latin typeface="Times New Roman" pitchFamily="18" charset="0"/>
                <a:sym typeface="Symbol" pitchFamily="18" charset="2"/>
              </a:rPr>
              <a:t>选取</a:t>
            </a:r>
            <a:r>
              <a:rPr lang="en-US" altLang="zh-CN" i="1" smtClean="0">
                <a:latin typeface="Times New Roman" pitchFamily="18" charset="0"/>
                <a:sym typeface="Symbol" pitchFamily="18" charset="2"/>
              </a:rPr>
              <a:t>e</a:t>
            </a:r>
            <a:r>
              <a:rPr lang="en-US" altLang="zh-CN" smtClean="0">
                <a:latin typeface="Times New Roman" pitchFamily="18" charset="0"/>
                <a:sym typeface="Symbol" pitchFamily="18" charset="2"/>
              </a:rPr>
              <a:t>=13,gcd(</a:t>
            </a:r>
            <a:r>
              <a:rPr lang="en-US" altLang="zh-CN" i="1" smtClean="0">
                <a:latin typeface="Times New Roman" pitchFamily="18" charset="0"/>
                <a:sym typeface="Symbol" pitchFamily="18" charset="2"/>
              </a:rPr>
              <a:t>e</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n</a:t>
            </a:r>
            <a:r>
              <a:rPr lang="en-US" altLang="zh-CN" smtClean="0">
                <a:latin typeface="Times New Roman" pitchFamily="18" charset="0"/>
                <a:sym typeface="Symbol" pitchFamily="18" charset="2"/>
              </a:rPr>
              <a:t>))=1,</a:t>
            </a:r>
            <a:r>
              <a:rPr lang="en-US" altLang="zh-CN" i="1" smtClean="0">
                <a:latin typeface="Times New Roman" pitchFamily="18" charset="0"/>
                <a:sym typeface="Symbol" pitchFamily="18" charset="2"/>
              </a:rPr>
              <a:t>ed</a:t>
            </a:r>
            <a:r>
              <a:rPr lang="en-US" altLang="zh-CN" smtClean="0">
                <a:latin typeface="Times New Roman" pitchFamily="18" charset="0"/>
                <a:sym typeface="Symbol" pitchFamily="18" charset="2"/>
              </a:rPr>
              <a:t>=1mod</a:t>
            </a:r>
            <a:r>
              <a:rPr lang="en-US" altLang="zh-CN" i="1" smtClean="0">
                <a:latin typeface="Times New Roman" pitchFamily="18" charset="0"/>
                <a:sym typeface="Symbol" pitchFamily="18" charset="2"/>
              </a:rPr>
              <a:t></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n</a:t>
            </a:r>
            <a:r>
              <a:rPr lang="en-US" altLang="zh-CN" smtClean="0">
                <a:latin typeface="Times New Roman" pitchFamily="18" charset="0"/>
                <a:sym typeface="Symbol" pitchFamily="18" charset="2"/>
              </a:rPr>
              <a:t>)</a:t>
            </a:r>
          </a:p>
          <a:p>
            <a:pPr eaLnBrk="1" hangingPunct="1">
              <a:buFont typeface="Wingdings" pitchFamily="2" charset="2"/>
              <a:buNone/>
            </a:pP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d</a:t>
            </a:r>
            <a:r>
              <a:rPr lang="en-US" altLang="zh-CN" smtClean="0">
                <a:latin typeface="Times New Roman" pitchFamily="18" charset="0"/>
                <a:sym typeface="Symbol" pitchFamily="18" charset="2"/>
              </a:rPr>
              <a:t>=937</a:t>
            </a:r>
          </a:p>
          <a:p>
            <a:pPr lvl="1" eaLnBrk="1" hangingPunct="1"/>
            <a:r>
              <a:rPr lang="zh-CN" altLang="en-US" smtClean="0">
                <a:solidFill>
                  <a:schemeClr val="folHlink"/>
                </a:solidFill>
                <a:latin typeface="Times New Roman" pitchFamily="18" charset="0"/>
              </a:rPr>
              <a:t>公钥：</a:t>
            </a:r>
            <a:r>
              <a:rPr lang="en-US" altLang="zh-CN" smtClean="0">
                <a:solidFill>
                  <a:schemeClr val="folHlink"/>
                </a:solidFill>
                <a:latin typeface="Times New Roman" pitchFamily="18" charset="0"/>
              </a:rPr>
              <a:t>(</a:t>
            </a:r>
            <a:r>
              <a:rPr lang="en-US" altLang="zh-CN" i="1" smtClean="0">
                <a:solidFill>
                  <a:schemeClr val="folHlink"/>
                </a:solidFill>
                <a:latin typeface="Times New Roman" pitchFamily="18" charset="0"/>
              </a:rPr>
              <a:t>n</a:t>
            </a:r>
            <a:r>
              <a:rPr lang="en-US" altLang="zh-CN" smtClean="0">
                <a:solidFill>
                  <a:schemeClr val="folHlink"/>
                </a:solidFill>
                <a:latin typeface="Times New Roman" pitchFamily="18" charset="0"/>
              </a:rPr>
              <a:t>,</a:t>
            </a:r>
            <a:r>
              <a:rPr lang="en-US" altLang="zh-CN" i="1" smtClean="0">
                <a:solidFill>
                  <a:schemeClr val="folHlink"/>
                </a:solidFill>
                <a:latin typeface="Times New Roman" pitchFamily="18" charset="0"/>
              </a:rPr>
              <a:t>e</a:t>
            </a:r>
            <a:r>
              <a:rPr lang="en-US" altLang="zh-CN" smtClean="0">
                <a:solidFill>
                  <a:schemeClr val="folHlink"/>
                </a:solidFill>
                <a:latin typeface="Times New Roman" pitchFamily="18" charset="0"/>
              </a:rPr>
              <a:t>)=(2537,13)</a:t>
            </a:r>
          </a:p>
          <a:p>
            <a:pPr lvl="1" eaLnBrk="1" hangingPunct="1"/>
            <a:r>
              <a:rPr lang="zh-CN" altLang="en-US" smtClean="0">
                <a:solidFill>
                  <a:schemeClr val="folHlink"/>
                </a:solidFill>
                <a:latin typeface="Times New Roman" pitchFamily="18" charset="0"/>
              </a:rPr>
              <a:t>私钥：</a:t>
            </a:r>
            <a:r>
              <a:rPr lang="en-US" altLang="zh-CN" i="1" smtClean="0">
                <a:solidFill>
                  <a:schemeClr val="folHlink"/>
                </a:solidFill>
                <a:latin typeface="Times New Roman" pitchFamily="18" charset="0"/>
              </a:rPr>
              <a:t>d</a:t>
            </a:r>
            <a:r>
              <a:rPr lang="en-US" altLang="zh-CN" smtClean="0">
                <a:solidFill>
                  <a:schemeClr val="folHlink"/>
                </a:solidFill>
                <a:latin typeface="Times New Roman" pitchFamily="18" charset="0"/>
              </a:rPr>
              <a:t>=937</a:t>
            </a:r>
            <a:endParaRPr lang="en-US" altLang="zh-CN" smtClean="0">
              <a:solidFill>
                <a:schemeClr val="folHlink"/>
              </a:solidFill>
              <a:latin typeface="Times New Roman" pitchFamily="18" charset="0"/>
              <a:sym typeface="Symbol" pitchFamily="18" charset="2"/>
            </a:endParaRPr>
          </a:p>
        </p:txBody>
      </p:sp>
    </p:spTree>
    <p:extLst>
      <p:ext uri="{BB962C8B-B14F-4D97-AF65-F5344CB8AC3E}">
        <p14:creationId xmlns:p14="http://schemas.microsoft.com/office/powerpoint/2010/main" val="1300900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9011">
                                            <p:txEl>
                                              <p:pRg st="5" end="5"/>
                                            </p:txEl>
                                          </p:spTgt>
                                        </p:tgtEl>
                                        <p:attrNameLst>
                                          <p:attrName>style.visibility</p:attrName>
                                        </p:attrNameLst>
                                      </p:cBhvr>
                                      <p:to>
                                        <p:strVal val="visible"/>
                                      </p:to>
                                    </p:set>
                                    <p:anim calcmode="lin" valueType="num">
                                      <p:cBhvr additive="base">
                                        <p:cTn id="7" dur="500" fill="hold"/>
                                        <p:tgtEl>
                                          <p:spTgt spid="29901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901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9011">
                                            <p:txEl>
                                              <p:pRg st="6" end="6"/>
                                            </p:txEl>
                                          </p:spTgt>
                                        </p:tgtEl>
                                        <p:attrNameLst>
                                          <p:attrName>style.visibility</p:attrName>
                                        </p:attrNameLst>
                                      </p:cBhvr>
                                      <p:to>
                                        <p:strVal val="visible"/>
                                      </p:to>
                                    </p:set>
                                    <p:anim calcmode="lin" valueType="num">
                                      <p:cBhvr additive="base">
                                        <p:cTn id="11" dur="500" fill="hold"/>
                                        <p:tgtEl>
                                          <p:spTgt spid="29901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90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0D497C9-0D1A-48E1-8E8B-76B4BA372D76}" type="datetime1">
              <a:rPr lang="zh-CN" altLang="en-US" sz="1400" smtClean="0"/>
              <a:t>2020\1\31 Friday</a:t>
            </a:fld>
            <a:endParaRPr lang="en-US" altLang="zh-CN" sz="1400" smtClean="0"/>
          </a:p>
        </p:txBody>
      </p:sp>
      <p:sp>
        <p:nvSpPr>
          <p:cNvPr id="51203"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5120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DC09541-ED41-425E-89AC-147CC9946529}" type="slidenum">
              <a:rPr lang="en-US" altLang="zh-CN" sz="1400" smtClean="0"/>
              <a:pPr eaLnBrk="1" hangingPunct="1">
                <a:spcBef>
                  <a:spcPct val="0"/>
                </a:spcBef>
                <a:buClrTx/>
                <a:buSzTx/>
                <a:buFontTx/>
                <a:buNone/>
              </a:pPr>
              <a:t>59</a:t>
            </a:fld>
            <a:endParaRPr lang="en-US" altLang="zh-CN" sz="1400" smtClean="0"/>
          </a:p>
        </p:txBody>
      </p:sp>
      <p:sp>
        <p:nvSpPr>
          <p:cNvPr id="51205" name="Rectangle 2"/>
          <p:cNvSpPr>
            <a:spLocks noGrp="1" noChangeArrowheads="1"/>
          </p:cNvSpPr>
          <p:nvPr>
            <p:ph type="title"/>
          </p:nvPr>
        </p:nvSpPr>
        <p:spPr/>
        <p:txBody>
          <a:bodyPr/>
          <a:lstStyle/>
          <a:p>
            <a:pPr eaLnBrk="1" hangingPunct="1"/>
            <a:endParaRPr lang="zh-CN" altLang="zh-CN" smtClean="0"/>
          </a:p>
        </p:txBody>
      </p:sp>
      <p:sp>
        <p:nvSpPr>
          <p:cNvPr id="51206" name="Rectangle 3"/>
          <p:cNvSpPr>
            <a:spLocks noGrp="1" noChangeArrowheads="1"/>
          </p:cNvSpPr>
          <p:nvPr>
            <p:ph type="body" sz="half" idx="1"/>
          </p:nvPr>
        </p:nvSpPr>
        <p:spPr>
          <a:xfrm>
            <a:off x="304800" y="2017713"/>
            <a:ext cx="8153400" cy="4114800"/>
          </a:xfrm>
        </p:spPr>
        <p:txBody>
          <a:bodyPr/>
          <a:lstStyle/>
          <a:p>
            <a:pPr eaLnBrk="1" hangingPunct="1"/>
            <a:r>
              <a:rPr lang="zh-CN" altLang="en-US" sz="2800" smtClean="0">
                <a:latin typeface="Times New Roman" pitchFamily="18" charset="0"/>
              </a:rPr>
              <a:t>明文：</a:t>
            </a:r>
            <a:r>
              <a:rPr lang="en-US" altLang="zh-CN" sz="2800" smtClean="0">
                <a:latin typeface="Times New Roman" pitchFamily="18" charset="0"/>
              </a:rPr>
              <a:t>public key encryption</a:t>
            </a:r>
          </a:p>
          <a:p>
            <a:pPr eaLnBrk="1" hangingPunct="1"/>
            <a:endParaRPr lang="en-US" altLang="zh-CN" sz="2800" smtClean="0">
              <a:latin typeface="Times New Roman" pitchFamily="18" charset="0"/>
            </a:endParaRPr>
          </a:p>
          <a:p>
            <a:pPr eaLnBrk="1" hangingPunct="1"/>
            <a:endParaRPr lang="en-US" altLang="zh-CN" sz="2800" smtClean="0">
              <a:latin typeface="Times New Roman" pitchFamily="18" charset="0"/>
            </a:endParaRPr>
          </a:p>
          <a:p>
            <a:pPr lvl="1" eaLnBrk="1" hangingPunct="1"/>
            <a:r>
              <a:rPr lang="en-US" altLang="zh-CN" sz="2400" smtClean="0">
                <a:latin typeface="Times New Roman" pitchFamily="18" charset="0"/>
              </a:rPr>
              <a:t>m=15200111080210042404130217241519081413</a:t>
            </a:r>
          </a:p>
          <a:p>
            <a:pPr lvl="1" eaLnBrk="1" hangingPunct="1"/>
            <a:r>
              <a:rPr lang="zh-CN" altLang="en-US" sz="2400" smtClean="0">
                <a:latin typeface="Times New Roman" pitchFamily="18" charset="0"/>
              </a:rPr>
              <a:t>四位一组：</a:t>
            </a:r>
            <a:r>
              <a:rPr lang="en-US" altLang="zh-CN" sz="2400" smtClean="0">
                <a:latin typeface="Times New Roman" pitchFamily="18" charset="0"/>
              </a:rPr>
              <a:t>1520,0111,0802,1004,2404,1302,1724,1519,0814, 13</a:t>
            </a:r>
            <a:r>
              <a:rPr lang="en-US" altLang="zh-CN" sz="2400" smtClean="0">
                <a:solidFill>
                  <a:schemeClr val="folHlink"/>
                </a:solidFill>
                <a:latin typeface="Times New Roman" pitchFamily="18" charset="0"/>
              </a:rPr>
              <a:t>26</a:t>
            </a:r>
          </a:p>
          <a:p>
            <a:pPr lvl="1" eaLnBrk="1" hangingPunct="1"/>
            <a:r>
              <a:rPr lang="zh-CN" altLang="en-US" sz="2400" smtClean="0">
                <a:latin typeface="Times New Roman" pitchFamily="18" charset="0"/>
              </a:rPr>
              <a:t>每段均小于</a:t>
            </a:r>
            <a:r>
              <a:rPr lang="en-US" altLang="zh-CN" sz="2400" smtClean="0">
                <a:latin typeface="Times New Roman" pitchFamily="18" charset="0"/>
              </a:rPr>
              <a:t>2537</a:t>
            </a:r>
            <a:r>
              <a:rPr lang="zh-CN" altLang="en-US" sz="2400" smtClean="0">
                <a:latin typeface="Times New Roman" pitchFamily="18" charset="0"/>
              </a:rPr>
              <a:t>，为什么？</a:t>
            </a:r>
          </a:p>
        </p:txBody>
      </p:sp>
      <p:graphicFrame>
        <p:nvGraphicFramePr>
          <p:cNvPr id="300036" name="Group 4"/>
          <p:cNvGraphicFramePr>
            <a:graphicFrameLocks noGrp="1"/>
          </p:cNvGraphicFramePr>
          <p:nvPr>
            <p:ph sz="half" idx="2"/>
          </p:nvPr>
        </p:nvGraphicFramePr>
        <p:xfrm>
          <a:off x="1600200" y="2667000"/>
          <a:ext cx="6096000" cy="792276"/>
        </p:xfrm>
        <a:graphic>
          <a:graphicData uri="http://schemas.openxmlformats.org/drawingml/2006/table">
            <a:tbl>
              <a:tblPr/>
              <a:tblGrid>
                <a:gridCol w="679450"/>
                <a:gridCol w="674688"/>
                <a:gridCol w="677862"/>
                <a:gridCol w="622300"/>
                <a:gridCol w="2762250"/>
                <a:gridCol w="679450"/>
              </a:tblGrid>
              <a:tr h="39608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c</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  </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Z</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01</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02</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03</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  </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25</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30973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2F7C4E1-2F0E-4873-9B75-5A721B3E8E59}" type="datetime1">
              <a:rPr lang="zh-CN" altLang="en-US" sz="1400" smtClean="0"/>
              <a:t>2020\1\31 Friday</a:t>
            </a:fld>
            <a:endParaRPr lang="en-US" altLang="zh-CN" sz="1400"/>
          </a:p>
        </p:txBody>
      </p:sp>
      <p:sp>
        <p:nvSpPr>
          <p:cNvPr id="7171"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717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11AAABE-E1EE-4F1B-A0A4-867DF7192B22}" type="slidenum">
              <a:rPr lang="en-US" altLang="zh-CN" sz="1400" smtClean="0"/>
              <a:pPr eaLnBrk="1" hangingPunct="1">
                <a:spcBef>
                  <a:spcPct val="0"/>
                </a:spcBef>
                <a:buClrTx/>
                <a:buSzTx/>
                <a:buFontTx/>
                <a:buNone/>
              </a:pPr>
              <a:t>6</a:t>
            </a:fld>
            <a:endParaRPr lang="en-US" altLang="zh-CN" sz="1400"/>
          </a:p>
        </p:txBody>
      </p:sp>
      <p:pic>
        <p:nvPicPr>
          <p:cNvPr id="7173"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575" y="2348880"/>
            <a:ext cx="7560840" cy="26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矩形 6"/>
          <p:cNvSpPr>
            <a:spLocks noChangeArrowheads="1"/>
          </p:cNvSpPr>
          <p:nvPr/>
        </p:nvSpPr>
        <p:spPr bwMode="auto">
          <a:xfrm>
            <a:off x="2366755" y="5574578"/>
            <a:ext cx="43845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zh-CN" sz="2400" dirty="0"/>
              <a:t>图</a:t>
            </a:r>
            <a:r>
              <a:rPr lang="en-US" altLang="zh-CN" sz="2400" dirty="0"/>
              <a:t>1.1</a:t>
            </a:r>
            <a:r>
              <a:rPr lang="zh-CN" altLang="zh-CN" sz="2400" dirty="0"/>
              <a:t>　公钥密码加解密结构图</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ABFA35D-EBF2-4516-8981-D21A4F1BE5FB}" type="datetime1">
              <a:rPr lang="zh-CN" altLang="en-US" sz="1400" smtClean="0"/>
              <a:t>2020\1\31 Friday</a:t>
            </a:fld>
            <a:endParaRPr lang="en-US" altLang="zh-CN" sz="1400" smtClean="0"/>
          </a:p>
        </p:txBody>
      </p:sp>
      <p:sp>
        <p:nvSpPr>
          <p:cNvPr id="52227" name="页脚占位符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smtClean="0"/>
          </a:p>
        </p:txBody>
      </p:sp>
      <p:sp>
        <p:nvSpPr>
          <p:cNvPr id="5222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A734E82-2AF9-4508-9902-37426F59E0BD}" type="slidenum">
              <a:rPr lang="en-US" altLang="zh-CN" sz="1400" smtClean="0"/>
              <a:pPr eaLnBrk="1" hangingPunct="1">
                <a:spcBef>
                  <a:spcPct val="0"/>
                </a:spcBef>
                <a:buClrTx/>
                <a:buSzTx/>
                <a:buFontTx/>
                <a:buNone/>
              </a:pPr>
              <a:t>60</a:t>
            </a:fld>
            <a:endParaRPr lang="en-US" altLang="zh-CN" sz="1400" smtClean="0"/>
          </a:p>
        </p:txBody>
      </p:sp>
      <p:sp>
        <p:nvSpPr>
          <p:cNvPr id="52229" name="Rectangle 2"/>
          <p:cNvSpPr>
            <a:spLocks noGrp="1" noChangeArrowheads="1"/>
          </p:cNvSpPr>
          <p:nvPr>
            <p:ph type="title"/>
          </p:nvPr>
        </p:nvSpPr>
        <p:spPr/>
        <p:txBody>
          <a:bodyPr/>
          <a:lstStyle/>
          <a:p>
            <a:pPr eaLnBrk="1" hangingPunct="1"/>
            <a:endParaRPr lang="zh-CN" altLang="zh-CN" smtClean="0"/>
          </a:p>
        </p:txBody>
      </p:sp>
      <p:sp>
        <p:nvSpPr>
          <p:cNvPr id="52230" name="Rectangle 3"/>
          <p:cNvSpPr>
            <a:spLocks noGrp="1" noChangeArrowheads="1"/>
          </p:cNvSpPr>
          <p:nvPr>
            <p:ph type="body" sz="half" idx="1"/>
          </p:nvPr>
        </p:nvSpPr>
        <p:spPr>
          <a:xfrm>
            <a:off x="1182688" y="2017713"/>
            <a:ext cx="7275512" cy="4114800"/>
          </a:xfrm>
        </p:spPr>
        <p:txBody>
          <a:bodyPr/>
          <a:lstStyle/>
          <a:p>
            <a:pPr eaLnBrk="1" hangingPunct="1"/>
            <a:r>
              <a:rPr lang="zh-CN" altLang="en-US" sz="2400" smtClean="0">
                <a:latin typeface="Times New Roman" pitchFamily="18" charset="0"/>
              </a:rPr>
              <a:t>明文：</a:t>
            </a:r>
            <a:r>
              <a:rPr lang="en-US" altLang="zh-CN" sz="2400" smtClean="0">
                <a:latin typeface="Times New Roman" pitchFamily="18" charset="0"/>
              </a:rPr>
              <a:t>public key encryption</a:t>
            </a:r>
          </a:p>
          <a:p>
            <a:pPr eaLnBrk="1" hangingPunct="1"/>
            <a:endParaRPr lang="en-US" altLang="zh-CN" sz="2400" smtClean="0">
              <a:latin typeface="Times New Roman" pitchFamily="18" charset="0"/>
            </a:endParaRPr>
          </a:p>
          <a:p>
            <a:pPr eaLnBrk="1" hangingPunct="1"/>
            <a:endParaRPr lang="en-US" altLang="zh-CN" sz="2400" smtClean="0">
              <a:latin typeface="Times New Roman" pitchFamily="18" charset="0"/>
            </a:endParaRPr>
          </a:p>
          <a:p>
            <a:pPr lvl="1" eaLnBrk="1" hangingPunct="1"/>
            <a:r>
              <a:rPr lang="en-US" altLang="zh-CN" sz="2000" i="1" smtClean="0">
                <a:latin typeface="Times New Roman" pitchFamily="18" charset="0"/>
              </a:rPr>
              <a:t>m</a:t>
            </a:r>
            <a:r>
              <a:rPr lang="en-US" altLang="zh-CN" sz="2000" smtClean="0">
                <a:latin typeface="Times New Roman" pitchFamily="18" charset="0"/>
              </a:rPr>
              <a:t>=15200111080210042404130217241519081413</a:t>
            </a:r>
          </a:p>
          <a:p>
            <a:pPr lvl="1" eaLnBrk="1" hangingPunct="1"/>
            <a:r>
              <a:rPr lang="zh-CN" altLang="en-US" sz="2000" smtClean="0">
                <a:latin typeface="Times New Roman" pitchFamily="18" charset="0"/>
              </a:rPr>
              <a:t>四位一组：</a:t>
            </a:r>
            <a:r>
              <a:rPr lang="en-US" altLang="zh-CN" sz="2000" smtClean="0">
                <a:latin typeface="Times New Roman" pitchFamily="18" charset="0"/>
              </a:rPr>
              <a:t>1520,0111,0802,1004,2404,1302,1724,1519,0814, 13</a:t>
            </a:r>
            <a:r>
              <a:rPr lang="en-US" altLang="zh-CN" sz="2000" smtClean="0">
                <a:solidFill>
                  <a:schemeClr val="folHlink"/>
                </a:solidFill>
                <a:latin typeface="Times New Roman" pitchFamily="18" charset="0"/>
              </a:rPr>
              <a:t>26</a:t>
            </a:r>
          </a:p>
          <a:p>
            <a:pPr lvl="1" eaLnBrk="1" hangingPunct="1"/>
            <a:r>
              <a:rPr lang="zh-CN" altLang="en-US" sz="2000" smtClean="0">
                <a:latin typeface="Times New Roman" pitchFamily="18" charset="0"/>
              </a:rPr>
              <a:t>每段均小于</a:t>
            </a:r>
            <a:r>
              <a:rPr lang="en-US" altLang="zh-CN" sz="2000" smtClean="0">
                <a:latin typeface="Times New Roman" pitchFamily="18" charset="0"/>
              </a:rPr>
              <a:t>2537</a:t>
            </a:r>
            <a:r>
              <a:rPr lang="zh-CN" altLang="en-US" sz="2000" smtClean="0">
                <a:latin typeface="Times New Roman" pitchFamily="18" charset="0"/>
              </a:rPr>
              <a:t>，为什么？前两位都小于</a:t>
            </a:r>
            <a:r>
              <a:rPr lang="en-US" altLang="zh-CN" sz="2000" smtClean="0">
                <a:latin typeface="Times New Roman" pitchFamily="18" charset="0"/>
              </a:rPr>
              <a:t>25</a:t>
            </a:r>
            <a:r>
              <a:rPr lang="zh-CN" altLang="en-US" sz="2000" smtClean="0">
                <a:latin typeface="Times New Roman" pitchFamily="18" charset="0"/>
              </a:rPr>
              <a:t>，后两位最大也是</a:t>
            </a:r>
            <a:r>
              <a:rPr lang="en-US" altLang="zh-CN" sz="2000" smtClean="0">
                <a:latin typeface="Times New Roman" pitchFamily="18" charset="0"/>
              </a:rPr>
              <a:t>26</a:t>
            </a:r>
          </a:p>
          <a:p>
            <a:pPr lvl="1" eaLnBrk="1" hangingPunct="1"/>
            <a:r>
              <a:rPr lang="en-US" altLang="zh-CN" sz="2000" i="1" smtClean="0">
                <a:latin typeface="Times New Roman" pitchFamily="18" charset="0"/>
              </a:rPr>
              <a:t>c</a:t>
            </a:r>
            <a:r>
              <a:rPr lang="en-US" altLang="zh-CN" sz="2000" smtClean="0">
                <a:latin typeface="Times New Roman" pitchFamily="18" charset="0"/>
              </a:rPr>
              <a:t>=</a:t>
            </a:r>
            <a:r>
              <a:rPr lang="en-US" altLang="zh-CN" sz="2000" i="1" smtClean="0">
                <a:latin typeface="Times New Roman" pitchFamily="18" charset="0"/>
              </a:rPr>
              <a:t>m</a:t>
            </a:r>
            <a:r>
              <a:rPr lang="en-US" altLang="zh-CN" sz="2000" baseline="30000" smtClean="0">
                <a:latin typeface="Times New Roman" pitchFamily="18" charset="0"/>
              </a:rPr>
              <a:t>13</a:t>
            </a:r>
            <a:r>
              <a:rPr lang="en-US" altLang="zh-CN" sz="2000" smtClean="0">
                <a:latin typeface="Times New Roman" pitchFamily="18" charset="0"/>
              </a:rPr>
              <a:t>mod2537</a:t>
            </a:r>
          </a:p>
          <a:p>
            <a:pPr lvl="1" eaLnBrk="1" hangingPunct="1"/>
            <a:r>
              <a:rPr lang="zh-CN" altLang="en-US" sz="2000" smtClean="0">
                <a:latin typeface="Times New Roman" pitchFamily="18" charset="0"/>
              </a:rPr>
              <a:t>得到密文：</a:t>
            </a:r>
            <a:r>
              <a:rPr lang="en-US" altLang="zh-CN" sz="2000" smtClean="0">
                <a:latin typeface="Times New Roman" pitchFamily="18" charset="0"/>
              </a:rPr>
              <a:t>0095,1648,1410,1299,1365,1379,2333,2132,1751,1799</a:t>
            </a:r>
          </a:p>
        </p:txBody>
      </p:sp>
      <p:graphicFrame>
        <p:nvGraphicFramePr>
          <p:cNvPr id="301060" name="Group 4"/>
          <p:cNvGraphicFramePr>
            <a:graphicFrameLocks noGrp="1"/>
          </p:cNvGraphicFramePr>
          <p:nvPr>
            <p:ph sz="half" idx="2"/>
          </p:nvPr>
        </p:nvGraphicFramePr>
        <p:xfrm>
          <a:off x="1905000" y="2486025"/>
          <a:ext cx="6096000" cy="792276"/>
        </p:xfrm>
        <a:graphic>
          <a:graphicData uri="http://schemas.openxmlformats.org/drawingml/2006/table">
            <a:tbl>
              <a:tblPr/>
              <a:tblGrid>
                <a:gridCol w="679450"/>
                <a:gridCol w="674688"/>
                <a:gridCol w="677862"/>
                <a:gridCol w="622300"/>
                <a:gridCol w="2762250"/>
                <a:gridCol w="679450"/>
              </a:tblGrid>
              <a:tr h="39608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a</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c</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  </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Z</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00</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01</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02</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03</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  </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25</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65983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800" y="2033588"/>
            <a:ext cx="8550275" cy="4114800"/>
          </a:xfrm>
        </p:spPr>
        <p:txBody>
          <a:bodyPr/>
          <a:lstStyle/>
          <a:p>
            <a:pPr>
              <a:defRPr/>
            </a:pPr>
            <a:r>
              <a:rPr lang="zh-CN" altLang="zh-CN" sz="2800" b="1" dirty="0"/>
              <a:t>本节主要讨论与</a:t>
            </a:r>
            <a:r>
              <a:rPr lang="en-US" altLang="zh-CN" sz="2800" b="1" dirty="0">
                <a:latin typeface="Times New Roman" panose="02020603050405020304" pitchFamily="18" charset="0"/>
                <a:cs typeface="Times New Roman" panose="02020603050405020304" pitchFamily="18" charset="0"/>
              </a:rPr>
              <a:t>RSA</a:t>
            </a:r>
            <a:r>
              <a:rPr lang="zh-CN" altLang="zh-CN" sz="2800" b="1" dirty="0"/>
              <a:t>公钥密码体制相关的安全性问题，主要介绍针对参数选择的安全性分析法、循环攻击法、因子分解法、侧信道安全性分析等几个安全分析方法，此外还简要介绍针对这些安全分析方法所采取的一些防范措施。</a:t>
            </a:r>
          </a:p>
          <a:p>
            <a:pPr>
              <a:defRPr/>
            </a:pPr>
            <a:r>
              <a:rPr lang="en-US" altLang="zh-CN" sz="2800" b="1" dirty="0">
                <a:latin typeface="Times New Roman" panose="02020603050405020304" pitchFamily="18" charset="0"/>
                <a:cs typeface="Times New Roman" panose="02020603050405020304" pitchFamily="18" charset="0"/>
              </a:rPr>
              <a:t>1</a:t>
            </a:r>
            <a:r>
              <a:rPr lang="zh-CN" altLang="zh-CN" sz="2800" b="1" dirty="0"/>
              <a:t>．安全性分析法</a:t>
            </a:r>
          </a:p>
          <a:p>
            <a:pPr marL="0" indent="0">
              <a:buFont typeface="Wingdings" pitchFamily="2" charset="2"/>
              <a:buNone/>
              <a:defRPr/>
            </a:pPr>
            <a:r>
              <a:rPr lang="zh-CN" altLang="zh-CN" sz="2800" b="1" dirty="0"/>
              <a:t>（</a:t>
            </a:r>
            <a:r>
              <a:rPr lang="en-US" altLang="zh-CN" sz="2800" b="1" dirty="0">
                <a:latin typeface="Times New Roman" panose="02020603050405020304" pitchFamily="18" charset="0"/>
                <a:cs typeface="Times New Roman" panose="02020603050405020304" pitchFamily="18" charset="0"/>
              </a:rPr>
              <a:t>1</a:t>
            </a:r>
            <a:r>
              <a:rPr lang="zh-CN" altLang="zh-CN" sz="2800" b="1" dirty="0"/>
              <a:t>）针对参数选择的安全性分析法</a:t>
            </a:r>
          </a:p>
          <a:p>
            <a:pPr>
              <a:defRPr/>
            </a:pPr>
            <a:endParaRPr lang="zh-CN" altLang="en-US" sz="2800" dirty="0"/>
          </a:p>
        </p:txBody>
      </p:sp>
      <p:sp>
        <p:nvSpPr>
          <p:cNvPr id="5017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2D9D66FA-70BF-4E65-9D64-83DF7A46C480}" type="datetime1">
              <a:rPr lang="zh-CN" altLang="en-US" sz="1400" smtClean="0"/>
              <a:t>2020\1\31 Friday</a:t>
            </a:fld>
            <a:endParaRPr lang="en-US" altLang="zh-CN" sz="1400"/>
          </a:p>
        </p:txBody>
      </p:sp>
      <p:sp>
        <p:nvSpPr>
          <p:cNvPr id="5018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018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0A53A8E-C00C-4B96-A6BC-8ED314B04E4C}" type="slidenum">
              <a:rPr lang="en-US" altLang="zh-CN" sz="1400" smtClean="0"/>
              <a:pPr eaLnBrk="1" hangingPunct="1">
                <a:spcBef>
                  <a:spcPct val="0"/>
                </a:spcBef>
                <a:buClrTx/>
                <a:buSzTx/>
                <a:buFontTx/>
                <a:buNone/>
              </a:pPr>
              <a:t>61</a:t>
            </a:fld>
            <a:endParaRPr lang="en-US" altLang="zh-CN" sz="1400"/>
          </a:p>
        </p:txBody>
      </p:sp>
      <p:sp>
        <p:nvSpPr>
          <p:cNvPr id="50182" name="矩形 6"/>
          <p:cNvSpPr>
            <a:spLocks noChangeArrowheads="1"/>
          </p:cNvSpPr>
          <p:nvPr/>
        </p:nvSpPr>
        <p:spPr bwMode="auto">
          <a:xfrm>
            <a:off x="1062038" y="863600"/>
            <a:ext cx="72453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4400" b="1" dirty="0">
                <a:solidFill>
                  <a:srgbClr val="FF0000"/>
                </a:solidFill>
                <a:latin typeface="Times New Roman" pitchFamily="18" charset="0"/>
                <a:ea typeface="黑体" pitchFamily="49" charset="-122"/>
                <a:cs typeface="Times New Roman" pitchFamily="18" charset="0"/>
              </a:rPr>
              <a:t>7.2.2 </a:t>
            </a:r>
            <a:r>
              <a:rPr lang="en-US" altLang="zh-CN" sz="4400" b="1" dirty="0">
                <a:solidFill>
                  <a:srgbClr val="FF0000"/>
                </a:solidFill>
                <a:latin typeface="Times New Roman" pitchFamily="18" charset="0"/>
                <a:cs typeface="Times New Roman" pitchFamily="18" charset="0"/>
              </a:rPr>
              <a:t>RSA</a:t>
            </a:r>
            <a:r>
              <a:rPr lang="zh-CN" altLang="en-US" sz="4400" b="1" dirty="0">
                <a:solidFill>
                  <a:srgbClr val="FF0000"/>
                </a:solidFill>
                <a:latin typeface="Times New Roman" pitchFamily="18" charset="0"/>
                <a:cs typeface="Times New Roman" pitchFamily="18" charset="0"/>
              </a:rPr>
              <a:t>安全性分析</a:t>
            </a:r>
            <a:endParaRPr lang="zh-CN" altLang="en-US" sz="44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288" y="2079625"/>
            <a:ext cx="8235950" cy="4114800"/>
          </a:xfrm>
        </p:spPr>
        <p:txBody>
          <a:bodyPr/>
          <a:lstStyle/>
          <a:p>
            <a:pPr>
              <a:defRPr/>
            </a:pP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公钥密码体制存在以下几种攻击并不是因为算法本身存在缺陷，而是由于参数选择不当造成的，下面具体介绍几种攻击情形。</a:t>
            </a:r>
          </a:p>
          <a:p>
            <a:pPr marL="0" indent="0">
              <a:buFont typeface="Wingdings" pitchFamily="2" charset="2"/>
              <a:buNone/>
              <a:defRPr/>
            </a:pPr>
            <a:r>
              <a:rPr lang="en-US" altLang="zh-CN" sz="2800" b="1" dirty="0"/>
              <a:t>   </a:t>
            </a:r>
            <a:r>
              <a:rPr lang="zh-CN" altLang="zh-CN" sz="2800" b="1" dirty="0"/>
              <a:t>情形</a:t>
            </a:r>
            <a:r>
              <a:rPr lang="en-US" altLang="zh-CN" sz="2800" b="1" dirty="0">
                <a:latin typeface="Times New Roman" panose="02020603050405020304" pitchFamily="18" charset="0"/>
                <a:cs typeface="Times New Roman" panose="02020603050405020304" pitchFamily="18" charset="0"/>
              </a:rPr>
              <a:t>1</a:t>
            </a:r>
            <a:r>
              <a:rPr lang="zh-CN" altLang="zh-CN" sz="2800" b="1" dirty="0"/>
              <a:t>：共模攻击。</a:t>
            </a:r>
          </a:p>
          <a:p>
            <a:pPr>
              <a:defRPr/>
            </a:pPr>
            <a:r>
              <a:rPr lang="zh-CN" altLang="zh-CN" sz="2800" b="1" dirty="0"/>
              <a:t>在实现</a:t>
            </a:r>
            <a:r>
              <a:rPr lang="en-US" altLang="zh-CN" sz="2800" b="1" dirty="0">
                <a:latin typeface="Times New Roman" panose="02020603050405020304" pitchFamily="18" charset="0"/>
                <a:cs typeface="Times New Roman" panose="02020603050405020304" pitchFamily="18" charset="0"/>
              </a:rPr>
              <a:t>RSA</a:t>
            </a:r>
            <a:r>
              <a:rPr lang="zh-CN" altLang="zh-CN" sz="2800" b="1" dirty="0"/>
              <a:t>公钥密码体制时，为方便起见，可能给每个用户相同的模数</a:t>
            </a:r>
            <a:r>
              <a:rPr lang="en-US" altLang="zh-CN" sz="2800" b="1" dirty="0">
                <a:latin typeface="Times New Roman" panose="02020603050405020304" pitchFamily="18" charset="0"/>
                <a:cs typeface="Times New Roman" panose="02020603050405020304" pitchFamily="18" charset="0"/>
              </a:rPr>
              <a:t>n</a:t>
            </a:r>
            <a:r>
              <a:rPr lang="zh-CN" altLang="zh-CN" sz="2800" b="1" dirty="0"/>
              <a:t>，虽然他们私钥不同，但这种做法是不安全的。</a:t>
            </a:r>
          </a:p>
          <a:p>
            <a:pPr>
              <a:defRPr/>
            </a:pPr>
            <a:r>
              <a:rPr lang="zh-CN" altLang="zh-CN" sz="2800" b="1" dirty="0"/>
              <a:t>情形</a:t>
            </a:r>
            <a:r>
              <a:rPr lang="en-US" altLang="zh-CN" sz="2800" b="1" dirty="0">
                <a:latin typeface="Times New Roman" panose="02020603050405020304" pitchFamily="18" charset="0"/>
                <a:cs typeface="Times New Roman" panose="02020603050405020304" pitchFamily="18" charset="0"/>
              </a:rPr>
              <a:t>2</a:t>
            </a:r>
            <a:r>
              <a:rPr lang="zh-CN" altLang="zh-CN" sz="2800" b="1" dirty="0"/>
              <a:t>：低指数攻击。</a:t>
            </a:r>
          </a:p>
          <a:p>
            <a:pPr>
              <a:defRPr/>
            </a:pPr>
            <a:endParaRPr lang="zh-CN" altLang="en-US" sz="2800" dirty="0"/>
          </a:p>
        </p:txBody>
      </p:sp>
      <p:sp>
        <p:nvSpPr>
          <p:cNvPr id="5120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51E8E74-C5EA-4B3A-BA33-8ADD6B7691BC}" type="datetime1">
              <a:rPr lang="zh-CN" altLang="en-US" sz="1400" smtClean="0"/>
              <a:t>2020\1\31 Friday</a:t>
            </a:fld>
            <a:endParaRPr lang="en-US" altLang="zh-CN" sz="1400"/>
          </a:p>
        </p:txBody>
      </p:sp>
      <p:sp>
        <p:nvSpPr>
          <p:cNvPr id="5120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120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6F00793-331C-41FB-8B22-C2F1446B3CE6}" type="slidenum">
              <a:rPr lang="en-US" altLang="zh-CN" sz="1400" smtClean="0"/>
              <a:pPr eaLnBrk="1" hangingPunct="1">
                <a:spcBef>
                  <a:spcPct val="0"/>
                </a:spcBef>
                <a:buClrTx/>
                <a:buSzTx/>
                <a:buFontTx/>
                <a:buNone/>
              </a:pPr>
              <a:t>62</a:t>
            </a:fld>
            <a:endParaRPr lang="en-US" altLang="zh-CN"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6525" y="2033845"/>
            <a:ext cx="7772400" cy="4114800"/>
          </a:xfrm>
        </p:spPr>
        <p:txBody>
          <a:bodyPr/>
          <a:lstStyle/>
          <a:p>
            <a:r>
              <a:rPr lang="zh-CN" altLang="zh-CN" sz="2800" b="1" dirty="0">
                <a:latin typeface="Times New Roman" panose="02020603050405020304" pitchFamily="18" charset="0"/>
                <a:cs typeface="Times New Roman" panose="02020603050405020304" pitchFamily="18" charset="0"/>
              </a:rPr>
              <a:t>情形</a:t>
            </a:r>
            <a:r>
              <a:rPr lang="en-US" altLang="zh-CN" sz="2800" b="1" dirty="0">
                <a:latin typeface="Times New Roman" panose="02020603050405020304" pitchFamily="18" charset="0"/>
                <a:cs typeface="Times New Roman" panose="02020603050405020304" pitchFamily="18" charset="0"/>
              </a:rPr>
              <a:t>3</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和</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都应有大的素数因子。</a:t>
            </a:r>
          </a:p>
          <a:p>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）循环攻击法</a:t>
            </a:r>
          </a:p>
          <a:p>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zh-CN" sz="2800" b="1" dirty="0">
                <a:latin typeface="Times New Roman" panose="02020603050405020304" pitchFamily="18" charset="0"/>
                <a:cs typeface="Times New Roman" panose="02020603050405020304" pitchFamily="18" charset="0"/>
              </a:rPr>
              <a:t>）因子分解法</a:t>
            </a:r>
          </a:p>
          <a:p>
            <a:endParaRPr lang="zh-CN" altLang="en-US" dirty="0"/>
          </a:p>
        </p:txBody>
      </p:sp>
      <p:sp>
        <p:nvSpPr>
          <p:cNvPr id="4" name="日期占位符 3"/>
          <p:cNvSpPr>
            <a:spLocks noGrp="1"/>
          </p:cNvSpPr>
          <p:nvPr>
            <p:ph type="dt" sz="half" idx="10"/>
          </p:nvPr>
        </p:nvSpPr>
        <p:spPr/>
        <p:txBody>
          <a:bodyPr/>
          <a:lstStyle/>
          <a:p>
            <a:pPr>
              <a:defRPr/>
            </a:pPr>
            <a:fld id="{729C2B01-723A-4670-A3B5-204B001B15D7}"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63</a:t>
            </a:fld>
            <a:endParaRPr lang="en-US" altLang="zh-CN"/>
          </a:p>
        </p:txBody>
      </p:sp>
    </p:spTree>
    <p:extLst>
      <p:ext uri="{BB962C8B-B14F-4D97-AF65-F5344CB8AC3E}">
        <p14:creationId xmlns:p14="http://schemas.microsoft.com/office/powerpoint/2010/main" val="555192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431800" y="2079625"/>
            <a:ext cx="8461375" cy="4114800"/>
          </a:xfrm>
        </p:spPr>
        <p:txBody>
          <a:bodyPr/>
          <a:lstStyle/>
          <a:p>
            <a:pPr marL="0" indent="0">
              <a:buFont typeface="Wingdings" pitchFamily="2" charset="2"/>
              <a:buNone/>
            </a:pPr>
            <a:r>
              <a:rPr lang="zh-CN" altLang="zh-CN" sz="2800" b="1"/>
              <a:t>（</a:t>
            </a:r>
            <a:r>
              <a:rPr lang="en-US" altLang="zh-CN" sz="2800" b="1">
                <a:latin typeface="Times New Roman" pitchFamily="18" charset="0"/>
                <a:cs typeface="Times New Roman" pitchFamily="18" charset="0"/>
              </a:rPr>
              <a:t>4</a:t>
            </a:r>
            <a:r>
              <a:rPr lang="zh-CN" altLang="zh-CN" sz="2800" b="1"/>
              <a:t>）侧信道安全性分析</a:t>
            </a:r>
          </a:p>
          <a:p>
            <a:pPr marL="0" indent="0">
              <a:buFont typeface="Wingdings" pitchFamily="2" charset="2"/>
              <a:buNone/>
            </a:pPr>
            <a:r>
              <a:rPr lang="zh-CN" altLang="zh-CN" sz="2800" b="1"/>
              <a:t>侧信道安全性分析也称信息泄露攻击，是指攻击者利用从公钥密码设备中容易获得的信息（如电源消耗、运行时间和在特意操控下的输入</a:t>
            </a:r>
            <a:r>
              <a:rPr lang="en-US" altLang="zh-CN" sz="2800" b="1"/>
              <a:t>/</a:t>
            </a:r>
            <a:r>
              <a:rPr lang="zh-CN" altLang="zh-CN" sz="2800" b="1"/>
              <a:t>输出行为等）攻击秘密信息（如私钥和随机数等）。</a:t>
            </a:r>
            <a:endParaRPr lang="en-US" altLang="zh-CN" sz="2800" b="1"/>
          </a:p>
          <a:p>
            <a:pPr marL="0" indent="0">
              <a:buFont typeface="Wingdings" pitchFamily="2" charset="2"/>
              <a:buNone/>
            </a:pPr>
            <a:r>
              <a:rPr lang="zh-CN" altLang="zh-CN" sz="2800" b="1"/>
              <a:t>概括目前所有已知的侧信道攻击，可以将它们分为</a:t>
            </a:r>
            <a:r>
              <a:rPr lang="en-US" altLang="zh-CN" sz="2800" b="1">
                <a:latin typeface="Times New Roman" pitchFamily="18" charset="0"/>
                <a:cs typeface="Times New Roman" pitchFamily="18" charset="0"/>
              </a:rPr>
              <a:t>3</a:t>
            </a:r>
            <a:r>
              <a:rPr lang="zh-CN" altLang="zh-CN" sz="2800" b="1"/>
              <a:t>类：电源分析攻击（</a:t>
            </a:r>
            <a:r>
              <a:rPr lang="en-US" altLang="zh-CN" sz="2800" b="1">
                <a:latin typeface="Times New Roman" pitchFamily="18" charset="0"/>
                <a:cs typeface="Times New Roman" pitchFamily="18" charset="0"/>
              </a:rPr>
              <a:t>Power Analysis Attack</a:t>
            </a:r>
            <a:r>
              <a:rPr lang="zh-CN" altLang="zh-CN" sz="2800" b="1"/>
              <a:t>）、计时攻击（</a:t>
            </a:r>
            <a:r>
              <a:rPr lang="en-US" altLang="zh-CN" sz="2800" b="1">
                <a:latin typeface="Times New Roman" pitchFamily="18" charset="0"/>
                <a:cs typeface="Times New Roman" pitchFamily="18" charset="0"/>
              </a:rPr>
              <a:t>Timing Attack</a:t>
            </a:r>
            <a:r>
              <a:rPr lang="zh-CN" altLang="zh-CN" sz="2800" b="1"/>
              <a:t>）和错误分析攻击（</a:t>
            </a:r>
            <a:r>
              <a:rPr lang="en-US" altLang="zh-CN" sz="2800" b="1">
                <a:latin typeface="Times New Roman" pitchFamily="18" charset="0"/>
                <a:cs typeface="Times New Roman" pitchFamily="18" charset="0"/>
              </a:rPr>
              <a:t>Fault Analysis Attack</a:t>
            </a:r>
            <a:r>
              <a:rPr lang="zh-CN" altLang="zh-CN" sz="2800" b="1"/>
              <a:t>）。</a:t>
            </a:r>
          </a:p>
          <a:p>
            <a:pPr marL="0" indent="0">
              <a:buFont typeface="Wingdings" pitchFamily="2" charset="2"/>
              <a:buNone/>
            </a:pPr>
            <a:endParaRPr lang="zh-CN" altLang="en-US" sz="2800" b="1"/>
          </a:p>
        </p:txBody>
      </p:sp>
      <p:sp>
        <p:nvSpPr>
          <p:cNvPr id="5427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400439B-791D-4031-9C6B-948A02C487D1}" type="datetime1">
              <a:rPr lang="zh-CN" altLang="en-US" sz="1400" smtClean="0"/>
              <a:t>2020\1\31 Friday</a:t>
            </a:fld>
            <a:endParaRPr lang="en-US" altLang="zh-CN" sz="1400"/>
          </a:p>
        </p:txBody>
      </p:sp>
      <p:sp>
        <p:nvSpPr>
          <p:cNvPr id="5427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427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49D5CBEF-B815-499F-8E79-D7E7F107E1E7}" type="slidenum">
              <a:rPr lang="en-US" altLang="zh-CN" sz="1400" smtClean="0"/>
              <a:pPr eaLnBrk="1" hangingPunct="1">
                <a:spcBef>
                  <a:spcPct val="0"/>
                </a:spcBef>
                <a:buClrTx/>
                <a:buSzTx/>
                <a:buFontTx/>
                <a:buNone/>
              </a:pPr>
              <a:t>64</a:t>
            </a:fld>
            <a:endParaRPr lang="en-US" altLang="zh-CN"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888" y="2033588"/>
            <a:ext cx="9028112" cy="4114800"/>
          </a:xfrm>
        </p:spPr>
        <p:txBody>
          <a:bodyPr/>
          <a:lstStyle/>
          <a:p>
            <a:pPr>
              <a:defRPr/>
            </a:pPr>
            <a:r>
              <a:rPr lang="en-US" altLang="zh-CN" sz="2800" b="1" dirty="0">
                <a:latin typeface="Times New Roman" panose="02020603050405020304" pitchFamily="18" charset="0"/>
                <a:cs typeface="Times New Roman" panose="02020603050405020304" pitchFamily="18" charset="0"/>
              </a:rPr>
              <a:t>2</a:t>
            </a:r>
            <a:r>
              <a:rPr lang="zh-CN" altLang="zh-CN" sz="2800" b="1" dirty="0"/>
              <a:t>．防范措施</a:t>
            </a:r>
          </a:p>
          <a:p>
            <a:pPr marL="0" indent="0">
              <a:buFont typeface="Wingdings" pitchFamily="2" charset="2"/>
              <a:buNone/>
              <a:defRPr/>
            </a:pPr>
            <a:r>
              <a:rPr lang="zh-CN" altLang="zh-CN" sz="2800" b="1" dirty="0"/>
              <a:t>通过上面的分析可以看出，多年来虽然针对</a:t>
            </a:r>
            <a:r>
              <a:rPr lang="en-US" altLang="zh-CN" sz="2800" b="1" dirty="0">
                <a:latin typeface="Times New Roman" panose="02020603050405020304" pitchFamily="18" charset="0"/>
                <a:cs typeface="Times New Roman" panose="02020603050405020304" pitchFamily="18" charset="0"/>
              </a:rPr>
              <a:t>RSA</a:t>
            </a:r>
            <a:r>
              <a:rPr lang="zh-CN" altLang="zh-CN" sz="2800" b="1" dirty="0"/>
              <a:t>公钥密码体制还没有有效的攻击方法，但是上述这些方法也提醒着开发和使用人员在实现</a:t>
            </a:r>
            <a:r>
              <a:rPr lang="en-US" altLang="zh-CN" sz="2800" b="1" dirty="0">
                <a:latin typeface="Times New Roman" panose="02020603050405020304" pitchFamily="18" charset="0"/>
                <a:cs typeface="Times New Roman" panose="02020603050405020304" pitchFamily="18" charset="0"/>
              </a:rPr>
              <a:t>RSA</a:t>
            </a:r>
            <a:r>
              <a:rPr lang="zh-CN" altLang="zh-CN" sz="2800" b="1" dirty="0"/>
              <a:t>公钥密码体制时有很多需要注意的事项，包括密钥长度、参数选择和实现细节等方面。</a:t>
            </a:r>
          </a:p>
          <a:p>
            <a:pPr marL="0" indent="0">
              <a:buFont typeface="Wingdings" pitchFamily="2" charset="2"/>
              <a:buNone/>
              <a:defRPr/>
            </a:pPr>
            <a:r>
              <a:rPr lang="zh-CN" altLang="zh-CN" sz="2800" b="1" dirty="0"/>
              <a:t>（</a:t>
            </a:r>
            <a:r>
              <a:rPr lang="en-US" altLang="zh-CN" sz="2800" b="1" dirty="0"/>
              <a:t>1</a:t>
            </a:r>
            <a:r>
              <a:rPr lang="zh-CN" altLang="zh-CN" sz="2800" b="1" dirty="0"/>
              <a:t>）密钥长度</a:t>
            </a:r>
          </a:p>
          <a:p>
            <a:pPr marL="0" indent="0">
              <a:buFont typeface="Wingdings" pitchFamily="2" charset="2"/>
              <a:buNone/>
              <a:defRPr/>
            </a:pPr>
            <a:r>
              <a:rPr lang="zh-CN" altLang="zh-CN" sz="2800" b="1" dirty="0"/>
              <a:t>（</a:t>
            </a:r>
            <a:r>
              <a:rPr lang="en-US" altLang="zh-CN" sz="2800" b="1" dirty="0"/>
              <a:t>2</a:t>
            </a:r>
            <a:r>
              <a:rPr lang="zh-CN" altLang="zh-CN" sz="2800" b="1" dirty="0"/>
              <a:t>）参数选择</a:t>
            </a:r>
          </a:p>
          <a:p>
            <a:pPr marL="0" indent="0">
              <a:buFont typeface="Wingdings" pitchFamily="2" charset="2"/>
              <a:buNone/>
              <a:defRPr/>
            </a:pPr>
            <a:endParaRPr lang="zh-CN" altLang="en-US" dirty="0"/>
          </a:p>
        </p:txBody>
      </p:sp>
      <p:sp>
        <p:nvSpPr>
          <p:cNvPr id="5529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B3D0559-EC50-45D8-AF82-667C40E335EE}" type="datetime1">
              <a:rPr lang="zh-CN" altLang="en-US" sz="1400" smtClean="0"/>
              <a:t>2020\1\31 Friday</a:t>
            </a:fld>
            <a:endParaRPr lang="en-US" altLang="zh-CN" sz="1400"/>
          </a:p>
        </p:txBody>
      </p:sp>
      <p:sp>
        <p:nvSpPr>
          <p:cNvPr id="5530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5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4189D1C-DCB4-4B82-AAAE-587454E40F0A}" type="slidenum">
              <a:rPr lang="en-US" altLang="zh-CN" sz="1400" smtClean="0"/>
              <a:pPr eaLnBrk="1" hangingPunct="1">
                <a:spcBef>
                  <a:spcPct val="0"/>
                </a:spcBef>
                <a:buClrTx/>
                <a:buSzTx/>
                <a:buFontTx/>
                <a:buNone/>
              </a:pPr>
              <a:t>65</a:t>
            </a:fld>
            <a:endParaRPr lang="en-US" altLang="zh-CN"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971600" y="3293985"/>
            <a:ext cx="7793037" cy="902695"/>
          </a:xfrm>
        </p:spPr>
        <p:txBody>
          <a:bodyPr/>
          <a:lstStyle/>
          <a:p>
            <a:r>
              <a:rPr lang="en-US" altLang="zh-CN" b="1" dirty="0">
                <a:solidFill>
                  <a:srgbClr val="FF0000"/>
                </a:solidFill>
                <a:latin typeface="黑体" pitchFamily="49" charset="-122"/>
                <a:ea typeface="黑体" pitchFamily="49" charset="-122"/>
              </a:rPr>
              <a:t>7.3 </a:t>
            </a:r>
            <a:r>
              <a:rPr lang="en-US" altLang="zh-CN" b="1" dirty="0" err="1">
                <a:solidFill>
                  <a:srgbClr val="FF0000"/>
                </a:solidFill>
                <a:latin typeface="Times New Roman" pitchFamily="18" charset="0"/>
                <a:cs typeface="Times New Roman" pitchFamily="18" charset="0"/>
              </a:rPr>
              <a:t>ElGamal</a:t>
            </a:r>
            <a:r>
              <a:rPr lang="zh-CN" altLang="zh-CN" b="1" dirty="0">
                <a:solidFill>
                  <a:srgbClr val="FF0000"/>
                </a:solidFill>
              </a:rPr>
              <a:t>公钥密码体制</a:t>
            </a:r>
            <a:endParaRPr lang="zh-CN" altLang="en-US" b="1" dirty="0">
              <a:solidFill>
                <a:srgbClr val="FF0000"/>
              </a:solidFill>
            </a:endParaRPr>
          </a:p>
        </p:txBody>
      </p:sp>
      <p:sp>
        <p:nvSpPr>
          <p:cNvPr id="563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F0A174A-D4FE-4F46-91A4-72DF79D92717}" type="datetime1">
              <a:rPr lang="zh-CN" altLang="en-US" sz="1400" smtClean="0"/>
              <a:t>2020\1\31 Friday</a:t>
            </a:fld>
            <a:endParaRPr lang="en-US" altLang="zh-CN" sz="1400"/>
          </a:p>
        </p:txBody>
      </p:sp>
      <p:sp>
        <p:nvSpPr>
          <p:cNvPr id="5632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63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82FB6A6-9FDA-451F-8F90-2D18609061BA}" type="slidenum">
              <a:rPr lang="en-US" altLang="zh-CN" sz="1400" smtClean="0"/>
              <a:pPr eaLnBrk="1" hangingPunct="1">
                <a:spcBef>
                  <a:spcPct val="0"/>
                </a:spcBef>
                <a:buClrTx/>
                <a:buSzTx/>
                <a:buFontTx/>
                <a:buNone/>
              </a:pPr>
              <a:t>66</a:t>
            </a:fld>
            <a:endParaRPr lang="en-US" altLang="zh-CN" sz="1400"/>
          </a:p>
        </p:txBody>
      </p:sp>
    </p:spTree>
    <p:extLst>
      <p:ext uri="{BB962C8B-B14F-4D97-AF65-F5344CB8AC3E}">
        <p14:creationId xmlns:p14="http://schemas.microsoft.com/office/powerpoint/2010/main" val="6264104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内容占位符 2"/>
          <p:cNvSpPr>
            <a:spLocks noGrp="1"/>
          </p:cNvSpPr>
          <p:nvPr>
            <p:ph idx="1"/>
          </p:nvPr>
        </p:nvSpPr>
        <p:spPr>
          <a:xfrm>
            <a:off x="206375" y="2033588"/>
            <a:ext cx="8866188" cy="4114800"/>
          </a:xfrm>
        </p:spPr>
        <p:txBody>
          <a:bodyPr/>
          <a:lstStyle/>
          <a:p>
            <a:r>
              <a:rPr lang="en-US" altLang="zh-CN" sz="2800" b="1">
                <a:latin typeface="Times New Roman" pitchFamily="18" charset="0"/>
                <a:cs typeface="Times New Roman" pitchFamily="18" charset="0"/>
              </a:rPr>
              <a:t>1985</a:t>
            </a:r>
            <a:r>
              <a:rPr lang="zh-CN" altLang="zh-CN" sz="2800" b="1">
                <a:latin typeface="Times New Roman" pitchFamily="18" charset="0"/>
                <a:cs typeface="Times New Roman" pitchFamily="18" charset="0"/>
              </a:rPr>
              <a:t>年</a:t>
            </a:r>
            <a:r>
              <a:rPr lang="en-US" altLang="zh-CN" sz="2800" b="1">
                <a:latin typeface="Times New Roman" pitchFamily="18" charset="0"/>
                <a:cs typeface="Times New Roman" pitchFamily="18" charset="0"/>
              </a:rPr>
              <a:t>ElGamal</a:t>
            </a:r>
            <a:r>
              <a:rPr lang="zh-CN" altLang="zh-CN" sz="2800" b="1">
                <a:latin typeface="Times New Roman" pitchFamily="18" charset="0"/>
                <a:cs typeface="Times New Roman" pitchFamily="18" charset="0"/>
              </a:rPr>
              <a:t>提出</a:t>
            </a:r>
            <a:r>
              <a:rPr lang="en-US" altLang="zh-CN" sz="2800" b="1">
                <a:latin typeface="Times New Roman" pitchFamily="18" charset="0"/>
                <a:cs typeface="Times New Roman" pitchFamily="18" charset="0"/>
              </a:rPr>
              <a:t>ElGamal</a:t>
            </a:r>
            <a:r>
              <a:rPr lang="zh-CN" altLang="zh-CN" sz="2800" b="1">
                <a:latin typeface="Times New Roman" pitchFamily="18" charset="0"/>
                <a:cs typeface="Times New Roman" pitchFamily="18" charset="0"/>
              </a:rPr>
              <a:t>公钥密码体制，它基于离散对数问题（</a:t>
            </a:r>
            <a:r>
              <a:rPr lang="en-US" altLang="zh-CN" sz="2800" b="1">
                <a:latin typeface="Times New Roman" pitchFamily="18" charset="0"/>
                <a:cs typeface="Times New Roman" pitchFamily="18" charset="0"/>
              </a:rPr>
              <a:t>Discrete Logarithm Problem</a:t>
            </a:r>
            <a:r>
              <a:rPr lang="zh-CN" altLang="zh-CN" sz="2800" b="1">
                <a:latin typeface="Times New Roman" pitchFamily="18" charset="0"/>
                <a:cs typeface="Times New Roman" pitchFamily="18" charset="0"/>
              </a:rPr>
              <a:t>，</a:t>
            </a:r>
            <a:r>
              <a:rPr lang="en-US" altLang="zh-CN" sz="2800" b="1">
                <a:latin typeface="Times New Roman" pitchFamily="18" charset="0"/>
                <a:cs typeface="Times New Roman" pitchFamily="18" charset="0"/>
              </a:rPr>
              <a:t>DLP</a:t>
            </a:r>
            <a:r>
              <a:rPr lang="zh-CN" altLang="zh-CN" sz="2800" b="1">
                <a:latin typeface="Times New Roman" pitchFamily="18" charset="0"/>
                <a:cs typeface="Times New Roman" pitchFamily="18" charset="0"/>
              </a:rPr>
              <a:t>）且主要为数字签名的目的而设计，是继</a:t>
            </a:r>
            <a:r>
              <a:rPr lang="en-US" altLang="zh-CN" sz="2800" b="1">
                <a:latin typeface="Times New Roman" pitchFamily="18" charset="0"/>
                <a:cs typeface="Times New Roman" pitchFamily="18" charset="0"/>
              </a:rPr>
              <a:t>RSA</a:t>
            </a:r>
            <a:r>
              <a:rPr lang="zh-CN" altLang="zh-CN" sz="2800" b="1">
                <a:latin typeface="Times New Roman" pitchFamily="18" charset="0"/>
                <a:cs typeface="Times New Roman" pitchFamily="18" charset="0"/>
              </a:rPr>
              <a:t>公钥密码体制之后最著名的数字签名方案。在其之后，提出了许多对</a:t>
            </a:r>
            <a:r>
              <a:rPr lang="en-US" altLang="zh-CN" sz="2800" b="1">
                <a:latin typeface="Times New Roman" pitchFamily="18" charset="0"/>
                <a:cs typeface="Times New Roman" pitchFamily="18" charset="0"/>
              </a:rPr>
              <a:t>ElGamal</a:t>
            </a:r>
            <a:r>
              <a:rPr lang="zh-CN" altLang="zh-CN" sz="2800" b="1">
                <a:latin typeface="Times New Roman" pitchFamily="18" charset="0"/>
                <a:cs typeface="Times New Roman" pitchFamily="18" charset="0"/>
              </a:rPr>
              <a:t>进行改进和推广的方案，如</a:t>
            </a:r>
            <a:r>
              <a:rPr lang="en-US" altLang="zh-CN" sz="2800" b="1">
                <a:latin typeface="Times New Roman" pitchFamily="18" charset="0"/>
                <a:cs typeface="Times New Roman" pitchFamily="18" charset="0"/>
              </a:rPr>
              <a:t>Ham</a:t>
            </a:r>
            <a:r>
              <a:rPr lang="zh-CN" altLang="zh-CN" sz="2800" b="1">
                <a:latin typeface="Times New Roman" pitchFamily="18" charset="0"/>
                <a:cs typeface="Times New Roman" pitchFamily="18" charset="0"/>
              </a:rPr>
              <a:t>方案、</a:t>
            </a:r>
            <a:r>
              <a:rPr lang="en-US" altLang="zh-CN" sz="2800" b="1">
                <a:latin typeface="Times New Roman" pitchFamily="18" charset="0"/>
                <a:cs typeface="Times New Roman" pitchFamily="18" charset="0"/>
              </a:rPr>
              <a:t>AMV</a:t>
            </a:r>
            <a:r>
              <a:rPr lang="zh-CN" altLang="zh-CN" sz="2800" b="1">
                <a:latin typeface="Times New Roman" pitchFamily="18" charset="0"/>
                <a:cs typeface="Times New Roman" pitchFamily="18" charset="0"/>
              </a:rPr>
              <a:t>（</a:t>
            </a:r>
            <a:r>
              <a:rPr lang="en-US" altLang="zh-CN" sz="2800" b="1">
                <a:latin typeface="Times New Roman" pitchFamily="18" charset="0"/>
                <a:cs typeface="Times New Roman" pitchFamily="18" charset="0"/>
              </a:rPr>
              <a:t>Agnew</a:t>
            </a:r>
            <a:r>
              <a:rPr lang="zh-CN" altLang="zh-CN" sz="2800" b="1">
                <a:latin typeface="Times New Roman" pitchFamily="18" charset="0"/>
                <a:cs typeface="Times New Roman" pitchFamily="18" charset="0"/>
              </a:rPr>
              <a:t>，</a:t>
            </a:r>
            <a:r>
              <a:rPr lang="en-US" altLang="zh-CN" sz="2800" b="1">
                <a:latin typeface="Times New Roman" pitchFamily="18" charset="0"/>
                <a:cs typeface="Times New Roman" pitchFamily="18" charset="0"/>
              </a:rPr>
              <a:t>Mulin</a:t>
            </a:r>
            <a:r>
              <a:rPr lang="zh-CN" altLang="zh-CN" sz="2800" b="1">
                <a:latin typeface="Times New Roman" pitchFamily="18" charset="0"/>
                <a:cs typeface="Times New Roman" pitchFamily="18" charset="0"/>
              </a:rPr>
              <a:t>，</a:t>
            </a:r>
            <a:r>
              <a:rPr lang="en-US" altLang="zh-CN" sz="2800" b="1">
                <a:latin typeface="Times New Roman" pitchFamily="18" charset="0"/>
                <a:cs typeface="Times New Roman" pitchFamily="18" charset="0"/>
              </a:rPr>
              <a:t>and Vanstone</a:t>
            </a:r>
            <a:r>
              <a:rPr lang="zh-CN" altLang="zh-CN" sz="2800" b="1">
                <a:latin typeface="Times New Roman" pitchFamily="18" charset="0"/>
                <a:cs typeface="Times New Roman" pitchFamily="18" charset="0"/>
              </a:rPr>
              <a:t>）方案、</a:t>
            </a:r>
            <a:r>
              <a:rPr lang="en-US" altLang="zh-CN" sz="2800" b="1">
                <a:latin typeface="Times New Roman" pitchFamily="18" charset="0"/>
                <a:cs typeface="Times New Roman" pitchFamily="18" charset="0"/>
              </a:rPr>
              <a:t>Yen-Lein</a:t>
            </a:r>
            <a:r>
              <a:rPr lang="zh-CN" altLang="zh-CN" sz="2800" b="1">
                <a:latin typeface="Times New Roman" pitchFamily="18" charset="0"/>
                <a:cs typeface="Times New Roman" pitchFamily="18" charset="0"/>
              </a:rPr>
              <a:t>方案、</a:t>
            </a:r>
            <a:r>
              <a:rPr lang="en-US" altLang="zh-CN" sz="2800" b="1">
                <a:latin typeface="Times New Roman" pitchFamily="18" charset="0"/>
                <a:cs typeface="Times New Roman" pitchFamily="18" charset="0"/>
              </a:rPr>
              <a:t>GOST34.10</a:t>
            </a:r>
            <a:r>
              <a:rPr lang="zh-CN" altLang="zh-CN" sz="2800" b="1">
                <a:latin typeface="Times New Roman" pitchFamily="18" charset="0"/>
                <a:cs typeface="Times New Roman" pitchFamily="18" charset="0"/>
              </a:rPr>
              <a:t>方案和由美国</a:t>
            </a:r>
            <a:r>
              <a:rPr lang="en-US" altLang="zh-CN" sz="2800" b="1">
                <a:latin typeface="Times New Roman" pitchFamily="18" charset="0"/>
                <a:cs typeface="Times New Roman" pitchFamily="18" charset="0"/>
              </a:rPr>
              <a:t>NIST</a:t>
            </a:r>
            <a:r>
              <a:rPr lang="zh-CN" altLang="zh-CN" sz="2800" b="1">
                <a:latin typeface="Times New Roman" pitchFamily="18" charset="0"/>
                <a:cs typeface="Times New Roman" pitchFamily="18" charset="0"/>
              </a:rPr>
              <a:t>提出的著名的</a:t>
            </a:r>
            <a:r>
              <a:rPr lang="en-US" altLang="zh-CN" sz="2800" b="1">
                <a:latin typeface="Times New Roman" pitchFamily="18" charset="0"/>
                <a:cs typeface="Times New Roman" pitchFamily="18" charset="0"/>
              </a:rPr>
              <a:t>DSS/DSA</a:t>
            </a:r>
            <a:r>
              <a:rPr lang="zh-CN" altLang="zh-CN" sz="2800" b="1">
                <a:latin typeface="Times New Roman" pitchFamily="18" charset="0"/>
                <a:cs typeface="Times New Roman" pitchFamily="18" charset="0"/>
              </a:rPr>
              <a:t>（</a:t>
            </a:r>
            <a:r>
              <a:rPr lang="en-US" altLang="zh-CN" sz="2800" b="1">
                <a:latin typeface="Times New Roman" pitchFamily="18" charset="0"/>
                <a:cs typeface="Times New Roman" pitchFamily="18" charset="0"/>
              </a:rPr>
              <a:t>Digital Signature Standard</a:t>
            </a:r>
            <a:r>
              <a:rPr lang="zh-CN" altLang="zh-CN" sz="2800" b="1">
                <a:latin typeface="Times New Roman" pitchFamily="18" charset="0"/>
                <a:cs typeface="Times New Roman" pitchFamily="18" charset="0"/>
              </a:rPr>
              <a:t>，数字签名标准）方案。</a:t>
            </a:r>
            <a:endParaRPr lang="zh-CN" altLang="en-US" sz="2800" b="1">
              <a:latin typeface="Times New Roman" pitchFamily="18" charset="0"/>
              <a:cs typeface="Times New Roman" pitchFamily="18" charset="0"/>
            </a:endParaRPr>
          </a:p>
        </p:txBody>
      </p:sp>
      <p:sp>
        <p:nvSpPr>
          <p:cNvPr id="563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F2952698-1C78-42AF-9DF4-FD8FB7E130F8}" type="datetime1">
              <a:rPr lang="zh-CN" altLang="en-US" sz="1400" smtClean="0"/>
              <a:t>2020\1\31 Friday</a:t>
            </a:fld>
            <a:endParaRPr lang="en-US" altLang="zh-CN" sz="1400"/>
          </a:p>
        </p:txBody>
      </p:sp>
      <p:sp>
        <p:nvSpPr>
          <p:cNvPr id="5632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63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82FB6A6-9FDA-451F-8F90-2D18609061BA}" type="slidenum">
              <a:rPr lang="en-US" altLang="zh-CN" sz="1400" smtClean="0"/>
              <a:pPr eaLnBrk="1" hangingPunct="1">
                <a:spcBef>
                  <a:spcPct val="0"/>
                </a:spcBef>
                <a:buClrTx/>
                <a:buSzTx/>
                <a:buFontTx/>
                <a:buNone/>
              </a:pPr>
              <a:t>67</a:t>
            </a:fld>
            <a:endParaRPr lang="en-US" altLang="zh-CN" sz="140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32864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C39D73C6-61B6-4F38-A4AE-5F73B260679C}" type="datetime1">
              <a:rPr lang="zh-CN" altLang="en-US" sz="1400" smtClean="0"/>
              <a:pPr eaLnBrk="1" hangingPunct="1">
                <a:spcBef>
                  <a:spcPct val="0"/>
                </a:spcBef>
                <a:buClrTx/>
                <a:buSzTx/>
                <a:buFontTx/>
                <a:buNone/>
              </a:pPr>
              <a:t>2020\1\31 Friday</a:t>
            </a:fld>
            <a:endParaRPr lang="en-US" altLang="zh-CN" sz="1400" smtClean="0"/>
          </a:p>
        </p:txBody>
      </p:sp>
      <p:sp>
        <p:nvSpPr>
          <p:cNvPr id="4099"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4100"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B434454-4464-462B-AFA5-0B2C0D5DAF19}" type="slidenum">
              <a:rPr lang="en-US" altLang="zh-CN" sz="1400" smtClean="0"/>
              <a:pPr eaLnBrk="1" hangingPunct="1">
                <a:spcBef>
                  <a:spcPct val="0"/>
                </a:spcBef>
                <a:buClrTx/>
                <a:buSzTx/>
                <a:buFontTx/>
                <a:buNone/>
              </a:pPr>
              <a:t>68</a:t>
            </a:fld>
            <a:endParaRPr lang="en-US" altLang="zh-CN" sz="1400" smtClean="0"/>
          </a:p>
        </p:txBody>
      </p:sp>
      <p:sp>
        <p:nvSpPr>
          <p:cNvPr id="4101" name="Text Box 3"/>
          <p:cNvSpPr txBox="1">
            <a:spLocks noChangeArrowheads="1"/>
          </p:cNvSpPr>
          <p:nvPr/>
        </p:nvSpPr>
        <p:spPr bwMode="auto">
          <a:xfrm>
            <a:off x="611560" y="2205038"/>
            <a:ext cx="777679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just" eaLnBrk="1" hangingPunct="1">
              <a:lnSpc>
                <a:spcPct val="90000"/>
              </a:lnSpc>
              <a:spcBef>
                <a:spcPct val="50000"/>
              </a:spcBef>
              <a:buClrTx/>
              <a:buSzTx/>
              <a:buFontTx/>
              <a:buNone/>
            </a:pPr>
            <a:r>
              <a:rPr kumimoji="1" lang="zh-CN" altLang="en-US" sz="3600" b="1" dirty="0" smtClean="0">
                <a:solidFill>
                  <a:srgbClr val="000099"/>
                </a:solidFill>
                <a:latin typeface="Times New Roman" pitchFamily="18" charset="0"/>
              </a:rPr>
              <a:t>（一）本原元</a:t>
            </a:r>
            <a:endParaRPr kumimoji="1" lang="zh-CN" altLang="en-US" sz="3600" b="1" dirty="0">
              <a:solidFill>
                <a:srgbClr val="000099"/>
              </a:solidFill>
              <a:latin typeface="Times New Roman" pitchFamily="18" charset="0"/>
            </a:endParaRPr>
          </a:p>
          <a:p>
            <a:pPr algn="just" eaLnBrk="1" hangingPunct="1">
              <a:lnSpc>
                <a:spcPct val="90000"/>
              </a:lnSpc>
              <a:spcBef>
                <a:spcPct val="50000"/>
              </a:spcBef>
              <a:buClrTx/>
              <a:buSzTx/>
              <a:buFontTx/>
              <a:buNone/>
            </a:pPr>
            <a:r>
              <a:rPr kumimoji="1" lang="zh-CN" altLang="en-US" sz="3600" b="1" dirty="0" smtClean="0">
                <a:solidFill>
                  <a:srgbClr val="000099"/>
                </a:solidFill>
                <a:latin typeface="Times New Roman" pitchFamily="18" charset="0"/>
              </a:rPr>
              <a:t>（二）离散</a:t>
            </a:r>
            <a:r>
              <a:rPr kumimoji="1" lang="zh-CN" altLang="en-US" sz="3600" b="1" dirty="0">
                <a:solidFill>
                  <a:srgbClr val="000099"/>
                </a:solidFill>
                <a:latin typeface="Times New Roman" pitchFamily="18" charset="0"/>
              </a:rPr>
              <a:t>对数问题</a:t>
            </a:r>
          </a:p>
          <a:p>
            <a:pPr algn="just" eaLnBrk="1" hangingPunct="1">
              <a:lnSpc>
                <a:spcPct val="90000"/>
              </a:lnSpc>
              <a:spcBef>
                <a:spcPct val="50000"/>
              </a:spcBef>
              <a:buClrTx/>
              <a:buSzTx/>
              <a:buFontTx/>
              <a:buNone/>
            </a:pPr>
            <a:r>
              <a:rPr kumimoji="1" lang="zh-CN" altLang="en-US" sz="3600" b="1" dirty="0" smtClean="0">
                <a:solidFill>
                  <a:srgbClr val="000099"/>
                </a:solidFill>
                <a:latin typeface="Times New Roman" pitchFamily="18" charset="0"/>
              </a:rPr>
              <a:t>（三）</a:t>
            </a:r>
            <a:r>
              <a:rPr kumimoji="1" lang="en-US" altLang="zh-CN" sz="3600" b="1" dirty="0" err="1" smtClean="0">
                <a:solidFill>
                  <a:srgbClr val="000099"/>
                </a:solidFill>
                <a:latin typeface="Times New Roman" pitchFamily="18" charset="0"/>
              </a:rPr>
              <a:t>ElGamal</a:t>
            </a:r>
            <a:r>
              <a:rPr kumimoji="1" lang="zh-CN" altLang="en-US" sz="3600" b="1" dirty="0">
                <a:solidFill>
                  <a:srgbClr val="000099"/>
                </a:solidFill>
                <a:latin typeface="Times New Roman" pitchFamily="18" charset="0"/>
              </a:rPr>
              <a:t>公钥密码体制</a:t>
            </a:r>
          </a:p>
          <a:p>
            <a:pPr algn="just" eaLnBrk="1" hangingPunct="1">
              <a:lnSpc>
                <a:spcPct val="90000"/>
              </a:lnSpc>
              <a:spcBef>
                <a:spcPct val="50000"/>
              </a:spcBef>
              <a:buClrTx/>
              <a:buSzTx/>
              <a:buFontTx/>
              <a:buNone/>
            </a:pPr>
            <a:r>
              <a:rPr kumimoji="1" lang="zh-CN" altLang="en-US" sz="3600" b="1" dirty="0" smtClean="0">
                <a:solidFill>
                  <a:srgbClr val="000099"/>
                </a:solidFill>
                <a:latin typeface="Times New Roman" pitchFamily="18" charset="0"/>
              </a:rPr>
              <a:t>（四）</a:t>
            </a:r>
            <a:r>
              <a:rPr kumimoji="1" lang="en-US" altLang="zh-CN" sz="3600" b="1" dirty="0" err="1" smtClean="0">
                <a:solidFill>
                  <a:srgbClr val="000099"/>
                </a:solidFill>
                <a:latin typeface="Times New Roman" pitchFamily="18" charset="0"/>
              </a:rPr>
              <a:t>ElGamal</a:t>
            </a:r>
            <a:r>
              <a:rPr kumimoji="1" lang="zh-CN" altLang="en-US" sz="3600" b="1" dirty="0">
                <a:solidFill>
                  <a:srgbClr val="000099"/>
                </a:solidFill>
                <a:latin typeface="Times New Roman" pitchFamily="18" charset="0"/>
              </a:rPr>
              <a:t>密码体制的安全性</a:t>
            </a:r>
          </a:p>
          <a:p>
            <a:pPr algn="just" eaLnBrk="1" hangingPunct="1">
              <a:lnSpc>
                <a:spcPct val="90000"/>
              </a:lnSpc>
              <a:spcBef>
                <a:spcPct val="50000"/>
              </a:spcBef>
              <a:buClrTx/>
              <a:buSzTx/>
              <a:buFontTx/>
              <a:buNone/>
            </a:pPr>
            <a:r>
              <a:rPr kumimoji="1" lang="zh-CN" altLang="en-US" sz="3600" b="1" dirty="0" smtClean="0">
                <a:solidFill>
                  <a:srgbClr val="000099"/>
                </a:solidFill>
                <a:latin typeface="Times New Roman" pitchFamily="18" charset="0"/>
              </a:rPr>
              <a:t>（五）有限域</a:t>
            </a:r>
            <a:r>
              <a:rPr kumimoji="1" lang="zh-CN" altLang="en-US" sz="3600" b="1" dirty="0">
                <a:solidFill>
                  <a:srgbClr val="000099"/>
                </a:solidFill>
                <a:latin typeface="Times New Roman" pitchFamily="18" charset="0"/>
              </a:rPr>
              <a:t>上离散对数的计算方法</a:t>
            </a:r>
          </a:p>
        </p:txBody>
      </p:sp>
      <p:sp>
        <p:nvSpPr>
          <p:cNvPr id="4102" name="Text Box 5"/>
          <p:cNvSpPr txBox="1">
            <a:spLocks noChangeArrowheads="1"/>
          </p:cNvSpPr>
          <p:nvPr/>
        </p:nvSpPr>
        <p:spPr bwMode="auto">
          <a:xfrm>
            <a:off x="1258888" y="981075"/>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4000">
                <a:ea typeface="黑体" pitchFamily="2" charset="-122"/>
              </a:rPr>
              <a:t>讲解内容</a:t>
            </a:r>
          </a:p>
        </p:txBody>
      </p:sp>
    </p:spTree>
    <p:extLst>
      <p:ext uri="{BB962C8B-B14F-4D97-AF65-F5344CB8AC3E}">
        <p14:creationId xmlns:p14="http://schemas.microsoft.com/office/powerpoint/2010/main" val="10669802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4"/>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955D154-A4D8-4AA8-973C-A9010E510DE1}" type="datetime1">
              <a:rPr lang="zh-CN" altLang="en-US" sz="1400" smtClean="0"/>
              <a:pPr eaLnBrk="1" hangingPunct="1">
                <a:spcBef>
                  <a:spcPct val="0"/>
                </a:spcBef>
                <a:buClrTx/>
                <a:buSzTx/>
                <a:buFontTx/>
                <a:buNone/>
              </a:pPr>
              <a:t>2020\1\31 Friday</a:t>
            </a:fld>
            <a:endParaRPr lang="en-US" altLang="zh-CN" sz="1400" smtClean="0"/>
          </a:p>
        </p:txBody>
      </p:sp>
      <p:sp>
        <p:nvSpPr>
          <p:cNvPr id="5123" name="页脚占位符 5"/>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5124" name="灯片编号占位符 6"/>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01CF543-F52D-4463-908D-C8A5C219428D}" type="slidenum">
              <a:rPr lang="en-US" altLang="zh-CN" sz="1400" smtClean="0"/>
              <a:pPr eaLnBrk="1" hangingPunct="1">
                <a:spcBef>
                  <a:spcPct val="0"/>
                </a:spcBef>
                <a:buClrTx/>
                <a:buSzTx/>
                <a:buFontTx/>
                <a:buNone/>
              </a:pPr>
              <a:t>69</a:t>
            </a:fld>
            <a:endParaRPr lang="en-US" altLang="zh-CN" sz="1400" smtClean="0"/>
          </a:p>
        </p:txBody>
      </p:sp>
      <p:sp>
        <p:nvSpPr>
          <p:cNvPr id="5125" name="Rectangle 2"/>
          <p:cNvSpPr>
            <a:spLocks noGrp="1" noChangeArrowheads="1"/>
          </p:cNvSpPr>
          <p:nvPr>
            <p:ph type="title"/>
          </p:nvPr>
        </p:nvSpPr>
        <p:spPr>
          <a:xfrm>
            <a:off x="1150938" y="765175"/>
            <a:ext cx="5508625" cy="911225"/>
          </a:xfrm>
        </p:spPr>
        <p:txBody>
          <a:bodyPr/>
          <a:lstStyle/>
          <a:p>
            <a:pPr eaLnBrk="1" hangingPunct="1"/>
            <a:r>
              <a:rPr lang="zh-CN" altLang="en-US" b="1" dirty="0" smtClean="0">
                <a:latin typeface="黑体" pitchFamily="2" charset="-122"/>
                <a:ea typeface="黑体" pitchFamily="2" charset="-122"/>
              </a:rPr>
              <a:t>（一）本原元</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生成元</a:t>
            </a:r>
            <a:r>
              <a:rPr lang="en-US" altLang="zh-CN" b="1" dirty="0" smtClean="0">
                <a:latin typeface="黑体" pitchFamily="2" charset="-122"/>
                <a:ea typeface="黑体" pitchFamily="2" charset="-122"/>
              </a:rPr>
              <a:t>)</a:t>
            </a:r>
          </a:p>
        </p:txBody>
      </p:sp>
      <p:graphicFrame>
        <p:nvGraphicFramePr>
          <p:cNvPr id="5126" name="Object 4"/>
          <p:cNvGraphicFramePr>
            <a:graphicFrameLocks noChangeAspect="1"/>
          </p:cNvGraphicFramePr>
          <p:nvPr>
            <p:ph sz="half" idx="1"/>
          </p:nvPr>
        </p:nvGraphicFramePr>
        <p:xfrm>
          <a:off x="971550" y="2132013"/>
          <a:ext cx="3240088" cy="720725"/>
        </p:xfrm>
        <a:graphic>
          <a:graphicData uri="http://schemas.openxmlformats.org/presentationml/2006/ole">
            <mc:AlternateContent xmlns:mc="http://schemas.openxmlformats.org/markup-compatibility/2006">
              <mc:Choice xmlns:v="urn:schemas-microsoft-com:vml" Requires="v">
                <p:oleObj spid="_x0000_s64514" name="公式" r:id="rId3" imgW="1257300" imgH="279400" progId="Equation.3">
                  <p:embed/>
                </p:oleObj>
              </mc:Choice>
              <mc:Fallback>
                <p:oleObj name="公式" r:id="rId3" imgW="12573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132013"/>
                        <a:ext cx="3240088"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9"/>
          <p:cNvGraphicFramePr>
            <a:graphicFrameLocks noChangeAspect="1"/>
          </p:cNvGraphicFramePr>
          <p:nvPr>
            <p:ph sz="half" idx="2"/>
          </p:nvPr>
        </p:nvGraphicFramePr>
        <p:xfrm>
          <a:off x="4643438" y="2060575"/>
          <a:ext cx="2808287" cy="757238"/>
        </p:xfrm>
        <a:graphic>
          <a:graphicData uri="http://schemas.openxmlformats.org/presentationml/2006/ole">
            <mc:AlternateContent xmlns:mc="http://schemas.openxmlformats.org/markup-compatibility/2006">
              <mc:Choice xmlns:v="urn:schemas-microsoft-com:vml" Requires="v">
                <p:oleObj spid="_x0000_s64515" name="公式" r:id="rId5" imgW="1129810" imgH="304668" progId="Equation.3">
                  <p:embed/>
                </p:oleObj>
              </mc:Choice>
              <mc:Fallback>
                <p:oleObj name="公式" r:id="rId5" imgW="1129810" imgH="3046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060575"/>
                        <a:ext cx="2808287"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38" name="Group 222"/>
          <p:cNvGraphicFramePr>
            <a:graphicFrameLocks noGrp="1"/>
          </p:cNvGraphicFramePr>
          <p:nvPr/>
        </p:nvGraphicFramePr>
        <p:xfrm>
          <a:off x="684213" y="2924175"/>
          <a:ext cx="3887787" cy="3168652"/>
        </p:xfrm>
        <a:graphic>
          <a:graphicData uri="http://schemas.openxmlformats.org/drawingml/2006/table">
            <a:tbl>
              <a:tblPr/>
              <a:tblGrid>
                <a:gridCol w="663575"/>
                <a:gridCol w="658812"/>
                <a:gridCol w="663575"/>
                <a:gridCol w="663575"/>
                <a:gridCol w="558800"/>
                <a:gridCol w="679450"/>
              </a:tblGrid>
              <a:tr h="528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642" name="Group 226"/>
          <p:cNvGraphicFramePr>
            <a:graphicFrameLocks noGrp="1"/>
          </p:cNvGraphicFramePr>
          <p:nvPr/>
        </p:nvGraphicFramePr>
        <p:xfrm>
          <a:off x="4645025" y="2924175"/>
          <a:ext cx="3527425" cy="2665413"/>
        </p:xfrm>
        <a:graphic>
          <a:graphicData uri="http://schemas.openxmlformats.org/drawingml/2006/table">
            <a:tbl>
              <a:tblPr/>
              <a:tblGrid>
                <a:gridCol w="706438"/>
                <a:gridCol w="739775"/>
                <a:gridCol w="671512"/>
                <a:gridCol w="703263"/>
                <a:gridCol w="706437"/>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04388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4E3EAE79-2D1A-45A9-AFA1-FF84871695C6}" type="datetime1">
              <a:rPr lang="zh-CN" altLang="en-US" sz="1400" smtClean="0"/>
              <a:t>2020\1\31 Friday</a:t>
            </a:fld>
            <a:endParaRPr lang="en-US" altLang="zh-CN" sz="1400"/>
          </a:p>
        </p:txBody>
      </p:sp>
      <p:sp>
        <p:nvSpPr>
          <p:cNvPr id="81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81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841A82B-0D97-4E77-ACB5-A31E80E4D05B}" type="slidenum">
              <a:rPr lang="en-US" altLang="zh-CN" sz="1400" smtClean="0"/>
              <a:pPr eaLnBrk="1" hangingPunct="1">
                <a:spcBef>
                  <a:spcPct val="0"/>
                </a:spcBef>
                <a:buClrTx/>
                <a:buSzTx/>
                <a:buFontTx/>
                <a:buNone/>
              </a:pPr>
              <a:t>7</a:t>
            </a:fld>
            <a:endParaRPr lang="en-US" altLang="zh-CN" sz="1400"/>
          </a:p>
        </p:txBody>
      </p:sp>
      <p:sp>
        <p:nvSpPr>
          <p:cNvPr id="8197" name="矩形 2"/>
          <p:cNvSpPr>
            <a:spLocks noChangeArrowheads="1"/>
          </p:cNvSpPr>
          <p:nvPr/>
        </p:nvSpPr>
        <p:spPr bwMode="auto">
          <a:xfrm>
            <a:off x="869022" y="773705"/>
            <a:ext cx="839364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4400" b="1" dirty="0">
                <a:solidFill>
                  <a:srgbClr val="FF0000"/>
                </a:solidFill>
                <a:latin typeface="黑体" pitchFamily="49" charset="-122"/>
                <a:ea typeface="黑体" pitchFamily="49" charset="-122"/>
              </a:rPr>
              <a:t>7.1.2</a:t>
            </a:r>
            <a:r>
              <a:rPr lang="zh-CN" altLang="en-US" sz="4400" b="1" dirty="0">
                <a:solidFill>
                  <a:srgbClr val="FF0000"/>
                </a:solidFill>
                <a:latin typeface="黑体" pitchFamily="49" charset="-122"/>
                <a:ea typeface="黑体" pitchFamily="49" charset="-122"/>
              </a:rPr>
              <a:t>　公钥密码算法的设计要求</a:t>
            </a:r>
            <a:endParaRPr lang="zh-CN" altLang="en-US" sz="4400" dirty="0">
              <a:solidFill>
                <a:srgbClr val="FF0000"/>
              </a:solidFill>
            </a:endParaRPr>
          </a:p>
        </p:txBody>
      </p:sp>
      <p:sp>
        <p:nvSpPr>
          <p:cNvPr id="8198" name="矩形 20"/>
          <p:cNvSpPr>
            <a:spLocks noChangeArrowheads="1"/>
          </p:cNvSpPr>
          <p:nvPr/>
        </p:nvSpPr>
        <p:spPr bwMode="auto">
          <a:xfrm>
            <a:off x="341313" y="1792288"/>
            <a:ext cx="864076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50000"/>
              </a:lnSpc>
              <a:spcBef>
                <a:spcPct val="0"/>
              </a:spcBef>
              <a:buClrTx/>
              <a:buSzTx/>
              <a:buFontTx/>
              <a:buNone/>
            </a:pPr>
            <a:r>
              <a:rPr lang="zh-CN" altLang="en-US" sz="2800" b="1" dirty="0"/>
              <a:t>一个标准的公钥密码算法应满足以下要求。</a:t>
            </a:r>
          </a:p>
          <a:p>
            <a:pPr eaLnBrk="1" hangingPunct="1">
              <a:lnSpc>
                <a:spcPct val="150000"/>
              </a:lnSpc>
              <a:spcBef>
                <a:spcPct val="0"/>
              </a:spcBef>
              <a:buClrTx/>
              <a:buSzTx/>
              <a:buFontTx/>
              <a:buNone/>
            </a:pPr>
            <a:r>
              <a:rPr lang="zh-CN" altLang="en-US" sz="2800" b="1" dirty="0"/>
              <a:t>（</a:t>
            </a:r>
            <a:r>
              <a:rPr lang="en-US" altLang="zh-CN" sz="2800" b="1" dirty="0"/>
              <a:t>1</a:t>
            </a:r>
            <a:r>
              <a:rPr lang="zh-CN" altLang="en-US" sz="2800" b="1" dirty="0"/>
              <a:t>）产生密钥对（公钥 </a:t>
            </a:r>
            <a:r>
              <a:rPr lang="en-US" altLang="zh-CN" sz="2800" b="1" dirty="0">
                <a:latin typeface="Times New Roman" pitchFamily="18" charset="0"/>
                <a:cs typeface="Times New Roman" pitchFamily="18" charset="0"/>
              </a:rPr>
              <a:t>pk</a:t>
            </a:r>
            <a:r>
              <a:rPr lang="zh-CN" altLang="en-US" sz="2800" b="1" dirty="0"/>
              <a:t>和私钥 </a:t>
            </a:r>
            <a:r>
              <a:rPr lang="en-US" altLang="zh-CN" sz="2800" b="1" dirty="0" err="1">
                <a:latin typeface="Times New Roman" pitchFamily="18" charset="0"/>
                <a:cs typeface="Times New Roman" pitchFamily="18" charset="0"/>
              </a:rPr>
              <a:t>sk</a:t>
            </a:r>
            <a:r>
              <a:rPr lang="zh-CN" altLang="en-US" sz="2800" b="1" dirty="0"/>
              <a:t>）在计算上是容易的；对消息</a:t>
            </a:r>
            <a:r>
              <a:rPr lang="en-US" altLang="zh-CN" sz="2800" b="1" i="1" dirty="0">
                <a:latin typeface="Times New Roman" pitchFamily="18" charset="0"/>
                <a:cs typeface="Times New Roman" pitchFamily="18" charset="0"/>
              </a:rPr>
              <a:t>m</a:t>
            </a:r>
            <a:r>
              <a:rPr lang="zh-CN" altLang="en-US" sz="2800" b="1" dirty="0"/>
              <a:t>加密产生密文</a:t>
            </a:r>
            <a:r>
              <a:rPr lang="en-US" altLang="zh-CN" sz="2800" b="1" i="1" dirty="0">
                <a:latin typeface="Times New Roman" pitchFamily="18" charset="0"/>
                <a:cs typeface="Times New Roman" pitchFamily="18" charset="0"/>
              </a:rPr>
              <a:t>c</a:t>
            </a:r>
            <a:r>
              <a:rPr lang="zh-CN" altLang="en-US" sz="2800" b="1" dirty="0"/>
              <a:t>，即 </a:t>
            </a:r>
            <a:r>
              <a:rPr lang="en-US" altLang="zh-CN" sz="2800" b="1" i="1" dirty="0">
                <a:latin typeface="Times New Roman" pitchFamily="18" charset="0"/>
                <a:cs typeface="Times New Roman" pitchFamily="18" charset="0"/>
              </a:rPr>
              <a:t>c</a:t>
            </a:r>
            <a:r>
              <a:rPr lang="en-US" altLang="zh-CN" sz="2800" b="1" dirty="0">
                <a:latin typeface="Times New Roman" pitchFamily="18" charset="0"/>
                <a:cs typeface="Times New Roman" pitchFamily="18" charset="0"/>
              </a:rPr>
              <a:t>=</a:t>
            </a:r>
            <a:r>
              <a:rPr lang="en-US" altLang="zh-CN" sz="2800" b="1" i="1" dirty="0" err="1">
                <a:latin typeface="Times New Roman" pitchFamily="18" charset="0"/>
                <a:cs typeface="Times New Roman" pitchFamily="18" charset="0"/>
              </a:rPr>
              <a:t>E</a:t>
            </a:r>
            <a:r>
              <a:rPr lang="en-US" altLang="zh-CN" sz="2800" b="1" baseline="-25000" dirty="0" err="1">
                <a:latin typeface="Times New Roman" pitchFamily="18" charset="0"/>
                <a:cs typeface="Times New Roman" pitchFamily="18" charset="0"/>
              </a:rPr>
              <a:t>pk</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m</a:t>
            </a:r>
            <a:r>
              <a:rPr lang="en-US" altLang="zh-CN" sz="2800" b="1" dirty="0">
                <a:latin typeface="Times New Roman" pitchFamily="18" charset="0"/>
                <a:cs typeface="Times New Roman" pitchFamily="18" charset="0"/>
              </a:rPr>
              <a:t>)</a:t>
            </a:r>
            <a:r>
              <a:rPr lang="zh-CN" altLang="en-US" sz="2800" b="1" dirty="0"/>
              <a:t>在计算上是容易的；接收方用自己的私钥对</a:t>
            </a:r>
            <a:r>
              <a:rPr lang="en-US" altLang="zh-CN" sz="2800" b="1" dirty="0">
                <a:latin typeface="Times New Roman" pitchFamily="18" charset="0"/>
                <a:cs typeface="Times New Roman" pitchFamily="18" charset="0"/>
              </a:rPr>
              <a:t>c</a:t>
            </a:r>
            <a:r>
              <a:rPr lang="zh-CN" altLang="en-US" sz="2800" b="1" dirty="0"/>
              <a:t>解密，即 </a:t>
            </a:r>
            <a:r>
              <a:rPr lang="en-US" altLang="zh-CN" sz="2800" b="1" i="1" dirty="0">
                <a:latin typeface="Times New Roman" pitchFamily="18" charset="0"/>
                <a:cs typeface="Times New Roman" pitchFamily="18" charset="0"/>
              </a:rPr>
              <a:t>m</a:t>
            </a:r>
            <a:r>
              <a:rPr lang="en-US" altLang="zh-CN" sz="2800" b="1" dirty="0">
                <a:latin typeface="Times New Roman" pitchFamily="18" charset="0"/>
                <a:cs typeface="Times New Roman" pitchFamily="18" charset="0"/>
              </a:rPr>
              <a:t>=</a:t>
            </a:r>
            <a:r>
              <a:rPr lang="en-US" altLang="zh-CN" sz="2800" b="1" i="1" dirty="0" err="1">
                <a:latin typeface="Times New Roman" pitchFamily="18" charset="0"/>
                <a:cs typeface="Times New Roman" pitchFamily="18" charset="0"/>
              </a:rPr>
              <a:t>D</a:t>
            </a:r>
            <a:r>
              <a:rPr lang="en-US" altLang="zh-CN" sz="2800" b="1" baseline="-25000" dirty="0" err="1">
                <a:latin typeface="Times New Roman" pitchFamily="18" charset="0"/>
                <a:cs typeface="Times New Roman" pitchFamily="18" charset="0"/>
              </a:rPr>
              <a:t>pk</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c</a:t>
            </a:r>
            <a:r>
              <a:rPr lang="en-US" altLang="zh-CN" sz="2800" b="1" dirty="0">
                <a:latin typeface="Times New Roman" pitchFamily="18" charset="0"/>
                <a:cs typeface="Times New Roman" pitchFamily="18" charset="0"/>
              </a:rPr>
              <a:t>)</a:t>
            </a:r>
            <a:r>
              <a:rPr lang="zh-CN" altLang="en-US" sz="2800" b="1" dirty="0"/>
              <a:t>在计算上是容易的。</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570EE93-4360-465C-A95D-3D24B9BFFFBC}" type="datetime1">
              <a:rPr lang="zh-CN" altLang="en-US" sz="1400" smtClean="0"/>
              <a:pPr eaLnBrk="1" hangingPunct="1">
                <a:spcBef>
                  <a:spcPct val="0"/>
                </a:spcBef>
                <a:buClrTx/>
                <a:buSzTx/>
                <a:buFontTx/>
                <a:buNone/>
              </a:pPr>
              <a:t>2020\1\31 Friday</a:t>
            </a:fld>
            <a:endParaRPr lang="en-US" altLang="zh-CN" sz="1400" smtClean="0"/>
          </a:p>
        </p:txBody>
      </p:sp>
      <p:sp>
        <p:nvSpPr>
          <p:cNvPr id="6147" name="页脚占位符 4"/>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614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CD139E5-9CA4-4156-B35C-53FB088B5614}" type="slidenum">
              <a:rPr lang="en-US" altLang="zh-CN" sz="1400" smtClean="0"/>
              <a:pPr eaLnBrk="1" hangingPunct="1">
                <a:spcBef>
                  <a:spcPct val="0"/>
                </a:spcBef>
                <a:buClrTx/>
                <a:buSzTx/>
                <a:buFontTx/>
                <a:buNone/>
              </a:pPr>
              <a:t>70</a:t>
            </a:fld>
            <a:endParaRPr lang="en-US" altLang="zh-CN" sz="1400" smtClean="0"/>
          </a:p>
        </p:txBody>
      </p:sp>
      <p:sp>
        <p:nvSpPr>
          <p:cNvPr id="6149" name="Rectangle 2"/>
          <p:cNvSpPr>
            <a:spLocks noGrp="1" noChangeArrowheads="1"/>
          </p:cNvSpPr>
          <p:nvPr>
            <p:ph type="title"/>
          </p:nvPr>
        </p:nvSpPr>
        <p:spPr/>
        <p:txBody>
          <a:bodyPr/>
          <a:lstStyle/>
          <a:p>
            <a:pPr eaLnBrk="1" hangingPunct="1"/>
            <a:r>
              <a:rPr lang="zh-CN" altLang="en-US" smtClean="0"/>
              <a:t>本原元的定义：</a:t>
            </a:r>
          </a:p>
        </p:txBody>
      </p:sp>
      <p:graphicFrame>
        <p:nvGraphicFramePr>
          <p:cNvPr id="6150" name="Object 5"/>
          <p:cNvGraphicFramePr>
            <a:graphicFrameLocks noChangeAspect="1"/>
          </p:cNvGraphicFramePr>
          <p:nvPr>
            <p:ph idx="1"/>
          </p:nvPr>
        </p:nvGraphicFramePr>
        <p:xfrm>
          <a:off x="1371600" y="2565400"/>
          <a:ext cx="6513513" cy="2449513"/>
        </p:xfrm>
        <a:graphic>
          <a:graphicData uri="http://schemas.openxmlformats.org/presentationml/2006/ole">
            <mc:AlternateContent xmlns:mc="http://schemas.openxmlformats.org/markup-compatibility/2006">
              <mc:Choice xmlns:v="urn:schemas-microsoft-com:vml" Requires="v">
                <p:oleObj spid="_x0000_s65538" name="公式" r:id="rId3" imgW="3086100" imgH="1333500" progId="Equation.3">
                  <p:embed/>
                </p:oleObj>
              </mc:Choice>
              <mc:Fallback>
                <p:oleObj name="公式" r:id="rId3" imgW="3086100" imgH="1333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565400"/>
                        <a:ext cx="6513513" cy="2449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81803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EA07B733-A2AC-4A8B-A2F4-520C3418C043}" type="datetime1">
              <a:rPr lang="zh-CN" altLang="en-US" sz="1400" smtClean="0"/>
              <a:pPr eaLnBrk="1" hangingPunct="1">
                <a:spcBef>
                  <a:spcPct val="0"/>
                </a:spcBef>
                <a:buClrTx/>
                <a:buSzTx/>
                <a:buFontTx/>
                <a:buNone/>
              </a:pPr>
              <a:t>2020\1\31 Friday</a:t>
            </a:fld>
            <a:endParaRPr lang="en-US" altLang="zh-CN" sz="1400" smtClean="0"/>
          </a:p>
        </p:txBody>
      </p:sp>
      <p:sp>
        <p:nvSpPr>
          <p:cNvPr id="7171" name="页脚占位符 4"/>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717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E675DD4-3D4C-4872-A653-1E58F4BEA444}" type="slidenum">
              <a:rPr lang="en-US" altLang="zh-CN" sz="1400" smtClean="0"/>
              <a:pPr eaLnBrk="1" hangingPunct="1">
                <a:spcBef>
                  <a:spcPct val="0"/>
                </a:spcBef>
                <a:buClrTx/>
                <a:buSzTx/>
                <a:buFontTx/>
                <a:buNone/>
              </a:pPr>
              <a:t>71</a:t>
            </a:fld>
            <a:endParaRPr lang="en-US" altLang="zh-CN" sz="1400" smtClean="0"/>
          </a:p>
        </p:txBody>
      </p:sp>
      <p:sp>
        <p:nvSpPr>
          <p:cNvPr id="7173" name="Rectangle 2"/>
          <p:cNvSpPr>
            <a:spLocks noGrp="1" noChangeArrowheads="1"/>
          </p:cNvSpPr>
          <p:nvPr>
            <p:ph type="title"/>
          </p:nvPr>
        </p:nvSpPr>
        <p:spPr>
          <a:xfrm>
            <a:off x="1763713" y="692150"/>
            <a:ext cx="5184775" cy="814388"/>
          </a:xfrm>
        </p:spPr>
        <p:txBody>
          <a:bodyPr/>
          <a:lstStyle/>
          <a:p>
            <a:pPr eaLnBrk="1" hangingPunct="1"/>
            <a:r>
              <a:rPr lang="zh-CN" altLang="en-US" smtClean="0"/>
              <a:t>本原元为：</a:t>
            </a:r>
            <a:r>
              <a:rPr lang="en-US" altLang="zh-CN" smtClean="0"/>
              <a:t>?</a:t>
            </a:r>
          </a:p>
        </p:txBody>
      </p:sp>
      <p:graphicFrame>
        <p:nvGraphicFramePr>
          <p:cNvPr id="93187" name="Group 3"/>
          <p:cNvGraphicFramePr>
            <a:graphicFrameLocks noGrp="1"/>
          </p:cNvGraphicFramePr>
          <p:nvPr>
            <p:ph idx="1"/>
          </p:nvPr>
        </p:nvGraphicFramePr>
        <p:xfrm>
          <a:off x="1835150" y="2349500"/>
          <a:ext cx="4897438" cy="3457576"/>
        </p:xfrm>
        <a:graphic>
          <a:graphicData uri="http://schemas.openxmlformats.org/drawingml/2006/table">
            <a:tbl>
              <a:tblPr/>
              <a:tblGrid>
                <a:gridCol w="981075"/>
                <a:gridCol w="1019175"/>
                <a:gridCol w="941388"/>
                <a:gridCol w="974725"/>
                <a:gridCol w="981075"/>
              </a:tblGrid>
              <a:tr h="863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dirty="0" smtClean="0">
                          <a:ln>
                            <a:noFill/>
                          </a:ln>
                          <a:solidFill>
                            <a:schemeClr val="tx1"/>
                          </a:solidFill>
                          <a:effectLst/>
                          <a:latin typeface="Tahoma" pitchFamily="34" charset="0"/>
                          <a:ea typeface="宋体" pitchFamily="2" charset="-122"/>
                        </a:rPr>
                        <a:t>指数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79050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98A5C67-5E01-4345-A8CE-91F12FF9BEC4}" type="datetime1">
              <a:rPr lang="zh-CN" altLang="en-US" sz="1400" smtClean="0"/>
              <a:pPr eaLnBrk="1" hangingPunct="1">
                <a:spcBef>
                  <a:spcPct val="0"/>
                </a:spcBef>
                <a:buClrTx/>
                <a:buSzTx/>
                <a:buFontTx/>
                <a:buNone/>
              </a:pPr>
              <a:t>2020\1\31 Friday</a:t>
            </a:fld>
            <a:endParaRPr lang="en-US" altLang="zh-CN" sz="1400" smtClean="0"/>
          </a:p>
        </p:txBody>
      </p:sp>
      <p:sp>
        <p:nvSpPr>
          <p:cNvPr id="8195" name="页脚占位符 4"/>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819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AB8CBF8-4246-48CC-8147-F8ABEBB36855}" type="slidenum">
              <a:rPr lang="en-US" altLang="zh-CN" sz="1400" smtClean="0"/>
              <a:pPr eaLnBrk="1" hangingPunct="1">
                <a:spcBef>
                  <a:spcPct val="0"/>
                </a:spcBef>
                <a:buClrTx/>
                <a:buSzTx/>
                <a:buFontTx/>
                <a:buNone/>
              </a:pPr>
              <a:t>72</a:t>
            </a:fld>
            <a:endParaRPr lang="en-US" altLang="zh-CN" sz="1400" smtClean="0"/>
          </a:p>
        </p:txBody>
      </p:sp>
      <p:sp>
        <p:nvSpPr>
          <p:cNvPr id="8197" name="Rectangle 42"/>
          <p:cNvSpPr>
            <a:spLocks noGrp="1" noChangeArrowheads="1"/>
          </p:cNvSpPr>
          <p:nvPr>
            <p:ph type="title"/>
          </p:nvPr>
        </p:nvSpPr>
        <p:spPr>
          <a:xfrm>
            <a:off x="1763713" y="692150"/>
            <a:ext cx="5184775" cy="814388"/>
          </a:xfrm>
        </p:spPr>
        <p:txBody>
          <a:bodyPr/>
          <a:lstStyle/>
          <a:p>
            <a:pPr eaLnBrk="1" hangingPunct="1"/>
            <a:r>
              <a:rPr lang="zh-CN" altLang="en-US" smtClean="0"/>
              <a:t>本原元为：</a:t>
            </a:r>
            <a:r>
              <a:rPr lang="en-US" altLang="zh-CN" smtClean="0"/>
              <a:t>2</a:t>
            </a:r>
            <a:r>
              <a:rPr lang="zh-CN" altLang="en-US" smtClean="0"/>
              <a:t>或</a:t>
            </a:r>
            <a:r>
              <a:rPr lang="en-US" altLang="zh-CN" smtClean="0"/>
              <a:t>3</a:t>
            </a:r>
          </a:p>
        </p:txBody>
      </p:sp>
      <p:graphicFrame>
        <p:nvGraphicFramePr>
          <p:cNvPr id="61487" name="Group 47"/>
          <p:cNvGraphicFramePr>
            <a:graphicFrameLocks noGrp="1"/>
          </p:cNvGraphicFramePr>
          <p:nvPr>
            <p:ph idx="1"/>
          </p:nvPr>
        </p:nvGraphicFramePr>
        <p:xfrm>
          <a:off x="1835150" y="2349500"/>
          <a:ext cx="4897438" cy="3457576"/>
        </p:xfrm>
        <a:graphic>
          <a:graphicData uri="http://schemas.openxmlformats.org/drawingml/2006/table">
            <a:tbl>
              <a:tblPr/>
              <a:tblGrid>
                <a:gridCol w="981075"/>
                <a:gridCol w="1019175"/>
                <a:gridCol w="941388"/>
                <a:gridCol w="974725"/>
                <a:gridCol w="981075"/>
              </a:tblGrid>
              <a:tr h="863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ahoma" pitchFamily="34" charset="0"/>
                          <a:ea typeface="宋体" pitchFamily="2" charset="-122"/>
                        </a:rPr>
                        <a:t>指数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644937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D44005ED-C68A-449D-BF10-CC1EC5A93510}" type="datetime1">
              <a:rPr lang="zh-CN" altLang="en-US" sz="1400" smtClean="0"/>
              <a:pPr eaLnBrk="1" hangingPunct="1">
                <a:spcBef>
                  <a:spcPct val="0"/>
                </a:spcBef>
                <a:buClrTx/>
                <a:buSzTx/>
                <a:buFontTx/>
                <a:buNone/>
              </a:pPr>
              <a:t>2020\1\31 Friday</a:t>
            </a:fld>
            <a:endParaRPr lang="en-US" altLang="zh-CN" sz="1400" smtClean="0"/>
          </a:p>
        </p:txBody>
      </p:sp>
      <p:sp>
        <p:nvSpPr>
          <p:cNvPr id="9219"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9220"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D9670ADD-B50C-45E4-9FEE-546D4F19B226}" type="slidenum">
              <a:rPr lang="en-US" altLang="zh-CN" sz="1400" smtClean="0"/>
              <a:pPr eaLnBrk="1" hangingPunct="1">
                <a:spcBef>
                  <a:spcPct val="0"/>
                </a:spcBef>
                <a:buClrTx/>
                <a:buSzTx/>
                <a:buFontTx/>
                <a:buNone/>
              </a:pPr>
              <a:t>73</a:t>
            </a:fld>
            <a:endParaRPr lang="en-US" altLang="zh-CN" sz="1400" smtClean="0"/>
          </a:p>
        </p:txBody>
      </p:sp>
      <p:grpSp>
        <p:nvGrpSpPr>
          <p:cNvPr id="9221" name="Group 18"/>
          <p:cNvGrpSpPr>
            <a:grpSpLocks/>
          </p:cNvGrpSpPr>
          <p:nvPr/>
        </p:nvGrpSpPr>
        <p:grpSpPr bwMode="auto">
          <a:xfrm>
            <a:off x="685800" y="990600"/>
            <a:ext cx="7924800" cy="4592638"/>
            <a:chOff x="521" y="520"/>
            <a:chExt cx="4992" cy="2893"/>
          </a:xfrm>
        </p:grpSpPr>
        <p:sp>
          <p:nvSpPr>
            <p:cNvPr id="9222" name="Rectangle 2"/>
            <p:cNvSpPr>
              <a:spLocks noChangeArrowheads="1"/>
            </p:cNvSpPr>
            <p:nvPr/>
          </p:nvSpPr>
          <p:spPr bwMode="auto">
            <a:xfrm>
              <a:off x="1020" y="520"/>
              <a:ext cx="3324"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4400" b="1" dirty="0" smtClean="0">
                  <a:solidFill>
                    <a:srgbClr val="000099"/>
                  </a:solidFill>
                  <a:latin typeface="黑体" pitchFamily="2" charset="-122"/>
                  <a:ea typeface="黑体" pitchFamily="2" charset="-122"/>
                </a:rPr>
                <a:t>（二）离散</a:t>
              </a:r>
              <a:r>
                <a:rPr kumimoji="1" lang="zh-CN" altLang="en-US" sz="4400" b="1" dirty="0">
                  <a:solidFill>
                    <a:srgbClr val="000099"/>
                  </a:solidFill>
                  <a:latin typeface="黑体" pitchFamily="2" charset="-122"/>
                  <a:ea typeface="黑体" pitchFamily="2" charset="-122"/>
                </a:rPr>
                <a:t>对数问题</a:t>
              </a:r>
            </a:p>
          </p:txBody>
        </p:sp>
        <p:sp>
          <p:nvSpPr>
            <p:cNvPr id="9223" name="Text Box 14"/>
            <p:cNvSpPr txBox="1">
              <a:spLocks noChangeArrowheads="1"/>
            </p:cNvSpPr>
            <p:nvPr/>
          </p:nvSpPr>
          <p:spPr bwMode="auto">
            <a:xfrm>
              <a:off x="815" y="3069"/>
              <a:ext cx="3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400" b="1">
                  <a:latin typeface="Times New Roman" pitchFamily="18" charset="0"/>
                </a:rPr>
                <a:t>称上述问题为离散对数问题，通常记为</a:t>
              </a:r>
            </a:p>
          </p:txBody>
        </p:sp>
        <p:sp>
          <p:nvSpPr>
            <p:cNvPr id="9224" name="Rectangle 8"/>
            <p:cNvSpPr>
              <a:spLocks noChangeArrowheads="1"/>
            </p:cNvSpPr>
            <p:nvPr/>
          </p:nvSpPr>
          <p:spPr bwMode="auto">
            <a:xfrm>
              <a:off x="521" y="1389"/>
              <a:ext cx="4992" cy="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50000"/>
                </a:spcBef>
                <a:buClrTx/>
                <a:buSzTx/>
                <a:buFontTx/>
                <a:buNone/>
              </a:pPr>
              <a:endParaRPr kumimoji="1" lang="en-US" altLang="zh-CN" sz="2400" b="1">
                <a:latin typeface="Times New Roman" pitchFamily="18" charset="0"/>
              </a:endParaRPr>
            </a:p>
            <a:p>
              <a:pPr>
                <a:spcBef>
                  <a:spcPct val="50000"/>
                </a:spcBef>
                <a:buClrTx/>
                <a:buSzTx/>
                <a:buFontTx/>
                <a:buNone/>
              </a:pPr>
              <a:r>
                <a:rPr kumimoji="1" lang="en-US" altLang="zh-CN" sz="2400" b="1">
                  <a:latin typeface="Times New Roman" pitchFamily="18" charset="0"/>
                </a:rPr>
                <a:t>        </a:t>
              </a:r>
              <a:r>
                <a:rPr kumimoji="1" lang="zh-CN" altLang="en-US" sz="2400" b="1">
                  <a:latin typeface="Times New Roman" pitchFamily="18" charset="0"/>
                </a:rPr>
                <a:t>给定一个素数 </a:t>
              </a:r>
              <a:r>
                <a:rPr kumimoji="1" lang="en-US" altLang="zh-CN" sz="2400" i="1">
                  <a:latin typeface="Times New Roman" pitchFamily="18" charset="0"/>
                </a:rPr>
                <a:t>p </a:t>
              </a:r>
              <a:r>
                <a:rPr kumimoji="1" lang="zh-CN" altLang="en-US" sz="2400" b="1">
                  <a:latin typeface="Times New Roman" pitchFamily="18" charset="0"/>
                </a:rPr>
                <a:t>和       的一个生成元     ，</a:t>
              </a:r>
            </a:p>
            <a:p>
              <a:pPr>
                <a:spcBef>
                  <a:spcPct val="50000"/>
                </a:spcBef>
                <a:buClrTx/>
                <a:buSzTx/>
                <a:buFontTx/>
                <a:buNone/>
              </a:pPr>
              <a:r>
                <a:rPr kumimoji="1" lang="zh-CN" altLang="en-US" sz="2400" b="1">
                  <a:latin typeface="Times New Roman" pitchFamily="18" charset="0"/>
                </a:rPr>
                <a:t>        对于                  找一个唯一整数                                  </a:t>
              </a:r>
            </a:p>
            <a:p>
              <a:pPr>
                <a:spcBef>
                  <a:spcPct val="50000"/>
                </a:spcBef>
                <a:buClrTx/>
                <a:buSzTx/>
                <a:buFontTx/>
                <a:buNone/>
              </a:pPr>
              <a:r>
                <a:rPr kumimoji="1" lang="zh-CN" altLang="en-US" sz="2400" b="1">
                  <a:latin typeface="Times New Roman" pitchFamily="18" charset="0"/>
                </a:rPr>
                <a:t>        使得</a:t>
              </a:r>
            </a:p>
          </p:txBody>
        </p:sp>
        <p:graphicFrame>
          <p:nvGraphicFramePr>
            <p:cNvPr id="9225" name="Object 9"/>
            <p:cNvGraphicFramePr>
              <a:graphicFrameLocks noChangeAspect="1"/>
            </p:cNvGraphicFramePr>
            <p:nvPr/>
          </p:nvGraphicFramePr>
          <p:xfrm>
            <a:off x="4025" y="1773"/>
            <a:ext cx="240" cy="225"/>
          </p:xfrm>
          <a:graphic>
            <a:graphicData uri="http://schemas.openxmlformats.org/presentationml/2006/ole">
              <mc:AlternateContent xmlns:mc="http://schemas.openxmlformats.org/markup-compatibility/2006">
                <mc:Choice xmlns:v="urn:schemas-microsoft-com:vml" Requires="v">
                  <p:oleObj spid="_x0000_s66562" r:id="rId3" imgW="137268" imgH="121848" progId="Equation.3">
                    <p:embed/>
                  </p:oleObj>
                </mc:Choice>
                <mc:Fallback>
                  <p:oleObj r:id="rId3" imgW="137268" imgH="1218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 y="1773"/>
                          <a:ext cx="24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6" name="Object 10"/>
            <p:cNvGraphicFramePr>
              <a:graphicFrameLocks noChangeAspect="1"/>
            </p:cNvGraphicFramePr>
            <p:nvPr/>
          </p:nvGraphicFramePr>
          <p:xfrm>
            <a:off x="1389" y="2024"/>
            <a:ext cx="720" cy="422"/>
          </p:xfrm>
          <a:graphic>
            <a:graphicData uri="http://schemas.openxmlformats.org/presentationml/2006/ole">
              <mc:AlternateContent xmlns:mc="http://schemas.openxmlformats.org/markup-compatibility/2006">
                <mc:Choice xmlns:v="urn:schemas-microsoft-com:vml" Requires="v">
                  <p:oleObj spid="_x0000_s66563" name="公式" r:id="rId5" imgW="556206" imgH="312492" progId="Equation.3">
                    <p:embed/>
                  </p:oleObj>
                </mc:Choice>
                <mc:Fallback>
                  <p:oleObj name="公式" r:id="rId5" imgW="556206" imgH="31249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9" y="2024"/>
                          <a:ext cx="720"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7" name="Object 11"/>
            <p:cNvGraphicFramePr>
              <a:graphicFrameLocks noChangeAspect="1"/>
            </p:cNvGraphicFramePr>
            <p:nvPr/>
          </p:nvGraphicFramePr>
          <p:xfrm>
            <a:off x="3762" y="2109"/>
            <a:ext cx="1627" cy="288"/>
          </p:xfrm>
          <a:graphic>
            <a:graphicData uri="http://schemas.openxmlformats.org/presentationml/2006/ole">
              <mc:AlternateContent xmlns:mc="http://schemas.openxmlformats.org/markup-compatibility/2006">
                <mc:Choice xmlns:v="urn:schemas-microsoft-com:vml" Requires="v">
                  <p:oleObj spid="_x0000_s66564" name="公式" r:id="rId7" imgW="1120194" imgH="198192" progId="Equation.3">
                    <p:embed/>
                  </p:oleObj>
                </mc:Choice>
                <mc:Fallback>
                  <p:oleObj name="公式" r:id="rId7" imgW="1120194" imgH="19819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2" y="2109"/>
                          <a:ext cx="1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8" name="Object 12"/>
            <p:cNvGraphicFramePr>
              <a:graphicFrameLocks noChangeAspect="1"/>
            </p:cNvGraphicFramePr>
            <p:nvPr/>
          </p:nvGraphicFramePr>
          <p:xfrm>
            <a:off x="1680" y="2543"/>
            <a:ext cx="1666" cy="427"/>
          </p:xfrm>
          <a:graphic>
            <a:graphicData uri="http://schemas.openxmlformats.org/presentationml/2006/ole">
              <mc:AlternateContent xmlns:mc="http://schemas.openxmlformats.org/markup-compatibility/2006">
                <mc:Choice xmlns:v="urn:schemas-microsoft-com:vml" Requires="v">
                  <p:oleObj spid="_x0000_s66565" name="公式" r:id="rId9" imgW="1127760" imgH="274320" progId="Equation.3">
                    <p:embed/>
                  </p:oleObj>
                </mc:Choice>
                <mc:Fallback>
                  <p:oleObj name="公式" r:id="rId9" imgW="1127760" imgH="2743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2543"/>
                          <a:ext cx="166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9" name="Object 13"/>
            <p:cNvGraphicFramePr>
              <a:graphicFrameLocks noChangeAspect="1"/>
            </p:cNvGraphicFramePr>
            <p:nvPr/>
          </p:nvGraphicFramePr>
          <p:xfrm>
            <a:off x="4160" y="3022"/>
            <a:ext cx="1280" cy="391"/>
          </p:xfrm>
          <a:graphic>
            <a:graphicData uri="http://schemas.openxmlformats.org/presentationml/2006/ole">
              <mc:AlternateContent xmlns:mc="http://schemas.openxmlformats.org/markup-compatibility/2006">
                <mc:Choice xmlns:v="urn:schemas-microsoft-com:vml" Requires="v">
                  <p:oleObj spid="_x0000_s66566" name="公式" r:id="rId11" imgW="899268" imgH="266772" progId="Equation.3">
                    <p:embed/>
                  </p:oleObj>
                </mc:Choice>
                <mc:Fallback>
                  <p:oleObj name="公式" r:id="rId11" imgW="899268" imgH="26677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60" y="3022"/>
                          <a:ext cx="1280"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30" name="Object 15"/>
            <p:cNvGraphicFramePr>
              <a:graphicFrameLocks noChangeAspect="1"/>
            </p:cNvGraphicFramePr>
            <p:nvPr/>
          </p:nvGraphicFramePr>
          <p:xfrm>
            <a:off x="2537" y="1725"/>
            <a:ext cx="256" cy="324"/>
          </p:xfrm>
          <a:graphic>
            <a:graphicData uri="http://schemas.openxmlformats.org/presentationml/2006/ole">
              <mc:AlternateContent xmlns:mc="http://schemas.openxmlformats.org/markup-compatibility/2006">
                <mc:Choice xmlns:v="urn:schemas-microsoft-com:vml" Requires="v">
                  <p:oleObj spid="_x0000_s66567" name="Equation" r:id="rId13" imgW="190446" imgH="236148" progId="Equation.3">
                    <p:embed/>
                  </p:oleObj>
                </mc:Choice>
                <mc:Fallback>
                  <p:oleObj name="Equation" r:id="rId13" imgW="190446" imgH="23614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7" y="1725"/>
                          <a:ext cx="25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6066479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4"/>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F3A9895-8F9F-49BE-8688-91E4E6D3FA66}" type="datetime1">
              <a:rPr lang="zh-CN" altLang="en-US" sz="1400" smtClean="0"/>
              <a:pPr eaLnBrk="1" hangingPunct="1">
                <a:spcBef>
                  <a:spcPct val="0"/>
                </a:spcBef>
                <a:buClrTx/>
                <a:buSzTx/>
                <a:buFontTx/>
                <a:buNone/>
              </a:pPr>
              <a:t>2020\1\31 Friday</a:t>
            </a:fld>
            <a:endParaRPr lang="en-US" altLang="zh-CN" sz="1400" smtClean="0"/>
          </a:p>
        </p:txBody>
      </p:sp>
      <p:sp>
        <p:nvSpPr>
          <p:cNvPr id="10243" name="页脚占位符 5"/>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0244" name="灯片编号占位符 6"/>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76892800-C85A-42AE-B8D1-890ED5814B35}" type="slidenum">
              <a:rPr lang="en-US" altLang="zh-CN" sz="1400" smtClean="0"/>
              <a:pPr eaLnBrk="1" hangingPunct="1">
                <a:spcBef>
                  <a:spcPct val="0"/>
                </a:spcBef>
                <a:buClrTx/>
                <a:buSzTx/>
                <a:buFontTx/>
                <a:buNone/>
              </a:pPr>
              <a:t>74</a:t>
            </a:fld>
            <a:endParaRPr lang="en-US" altLang="zh-CN" sz="1400" smtClean="0"/>
          </a:p>
        </p:txBody>
      </p:sp>
      <p:sp>
        <p:nvSpPr>
          <p:cNvPr id="10245" name="Rectangle 2"/>
          <p:cNvSpPr>
            <a:spLocks noGrp="1" noChangeArrowheads="1"/>
          </p:cNvSpPr>
          <p:nvPr>
            <p:ph type="title"/>
          </p:nvPr>
        </p:nvSpPr>
        <p:spPr>
          <a:xfrm>
            <a:off x="1150938" y="908050"/>
            <a:ext cx="2628900" cy="768350"/>
          </a:xfrm>
        </p:spPr>
        <p:txBody>
          <a:bodyPr/>
          <a:lstStyle/>
          <a:p>
            <a:pPr eaLnBrk="1" hangingPunct="1"/>
            <a:r>
              <a:rPr lang="zh-CN" altLang="en-US" smtClean="0">
                <a:ea typeface="黑体" pitchFamily="2" charset="-122"/>
              </a:rPr>
              <a:t>相关结论</a:t>
            </a:r>
          </a:p>
        </p:txBody>
      </p:sp>
      <p:sp>
        <p:nvSpPr>
          <p:cNvPr id="10246" name="Rectangle 3"/>
          <p:cNvSpPr>
            <a:spLocks noGrp="1" noChangeArrowheads="1"/>
          </p:cNvSpPr>
          <p:nvPr>
            <p:ph type="body" sz="half" idx="1"/>
          </p:nvPr>
        </p:nvSpPr>
        <p:spPr>
          <a:xfrm>
            <a:off x="395288" y="2017713"/>
            <a:ext cx="8280400" cy="4114800"/>
          </a:xfrm>
        </p:spPr>
        <p:txBody>
          <a:bodyPr/>
          <a:lstStyle/>
          <a:p>
            <a:pPr eaLnBrk="1" hangingPunct="1"/>
            <a:r>
              <a:rPr lang="zh-CN" altLang="en-US" sz="2800" b="1" smtClean="0">
                <a:solidFill>
                  <a:srgbClr val="000099"/>
                </a:solidFill>
                <a:latin typeface="仿宋_GB2312" pitchFamily="49" charset="-122"/>
                <a:ea typeface="仿宋_GB2312" pitchFamily="49" charset="-122"/>
              </a:rPr>
              <a:t>关于有限域上的离散对数问题，已进行了许多深入的研究，取得了许多重要成果。</a:t>
            </a:r>
          </a:p>
          <a:p>
            <a:pPr eaLnBrk="1" hangingPunct="1"/>
            <a:r>
              <a:rPr lang="zh-CN" altLang="en-US" sz="2800" b="1" smtClean="0">
                <a:solidFill>
                  <a:srgbClr val="000099"/>
                </a:solidFill>
                <a:latin typeface="仿宋_GB2312" pitchFamily="49" charset="-122"/>
                <a:ea typeface="仿宋_GB2312" pitchFamily="49" charset="-122"/>
              </a:rPr>
              <a:t>但到目前为止，还没有找到一个非常有效的多项式时间算法来计算有限域上的离散对数。</a:t>
            </a:r>
          </a:p>
          <a:p>
            <a:pPr eaLnBrk="1" hangingPunct="1"/>
            <a:r>
              <a:rPr lang="zh-CN" altLang="en-US" sz="2800" b="1" smtClean="0">
                <a:solidFill>
                  <a:srgbClr val="000099"/>
                </a:solidFill>
                <a:latin typeface="仿宋_GB2312" pitchFamily="49" charset="-122"/>
                <a:ea typeface="仿宋_GB2312" pitchFamily="49" charset="-122"/>
              </a:rPr>
              <a:t>一般而言，只要素数</a:t>
            </a:r>
            <a:r>
              <a:rPr lang="en-US" altLang="zh-CN" sz="2800" b="1" i="1" smtClean="0">
                <a:solidFill>
                  <a:srgbClr val="000099"/>
                </a:solidFill>
                <a:latin typeface="Times New Roman" pitchFamily="18" charset="0"/>
                <a:ea typeface="仿宋_GB2312" pitchFamily="49" charset="-122"/>
              </a:rPr>
              <a:t>p</a:t>
            </a:r>
            <a:r>
              <a:rPr lang="zh-CN" altLang="en-US" sz="2800" b="1" smtClean="0">
                <a:solidFill>
                  <a:srgbClr val="000099"/>
                </a:solidFill>
                <a:latin typeface="仿宋_GB2312" pitchFamily="49" charset="-122"/>
                <a:ea typeface="仿宋_GB2312" pitchFamily="49" charset="-122"/>
              </a:rPr>
              <a:t>选取适当，有限域</a:t>
            </a:r>
            <a:r>
              <a:rPr lang="en-US" altLang="zh-CN" sz="2800" b="1" i="1" smtClean="0">
                <a:solidFill>
                  <a:srgbClr val="000099"/>
                </a:solidFill>
                <a:latin typeface="仿宋_GB2312" pitchFamily="49" charset="-122"/>
                <a:ea typeface="仿宋_GB2312" pitchFamily="49" charset="-122"/>
              </a:rPr>
              <a:t>Z</a:t>
            </a:r>
            <a:r>
              <a:rPr lang="en-US" altLang="zh-CN" sz="2800" b="1" i="1" baseline="-25000" smtClean="0">
                <a:solidFill>
                  <a:srgbClr val="000099"/>
                </a:solidFill>
                <a:latin typeface="仿宋_GB2312" pitchFamily="49" charset="-122"/>
                <a:ea typeface="仿宋_GB2312" pitchFamily="49" charset="-122"/>
              </a:rPr>
              <a:t>p</a:t>
            </a:r>
            <a:r>
              <a:rPr lang="zh-CN" altLang="en-US" sz="2800" b="1" smtClean="0">
                <a:solidFill>
                  <a:srgbClr val="000099"/>
                </a:solidFill>
                <a:latin typeface="仿宋_GB2312" pitchFamily="49" charset="-122"/>
                <a:ea typeface="仿宋_GB2312" pitchFamily="49" charset="-122"/>
              </a:rPr>
              <a:t>上的离散对数问题是难解的。</a:t>
            </a:r>
            <a:r>
              <a:rPr lang="zh-CN" altLang="en-US" sz="2800" smtClean="0"/>
              <a:t> </a:t>
            </a:r>
          </a:p>
          <a:p>
            <a:pPr eaLnBrk="1" hangingPunct="1"/>
            <a:r>
              <a:rPr lang="zh-CN" altLang="en-US" sz="2800" b="1" smtClean="0">
                <a:solidFill>
                  <a:srgbClr val="000099"/>
                </a:solidFill>
                <a:latin typeface="仿宋_GB2312" pitchFamily="49" charset="-122"/>
                <a:ea typeface="仿宋_GB2312" pitchFamily="49" charset="-122"/>
              </a:rPr>
              <a:t>计算           是容易的。</a:t>
            </a:r>
          </a:p>
          <a:p>
            <a:pPr eaLnBrk="1" hangingPunct="1"/>
            <a:r>
              <a:rPr lang="zh-CN" altLang="en-US" sz="2800" b="1" smtClean="0">
                <a:solidFill>
                  <a:srgbClr val="000099"/>
                </a:solidFill>
                <a:latin typeface="仿宋_GB2312" pitchFamily="49" charset="-122"/>
                <a:ea typeface="仿宋_GB2312" pitchFamily="49" charset="-122"/>
              </a:rPr>
              <a:t>模 </a:t>
            </a:r>
            <a:r>
              <a:rPr lang="en-US" altLang="zh-CN" sz="2800" i="1" smtClean="0">
                <a:solidFill>
                  <a:srgbClr val="000099"/>
                </a:solidFill>
                <a:latin typeface="Times New Roman" pitchFamily="18" charset="0"/>
                <a:ea typeface="仿宋_GB2312" pitchFamily="49" charset="-122"/>
              </a:rPr>
              <a:t>p </a:t>
            </a:r>
            <a:r>
              <a:rPr lang="zh-CN" altLang="en-US" sz="2800" b="1" smtClean="0">
                <a:solidFill>
                  <a:srgbClr val="000099"/>
                </a:solidFill>
                <a:latin typeface="仿宋_GB2312" pitchFamily="49" charset="-122"/>
                <a:ea typeface="仿宋_GB2312" pitchFamily="49" charset="-122"/>
              </a:rPr>
              <a:t>指数运算是一个单向函数。 </a:t>
            </a:r>
          </a:p>
        </p:txBody>
      </p:sp>
      <p:sp>
        <p:nvSpPr>
          <p:cNvPr id="1024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aphicFrame>
        <p:nvGraphicFramePr>
          <p:cNvPr id="10248" name="Object 9"/>
          <p:cNvGraphicFramePr>
            <a:graphicFrameLocks noChangeAspect="1"/>
          </p:cNvGraphicFramePr>
          <p:nvPr>
            <p:ph sz="half" idx="2"/>
          </p:nvPr>
        </p:nvGraphicFramePr>
        <p:xfrm>
          <a:off x="1547813" y="4868863"/>
          <a:ext cx="1943100" cy="496887"/>
        </p:xfrm>
        <a:graphic>
          <a:graphicData uri="http://schemas.openxmlformats.org/presentationml/2006/ole">
            <mc:AlternateContent xmlns:mc="http://schemas.openxmlformats.org/markup-compatibility/2006">
              <mc:Choice xmlns:v="urn:schemas-microsoft-com:vml" Requires="v">
                <p:oleObj spid="_x0000_s67586" name="公式" r:id="rId3" imgW="1143000" imgH="292100" progId="Equation.3">
                  <p:embed/>
                </p:oleObj>
              </mc:Choice>
              <mc:Fallback>
                <p:oleObj name="公式" r:id="rId3" imgW="11430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868863"/>
                        <a:ext cx="1943100"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98235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A9D0EE6-F58B-4C2D-A859-D0525F332F8A}" type="datetime1">
              <a:rPr lang="zh-CN" altLang="en-US" sz="1400" smtClean="0"/>
              <a:pPr eaLnBrk="1" hangingPunct="1">
                <a:spcBef>
                  <a:spcPct val="0"/>
                </a:spcBef>
                <a:buClrTx/>
                <a:buSzTx/>
                <a:buFontTx/>
                <a:buNone/>
              </a:pPr>
              <a:t>2020\1\31 Friday</a:t>
            </a:fld>
            <a:endParaRPr lang="en-US" altLang="zh-CN" sz="1400" smtClean="0"/>
          </a:p>
        </p:txBody>
      </p:sp>
      <p:sp>
        <p:nvSpPr>
          <p:cNvPr id="11267"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1268"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21FBAFF3-6EE3-4525-8F2E-F49187033363}" type="slidenum">
              <a:rPr lang="en-US" altLang="zh-CN" sz="1400" smtClean="0"/>
              <a:pPr eaLnBrk="1" hangingPunct="1">
                <a:spcBef>
                  <a:spcPct val="0"/>
                </a:spcBef>
                <a:buClrTx/>
                <a:buSzTx/>
                <a:buFontTx/>
                <a:buNone/>
              </a:pPr>
              <a:t>75</a:t>
            </a:fld>
            <a:endParaRPr lang="en-US" altLang="zh-CN" sz="1400" smtClean="0"/>
          </a:p>
        </p:txBody>
      </p:sp>
      <p:sp>
        <p:nvSpPr>
          <p:cNvPr id="11269" name="Text Box 2"/>
          <p:cNvSpPr txBox="1">
            <a:spLocks noChangeArrowheads="1"/>
          </p:cNvSpPr>
          <p:nvPr/>
        </p:nvSpPr>
        <p:spPr bwMode="auto">
          <a:xfrm>
            <a:off x="1476375" y="922338"/>
            <a:ext cx="638668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4400" b="1" dirty="0" smtClean="0">
                <a:solidFill>
                  <a:srgbClr val="000099"/>
                </a:solidFill>
                <a:latin typeface="Times New Roman" pitchFamily="18" charset="0"/>
                <a:ea typeface="黑体" pitchFamily="2" charset="-122"/>
              </a:rPr>
              <a:t>（三）</a:t>
            </a:r>
            <a:r>
              <a:rPr kumimoji="1" lang="en-US" altLang="zh-CN" sz="4400" b="1" dirty="0" err="1" smtClean="0">
                <a:solidFill>
                  <a:srgbClr val="000099"/>
                </a:solidFill>
                <a:latin typeface="Times New Roman" pitchFamily="18" charset="0"/>
                <a:ea typeface="黑体" pitchFamily="2" charset="-122"/>
              </a:rPr>
              <a:t>ElGamal</a:t>
            </a:r>
            <a:r>
              <a:rPr kumimoji="1" lang="zh-CN" altLang="en-US" sz="4400" b="1" dirty="0">
                <a:solidFill>
                  <a:srgbClr val="000099"/>
                </a:solidFill>
                <a:latin typeface="Times New Roman" pitchFamily="18" charset="0"/>
                <a:ea typeface="黑体" pitchFamily="2" charset="-122"/>
              </a:rPr>
              <a:t>密码体制</a:t>
            </a:r>
            <a:r>
              <a:rPr kumimoji="1" lang="zh-CN" altLang="en-US" sz="2400" dirty="0">
                <a:latin typeface="Times New Roman" pitchFamily="18" charset="0"/>
              </a:rPr>
              <a:t> </a:t>
            </a:r>
          </a:p>
        </p:txBody>
      </p:sp>
      <p:grpSp>
        <p:nvGrpSpPr>
          <p:cNvPr id="25616" name="Group 16"/>
          <p:cNvGrpSpPr>
            <a:grpSpLocks/>
          </p:cNvGrpSpPr>
          <p:nvPr/>
        </p:nvGrpSpPr>
        <p:grpSpPr bwMode="auto">
          <a:xfrm>
            <a:off x="2124075" y="2295525"/>
            <a:ext cx="4319588" cy="3581400"/>
            <a:chOff x="2064" y="1200"/>
            <a:chExt cx="1536" cy="2256"/>
          </a:xfrm>
        </p:grpSpPr>
        <p:sp>
          <p:nvSpPr>
            <p:cNvPr id="11271" name="Rectangle 8"/>
            <p:cNvSpPr>
              <a:spLocks noChangeArrowheads="1"/>
            </p:cNvSpPr>
            <p:nvPr/>
          </p:nvSpPr>
          <p:spPr bwMode="auto">
            <a:xfrm>
              <a:off x="2064" y="3072"/>
              <a:ext cx="1536" cy="384"/>
            </a:xfrm>
            <a:prstGeom prst="rect">
              <a:avLst/>
            </a:prstGeom>
            <a:solidFill>
              <a:schemeClr val="folHlink"/>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400" b="1">
                  <a:solidFill>
                    <a:schemeClr val="bg1"/>
                  </a:solidFill>
                </a:rPr>
                <a:t>解密变换</a:t>
              </a:r>
            </a:p>
          </p:txBody>
        </p:sp>
        <p:sp>
          <p:nvSpPr>
            <p:cNvPr id="11272" name="Rectangle 4"/>
            <p:cNvSpPr>
              <a:spLocks noChangeArrowheads="1"/>
            </p:cNvSpPr>
            <p:nvPr/>
          </p:nvSpPr>
          <p:spPr bwMode="auto">
            <a:xfrm>
              <a:off x="2064" y="1200"/>
              <a:ext cx="1536" cy="384"/>
            </a:xfrm>
            <a:prstGeom prst="rect">
              <a:avLst/>
            </a:prstGeom>
            <a:solidFill>
              <a:schemeClr val="folHlink"/>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400" b="1">
                  <a:solidFill>
                    <a:schemeClr val="bg1"/>
                  </a:solidFill>
                </a:rPr>
                <a:t>选取公共参数</a:t>
              </a:r>
            </a:p>
          </p:txBody>
        </p:sp>
        <p:sp>
          <p:nvSpPr>
            <p:cNvPr id="11273" name="Line 9"/>
            <p:cNvSpPr>
              <a:spLocks noChangeShapeType="1"/>
            </p:cNvSpPr>
            <p:nvPr/>
          </p:nvSpPr>
          <p:spPr bwMode="auto">
            <a:xfrm>
              <a:off x="2832" y="1632"/>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4" name="Rectangle 6"/>
            <p:cNvSpPr>
              <a:spLocks noChangeArrowheads="1"/>
            </p:cNvSpPr>
            <p:nvPr/>
          </p:nvSpPr>
          <p:spPr bwMode="auto">
            <a:xfrm>
              <a:off x="2064" y="1824"/>
              <a:ext cx="1536" cy="384"/>
            </a:xfrm>
            <a:prstGeom prst="rect">
              <a:avLst/>
            </a:prstGeom>
            <a:solidFill>
              <a:schemeClr val="folHlink"/>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400" b="1">
                  <a:solidFill>
                    <a:schemeClr val="bg1"/>
                  </a:solidFill>
                </a:rPr>
                <a:t>确定公私钥对</a:t>
              </a:r>
            </a:p>
          </p:txBody>
        </p:sp>
        <p:sp>
          <p:nvSpPr>
            <p:cNvPr id="11275" name="Line 10"/>
            <p:cNvSpPr>
              <a:spLocks noChangeShapeType="1"/>
            </p:cNvSpPr>
            <p:nvPr/>
          </p:nvSpPr>
          <p:spPr bwMode="auto">
            <a:xfrm>
              <a:off x="2832" y="2208"/>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6" name="Rectangle 7"/>
            <p:cNvSpPr>
              <a:spLocks noChangeArrowheads="1"/>
            </p:cNvSpPr>
            <p:nvPr/>
          </p:nvSpPr>
          <p:spPr bwMode="auto">
            <a:xfrm>
              <a:off x="2064" y="2448"/>
              <a:ext cx="1536" cy="384"/>
            </a:xfrm>
            <a:prstGeom prst="rect">
              <a:avLst/>
            </a:prstGeom>
            <a:solidFill>
              <a:schemeClr val="folHlink"/>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400" b="1">
                  <a:solidFill>
                    <a:schemeClr val="bg1"/>
                  </a:solidFill>
                </a:rPr>
                <a:t>加密变换</a:t>
              </a:r>
            </a:p>
          </p:txBody>
        </p:sp>
        <p:sp>
          <p:nvSpPr>
            <p:cNvPr id="11277" name="Line 11"/>
            <p:cNvSpPr>
              <a:spLocks noChangeShapeType="1"/>
            </p:cNvSpPr>
            <p:nvPr/>
          </p:nvSpPr>
          <p:spPr bwMode="auto">
            <a:xfrm>
              <a:off x="2832" y="2832"/>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046450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616"/>
                                        </p:tgtEl>
                                        <p:attrNameLst>
                                          <p:attrName>style.visibility</p:attrName>
                                        </p:attrNameLst>
                                      </p:cBhvr>
                                      <p:to>
                                        <p:strVal val="visible"/>
                                      </p:to>
                                    </p:set>
                                    <p:anim calcmode="lin" valueType="num">
                                      <p:cBhvr additive="base">
                                        <p:cTn id="7" dur="500" fill="hold"/>
                                        <p:tgtEl>
                                          <p:spTgt spid="25616"/>
                                        </p:tgtEl>
                                        <p:attrNameLst>
                                          <p:attrName>ppt_x</p:attrName>
                                        </p:attrNameLst>
                                      </p:cBhvr>
                                      <p:tavLst>
                                        <p:tav tm="0">
                                          <p:val>
                                            <p:strVal val="0-#ppt_w/2"/>
                                          </p:val>
                                        </p:tav>
                                        <p:tav tm="100000">
                                          <p:val>
                                            <p:strVal val="#ppt_x"/>
                                          </p:val>
                                        </p:tav>
                                      </p:tavLst>
                                    </p:anim>
                                    <p:anim calcmode="lin" valueType="num">
                                      <p:cBhvr additive="base">
                                        <p:cTn id="8" dur="500" fill="hold"/>
                                        <p:tgtEl>
                                          <p:spTgt spid="256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742C8E58-061F-4106-B317-CC294A0CA86F}" type="datetime1">
              <a:rPr lang="zh-CN" altLang="en-US" sz="1400" smtClean="0"/>
              <a:pPr eaLnBrk="1" hangingPunct="1">
                <a:spcBef>
                  <a:spcPct val="0"/>
                </a:spcBef>
                <a:buClrTx/>
                <a:buSzTx/>
                <a:buFontTx/>
                <a:buNone/>
              </a:pPr>
              <a:t>2020\1\31 Friday</a:t>
            </a:fld>
            <a:endParaRPr lang="en-US" altLang="zh-CN" sz="1400" smtClean="0"/>
          </a:p>
        </p:txBody>
      </p:sp>
      <p:sp>
        <p:nvSpPr>
          <p:cNvPr id="12291"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2292"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7645C77F-E650-4D7E-84B0-9CB7C827505D}" type="slidenum">
              <a:rPr lang="en-US" altLang="zh-CN" sz="1400" smtClean="0"/>
              <a:pPr eaLnBrk="1" hangingPunct="1">
                <a:spcBef>
                  <a:spcPct val="0"/>
                </a:spcBef>
                <a:buClrTx/>
                <a:buSzTx/>
                <a:buFontTx/>
                <a:buNone/>
              </a:pPr>
              <a:t>76</a:t>
            </a:fld>
            <a:endParaRPr lang="en-US" altLang="zh-CN" sz="1400" smtClean="0"/>
          </a:p>
        </p:txBody>
      </p:sp>
      <p:grpSp>
        <p:nvGrpSpPr>
          <p:cNvPr id="12293" name="Group 1055"/>
          <p:cNvGrpSpPr>
            <a:grpSpLocks/>
          </p:cNvGrpSpPr>
          <p:nvPr/>
        </p:nvGrpSpPr>
        <p:grpSpPr bwMode="auto">
          <a:xfrm>
            <a:off x="852488" y="2032000"/>
            <a:ext cx="8448675" cy="1176338"/>
            <a:chOff x="537" y="1008"/>
            <a:chExt cx="5322" cy="741"/>
          </a:xfrm>
        </p:grpSpPr>
        <p:sp>
          <p:nvSpPr>
            <p:cNvPr id="12298" name="Rectangle 1041"/>
            <p:cNvSpPr>
              <a:spLocks noChangeArrowheads="1"/>
            </p:cNvSpPr>
            <p:nvPr/>
          </p:nvSpPr>
          <p:spPr bwMode="auto">
            <a:xfrm>
              <a:off x="537" y="1008"/>
              <a:ext cx="5322" cy="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35000"/>
                </a:lnSpc>
                <a:spcBef>
                  <a:spcPct val="0"/>
                </a:spcBef>
                <a:buClrTx/>
                <a:buSzTx/>
                <a:buFontTx/>
                <a:buNone/>
              </a:pPr>
              <a:r>
                <a:rPr kumimoji="1" lang="zh-CN" altLang="en-US" sz="2800" b="1">
                  <a:solidFill>
                    <a:srgbClr val="000099"/>
                  </a:solidFill>
                  <a:latin typeface="黑体" pitchFamily="2" charset="-122"/>
                  <a:ea typeface="黑体" pitchFamily="2" charset="-122"/>
                </a:rPr>
                <a:t>（</a:t>
              </a:r>
              <a:r>
                <a:rPr kumimoji="1" lang="en-US" altLang="zh-CN" sz="2800" b="1">
                  <a:solidFill>
                    <a:srgbClr val="000099"/>
                  </a:solidFill>
                  <a:latin typeface="黑体" pitchFamily="2" charset="-122"/>
                  <a:ea typeface="黑体" pitchFamily="2" charset="-122"/>
                </a:rPr>
                <a:t>1</a:t>
              </a:r>
              <a:r>
                <a:rPr kumimoji="1" lang="zh-CN" altLang="en-US" sz="2800" b="1">
                  <a:solidFill>
                    <a:srgbClr val="000099"/>
                  </a:solidFill>
                  <a:latin typeface="黑体" pitchFamily="2" charset="-122"/>
                  <a:ea typeface="黑体" pitchFamily="2" charset="-122"/>
                </a:rPr>
                <a:t>）选取公共参数：</a:t>
              </a:r>
            </a:p>
            <a:p>
              <a:pPr eaLnBrk="1" hangingPunct="1">
                <a:lnSpc>
                  <a:spcPct val="135000"/>
                </a:lnSpc>
                <a:spcBef>
                  <a:spcPct val="0"/>
                </a:spcBef>
                <a:buClrTx/>
                <a:buSzTx/>
                <a:buFontTx/>
                <a:buNone/>
              </a:pPr>
              <a:r>
                <a:rPr kumimoji="1" lang="zh-CN" altLang="en-US" sz="2400" b="1">
                  <a:latin typeface="Times New Roman" pitchFamily="18" charset="0"/>
                </a:rPr>
                <a:t>          选择大素数</a:t>
              </a:r>
              <a:r>
                <a:rPr kumimoji="1" lang="en-US" altLang="zh-CN" sz="2400" b="1" i="1">
                  <a:latin typeface="Times New Roman" pitchFamily="18" charset="0"/>
                </a:rPr>
                <a:t>p</a:t>
              </a:r>
              <a:r>
                <a:rPr kumimoji="1" lang="zh-CN" altLang="en-US" sz="2400" b="1">
                  <a:latin typeface="Times New Roman" pitchFamily="18" charset="0"/>
                </a:rPr>
                <a:t>，           是一个生成元，</a:t>
              </a:r>
              <a:r>
                <a:rPr kumimoji="1" lang="en-US" altLang="zh-CN" sz="2400" b="1" i="1">
                  <a:latin typeface="Times New Roman" pitchFamily="18" charset="0"/>
                </a:rPr>
                <a:t>p </a:t>
              </a:r>
              <a:r>
                <a:rPr kumimoji="1" lang="zh-CN" altLang="en-US" sz="2400" b="1">
                  <a:latin typeface="Times New Roman" pitchFamily="18" charset="0"/>
                </a:rPr>
                <a:t>和     是公开的；</a:t>
              </a:r>
            </a:p>
          </p:txBody>
        </p:sp>
        <p:graphicFrame>
          <p:nvGraphicFramePr>
            <p:cNvPr id="12299" name="Object 1029"/>
            <p:cNvGraphicFramePr>
              <a:graphicFrameLocks noChangeAspect="1"/>
            </p:cNvGraphicFramePr>
            <p:nvPr/>
          </p:nvGraphicFramePr>
          <p:xfrm>
            <a:off x="2225" y="1360"/>
            <a:ext cx="656" cy="389"/>
          </p:xfrm>
          <a:graphic>
            <a:graphicData uri="http://schemas.openxmlformats.org/presentationml/2006/ole">
              <mc:AlternateContent xmlns:mc="http://schemas.openxmlformats.org/markup-compatibility/2006">
                <mc:Choice xmlns:v="urn:schemas-microsoft-com:vml" Requires="v">
                  <p:oleObj spid="_x0000_s68610" name="公式" r:id="rId3" imgW="503028" imgH="289632" progId="Equation.3">
                    <p:embed/>
                  </p:oleObj>
                </mc:Choice>
                <mc:Fallback>
                  <p:oleObj name="公式" r:id="rId3" imgW="503028" imgH="28963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5" y="1360"/>
                          <a:ext cx="65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0" name="Object 1030"/>
            <p:cNvGraphicFramePr>
              <a:graphicFrameLocks noChangeAspect="1"/>
            </p:cNvGraphicFramePr>
            <p:nvPr/>
          </p:nvGraphicFramePr>
          <p:xfrm>
            <a:off x="4552" y="1432"/>
            <a:ext cx="208" cy="196"/>
          </p:xfrm>
          <a:graphic>
            <a:graphicData uri="http://schemas.openxmlformats.org/presentationml/2006/ole">
              <mc:AlternateContent xmlns:mc="http://schemas.openxmlformats.org/markup-compatibility/2006">
                <mc:Choice xmlns:v="urn:schemas-microsoft-com:vml" Requires="v">
                  <p:oleObj spid="_x0000_s68611" name="公式" r:id="rId5" imgW="152400" imgH="137160" progId="Equation.3">
                    <p:embed/>
                  </p:oleObj>
                </mc:Choice>
                <mc:Fallback>
                  <p:oleObj name="公式" r:id="rId5" imgW="152400" imgH="137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2" y="1432"/>
                          <a:ext cx="20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294" name="Rectangle 1027"/>
          <p:cNvSpPr>
            <a:spLocks noChangeArrowheads="1"/>
          </p:cNvSpPr>
          <p:nvPr/>
        </p:nvSpPr>
        <p:spPr bwMode="auto">
          <a:xfrm>
            <a:off x="912813" y="3514725"/>
            <a:ext cx="7259637"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35000"/>
              </a:lnSpc>
              <a:spcBef>
                <a:spcPct val="0"/>
              </a:spcBef>
              <a:buClrTx/>
              <a:buSzTx/>
              <a:buFontTx/>
              <a:buNone/>
            </a:pPr>
            <a:r>
              <a:rPr kumimoji="1" lang="zh-CN" altLang="en-US" sz="2800" b="1">
                <a:solidFill>
                  <a:srgbClr val="000099"/>
                </a:solidFill>
                <a:latin typeface="黑体" pitchFamily="2" charset="-122"/>
                <a:ea typeface="黑体" pitchFamily="2" charset="-122"/>
              </a:rPr>
              <a:t>（</a:t>
            </a:r>
            <a:r>
              <a:rPr kumimoji="1" lang="en-US" altLang="zh-CN" sz="2800" b="1">
                <a:solidFill>
                  <a:srgbClr val="000099"/>
                </a:solidFill>
                <a:latin typeface="黑体" pitchFamily="2" charset="-122"/>
                <a:ea typeface="黑体" pitchFamily="2" charset="-122"/>
              </a:rPr>
              <a:t>2</a:t>
            </a:r>
            <a:r>
              <a:rPr kumimoji="1" lang="zh-CN" altLang="en-US" sz="2800" b="1">
                <a:solidFill>
                  <a:srgbClr val="000099"/>
                </a:solidFill>
                <a:latin typeface="黑体" pitchFamily="2" charset="-122"/>
                <a:ea typeface="黑体" pitchFamily="2" charset="-122"/>
              </a:rPr>
              <a:t>）确定公私钥对：</a:t>
            </a:r>
          </a:p>
          <a:p>
            <a:pPr eaLnBrk="1" hangingPunct="1">
              <a:lnSpc>
                <a:spcPct val="150000"/>
              </a:lnSpc>
              <a:spcBef>
                <a:spcPct val="0"/>
              </a:spcBef>
              <a:buClrTx/>
              <a:buSzTx/>
              <a:buFontTx/>
              <a:buNone/>
            </a:pPr>
            <a:r>
              <a:rPr kumimoji="1" lang="zh-CN" altLang="en-US" sz="2400" b="1">
                <a:latin typeface="Times New Roman" pitchFamily="18" charset="0"/>
              </a:rPr>
              <a:t>           随机选择整数                                           ，计算</a:t>
            </a:r>
          </a:p>
          <a:p>
            <a:pPr eaLnBrk="1" hangingPunct="1">
              <a:lnSpc>
                <a:spcPct val="150000"/>
              </a:lnSpc>
              <a:spcBef>
                <a:spcPct val="0"/>
              </a:spcBef>
              <a:buClrTx/>
              <a:buSzTx/>
              <a:buFontTx/>
              <a:buNone/>
            </a:pPr>
            <a:r>
              <a:rPr kumimoji="1" lang="zh-CN" altLang="en-US" sz="2400" b="1">
                <a:latin typeface="Times New Roman" pitchFamily="18" charset="0"/>
              </a:rPr>
              <a:t>                                         ，       是公钥，</a:t>
            </a:r>
            <a:r>
              <a:rPr kumimoji="1" lang="en-US" altLang="zh-CN" sz="2400" b="1" i="1">
                <a:latin typeface="Times New Roman" pitchFamily="18" charset="0"/>
              </a:rPr>
              <a:t>d</a:t>
            </a:r>
            <a:r>
              <a:rPr kumimoji="1" lang="en-US" altLang="zh-CN" sz="2400" b="1">
                <a:latin typeface="Times New Roman" pitchFamily="18" charset="0"/>
              </a:rPr>
              <a:t> </a:t>
            </a:r>
            <a:r>
              <a:rPr kumimoji="1" lang="zh-CN" altLang="en-US" sz="2400" b="1">
                <a:latin typeface="Times New Roman" pitchFamily="18" charset="0"/>
              </a:rPr>
              <a:t>是私钥</a:t>
            </a:r>
            <a:r>
              <a:rPr kumimoji="1" lang="en-US" altLang="zh-CN" sz="2400" b="1">
                <a:latin typeface="Times New Roman" pitchFamily="18" charset="0"/>
              </a:rPr>
              <a:t>.</a:t>
            </a:r>
          </a:p>
        </p:txBody>
      </p:sp>
      <p:graphicFrame>
        <p:nvGraphicFramePr>
          <p:cNvPr id="12295" name="Object 1031"/>
          <p:cNvGraphicFramePr>
            <a:graphicFrameLocks noChangeAspect="1"/>
          </p:cNvGraphicFramePr>
          <p:nvPr/>
        </p:nvGraphicFramePr>
        <p:xfrm>
          <a:off x="3862388" y="4265613"/>
          <a:ext cx="3013075" cy="531812"/>
        </p:xfrm>
        <a:graphic>
          <a:graphicData uri="http://schemas.openxmlformats.org/presentationml/2006/ole">
            <mc:AlternateContent xmlns:mc="http://schemas.openxmlformats.org/markup-compatibility/2006">
              <mc:Choice xmlns:v="urn:schemas-microsoft-com:vml" Requires="v">
                <p:oleObj spid="_x0000_s68612" name="公式" r:id="rId7" imgW="1257246" imgH="213288" progId="Equation.3">
                  <p:embed/>
                </p:oleObj>
              </mc:Choice>
              <mc:Fallback>
                <p:oleObj name="公式" r:id="rId7" imgW="1257246" imgH="21328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2388" y="4265613"/>
                        <a:ext cx="301307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6" name="Object 1032"/>
          <p:cNvGraphicFramePr>
            <a:graphicFrameLocks noChangeAspect="1"/>
          </p:cNvGraphicFramePr>
          <p:nvPr/>
        </p:nvGraphicFramePr>
        <p:xfrm>
          <a:off x="1652588" y="4530725"/>
          <a:ext cx="2527300" cy="698500"/>
        </p:xfrm>
        <a:graphic>
          <a:graphicData uri="http://schemas.openxmlformats.org/presentationml/2006/ole">
            <mc:AlternateContent xmlns:mc="http://schemas.openxmlformats.org/markup-compatibility/2006">
              <mc:Choice xmlns:v="urn:schemas-microsoft-com:vml" Requires="v">
                <p:oleObj spid="_x0000_s68613" name="公式" r:id="rId9" imgW="998274" imgH="266772" progId="Equation.3">
                  <p:embed/>
                </p:oleObj>
              </mc:Choice>
              <mc:Fallback>
                <p:oleObj name="公式" r:id="rId9" imgW="998274" imgH="26677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2588" y="4530725"/>
                        <a:ext cx="25273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1033"/>
          <p:cNvGraphicFramePr>
            <a:graphicFrameLocks noChangeAspect="1"/>
          </p:cNvGraphicFramePr>
          <p:nvPr/>
        </p:nvGraphicFramePr>
        <p:xfrm>
          <a:off x="4572000" y="4800600"/>
          <a:ext cx="349250" cy="428625"/>
        </p:xfrm>
        <a:graphic>
          <a:graphicData uri="http://schemas.openxmlformats.org/presentationml/2006/ole">
            <mc:AlternateContent xmlns:mc="http://schemas.openxmlformats.org/markup-compatibility/2006">
              <mc:Choice xmlns:v="urn:schemas-microsoft-com:vml" Requires="v">
                <p:oleObj spid="_x0000_s68614" name="公式" r:id="rId11" imgW="137268" imgH="175332" progId="Equation.3">
                  <p:embed/>
                </p:oleObj>
              </mc:Choice>
              <mc:Fallback>
                <p:oleObj name="公式" r:id="rId11" imgW="137268" imgH="17533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800600"/>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450699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4F51B204-9B99-4C2F-9573-08D5EA8DD751}" type="datetime1">
              <a:rPr lang="zh-CN" altLang="en-US" sz="1400" smtClean="0"/>
              <a:pPr eaLnBrk="1" hangingPunct="1">
                <a:spcBef>
                  <a:spcPct val="0"/>
                </a:spcBef>
                <a:buClrTx/>
                <a:buSzTx/>
                <a:buFontTx/>
                <a:buNone/>
              </a:pPr>
              <a:t>2020\1\31 Friday</a:t>
            </a:fld>
            <a:endParaRPr lang="en-US" altLang="zh-CN" sz="1400" smtClean="0"/>
          </a:p>
        </p:txBody>
      </p:sp>
      <p:sp>
        <p:nvSpPr>
          <p:cNvPr id="13315"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3316"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32867E9-360D-4CEA-87E3-BCEAA95D99D4}" type="slidenum">
              <a:rPr lang="en-US" altLang="zh-CN" sz="1400" smtClean="0"/>
              <a:pPr eaLnBrk="1" hangingPunct="1">
                <a:spcBef>
                  <a:spcPct val="0"/>
                </a:spcBef>
                <a:buClrTx/>
                <a:buSzTx/>
                <a:buFontTx/>
                <a:buNone/>
              </a:pPr>
              <a:t>77</a:t>
            </a:fld>
            <a:endParaRPr lang="en-US" altLang="zh-CN" sz="1400" smtClean="0"/>
          </a:p>
        </p:txBody>
      </p:sp>
      <p:grpSp>
        <p:nvGrpSpPr>
          <p:cNvPr id="3098" name="Group 26"/>
          <p:cNvGrpSpPr>
            <a:grpSpLocks/>
          </p:cNvGrpSpPr>
          <p:nvPr/>
        </p:nvGrpSpPr>
        <p:grpSpPr bwMode="auto">
          <a:xfrm>
            <a:off x="889000" y="1914525"/>
            <a:ext cx="7091363" cy="1768475"/>
            <a:chOff x="692" y="864"/>
            <a:chExt cx="4467" cy="1114"/>
          </a:xfrm>
        </p:grpSpPr>
        <p:graphicFrame>
          <p:nvGraphicFramePr>
            <p:cNvPr id="13323" name="Object 10"/>
            <p:cNvGraphicFramePr>
              <a:graphicFrameLocks noChangeAspect="1"/>
            </p:cNvGraphicFramePr>
            <p:nvPr/>
          </p:nvGraphicFramePr>
          <p:xfrm>
            <a:off x="1773" y="1596"/>
            <a:ext cx="3386" cy="382"/>
          </p:xfrm>
          <a:graphic>
            <a:graphicData uri="http://schemas.openxmlformats.org/presentationml/2006/ole">
              <mc:AlternateContent xmlns:mc="http://schemas.openxmlformats.org/markup-compatibility/2006">
                <mc:Choice xmlns:v="urn:schemas-microsoft-com:vml" Requires="v">
                  <p:oleObj spid="_x0000_s69634" name="公式" r:id="rId3" imgW="2461314" imgH="266772" progId="Equation.3">
                    <p:embed/>
                  </p:oleObj>
                </mc:Choice>
                <mc:Fallback>
                  <p:oleObj name="公式" r:id="rId3" imgW="2461314" imgH="26677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 y="1596"/>
                          <a:ext cx="338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4" name="Rectangle 14"/>
            <p:cNvSpPr>
              <a:spLocks noChangeArrowheads="1"/>
            </p:cNvSpPr>
            <p:nvPr/>
          </p:nvSpPr>
          <p:spPr bwMode="auto">
            <a:xfrm>
              <a:off x="1162" y="864"/>
              <a:ext cx="3876"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nSpc>
                  <a:spcPct val="130000"/>
                </a:lnSpc>
                <a:spcBef>
                  <a:spcPct val="0"/>
                </a:spcBef>
                <a:buClrTx/>
                <a:buSzTx/>
                <a:buFontTx/>
                <a:buNone/>
              </a:pPr>
              <a:r>
                <a:rPr kumimoji="1" lang="zh-CN" altLang="en-US" sz="2400" b="1">
                  <a:latin typeface="Times New Roman" pitchFamily="18" charset="0"/>
                </a:rPr>
                <a:t>加密变换：对于任意明文              ，随机选取</a:t>
              </a:r>
            </a:p>
            <a:p>
              <a:pPr>
                <a:lnSpc>
                  <a:spcPct val="130000"/>
                </a:lnSpc>
                <a:spcBef>
                  <a:spcPct val="0"/>
                </a:spcBef>
                <a:buClrTx/>
                <a:buSzTx/>
                <a:buFontTx/>
                <a:buNone/>
              </a:pPr>
              <a:r>
                <a:rPr kumimoji="1" lang="zh-CN" altLang="en-US" sz="2400" b="1">
                  <a:latin typeface="Times New Roman" pitchFamily="18" charset="0"/>
                </a:rPr>
                <a:t>一个整数                              ，密文为</a:t>
              </a:r>
            </a:p>
          </p:txBody>
        </p:sp>
        <p:graphicFrame>
          <p:nvGraphicFramePr>
            <p:cNvPr id="13325" name="Object 15"/>
            <p:cNvGraphicFramePr>
              <a:graphicFrameLocks noChangeAspect="1"/>
            </p:cNvGraphicFramePr>
            <p:nvPr/>
          </p:nvGraphicFramePr>
          <p:xfrm>
            <a:off x="3370" y="907"/>
            <a:ext cx="576" cy="324"/>
          </p:xfrm>
          <a:graphic>
            <a:graphicData uri="http://schemas.openxmlformats.org/presentationml/2006/ole">
              <mc:AlternateContent xmlns:mc="http://schemas.openxmlformats.org/markup-compatibility/2006">
                <mc:Choice xmlns:v="urn:schemas-microsoft-com:vml" Requires="v">
                  <p:oleObj spid="_x0000_s69635" r:id="rId5" imgW="442068" imgH="236148" progId="Equation.3">
                    <p:embed/>
                  </p:oleObj>
                </mc:Choice>
                <mc:Fallback>
                  <p:oleObj r:id="rId5" imgW="442068" imgH="2361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0" y="907"/>
                          <a:ext cx="5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6" name="Object 16"/>
            <p:cNvGraphicFramePr>
              <a:graphicFrameLocks noChangeAspect="1"/>
            </p:cNvGraphicFramePr>
            <p:nvPr/>
          </p:nvGraphicFramePr>
          <p:xfrm>
            <a:off x="2026" y="1243"/>
            <a:ext cx="1392" cy="261"/>
          </p:xfrm>
          <a:graphic>
            <a:graphicData uri="http://schemas.openxmlformats.org/presentationml/2006/ole">
              <mc:AlternateContent xmlns:mc="http://schemas.openxmlformats.org/markup-compatibility/2006">
                <mc:Choice xmlns:v="urn:schemas-microsoft-com:vml" Requires="v">
                  <p:oleObj spid="_x0000_s69636" r:id="rId7" imgW="1051668" imgH="190428" progId="Equation.3">
                    <p:embed/>
                  </p:oleObj>
                </mc:Choice>
                <mc:Fallback>
                  <p:oleObj r:id="rId7" imgW="1051668" imgH="19042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6" y="1243"/>
                          <a:ext cx="139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7" name="Rectangle 17"/>
            <p:cNvSpPr>
              <a:spLocks noChangeArrowheads="1"/>
            </p:cNvSpPr>
            <p:nvPr/>
          </p:nvSpPr>
          <p:spPr bwMode="auto">
            <a:xfrm>
              <a:off x="692" y="936"/>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spcBef>
                  <a:spcPct val="0"/>
                </a:spcBef>
                <a:buClrTx/>
                <a:buSzTx/>
                <a:buFontTx/>
                <a:buNone/>
              </a:pPr>
              <a:r>
                <a:rPr kumimoji="1" lang="zh-CN" altLang="en-US" sz="2400" b="1">
                  <a:latin typeface="Times New Roman" pitchFamily="18" charset="0"/>
                </a:rPr>
                <a:t>（</a:t>
              </a:r>
              <a:r>
                <a:rPr kumimoji="1" lang="en-US" altLang="zh-CN" sz="2400" b="1">
                  <a:latin typeface="Times New Roman" pitchFamily="18" charset="0"/>
                </a:rPr>
                <a:t>3</a:t>
              </a:r>
              <a:r>
                <a:rPr kumimoji="1" lang="zh-CN" altLang="en-US" sz="2400" b="1">
                  <a:latin typeface="Times New Roman" pitchFamily="18" charset="0"/>
                </a:rPr>
                <a:t>）</a:t>
              </a:r>
            </a:p>
          </p:txBody>
        </p:sp>
      </p:grpSp>
      <p:grpSp>
        <p:nvGrpSpPr>
          <p:cNvPr id="3099" name="Group 27"/>
          <p:cNvGrpSpPr>
            <a:grpSpLocks/>
          </p:cNvGrpSpPr>
          <p:nvPr/>
        </p:nvGrpSpPr>
        <p:grpSpPr bwMode="auto">
          <a:xfrm>
            <a:off x="755650" y="4454525"/>
            <a:ext cx="6604000" cy="1481138"/>
            <a:chOff x="608" y="2464"/>
            <a:chExt cx="4160" cy="933"/>
          </a:xfrm>
        </p:grpSpPr>
        <p:sp>
          <p:nvSpPr>
            <p:cNvPr id="13320" name="Rectangle 20"/>
            <p:cNvSpPr>
              <a:spLocks noChangeArrowheads="1"/>
            </p:cNvSpPr>
            <p:nvPr/>
          </p:nvSpPr>
          <p:spPr bwMode="auto">
            <a:xfrm>
              <a:off x="608" y="2464"/>
              <a:ext cx="4064"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30000"/>
                </a:lnSpc>
                <a:spcBef>
                  <a:spcPct val="0"/>
                </a:spcBef>
                <a:buClrTx/>
                <a:buSzTx/>
                <a:buFontTx/>
                <a:buNone/>
              </a:pPr>
              <a:r>
                <a:rPr kumimoji="1" lang="en-US" altLang="zh-CN" sz="2400" b="1">
                  <a:solidFill>
                    <a:srgbClr val="FFFF00"/>
                  </a:solidFill>
                  <a:latin typeface="Times New Roman" pitchFamily="18" charset="0"/>
                  <a:cs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4</a:t>
              </a:r>
              <a:r>
                <a:rPr kumimoji="1" lang="zh-CN" altLang="en-US" sz="2400" b="1">
                  <a:latin typeface="Times New Roman" pitchFamily="18" charset="0"/>
                </a:rPr>
                <a:t>）解密变换：对任意密文                              </a:t>
              </a:r>
            </a:p>
            <a:p>
              <a:pPr eaLnBrk="1" hangingPunct="1">
                <a:lnSpc>
                  <a:spcPct val="130000"/>
                </a:lnSpc>
                <a:spcBef>
                  <a:spcPct val="0"/>
                </a:spcBef>
                <a:buClrTx/>
                <a:buSzTx/>
                <a:buFontTx/>
                <a:buNone/>
              </a:pPr>
              <a:r>
                <a:rPr kumimoji="1" lang="zh-CN" altLang="en-US" sz="2400" b="1">
                  <a:latin typeface="Times New Roman" pitchFamily="18" charset="0"/>
                </a:rPr>
                <a:t>            明文为</a:t>
              </a:r>
            </a:p>
          </p:txBody>
        </p:sp>
        <p:graphicFrame>
          <p:nvGraphicFramePr>
            <p:cNvPr id="13321" name="Object 11"/>
            <p:cNvGraphicFramePr>
              <a:graphicFrameLocks noChangeAspect="1"/>
            </p:cNvGraphicFramePr>
            <p:nvPr/>
          </p:nvGraphicFramePr>
          <p:xfrm>
            <a:off x="1820" y="2990"/>
            <a:ext cx="2072" cy="407"/>
          </p:xfrm>
          <a:graphic>
            <a:graphicData uri="http://schemas.openxmlformats.org/presentationml/2006/ole">
              <mc:AlternateContent xmlns:mc="http://schemas.openxmlformats.org/markup-compatibility/2006">
                <mc:Choice xmlns:v="urn:schemas-microsoft-com:vml" Requires="v">
                  <p:oleObj spid="_x0000_s69637" name="公式" r:id="rId9" imgW="1409646" imgH="266772" progId="Equation.3">
                    <p:embed/>
                  </p:oleObj>
                </mc:Choice>
                <mc:Fallback>
                  <p:oleObj name="公式" r:id="rId9" imgW="1409646" imgH="26677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0" y="2990"/>
                          <a:ext cx="207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Object 19"/>
            <p:cNvGraphicFramePr>
              <a:graphicFrameLocks noChangeAspect="1"/>
            </p:cNvGraphicFramePr>
            <p:nvPr/>
          </p:nvGraphicFramePr>
          <p:xfrm>
            <a:off x="3138" y="2481"/>
            <a:ext cx="1630" cy="410"/>
          </p:xfrm>
          <a:graphic>
            <a:graphicData uri="http://schemas.openxmlformats.org/presentationml/2006/ole">
              <mc:AlternateContent xmlns:mc="http://schemas.openxmlformats.org/markup-compatibility/2006">
                <mc:Choice xmlns:v="urn:schemas-microsoft-com:vml" Requires="v">
                  <p:oleObj spid="_x0000_s69638" name="公式" r:id="rId11" imgW="1219200" imgH="289632" progId="Equation.3">
                    <p:embed/>
                  </p:oleObj>
                </mc:Choice>
                <mc:Fallback>
                  <p:oleObj name="公式" r:id="rId11" imgW="1219200" imgH="28963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8" y="2481"/>
                          <a:ext cx="1630"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97" name="Text Box 25"/>
          <p:cNvSpPr txBox="1">
            <a:spLocks noChangeArrowheads="1"/>
          </p:cNvSpPr>
          <p:nvPr/>
        </p:nvSpPr>
        <p:spPr bwMode="auto">
          <a:xfrm>
            <a:off x="1476375" y="3789363"/>
            <a:ext cx="6983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zh-CN" altLang="en-US" sz="2400" b="1"/>
              <a:t>（这里注意两点：随机算法；密文扩展一倍；）</a:t>
            </a:r>
          </a:p>
        </p:txBody>
      </p:sp>
    </p:spTree>
    <p:extLst>
      <p:ext uri="{BB962C8B-B14F-4D97-AF65-F5344CB8AC3E}">
        <p14:creationId xmlns:p14="http://schemas.microsoft.com/office/powerpoint/2010/main" val="4119045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98"/>
                                        </p:tgtEl>
                                        <p:attrNameLst>
                                          <p:attrName>style.visibility</p:attrName>
                                        </p:attrNameLst>
                                      </p:cBhvr>
                                      <p:to>
                                        <p:strVal val="visible"/>
                                      </p:to>
                                    </p:set>
                                    <p:anim calcmode="lin" valueType="num">
                                      <p:cBhvr additive="base">
                                        <p:cTn id="7" dur="500" fill="hold"/>
                                        <p:tgtEl>
                                          <p:spTgt spid="3098"/>
                                        </p:tgtEl>
                                        <p:attrNameLst>
                                          <p:attrName>ppt_x</p:attrName>
                                        </p:attrNameLst>
                                      </p:cBhvr>
                                      <p:tavLst>
                                        <p:tav tm="0">
                                          <p:val>
                                            <p:strVal val="0-#ppt_w/2"/>
                                          </p:val>
                                        </p:tav>
                                        <p:tav tm="100000">
                                          <p:val>
                                            <p:strVal val="#ppt_x"/>
                                          </p:val>
                                        </p:tav>
                                      </p:tavLst>
                                    </p:anim>
                                    <p:anim calcmode="lin" valueType="num">
                                      <p:cBhvr additive="base">
                                        <p:cTn id="8" dur="500" fill="hold"/>
                                        <p:tgtEl>
                                          <p:spTgt spid="30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97"/>
                                        </p:tgtEl>
                                        <p:attrNameLst>
                                          <p:attrName>style.visibility</p:attrName>
                                        </p:attrNameLst>
                                      </p:cBhvr>
                                      <p:to>
                                        <p:strVal val="visible"/>
                                      </p:to>
                                    </p:set>
                                    <p:anim calcmode="lin" valueType="num">
                                      <p:cBhvr additive="base">
                                        <p:cTn id="13" dur="500" fill="hold"/>
                                        <p:tgtEl>
                                          <p:spTgt spid="3097"/>
                                        </p:tgtEl>
                                        <p:attrNameLst>
                                          <p:attrName>ppt_x</p:attrName>
                                        </p:attrNameLst>
                                      </p:cBhvr>
                                      <p:tavLst>
                                        <p:tav tm="0">
                                          <p:val>
                                            <p:strVal val="0-#ppt_w/2"/>
                                          </p:val>
                                        </p:tav>
                                        <p:tav tm="100000">
                                          <p:val>
                                            <p:strVal val="#ppt_x"/>
                                          </p:val>
                                        </p:tav>
                                      </p:tavLst>
                                    </p:anim>
                                    <p:anim calcmode="lin" valueType="num">
                                      <p:cBhvr additive="base">
                                        <p:cTn id="14" dur="500" fill="hold"/>
                                        <p:tgtEl>
                                          <p:spTgt spid="30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99"/>
                                        </p:tgtEl>
                                        <p:attrNameLst>
                                          <p:attrName>style.visibility</p:attrName>
                                        </p:attrNameLst>
                                      </p:cBhvr>
                                      <p:to>
                                        <p:strVal val="visible"/>
                                      </p:to>
                                    </p:set>
                                    <p:anim calcmode="lin" valueType="num">
                                      <p:cBhvr additive="base">
                                        <p:cTn id="19" dur="500" fill="hold"/>
                                        <p:tgtEl>
                                          <p:spTgt spid="3099"/>
                                        </p:tgtEl>
                                        <p:attrNameLst>
                                          <p:attrName>ppt_x</p:attrName>
                                        </p:attrNameLst>
                                      </p:cBhvr>
                                      <p:tavLst>
                                        <p:tav tm="0">
                                          <p:val>
                                            <p:strVal val="0-#ppt_w/2"/>
                                          </p:val>
                                        </p:tav>
                                        <p:tav tm="100000">
                                          <p:val>
                                            <p:strVal val="#ppt_x"/>
                                          </p:val>
                                        </p:tav>
                                      </p:tavLst>
                                    </p:anim>
                                    <p:anim calcmode="lin" valueType="num">
                                      <p:cBhvr additive="base">
                                        <p:cTn id="20" dur="500" fill="hold"/>
                                        <p:tgtEl>
                                          <p:spTgt spid="3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139547E-2840-4AFD-81CB-01DC433086F5}" type="datetime1">
              <a:rPr lang="zh-CN" altLang="en-US" sz="1400" smtClean="0"/>
              <a:pPr eaLnBrk="1" hangingPunct="1">
                <a:spcBef>
                  <a:spcPct val="0"/>
                </a:spcBef>
                <a:buClrTx/>
                <a:buSzTx/>
                <a:buFontTx/>
                <a:buNone/>
              </a:pPr>
              <a:t>2020\1\31 Friday</a:t>
            </a:fld>
            <a:endParaRPr lang="en-US" altLang="zh-CN" sz="1400" smtClean="0"/>
          </a:p>
        </p:txBody>
      </p:sp>
      <p:sp>
        <p:nvSpPr>
          <p:cNvPr id="14339"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4340"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B709C6C-F6DE-4E43-AEF7-83C356C0A263}" type="slidenum">
              <a:rPr lang="en-US" altLang="zh-CN" sz="1400" smtClean="0"/>
              <a:pPr eaLnBrk="1" hangingPunct="1">
                <a:spcBef>
                  <a:spcPct val="0"/>
                </a:spcBef>
                <a:buClrTx/>
                <a:buSzTx/>
                <a:buFontTx/>
                <a:buNone/>
              </a:pPr>
              <a:t>78</a:t>
            </a:fld>
            <a:endParaRPr lang="en-US" altLang="zh-CN" sz="1400" smtClean="0"/>
          </a:p>
        </p:txBody>
      </p:sp>
      <p:graphicFrame>
        <p:nvGraphicFramePr>
          <p:cNvPr id="7173" name="Object 5"/>
          <p:cNvGraphicFramePr>
            <a:graphicFrameLocks noChangeAspect="1"/>
          </p:cNvGraphicFramePr>
          <p:nvPr/>
        </p:nvGraphicFramePr>
        <p:xfrm>
          <a:off x="1401763" y="2468563"/>
          <a:ext cx="7691437" cy="3182937"/>
        </p:xfrm>
        <a:graphic>
          <a:graphicData uri="http://schemas.openxmlformats.org/presentationml/2006/ole">
            <mc:AlternateContent xmlns:mc="http://schemas.openxmlformats.org/markup-compatibility/2006">
              <mc:Choice xmlns:v="urn:schemas-microsoft-com:vml" Requires="v">
                <p:oleObj spid="_x0000_s70658" name="公式" r:id="rId3" imgW="3566160" imgH="1455492" progId="Equation.3">
                  <p:embed/>
                </p:oleObj>
              </mc:Choice>
              <mc:Fallback>
                <p:oleObj name="公式" r:id="rId3" imgW="3566160" imgH="145549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2468563"/>
                        <a:ext cx="7691437"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Text Box 4"/>
          <p:cNvSpPr txBox="1">
            <a:spLocks noChangeArrowheads="1"/>
          </p:cNvSpPr>
          <p:nvPr/>
        </p:nvSpPr>
        <p:spPr bwMode="auto">
          <a:xfrm>
            <a:off x="1476375" y="895350"/>
            <a:ext cx="2374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3600" b="1">
                <a:latin typeface="Times New Roman" pitchFamily="18" charset="0"/>
                <a:ea typeface="黑体" pitchFamily="2" charset="-122"/>
              </a:rPr>
              <a:t>正确性</a:t>
            </a:r>
          </a:p>
        </p:txBody>
      </p:sp>
      <p:sp>
        <p:nvSpPr>
          <p:cNvPr id="14343" name="Text Box 13"/>
          <p:cNvSpPr txBox="1">
            <a:spLocks noChangeArrowheads="1"/>
          </p:cNvSpPr>
          <p:nvPr/>
        </p:nvSpPr>
        <p:spPr bwMode="auto">
          <a:xfrm>
            <a:off x="1187450" y="1811338"/>
            <a:ext cx="1800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b="1">
                <a:solidFill>
                  <a:srgbClr val="000099"/>
                </a:solidFill>
                <a:ea typeface="仿宋_GB2312" pitchFamily="49" charset="-122"/>
              </a:rPr>
              <a:t>证明：</a:t>
            </a:r>
          </a:p>
        </p:txBody>
      </p:sp>
    </p:spTree>
    <p:extLst>
      <p:ext uri="{BB962C8B-B14F-4D97-AF65-F5344CB8AC3E}">
        <p14:creationId xmlns:p14="http://schemas.microsoft.com/office/powerpoint/2010/main" val="3889187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0-#ppt_w/2"/>
                                          </p:val>
                                        </p:tav>
                                        <p:tav tm="100000">
                                          <p:val>
                                            <p:strVal val="#ppt_x"/>
                                          </p:val>
                                        </p:tav>
                                      </p:tavLst>
                                    </p:anim>
                                    <p:anim calcmode="lin" valueType="num">
                                      <p:cBhvr additive="base">
                                        <p:cTn id="8"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215485A-E0BB-49A9-936B-18B880D1AF77}" type="datetime1">
              <a:rPr lang="zh-CN" altLang="en-US" sz="1400" smtClean="0"/>
              <a:pPr eaLnBrk="1" hangingPunct="1">
                <a:spcBef>
                  <a:spcPct val="0"/>
                </a:spcBef>
                <a:buClrTx/>
                <a:buSzTx/>
                <a:buFontTx/>
                <a:buNone/>
              </a:pPr>
              <a:t>2020\1\31 Friday</a:t>
            </a:fld>
            <a:endParaRPr lang="en-US" altLang="zh-CN" sz="1400" smtClean="0"/>
          </a:p>
        </p:txBody>
      </p:sp>
      <p:sp>
        <p:nvSpPr>
          <p:cNvPr id="15363"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536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E43CDB0-1280-49DF-B384-5C3D97B2CB09}" type="slidenum">
              <a:rPr lang="en-US" altLang="zh-CN" sz="1400" smtClean="0"/>
              <a:pPr eaLnBrk="1" hangingPunct="1">
                <a:spcBef>
                  <a:spcPct val="0"/>
                </a:spcBef>
                <a:buClrTx/>
                <a:buSzTx/>
                <a:buFontTx/>
                <a:buNone/>
              </a:pPr>
              <a:t>79</a:t>
            </a:fld>
            <a:endParaRPr lang="en-US" altLang="zh-CN" sz="1400" smtClean="0"/>
          </a:p>
        </p:txBody>
      </p:sp>
      <p:graphicFrame>
        <p:nvGraphicFramePr>
          <p:cNvPr id="20484" name="Object 4"/>
          <p:cNvGraphicFramePr>
            <a:graphicFrameLocks noChangeAspect="1"/>
          </p:cNvGraphicFramePr>
          <p:nvPr/>
        </p:nvGraphicFramePr>
        <p:xfrm>
          <a:off x="1116013" y="3141663"/>
          <a:ext cx="838200" cy="398462"/>
        </p:xfrm>
        <a:graphic>
          <a:graphicData uri="http://schemas.openxmlformats.org/presentationml/2006/ole">
            <mc:AlternateContent xmlns:mc="http://schemas.openxmlformats.org/markup-compatibility/2006">
              <mc:Choice xmlns:v="urn:schemas-microsoft-com:vml" Requires="v">
                <p:oleObj spid="_x0000_s71682" r:id="rId3" imgW="365760" imgH="160020" progId="Equation.3">
                  <p:embed/>
                </p:oleObj>
              </mc:Choice>
              <mc:Fallback>
                <p:oleObj r:id="rId3" imgW="365760" imgH="1600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141663"/>
                        <a:ext cx="838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10"/>
          <p:cNvSpPr>
            <a:spLocks noChangeArrowheads="1"/>
          </p:cNvSpPr>
          <p:nvPr/>
        </p:nvSpPr>
        <p:spPr bwMode="auto">
          <a:xfrm>
            <a:off x="468313" y="1916113"/>
            <a:ext cx="7199312"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40000"/>
              </a:lnSpc>
              <a:spcBef>
                <a:spcPct val="0"/>
              </a:spcBef>
              <a:buClrTx/>
              <a:buSzTx/>
              <a:buFontTx/>
              <a:buNone/>
            </a:pPr>
            <a:r>
              <a:rPr kumimoji="1" lang="zh-CN" altLang="en-US" sz="2400" b="1">
                <a:latin typeface="Times New Roman" pitchFamily="18" charset="0"/>
              </a:rPr>
              <a:t>（</a:t>
            </a:r>
            <a:r>
              <a:rPr kumimoji="1" lang="en-US" altLang="zh-CN" sz="2400" b="1">
                <a:latin typeface="Times New Roman" pitchFamily="18" charset="0"/>
              </a:rPr>
              <a:t>1</a:t>
            </a:r>
            <a:r>
              <a:rPr kumimoji="1" lang="zh-CN" altLang="en-US" sz="2400" b="1">
                <a:latin typeface="Times New Roman" pitchFamily="18" charset="0"/>
              </a:rPr>
              <a:t>）选取公共参数：选取素数</a:t>
            </a:r>
            <a:r>
              <a:rPr kumimoji="1" lang="en-US" altLang="zh-CN" sz="2400" b="1" i="1">
                <a:latin typeface="Times New Roman" pitchFamily="18" charset="0"/>
              </a:rPr>
              <a:t>p</a:t>
            </a:r>
            <a:r>
              <a:rPr kumimoji="1" lang="zh-CN" altLang="en-US" sz="2400" b="1">
                <a:latin typeface="Times New Roman" pitchFamily="18" charset="0"/>
              </a:rPr>
              <a:t>＝</a:t>
            </a:r>
            <a:r>
              <a:rPr kumimoji="1" lang="en-US" altLang="zh-CN" sz="2400" b="1">
                <a:latin typeface="Times New Roman" pitchFamily="18" charset="0"/>
              </a:rPr>
              <a:t>19</a:t>
            </a:r>
            <a:r>
              <a:rPr kumimoji="1" lang="zh-CN" altLang="en-US" sz="2400" b="1">
                <a:latin typeface="Times New Roman" pitchFamily="18" charset="0"/>
              </a:rPr>
              <a:t>，                 </a:t>
            </a:r>
          </a:p>
        </p:txBody>
      </p:sp>
      <p:grpSp>
        <p:nvGrpSpPr>
          <p:cNvPr id="20734" name="Group 254"/>
          <p:cNvGrpSpPr>
            <a:grpSpLocks/>
          </p:cNvGrpSpPr>
          <p:nvPr/>
        </p:nvGrpSpPr>
        <p:grpSpPr bwMode="auto">
          <a:xfrm>
            <a:off x="755650" y="3573463"/>
            <a:ext cx="7467600" cy="2514600"/>
            <a:chOff x="816" y="2448"/>
            <a:chExt cx="4704" cy="1584"/>
          </a:xfrm>
        </p:grpSpPr>
        <p:grpSp>
          <p:nvGrpSpPr>
            <p:cNvPr id="15370" name="Group 197"/>
            <p:cNvGrpSpPr>
              <a:grpSpLocks/>
            </p:cNvGrpSpPr>
            <p:nvPr/>
          </p:nvGrpSpPr>
          <p:grpSpPr bwMode="auto">
            <a:xfrm>
              <a:off x="816" y="2448"/>
              <a:ext cx="4704" cy="768"/>
              <a:chOff x="-3" y="-3"/>
              <a:chExt cx="2926" cy="1042"/>
            </a:xfrm>
          </p:grpSpPr>
          <p:grpSp>
            <p:nvGrpSpPr>
              <p:cNvPr id="15422" name="Group 195"/>
              <p:cNvGrpSpPr>
                <a:grpSpLocks/>
              </p:cNvGrpSpPr>
              <p:nvPr/>
            </p:nvGrpSpPr>
            <p:grpSpPr bwMode="auto">
              <a:xfrm>
                <a:off x="0" y="0"/>
                <a:ext cx="2920" cy="1036"/>
                <a:chOff x="0" y="0"/>
                <a:chExt cx="2920" cy="1036"/>
              </a:xfrm>
            </p:grpSpPr>
            <p:grpSp>
              <p:nvGrpSpPr>
                <p:cNvPr id="15424" name="Group 152"/>
                <p:cNvGrpSpPr>
                  <a:grpSpLocks/>
                </p:cNvGrpSpPr>
                <p:nvPr/>
              </p:nvGrpSpPr>
              <p:grpSpPr bwMode="auto">
                <a:xfrm>
                  <a:off x="0" y="0"/>
                  <a:ext cx="400" cy="518"/>
                  <a:chOff x="0" y="0"/>
                  <a:chExt cx="400" cy="518"/>
                </a:xfrm>
              </p:grpSpPr>
              <p:sp>
                <p:nvSpPr>
                  <p:cNvPr id="15488" name="Rectangle 129"/>
                  <p:cNvSpPr>
                    <a:spLocks noChangeArrowheads="1"/>
                  </p:cNvSpPr>
                  <p:nvPr/>
                </p:nvSpPr>
                <p:spPr bwMode="auto">
                  <a:xfrm>
                    <a:off x="43" y="0"/>
                    <a:ext cx="31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just" eaLnBrk="1" hangingPunct="1">
                      <a:spcBef>
                        <a:spcPct val="0"/>
                      </a:spcBef>
                      <a:buClrTx/>
                      <a:buSzTx/>
                      <a:buFontTx/>
                      <a:buNone/>
                    </a:pPr>
                    <a:r>
                      <a:rPr kumimoji="1" lang="zh-CN" altLang="en-US" b="1" baseline="-14000">
                        <a:latin typeface="Times New Roman" pitchFamily="18" charset="0"/>
                      </a:rPr>
                      <a:t>指数</a:t>
                    </a:r>
                    <a:endParaRPr kumimoji="1" lang="zh-CN" altLang="en-US" b="1" baseline="-14000"/>
                  </a:p>
                  <a:p>
                    <a:pPr algn="just">
                      <a:spcBef>
                        <a:spcPct val="0"/>
                      </a:spcBef>
                      <a:buClrTx/>
                      <a:buSzTx/>
                      <a:buFontTx/>
                      <a:buNone/>
                    </a:pPr>
                    <a:endParaRPr kumimoji="1" lang="en-US" altLang="zh-CN" b="1" baseline="-14000">
                      <a:latin typeface="Times New Roman" pitchFamily="18" charset="0"/>
                    </a:endParaRPr>
                  </a:p>
                </p:txBody>
              </p:sp>
              <p:sp>
                <p:nvSpPr>
                  <p:cNvPr id="15489" name="Rectangle 151"/>
                  <p:cNvSpPr>
                    <a:spLocks noChangeArrowheads="1"/>
                  </p:cNvSpPr>
                  <p:nvPr/>
                </p:nvSpPr>
                <p:spPr bwMode="auto">
                  <a:xfrm>
                    <a:off x="0" y="0"/>
                    <a:ext cx="40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25" name="Group 154"/>
                <p:cNvGrpSpPr>
                  <a:grpSpLocks/>
                </p:cNvGrpSpPr>
                <p:nvPr/>
              </p:nvGrpSpPr>
              <p:grpSpPr bwMode="auto">
                <a:xfrm>
                  <a:off x="400" y="0"/>
                  <a:ext cx="236" cy="518"/>
                  <a:chOff x="400" y="0"/>
                  <a:chExt cx="236" cy="518"/>
                </a:xfrm>
              </p:grpSpPr>
              <p:sp>
                <p:nvSpPr>
                  <p:cNvPr id="15486" name="Rectangle 130"/>
                  <p:cNvSpPr>
                    <a:spLocks noChangeArrowheads="1"/>
                  </p:cNvSpPr>
                  <p:nvPr/>
                </p:nvSpPr>
                <p:spPr bwMode="auto">
                  <a:xfrm>
                    <a:off x="443" y="0"/>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1</a:t>
                    </a:r>
                  </a:p>
                  <a:p>
                    <a:pPr algn="ctr">
                      <a:spcBef>
                        <a:spcPct val="0"/>
                      </a:spcBef>
                      <a:buClrTx/>
                      <a:buSzTx/>
                      <a:buFontTx/>
                      <a:buNone/>
                    </a:pPr>
                    <a:endParaRPr kumimoji="1" lang="en-US" altLang="zh-CN" b="1" baseline="-14000">
                      <a:latin typeface="Times New Roman" pitchFamily="18" charset="0"/>
                    </a:endParaRPr>
                  </a:p>
                </p:txBody>
              </p:sp>
              <p:sp>
                <p:nvSpPr>
                  <p:cNvPr id="15487" name="Rectangle 153"/>
                  <p:cNvSpPr>
                    <a:spLocks noChangeArrowheads="1"/>
                  </p:cNvSpPr>
                  <p:nvPr/>
                </p:nvSpPr>
                <p:spPr bwMode="auto">
                  <a:xfrm>
                    <a:off x="400" y="0"/>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26" name="Group 156"/>
                <p:cNvGrpSpPr>
                  <a:grpSpLocks/>
                </p:cNvGrpSpPr>
                <p:nvPr/>
              </p:nvGrpSpPr>
              <p:grpSpPr bwMode="auto">
                <a:xfrm>
                  <a:off x="636" y="0"/>
                  <a:ext cx="236" cy="518"/>
                  <a:chOff x="636" y="0"/>
                  <a:chExt cx="236" cy="518"/>
                </a:xfrm>
              </p:grpSpPr>
              <p:sp>
                <p:nvSpPr>
                  <p:cNvPr id="15484" name="Rectangle 131"/>
                  <p:cNvSpPr>
                    <a:spLocks noChangeArrowheads="1"/>
                  </p:cNvSpPr>
                  <p:nvPr/>
                </p:nvSpPr>
                <p:spPr bwMode="auto">
                  <a:xfrm>
                    <a:off x="679" y="0"/>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2</a:t>
                    </a:r>
                  </a:p>
                  <a:p>
                    <a:pPr algn="ctr">
                      <a:spcBef>
                        <a:spcPct val="0"/>
                      </a:spcBef>
                      <a:buClrTx/>
                      <a:buSzTx/>
                      <a:buFontTx/>
                      <a:buNone/>
                    </a:pPr>
                    <a:endParaRPr kumimoji="1" lang="en-US" altLang="zh-CN" b="1" baseline="-14000">
                      <a:latin typeface="Times New Roman" pitchFamily="18" charset="0"/>
                    </a:endParaRPr>
                  </a:p>
                </p:txBody>
              </p:sp>
              <p:sp>
                <p:nvSpPr>
                  <p:cNvPr id="15485" name="Rectangle 155"/>
                  <p:cNvSpPr>
                    <a:spLocks noChangeArrowheads="1"/>
                  </p:cNvSpPr>
                  <p:nvPr/>
                </p:nvSpPr>
                <p:spPr bwMode="auto">
                  <a:xfrm>
                    <a:off x="636" y="0"/>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27" name="Group 158"/>
                <p:cNvGrpSpPr>
                  <a:grpSpLocks/>
                </p:cNvGrpSpPr>
                <p:nvPr/>
              </p:nvGrpSpPr>
              <p:grpSpPr bwMode="auto">
                <a:xfrm>
                  <a:off x="872" y="0"/>
                  <a:ext cx="236" cy="518"/>
                  <a:chOff x="872" y="0"/>
                  <a:chExt cx="236" cy="518"/>
                </a:xfrm>
              </p:grpSpPr>
              <p:sp>
                <p:nvSpPr>
                  <p:cNvPr id="15482" name="Rectangle 132"/>
                  <p:cNvSpPr>
                    <a:spLocks noChangeArrowheads="1"/>
                  </p:cNvSpPr>
                  <p:nvPr/>
                </p:nvSpPr>
                <p:spPr bwMode="auto">
                  <a:xfrm>
                    <a:off x="915" y="0"/>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3</a:t>
                    </a:r>
                  </a:p>
                  <a:p>
                    <a:pPr algn="ctr">
                      <a:spcBef>
                        <a:spcPct val="0"/>
                      </a:spcBef>
                      <a:buClrTx/>
                      <a:buSzTx/>
                      <a:buFontTx/>
                      <a:buNone/>
                    </a:pPr>
                    <a:endParaRPr kumimoji="1" lang="en-US" altLang="zh-CN" b="1" baseline="-14000">
                      <a:latin typeface="Times New Roman" pitchFamily="18" charset="0"/>
                    </a:endParaRPr>
                  </a:p>
                </p:txBody>
              </p:sp>
              <p:sp>
                <p:nvSpPr>
                  <p:cNvPr id="15483" name="Rectangle 157"/>
                  <p:cNvSpPr>
                    <a:spLocks noChangeArrowheads="1"/>
                  </p:cNvSpPr>
                  <p:nvPr/>
                </p:nvSpPr>
                <p:spPr bwMode="auto">
                  <a:xfrm>
                    <a:off x="872" y="0"/>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28" name="Group 160"/>
                <p:cNvGrpSpPr>
                  <a:grpSpLocks/>
                </p:cNvGrpSpPr>
                <p:nvPr/>
              </p:nvGrpSpPr>
              <p:grpSpPr bwMode="auto">
                <a:xfrm>
                  <a:off x="1108" y="0"/>
                  <a:ext cx="268" cy="518"/>
                  <a:chOff x="1108" y="0"/>
                  <a:chExt cx="268" cy="518"/>
                </a:xfrm>
              </p:grpSpPr>
              <p:sp>
                <p:nvSpPr>
                  <p:cNvPr id="15480" name="Rectangle 133"/>
                  <p:cNvSpPr>
                    <a:spLocks noChangeArrowheads="1"/>
                  </p:cNvSpPr>
                  <p:nvPr/>
                </p:nvSpPr>
                <p:spPr bwMode="auto">
                  <a:xfrm>
                    <a:off x="1151"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4</a:t>
                    </a:r>
                  </a:p>
                  <a:p>
                    <a:pPr algn="ctr">
                      <a:spcBef>
                        <a:spcPct val="0"/>
                      </a:spcBef>
                      <a:buClrTx/>
                      <a:buSzTx/>
                      <a:buFontTx/>
                      <a:buNone/>
                    </a:pPr>
                    <a:endParaRPr kumimoji="1" lang="en-US" altLang="zh-CN" b="1" baseline="-14000">
                      <a:latin typeface="Times New Roman" pitchFamily="18" charset="0"/>
                    </a:endParaRPr>
                  </a:p>
                </p:txBody>
              </p:sp>
              <p:sp>
                <p:nvSpPr>
                  <p:cNvPr id="15481" name="Rectangle 159"/>
                  <p:cNvSpPr>
                    <a:spLocks noChangeArrowheads="1"/>
                  </p:cNvSpPr>
                  <p:nvPr/>
                </p:nvSpPr>
                <p:spPr bwMode="auto">
                  <a:xfrm>
                    <a:off x="1108"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29" name="Group 162"/>
                <p:cNvGrpSpPr>
                  <a:grpSpLocks/>
                </p:cNvGrpSpPr>
                <p:nvPr/>
              </p:nvGrpSpPr>
              <p:grpSpPr bwMode="auto">
                <a:xfrm>
                  <a:off x="1376" y="0"/>
                  <a:ext cx="268" cy="518"/>
                  <a:chOff x="1376" y="0"/>
                  <a:chExt cx="268" cy="518"/>
                </a:xfrm>
              </p:grpSpPr>
              <p:sp>
                <p:nvSpPr>
                  <p:cNvPr id="15478" name="Rectangle 134"/>
                  <p:cNvSpPr>
                    <a:spLocks noChangeArrowheads="1"/>
                  </p:cNvSpPr>
                  <p:nvPr/>
                </p:nvSpPr>
                <p:spPr bwMode="auto">
                  <a:xfrm>
                    <a:off x="1419"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5</a:t>
                    </a:r>
                  </a:p>
                  <a:p>
                    <a:pPr algn="ctr">
                      <a:spcBef>
                        <a:spcPct val="0"/>
                      </a:spcBef>
                      <a:buClrTx/>
                      <a:buSzTx/>
                      <a:buFontTx/>
                      <a:buNone/>
                    </a:pPr>
                    <a:endParaRPr kumimoji="1" lang="en-US" altLang="zh-CN" b="1" baseline="-14000">
                      <a:latin typeface="Times New Roman" pitchFamily="18" charset="0"/>
                    </a:endParaRPr>
                  </a:p>
                </p:txBody>
              </p:sp>
              <p:sp>
                <p:nvSpPr>
                  <p:cNvPr id="15479" name="Rectangle 161"/>
                  <p:cNvSpPr>
                    <a:spLocks noChangeArrowheads="1"/>
                  </p:cNvSpPr>
                  <p:nvPr/>
                </p:nvSpPr>
                <p:spPr bwMode="auto">
                  <a:xfrm>
                    <a:off x="1376"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0" name="Group 164"/>
                <p:cNvGrpSpPr>
                  <a:grpSpLocks/>
                </p:cNvGrpSpPr>
                <p:nvPr/>
              </p:nvGrpSpPr>
              <p:grpSpPr bwMode="auto">
                <a:xfrm>
                  <a:off x="1644" y="0"/>
                  <a:ext cx="236" cy="518"/>
                  <a:chOff x="1644" y="0"/>
                  <a:chExt cx="236" cy="518"/>
                </a:xfrm>
              </p:grpSpPr>
              <p:sp>
                <p:nvSpPr>
                  <p:cNvPr id="15476" name="Rectangle 135"/>
                  <p:cNvSpPr>
                    <a:spLocks noChangeArrowheads="1"/>
                  </p:cNvSpPr>
                  <p:nvPr/>
                </p:nvSpPr>
                <p:spPr bwMode="auto">
                  <a:xfrm>
                    <a:off x="1687" y="0"/>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6</a:t>
                    </a:r>
                  </a:p>
                  <a:p>
                    <a:pPr algn="ctr">
                      <a:spcBef>
                        <a:spcPct val="0"/>
                      </a:spcBef>
                      <a:buClrTx/>
                      <a:buSzTx/>
                      <a:buFontTx/>
                      <a:buNone/>
                    </a:pPr>
                    <a:endParaRPr kumimoji="1" lang="en-US" altLang="zh-CN" b="1" baseline="-14000">
                      <a:latin typeface="Times New Roman" pitchFamily="18" charset="0"/>
                    </a:endParaRPr>
                  </a:p>
                </p:txBody>
              </p:sp>
              <p:sp>
                <p:nvSpPr>
                  <p:cNvPr id="15477" name="Rectangle 163"/>
                  <p:cNvSpPr>
                    <a:spLocks noChangeArrowheads="1"/>
                  </p:cNvSpPr>
                  <p:nvPr/>
                </p:nvSpPr>
                <p:spPr bwMode="auto">
                  <a:xfrm>
                    <a:off x="1644" y="0"/>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1" name="Group 166"/>
                <p:cNvGrpSpPr>
                  <a:grpSpLocks/>
                </p:cNvGrpSpPr>
                <p:nvPr/>
              </p:nvGrpSpPr>
              <p:grpSpPr bwMode="auto">
                <a:xfrm>
                  <a:off x="1880" y="0"/>
                  <a:ext cx="268" cy="518"/>
                  <a:chOff x="1880" y="0"/>
                  <a:chExt cx="268" cy="518"/>
                </a:xfrm>
              </p:grpSpPr>
              <p:sp>
                <p:nvSpPr>
                  <p:cNvPr id="15474" name="Rectangle 136"/>
                  <p:cNvSpPr>
                    <a:spLocks noChangeArrowheads="1"/>
                  </p:cNvSpPr>
                  <p:nvPr/>
                </p:nvSpPr>
                <p:spPr bwMode="auto">
                  <a:xfrm>
                    <a:off x="1923"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7</a:t>
                    </a:r>
                  </a:p>
                  <a:p>
                    <a:pPr algn="ctr">
                      <a:spcBef>
                        <a:spcPct val="0"/>
                      </a:spcBef>
                      <a:buClrTx/>
                      <a:buSzTx/>
                      <a:buFontTx/>
                      <a:buNone/>
                    </a:pPr>
                    <a:endParaRPr kumimoji="1" lang="en-US" altLang="zh-CN" b="1" baseline="-14000">
                      <a:latin typeface="Times New Roman" pitchFamily="18" charset="0"/>
                    </a:endParaRPr>
                  </a:p>
                </p:txBody>
              </p:sp>
              <p:sp>
                <p:nvSpPr>
                  <p:cNvPr id="15475" name="Rectangle 165"/>
                  <p:cNvSpPr>
                    <a:spLocks noChangeArrowheads="1"/>
                  </p:cNvSpPr>
                  <p:nvPr/>
                </p:nvSpPr>
                <p:spPr bwMode="auto">
                  <a:xfrm>
                    <a:off x="1880"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2" name="Group 168"/>
                <p:cNvGrpSpPr>
                  <a:grpSpLocks/>
                </p:cNvGrpSpPr>
                <p:nvPr/>
              </p:nvGrpSpPr>
              <p:grpSpPr bwMode="auto">
                <a:xfrm>
                  <a:off x="2148" y="0"/>
                  <a:ext cx="236" cy="518"/>
                  <a:chOff x="2148" y="0"/>
                  <a:chExt cx="236" cy="518"/>
                </a:xfrm>
              </p:grpSpPr>
              <p:sp>
                <p:nvSpPr>
                  <p:cNvPr id="15472" name="Rectangle 137"/>
                  <p:cNvSpPr>
                    <a:spLocks noChangeArrowheads="1"/>
                  </p:cNvSpPr>
                  <p:nvPr/>
                </p:nvSpPr>
                <p:spPr bwMode="auto">
                  <a:xfrm>
                    <a:off x="2191" y="0"/>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8</a:t>
                    </a:r>
                  </a:p>
                  <a:p>
                    <a:pPr algn="ctr">
                      <a:spcBef>
                        <a:spcPct val="0"/>
                      </a:spcBef>
                      <a:buClrTx/>
                      <a:buSzTx/>
                      <a:buFontTx/>
                      <a:buNone/>
                    </a:pPr>
                    <a:endParaRPr kumimoji="1" lang="en-US" altLang="zh-CN" b="1" baseline="-14000">
                      <a:latin typeface="Times New Roman" pitchFamily="18" charset="0"/>
                    </a:endParaRPr>
                  </a:p>
                </p:txBody>
              </p:sp>
              <p:sp>
                <p:nvSpPr>
                  <p:cNvPr id="15473" name="Rectangle 167"/>
                  <p:cNvSpPr>
                    <a:spLocks noChangeArrowheads="1"/>
                  </p:cNvSpPr>
                  <p:nvPr/>
                </p:nvSpPr>
                <p:spPr bwMode="auto">
                  <a:xfrm>
                    <a:off x="2148" y="0"/>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3" name="Group 170"/>
                <p:cNvGrpSpPr>
                  <a:grpSpLocks/>
                </p:cNvGrpSpPr>
                <p:nvPr/>
              </p:nvGrpSpPr>
              <p:grpSpPr bwMode="auto">
                <a:xfrm>
                  <a:off x="2384" y="0"/>
                  <a:ext cx="268" cy="518"/>
                  <a:chOff x="2384" y="0"/>
                  <a:chExt cx="268" cy="518"/>
                </a:xfrm>
              </p:grpSpPr>
              <p:sp>
                <p:nvSpPr>
                  <p:cNvPr id="15470" name="Rectangle 138"/>
                  <p:cNvSpPr>
                    <a:spLocks noChangeArrowheads="1"/>
                  </p:cNvSpPr>
                  <p:nvPr/>
                </p:nvSpPr>
                <p:spPr bwMode="auto">
                  <a:xfrm>
                    <a:off x="2427"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9</a:t>
                    </a:r>
                  </a:p>
                  <a:p>
                    <a:pPr algn="ctr">
                      <a:spcBef>
                        <a:spcPct val="0"/>
                      </a:spcBef>
                      <a:buClrTx/>
                      <a:buSzTx/>
                      <a:buFontTx/>
                      <a:buNone/>
                    </a:pPr>
                    <a:endParaRPr kumimoji="1" lang="en-US" altLang="zh-CN" b="1" baseline="-14000">
                      <a:latin typeface="Times New Roman" pitchFamily="18" charset="0"/>
                    </a:endParaRPr>
                  </a:p>
                </p:txBody>
              </p:sp>
              <p:sp>
                <p:nvSpPr>
                  <p:cNvPr id="15471" name="Rectangle 169"/>
                  <p:cNvSpPr>
                    <a:spLocks noChangeArrowheads="1"/>
                  </p:cNvSpPr>
                  <p:nvPr/>
                </p:nvSpPr>
                <p:spPr bwMode="auto">
                  <a:xfrm>
                    <a:off x="2384"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4" name="Group 172"/>
                <p:cNvGrpSpPr>
                  <a:grpSpLocks/>
                </p:cNvGrpSpPr>
                <p:nvPr/>
              </p:nvGrpSpPr>
              <p:grpSpPr bwMode="auto">
                <a:xfrm>
                  <a:off x="2652" y="0"/>
                  <a:ext cx="268" cy="518"/>
                  <a:chOff x="2652" y="0"/>
                  <a:chExt cx="268" cy="518"/>
                </a:xfrm>
              </p:grpSpPr>
              <p:sp>
                <p:nvSpPr>
                  <p:cNvPr id="15468" name="Rectangle 139"/>
                  <p:cNvSpPr>
                    <a:spLocks noChangeArrowheads="1"/>
                  </p:cNvSpPr>
                  <p:nvPr/>
                </p:nvSpPr>
                <p:spPr bwMode="auto">
                  <a:xfrm>
                    <a:off x="2695"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10</a:t>
                    </a:r>
                  </a:p>
                  <a:p>
                    <a:pPr algn="ctr">
                      <a:spcBef>
                        <a:spcPct val="0"/>
                      </a:spcBef>
                      <a:buClrTx/>
                      <a:buSzTx/>
                      <a:buFontTx/>
                      <a:buNone/>
                    </a:pPr>
                    <a:endParaRPr kumimoji="1" lang="en-US" altLang="zh-CN" b="1" baseline="-14000">
                      <a:latin typeface="Times New Roman" pitchFamily="18" charset="0"/>
                    </a:endParaRPr>
                  </a:p>
                </p:txBody>
              </p:sp>
              <p:sp>
                <p:nvSpPr>
                  <p:cNvPr id="15469" name="Rectangle 171"/>
                  <p:cNvSpPr>
                    <a:spLocks noChangeArrowheads="1"/>
                  </p:cNvSpPr>
                  <p:nvPr/>
                </p:nvSpPr>
                <p:spPr bwMode="auto">
                  <a:xfrm>
                    <a:off x="2652"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5" name="Group 174"/>
                <p:cNvGrpSpPr>
                  <a:grpSpLocks/>
                </p:cNvGrpSpPr>
                <p:nvPr/>
              </p:nvGrpSpPr>
              <p:grpSpPr bwMode="auto">
                <a:xfrm>
                  <a:off x="0" y="518"/>
                  <a:ext cx="400" cy="518"/>
                  <a:chOff x="0" y="518"/>
                  <a:chExt cx="400" cy="518"/>
                </a:xfrm>
              </p:grpSpPr>
              <p:sp>
                <p:nvSpPr>
                  <p:cNvPr id="15466" name="Rectangle 140"/>
                  <p:cNvSpPr>
                    <a:spLocks noChangeArrowheads="1"/>
                  </p:cNvSpPr>
                  <p:nvPr/>
                </p:nvSpPr>
                <p:spPr bwMode="auto">
                  <a:xfrm>
                    <a:off x="43" y="518"/>
                    <a:ext cx="31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just" eaLnBrk="1" hangingPunct="1">
                      <a:spcBef>
                        <a:spcPct val="0"/>
                      </a:spcBef>
                      <a:buClrTx/>
                      <a:buSzTx/>
                      <a:buFontTx/>
                      <a:buNone/>
                    </a:pPr>
                    <a:r>
                      <a:rPr kumimoji="1" lang="zh-CN" altLang="en-US" b="1" baseline="-14000">
                        <a:latin typeface="Times New Roman" pitchFamily="18" charset="0"/>
                      </a:rPr>
                      <a:t>模幂</a:t>
                    </a:r>
                  </a:p>
                  <a:p>
                    <a:pPr algn="just">
                      <a:spcBef>
                        <a:spcPct val="0"/>
                      </a:spcBef>
                      <a:buClrTx/>
                      <a:buSzTx/>
                      <a:buFontTx/>
                      <a:buNone/>
                    </a:pPr>
                    <a:endParaRPr kumimoji="1" lang="en-US" altLang="zh-CN" b="1" baseline="-14000">
                      <a:latin typeface="Times New Roman" pitchFamily="18" charset="0"/>
                    </a:endParaRPr>
                  </a:p>
                </p:txBody>
              </p:sp>
              <p:sp>
                <p:nvSpPr>
                  <p:cNvPr id="15467" name="Rectangle 173"/>
                  <p:cNvSpPr>
                    <a:spLocks noChangeArrowheads="1"/>
                  </p:cNvSpPr>
                  <p:nvPr/>
                </p:nvSpPr>
                <p:spPr bwMode="auto">
                  <a:xfrm>
                    <a:off x="0" y="518"/>
                    <a:ext cx="400"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6" name="Group 176"/>
                <p:cNvGrpSpPr>
                  <a:grpSpLocks/>
                </p:cNvGrpSpPr>
                <p:nvPr/>
              </p:nvGrpSpPr>
              <p:grpSpPr bwMode="auto">
                <a:xfrm>
                  <a:off x="400" y="518"/>
                  <a:ext cx="236" cy="518"/>
                  <a:chOff x="400" y="518"/>
                  <a:chExt cx="236" cy="518"/>
                </a:xfrm>
              </p:grpSpPr>
              <p:sp>
                <p:nvSpPr>
                  <p:cNvPr id="15464" name="Rectangle 141"/>
                  <p:cNvSpPr>
                    <a:spLocks noChangeArrowheads="1"/>
                  </p:cNvSpPr>
                  <p:nvPr/>
                </p:nvSpPr>
                <p:spPr bwMode="auto">
                  <a:xfrm>
                    <a:off x="443" y="518"/>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2</a:t>
                    </a:r>
                  </a:p>
                  <a:p>
                    <a:pPr algn="ctr">
                      <a:spcBef>
                        <a:spcPct val="0"/>
                      </a:spcBef>
                      <a:buClrTx/>
                      <a:buSzTx/>
                      <a:buFontTx/>
                      <a:buNone/>
                    </a:pPr>
                    <a:endParaRPr kumimoji="1" lang="en-US" altLang="zh-CN" b="1" baseline="-14000">
                      <a:latin typeface="Times New Roman" pitchFamily="18" charset="0"/>
                    </a:endParaRPr>
                  </a:p>
                </p:txBody>
              </p:sp>
              <p:sp>
                <p:nvSpPr>
                  <p:cNvPr id="15465" name="Rectangle 175"/>
                  <p:cNvSpPr>
                    <a:spLocks noChangeArrowheads="1"/>
                  </p:cNvSpPr>
                  <p:nvPr/>
                </p:nvSpPr>
                <p:spPr bwMode="auto">
                  <a:xfrm>
                    <a:off x="400" y="518"/>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7" name="Group 178"/>
                <p:cNvGrpSpPr>
                  <a:grpSpLocks/>
                </p:cNvGrpSpPr>
                <p:nvPr/>
              </p:nvGrpSpPr>
              <p:grpSpPr bwMode="auto">
                <a:xfrm>
                  <a:off x="636" y="518"/>
                  <a:ext cx="236" cy="518"/>
                  <a:chOff x="636" y="518"/>
                  <a:chExt cx="236" cy="518"/>
                </a:xfrm>
              </p:grpSpPr>
              <p:sp>
                <p:nvSpPr>
                  <p:cNvPr id="15462" name="Rectangle 142"/>
                  <p:cNvSpPr>
                    <a:spLocks noChangeArrowheads="1"/>
                  </p:cNvSpPr>
                  <p:nvPr/>
                </p:nvSpPr>
                <p:spPr bwMode="auto">
                  <a:xfrm>
                    <a:off x="679" y="518"/>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4</a:t>
                    </a:r>
                  </a:p>
                  <a:p>
                    <a:pPr algn="ctr">
                      <a:spcBef>
                        <a:spcPct val="0"/>
                      </a:spcBef>
                      <a:buClrTx/>
                      <a:buSzTx/>
                      <a:buFontTx/>
                      <a:buNone/>
                    </a:pPr>
                    <a:endParaRPr kumimoji="1" lang="en-US" altLang="zh-CN" b="1" baseline="-14000">
                      <a:latin typeface="Times New Roman" pitchFamily="18" charset="0"/>
                    </a:endParaRPr>
                  </a:p>
                </p:txBody>
              </p:sp>
              <p:sp>
                <p:nvSpPr>
                  <p:cNvPr id="15463" name="Rectangle 177"/>
                  <p:cNvSpPr>
                    <a:spLocks noChangeArrowheads="1"/>
                  </p:cNvSpPr>
                  <p:nvPr/>
                </p:nvSpPr>
                <p:spPr bwMode="auto">
                  <a:xfrm>
                    <a:off x="636" y="518"/>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8" name="Group 180"/>
                <p:cNvGrpSpPr>
                  <a:grpSpLocks/>
                </p:cNvGrpSpPr>
                <p:nvPr/>
              </p:nvGrpSpPr>
              <p:grpSpPr bwMode="auto">
                <a:xfrm>
                  <a:off x="872" y="518"/>
                  <a:ext cx="236" cy="518"/>
                  <a:chOff x="872" y="518"/>
                  <a:chExt cx="236" cy="518"/>
                </a:xfrm>
              </p:grpSpPr>
              <p:sp>
                <p:nvSpPr>
                  <p:cNvPr id="15460" name="Rectangle 143"/>
                  <p:cNvSpPr>
                    <a:spLocks noChangeArrowheads="1"/>
                  </p:cNvSpPr>
                  <p:nvPr/>
                </p:nvSpPr>
                <p:spPr bwMode="auto">
                  <a:xfrm>
                    <a:off x="915" y="518"/>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8</a:t>
                    </a:r>
                  </a:p>
                  <a:p>
                    <a:pPr algn="ctr">
                      <a:spcBef>
                        <a:spcPct val="0"/>
                      </a:spcBef>
                      <a:buClrTx/>
                      <a:buSzTx/>
                      <a:buFontTx/>
                      <a:buNone/>
                    </a:pPr>
                    <a:endParaRPr kumimoji="1" lang="en-US" altLang="zh-CN" b="1" baseline="-14000">
                      <a:latin typeface="Times New Roman" pitchFamily="18" charset="0"/>
                    </a:endParaRPr>
                  </a:p>
                </p:txBody>
              </p:sp>
              <p:sp>
                <p:nvSpPr>
                  <p:cNvPr id="15461" name="Rectangle 179"/>
                  <p:cNvSpPr>
                    <a:spLocks noChangeArrowheads="1"/>
                  </p:cNvSpPr>
                  <p:nvPr/>
                </p:nvSpPr>
                <p:spPr bwMode="auto">
                  <a:xfrm>
                    <a:off x="872" y="518"/>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39" name="Group 182"/>
                <p:cNvGrpSpPr>
                  <a:grpSpLocks/>
                </p:cNvGrpSpPr>
                <p:nvPr/>
              </p:nvGrpSpPr>
              <p:grpSpPr bwMode="auto">
                <a:xfrm>
                  <a:off x="1108" y="518"/>
                  <a:ext cx="268" cy="518"/>
                  <a:chOff x="1108" y="518"/>
                  <a:chExt cx="268" cy="518"/>
                </a:xfrm>
              </p:grpSpPr>
              <p:sp>
                <p:nvSpPr>
                  <p:cNvPr id="15458" name="Rectangle 144"/>
                  <p:cNvSpPr>
                    <a:spLocks noChangeArrowheads="1"/>
                  </p:cNvSpPr>
                  <p:nvPr/>
                </p:nvSpPr>
                <p:spPr bwMode="auto">
                  <a:xfrm>
                    <a:off x="1151"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16</a:t>
                    </a:r>
                  </a:p>
                  <a:p>
                    <a:pPr algn="ctr">
                      <a:spcBef>
                        <a:spcPct val="0"/>
                      </a:spcBef>
                      <a:buClrTx/>
                      <a:buSzTx/>
                      <a:buFontTx/>
                      <a:buNone/>
                    </a:pPr>
                    <a:endParaRPr kumimoji="1" lang="en-US" altLang="zh-CN" b="1" baseline="-14000">
                      <a:latin typeface="Times New Roman" pitchFamily="18" charset="0"/>
                    </a:endParaRPr>
                  </a:p>
                </p:txBody>
              </p:sp>
              <p:sp>
                <p:nvSpPr>
                  <p:cNvPr id="15459" name="Rectangle 181"/>
                  <p:cNvSpPr>
                    <a:spLocks noChangeArrowheads="1"/>
                  </p:cNvSpPr>
                  <p:nvPr/>
                </p:nvSpPr>
                <p:spPr bwMode="auto">
                  <a:xfrm>
                    <a:off x="1108"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40" name="Group 184"/>
                <p:cNvGrpSpPr>
                  <a:grpSpLocks/>
                </p:cNvGrpSpPr>
                <p:nvPr/>
              </p:nvGrpSpPr>
              <p:grpSpPr bwMode="auto">
                <a:xfrm>
                  <a:off x="1376" y="518"/>
                  <a:ext cx="268" cy="518"/>
                  <a:chOff x="1376" y="518"/>
                  <a:chExt cx="268" cy="518"/>
                </a:xfrm>
              </p:grpSpPr>
              <p:sp>
                <p:nvSpPr>
                  <p:cNvPr id="15456" name="Rectangle 145"/>
                  <p:cNvSpPr>
                    <a:spLocks noChangeArrowheads="1"/>
                  </p:cNvSpPr>
                  <p:nvPr/>
                </p:nvSpPr>
                <p:spPr bwMode="auto">
                  <a:xfrm>
                    <a:off x="1419"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13</a:t>
                    </a:r>
                  </a:p>
                  <a:p>
                    <a:pPr algn="ctr">
                      <a:spcBef>
                        <a:spcPct val="0"/>
                      </a:spcBef>
                      <a:buClrTx/>
                      <a:buSzTx/>
                      <a:buFontTx/>
                      <a:buNone/>
                    </a:pPr>
                    <a:endParaRPr kumimoji="1" lang="en-US" altLang="zh-CN" b="1" baseline="-14000">
                      <a:latin typeface="Times New Roman" pitchFamily="18" charset="0"/>
                    </a:endParaRPr>
                  </a:p>
                </p:txBody>
              </p:sp>
              <p:sp>
                <p:nvSpPr>
                  <p:cNvPr id="15457" name="Rectangle 183"/>
                  <p:cNvSpPr>
                    <a:spLocks noChangeArrowheads="1"/>
                  </p:cNvSpPr>
                  <p:nvPr/>
                </p:nvSpPr>
                <p:spPr bwMode="auto">
                  <a:xfrm>
                    <a:off x="1376"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41" name="Group 186"/>
                <p:cNvGrpSpPr>
                  <a:grpSpLocks/>
                </p:cNvGrpSpPr>
                <p:nvPr/>
              </p:nvGrpSpPr>
              <p:grpSpPr bwMode="auto">
                <a:xfrm>
                  <a:off x="1644" y="518"/>
                  <a:ext cx="236" cy="518"/>
                  <a:chOff x="1644" y="518"/>
                  <a:chExt cx="236" cy="518"/>
                </a:xfrm>
              </p:grpSpPr>
              <p:sp>
                <p:nvSpPr>
                  <p:cNvPr id="15454" name="Rectangle 146"/>
                  <p:cNvSpPr>
                    <a:spLocks noChangeArrowheads="1"/>
                  </p:cNvSpPr>
                  <p:nvPr/>
                </p:nvSpPr>
                <p:spPr bwMode="auto">
                  <a:xfrm>
                    <a:off x="1687" y="518"/>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7</a:t>
                    </a:r>
                  </a:p>
                  <a:p>
                    <a:pPr algn="ctr">
                      <a:spcBef>
                        <a:spcPct val="0"/>
                      </a:spcBef>
                      <a:buClrTx/>
                      <a:buSzTx/>
                      <a:buFontTx/>
                      <a:buNone/>
                    </a:pPr>
                    <a:endParaRPr kumimoji="1" lang="en-US" altLang="zh-CN" b="1" baseline="-14000">
                      <a:latin typeface="Times New Roman" pitchFamily="18" charset="0"/>
                    </a:endParaRPr>
                  </a:p>
                </p:txBody>
              </p:sp>
              <p:sp>
                <p:nvSpPr>
                  <p:cNvPr id="15455" name="Rectangle 185"/>
                  <p:cNvSpPr>
                    <a:spLocks noChangeArrowheads="1"/>
                  </p:cNvSpPr>
                  <p:nvPr/>
                </p:nvSpPr>
                <p:spPr bwMode="auto">
                  <a:xfrm>
                    <a:off x="1644" y="518"/>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42" name="Group 188"/>
                <p:cNvGrpSpPr>
                  <a:grpSpLocks/>
                </p:cNvGrpSpPr>
                <p:nvPr/>
              </p:nvGrpSpPr>
              <p:grpSpPr bwMode="auto">
                <a:xfrm>
                  <a:off x="1880" y="518"/>
                  <a:ext cx="268" cy="518"/>
                  <a:chOff x="1880" y="518"/>
                  <a:chExt cx="268" cy="518"/>
                </a:xfrm>
              </p:grpSpPr>
              <p:sp>
                <p:nvSpPr>
                  <p:cNvPr id="15452" name="Rectangle 147"/>
                  <p:cNvSpPr>
                    <a:spLocks noChangeArrowheads="1"/>
                  </p:cNvSpPr>
                  <p:nvPr/>
                </p:nvSpPr>
                <p:spPr bwMode="auto">
                  <a:xfrm>
                    <a:off x="1923"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14</a:t>
                    </a:r>
                  </a:p>
                  <a:p>
                    <a:pPr algn="ctr">
                      <a:spcBef>
                        <a:spcPct val="0"/>
                      </a:spcBef>
                      <a:buClrTx/>
                      <a:buSzTx/>
                      <a:buFontTx/>
                      <a:buNone/>
                    </a:pPr>
                    <a:endParaRPr kumimoji="1" lang="en-US" altLang="zh-CN" b="1" baseline="-14000">
                      <a:latin typeface="Times New Roman" pitchFamily="18" charset="0"/>
                    </a:endParaRPr>
                  </a:p>
                </p:txBody>
              </p:sp>
              <p:sp>
                <p:nvSpPr>
                  <p:cNvPr id="15453" name="Rectangle 187"/>
                  <p:cNvSpPr>
                    <a:spLocks noChangeArrowheads="1"/>
                  </p:cNvSpPr>
                  <p:nvPr/>
                </p:nvSpPr>
                <p:spPr bwMode="auto">
                  <a:xfrm>
                    <a:off x="1880"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43" name="Group 190"/>
                <p:cNvGrpSpPr>
                  <a:grpSpLocks/>
                </p:cNvGrpSpPr>
                <p:nvPr/>
              </p:nvGrpSpPr>
              <p:grpSpPr bwMode="auto">
                <a:xfrm>
                  <a:off x="2148" y="518"/>
                  <a:ext cx="236" cy="518"/>
                  <a:chOff x="2148" y="518"/>
                  <a:chExt cx="236" cy="518"/>
                </a:xfrm>
              </p:grpSpPr>
              <p:sp>
                <p:nvSpPr>
                  <p:cNvPr id="15450" name="Rectangle 148"/>
                  <p:cNvSpPr>
                    <a:spLocks noChangeArrowheads="1"/>
                  </p:cNvSpPr>
                  <p:nvPr/>
                </p:nvSpPr>
                <p:spPr bwMode="auto">
                  <a:xfrm>
                    <a:off x="2191" y="518"/>
                    <a:ext cx="1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9</a:t>
                    </a:r>
                  </a:p>
                  <a:p>
                    <a:pPr algn="ctr">
                      <a:spcBef>
                        <a:spcPct val="0"/>
                      </a:spcBef>
                      <a:buClrTx/>
                      <a:buSzTx/>
                      <a:buFontTx/>
                      <a:buNone/>
                    </a:pPr>
                    <a:endParaRPr kumimoji="1" lang="en-US" altLang="zh-CN" b="1" baseline="-14000">
                      <a:latin typeface="Times New Roman" pitchFamily="18" charset="0"/>
                    </a:endParaRPr>
                  </a:p>
                </p:txBody>
              </p:sp>
              <p:sp>
                <p:nvSpPr>
                  <p:cNvPr id="15451" name="Rectangle 189"/>
                  <p:cNvSpPr>
                    <a:spLocks noChangeArrowheads="1"/>
                  </p:cNvSpPr>
                  <p:nvPr/>
                </p:nvSpPr>
                <p:spPr bwMode="auto">
                  <a:xfrm>
                    <a:off x="2148" y="518"/>
                    <a:ext cx="236"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44" name="Group 192"/>
                <p:cNvGrpSpPr>
                  <a:grpSpLocks/>
                </p:cNvGrpSpPr>
                <p:nvPr/>
              </p:nvGrpSpPr>
              <p:grpSpPr bwMode="auto">
                <a:xfrm>
                  <a:off x="2384" y="518"/>
                  <a:ext cx="268" cy="518"/>
                  <a:chOff x="2384" y="518"/>
                  <a:chExt cx="268" cy="518"/>
                </a:xfrm>
              </p:grpSpPr>
              <p:sp>
                <p:nvSpPr>
                  <p:cNvPr id="15448" name="Rectangle 149"/>
                  <p:cNvSpPr>
                    <a:spLocks noChangeArrowheads="1"/>
                  </p:cNvSpPr>
                  <p:nvPr/>
                </p:nvSpPr>
                <p:spPr bwMode="auto">
                  <a:xfrm>
                    <a:off x="2427"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18</a:t>
                    </a:r>
                  </a:p>
                  <a:p>
                    <a:pPr algn="ctr">
                      <a:spcBef>
                        <a:spcPct val="0"/>
                      </a:spcBef>
                      <a:buClrTx/>
                      <a:buSzTx/>
                      <a:buFontTx/>
                      <a:buNone/>
                    </a:pPr>
                    <a:endParaRPr kumimoji="1" lang="en-US" altLang="zh-CN" b="1" baseline="-14000">
                      <a:latin typeface="Times New Roman" pitchFamily="18" charset="0"/>
                    </a:endParaRPr>
                  </a:p>
                </p:txBody>
              </p:sp>
              <p:sp>
                <p:nvSpPr>
                  <p:cNvPr id="15449" name="Rectangle 191"/>
                  <p:cNvSpPr>
                    <a:spLocks noChangeArrowheads="1"/>
                  </p:cNvSpPr>
                  <p:nvPr/>
                </p:nvSpPr>
                <p:spPr bwMode="auto">
                  <a:xfrm>
                    <a:off x="2384"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445" name="Group 194"/>
                <p:cNvGrpSpPr>
                  <a:grpSpLocks/>
                </p:cNvGrpSpPr>
                <p:nvPr/>
              </p:nvGrpSpPr>
              <p:grpSpPr bwMode="auto">
                <a:xfrm>
                  <a:off x="2652" y="518"/>
                  <a:ext cx="268" cy="518"/>
                  <a:chOff x="2652" y="518"/>
                  <a:chExt cx="268" cy="518"/>
                </a:xfrm>
              </p:grpSpPr>
              <p:sp>
                <p:nvSpPr>
                  <p:cNvPr id="15446" name="Rectangle 150"/>
                  <p:cNvSpPr>
                    <a:spLocks noChangeArrowheads="1"/>
                  </p:cNvSpPr>
                  <p:nvPr/>
                </p:nvSpPr>
                <p:spPr bwMode="auto">
                  <a:xfrm>
                    <a:off x="2695"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b="1" baseline="-14000">
                        <a:latin typeface="Times New Roman" pitchFamily="18" charset="0"/>
                      </a:rPr>
                      <a:t>17</a:t>
                    </a:r>
                  </a:p>
                  <a:p>
                    <a:pPr algn="ctr">
                      <a:spcBef>
                        <a:spcPct val="0"/>
                      </a:spcBef>
                      <a:buClrTx/>
                      <a:buSzTx/>
                      <a:buFontTx/>
                      <a:buNone/>
                    </a:pPr>
                    <a:endParaRPr kumimoji="1" lang="en-US" altLang="zh-CN" b="1" baseline="-14000">
                      <a:latin typeface="Times New Roman" pitchFamily="18" charset="0"/>
                    </a:endParaRPr>
                  </a:p>
                </p:txBody>
              </p:sp>
              <p:sp>
                <p:nvSpPr>
                  <p:cNvPr id="15447" name="Rectangle 193"/>
                  <p:cNvSpPr>
                    <a:spLocks noChangeArrowheads="1"/>
                  </p:cNvSpPr>
                  <p:nvPr/>
                </p:nvSpPr>
                <p:spPr bwMode="auto">
                  <a:xfrm>
                    <a:off x="2652"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sp>
            <p:nvSpPr>
              <p:cNvPr id="15423" name="Rectangle 196"/>
              <p:cNvSpPr>
                <a:spLocks noChangeArrowheads="1"/>
              </p:cNvSpPr>
              <p:nvPr/>
            </p:nvSpPr>
            <p:spPr bwMode="auto">
              <a:xfrm>
                <a:off x="-3" y="-3"/>
                <a:ext cx="2926" cy="10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71" name="Group 248"/>
            <p:cNvGrpSpPr>
              <a:grpSpLocks/>
            </p:cNvGrpSpPr>
            <p:nvPr/>
          </p:nvGrpSpPr>
          <p:grpSpPr bwMode="auto">
            <a:xfrm>
              <a:off x="1440" y="3271"/>
              <a:ext cx="3456" cy="761"/>
              <a:chOff x="-3" y="-3"/>
              <a:chExt cx="2150" cy="1042"/>
            </a:xfrm>
          </p:grpSpPr>
          <p:grpSp>
            <p:nvGrpSpPr>
              <p:cNvPr id="15372" name="Group 246"/>
              <p:cNvGrpSpPr>
                <a:grpSpLocks/>
              </p:cNvGrpSpPr>
              <p:nvPr/>
            </p:nvGrpSpPr>
            <p:grpSpPr bwMode="auto">
              <a:xfrm>
                <a:off x="0" y="0"/>
                <a:ext cx="2144" cy="1036"/>
                <a:chOff x="0" y="0"/>
                <a:chExt cx="2144" cy="1036"/>
              </a:xfrm>
            </p:grpSpPr>
            <p:grpSp>
              <p:nvGrpSpPr>
                <p:cNvPr id="15374" name="Group 215"/>
                <p:cNvGrpSpPr>
                  <a:grpSpLocks/>
                </p:cNvGrpSpPr>
                <p:nvPr/>
              </p:nvGrpSpPr>
              <p:grpSpPr bwMode="auto">
                <a:xfrm>
                  <a:off x="0" y="0"/>
                  <a:ext cx="268" cy="518"/>
                  <a:chOff x="0" y="0"/>
                  <a:chExt cx="268" cy="518"/>
                </a:xfrm>
              </p:grpSpPr>
              <p:sp>
                <p:nvSpPr>
                  <p:cNvPr id="15420" name="Rectangle 198"/>
                  <p:cNvSpPr>
                    <a:spLocks noChangeArrowheads="1"/>
                  </p:cNvSpPr>
                  <p:nvPr/>
                </p:nvSpPr>
                <p:spPr bwMode="auto">
                  <a:xfrm>
                    <a:off x="43"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11</a:t>
                    </a:r>
                  </a:p>
                  <a:p>
                    <a:pPr algn="ctr">
                      <a:spcBef>
                        <a:spcPct val="0"/>
                      </a:spcBef>
                      <a:buClrTx/>
                      <a:buSzTx/>
                      <a:buFontTx/>
                      <a:buNone/>
                    </a:pPr>
                    <a:endParaRPr kumimoji="1" lang="en-US" altLang="zh-CN" sz="2800" b="1" baseline="-16000">
                      <a:latin typeface="Times New Roman" pitchFamily="18" charset="0"/>
                    </a:endParaRPr>
                  </a:p>
                </p:txBody>
              </p:sp>
              <p:sp>
                <p:nvSpPr>
                  <p:cNvPr id="15421" name="Rectangle 214"/>
                  <p:cNvSpPr>
                    <a:spLocks noChangeArrowheads="1"/>
                  </p:cNvSpPr>
                  <p:nvPr/>
                </p:nvSpPr>
                <p:spPr bwMode="auto">
                  <a:xfrm>
                    <a:off x="0"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75" name="Group 217"/>
                <p:cNvGrpSpPr>
                  <a:grpSpLocks/>
                </p:cNvGrpSpPr>
                <p:nvPr/>
              </p:nvGrpSpPr>
              <p:grpSpPr bwMode="auto">
                <a:xfrm>
                  <a:off x="268" y="0"/>
                  <a:ext cx="268" cy="518"/>
                  <a:chOff x="268" y="0"/>
                  <a:chExt cx="268" cy="518"/>
                </a:xfrm>
              </p:grpSpPr>
              <p:sp>
                <p:nvSpPr>
                  <p:cNvPr id="15418" name="Rectangle 199"/>
                  <p:cNvSpPr>
                    <a:spLocks noChangeArrowheads="1"/>
                  </p:cNvSpPr>
                  <p:nvPr/>
                </p:nvSpPr>
                <p:spPr bwMode="auto">
                  <a:xfrm>
                    <a:off x="311"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12</a:t>
                    </a:r>
                  </a:p>
                  <a:p>
                    <a:pPr algn="ctr">
                      <a:spcBef>
                        <a:spcPct val="0"/>
                      </a:spcBef>
                      <a:buClrTx/>
                      <a:buSzTx/>
                      <a:buFontTx/>
                      <a:buNone/>
                    </a:pPr>
                    <a:endParaRPr kumimoji="1" lang="en-US" altLang="zh-CN" sz="2800" b="1" baseline="-16000">
                      <a:latin typeface="Times New Roman" pitchFamily="18" charset="0"/>
                    </a:endParaRPr>
                  </a:p>
                </p:txBody>
              </p:sp>
              <p:sp>
                <p:nvSpPr>
                  <p:cNvPr id="15419" name="Rectangle 216"/>
                  <p:cNvSpPr>
                    <a:spLocks noChangeArrowheads="1"/>
                  </p:cNvSpPr>
                  <p:nvPr/>
                </p:nvSpPr>
                <p:spPr bwMode="auto">
                  <a:xfrm>
                    <a:off x="268"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76" name="Group 219"/>
                <p:cNvGrpSpPr>
                  <a:grpSpLocks/>
                </p:cNvGrpSpPr>
                <p:nvPr/>
              </p:nvGrpSpPr>
              <p:grpSpPr bwMode="auto">
                <a:xfrm>
                  <a:off x="536" y="0"/>
                  <a:ext cx="268" cy="518"/>
                  <a:chOff x="536" y="0"/>
                  <a:chExt cx="268" cy="518"/>
                </a:xfrm>
              </p:grpSpPr>
              <p:sp>
                <p:nvSpPr>
                  <p:cNvPr id="15416" name="Rectangle 200"/>
                  <p:cNvSpPr>
                    <a:spLocks noChangeArrowheads="1"/>
                  </p:cNvSpPr>
                  <p:nvPr/>
                </p:nvSpPr>
                <p:spPr bwMode="auto">
                  <a:xfrm>
                    <a:off x="579"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13</a:t>
                    </a:r>
                  </a:p>
                  <a:p>
                    <a:pPr algn="ctr">
                      <a:spcBef>
                        <a:spcPct val="0"/>
                      </a:spcBef>
                      <a:buClrTx/>
                      <a:buSzTx/>
                      <a:buFontTx/>
                      <a:buNone/>
                    </a:pPr>
                    <a:endParaRPr kumimoji="1" lang="en-US" altLang="zh-CN" sz="2800" b="1" baseline="-16000">
                      <a:latin typeface="Times New Roman" pitchFamily="18" charset="0"/>
                    </a:endParaRPr>
                  </a:p>
                </p:txBody>
              </p:sp>
              <p:sp>
                <p:nvSpPr>
                  <p:cNvPr id="15417" name="Rectangle 218"/>
                  <p:cNvSpPr>
                    <a:spLocks noChangeArrowheads="1"/>
                  </p:cNvSpPr>
                  <p:nvPr/>
                </p:nvSpPr>
                <p:spPr bwMode="auto">
                  <a:xfrm>
                    <a:off x="536"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77" name="Group 221"/>
                <p:cNvGrpSpPr>
                  <a:grpSpLocks/>
                </p:cNvGrpSpPr>
                <p:nvPr/>
              </p:nvGrpSpPr>
              <p:grpSpPr bwMode="auto">
                <a:xfrm>
                  <a:off x="804" y="0"/>
                  <a:ext cx="268" cy="518"/>
                  <a:chOff x="804" y="0"/>
                  <a:chExt cx="268" cy="518"/>
                </a:xfrm>
              </p:grpSpPr>
              <p:sp>
                <p:nvSpPr>
                  <p:cNvPr id="15414" name="Rectangle 201"/>
                  <p:cNvSpPr>
                    <a:spLocks noChangeArrowheads="1"/>
                  </p:cNvSpPr>
                  <p:nvPr/>
                </p:nvSpPr>
                <p:spPr bwMode="auto">
                  <a:xfrm>
                    <a:off x="847"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14</a:t>
                    </a:r>
                  </a:p>
                  <a:p>
                    <a:pPr algn="ctr">
                      <a:spcBef>
                        <a:spcPct val="0"/>
                      </a:spcBef>
                      <a:buClrTx/>
                      <a:buSzTx/>
                      <a:buFontTx/>
                      <a:buNone/>
                    </a:pPr>
                    <a:endParaRPr kumimoji="1" lang="en-US" altLang="zh-CN" sz="2800" b="1" baseline="-16000">
                      <a:latin typeface="Times New Roman" pitchFamily="18" charset="0"/>
                    </a:endParaRPr>
                  </a:p>
                </p:txBody>
              </p:sp>
              <p:sp>
                <p:nvSpPr>
                  <p:cNvPr id="15415" name="Rectangle 220"/>
                  <p:cNvSpPr>
                    <a:spLocks noChangeArrowheads="1"/>
                  </p:cNvSpPr>
                  <p:nvPr/>
                </p:nvSpPr>
                <p:spPr bwMode="auto">
                  <a:xfrm>
                    <a:off x="804"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78" name="Group 223"/>
                <p:cNvGrpSpPr>
                  <a:grpSpLocks/>
                </p:cNvGrpSpPr>
                <p:nvPr/>
              </p:nvGrpSpPr>
              <p:grpSpPr bwMode="auto">
                <a:xfrm>
                  <a:off x="1072" y="0"/>
                  <a:ext cx="268" cy="518"/>
                  <a:chOff x="1072" y="0"/>
                  <a:chExt cx="268" cy="518"/>
                </a:xfrm>
              </p:grpSpPr>
              <p:sp>
                <p:nvSpPr>
                  <p:cNvPr id="15412" name="Rectangle 202"/>
                  <p:cNvSpPr>
                    <a:spLocks noChangeArrowheads="1"/>
                  </p:cNvSpPr>
                  <p:nvPr/>
                </p:nvSpPr>
                <p:spPr bwMode="auto">
                  <a:xfrm>
                    <a:off x="1115"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15</a:t>
                    </a:r>
                  </a:p>
                  <a:p>
                    <a:pPr algn="ctr">
                      <a:spcBef>
                        <a:spcPct val="0"/>
                      </a:spcBef>
                      <a:buClrTx/>
                      <a:buSzTx/>
                      <a:buFontTx/>
                      <a:buNone/>
                    </a:pPr>
                    <a:endParaRPr kumimoji="1" lang="en-US" altLang="zh-CN" sz="2800" b="1" baseline="-16000">
                      <a:latin typeface="Times New Roman" pitchFamily="18" charset="0"/>
                    </a:endParaRPr>
                  </a:p>
                </p:txBody>
              </p:sp>
              <p:sp>
                <p:nvSpPr>
                  <p:cNvPr id="15413" name="Rectangle 222"/>
                  <p:cNvSpPr>
                    <a:spLocks noChangeArrowheads="1"/>
                  </p:cNvSpPr>
                  <p:nvPr/>
                </p:nvSpPr>
                <p:spPr bwMode="auto">
                  <a:xfrm>
                    <a:off x="1072"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79" name="Group 225"/>
                <p:cNvGrpSpPr>
                  <a:grpSpLocks/>
                </p:cNvGrpSpPr>
                <p:nvPr/>
              </p:nvGrpSpPr>
              <p:grpSpPr bwMode="auto">
                <a:xfrm>
                  <a:off x="1340" y="0"/>
                  <a:ext cx="268" cy="518"/>
                  <a:chOff x="1340" y="0"/>
                  <a:chExt cx="268" cy="518"/>
                </a:xfrm>
              </p:grpSpPr>
              <p:sp>
                <p:nvSpPr>
                  <p:cNvPr id="15410" name="Rectangle 203"/>
                  <p:cNvSpPr>
                    <a:spLocks noChangeArrowheads="1"/>
                  </p:cNvSpPr>
                  <p:nvPr/>
                </p:nvSpPr>
                <p:spPr bwMode="auto">
                  <a:xfrm>
                    <a:off x="1383"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16</a:t>
                    </a:r>
                  </a:p>
                  <a:p>
                    <a:pPr algn="ctr">
                      <a:spcBef>
                        <a:spcPct val="0"/>
                      </a:spcBef>
                      <a:buClrTx/>
                      <a:buSzTx/>
                      <a:buFontTx/>
                      <a:buNone/>
                    </a:pPr>
                    <a:endParaRPr kumimoji="1" lang="en-US" altLang="zh-CN" sz="2800" b="1" baseline="-16000">
                      <a:latin typeface="Times New Roman" pitchFamily="18" charset="0"/>
                    </a:endParaRPr>
                  </a:p>
                </p:txBody>
              </p:sp>
              <p:sp>
                <p:nvSpPr>
                  <p:cNvPr id="15411" name="Rectangle 224"/>
                  <p:cNvSpPr>
                    <a:spLocks noChangeArrowheads="1"/>
                  </p:cNvSpPr>
                  <p:nvPr/>
                </p:nvSpPr>
                <p:spPr bwMode="auto">
                  <a:xfrm>
                    <a:off x="1340"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0" name="Group 227"/>
                <p:cNvGrpSpPr>
                  <a:grpSpLocks/>
                </p:cNvGrpSpPr>
                <p:nvPr/>
              </p:nvGrpSpPr>
              <p:grpSpPr bwMode="auto">
                <a:xfrm>
                  <a:off x="1608" y="0"/>
                  <a:ext cx="268" cy="518"/>
                  <a:chOff x="1608" y="0"/>
                  <a:chExt cx="268" cy="518"/>
                </a:xfrm>
              </p:grpSpPr>
              <p:sp>
                <p:nvSpPr>
                  <p:cNvPr id="15408" name="Rectangle 204"/>
                  <p:cNvSpPr>
                    <a:spLocks noChangeArrowheads="1"/>
                  </p:cNvSpPr>
                  <p:nvPr/>
                </p:nvSpPr>
                <p:spPr bwMode="auto">
                  <a:xfrm>
                    <a:off x="1651"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17</a:t>
                    </a:r>
                  </a:p>
                  <a:p>
                    <a:pPr algn="ctr">
                      <a:spcBef>
                        <a:spcPct val="0"/>
                      </a:spcBef>
                      <a:buClrTx/>
                      <a:buSzTx/>
                      <a:buFontTx/>
                      <a:buNone/>
                    </a:pPr>
                    <a:endParaRPr kumimoji="1" lang="en-US" altLang="zh-CN" sz="2800" b="1" baseline="-16000">
                      <a:latin typeface="Times New Roman" pitchFamily="18" charset="0"/>
                    </a:endParaRPr>
                  </a:p>
                </p:txBody>
              </p:sp>
              <p:sp>
                <p:nvSpPr>
                  <p:cNvPr id="15409" name="Rectangle 226"/>
                  <p:cNvSpPr>
                    <a:spLocks noChangeArrowheads="1"/>
                  </p:cNvSpPr>
                  <p:nvPr/>
                </p:nvSpPr>
                <p:spPr bwMode="auto">
                  <a:xfrm>
                    <a:off x="1608"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1" name="Group 229"/>
                <p:cNvGrpSpPr>
                  <a:grpSpLocks/>
                </p:cNvGrpSpPr>
                <p:nvPr/>
              </p:nvGrpSpPr>
              <p:grpSpPr bwMode="auto">
                <a:xfrm>
                  <a:off x="1876" y="0"/>
                  <a:ext cx="268" cy="518"/>
                  <a:chOff x="1876" y="0"/>
                  <a:chExt cx="268" cy="518"/>
                </a:xfrm>
              </p:grpSpPr>
              <p:sp>
                <p:nvSpPr>
                  <p:cNvPr id="15406" name="Rectangle 205"/>
                  <p:cNvSpPr>
                    <a:spLocks noChangeArrowheads="1"/>
                  </p:cNvSpPr>
                  <p:nvPr/>
                </p:nvSpPr>
                <p:spPr bwMode="auto">
                  <a:xfrm>
                    <a:off x="1919" y="0"/>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18</a:t>
                    </a:r>
                  </a:p>
                  <a:p>
                    <a:pPr algn="ctr">
                      <a:spcBef>
                        <a:spcPct val="0"/>
                      </a:spcBef>
                      <a:buClrTx/>
                      <a:buSzTx/>
                      <a:buFontTx/>
                      <a:buNone/>
                    </a:pPr>
                    <a:endParaRPr kumimoji="1" lang="en-US" altLang="zh-CN" sz="2800" b="1" baseline="-16000">
                      <a:latin typeface="Times New Roman" pitchFamily="18" charset="0"/>
                    </a:endParaRPr>
                  </a:p>
                </p:txBody>
              </p:sp>
              <p:sp>
                <p:nvSpPr>
                  <p:cNvPr id="15407" name="Rectangle 228"/>
                  <p:cNvSpPr>
                    <a:spLocks noChangeArrowheads="1"/>
                  </p:cNvSpPr>
                  <p:nvPr/>
                </p:nvSpPr>
                <p:spPr bwMode="auto">
                  <a:xfrm>
                    <a:off x="1876" y="0"/>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2" name="Group 231"/>
                <p:cNvGrpSpPr>
                  <a:grpSpLocks/>
                </p:cNvGrpSpPr>
                <p:nvPr/>
              </p:nvGrpSpPr>
              <p:grpSpPr bwMode="auto">
                <a:xfrm>
                  <a:off x="0" y="518"/>
                  <a:ext cx="268" cy="518"/>
                  <a:chOff x="0" y="518"/>
                  <a:chExt cx="268" cy="518"/>
                </a:xfrm>
              </p:grpSpPr>
              <p:sp>
                <p:nvSpPr>
                  <p:cNvPr id="15404" name="Rectangle 206"/>
                  <p:cNvSpPr>
                    <a:spLocks noChangeArrowheads="1"/>
                  </p:cNvSpPr>
                  <p:nvPr/>
                </p:nvSpPr>
                <p:spPr bwMode="auto">
                  <a:xfrm>
                    <a:off x="43"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15</a:t>
                    </a:r>
                  </a:p>
                  <a:p>
                    <a:pPr algn="ctr">
                      <a:spcBef>
                        <a:spcPct val="0"/>
                      </a:spcBef>
                      <a:buClrTx/>
                      <a:buSzTx/>
                      <a:buFontTx/>
                      <a:buNone/>
                    </a:pPr>
                    <a:endParaRPr kumimoji="1" lang="en-US" altLang="zh-CN" sz="2800" b="1" baseline="-16000">
                      <a:latin typeface="Times New Roman" pitchFamily="18" charset="0"/>
                    </a:endParaRPr>
                  </a:p>
                </p:txBody>
              </p:sp>
              <p:sp>
                <p:nvSpPr>
                  <p:cNvPr id="15405" name="Rectangle 230"/>
                  <p:cNvSpPr>
                    <a:spLocks noChangeArrowheads="1"/>
                  </p:cNvSpPr>
                  <p:nvPr/>
                </p:nvSpPr>
                <p:spPr bwMode="auto">
                  <a:xfrm>
                    <a:off x="0"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3" name="Group 233"/>
                <p:cNvGrpSpPr>
                  <a:grpSpLocks/>
                </p:cNvGrpSpPr>
                <p:nvPr/>
              </p:nvGrpSpPr>
              <p:grpSpPr bwMode="auto">
                <a:xfrm>
                  <a:off x="268" y="518"/>
                  <a:ext cx="268" cy="518"/>
                  <a:chOff x="268" y="518"/>
                  <a:chExt cx="268" cy="518"/>
                </a:xfrm>
              </p:grpSpPr>
              <p:sp>
                <p:nvSpPr>
                  <p:cNvPr id="15402" name="Rectangle 207"/>
                  <p:cNvSpPr>
                    <a:spLocks noChangeArrowheads="1"/>
                  </p:cNvSpPr>
                  <p:nvPr/>
                </p:nvSpPr>
                <p:spPr bwMode="auto">
                  <a:xfrm>
                    <a:off x="311"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11</a:t>
                    </a:r>
                  </a:p>
                  <a:p>
                    <a:pPr algn="ctr">
                      <a:spcBef>
                        <a:spcPct val="0"/>
                      </a:spcBef>
                      <a:buClrTx/>
                      <a:buSzTx/>
                      <a:buFontTx/>
                      <a:buNone/>
                    </a:pPr>
                    <a:endParaRPr kumimoji="1" lang="en-US" altLang="zh-CN" sz="2800" b="1" baseline="-16000">
                      <a:latin typeface="Times New Roman" pitchFamily="18" charset="0"/>
                    </a:endParaRPr>
                  </a:p>
                </p:txBody>
              </p:sp>
              <p:sp>
                <p:nvSpPr>
                  <p:cNvPr id="15403" name="Rectangle 232"/>
                  <p:cNvSpPr>
                    <a:spLocks noChangeArrowheads="1"/>
                  </p:cNvSpPr>
                  <p:nvPr/>
                </p:nvSpPr>
                <p:spPr bwMode="auto">
                  <a:xfrm>
                    <a:off x="268"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4" name="Group 235"/>
                <p:cNvGrpSpPr>
                  <a:grpSpLocks/>
                </p:cNvGrpSpPr>
                <p:nvPr/>
              </p:nvGrpSpPr>
              <p:grpSpPr bwMode="auto">
                <a:xfrm>
                  <a:off x="536" y="518"/>
                  <a:ext cx="268" cy="518"/>
                  <a:chOff x="536" y="518"/>
                  <a:chExt cx="268" cy="518"/>
                </a:xfrm>
              </p:grpSpPr>
              <p:sp>
                <p:nvSpPr>
                  <p:cNvPr id="15400" name="Rectangle 208"/>
                  <p:cNvSpPr>
                    <a:spLocks noChangeArrowheads="1"/>
                  </p:cNvSpPr>
                  <p:nvPr/>
                </p:nvSpPr>
                <p:spPr bwMode="auto">
                  <a:xfrm>
                    <a:off x="579"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3</a:t>
                    </a:r>
                  </a:p>
                  <a:p>
                    <a:pPr algn="ctr">
                      <a:spcBef>
                        <a:spcPct val="0"/>
                      </a:spcBef>
                      <a:buClrTx/>
                      <a:buSzTx/>
                      <a:buFontTx/>
                      <a:buNone/>
                    </a:pPr>
                    <a:endParaRPr kumimoji="1" lang="en-US" altLang="zh-CN" sz="2800" b="1" baseline="-16000">
                      <a:latin typeface="Times New Roman" pitchFamily="18" charset="0"/>
                    </a:endParaRPr>
                  </a:p>
                </p:txBody>
              </p:sp>
              <p:sp>
                <p:nvSpPr>
                  <p:cNvPr id="15401" name="Rectangle 234"/>
                  <p:cNvSpPr>
                    <a:spLocks noChangeArrowheads="1"/>
                  </p:cNvSpPr>
                  <p:nvPr/>
                </p:nvSpPr>
                <p:spPr bwMode="auto">
                  <a:xfrm>
                    <a:off x="536"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5" name="Group 237"/>
                <p:cNvGrpSpPr>
                  <a:grpSpLocks/>
                </p:cNvGrpSpPr>
                <p:nvPr/>
              </p:nvGrpSpPr>
              <p:grpSpPr bwMode="auto">
                <a:xfrm>
                  <a:off x="804" y="518"/>
                  <a:ext cx="268" cy="518"/>
                  <a:chOff x="804" y="518"/>
                  <a:chExt cx="268" cy="518"/>
                </a:xfrm>
              </p:grpSpPr>
              <p:sp>
                <p:nvSpPr>
                  <p:cNvPr id="15398" name="Rectangle 209"/>
                  <p:cNvSpPr>
                    <a:spLocks noChangeArrowheads="1"/>
                  </p:cNvSpPr>
                  <p:nvPr/>
                </p:nvSpPr>
                <p:spPr bwMode="auto">
                  <a:xfrm>
                    <a:off x="847"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6</a:t>
                    </a:r>
                  </a:p>
                  <a:p>
                    <a:pPr algn="ctr">
                      <a:spcBef>
                        <a:spcPct val="0"/>
                      </a:spcBef>
                      <a:buClrTx/>
                      <a:buSzTx/>
                      <a:buFontTx/>
                      <a:buNone/>
                    </a:pPr>
                    <a:endParaRPr kumimoji="1" lang="en-US" altLang="zh-CN" sz="2800" b="1" baseline="-16000">
                      <a:latin typeface="Times New Roman" pitchFamily="18" charset="0"/>
                    </a:endParaRPr>
                  </a:p>
                </p:txBody>
              </p:sp>
              <p:sp>
                <p:nvSpPr>
                  <p:cNvPr id="15399" name="Rectangle 236"/>
                  <p:cNvSpPr>
                    <a:spLocks noChangeArrowheads="1"/>
                  </p:cNvSpPr>
                  <p:nvPr/>
                </p:nvSpPr>
                <p:spPr bwMode="auto">
                  <a:xfrm>
                    <a:off x="804"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6" name="Group 239"/>
                <p:cNvGrpSpPr>
                  <a:grpSpLocks/>
                </p:cNvGrpSpPr>
                <p:nvPr/>
              </p:nvGrpSpPr>
              <p:grpSpPr bwMode="auto">
                <a:xfrm>
                  <a:off x="1072" y="518"/>
                  <a:ext cx="268" cy="518"/>
                  <a:chOff x="1072" y="518"/>
                  <a:chExt cx="268" cy="518"/>
                </a:xfrm>
              </p:grpSpPr>
              <p:sp>
                <p:nvSpPr>
                  <p:cNvPr id="15396" name="Rectangle 210"/>
                  <p:cNvSpPr>
                    <a:spLocks noChangeArrowheads="1"/>
                  </p:cNvSpPr>
                  <p:nvPr/>
                </p:nvSpPr>
                <p:spPr bwMode="auto">
                  <a:xfrm>
                    <a:off x="1115"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12</a:t>
                    </a:r>
                  </a:p>
                  <a:p>
                    <a:pPr algn="ctr">
                      <a:spcBef>
                        <a:spcPct val="0"/>
                      </a:spcBef>
                      <a:buClrTx/>
                      <a:buSzTx/>
                      <a:buFontTx/>
                      <a:buNone/>
                    </a:pPr>
                    <a:endParaRPr kumimoji="1" lang="en-US" altLang="zh-CN" sz="2800" b="1" baseline="-16000">
                      <a:latin typeface="Times New Roman" pitchFamily="18" charset="0"/>
                    </a:endParaRPr>
                  </a:p>
                </p:txBody>
              </p:sp>
              <p:sp>
                <p:nvSpPr>
                  <p:cNvPr id="15397" name="Rectangle 238"/>
                  <p:cNvSpPr>
                    <a:spLocks noChangeArrowheads="1"/>
                  </p:cNvSpPr>
                  <p:nvPr/>
                </p:nvSpPr>
                <p:spPr bwMode="auto">
                  <a:xfrm>
                    <a:off x="1072"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7" name="Group 241"/>
                <p:cNvGrpSpPr>
                  <a:grpSpLocks/>
                </p:cNvGrpSpPr>
                <p:nvPr/>
              </p:nvGrpSpPr>
              <p:grpSpPr bwMode="auto">
                <a:xfrm>
                  <a:off x="1340" y="518"/>
                  <a:ext cx="268" cy="518"/>
                  <a:chOff x="1340" y="518"/>
                  <a:chExt cx="268" cy="518"/>
                </a:xfrm>
              </p:grpSpPr>
              <p:sp>
                <p:nvSpPr>
                  <p:cNvPr id="15394" name="Rectangle 211"/>
                  <p:cNvSpPr>
                    <a:spLocks noChangeArrowheads="1"/>
                  </p:cNvSpPr>
                  <p:nvPr/>
                </p:nvSpPr>
                <p:spPr bwMode="auto">
                  <a:xfrm>
                    <a:off x="1383"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5</a:t>
                    </a:r>
                  </a:p>
                  <a:p>
                    <a:pPr algn="ctr">
                      <a:spcBef>
                        <a:spcPct val="0"/>
                      </a:spcBef>
                      <a:buClrTx/>
                      <a:buSzTx/>
                      <a:buFontTx/>
                      <a:buNone/>
                    </a:pPr>
                    <a:endParaRPr kumimoji="1" lang="en-US" altLang="zh-CN" sz="2800" b="1" baseline="-16000">
                      <a:latin typeface="Times New Roman" pitchFamily="18" charset="0"/>
                    </a:endParaRPr>
                  </a:p>
                </p:txBody>
              </p:sp>
              <p:sp>
                <p:nvSpPr>
                  <p:cNvPr id="15395" name="Rectangle 240"/>
                  <p:cNvSpPr>
                    <a:spLocks noChangeArrowheads="1"/>
                  </p:cNvSpPr>
                  <p:nvPr/>
                </p:nvSpPr>
                <p:spPr bwMode="auto">
                  <a:xfrm>
                    <a:off x="1340"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8" name="Group 243"/>
                <p:cNvGrpSpPr>
                  <a:grpSpLocks/>
                </p:cNvGrpSpPr>
                <p:nvPr/>
              </p:nvGrpSpPr>
              <p:grpSpPr bwMode="auto">
                <a:xfrm>
                  <a:off x="1608" y="518"/>
                  <a:ext cx="268" cy="518"/>
                  <a:chOff x="1608" y="518"/>
                  <a:chExt cx="268" cy="518"/>
                </a:xfrm>
              </p:grpSpPr>
              <p:sp>
                <p:nvSpPr>
                  <p:cNvPr id="15392" name="Rectangle 212"/>
                  <p:cNvSpPr>
                    <a:spLocks noChangeArrowheads="1"/>
                  </p:cNvSpPr>
                  <p:nvPr/>
                </p:nvSpPr>
                <p:spPr bwMode="auto">
                  <a:xfrm>
                    <a:off x="1651"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6000">
                        <a:latin typeface="Times New Roman" pitchFamily="18" charset="0"/>
                      </a:rPr>
                      <a:t>10</a:t>
                    </a:r>
                  </a:p>
                  <a:p>
                    <a:pPr algn="ctr">
                      <a:spcBef>
                        <a:spcPct val="0"/>
                      </a:spcBef>
                      <a:buClrTx/>
                      <a:buSzTx/>
                      <a:buFontTx/>
                      <a:buNone/>
                    </a:pPr>
                    <a:endParaRPr kumimoji="1" lang="en-US" altLang="zh-CN" sz="2800" b="1" baseline="-16000">
                      <a:latin typeface="Times New Roman" pitchFamily="18" charset="0"/>
                    </a:endParaRPr>
                  </a:p>
                </p:txBody>
              </p:sp>
              <p:sp>
                <p:nvSpPr>
                  <p:cNvPr id="15393" name="Rectangle 242"/>
                  <p:cNvSpPr>
                    <a:spLocks noChangeArrowheads="1"/>
                  </p:cNvSpPr>
                  <p:nvPr/>
                </p:nvSpPr>
                <p:spPr bwMode="auto">
                  <a:xfrm>
                    <a:off x="1608"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15389" name="Group 245"/>
                <p:cNvGrpSpPr>
                  <a:grpSpLocks/>
                </p:cNvGrpSpPr>
                <p:nvPr/>
              </p:nvGrpSpPr>
              <p:grpSpPr bwMode="auto">
                <a:xfrm>
                  <a:off x="1876" y="518"/>
                  <a:ext cx="268" cy="518"/>
                  <a:chOff x="1876" y="518"/>
                  <a:chExt cx="268" cy="518"/>
                </a:xfrm>
              </p:grpSpPr>
              <p:sp>
                <p:nvSpPr>
                  <p:cNvPr id="15390" name="Rectangle 213"/>
                  <p:cNvSpPr>
                    <a:spLocks noChangeArrowheads="1"/>
                  </p:cNvSpPr>
                  <p:nvPr/>
                </p:nvSpPr>
                <p:spPr bwMode="auto">
                  <a:xfrm>
                    <a:off x="1919" y="518"/>
                    <a:ext cx="1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kumimoji="1" lang="en-US" altLang="zh-CN" sz="2800" b="1" baseline="-16000">
                        <a:latin typeface="Times New Roman" pitchFamily="18" charset="0"/>
                      </a:rPr>
                      <a:t>1</a:t>
                    </a:r>
                  </a:p>
                  <a:p>
                    <a:pPr algn="ctr">
                      <a:spcBef>
                        <a:spcPct val="0"/>
                      </a:spcBef>
                      <a:buClrTx/>
                      <a:buSzTx/>
                      <a:buFontTx/>
                      <a:buNone/>
                    </a:pPr>
                    <a:endParaRPr kumimoji="1" lang="en-US" altLang="zh-CN" sz="2800" b="1" baseline="-16000">
                      <a:latin typeface="Times New Roman" pitchFamily="18" charset="0"/>
                    </a:endParaRPr>
                  </a:p>
                </p:txBody>
              </p:sp>
              <p:sp>
                <p:nvSpPr>
                  <p:cNvPr id="15391" name="Rectangle 244"/>
                  <p:cNvSpPr>
                    <a:spLocks noChangeArrowheads="1"/>
                  </p:cNvSpPr>
                  <p:nvPr/>
                </p:nvSpPr>
                <p:spPr bwMode="auto">
                  <a:xfrm>
                    <a:off x="1876" y="518"/>
                    <a:ext cx="26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sp>
            <p:nvSpPr>
              <p:cNvPr id="15373" name="Rectangle 247"/>
              <p:cNvSpPr>
                <a:spLocks noChangeArrowheads="1"/>
              </p:cNvSpPr>
              <p:nvPr/>
            </p:nvSpPr>
            <p:spPr bwMode="auto">
              <a:xfrm>
                <a:off x="-3" y="-3"/>
                <a:ext cx="2150" cy="10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sp>
        <p:nvSpPr>
          <p:cNvPr id="15368" name="Text Box 250"/>
          <p:cNvSpPr txBox="1">
            <a:spLocks noChangeArrowheads="1"/>
          </p:cNvSpPr>
          <p:nvPr/>
        </p:nvSpPr>
        <p:spPr bwMode="auto">
          <a:xfrm>
            <a:off x="1187450" y="1125538"/>
            <a:ext cx="1101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b="1">
                <a:latin typeface="黑体" pitchFamily="2" charset="-122"/>
                <a:ea typeface="黑体" pitchFamily="2" charset="-122"/>
              </a:rPr>
              <a:t>例子</a:t>
            </a:r>
            <a:r>
              <a:rPr kumimoji="1" lang="zh-CN" altLang="en-US">
                <a:latin typeface="Times New Roman" pitchFamily="18" charset="0"/>
              </a:rPr>
              <a:t> </a:t>
            </a:r>
          </a:p>
        </p:txBody>
      </p:sp>
      <p:graphicFrame>
        <p:nvGraphicFramePr>
          <p:cNvPr id="20732" name="Object 252"/>
          <p:cNvGraphicFramePr>
            <a:graphicFrameLocks noChangeAspect="1"/>
          </p:cNvGraphicFramePr>
          <p:nvPr/>
        </p:nvGraphicFramePr>
        <p:xfrm>
          <a:off x="1042988" y="2565400"/>
          <a:ext cx="7483475" cy="588963"/>
        </p:xfrm>
        <a:graphic>
          <a:graphicData uri="http://schemas.openxmlformats.org/presentationml/2006/ole">
            <mc:AlternateContent xmlns:mc="http://schemas.openxmlformats.org/markup-compatibility/2006">
              <mc:Choice xmlns:v="urn:schemas-microsoft-com:vml" Requires="v">
                <p:oleObj spid="_x0000_s71683" name="公式" r:id="rId5" imgW="3451806" imgH="266772" progId="Equation.3">
                  <p:embed/>
                </p:oleObj>
              </mc:Choice>
              <mc:Fallback>
                <p:oleObj name="公式" r:id="rId5" imgW="3451806" imgH="26677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565400"/>
                        <a:ext cx="74834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75385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732"/>
                                        </p:tgtEl>
                                        <p:attrNameLst>
                                          <p:attrName>style.visibility</p:attrName>
                                        </p:attrNameLst>
                                      </p:cBhvr>
                                      <p:to>
                                        <p:strVal val="visible"/>
                                      </p:to>
                                    </p:set>
                                    <p:anim calcmode="lin" valueType="num">
                                      <p:cBhvr additive="base">
                                        <p:cTn id="7" dur="500" fill="hold"/>
                                        <p:tgtEl>
                                          <p:spTgt spid="20732"/>
                                        </p:tgtEl>
                                        <p:attrNameLst>
                                          <p:attrName>ppt_x</p:attrName>
                                        </p:attrNameLst>
                                      </p:cBhvr>
                                      <p:tavLst>
                                        <p:tav tm="0">
                                          <p:val>
                                            <p:strVal val="0-#ppt_w/2"/>
                                          </p:val>
                                        </p:tav>
                                        <p:tav tm="100000">
                                          <p:val>
                                            <p:strVal val="#ppt_x"/>
                                          </p:val>
                                        </p:tav>
                                      </p:tavLst>
                                    </p:anim>
                                    <p:anim calcmode="lin" valueType="num">
                                      <p:cBhvr additive="base">
                                        <p:cTn id="8" dur="500" fill="hold"/>
                                        <p:tgtEl>
                                          <p:spTgt spid="207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484"/>
                                        </p:tgtEl>
                                        <p:attrNameLst>
                                          <p:attrName>style.visibility</p:attrName>
                                        </p:attrNameLst>
                                      </p:cBhvr>
                                      <p:to>
                                        <p:strVal val="visible"/>
                                      </p:to>
                                    </p:set>
                                    <p:anim calcmode="lin" valueType="num">
                                      <p:cBhvr additive="base">
                                        <p:cTn id="13" dur="500" fill="hold"/>
                                        <p:tgtEl>
                                          <p:spTgt spid="20484"/>
                                        </p:tgtEl>
                                        <p:attrNameLst>
                                          <p:attrName>ppt_x</p:attrName>
                                        </p:attrNameLst>
                                      </p:cBhvr>
                                      <p:tavLst>
                                        <p:tav tm="0">
                                          <p:val>
                                            <p:strVal val="0-#ppt_w/2"/>
                                          </p:val>
                                        </p:tav>
                                        <p:tav tm="100000">
                                          <p:val>
                                            <p:strVal val="#ppt_x"/>
                                          </p:val>
                                        </p:tav>
                                      </p:tavLst>
                                    </p:anim>
                                    <p:anim calcmode="lin" valueType="num">
                                      <p:cBhvr additive="base">
                                        <p:cTn id="14"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734"/>
                                        </p:tgtEl>
                                        <p:attrNameLst>
                                          <p:attrName>style.visibility</p:attrName>
                                        </p:attrNameLst>
                                      </p:cBhvr>
                                      <p:to>
                                        <p:strVal val="visible"/>
                                      </p:to>
                                    </p:set>
                                    <p:anim calcmode="lin" valueType="num">
                                      <p:cBhvr additive="base">
                                        <p:cTn id="19" dur="500" fill="hold"/>
                                        <p:tgtEl>
                                          <p:spTgt spid="20734"/>
                                        </p:tgtEl>
                                        <p:attrNameLst>
                                          <p:attrName>ppt_x</p:attrName>
                                        </p:attrNameLst>
                                      </p:cBhvr>
                                      <p:tavLst>
                                        <p:tav tm="0">
                                          <p:val>
                                            <p:strVal val="0-#ppt_w/2"/>
                                          </p:val>
                                        </p:tav>
                                        <p:tav tm="100000">
                                          <p:val>
                                            <p:strVal val="#ppt_x"/>
                                          </p:val>
                                        </p:tav>
                                      </p:tavLst>
                                    </p:anim>
                                    <p:anim calcmode="lin" valueType="num">
                                      <p:cBhvr additive="base">
                                        <p:cTn id="20" dur="500" fill="hold"/>
                                        <p:tgtEl>
                                          <p:spTgt spid="207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989138"/>
            <a:ext cx="8893175" cy="4114800"/>
          </a:xfrm>
        </p:spPr>
        <p:txBody>
          <a:bodyPr/>
          <a:lstStyle/>
          <a:p>
            <a:pPr eaLnBrk="1" hangingPunct="1">
              <a:lnSpc>
                <a:spcPct val="150000"/>
              </a:lnSpc>
              <a:spcBef>
                <a:spcPct val="0"/>
              </a:spcBef>
              <a:buClrTx/>
              <a:buSzTx/>
              <a:buFontTx/>
              <a:buNone/>
              <a:defRPr/>
            </a:pPr>
            <a:r>
              <a:rPr lang="zh-CN" altLang="en-US" sz="2800" b="1" dirty="0"/>
              <a:t>（</a:t>
            </a:r>
            <a:r>
              <a:rPr lang="en-US" altLang="zh-CN" sz="2800" b="1" dirty="0"/>
              <a:t>2</a:t>
            </a:r>
            <a:r>
              <a:rPr lang="zh-CN" altLang="en-US" sz="2800" b="1" dirty="0"/>
              <a:t>）通过公钥</a:t>
            </a:r>
            <a:r>
              <a:rPr lang="en-US" altLang="zh-CN" sz="2800" b="1" dirty="0">
                <a:latin typeface="Times New Roman" pitchFamily="18" charset="0"/>
                <a:cs typeface="Times New Roman" pitchFamily="18" charset="0"/>
              </a:rPr>
              <a:t>pk</a:t>
            </a:r>
            <a:r>
              <a:rPr lang="zh-CN" altLang="en-US" sz="2800" b="1" dirty="0">
                <a:latin typeface="Times New Roman" pitchFamily="18" charset="0"/>
                <a:cs typeface="Times New Roman" pitchFamily="18" charset="0"/>
              </a:rPr>
              <a:t> </a:t>
            </a:r>
            <a:r>
              <a:rPr lang="zh-CN" altLang="en-US" sz="2800" b="1" dirty="0"/>
              <a:t>求私钥 </a:t>
            </a:r>
            <a:r>
              <a:rPr lang="en-US" altLang="zh-CN" sz="2800" b="1" dirty="0" err="1">
                <a:latin typeface="Times New Roman" pitchFamily="18" charset="0"/>
                <a:cs typeface="Times New Roman" pitchFamily="18" charset="0"/>
              </a:rPr>
              <a:t>sk</a:t>
            </a:r>
            <a:r>
              <a:rPr lang="zh-CN" altLang="en-US" sz="2800" b="1" dirty="0"/>
              <a:t>在计算上是不可行的；由密文</a:t>
            </a:r>
            <a:r>
              <a:rPr lang="en-US" altLang="zh-CN" sz="2800" b="1" dirty="0">
                <a:latin typeface="Times New Roman" pitchFamily="18" charset="0"/>
                <a:cs typeface="Times New Roman" pitchFamily="18" charset="0"/>
              </a:rPr>
              <a:t>c</a:t>
            </a:r>
            <a:r>
              <a:rPr lang="zh-CN" altLang="en-US" sz="2800" b="1" dirty="0"/>
              <a:t>和公钥 </a:t>
            </a:r>
            <a:r>
              <a:rPr lang="en-US" altLang="zh-CN" sz="2800" b="1" dirty="0">
                <a:latin typeface="Times New Roman" pitchFamily="18" charset="0"/>
                <a:cs typeface="Times New Roman" pitchFamily="18" charset="0"/>
              </a:rPr>
              <a:t>pk</a:t>
            </a:r>
            <a:r>
              <a:rPr lang="zh-CN" altLang="en-US" sz="2800" b="1" dirty="0"/>
              <a:t>恢复明文</a:t>
            </a:r>
            <a:r>
              <a:rPr lang="en-US" altLang="zh-CN" sz="2800" b="1" dirty="0">
                <a:latin typeface="Times New Roman" pitchFamily="18" charset="0"/>
                <a:cs typeface="Times New Roman" pitchFamily="18" charset="0"/>
              </a:rPr>
              <a:t>m</a:t>
            </a:r>
            <a:r>
              <a:rPr lang="zh-CN" altLang="en-US" sz="2800" b="1" dirty="0"/>
              <a:t>在计算上是不可行的。</a:t>
            </a:r>
          </a:p>
          <a:p>
            <a:pPr eaLnBrk="1" hangingPunct="1">
              <a:lnSpc>
                <a:spcPct val="150000"/>
              </a:lnSpc>
              <a:spcBef>
                <a:spcPct val="0"/>
              </a:spcBef>
              <a:buClrTx/>
              <a:buSzTx/>
              <a:buFontTx/>
              <a:buNone/>
              <a:defRPr/>
            </a:pPr>
            <a:r>
              <a:rPr lang="zh-CN" altLang="en-US" sz="2800" b="1" dirty="0"/>
              <a:t>（</a:t>
            </a:r>
            <a:r>
              <a:rPr lang="en-US" altLang="zh-CN" sz="2800" b="1" dirty="0"/>
              <a:t>3</a:t>
            </a:r>
            <a:r>
              <a:rPr lang="zh-CN" altLang="en-US" sz="2800" b="1" dirty="0"/>
              <a:t>）加解密次序可换，即</a:t>
            </a:r>
            <a:r>
              <a:rPr lang="en-US" altLang="zh-CN" sz="2800" b="1" i="1" dirty="0" err="1">
                <a:latin typeface="Times New Roman" panose="02020603050405020304" pitchFamily="18" charset="0"/>
                <a:cs typeface="Times New Roman" panose="02020603050405020304" pitchFamily="18" charset="0"/>
              </a:rPr>
              <a:t>E</a:t>
            </a:r>
            <a:r>
              <a:rPr lang="en-US" altLang="zh-CN" sz="2800" b="1" baseline="-25000" dirty="0" err="1">
                <a:latin typeface="Times New Roman" panose="02020603050405020304" pitchFamily="18" charset="0"/>
                <a:cs typeface="Times New Roman" panose="02020603050405020304" pitchFamily="18" charset="0"/>
              </a:rPr>
              <a:t>pk</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D</a:t>
            </a:r>
            <a:r>
              <a:rPr lang="en-US" altLang="zh-CN" sz="2800" b="1" baseline="-25000" dirty="0" err="1">
                <a:latin typeface="Times New Roman" panose="02020603050405020304" pitchFamily="18" charset="0"/>
                <a:cs typeface="Times New Roman" panose="02020603050405020304" pitchFamily="18" charset="0"/>
              </a:rPr>
              <a:t>sk</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D</a:t>
            </a:r>
            <a:r>
              <a:rPr lang="en-US" altLang="zh-CN" sz="2800" b="1" baseline="-25000" dirty="0" err="1">
                <a:latin typeface="Times New Roman" panose="02020603050405020304" pitchFamily="18" charset="0"/>
                <a:cs typeface="Times New Roman" panose="02020603050405020304" pitchFamily="18" charset="0"/>
              </a:rPr>
              <a:t>sk</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E</a:t>
            </a:r>
            <a:r>
              <a:rPr lang="en-US" altLang="zh-CN" sz="2800" b="1" baseline="-25000" dirty="0" err="1">
                <a:latin typeface="Times New Roman" panose="02020603050405020304" pitchFamily="18" charset="0"/>
                <a:cs typeface="Times New Roman" panose="02020603050405020304" pitchFamily="18" charset="0"/>
              </a:rPr>
              <a:t>pk</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a:t>
            </a:r>
            <a:r>
              <a:rPr lang="zh-CN" altLang="en-US" sz="2800" b="1" dirty="0"/>
              <a:t>。</a:t>
            </a:r>
            <a:endParaRPr lang="en-US" altLang="zh-CN" sz="2800" b="1" dirty="0"/>
          </a:p>
          <a:p>
            <a:pPr marL="0" indent="0">
              <a:buFont typeface="Wingdings" pitchFamily="2" charset="2"/>
              <a:buNone/>
              <a:defRPr/>
            </a:pPr>
            <a:endParaRPr lang="zh-CN" altLang="en-US" dirty="0"/>
          </a:p>
        </p:txBody>
      </p:sp>
      <p:sp>
        <p:nvSpPr>
          <p:cNvPr id="921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329F9D6-7EBB-4E18-9266-88EE17461574}" type="datetime1">
              <a:rPr lang="zh-CN" altLang="en-US" sz="1400" smtClean="0"/>
              <a:t>2020\1\31 Friday</a:t>
            </a:fld>
            <a:endParaRPr lang="en-US" altLang="zh-CN" sz="1400"/>
          </a:p>
        </p:txBody>
      </p:sp>
      <p:sp>
        <p:nvSpPr>
          <p:cNvPr id="922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922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DDC9699-D573-4851-B801-8062CCCCF1D1}" type="slidenum">
              <a:rPr lang="en-US" altLang="zh-CN" sz="1400" smtClean="0"/>
              <a:pPr eaLnBrk="1" hangingPunct="1">
                <a:spcBef>
                  <a:spcPct val="0"/>
                </a:spcBef>
                <a:buClrTx/>
                <a:buSzTx/>
                <a:buFontTx/>
                <a:buNone/>
              </a:pPr>
              <a:t>8</a:t>
            </a:fld>
            <a:endParaRPr lang="en-US" altLang="zh-CN" sz="1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9FCF389-8D50-4C9E-B9D2-28F2C814EA32}" type="datetime1">
              <a:rPr lang="zh-CN" altLang="en-US" sz="1400" smtClean="0"/>
              <a:pPr eaLnBrk="1" hangingPunct="1">
                <a:spcBef>
                  <a:spcPct val="0"/>
                </a:spcBef>
                <a:buClrTx/>
                <a:buSzTx/>
                <a:buFontTx/>
                <a:buNone/>
              </a:pPr>
              <a:t>2020\1\31 Friday</a:t>
            </a:fld>
            <a:endParaRPr lang="en-US" altLang="zh-CN" sz="1400" smtClean="0"/>
          </a:p>
        </p:txBody>
      </p:sp>
      <p:sp>
        <p:nvSpPr>
          <p:cNvPr id="16387"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6388"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E04310B-687A-4E45-B121-B26A7F0BAF37}" type="slidenum">
              <a:rPr lang="en-US" altLang="zh-CN" sz="1400" smtClean="0"/>
              <a:pPr eaLnBrk="1" hangingPunct="1">
                <a:spcBef>
                  <a:spcPct val="0"/>
                </a:spcBef>
                <a:buClrTx/>
                <a:buSzTx/>
                <a:buFontTx/>
                <a:buNone/>
              </a:pPr>
              <a:t>80</a:t>
            </a:fld>
            <a:endParaRPr lang="en-US" altLang="zh-CN" sz="1400" smtClean="0"/>
          </a:p>
        </p:txBody>
      </p:sp>
      <p:sp>
        <p:nvSpPr>
          <p:cNvPr id="16389" name="Rectangle 2050"/>
          <p:cNvSpPr>
            <a:spLocks noChangeArrowheads="1"/>
          </p:cNvSpPr>
          <p:nvPr/>
        </p:nvSpPr>
        <p:spPr bwMode="auto">
          <a:xfrm>
            <a:off x="1633538" y="1295400"/>
            <a:ext cx="7186612"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30000"/>
              </a:lnSpc>
              <a:spcBef>
                <a:spcPct val="0"/>
              </a:spcBef>
              <a:buClrTx/>
              <a:buSzTx/>
              <a:buFontTx/>
              <a:buNone/>
            </a:pPr>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）确定公私钥对：</a:t>
            </a:r>
          </a:p>
          <a:p>
            <a:pPr eaLnBrk="1" hangingPunct="1">
              <a:lnSpc>
                <a:spcPct val="130000"/>
              </a:lnSpc>
              <a:spcBef>
                <a:spcPct val="0"/>
              </a:spcBef>
              <a:buClrTx/>
              <a:buSzTx/>
              <a:buFontTx/>
              <a:buNone/>
            </a:pPr>
            <a:r>
              <a:rPr kumimoji="1" lang="zh-CN" altLang="en-US" sz="2400" b="1">
                <a:latin typeface="Times New Roman" pitchFamily="18" charset="0"/>
              </a:rPr>
              <a:t>          用户 </a:t>
            </a:r>
            <a:r>
              <a:rPr kumimoji="1" lang="en-US" altLang="zh-CN" sz="2400" b="1" i="1">
                <a:latin typeface="Times New Roman" pitchFamily="18" charset="0"/>
              </a:rPr>
              <a:t>B</a:t>
            </a:r>
            <a:r>
              <a:rPr kumimoji="1" lang="en-US" altLang="zh-CN" sz="2400" b="1">
                <a:latin typeface="Times New Roman" pitchFamily="18" charset="0"/>
              </a:rPr>
              <a:t> </a:t>
            </a:r>
            <a:r>
              <a:rPr kumimoji="1" lang="zh-CN" altLang="en-US" sz="2400" b="1">
                <a:latin typeface="Times New Roman" pitchFamily="18" charset="0"/>
              </a:rPr>
              <a:t>选择整数 </a:t>
            </a:r>
            <a:r>
              <a:rPr kumimoji="1" lang="en-US" altLang="zh-CN" sz="2400" b="1" i="1">
                <a:latin typeface="Times New Roman" pitchFamily="18" charset="0"/>
              </a:rPr>
              <a:t>d</a:t>
            </a:r>
            <a:r>
              <a:rPr kumimoji="1" lang="zh-CN" altLang="en-US" sz="2400" b="1">
                <a:latin typeface="Times New Roman" pitchFamily="18" charset="0"/>
              </a:rPr>
              <a:t>＝</a:t>
            </a:r>
            <a:r>
              <a:rPr kumimoji="1" lang="en-US" altLang="zh-CN" sz="2400" b="1">
                <a:latin typeface="Times New Roman" pitchFamily="18" charset="0"/>
              </a:rPr>
              <a:t>10</a:t>
            </a:r>
            <a:r>
              <a:rPr kumimoji="1" lang="zh-CN" altLang="en-US" sz="2400" b="1">
                <a:latin typeface="Times New Roman" pitchFamily="18" charset="0"/>
              </a:rPr>
              <a:t>，作为自己的私钥，</a:t>
            </a:r>
          </a:p>
          <a:p>
            <a:pPr eaLnBrk="1" hangingPunct="1">
              <a:lnSpc>
                <a:spcPct val="130000"/>
              </a:lnSpc>
              <a:spcBef>
                <a:spcPct val="0"/>
              </a:spcBef>
              <a:buClrTx/>
              <a:buSzTx/>
              <a:buFontTx/>
              <a:buNone/>
            </a:pPr>
            <a:r>
              <a:rPr kumimoji="1" lang="zh-CN" altLang="en-US" sz="2400" b="1">
                <a:latin typeface="Times New Roman" pitchFamily="18" charset="0"/>
              </a:rPr>
              <a:t>          计算                                                                  </a:t>
            </a:r>
          </a:p>
        </p:txBody>
      </p:sp>
      <p:graphicFrame>
        <p:nvGraphicFramePr>
          <p:cNvPr id="16390" name="Object 2051"/>
          <p:cNvGraphicFramePr>
            <a:graphicFrameLocks noChangeAspect="1"/>
          </p:cNvGraphicFramePr>
          <p:nvPr/>
        </p:nvGraphicFramePr>
        <p:xfrm>
          <a:off x="3197225" y="2276475"/>
          <a:ext cx="4903788" cy="611188"/>
        </p:xfrm>
        <a:graphic>
          <a:graphicData uri="http://schemas.openxmlformats.org/presentationml/2006/ole">
            <mc:AlternateContent xmlns:mc="http://schemas.openxmlformats.org/markup-compatibility/2006">
              <mc:Choice xmlns:v="urn:schemas-microsoft-com:vml" Requires="v">
                <p:oleObj spid="_x0000_s72706" name="公式" r:id="rId3" imgW="2232606" imgH="266772" progId="Equation.3">
                  <p:embed/>
                </p:oleObj>
              </mc:Choice>
              <mc:Fallback>
                <p:oleObj name="公式" r:id="rId3" imgW="2232606" imgH="26677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7225" y="2276475"/>
                        <a:ext cx="490378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Rectangle 2052"/>
          <p:cNvSpPr>
            <a:spLocks noChangeArrowheads="1"/>
          </p:cNvSpPr>
          <p:nvPr/>
        </p:nvSpPr>
        <p:spPr bwMode="auto">
          <a:xfrm>
            <a:off x="2395538" y="2971800"/>
            <a:ext cx="217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400" b="1">
                <a:latin typeface="Times New Roman" pitchFamily="18" charset="0"/>
              </a:rPr>
              <a:t>作为公钥；</a:t>
            </a:r>
          </a:p>
        </p:txBody>
      </p:sp>
      <p:grpSp>
        <p:nvGrpSpPr>
          <p:cNvPr id="27662" name="Group 2062"/>
          <p:cNvGrpSpPr>
            <a:grpSpLocks/>
          </p:cNvGrpSpPr>
          <p:nvPr/>
        </p:nvGrpSpPr>
        <p:grpSpPr bwMode="auto">
          <a:xfrm>
            <a:off x="1595438" y="3581400"/>
            <a:ext cx="6870700" cy="2057400"/>
            <a:chOff x="1005" y="2256"/>
            <a:chExt cx="4328" cy="1296"/>
          </a:xfrm>
        </p:grpSpPr>
        <p:grpSp>
          <p:nvGrpSpPr>
            <p:cNvPr id="16394" name="Group 2061"/>
            <p:cNvGrpSpPr>
              <a:grpSpLocks/>
            </p:cNvGrpSpPr>
            <p:nvPr/>
          </p:nvGrpSpPr>
          <p:grpSpPr bwMode="auto">
            <a:xfrm>
              <a:off x="1005" y="2256"/>
              <a:ext cx="4328" cy="960"/>
              <a:chOff x="1005" y="2256"/>
              <a:chExt cx="4328" cy="960"/>
            </a:xfrm>
          </p:grpSpPr>
          <p:sp>
            <p:nvSpPr>
              <p:cNvPr id="16396" name="Rectangle 2053"/>
              <p:cNvSpPr>
                <a:spLocks noChangeArrowheads="1"/>
              </p:cNvSpPr>
              <p:nvPr/>
            </p:nvSpPr>
            <p:spPr bwMode="auto">
              <a:xfrm>
                <a:off x="1005" y="2256"/>
                <a:ext cx="4328" cy="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nSpc>
                    <a:spcPct val="130000"/>
                  </a:lnSpc>
                  <a:spcBef>
                    <a:spcPct val="0"/>
                  </a:spcBef>
                  <a:buClrTx/>
                  <a:buSzTx/>
                  <a:buFontTx/>
                  <a:buNone/>
                </a:pPr>
                <a:r>
                  <a:rPr kumimoji="1" lang="zh-CN" altLang="en-US" sz="2400" b="1">
                    <a:latin typeface="Times New Roman" pitchFamily="18" charset="0"/>
                  </a:rPr>
                  <a:t>（</a:t>
                </a:r>
                <a:r>
                  <a:rPr kumimoji="1" lang="en-US" altLang="zh-CN" sz="2400" b="1">
                    <a:latin typeface="Times New Roman" pitchFamily="18" charset="0"/>
                  </a:rPr>
                  <a:t>3</a:t>
                </a:r>
                <a:r>
                  <a:rPr kumimoji="1" lang="zh-CN" altLang="en-US" sz="2400" b="1">
                    <a:latin typeface="Times New Roman" pitchFamily="18" charset="0"/>
                  </a:rPr>
                  <a:t>）加密变换：</a:t>
                </a:r>
              </a:p>
              <a:p>
                <a:pPr>
                  <a:lnSpc>
                    <a:spcPct val="130000"/>
                  </a:lnSpc>
                  <a:spcBef>
                    <a:spcPct val="0"/>
                  </a:spcBef>
                  <a:buClrTx/>
                  <a:buSzTx/>
                  <a:buFontTx/>
                  <a:buNone/>
                </a:pPr>
                <a:r>
                  <a:rPr kumimoji="1" lang="zh-CN" altLang="en-US" sz="2400" b="1">
                    <a:latin typeface="Times New Roman" pitchFamily="18" charset="0"/>
                  </a:rPr>
                  <a:t>          用户</a:t>
                </a:r>
                <a:r>
                  <a:rPr kumimoji="1" lang="zh-CN" altLang="en-US" sz="2400" b="1" i="1">
                    <a:latin typeface="Times New Roman" pitchFamily="18" charset="0"/>
                  </a:rPr>
                  <a:t> </a:t>
                </a:r>
                <a:r>
                  <a:rPr kumimoji="1" lang="en-US" altLang="zh-CN" sz="2400" b="1" i="1">
                    <a:latin typeface="Times New Roman" pitchFamily="18" charset="0"/>
                  </a:rPr>
                  <a:t>A</a:t>
                </a:r>
                <a:r>
                  <a:rPr kumimoji="1" lang="en-US" altLang="zh-CN" sz="2400" b="1">
                    <a:latin typeface="Times New Roman" pitchFamily="18" charset="0"/>
                  </a:rPr>
                  <a:t> </a:t>
                </a:r>
                <a:r>
                  <a:rPr kumimoji="1" lang="zh-CN" altLang="en-US" sz="2400" b="1">
                    <a:latin typeface="Times New Roman" pitchFamily="18" charset="0"/>
                  </a:rPr>
                  <a:t>想秘密地发送明文 </a:t>
                </a:r>
                <a:r>
                  <a:rPr kumimoji="1" lang="en-US" altLang="zh-CN" sz="2400" b="1" i="1">
                    <a:latin typeface="Times New Roman" pitchFamily="18" charset="0"/>
                  </a:rPr>
                  <a:t>m</a:t>
                </a:r>
                <a:r>
                  <a:rPr kumimoji="1" lang="zh-CN" altLang="en-US" sz="2400" b="1">
                    <a:latin typeface="Times New Roman" pitchFamily="18" charset="0"/>
                  </a:rPr>
                  <a:t>＝</a:t>
                </a:r>
                <a:r>
                  <a:rPr kumimoji="1" lang="en-US" altLang="zh-CN" sz="2400" b="1">
                    <a:latin typeface="Times New Roman" pitchFamily="18" charset="0"/>
                  </a:rPr>
                  <a:t>11 </a:t>
                </a:r>
                <a:r>
                  <a:rPr kumimoji="1" lang="zh-CN" altLang="en-US" sz="2400" b="1">
                    <a:latin typeface="Times New Roman" pitchFamily="18" charset="0"/>
                  </a:rPr>
                  <a:t>给用户 </a:t>
                </a:r>
                <a:r>
                  <a:rPr kumimoji="1" lang="en-US" altLang="zh-CN" sz="2400" b="1" i="1">
                    <a:latin typeface="Times New Roman" pitchFamily="18" charset="0"/>
                  </a:rPr>
                  <a:t>B</a:t>
                </a:r>
                <a:r>
                  <a:rPr kumimoji="1" lang="zh-CN" altLang="en-US" sz="2400" b="1">
                    <a:latin typeface="Times New Roman" pitchFamily="18" charset="0"/>
                  </a:rPr>
                  <a:t>，</a:t>
                </a:r>
              </a:p>
              <a:p>
                <a:pPr>
                  <a:lnSpc>
                    <a:spcPct val="130000"/>
                  </a:lnSpc>
                  <a:spcBef>
                    <a:spcPct val="0"/>
                  </a:spcBef>
                  <a:buClrTx/>
                  <a:buSzTx/>
                  <a:buFontTx/>
                  <a:buNone/>
                </a:pPr>
                <a:r>
                  <a:rPr kumimoji="1" lang="zh-CN" altLang="en-US" sz="2400" b="1">
                    <a:latin typeface="Times New Roman" pitchFamily="18" charset="0"/>
                  </a:rPr>
                  <a:t>          </a:t>
                </a:r>
                <a:r>
                  <a:rPr kumimoji="1" lang="en-US" altLang="zh-CN" sz="2400" b="1" i="1">
                    <a:latin typeface="Times New Roman" pitchFamily="18" charset="0"/>
                  </a:rPr>
                  <a:t>A </a:t>
                </a:r>
                <a:r>
                  <a:rPr kumimoji="1" lang="zh-CN" altLang="en-US" sz="2400" b="1">
                    <a:latin typeface="Times New Roman" pitchFamily="18" charset="0"/>
                  </a:rPr>
                  <a:t>选择一个随机数</a:t>
                </a:r>
              </a:p>
            </p:txBody>
          </p:sp>
          <p:graphicFrame>
            <p:nvGraphicFramePr>
              <p:cNvPr id="16397" name="Object 2054"/>
              <p:cNvGraphicFramePr>
                <a:graphicFrameLocks noChangeAspect="1"/>
              </p:cNvGraphicFramePr>
              <p:nvPr/>
            </p:nvGraphicFramePr>
            <p:xfrm>
              <a:off x="3165" y="2928"/>
              <a:ext cx="1920" cy="288"/>
            </p:xfrm>
            <a:graphic>
              <a:graphicData uri="http://schemas.openxmlformats.org/presentationml/2006/ole">
                <mc:AlternateContent xmlns:mc="http://schemas.openxmlformats.org/markup-compatibility/2006">
                  <mc:Choice xmlns:v="urn:schemas-microsoft-com:vml" Requires="v">
                    <p:oleObj spid="_x0000_s72707" r:id="rId5" imgW="1318206" imgH="190428" progId="Equation.3">
                      <p:embed/>
                    </p:oleObj>
                  </mc:Choice>
                  <mc:Fallback>
                    <p:oleObj r:id="rId5" imgW="1318206" imgH="19042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 y="2928"/>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395" name="Rectangle 2055"/>
            <p:cNvSpPr>
              <a:spLocks noChangeArrowheads="1"/>
            </p:cNvSpPr>
            <p:nvPr/>
          </p:nvSpPr>
          <p:spPr bwMode="auto">
            <a:xfrm>
              <a:off x="1437" y="3264"/>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400" b="1">
                  <a:latin typeface="Times New Roman" pitchFamily="18" charset="0"/>
                </a:rPr>
                <a:t>并计算</a:t>
              </a:r>
            </a:p>
          </p:txBody>
        </p:sp>
      </p:grpSp>
      <p:sp>
        <p:nvSpPr>
          <p:cNvPr id="16393" name="AutoShape 2056"/>
          <p:cNvSpPr>
            <a:spLocks noChangeArrowheads="1"/>
          </p:cNvSpPr>
          <p:nvPr/>
        </p:nvSpPr>
        <p:spPr bwMode="auto">
          <a:xfrm>
            <a:off x="6572250" y="2895600"/>
            <a:ext cx="1600200" cy="609600"/>
          </a:xfrm>
          <a:prstGeom prst="wedgeRectCallout">
            <a:avLst>
              <a:gd name="adj1" fmla="val -82639"/>
              <a:gd name="adj2" fmla="val -62241"/>
            </a:avLst>
          </a:prstGeom>
          <a:solidFill>
            <a:schemeClr val="fo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b="1">
                <a:solidFill>
                  <a:schemeClr val="bg1"/>
                </a:solidFill>
              </a:rPr>
              <a:t>1024/19</a:t>
            </a:r>
          </a:p>
        </p:txBody>
      </p:sp>
    </p:spTree>
    <p:extLst>
      <p:ext uri="{BB962C8B-B14F-4D97-AF65-F5344CB8AC3E}">
        <p14:creationId xmlns:p14="http://schemas.microsoft.com/office/powerpoint/2010/main" val="61305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62"/>
                                        </p:tgtEl>
                                        <p:attrNameLst>
                                          <p:attrName>style.visibility</p:attrName>
                                        </p:attrNameLst>
                                      </p:cBhvr>
                                      <p:to>
                                        <p:strVal val="visible"/>
                                      </p:to>
                                    </p:set>
                                    <p:anim calcmode="lin" valueType="num">
                                      <p:cBhvr additive="base">
                                        <p:cTn id="7" dur="500" fill="hold"/>
                                        <p:tgtEl>
                                          <p:spTgt spid="27662"/>
                                        </p:tgtEl>
                                        <p:attrNameLst>
                                          <p:attrName>ppt_x</p:attrName>
                                        </p:attrNameLst>
                                      </p:cBhvr>
                                      <p:tavLst>
                                        <p:tav tm="0">
                                          <p:val>
                                            <p:strVal val="0-#ppt_w/2"/>
                                          </p:val>
                                        </p:tav>
                                        <p:tav tm="100000">
                                          <p:val>
                                            <p:strVal val="#ppt_x"/>
                                          </p:val>
                                        </p:tav>
                                      </p:tavLst>
                                    </p:anim>
                                    <p:anim calcmode="lin" valueType="num">
                                      <p:cBhvr additive="base">
                                        <p:cTn id="8" dur="500" fill="hold"/>
                                        <p:tgtEl>
                                          <p:spTgt spid="27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D94D23BB-A73B-4A77-AB77-8E634FD4F960}" type="datetime1">
              <a:rPr lang="zh-CN" altLang="en-US" sz="1400" smtClean="0"/>
              <a:pPr eaLnBrk="1" hangingPunct="1">
                <a:spcBef>
                  <a:spcPct val="0"/>
                </a:spcBef>
                <a:buClrTx/>
                <a:buSzTx/>
                <a:buFontTx/>
                <a:buNone/>
              </a:pPr>
              <a:t>2020\1\31 Friday</a:t>
            </a:fld>
            <a:endParaRPr lang="en-US" altLang="zh-CN" sz="1400" smtClean="0"/>
          </a:p>
        </p:txBody>
      </p:sp>
      <p:sp>
        <p:nvSpPr>
          <p:cNvPr id="17411"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7412"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D680A01A-BAA0-4B46-BFB2-60AE44698AE4}" type="slidenum">
              <a:rPr lang="en-US" altLang="zh-CN" sz="1400" smtClean="0"/>
              <a:pPr eaLnBrk="1" hangingPunct="1">
                <a:spcBef>
                  <a:spcPct val="0"/>
                </a:spcBef>
                <a:buClrTx/>
                <a:buSzTx/>
                <a:buFontTx/>
                <a:buNone/>
              </a:pPr>
              <a:t>81</a:t>
            </a:fld>
            <a:endParaRPr lang="en-US" altLang="zh-CN" sz="1400" smtClean="0"/>
          </a:p>
        </p:txBody>
      </p:sp>
      <p:grpSp>
        <p:nvGrpSpPr>
          <p:cNvPr id="23575" name="Group 23"/>
          <p:cNvGrpSpPr>
            <a:grpSpLocks/>
          </p:cNvGrpSpPr>
          <p:nvPr/>
        </p:nvGrpSpPr>
        <p:grpSpPr bwMode="auto">
          <a:xfrm>
            <a:off x="1477963" y="3071813"/>
            <a:ext cx="6218237" cy="3176587"/>
            <a:chOff x="931" y="1935"/>
            <a:chExt cx="3917" cy="2001"/>
          </a:xfrm>
        </p:grpSpPr>
        <p:graphicFrame>
          <p:nvGraphicFramePr>
            <p:cNvPr id="17420" name="Object 10"/>
            <p:cNvGraphicFramePr>
              <a:graphicFrameLocks noChangeAspect="1"/>
            </p:cNvGraphicFramePr>
            <p:nvPr/>
          </p:nvGraphicFramePr>
          <p:xfrm>
            <a:off x="1968" y="2844"/>
            <a:ext cx="2264" cy="1092"/>
          </p:xfrm>
          <a:graphic>
            <a:graphicData uri="http://schemas.openxmlformats.org/presentationml/2006/ole">
              <mc:AlternateContent xmlns:mc="http://schemas.openxmlformats.org/markup-compatibility/2006">
                <mc:Choice xmlns:v="urn:schemas-microsoft-com:vml" Requires="v">
                  <p:oleObj spid="_x0000_s73730" name="Equation" r:id="rId3" imgW="1455474" imgH="693348" progId="Equation.3">
                    <p:embed/>
                  </p:oleObj>
                </mc:Choice>
                <mc:Fallback>
                  <p:oleObj name="Equation" r:id="rId3" imgW="1455474" imgH="6933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844"/>
                          <a:ext cx="2264"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1" name="Text Box 11"/>
            <p:cNvSpPr txBox="1">
              <a:spLocks noChangeArrowheads="1"/>
            </p:cNvSpPr>
            <p:nvPr/>
          </p:nvSpPr>
          <p:spPr bwMode="auto">
            <a:xfrm>
              <a:off x="931" y="1935"/>
              <a:ext cx="3917" cy="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40000"/>
                </a:lnSpc>
                <a:spcBef>
                  <a:spcPct val="0"/>
                </a:spcBef>
                <a:buClrTx/>
                <a:buSzTx/>
                <a:buFontTx/>
                <a:buNone/>
              </a:pPr>
              <a:r>
                <a:rPr kumimoji="1" lang="zh-CN" altLang="en-US" sz="2400" b="1">
                  <a:latin typeface="宋体" charset="-122"/>
                </a:rPr>
                <a:t>（</a:t>
              </a:r>
              <a:r>
                <a:rPr kumimoji="1" lang="en-US" altLang="zh-CN" sz="2400" b="1">
                  <a:latin typeface="Times New Roman" pitchFamily="18" charset="0"/>
                </a:rPr>
                <a:t>4</a:t>
              </a:r>
              <a:r>
                <a:rPr kumimoji="1" lang="zh-CN" altLang="en-US" sz="2400" b="1">
                  <a:latin typeface="宋体" charset="-122"/>
                </a:rPr>
                <a:t>）解密变换</a:t>
              </a:r>
            </a:p>
            <a:p>
              <a:pPr eaLnBrk="1" hangingPunct="1">
                <a:lnSpc>
                  <a:spcPct val="140000"/>
                </a:lnSpc>
                <a:spcBef>
                  <a:spcPct val="0"/>
                </a:spcBef>
                <a:buClrTx/>
                <a:buSzTx/>
                <a:buFontTx/>
                <a:buNone/>
              </a:pPr>
              <a:r>
                <a:rPr kumimoji="1" lang="zh-CN" altLang="en-US" sz="2400" b="1">
                  <a:latin typeface="宋体" charset="-122"/>
                </a:rPr>
                <a:t>     </a:t>
              </a:r>
              <a:r>
                <a:rPr kumimoji="1" lang="en-US" altLang="zh-CN" sz="2400" b="1" i="1">
                  <a:latin typeface="Times New Roman" pitchFamily="18" charset="0"/>
                </a:rPr>
                <a:t>B</a:t>
              </a:r>
              <a:r>
                <a:rPr kumimoji="1" lang="zh-CN" altLang="en-US" sz="2400" b="1">
                  <a:latin typeface="Times New Roman" pitchFamily="18" charset="0"/>
                </a:rPr>
                <a:t>收到密文后</a:t>
              </a:r>
              <a:r>
                <a:rPr kumimoji="1" lang="en-US" altLang="zh-CN" sz="2400" b="1">
                  <a:latin typeface="宋体" charset="-122"/>
                </a:rPr>
                <a:t>( </a:t>
              </a:r>
              <a:r>
                <a:rPr kumimoji="1" lang="en-US" altLang="zh-CN" sz="2400" b="1" i="1">
                  <a:latin typeface="宋体" charset="-122"/>
                </a:rPr>
                <a:t>c</a:t>
              </a:r>
              <a:r>
                <a:rPr kumimoji="1" lang="en-US" altLang="zh-CN" sz="2400" b="1" baseline="-25000">
                  <a:latin typeface="宋体" charset="-122"/>
                </a:rPr>
                <a:t>1</a:t>
              </a:r>
              <a:r>
                <a:rPr kumimoji="1" lang="en-US" altLang="zh-CN" sz="2400" b="1">
                  <a:latin typeface="宋体" charset="-122"/>
                </a:rPr>
                <a:t>,</a:t>
              </a:r>
              <a:r>
                <a:rPr kumimoji="1" lang="en-US" altLang="zh-CN" sz="2400" b="1" i="1">
                  <a:latin typeface="宋体" charset="-122"/>
                </a:rPr>
                <a:t>c</a:t>
              </a:r>
              <a:r>
                <a:rPr kumimoji="1" lang="en-US" altLang="zh-CN" sz="2400" b="1" baseline="-25000">
                  <a:latin typeface="宋体" charset="-122"/>
                </a:rPr>
                <a:t>2 </a:t>
              </a:r>
              <a:r>
                <a:rPr kumimoji="1" lang="en-US" altLang="zh-CN" sz="2400" b="1">
                  <a:latin typeface="宋体" charset="-122"/>
                </a:rPr>
                <a:t>) =</a:t>
              </a:r>
              <a:r>
                <a:rPr kumimoji="1" lang="zh-CN" altLang="en-US" sz="2400" b="1">
                  <a:latin typeface="宋体" charset="-122"/>
                </a:rPr>
                <a:t>（</a:t>
              </a:r>
              <a:r>
                <a:rPr kumimoji="1" lang="en-US" altLang="zh-CN" sz="2400" b="1">
                  <a:latin typeface="Times New Roman" pitchFamily="18" charset="0"/>
                </a:rPr>
                <a:t>14</a:t>
              </a:r>
              <a:r>
                <a:rPr kumimoji="1" lang="zh-CN" altLang="en-US" sz="2400" b="1">
                  <a:latin typeface="宋体" charset="-122"/>
                </a:rPr>
                <a:t>，</a:t>
              </a:r>
              <a:r>
                <a:rPr kumimoji="1" lang="en-US" altLang="zh-CN" sz="2400" b="1">
                  <a:latin typeface="Times New Roman" pitchFamily="18" charset="0"/>
                </a:rPr>
                <a:t>17</a:t>
              </a:r>
              <a:r>
                <a:rPr kumimoji="1" lang="zh-CN" altLang="en-US" sz="2400" b="1">
                  <a:latin typeface="宋体" charset="-122"/>
                </a:rPr>
                <a:t>）</a:t>
              </a:r>
              <a:r>
                <a:rPr kumimoji="1" lang="zh-CN" altLang="en-US" sz="2400" b="1">
                  <a:latin typeface="Times New Roman" pitchFamily="18" charset="0"/>
                </a:rPr>
                <a:t> ， </a:t>
              </a:r>
            </a:p>
            <a:p>
              <a:pPr eaLnBrk="1" hangingPunct="1">
                <a:lnSpc>
                  <a:spcPct val="140000"/>
                </a:lnSpc>
                <a:spcBef>
                  <a:spcPct val="0"/>
                </a:spcBef>
                <a:buClrTx/>
                <a:buSzTx/>
                <a:buFontTx/>
                <a:buNone/>
              </a:pPr>
              <a:r>
                <a:rPr kumimoji="1" lang="zh-CN" altLang="en-US" sz="2400" b="1">
                  <a:latin typeface="Times New Roman" pitchFamily="18" charset="0"/>
                </a:rPr>
                <a:t>          </a:t>
              </a:r>
              <a:r>
                <a:rPr kumimoji="1" lang="zh-CN" altLang="en-US" sz="2400" b="1">
                  <a:latin typeface="宋体" charset="-122"/>
                </a:rPr>
                <a:t>计算：</a:t>
              </a:r>
              <a:r>
                <a:rPr kumimoji="1" lang="zh-CN" altLang="en-US" sz="2400">
                  <a:latin typeface="Times New Roman" pitchFamily="18" charset="0"/>
                </a:rPr>
                <a:t> </a:t>
              </a:r>
            </a:p>
          </p:txBody>
        </p:sp>
      </p:grpSp>
      <p:grpSp>
        <p:nvGrpSpPr>
          <p:cNvPr id="23574" name="Group 22"/>
          <p:cNvGrpSpPr>
            <a:grpSpLocks/>
          </p:cNvGrpSpPr>
          <p:nvPr/>
        </p:nvGrpSpPr>
        <p:grpSpPr bwMode="auto">
          <a:xfrm>
            <a:off x="2330450" y="1219200"/>
            <a:ext cx="6034088" cy="1676400"/>
            <a:chOff x="1468" y="768"/>
            <a:chExt cx="3801" cy="1056"/>
          </a:xfrm>
        </p:grpSpPr>
        <p:grpSp>
          <p:nvGrpSpPr>
            <p:cNvPr id="17416" name="Group 21"/>
            <p:cNvGrpSpPr>
              <a:grpSpLocks/>
            </p:cNvGrpSpPr>
            <p:nvPr/>
          </p:nvGrpSpPr>
          <p:grpSpPr bwMode="auto">
            <a:xfrm>
              <a:off x="1955" y="768"/>
              <a:ext cx="3229" cy="696"/>
              <a:chOff x="1955" y="768"/>
              <a:chExt cx="3229" cy="696"/>
            </a:xfrm>
          </p:grpSpPr>
          <p:graphicFrame>
            <p:nvGraphicFramePr>
              <p:cNvPr id="17418" name="Object 4"/>
              <p:cNvGraphicFramePr>
                <a:graphicFrameLocks noChangeAspect="1"/>
              </p:cNvGraphicFramePr>
              <p:nvPr/>
            </p:nvGraphicFramePr>
            <p:xfrm>
              <a:off x="1968" y="768"/>
              <a:ext cx="2784" cy="326"/>
            </p:xfrm>
            <a:graphic>
              <a:graphicData uri="http://schemas.openxmlformats.org/presentationml/2006/ole">
                <mc:AlternateContent xmlns:mc="http://schemas.openxmlformats.org/markup-compatibility/2006">
                  <mc:Choice xmlns:v="urn:schemas-microsoft-com:vml" Requires="v">
                    <p:oleObj spid="_x0000_s73731" r:id="rId5" imgW="1943154" imgH="213288" progId="Equation.3">
                      <p:embed/>
                    </p:oleObj>
                  </mc:Choice>
                  <mc:Fallback>
                    <p:oleObj r:id="rId5" imgW="1943154" imgH="21328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768"/>
                            <a:ext cx="27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9" name="Object 5"/>
              <p:cNvGraphicFramePr>
                <a:graphicFrameLocks noChangeAspect="1"/>
              </p:cNvGraphicFramePr>
              <p:nvPr/>
            </p:nvGraphicFramePr>
            <p:xfrm>
              <a:off x="1955" y="1152"/>
              <a:ext cx="3229" cy="312"/>
            </p:xfrm>
            <a:graphic>
              <a:graphicData uri="http://schemas.openxmlformats.org/presentationml/2006/ole">
                <mc:AlternateContent xmlns:mc="http://schemas.openxmlformats.org/markup-compatibility/2006">
                  <mc:Choice xmlns:v="urn:schemas-microsoft-com:vml" Requires="v">
                    <p:oleObj spid="_x0000_s73732" name="Equation" r:id="rId7" imgW="2346960" imgH="213288" progId="Equation.3">
                      <p:embed/>
                    </p:oleObj>
                  </mc:Choice>
                  <mc:Fallback>
                    <p:oleObj name="Equation" r:id="rId7" imgW="2346960" imgH="21328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5" y="1152"/>
                            <a:ext cx="322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417" name="Text Box 7"/>
            <p:cNvSpPr txBox="1">
              <a:spLocks noChangeArrowheads="1"/>
            </p:cNvSpPr>
            <p:nvPr/>
          </p:nvSpPr>
          <p:spPr bwMode="auto">
            <a:xfrm>
              <a:off x="1468" y="1536"/>
              <a:ext cx="38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b="1" i="1">
                  <a:latin typeface="Times New Roman" pitchFamily="18" charset="0"/>
                </a:rPr>
                <a:t>A</a:t>
              </a:r>
              <a:r>
                <a:rPr kumimoji="1" lang="en-US" altLang="zh-CN" sz="2400" b="1">
                  <a:latin typeface="Times New Roman" pitchFamily="18" charset="0"/>
                </a:rPr>
                <a:t> </a:t>
              </a:r>
              <a:r>
                <a:rPr kumimoji="1" lang="zh-CN" altLang="en-US" sz="2400" b="1">
                  <a:latin typeface="宋体" charset="-122"/>
                </a:rPr>
                <a:t>将从</a:t>
              </a:r>
              <a:r>
                <a:rPr kumimoji="1" lang="en-US" altLang="zh-CN" sz="2400" b="1">
                  <a:latin typeface="宋体" charset="-122"/>
                </a:rPr>
                <a:t>( </a:t>
              </a:r>
              <a:r>
                <a:rPr kumimoji="1" lang="en-US" altLang="zh-CN" sz="2400" b="1" i="1">
                  <a:latin typeface="宋体" charset="-122"/>
                </a:rPr>
                <a:t>c</a:t>
              </a:r>
              <a:r>
                <a:rPr kumimoji="1" lang="en-US" altLang="zh-CN" sz="2400" b="1" baseline="-25000">
                  <a:latin typeface="宋体" charset="-122"/>
                </a:rPr>
                <a:t>1</a:t>
              </a:r>
              <a:r>
                <a:rPr kumimoji="1" lang="en-US" altLang="zh-CN" sz="2400" b="1">
                  <a:latin typeface="宋体" charset="-122"/>
                </a:rPr>
                <a:t>,</a:t>
              </a:r>
              <a:r>
                <a:rPr kumimoji="1" lang="en-US" altLang="zh-CN" sz="2400" b="1" i="1">
                  <a:latin typeface="宋体" charset="-122"/>
                </a:rPr>
                <a:t>c</a:t>
              </a:r>
              <a:r>
                <a:rPr kumimoji="1" lang="en-US" altLang="zh-CN" sz="2400" b="1" baseline="-25000">
                  <a:latin typeface="宋体" charset="-122"/>
                </a:rPr>
                <a:t>2 </a:t>
              </a:r>
              <a:r>
                <a:rPr kumimoji="1" lang="en-US" altLang="zh-CN" sz="2400" b="1">
                  <a:latin typeface="宋体" charset="-122"/>
                </a:rPr>
                <a:t>) =</a:t>
              </a:r>
              <a:r>
                <a:rPr kumimoji="1" lang="zh-CN" altLang="en-US" sz="2400" b="1">
                  <a:latin typeface="宋体" charset="-122"/>
                </a:rPr>
                <a:t>（</a:t>
              </a:r>
              <a:r>
                <a:rPr kumimoji="1" lang="en-US" altLang="zh-CN" sz="2400" b="1">
                  <a:latin typeface="Times New Roman" pitchFamily="18" charset="0"/>
                </a:rPr>
                <a:t>14</a:t>
              </a:r>
              <a:r>
                <a:rPr kumimoji="1" lang="zh-CN" altLang="en-US" sz="2400" b="1">
                  <a:latin typeface="宋体" charset="-122"/>
                </a:rPr>
                <a:t>，</a:t>
              </a:r>
              <a:r>
                <a:rPr kumimoji="1" lang="en-US" altLang="zh-CN" sz="2400" b="1">
                  <a:latin typeface="Times New Roman" pitchFamily="18" charset="0"/>
                </a:rPr>
                <a:t>17</a:t>
              </a:r>
              <a:r>
                <a:rPr kumimoji="1" lang="zh-CN" altLang="en-US" sz="2400" b="1">
                  <a:latin typeface="宋体" charset="-122"/>
                </a:rPr>
                <a:t>）发送给 </a:t>
              </a:r>
              <a:r>
                <a:rPr kumimoji="1" lang="en-US" altLang="zh-CN" sz="2400" b="1" i="1">
                  <a:latin typeface="Times New Roman" pitchFamily="18" charset="0"/>
                </a:rPr>
                <a:t>B </a:t>
              </a:r>
              <a:r>
                <a:rPr kumimoji="1" lang="zh-CN" altLang="en-US" sz="2400" b="1">
                  <a:latin typeface="宋体" charset="-122"/>
                </a:rPr>
                <a:t>；</a:t>
              </a:r>
              <a:r>
                <a:rPr kumimoji="1" lang="zh-CN" altLang="en-US" sz="2400" b="1">
                  <a:solidFill>
                    <a:schemeClr val="bg1"/>
                  </a:solidFill>
                  <a:latin typeface="Times New Roman" pitchFamily="18" charset="0"/>
                </a:rPr>
                <a:t>   </a:t>
              </a:r>
            </a:p>
          </p:txBody>
        </p:sp>
      </p:grpSp>
      <p:sp>
        <p:nvSpPr>
          <p:cNvPr id="17415" name="AutoShape 13"/>
          <p:cNvSpPr>
            <a:spLocks noChangeArrowheads="1"/>
          </p:cNvSpPr>
          <p:nvPr/>
        </p:nvSpPr>
        <p:spPr bwMode="auto">
          <a:xfrm>
            <a:off x="6324600" y="457200"/>
            <a:ext cx="1600200" cy="609600"/>
          </a:xfrm>
          <a:prstGeom prst="wedgeRectCallout">
            <a:avLst>
              <a:gd name="adj1" fmla="val -81153"/>
              <a:gd name="adj2" fmla="val 78907"/>
            </a:avLst>
          </a:prstGeom>
          <a:solidFill>
            <a:srgbClr val="0000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b="1">
                <a:solidFill>
                  <a:schemeClr val="bg1"/>
                </a:solidFill>
              </a:rPr>
              <a:t>128/19</a:t>
            </a:r>
          </a:p>
        </p:txBody>
      </p:sp>
    </p:spTree>
    <p:extLst>
      <p:ext uri="{BB962C8B-B14F-4D97-AF65-F5344CB8AC3E}">
        <p14:creationId xmlns:p14="http://schemas.microsoft.com/office/powerpoint/2010/main" val="853860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574"/>
                                        </p:tgtEl>
                                        <p:attrNameLst>
                                          <p:attrName>style.visibility</p:attrName>
                                        </p:attrNameLst>
                                      </p:cBhvr>
                                      <p:to>
                                        <p:strVal val="visible"/>
                                      </p:to>
                                    </p:set>
                                    <p:anim calcmode="lin" valueType="num">
                                      <p:cBhvr additive="base">
                                        <p:cTn id="7" dur="500" fill="hold"/>
                                        <p:tgtEl>
                                          <p:spTgt spid="23574"/>
                                        </p:tgtEl>
                                        <p:attrNameLst>
                                          <p:attrName>ppt_x</p:attrName>
                                        </p:attrNameLst>
                                      </p:cBhvr>
                                      <p:tavLst>
                                        <p:tav tm="0">
                                          <p:val>
                                            <p:strVal val="0-#ppt_w/2"/>
                                          </p:val>
                                        </p:tav>
                                        <p:tav tm="100000">
                                          <p:val>
                                            <p:strVal val="#ppt_x"/>
                                          </p:val>
                                        </p:tav>
                                      </p:tavLst>
                                    </p:anim>
                                    <p:anim calcmode="lin" valueType="num">
                                      <p:cBhvr additive="base">
                                        <p:cTn id="8" dur="500" fill="hold"/>
                                        <p:tgtEl>
                                          <p:spTgt spid="235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575"/>
                                        </p:tgtEl>
                                        <p:attrNameLst>
                                          <p:attrName>style.visibility</p:attrName>
                                        </p:attrNameLst>
                                      </p:cBhvr>
                                      <p:to>
                                        <p:strVal val="visible"/>
                                      </p:to>
                                    </p:set>
                                    <p:anim calcmode="lin" valueType="num">
                                      <p:cBhvr additive="base">
                                        <p:cTn id="13" dur="500" fill="hold"/>
                                        <p:tgtEl>
                                          <p:spTgt spid="23575"/>
                                        </p:tgtEl>
                                        <p:attrNameLst>
                                          <p:attrName>ppt_x</p:attrName>
                                        </p:attrNameLst>
                                      </p:cBhvr>
                                      <p:tavLst>
                                        <p:tav tm="0">
                                          <p:val>
                                            <p:strVal val="0-#ppt_w/2"/>
                                          </p:val>
                                        </p:tav>
                                        <p:tav tm="100000">
                                          <p:val>
                                            <p:strVal val="#ppt_x"/>
                                          </p:val>
                                        </p:tav>
                                      </p:tavLst>
                                    </p:anim>
                                    <p:anim calcmode="lin" valueType="num">
                                      <p:cBhvr additive="base">
                                        <p:cTn id="14" dur="500" fill="hold"/>
                                        <p:tgtEl>
                                          <p:spTgt spid="235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6743954-231F-4A67-8A0A-910199820CA9}" type="datetime1">
              <a:rPr lang="zh-CN" altLang="en-US" sz="1400" smtClean="0"/>
              <a:pPr eaLnBrk="1" hangingPunct="1">
                <a:spcBef>
                  <a:spcPct val="0"/>
                </a:spcBef>
                <a:buClrTx/>
                <a:buSzTx/>
                <a:buFontTx/>
                <a:buNone/>
              </a:pPr>
              <a:t>2020\1\31 Friday</a:t>
            </a:fld>
            <a:endParaRPr lang="en-US" altLang="zh-CN" sz="1400" smtClean="0"/>
          </a:p>
        </p:txBody>
      </p:sp>
      <p:sp>
        <p:nvSpPr>
          <p:cNvPr id="18435"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8436"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D842691-1892-4410-BD6D-8B6CCB1AF1C1}" type="slidenum">
              <a:rPr lang="en-US" altLang="zh-CN" sz="1400" smtClean="0"/>
              <a:pPr eaLnBrk="1" hangingPunct="1">
                <a:spcBef>
                  <a:spcPct val="0"/>
                </a:spcBef>
                <a:buClrTx/>
                <a:buSzTx/>
                <a:buFontTx/>
                <a:buNone/>
              </a:pPr>
              <a:t>82</a:t>
            </a:fld>
            <a:endParaRPr lang="en-US" altLang="zh-CN" sz="1400" smtClean="0"/>
          </a:p>
        </p:txBody>
      </p:sp>
      <p:sp>
        <p:nvSpPr>
          <p:cNvPr id="18437" name="Text Box 2"/>
          <p:cNvSpPr txBox="1">
            <a:spLocks noChangeArrowheads="1"/>
          </p:cNvSpPr>
          <p:nvPr/>
        </p:nvSpPr>
        <p:spPr bwMode="auto">
          <a:xfrm>
            <a:off x="1050925" y="1022350"/>
            <a:ext cx="69060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4000" dirty="0" smtClean="0">
                <a:solidFill>
                  <a:srgbClr val="000099"/>
                </a:solidFill>
                <a:latin typeface="Times New Roman" pitchFamily="18" charset="0"/>
                <a:ea typeface="黑体" pitchFamily="2" charset="-122"/>
              </a:rPr>
              <a:t>（四）</a:t>
            </a:r>
            <a:r>
              <a:rPr kumimoji="1" lang="en-US" altLang="zh-CN" sz="4000" b="1" dirty="0" err="1" smtClean="0">
                <a:solidFill>
                  <a:srgbClr val="000099"/>
                </a:solidFill>
                <a:latin typeface="Times New Roman" pitchFamily="18" charset="0"/>
                <a:ea typeface="黑体" pitchFamily="2" charset="-122"/>
              </a:rPr>
              <a:t>ElGamal</a:t>
            </a:r>
            <a:r>
              <a:rPr kumimoji="1" lang="zh-CN" altLang="en-US" sz="4000" b="1" dirty="0">
                <a:solidFill>
                  <a:srgbClr val="000099"/>
                </a:solidFill>
                <a:latin typeface="Times New Roman" pitchFamily="18" charset="0"/>
                <a:ea typeface="黑体" pitchFamily="2" charset="-122"/>
              </a:rPr>
              <a:t>体制的安全性</a:t>
            </a:r>
            <a:r>
              <a:rPr kumimoji="1" lang="zh-CN" altLang="en-US" sz="4000" dirty="0">
                <a:latin typeface="Times New Roman" pitchFamily="18" charset="0"/>
                <a:ea typeface="黑体" pitchFamily="2" charset="-122"/>
              </a:rPr>
              <a:t> </a:t>
            </a:r>
          </a:p>
        </p:txBody>
      </p:sp>
      <p:sp>
        <p:nvSpPr>
          <p:cNvPr id="18438" name="Text Box 6"/>
          <p:cNvSpPr txBox="1">
            <a:spLocks noChangeArrowheads="1"/>
          </p:cNvSpPr>
          <p:nvPr/>
        </p:nvSpPr>
        <p:spPr bwMode="auto">
          <a:xfrm>
            <a:off x="1081088" y="2133600"/>
            <a:ext cx="75231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3600" b="1">
                <a:solidFill>
                  <a:srgbClr val="000099"/>
                </a:solidFill>
                <a:latin typeface="Times New Roman" pitchFamily="18" charset="0"/>
                <a:ea typeface="黑体" pitchFamily="2" charset="-122"/>
                <a:cs typeface="Times New Roman" pitchFamily="18" charset="0"/>
              </a:rPr>
              <a:t>ElGamal</a:t>
            </a:r>
            <a:r>
              <a:rPr kumimoji="1" lang="zh-CN" altLang="en-US" sz="3600" b="1">
                <a:solidFill>
                  <a:srgbClr val="000099"/>
                </a:solidFill>
                <a:latin typeface="Times New Roman" pitchFamily="18" charset="0"/>
                <a:ea typeface="黑体" pitchFamily="2" charset="-122"/>
                <a:cs typeface="Times New Roman" pitchFamily="18" charset="0"/>
              </a:rPr>
              <a:t>的安全性是建立在离散对数问题的难解上。</a:t>
            </a:r>
            <a:endParaRPr lang="zh-CN" altLang="en-US" sz="3600">
              <a:solidFill>
                <a:srgbClr val="000099"/>
              </a:solidFill>
              <a:latin typeface="Times New Roman" pitchFamily="18" charset="0"/>
              <a:ea typeface="黑体" pitchFamily="2" charset="-122"/>
              <a:cs typeface="Times New Roman" pitchFamily="18" charset="0"/>
            </a:endParaRPr>
          </a:p>
        </p:txBody>
      </p:sp>
      <p:graphicFrame>
        <p:nvGraphicFramePr>
          <p:cNvPr id="18439" name="Object 8"/>
          <p:cNvGraphicFramePr>
            <a:graphicFrameLocks noChangeAspect="1"/>
          </p:cNvGraphicFramePr>
          <p:nvPr/>
        </p:nvGraphicFramePr>
        <p:xfrm>
          <a:off x="1187450" y="3573463"/>
          <a:ext cx="6696075" cy="1954212"/>
        </p:xfrm>
        <a:graphic>
          <a:graphicData uri="http://schemas.openxmlformats.org/presentationml/2006/ole">
            <mc:AlternateContent xmlns:mc="http://schemas.openxmlformats.org/markup-compatibility/2006">
              <mc:Choice xmlns:v="urn:schemas-microsoft-com:vml" Requires="v">
                <p:oleObj spid="_x0000_s74754" name="公式" r:id="rId3" imgW="2870200" imgH="838200" progId="Equation.3">
                  <p:embed/>
                </p:oleObj>
              </mc:Choice>
              <mc:Fallback>
                <p:oleObj name="公式" r:id="rId3" imgW="2870200" imgH="838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573463"/>
                        <a:ext cx="6696075" cy="195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714258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3355D7E-F151-4ABE-96CD-092A18918B89}" type="datetime1">
              <a:rPr lang="zh-CN" altLang="en-US" sz="1400" smtClean="0"/>
              <a:pPr eaLnBrk="1" hangingPunct="1">
                <a:spcBef>
                  <a:spcPct val="0"/>
                </a:spcBef>
                <a:buClrTx/>
                <a:buSzTx/>
                <a:buFontTx/>
                <a:buNone/>
              </a:pPr>
              <a:t>2020\1\31 Friday</a:t>
            </a:fld>
            <a:endParaRPr lang="en-US" altLang="zh-CN" sz="1400" smtClean="0"/>
          </a:p>
        </p:txBody>
      </p:sp>
      <p:sp>
        <p:nvSpPr>
          <p:cNvPr id="19459" name="页脚占位符 4"/>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1946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782DF2EE-4037-49D2-95E1-CD40F1985199}" type="slidenum">
              <a:rPr lang="en-US" altLang="zh-CN" sz="1400" smtClean="0"/>
              <a:pPr eaLnBrk="1" hangingPunct="1">
                <a:spcBef>
                  <a:spcPct val="0"/>
                </a:spcBef>
                <a:buClrTx/>
                <a:buSzTx/>
                <a:buFontTx/>
                <a:buNone/>
              </a:pPr>
              <a:t>83</a:t>
            </a:fld>
            <a:endParaRPr lang="en-US" altLang="zh-CN" sz="1400" smtClean="0"/>
          </a:p>
        </p:txBody>
      </p:sp>
      <p:sp>
        <p:nvSpPr>
          <p:cNvPr id="19461" name="Rectangle 2"/>
          <p:cNvSpPr>
            <a:spLocks noGrp="1" noChangeArrowheads="1"/>
          </p:cNvSpPr>
          <p:nvPr>
            <p:ph type="title"/>
          </p:nvPr>
        </p:nvSpPr>
        <p:spPr>
          <a:xfrm>
            <a:off x="1116013" y="981075"/>
            <a:ext cx="2303462" cy="695325"/>
          </a:xfrm>
        </p:spPr>
        <p:txBody>
          <a:bodyPr/>
          <a:lstStyle/>
          <a:p>
            <a:pPr eaLnBrk="1" hangingPunct="1"/>
            <a:r>
              <a:rPr lang="zh-CN" altLang="en-US" sz="3600" smtClean="0">
                <a:ea typeface="黑体" pitchFamily="2" charset="-122"/>
              </a:rPr>
              <a:t>攻击一：</a:t>
            </a:r>
          </a:p>
        </p:txBody>
      </p:sp>
      <p:sp>
        <p:nvSpPr>
          <p:cNvPr id="19462" name="Rectangle 3"/>
          <p:cNvSpPr>
            <a:spLocks noGrp="1" noChangeArrowheads="1"/>
          </p:cNvSpPr>
          <p:nvPr>
            <p:ph type="body" idx="1"/>
          </p:nvPr>
        </p:nvSpPr>
        <p:spPr>
          <a:xfrm>
            <a:off x="755650" y="2017713"/>
            <a:ext cx="8199438" cy="1050925"/>
          </a:xfrm>
        </p:spPr>
        <p:txBody>
          <a:bodyPr/>
          <a:lstStyle/>
          <a:p>
            <a:pPr eaLnBrk="1" hangingPunct="1">
              <a:lnSpc>
                <a:spcPct val="90000"/>
              </a:lnSpc>
              <a:buFont typeface="Wingdings" pitchFamily="2" charset="2"/>
              <a:buNone/>
            </a:pPr>
            <a:r>
              <a:rPr lang="en-US" altLang="zh-CN" smtClean="0"/>
              <a:t>   </a:t>
            </a:r>
            <a:r>
              <a:rPr lang="zh-CN" altLang="en-US" smtClean="0"/>
              <a:t>由公钥计算私钥，等于计算一个离散对数问题。</a:t>
            </a:r>
          </a:p>
        </p:txBody>
      </p:sp>
      <p:sp>
        <p:nvSpPr>
          <p:cNvPr id="19463" name="Rectangle 4"/>
          <p:cNvSpPr>
            <a:spLocks noChangeArrowheads="1"/>
          </p:cNvSpPr>
          <p:nvPr/>
        </p:nvSpPr>
        <p:spPr bwMode="auto">
          <a:xfrm>
            <a:off x="1079500" y="3070225"/>
            <a:ext cx="7793038"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3600">
                <a:solidFill>
                  <a:schemeClr val="tx2"/>
                </a:solidFill>
                <a:ea typeface="黑体" pitchFamily="2" charset="-122"/>
              </a:rPr>
              <a:t>攻击二：</a:t>
            </a:r>
          </a:p>
        </p:txBody>
      </p:sp>
      <p:sp>
        <p:nvSpPr>
          <p:cNvPr id="19464" name="Rectangle 5"/>
          <p:cNvSpPr>
            <a:spLocks noChangeArrowheads="1"/>
          </p:cNvSpPr>
          <p:nvPr/>
        </p:nvSpPr>
        <p:spPr bwMode="auto">
          <a:xfrm>
            <a:off x="684213" y="3860800"/>
            <a:ext cx="8199437"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90000"/>
              </a:lnSpc>
              <a:buFont typeface="Wingdings" pitchFamily="2" charset="2"/>
              <a:buNone/>
            </a:pPr>
            <a:r>
              <a:rPr lang="en-US" altLang="zh-CN"/>
              <a:t>   </a:t>
            </a:r>
            <a:r>
              <a:rPr lang="zh-CN" altLang="en-US"/>
              <a:t>由密文计算明文，等于计算一个离散对数问题。</a:t>
            </a:r>
          </a:p>
        </p:txBody>
      </p:sp>
    </p:spTree>
    <p:extLst>
      <p:ext uri="{BB962C8B-B14F-4D97-AF65-F5344CB8AC3E}">
        <p14:creationId xmlns:p14="http://schemas.microsoft.com/office/powerpoint/2010/main" val="33878453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5FC9B4E-FF16-4300-8E97-56DA98B7C7C4}" type="datetime1">
              <a:rPr lang="zh-CN" altLang="en-US" sz="1400" smtClean="0"/>
              <a:pPr eaLnBrk="1" hangingPunct="1">
                <a:spcBef>
                  <a:spcPct val="0"/>
                </a:spcBef>
                <a:buClrTx/>
                <a:buSzTx/>
                <a:buFontTx/>
                <a:buNone/>
              </a:pPr>
              <a:t>2020\1\31 Friday</a:t>
            </a:fld>
            <a:endParaRPr lang="en-US" altLang="zh-CN" sz="1400" smtClean="0"/>
          </a:p>
        </p:txBody>
      </p:sp>
      <p:sp>
        <p:nvSpPr>
          <p:cNvPr id="20483"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2048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EE40AF17-DE5B-4B21-B8A5-FD3C6073DAF2}" type="slidenum">
              <a:rPr lang="en-US" altLang="zh-CN" sz="1400" smtClean="0"/>
              <a:pPr eaLnBrk="1" hangingPunct="1">
                <a:spcBef>
                  <a:spcPct val="0"/>
                </a:spcBef>
                <a:buClrTx/>
                <a:buSzTx/>
                <a:buFontTx/>
                <a:buNone/>
              </a:pPr>
              <a:t>84</a:t>
            </a:fld>
            <a:endParaRPr lang="en-US" altLang="zh-CN" sz="1400" smtClean="0"/>
          </a:p>
        </p:txBody>
      </p:sp>
      <p:sp>
        <p:nvSpPr>
          <p:cNvPr id="77826" name="Rectangle 2"/>
          <p:cNvSpPr>
            <a:spLocks noChangeArrowheads="1"/>
          </p:cNvSpPr>
          <p:nvPr/>
        </p:nvSpPr>
        <p:spPr bwMode="auto">
          <a:xfrm>
            <a:off x="611188" y="1989138"/>
            <a:ext cx="813752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40000"/>
              </a:lnSpc>
              <a:spcBef>
                <a:spcPct val="0"/>
              </a:spcBef>
              <a:buClrTx/>
              <a:buSzTx/>
              <a:buFontTx/>
              <a:buNone/>
            </a:pPr>
            <a:r>
              <a:rPr kumimoji="1" lang="zh-CN" altLang="en-US" sz="2400" b="1">
                <a:latin typeface="宋体" charset="-122"/>
              </a:rPr>
              <a:t>量子计算机可以有效解决离散对数问题，但量子计算机距离实现还有一定的时间。</a:t>
            </a:r>
          </a:p>
        </p:txBody>
      </p:sp>
      <p:grpSp>
        <p:nvGrpSpPr>
          <p:cNvPr id="77827" name="Group 3"/>
          <p:cNvGrpSpPr>
            <a:grpSpLocks/>
          </p:cNvGrpSpPr>
          <p:nvPr/>
        </p:nvGrpSpPr>
        <p:grpSpPr bwMode="auto">
          <a:xfrm>
            <a:off x="539750" y="4576763"/>
            <a:ext cx="7551738" cy="1187450"/>
            <a:chOff x="864" y="2467"/>
            <a:chExt cx="4757" cy="748"/>
          </a:xfrm>
        </p:grpSpPr>
        <p:sp>
          <p:nvSpPr>
            <p:cNvPr id="20490" name="Rectangle 4"/>
            <p:cNvSpPr>
              <a:spLocks noChangeArrowheads="1"/>
            </p:cNvSpPr>
            <p:nvPr/>
          </p:nvSpPr>
          <p:spPr bwMode="auto">
            <a:xfrm>
              <a:off x="1007" y="2467"/>
              <a:ext cx="461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50000"/>
                </a:lnSpc>
                <a:spcBef>
                  <a:spcPct val="0"/>
                </a:spcBef>
                <a:buClrTx/>
                <a:buSzTx/>
                <a:buFontTx/>
                <a:buNone/>
              </a:pPr>
              <a:r>
                <a:rPr kumimoji="1" lang="en-US" altLang="zh-CN" sz="2400" b="1">
                  <a:latin typeface="宋体" charset="-122"/>
                </a:rPr>
                <a:t> </a:t>
              </a:r>
              <a:r>
                <a:rPr kumimoji="1" lang="en-US" altLang="zh-CN" sz="2400" b="1">
                  <a:latin typeface="Times New Roman" pitchFamily="18" charset="0"/>
                </a:rPr>
                <a:t>ElGamal</a:t>
              </a:r>
              <a:r>
                <a:rPr kumimoji="1" lang="zh-CN" altLang="en-US" sz="2400" b="1">
                  <a:latin typeface="Times New Roman" pitchFamily="18" charset="0"/>
                </a:rPr>
                <a:t>加密算法是随机算法，随机数 </a:t>
              </a:r>
              <a:r>
                <a:rPr kumimoji="1" lang="en-US" altLang="zh-CN" sz="2400" b="1" i="1">
                  <a:latin typeface="Times New Roman" pitchFamily="18" charset="0"/>
                </a:rPr>
                <a:t>k</a:t>
              </a:r>
              <a:r>
                <a:rPr kumimoji="1" lang="en-US" altLang="zh-CN" sz="2400" b="1">
                  <a:latin typeface="Times New Roman" pitchFamily="18" charset="0"/>
                </a:rPr>
                <a:t> </a:t>
              </a:r>
              <a:r>
                <a:rPr kumimoji="1" lang="zh-CN" altLang="en-US" sz="2400" b="1">
                  <a:latin typeface="Times New Roman" pitchFamily="18" charset="0"/>
                </a:rPr>
                <a:t>不能暴露，</a:t>
              </a:r>
            </a:p>
            <a:p>
              <a:pPr eaLnBrk="1" hangingPunct="1">
                <a:lnSpc>
                  <a:spcPct val="150000"/>
                </a:lnSpc>
                <a:spcBef>
                  <a:spcPct val="0"/>
                </a:spcBef>
                <a:buClrTx/>
                <a:buSzTx/>
                <a:buFontTx/>
                <a:buNone/>
              </a:pPr>
              <a:r>
                <a:rPr kumimoji="1" lang="zh-CN" altLang="en-US" sz="2400" b="1">
                  <a:latin typeface="Times New Roman" pitchFamily="18" charset="0"/>
                </a:rPr>
                <a:t> 不能用两次。</a:t>
              </a:r>
            </a:p>
          </p:txBody>
        </p:sp>
        <p:sp>
          <p:nvSpPr>
            <p:cNvPr id="20491" name="AutoShape 5"/>
            <p:cNvSpPr>
              <a:spLocks noChangeArrowheads="1"/>
            </p:cNvSpPr>
            <p:nvPr/>
          </p:nvSpPr>
          <p:spPr bwMode="auto">
            <a:xfrm>
              <a:off x="864" y="2592"/>
              <a:ext cx="144" cy="192"/>
            </a:xfrm>
            <a:prstGeom prst="triangle">
              <a:avLst>
                <a:gd name="adj" fmla="val 50000"/>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grpSp>
        <p:nvGrpSpPr>
          <p:cNvPr id="77830" name="Group 6"/>
          <p:cNvGrpSpPr>
            <a:grpSpLocks/>
          </p:cNvGrpSpPr>
          <p:nvPr/>
        </p:nvGrpSpPr>
        <p:grpSpPr bwMode="auto">
          <a:xfrm>
            <a:off x="539750" y="3251200"/>
            <a:ext cx="8172450" cy="1114425"/>
            <a:chOff x="864" y="1632"/>
            <a:chExt cx="4752" cy="702"/>
          </a:xfrm>
        </p:grpSpPr>
        <p:sp>
          <p:nvSpPr>
            <p:cNvPr id="20488" name="Rectangle 7"/>
            <p:cNvSpPr>
              <a:spLocks noChangeArrowheads="1"/>
            </p:cNvSpPr>
            <p:nvPr/>
          </p:nvSpPr>
          <p:spPr bwMode="auto">
            <a:xfrm>
              <a:off x="1112" y="1632"/>
              <a:ext cx="4504"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40000"/>
                </a:lnSpc>
                <a:spcBef>
                  <a:spcPct val="0"/>
                </a:spcBef>
                <a:buClrTx/>
                <a:buSzTx/>
                <a:buFontTx/>
                <a:buNone/>
              </a:pPr>
              <a:r>
                <a:rPr kumimoji="1" lang="zh-CN" altLang="en-US" sz="2400" b="1">
                  <a:latin typeface="Times New Roman" pitchFamily="18" charset="0"/>
                </a:rPr>
                <a:t>实用中，素数 </a:t>
              </a:r>
              <a:r>
                <a:rPr kumimoji="1" lang="en-US" altLang="zh-CN" sz="2400" b="1" i="1">
                  <a:latin typeface="Times New Roman" pitchFamily="18" charset="0"/>
                </a:rPr>
                <a:t>p</a:t>
              </a:r>
              <a:r>
                <a:rPr kumimoji="1" lang="en-US" altLang="zh-CN" sz="2400" b="1">
                  <a:latin typeface="Times New Roman" pitchFamily="18" charset="0"/>
                </a:rPr>
                <a:t> </a:t>
              </a:r>
              <a:r>
                <a:rPr kumimoji="1" lang="zh-CN" altLang="en-US" sz="2400" b="1">
                  <a:latin typeface="Times New Roman" pitchFamily="18" charset="0"/>
                </a:rPr>
                <a:t>至少为</a:t>
              </a:r>
              <a:r>
                <a:rPr kumimoji="1" lang="en-US" altLang="zh-CN" sz="2400" b="1">
                  <a:latin typeface="Times New Roman" pitchFamily="18" charset="0"/>
                </a:rPr>
                <a:t>300</a:t>
              </a:r>
              <a:r>
                <a:rPr kumimoji="1" lang="zh-CN" altLang="en-US" sz="2400" b="1">
                  <a:latin typeface="Times New Roman" pitchFamily="18" charset="0"/>
                </a:rPr>
                <a:t>位十进制数（</a:t>
              </a:r>
              <a:r>
                <a:rPr kumimoji="1" lang="en-US" altLang="zh-CN" sz="2400" b="1">
                  <a:latin typeface="Times New Roman" pitchFamily="18" charset="0"/>
                </a:rPr>
                <a:t>1024 bit</a:t>
              </a:r>
              <a:r>
                <a:rPr kumimoji="1" lang="zh-CN" altLang="en-US" sz="2400" b="1">
                  <a:latin typeface="Times New Roman" pitchFamily="18" charset="0"/>
                </a:rPr>
                <a:t>）；</a:t>
              </a:r>
            </a:p>
            <a:p>
              <a:pPr eaLnBrk="1" hangingPunct="1">
                <a:lnSpc>
                  <a:spcPct val="140000"/>
                </a:lnSpc>
                <a:spcBef>
                  <a:spcPct val="0"/>
                </a:spcBef>
                <a:buClrTx/>
                <a:buSzTx/>
                <a:buFontTx/>
                <a:buNone/>
              </a:pPr>
              <a:r>
                <a:rPr kumimoji="1" lang="en-US" altLang="zh-CN" sz="2400" b="1" i="1">
                  <a:latin typeface="Times New Roman" pitchFamily="18" charset="0"/>
                </a:rPr>
                <a:t>p</a:t>
              </a:r>
              <a:r>
                <a:rPr kumimoji="1" lang="en-US" altLang="zh-CN" sz="2400" b="1">
                  <a:latin typeface="Times New Roman" pitchFamily="18" charset="0"/>
                </a:rPr>
                <a:t>-1</a:t>
              </a:r>
              <a:r>
                <a:rPr kumimoji="1" lang="zh-CN" altLang="en-US" sz="2400" b="1">
                  <a:latin typeface="Times New Roman" pitchFamily="18" charset="0"/>
                </a:rPr>
                <a:t>至少有一个大素因子。即所谓安全素数。</a:t>
              </a:r>
            </a:p>
          </p:txBody>
        </p:sp>
        <p:sp>
          <p:nvSpPr>
            <p:cNvPr id="20489" name="AutoShape 8"/>
            <p:cNvSpPr>
              <a:spLocks noChangeArrowheads="1"/>
            </p:cNvSpPr>
            <p:nvPr/>
          </p:nvSpPr>
          <p:spPr bwMode="auto">
            <a:xfrm>
              <a:off x="864" y="1728"/>
              <a:ext cx="149" cy="192"/>
            </a:xfrm>
            <a:prstGeom prst="triangle">
              <a:avLst>
                <a:gd name="adj" fmla="val 50000"/>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4135757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0-#ppt_w/2"/>
                                          </p:val>
                                        </p:tav>
                                        <p:tav tm="100000">
                                          <p:val>
                                            <p:strVal val="#ppt_x"/>
                                          </p:val>
                                        </p:tav>
                                      </p:tavLst>
                                    </p:anim>
                                    <p:anim calcmode="lin" valueType="num">
                                      <p:cBhvr additive="base">
                                        <p:cTn id="8" dur="500" fill="hold"/>
                                        <p:tgtEl>
                                          <p:spTgt spid="778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7830"/>
                                        </p:tgtEl>
                                        <p:attrNameLst>
                                          <p:attrName>style.visibility</p:attrName>
                                        </p:attrNameLst>
                                      </p:cBhvr>
                                      <p:to>
                                        <p:strVal val="visible"/>
                                      </p:to>
                                    </p:set>
                                    <p:anim calcmode="lin" valueType="num">
                                      <p:cBhvr additive="base">
                                        <p:cTn id="13" dur="500" fill="hold"/>
                                        <p:tgtEl>
                                          <p:spTgt spid="77830"/>
                                        </p:tgtEl>
                                        <p:attrNameLst>
                                          <p:attrName>ppt_x</p:attrName>
                                        </p:attrNameLst>
                                      </p:cBhvr>
                                      <p:tavLst>
                                        <p:tav tm="0">
                                          <p:val>
                                            <p:strVal val="0-#ppt_w/2"/>
                                          </p:val>
                                        </p:tav>
                                        <p:tav tm="100000">
                                          <p:val>
                                            <p:strVal val="#ppt_x"/>
                                          </p:val>
                                        </p:tav>
                                      </p:tavLst>
                                    </p:anim>
                                    <p:anim calcmode="lin" valueType="num">
                                      <p:cBhvr additive="base">
                                        <p:cTn id="14" dur="500" fill="hold"/>
                                        <p:tgtEl>
                                          <p:spTgt spid="778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gtEl>
                                        <p:attrNameLst>
                                          <p:attrName>style.visibility</p:attrName>
                                        </p:attrNameLst>
                                      </p:cBhvr>
                                      <p:to>
                                        <p:strVal val="visible"/>
                                      </p:to>
                                    </p:set>
                                    <p:anim calcmode="lin" valueType="num">
                                      <p:cBhvr additive="base">
                                        <p:cTn id="19" dur="500" fill="hold"/>
                                        <p:tgtEl>
                                          <p:spTgt spid="77827"/>
                                        </p:tgtEl>
                                        <p:attrNameLst>
                                          <p:attrName>ppt_x</p:attrName>
                                        </p:attrNameLst>
                                      </p:cBhvr>
                                      <p:tavLst>
                                        <p:tav tm="0">
                                          <p:val>
                                            <p:strVal val="0-#ppt_w/2"/>
                                          </p:val>
                                        </p:tav>
                                        <p:tav tm="100000">
                                          <p:val>
                                            <p:strVal val="#ppt_x"/>
                                          </p:val>
                                        </p:tav>
                                      </p:tavLst>
                                    </p:anim>
                                    <p:anim calcmode="lin" valueType="num">
                                      <p:cBhvr additive="base">
                                        <p:cTn id="20"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E570310-F6E7-4F0F-B909-762FA5A5D12A}" type="datetime1">
              <a:rPr lang="zh-CN" altLang="en-US" sz="1400" smtClean="0"/>
              <a:pPr eaLnBrk="1" hangingPunct="1">
                <a:spcBef>
                  <a:spcPct val="0"/>
                </a:spcBef>
                <a:buClrTx/>
                <a:buSzTx/>
                <a:buFontTx/>
                <a:buNone/>
              </a:pPr>
              <a:t>2020\1\31 Friday</a:t>
            </a:fld>
            <a:endParaRPr lang="en-US" altLang="zh-CN" sz="1400" smtClean="0"/>
          </a:p>
        </p:txBody>
      </p:sp>
      <p:sp>
        <p:nvSpPr>
          <p:cNvPr id="21507" name="页脚占位符 2"/>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21508"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06E036FF-12C5-40CA-A4AC-B4E4922AC01B}" type="slidenum">
              <a:rPr lang="en-US" altLang="zh-CN" sz="1400" smtClean="0"/>
              <a:pPr eaLnBrk="1" hangingPunct="1">
                <a:spcBef>
                  <a:spcPct val="0"/>
                </a:spcBef>
                <a:buClrTx/>
                <a:buSzTx/>
                <a:buFontTx/>
                <a:buNone/>
              </a:pPr>
              <a:t>85</a:t>
            </a:fld>
            <a:endParaRPr lang="en-US" altLang="zh-CN" sz="1400" smtClean="0"/>
          </a:p>
        </p:txBody>
      </p:sp>
      <p:sp>
        <p:nvSpPr>
          <p:cNvPr id="21509" name="Text Box 2"/>
          <p:cNvSpPr txBox="1">
            <a:spLocks noChangeArrowheads="1"/>
          </p:cNvSpPr>
          <p:nvPr/>
        </p:nvSpPr>
        <p:spPr bwMode="auto">
          <a:xfrm>
            <a:off x="838200" y="914400"/>
            <a:ext cx="83920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4000" dirty="0" smtClean="0">
                <a:solidFill>
                  <a:srgbClr val="000099"/>
                </a:solidFill>
                <a:latin typeface="Times New Roman" pitchFamily="18" charset="0"/>
                <a:ea typeface="黑体" pitchFamily="2" charset="-122"/>
              </a:rPr>
              <a:t>（五）有限域</a:t>
            </a:r>
            <a:r>
              <a:rPr kumimoji="1" lang="zh-CN" altLang="en-US" sz="4000" dirty="0">
                <a:solidFill>
                  <a:srgbClr val="000099"/>
                </a:solidFill>
                <a:latin typeface="Times New Roman" pitchFamily="18" charset="0"/>
                <a:ea typeface="黑体" pitchFamily="2" charset="-122"/>
              </a:rPr>
              <a:t>上离散对数的计算方法</a:t>
            </a:r>
            <a:endParaRPr kumimoji="1" lang="zh-CN" altLang="en-US" sz="4000" dirty="0">
              <a:latin typeface="Times New Roman" pitchFamily="18" charset="0"/>
              <a:ea typeface="黑体" pitchFamily="2" charset="-122"/>
            </a:endParaRPr>
          </a:p>
        </p:txBody>
      </p:sp>
      <p:grpSp>
        <p:nvGrpSpPr>
          <p:cNvPr id="1033" name="Group 9"/>
          <p:cNvGrpSpPr>
            <a:grpSpLocks/>
          </p:cNvGrpSpPr>
          <p:nvPr/>
        </p:nvGrpSpPr>
        <p:grpSpPr bwMode="auto">
          <a:xfrm>
            <a:off x="1476375" y="2119313"/>
            <a:ext cx="5992813" cy="3940175"/>
            <a:chOff x="864" y="1002"/>
            <a:chExt cx="3775" cy="2940"/>
          </a:xfrm>
        </p:grpSpPr>
        <p:sp>
          <p:nvSpPr>
            <p:cNvPr id="21511" name="Text Box 3"/>
            <p:cNvSpPr txBox="1">
              <a:spLocks noChangeArrowheads="1"/>
            </p:cNvSpPr>
            <p:nvPr/>
          </p:nvSpPr>
          <p:spPr bwMode="auto">
            <a:xfrm>
              <a:off x="956" y="1002"/>
              <a:ext cx="3683" cy="2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50000"/>
                </a:lnSpc>
                <a:spcBef>
                  <a:spcPct val="0"/>
                </a:spcBef>
                <a:buClrTx/>
                <a:buSzTx/>
                <a:buFontTx/>
                <a:buNone/>
              </a:pPr>
              <a:r>
                <a:rPr kumimoji="1" lang="en-US" altLang="zh-CN" sz="2400" b="1">
                  <a:latin typeface="Times New Roman" pitchFamily="18" charset="0"/>
                </a:rPr>
                <a:t>    </a:t>
              </a:r>
              <a:r>
                <a:rPr kumimoji="1" lang="zh-CN" altLang="en-US" sz="2800" b="1">
                  <a:solidFill>
                    <a:srgbClr val="000099"/>
                  </a:solidFill>
                  <a:latin typeface="仿宋_GB2312" pitchFamily="49" charset="-122"/>
                  <a:ea typeface="仿宋_GB2312" pitchFamily="49" charset="-122"/>
                </a:rPr>
                <a:t>目前关于离散对数的计算方法有：</a:t>
              </a:r>
            </a:p>
            <a:p>
              <a:pPr eaLnBrk="1" hangingPunct="1">
                <a:lnSpc>
                  <a:spcPct val="150000"/>
                </a:lnSpc>
                <a:spcBef>
                  <a:spcPct val="0"/>
                </a:spcBef>
                <a:buClrTx/>
                <a:buSzTx/>
                <a:buFontTx/>
                <a:buNone/>
              </a:pPr>
              <a:r>
                <a:rPr kumimoji="1" lang="zh-CN" altLang="en-US" sz="2800" b="1">
                  <a:solidFill>
                    <a:srgbClr val="000099"/>
                  </a:solidFill>
                  <a:latin typeface="仿宋_GB2312" pitchFamily="49" charset="-122"/>
                  <a:ea typeface="仿宋_GB2312" pitchFamily="49" charset="-122"/>
                </a:rPr>
                <a:t>  </a:t>
              </a:r>
              <a:r>
                <a:rPr kumimoji="1" lang="en-US" altLang="zh-CN" sz="2800" b="1">
                  <a:solidFill>
                    <a:srgbClr val="000099"/>
                  </a:solidFill>
                  <a:latin typeface="Times New Roman" pitchFamily="18" charset="0"/>
                  <a:ea typeface="仿宋_GB2312" pitchFamily="49" charset="-122"/>
                  <a:cs typeface="Times New Roman" pitchFamily="18" charset="0"/>
                </a:rPr>
                <a:t>Shanks</a:t>
              </a:r>
              <a:r>
                <a:rPr kumimoji="1" lang="zh-CN" altLang="en-US" sz="2800" b="1">
                  <a:solidFill>
                    <a:srgbClr val="000099"/>
                  </a:solidFill>
                  <a:latin typeface="仿宋_GB2312" pitchFamily="49" charset="-122"/>
                  <a:ea typeface="仿宋_GB2312" pitchFamily="49" charset="-122"/>
                </a:rPr>
                <a:t>算法</a:t>
              </a:r>
            </a:p>
            <a:p>
              <a:pPr eaLnBrk="1" hangingPunct="1">
                <a:lnSpc>
                  <a:spcPct val="150000"/>
                </a:lnSpc>
                <a:spcBef>
                  <a:spcPct val="0"/>
                </a:spcBef>
                <a:buClrTx/>
                <a:buSzTx/>
                <a:buFontTx/>
                <a:buNone/>
              </a:pPr>
              <a:r>
                <a:rPr kumimoji="1" lang="zh-CN" altLang="en-US" sz="2800" b="1">
                  <a:solidFill>
                    <a:srgbClr val="000099"/>
                  </a:solidFill>
                  <a:latin typeface="仿宋_GB2312" pitchFamily="49" charset="-122"/>
                  <a:ea typeface="仿宋_GB2312" pitchFamily="49" charset="-122"/>
                </a:rPr>
                <a:t>  </a:t>
              </a:r>
              <a:r>
                <a:rPr kumimoji="1" lang="en-US" altLang="zh-CN" sz="2800" b="1">
                  <a:solidFill>
                    <a:srgbClr val="000099"/>
                  </a:solidFill>
                  <a:latin typeface="Times New Roman" pitchFamily="18" charset="0"/>
                  <a:ea typeface="仿宋_GB2312" pitchFamily="49" charset="-122"/>
                </a:rPr>
                <a:t>Pollard </a:t>
              </a:r>
              <a:r>
                <a:rPr kumimoji="1" lang="en-US" altLang="zh-CN" sz="2800" b="1">
                  <a:solidFill>
                    <a:srgbClr val="000099"/>
                  </a:solidFill>
                  <a:latin typeface="Times New Roman" pitchFamily="18" charset="0"/>
                  <a:ea typeface="仿宋_GB2312" pitchFamily="49" charset="-122"/>
                  <a:sym typeface="Symbol" pitchFamily="18" charset="2"/>
                </a:rPr>
                <a:t></a:t>
              </a:r>
              <a:r>
                <a:rPr kumimoji="1" lang="zh-CN" altLang="en-US" sz="2800" b="1">
                  <a:solidFill>
                    <a:srgbClr val="000099"/>
                  </a:solidFill>
                  <a:latin typeface="Times New Roman" pitchFamily="18" charset="0"/>
                  <a:ea typeface="仿宋_GB2312" pitchFamily="49" charset="-122"/>
                </a:rPr>
                <a:t>算法</a:t>
              </a:r>
            </a:p>
            <a:p>
              <a:pPr eaLnBrk="1" hangingPunct="1">
                <a:lnSpc>
                  <a:spcPct val="150000"/>
                </a:lnSpc>
                <a:spcBef>
                  <a:spcPct val="0"/>
                </a:spcBef>
                <a:buClrTx/>
                <a:buSzTx/>
                <a:buFontTx/>
                <a:buNone/>
              </a:pPr>
              <a:r>
                <a:rPr kumimoji="1" lang="zh-CN" altLang="en-US" sz="2800" b="1">
                  <a:solidFill>
                    <a:srgbClr val="000099"/>
                  </a:solidFill>
                  <a:latin typeface="Times New Roman" pitchFamily="18" charset="0"/>
                  <a:ea typeface="仿宋_GB2312" pitchFamily="49" charset="-122"/>
                </a:rPr>
                <a:t>    </a:t>
              </a:r>
              <a:r>
                <a:rPr kumimoji="1" lang="en-US" altLang="zh-CN" sz="2800" b="1">
                  <a:solidFill>
                    <a:srgbClr val="000099"/>
                  </a:solidFill>
                  <a:latin typeface="Times New Roman" pitchFamily="18" charset="0"/>
                  <a:ea typeface="仿宋_GB2312" pitchFamily="49" charset="-122"/>
                </a:rPr>
                <a:t>Polig-Hellman</a:t>
              </a:r>
              <a:r>
                <a:rPr kumimoji="1" lang="zh-CN" altLang="en-US" sz="2800" b="1">
                  <a:solidFill>
                    <a:srgbClr val="000099"/>
                  </a:solidFill>
                  <a:latin typeface="Times New Roman" pitchFamily="18" charset="0"/>
                  <a:ea typeface="仿宋_GB2312" pitchFamily="49" charset="-122"/>
                </a:rPr>
                <a:t>算法</a:t>
              </a:r>
            </a:p>
            <a:p>
              <a:pPr eaLnBrk="1" hangingPunct="1">
                <a:lnSpc>
                  <a:spcPct val="150000"/>
                </a:lnSpc>
                <a:spcBef>
                  <a:spcPct val="0"/>
                </a:spcBef>
                <a:buClrTx/>
                <a:buSzTx/>
                <a:buFontTx/>
                <a:buNone/>
              </a:pPr>
              <a:r>
                <a:rPr kumimoji="1" lang="zh-CN" altLang="en-US" sz="2800" b="1">
                  <a:solidFill>
                    <a:srgbClr val="000099"/>
                  </a:solidFill>
                  <a:latin typeface="Times New Roman" pitchFamily="18" charset="0"/>
                  <a:ea typeface="仿宋_GB2312" pitchFamily="49" charset="-122"/>
                </a:rPr>
                <a:t>    指标计算法等。</a:t>
              </a:r>
            </a:p>
            <a:p>
              <a:pPr eaLnBrk="1" hangingPunct="1">
                <a:lnSpc>
                  <a:spcPct val="150000"/>
                </a:lnSpc>
                <a:spcBef>
                  <a:spcPct val="0"/>
                </a:spcBef>
                <a:buClrTx/>
                <a:buSzTx/>
                <a:buFontTx/>
                <a:buNone/>
              </a:pPr>
              <a:r>
                <a:rPr kumimoji="1" lang="zh-CN" altLang="en-US" sz="2800" b="1">
                  <a:solidFill>
                    <a:srgbClr val="000099"/>
                  </a:solidFill>
                  <a:latin typeface="仿宋_GB2312" pitchFamily="49" charset="-122"/>
                  <a:ea typeface="仿宋_GB2312" pitchFamily="49" charset="-122"/>
                </a:rPr>
                <a:t>       </a:t>
              </a:r>
            </a:p>
          </p:txBody>
        </p:sp>
        <p:sp>
          <p:nvSpPr>
            <p:cNvPr id="21512" name="AutoShape 6"/>
            <p:cNvSpPr>
              <a:spLocks noChangeArrowheads="1"/>
            </p:cNvSpPr>
            <p:nvPr/>
          </p:nvSpPr>
          <p:spPr bwMode="auto">
            <a:xfrm>
              <a:off x="864" y="1200"/>
              <a:ext cx="144" cy="192"/>
            </a:xfrm>
            <a:prstGeom prst="triangle">
              <a:avLst>
                <a:gd name="adj" fmla="val 50000"/>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3810872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500" fill="hold"/>
                                        <p:tgtEl>
                                          <p:spTgt spid="1033"/>
                                        </p:tgtEl>
                                        <p:attrNameLst>
                                          <p:attrName>ppt_x</p:attrName>
                                        </p:attrNameLst>
                                      </p:cBhvr>
                                      <p:tavLst>
                                        <p:tav tm="0">
                                          <p:val>
                                            <p:strVal val="0-#ppt_w/2"/>
                                          </p:val>
                                        </p:tav>
                                        <p:tav tm="100000">
                                          <p:val>
                                            <p:strVal val="#ppt_x"/>
                                          </p:val>
                                        </p:tav>
                                      </p:tavLst>
                                    </p:anim>
                                    <p:anim calcmode="lin" valueType="num">
                                      <p:cBhvr additive="base">
                                        <p:cTn id="8" dur="5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5"/>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6CAE984-B50C-4BCE-AED1-3BBCE19540FC}" type="datetime1">
              <a:rPr lang="zh-CN" altLang="en-US" sz="1400" smtClean="0"/>
              <a:pPr eaLnBrk="1" hangingPunct="1">
                <a:spcBef>
                  <a:spcPct val="0"/>
                </a:spcBef>
                <a:buClrTx/>
                <a:buSzTx/>
                <a:buFontTx/>
                <a:buNone/>
              </a:pPr>
              <a:t>2020\1\31 Friday</a:t>
            </a:fld>
            <a:endParaRPr lang="en-US" altLang="zh-CN" sz="1400" smtClean="0"/>
          </a:p>
        </p:txBody>
      </p:sp>
      <p:sp>
        <p:nvSpPr>
          <p:cNvPr id="22531" name="页脚占位符 6"/>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22532" name="灯片编号占位符 7"/>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EDEDFFC9-C0D7-43EA-8543-D0E130D4A489}" type="slidenum">
              <a:rPr lang="en-US" altLang="zh-CN" sz="1400" smtClean="0"/>
              <a:pPr eaLnBrk="1" hangingPunct="1">
                <a:spcBef>
                  <a:spcPct val="0"/>
                </a:spcBef>
                <a:buClrTx/>
                <a:buSzTx/>
                <a:buFontTx/>
                <a:buNone/>
              </a:pPr>
              <a:t>86</a:t>
            </a:fld>
            <a:endParaRPr lang="en-US" altLang="zh-CN" sz="1400" smtClean="0"/>
          </a:p>
        </p:txBody>
      </p:sp>
      <p:sp>
        <p:nvSpPr>
          <p:cNvPr id="22533" name="Rectangle 2"/>
          <p:cNvSpPr>
            <a:spLocks noGrp="1" noChangeArrowheads="1"/>
          </p:cNvSpPr>
          <p:nvPr>
            <p:ph type="title"/>
          </p:nvPr>
        </p:nvSpPr>
        <p:spPr/>
        <p:txBody>
          <a:bodyPr/>
          <a:lstStyle/>
          <a:p>
            <a:pPr eaLnBrk="1" hangingPunct="1"/>
            <a:r>
              <a:rPr lang="en-US" altLang="zh-CN" sz="4000" smtClean="0">
                <a:latin typeface="Times New Roman" pitchFamily="18" charset="0"/>
                <a:ea typeface="黑体" pitchFamily="2" charset="-122"/>
              </a:rPr>
              <a:t>Shanks</a:t>
            </a:r>
            <a:r>
              <a:rPr lang="zh-CN" altLang="en-US" sz="4000" smtClean="0">
                <a:latin typeface="Times New Roman" pitchFamily="18" charset="0"/>
                <a:ea typeface="黑体" pitchFamily="2" charset="-122"/>
              </a:rPr>
              <a:t>算法原理</a:t>
            </a:r>
          </a:p>
        </p:txBody>
      </p:sp>
      <p:graphicFrame>
        <p:nvGraphicFramePr>
          <p:cNvPr id="22534" name="Object 4"/>
          <p:cNvGraphicFramePr>
            <a:graphicFrameLocks noChangeAspect="1"/>
          </p:cNvGraphicFramePr>
          <p:nvPr>
            <p:ph sz="quarter" idx="2"/>
          </p:nvPr>
        </p:nvGraphicFramePr>
        <p:xfrm>
          <a:off x="1331913" y="1989138"/>
          <a:ext cx="6119812" cy="1350962"/>
        </p:xfrm>
        <a:graphic>
          <a:graphicData uri="http://schemas.openxmlformats.org/presentationml/2006/ole">
            <mc:AlternateContent xmlns:mc="http://schemas.openxmlformats.org/markup-compatibility/2006">
              <mc:Choice xmlns:v="urn:schemas-microsoft-com:vml" Requires="v">
                <p:oleObj spid="_x0000_s75778" name="公式" r:id="rId3" imgW="2933700" imgH="647700" progId="Equation.3">
                  <p:embed/>
                </p:oleObj>
              </mc:Choice>
              <mc:Fallback>
                <p:oleObj name="公式" r:id="rId3" imgW="2933700" imgH="647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89138"/>
                        <a:ext cx="6119812" cy="1350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6"/>
          <p:cNvGraphicFramePr>
            <a:graphicFrameLocks noChangeAspect="1"/>
          </p:cNvGraphicFramePr>
          <p:nvPr>
            <p:ph sz="quarter" idx="3"/>
          </p:nvPr>
        </p:nvGraphicFramePr>
        <p:xfrm>
          <a:off x="1331913" y="3494088"/>
          <a:ext cx="5545137" cy="1144587"/>
        </p:xfrm>
        <a:graphic>
          <a:graphicData uri="http://schemas.openxmlformats.org/presentationml/2006/ole">
            <mc:AlternateContent xmlns:mc="http://schemas.openxmlformats.org/markup-compatibility/2006">
              <mc:Choice xmlns:v="urn:schemas-microsoft-com:vml" Requires="v">
                <p:oleObj spid="_x0000_s75779" name="公式" r:id="rId5" imgW="2641600" imgH="546100" progId="Equation.3">
                  <p:embed/>
                </p:oleObj>
              </mc:Choice>
              <mc:Fallback>
                <p:oleObj name="公式" r:id="rId5" imgW="2641600" imgH="546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494088"/>
                        <a:ext cx="5545137"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8"/>
          <p:cNvGraphicFramePr>
            <a:graphicFrameLocks noChangeAspect="1"/>
          </p:cNvGraphicFramePr>
          <p:nvPr/>
        </p:nvGraphicFramePr>
        <p:xfrm>
          <a:off x="1331913" y="4652963"/>
          <a:ext cx="6388100" cy="1414462"/>
        </p:xfrm>
        <a:graphic>
          <a:graphicData uri="http://schemas.openxmlformats.org/presentationml/2006/ole">
            <mc:AlternateContent xmlns:mc="http://schemas.openxmlformats.org/markup-compatibility/2006">
              <mc:Choice xmlns:v="urn:schemas-microsoft-com:vml" Requires="v">
                <p:oleObj spid="_x0000_s75780" name="公式" r:id="rId7" imgW="3213100" imgH="711200" progId="Equation.3">
                  <p:embed/>
                </p:oleObj>
              </mc:Choice>
              <mc:Fallback>
                <p:oleObj name="公式" r:id="rId7" imgW="3213100" imgH="71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652963"/>
                        <a:ext cx="6388100" cy="141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018890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241990BB-0083-4754-9C19-447126306771}" type="datetime1">
              <a:rPr lang="zh-CN" altLang="en-US" sz="1400" smtClean="0"/>
              <a:pPr eaLnBrk="1" hangingPunct="1">
                <a:spcBef>
                  <a:spcPct val="0"/>
                </a:spcBef>
                <a:buClrTx/>
                <a:buSzTx/>
                <a:buFontTx/>
                <a:buNone/>
              </a:pPr>
              <a:t>2020\1\31 Friday</a:t>
            </a:fld>
            <a:endParaRPr lang="en-US" altLang="zh-CN" sz="1400" smtClean="0"/>
          </a:p>
        </p:txBody>
      </p:sp>
      <p:sp>
        <p:nvSpPr>
          <p:cNvPr id="23555" name="页脚占位符 4"/>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2355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C2D5851-3C71-4BA4-9E9E-27D46849C003}" type="slidenum">
              <a:rPr lang="en-US" altLang="zh-CN" sz="1400" smtClean="0"/>
              <a:pPr eaLnBrk="1" hangingPunct="1">
                <a:spcBef>
                  <a:spcPct val="0"/>
                </a:spcBef>
                <a:buClrTx/>
                <a:buSzTx/>
                <a:buFontTx/>
                <a:buNone/>
              </a:pPr>
              <a:t>87</a:t>
            </a:fld>
            <a:endParaRPr lang="en-US" altLang="zh-CN" sz="1400" smtClean="0"/>
          </a:p>
        </p:txBody>
      </p:sp>
      <p:sp>
        <p:nvSpPr>
          <p:cNvPr id="23557" name="Rectangle 2"/>
          <p:cNvSpPr>
            <a:spLocks noGrp="1" noChangeArrowheads="1"/>
          </p:cNvSpPr>
          <p:nvPr>
            <p:ph type="title"/>
          </p:nvPr>
        </p:nvSpPr>
        <p:spPr/>
        <p:txBody>
          <a:bodyPr/>
          <a:lstStyle/>
          <a:p>
            <a:pPr eaLnBrk="1" hangingPunct="1"/>
            <a:r>
              <a:rPr lang="zh-CN" altLang="en-US" sz="3600" smtClean="0">
                <a:ea typeface="黑体" pitchFamily="2" charset="-122"/>
              </a:rPr>
              <a:t>算法描述：</a:t>
            </a:r>
          </a:p>
        </p:txBody>
      </p:sp>
      <p:graphicFrame>
        <p:nvGraphicFramePr>
          <p:cNvPr id="23558" name="Object 5"/>
          <p:cNvGraphicFramePr>
            <a:graphicFrameLocks noChangeAspect="1"/>
          </p:cNvGraphicFramePr>
          <p:nvPr>
            <p:ph idx="1"/>
          </p:nvPr>
        </p:nvGraphicFramePr>
        <p:xfrm>
          <a:off x="493713" y="2205038"/>
          <a:ext cx="8301037" cy="3876675"/>
        </p:xfrm>
        <a:graphic>
          <a:graphicData uri="http://schemas.openxmlformats.org/presentationml/2006/ole">
            <mc:AlternateContent xmlns:mc="http://schemas.openxmlformats.org/markup-compatibility/2006">
              <mc:Choice xmlns:v="urn:schemas-microsoft-com:vml" Requires="v">
                <p:oleObj spid="_x0000_s76802" name="公式" r:id="rId3" imgW="4622800" imgH="2159000" progId="Equation.3">
                  <p:embed/>
                </p:oleObj>
              </mc:Choice>
              <mc:Fallback>
                <p:oleObj name="公式" r:id="rId3" imgW="4622800" imgH="215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13" y="2205038"/>
                        <a:ext cx="8301037" cy="387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932834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4"/>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3537C718-ED69-4D7B-9708-9245098F11AB}" type="datetime1">
              <a:rPr lang="zh-CN" altLang="en-US" sz="1400" smtClean="0"/>
              <a:pPr eaLnBrk="1" hangingPunct="1">
                <a:spcBef>
                  <a:spcPct val="0"/>
                </a:spcBef>
                <a:buClrTx/>
                <a:buSzTx/>
                <a:buFontTx/>
                <a:buNone/>
              </a:pPr>
              <a:t>2020\1\31 Friday</a:t>
            </a:fld>
            <a:endParaRPr lang="en-US" altLang="zh-CN" sz="1400" smtClean="0"/>
          </a:p>
        </p:txBody>
      </p:sp>
      <p:sp>
        <p:nvSpPr>
          <p:cNvPr id="24579" name="页脚占位符 5"/>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24580" name="灯片编号占位符 6"/>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83F3E1D9-0D97-4EB3-8CE7-4C1CF8694EED}" type="slidenum">
              <a:rPr lang="en-US" altLang="zh-CN" sz="1400" smtClean="0"/>
              <a:pPr eaLnBrk="1" hangingPunct="1">
                <a:spcBef>
                  <a:spcPct val="0"/>
                </a:spcBef>
                <a:buClrTx/>
                <a:buSzTx/>
                <a:buFontTx/>
                <a:buNone/>
              </a:pPr>
              <a:t>88</a:t>
            </a:fld>
            <a:endParaRPr lang="en-US" altLang="zh-CN" sz="1400" smtClean="0"/>
          </a:p>
        </p:txBody>
      </p:sp>
      <p:sp>
        <p:nvSpPr>
          <p:cNvPr id="24581" name="Rectangle 2"/>
          <p:cNvSpPr>
            <a:spLocks noGrp="1" noChangeArrowheads="1"/>
          </p:cNvSpPr>
          <p:nvPr>
            <p:ph type="title"/>
          </p:nvPr>
        </p:nvSpPr>
        <p:spPr/>
        <p:txBody>
          <a:bodyPr/>
          <a:lstStyle/>
          <a:p>
            <a:pPr eaLnBrk="1" hangingPunct="1"/>
            <a:r>
              <a:rPr lang="zh-CN" altLang="en-US" sz="4000" smtClean="0">
                <a:ea typeface="黑体" pitchFamily="2" charset="-122"/>
              </a:rPr>
              <a:t>例子：</a:t>
            </a:r>
          </a:p>
        </p:txBody>
      </p:sp>
      <p:graphicFrame>
        <p:nvGraphicFramePr>
          <p:cNvPr id="24582" name="Object 6"/>
          <p:cNvGraphicFramePr>
            <a:graphicFrameLocks noChangeAspect="1"/>
          </p:cNvGraphicFramePr>
          <p:nvPr>
            <p:ph sz="half" idx="2"/>
          </p:nvPr>
        </p:nvGraphicFramePr>
        <p:xfrm>
          <a:off x="1116013" y="2060575"/>
          <a:ext cx="6985000" cy="1377950"/>
        </p:xfrm>
        <a:graphic>
          <a:graphicData uri="http://schemas.openxmlformats.org/presentationml/2006/ole">
            <mc:AlternateContent xmlns:mc="http://schemas.openxmlformats.org/markup-compatibility/2006">
              <mc:Choice xmlns:v="urn:schemas-microsoft-com:vml" Requires="v">
                <p:oleObj spid="_x0000_s77826" name="公式" r:id="rId3" imgW="2832100" imgH="558800" progId="Equation.3">
                  <p:embed/>
                </p:oleObj>
              </mc:Choice>
              <mc:Fallback>
                <p:oleObj name="公式" r:id="rId3" imgW="2832100" imgH="558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060575"/>
                        <a:ext cx="6985000" cy="137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aphicFrame>
        <p:nvGraphicFramePr>
          <p:cNvPr id="24584" name="Object 9"/>
          <p:cNvGraphicFramePr>
            <a:graphicFrameLocks noChangeAspect="1"/>
          </p:cNvGraphicFramePr>
          <p:nvPr>
            <p:ph sz="half" idx="1"/>
          </p:nvPr>
        </p:nvGraphicFramePr>
        <p:xfrm>
          <a:off x="1042988" y="3429000"/>
          <a:ext cx="7566025" cy="1468438"/>
        </p:xfrm>
        <a:graphic>
          <a:graphicData uri="http://schemas.openxmlformats.org/presentationml/2006/ole">
            <mc:AlternateContent xmlns:mc="http://schemas.openxmlformats.org/markup-compatibility/2006">
              <mc:Choice xmlns:v="urn:schemas-microsoft-com:vml" Requires="v">
                <p:oleObj spid="_x0000_s77827" name="公式" r:id="rId5" imgW="3073400" imgH="596900" progId="Equation.3">
                  <p:embed/>
                </p:oleObj>
              </mc:Choice>
              <mc:Fallback>
                <p:oleObj name="公式" r:id="rId5" imgW="3073400" imgH="596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429000"/>
                        <a:ext cx="7566025" cy="146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14280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4"/>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A7168093-CE7E-48B9-AC93-CEEB7E69FAEA}" type="datetime1">
              <a:rPr lang="zh-CN" altLang="en-US" sz="1400" smtClean="0"/>
              <a:pPr eaLnBrk="1" hangingPunct="1">
                <a:spcBef>
                  <a:spcPct val="0"/>
                </a:spcBef>
                <a:buClrTx/>
                <a:buSzTx/>
                <a:buFontTx/>
                <a:buNone/>
              </a:pPr>
              <a:t>2020\1\31 Friday</a:t>
            </a:fld>
            <a:endParaRPr lang="en-US" altLang="zh-CN" sz="1400" smtClean="0"/>
          </a:p>
        </p:txBody>
      </p:sp>
      <p:sp>
        <p:nvSpPr>
          <p:cNvPr id="25603" name="页脚占位符 5"/>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25604" name="灯片编号占位符 6"/>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7F0FF042-D04A-458F-8BE4-8704B98DC2DD}" type="slidenum">
              <a:rPr lang="en-US" altLang="zh-CN" sz="1400" smtClean="0"/>
              <a:pPr eaLnBrk="1" hangingPunct="1">
                <a:spcBef>
                  <a:spcPct val="0"/>
                </a:spcBef>
                <a:buClrTx/>
                <a:buSzTx/>
                <a:buFontTx/>
                <a:buNone/>
              </a:pPr>
              <a:t>89</a:t>
            </a:fld>
            <a:endParaRPr lang="en-US" altLang="zh-CN" sz="1400" smtClean="0"/>
          </a:p>
        </p:txBody>
      </p:sp>
      <p:sp>
        <p:nvSpPr>
          <p:cNvPr id="25605" name="Rectangle 3"/>
          <p:cNvSpPr>
            <a:spLocks noChangeArrowheads="1"/>
          </p:cNvSpPr>
          <p:nvPr/>
        </p:nvSpPr>
        <p:spPr bwMode="auto">
          <a:xfrm>
            <a:off x="1042988" y="1844675"/>
            <a:ext cx="78136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latin typeface="Times New Roman" pitchFamily="18" charset="0"/>
              </a:rPr>
              <a:t>( 0 , 1 )      ( 1 , 99 )     ( 2 , 93 )      ( 3 , 308 )     ( 4 , 559 )  </a:t>
            </a:r>
          </a:p>
          <a:p>
            <a:pPr eaLnBrk="1" hangingPunct="1">
              <a:spcBef>
                <a:spcPct val="0"/>
              </a:spcBef>
              <a:buClrTx/>
              <a:buSzTx/>
              <a:buFontTx/>
              <a:buNone/>
            </a:pPr>
            <a:r>
              <a:rPr kumimoji="1" lang="en-US" altLang="zh-CN" sz="2000">
                <a:latin typeface="Times New Roman" pitchFamily="18" charset="0"/>
              </a:rPr>
              <a:t>( 5 , 329 )    ( 6 , 211 )   ( 7 , 664 )      ( 8 , 207 )     ( 9 , 268 ) </a:t>
            </a:r>
          </a:p>
          <a:p>
            <a:pPr eaLnBrk="1" hangingPunct="1">
              <a:spcBef>
                <a:spcPct val="0"/>
              </a:spcBef>
              <a:buClrTx/>
              <a:buSzTx/>
              <a:buFontTx/>
              <a:buNone/>
            </a:pPr>
            <a:r>
              <a:rPr kumimoji="1" lang="en-US" altLang="zh-CN" sz="2000">
                <a:latin typeface="Times New Roman" pitchFamily="18" charset="0"/>
              </a:rPr>
              <a:t>( 10 , 644 )   ( 11 , 654 )  ( 12 , 26 )      ( 13 , 147 )     ( 14 , 800 ) </a:t>
            </a:r>
          </a:p>
          <a:p>
            <a:pPr eaLnBrk="1" hangingPunct="1">
              <a:spcBef>
                <a:spcPct val="0"/>
              </a:spcBef>
              <a:buClrTx/>
              <a:buSzTx/>
              <a:buFontTx/>
              <a:buNone/>
            </a:pPr>
            <a:r>
              <a:rPr kumimoji="1" lang="en-US" altLang="zh-CN" sz="2000">
                <a:latin typeface="Times New Roman" pitchFamily="18" charset="0"/>
              </a:rPr>
              <a:t>( 15 , 727 )   ( 16 , 781 )  ( 17 , 464 )     ( 18 , 632 )     ( 19 , 275 )  </a:t>
            </a:r>
          </a:p>
          <a:p>
            <a:pPr eaLnBrk="1" hangingPunct="1">
              <a:spcBef>
                <a:spcPct val="0"/>
              </a:spcBef>
              <a:buClrTx/>
              <a:buSzTx/>
              <a:buFontTx/>
              <a:buNone/>
            </a:pPr>
            <a:r>
              <a:rPr kumimoji="1" lang="en-US" altLang="zh-CN" sz="2000">
                <a:latin typeface="Times New Roman" pitchFamily="18" charset="0"/>
              </a:rPr>
              <a:t>( 20 , 528 )   ( 21 , 496 )   ( 22 , 564 )     ( 23 , 15 )     ( 24 , 676 )</a:t>
            </a:r>
          </a:p>
          <a:p>
            <a:pPr eaLnBrk="1" hangingPunct="1">
              <a:spcBef>
                <a:spcPct val="0"/>
              </a:spcBef>
              <a:buClrTx/>
              <a:buSzTx/>
              <a:buFontTx/>
              <a:buNone/>
            </a:pPr>
            <a:r>
              <a:rPr kumimoji="1" lang="en-US" altLang="zh-CN" sz="2000">
                <a:latin typeface="Times New Roman" pitchFamily="18" charset="0"/>
              </a:rPr>
              <a:t>( 25 , 586 )   ( 26 , 575 )   ( 27 , 295 )     ( 28 , 81 ) </a:t>
            </a:r>
          </a:p>
        </p:txBody>
      </p:sp>
      <p:sp>
        <p:nvSpPr>
          <p:cNvPr id="25606" name="Rectangle 4"/>
          <p:cNvSpPr>
            <a:spLocks noChangeArrowheads="1"/>
          </p:cNvSpPr>
          <p:nvPr/>
        </p:nvSpPr>
        <p:spPr bwMode="auto">
          <a:xfrm>
            <a:off x="914400" y="3886200"/>
            <a:ext cx="747871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33350"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latin typeface="Times New Roman" pitchFamily="18" charset="0"/>
                <a:ea typeface="黑体" pitchFamily="2" charset="-122"/>
              </a:rPr>
              <a:t>( 0 , 525 )   ( 1 , 175 )   ( 2 , 328 )   ( 3 , 379 )    ( 4 </a:t>
            </a:r>
            <a:r>
              <a:rPr kumimoji="1" lang="zh-CN" altLang="en-US" sz="2000">
                <a:latin typeface="Times New Roman" pitchFamily="18" charset="0"/>
                <a:ea typeface="黑体" pitchFamily="2" charset="-122"/>
              </a:rPr>
              <a:t>，</a:t>
            </a:r>
            <a:r>
              <a:rPr kumimoji="1" lang="en-US" altLang="zh-CN" sz="2000">
                <a:latin typeface="Times New Roman" pitchFamily="18" charset="0"/>
                <a:ea typeface="黑体" pitchFamily="2" charset="-122"/>
              </a:rPr>
              <a:t>396 )</a:t>
            </a:r>
          </a:p>
          <a:p>
            <a:pPr eaLnBrk="1" hangingPunct="1">
              <a:spcBef>
                <a:spcPct val="0"/>
              </a:spcBef>
              <a:buClrTx/>
              <a:buSzTx/>
              <a:buFontTx/>
              <a:buNone/>
            </a:pPr>
            <a:r>
              <a:rPr kumimoji="1" lang="en-US" altLang="zh-CN" sz="2000">
                <a:latin typeface="Times New Roman" pitchFamily="18" charset="0"/>
                <a:ea typeface="黑体" pitchFamily="2" charset="-122"/>
              </a:rPr>
              <a:t>( 5 , 132 )    ( 6 , 44 )    ( 7 , 554 )    ( 8 , 724 )    ( 9 , 511 )    </a:t>
            </a:r>
          </a:p>
          <a:p>
            <a:pPr eaLnBrk="1" hangingPunct="1">
              <a:spcBef>
                <a:spcPct val="0"/>
              </a:spcBef>
              <a:buClrTx/>
              <a:buSzTx/>
              <a:buFontTx/>
              <a:buNone/>
            </a:pPr>
            <a:r>
              <a:rPr kumimoji="1" lang="en-US" altLang="zh-CN" sz="2000">
                <a:latin typeface="Times New Roman" pitchFamily="18" charset="0"/>
                <a:ea typeface="黑体" pitchFamily="2" charset="-122"/>
              </a:rPr>
              <a:t>( 10 , 440 )   ( 11 , 686 )  ( 12 , 768 )   ( 13 , 256 )   ( 14 , 355 ) </a:t>
            </a:r>
          </a:p>
          <a:p>
            <a:pPr eaLnBrk="1" hangingPunct="1">
              <a:spcBef>
                <a:spcPct val="0"/>
              </a:spcBef>
              <a:buClrTx/>
              <a:buSzTx/>
              <a:buFontTx/>
              <a:buNone/>
            </a:pPr>
            <a:r>
              <a:rPr kumimoji="1" lang="en-US" altLang="zh-CN" sz="2000">
                <a:latin typeface="Times New Roman" pitchFamily="18" charset="0"/>
                <a:ea typeface="黑体" pitchFamily="2" charset="-122"/>
              </a:rPr>
              <a:t> ( 15 , 388 )  </a:t>
            </a:r>
            <a:r>
              <a:rPr kumimoji="1" lang="zh-CN" altLang="en-US" sz="2000">
                <a:latin typeface="Times New Roman" pitchFamily="18" charset="0"/>
                <a:ea typeface="黑体" pitchFamily="2" charset="-122"/>
              </a:rPr>
              <a:t>（</a:t>
            </a:r>
            <a:r>
              <a:rPr kumimoji="1" lang="en-US" altLang="zh-CN" sz="2000">
                <a:latin typeface="Times New Roman" pitchFamily="18" charset="0"/>
                <a:ea typeface="黑体" pitchFamily="2" charset="-122"/>
              </a:rPr>
              <a:t>16 , 399 </a:t>
            </a:r>
            <a:r>
              <a:rPr kumimoji="1" lang="zh-CN" altLang="en-US" sz="2000">
                <a:latin typeface="Times New Roman" pitchFamily="18" charset="0"/>
                <a:ea typeface="黑体" pitchFamily="2" charset="-122"/>
              </a:rPr>
              <a:t>） </a:t>
            </a:r>
            <a:r>
              <a:rPr kumimoji="1" lang="en-US" altLang="zh-CN" sz="2000">
                <a:latin typeface="Times New Roman" pitchFamily="18" charset="0"/>
                <a:ea typeface="黑体" pitchFamily="2" charset="-122"/>
              </a:rPr>
              <a:t>( 17 , 133 )   ( 18 , 314 )   ( 19 , 644 )</a:t>
            </a:r>
          </a:p>
          <a:p>
            <a:pPr eaLnBrk="1" hangingPunct="1">
              <a:spcBef>
                <a:spcPct val="0"/>
              </a:spcBef>
              <a:buClrTx/>
              <a:buSzTx/>
              <a:buFontTx/>
              <a:buNone/>
            </a:pPr>
            <a:r>
              <a:rPr kumimoji="1" lang="en-US" altLang="zh-CN" sz="2000">
                <a:latin typeface="Times New Roman" pitchFamily="18" charset="0"/>
                <a:ea typeface="黑体" pitchFamily="2" charset="-122"/>
              </a:rPr>
              <a:t> ( 20 , 754 )    ( 21 , 521 )   ( 22 , 713 )  ( 23 , 777 )   ( 24 , 259 ) </a:t>
            </a:r>
          </a:p>
          <a:p>
            <a:pPr eaLnBrk="1" hangingPunct="1">
              <a:spcBef>
                <a:spcPct val="0"/>
              </a:spcBef>
              <a:buClrTx/>
              <a:buSzTx/>
              <a:buFontTx/>
              <a:buNone/>
            </a:pPr>
            <a:r>
              <a:rPr kumimoji="1" lang="en-US" altLang="zh-CN" sz="2000">
                <a:latin typeface="Times New Roman" pitchFamily="18" charset="0"/>
                <a:ea typeface="黑体" pitchFamily="2" charset="-122"/>
              </a:rPr>
              <a:t>( 25 , 356 )    ( 26 , 658 )    ( 27 , 489 )   ( 28 , 163 )</a:t>
            </a:r>
          </a:p>
        </p:txBody>
      </p:sp>
      <p:sp>
        <p:nvSpPr>
          <p:cNvPr id="2560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aphicFrame>
        <p:nvGraphicFramePr>
          <p:cNvPr id="25608" name="Object 7"/>
          <p:cNvGraphicFramePr>
            <a:graphicFrameLocks noChangeAspect="1"/>
          </p:cNvGraphicFramePr>
          <p:nvPr>
            <p:ph sz="half" idx="2"/>
          </p:nvPr>
        </p:nvGraphicFramePr>
        <p:xfrm>
          <a:off x="990600" y="5638800"/>
          <a:ext cx="2232025" cy="827088"/>
        </p:xfrm>
        <a:graphic>
          <a:graphicData uri="http://schemas.openxmlformats.org/presentationml/2006/ole">
            <mc:AlternateContent xmlns:mc="http://schemas.openxmlformats.org/markup-compatibility/2006">
              <mc:Choice xmlns:v="urn:schemas-microsoft-com:vml" Requires="v">
                <p:oleObj spid="_x0000_s78850" name="公式" r:id="rId3" imgW="1028700" imgH="381000" progId="Equation.3">
                  <p:embed/>
                </p:oleObj>
              </mc:Choice>
              <mc:Fallback>
                <p:oleObj name="公式" r:id="rId3" imgW="1028700" imgH="38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638800"/>
                        <a:ext cx="2232025"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1"/>
          <p:cNvGraphicFramePr>
            <a:graphicFrameLocks noChangeAspect="1"/>
          </p:cNvGraphicFramePr>
          <p:nvPr>
            <p:ph type="title"/>
          </p:nvPr>
        </p:nvGraphicFramePr>
        <p:xfrm>
          <a:off x="1403350" y="908050"/>
          <a:ext cx="6840538" cy="696913"/>
        </p:xfrm>
        <a:graphic>
          <a:graphicData uri="http://schemas.openxmlformats.org/presentationml/2006/ole">
            <mc:AlternateContent xmlns:mc="http://schemas.openxmlformats.org/markup-compatibility/2006">
              <mc:Choice xmlns:v="urn:schemas-microsoft-com:vml" Requires="v">
                <p:oleObj spid="_x0000_s78851" name="公式" r:id="rId5" imgW="3238500" imgH="330200" progId="Equation.3">
                  <p:embed/>
                </p:oleObj>
              </mc:Choice>
              <mc:Fallback>
                <p:oleObj name="公式" r:id="rId5" imgW="3238500" imgH="33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908050"/>
                        <a:ext cx="6840538"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9556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7C884C9-08CC-43FC-8182-0B3484331E05}" type="datetime1">
              <a:rPr lang="zh-CN" altLang="en-US" sz="1400" smtClean="0"/>
              <a:t>2020\1\31 Friday</a:t>
            </a:fld>
            <a:endParaRPr lang="en-US" altLang="zh-CN" sz="1400"/>
          </a:p>
        </p:txBody>
      </p:sp>
      <p:sp>
        <p:nvSpPr>
          <p:cNvPr id="102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02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4533DB94-DCA7-42A4-BBB7-AB95F8498076}" type="slidenum">
              <a:rPr lang="en-US" altLang="zh-CN" sz="1400" smtClean="0"/>
              <a:pPr eaLnBrk="1" hangingPunct="1">
                <a:spcBef>
                  <a:spcPct val="0"/>
                </a:spcBef>
                <a:buClrTx/>
                <a:buSzTx/>
                <a:buFontTx/>
                <a:buNone/>
              </a:pPr>
              <a:t>9</a:t>
            </a:fld>
            <a:endParaRPr lang="en-US" altLang="zh-CN" sz="1400"/>
          </a:p>
        </p:txBody>
      </p:sp>
      <p:sp>
        <p:nvSpPr>
          <p:cNvPr id="10245" name="内容占位符 2"/>
          <p:cNvSpPr>
            <a:spLocks noGrp="1"/>
          </p:cNvSpPr>
          <p:nvPr>
            <p:ph idx="4294967295"/>
          </p:nvPr>
        </p:nvSpPr>
        <p:spPr>
          <a:xfrm>
            <a:off x="116505" y="2258870"/>
            <a:ext cx="8847137" cy="2970187"/>
          </a:xfrm>
        </p:spPr>
        <p:txBody>
          <a:bodyPr/>
          <a:lstStyle/>
          <a:p>
            <a:pPr marL="0" indent="0">
              <a:lnSpc>
                <a:spcPct val="150000"/>
              </a:lnSpc>
              <a:buNone/>
            </a:pPr>
            <a:r>
              <a:rPr lang="zh-CN" altLang="zh-CN" sz="2800" b="1" dirty="0"/>
              <a:t>定义</a:t>
            </a:r>
            <a:r>
              <a:rPr lang="en-US" altLang="zh-CN" sz="2800" b="1" dirty="0"/>
              <a:t>7.1</a:t>
            </a:r>
            <a:r>
              <a:rPr lang="zh-CN" altLang="zh-CN" sz="2800" b="1" dirty="0"/>
              <a:t>（单向函数）</a:t>
            </a:r>
            <a:r>
              <a:rPr lang="zh-CN" altLang="en-US" sz="2800" b="1" dirty="0"/>
              <a:t>设</a:t>
            </a:r>
            <a:r>
              <a:rPr lang="en-US" altLang="zh-CN" sz="2800" b="1" i="1" dirty="0">
                <a:latin typeface="Times New Roman" pitchFamily="18" charset="0"/>
                <a:cs typeface="Times New Roman" pitchFamily="18" charset="0"/>
              </a:rPr>
              <a:t>f</a:t>
            </a:r>
            <a:r>
              <a:rPr lang="zh-CN" altLang="en-US" sz="2800" b="1" dirty="0"/>
              <a:t>是一个函数，如果对任意给定的</a:t>
            </a:r>
            <a:r>
              <a:rPr lang="en-US" altLang="zh-CN" sz="2800" b="1" i="1" dirty="0">
                <a:latin typeface="Times New Roman" pitchFamily="18" charset="0"/>
                <a:cs typeface="Times New Roman" pitchFamily="18" charset="0"/>
              </a:rPr>
              <a:t>x</a:t>
            </a:r>
            <a:r>
              <a:rPr lang="zh-CN" altLang="en-US" sz="2800" b="1" dirty="0"/>
              <a:t>，计算</a:t>
            </a:r>
            <a:r>
              <a:rPr lang="en-US" altLang="zh-CN" sz="2800" b="1" i="1" dirty="0">
                <a:latin typeface="Times New Roman" pitchFamily="18" charset="0"/>
                <a:cs typeface="Times New Roman" pitchFamily="18" charset="0"/>
              </a:rPr>
              <a:t>y</a:t>
            </a:r>
            <a:r>
              <a:rPr lang="zh-CN" altLang="en-US" sz="2800" b="1" dirty="0"/>
              <a:t>使得</a:t>
            </a:r>
            <a:r>
              <a:rPr lang="en-US" altLang="zh-CN" sz="2800" b="1" i="1" dirty="0">
                <a:latin typeface="Times New Roman" pitchFamily="18" charset="0"/>
                <a:cs typeface="Times New Roman" pitchFamily="18" charset="0"/>
              </a:rPr>
              <a:t>y</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f</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x</a:t>
            </a:r>
            <a:r>
              <a:rPr lang="en-US" altLang="zh-CN" sz="2800" b="1" dirty="0">
                <a:latin typeface="Times New Roman" pitchFamily="18" charset="0"/>
                <a:cs typeface="Times New Roman" pitchFamily="18" charset="0"/>
              </a:rPr>
              <a:t>)</a:t>
            </a:r>
            <a:r>
              <a:rPr lang="zh-CN" altLang="en-US" sz="2800" b="1" dirty="0"/>
              <a:t> 是容易的，但对任意给定的</a:t>
            </a:r>
            <a:r>
              <a:rPr lang="en-US" altLang="zh-CN" sz="2800" b="1" i="1" dirty="0">
                <a:latin typeface="Times New Roman" pitchFamily="18" charset="0"/>
                <a:cs typeface="Times New Roman" pitchFamily="18" charset="0"/>
              </a:rPr>
              <a:t>y</a:t>
            </a:r>
            <a:r>
              <a:rPr lang="zh-CN" altLang="en-US" sz="2800" b="1" dirty="0"/>
              <a:t>，计算</a:t>
            </a:r>
            <a:r>
              <a:rPr lang="en-US" altLang="zh-CN" sz="2800" b="1" i="1" dirty="0">
                <a:latin typeface="Times New Roman" pitchFamily="18" charset="0"/>
                <a:cs typeface="Times New Roman" pitchFamily="18" charset="0"/>
              </a:rPr>
              <a:t>x</a:t>
            </a:r>
            <a:r>
              <a:rPr lang="zh-CN" altLang="en-US" sz="2800" b="1" dirty="0"/>
              <a:t>使得 </a:t>
            </a:r>
            <a:r>
              <a:rPr lang="en-US" altLang="zh-CN" sz="2800" b="1" i="1" dirty="0">
                <a:latin typeface="Times New Roman" pitchFamily="18" charset="0"/>
                <a:cs typeface="Times New Roman" pitchFamily="18" charset="0"/>
              </a:rPr>
              <a:t>f</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x</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y</a:t>
            </a:r>
            <a:r>
              <a:rPr lang="zh-CN" altLang="en-US" sz="2800" b="1" dirty="0">
                <a:latin typeface="Times New Roman" pitchFamily="18" charset="0"/>
                <a:cs typeface="Times New Roman" pitchFamily="18" charset="0"/>
              </a:rPr>
              <a:t> </a:t>
            </a:r>
            <a:r>
              <a:rPr lang="zh-CN" altLang="en-US" sz="2800" b="1" dirty="0"/>
              <a:t>是难解的，即求</a:t>
            </a:r>
            <a:r>
              <a:rPr lang="en-US" altLang="zh-CN" sz="2800" b="1" i="1" dirty="0">
                <a:latin typeface="Times New Roman" pitchFamily="18" charset="0"/>
                <a:cs typeface="Times New Roman" pitchFamily="18" charset="0"/>
              </a:rPr>
              <a:t>f</a:t>
            </a:r>
            <a:r>
              <a:rPr lang="zh-CN" altLang="en-US" sz="2800" b="1" dirty="0"/>
              <a:t>的逆函数是难解的，则称</a:t>
            </a:r>
            <a:r>
              <a:rPr lang="en-US" altLang="zh-CN" sz="2800" b="1" i="1" dirty="0">
                <a:latin typeface="Times New Roman" pitchFamily="18" charset="0"/>
                <a:cs typeface="Times New Roman" pitchFamily="18" charset="0"/>
              </a:rPr>
              <a:t>f</a:t>
            </a:r>
            <a:r>
              <a:rPr lang="zh-CN" altLang="en-US" sz="2800" b="1" dirty="0"/>
              <a:t>是一个单向函数。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4"/>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23F9E4C2-B47D-4657-91F5-BBC264D610F8}" type="datetime1">
              <a:rPr lang="zh-CN" altLang="en-US" sz="1400" smtClean="0"/>
              <a:pPr eaLnBrk="1" hangingPunct="1">
                <a:spcBef>
                  <a:spcPct val="0"/>
                </a:spcBef>
                <a:buClrTx/>
                <a:buSzTx/>
                <a:buFontTx/>
                <a:buNone/>
              </a:pPr>
              <a:t>2020\1\31 Friday</a:t>
            </a:fld>
            <a:endParaRPr lang="en-US" altLang="zh-CN" sz="1400" smtClean="0"/>
          </a:p>
        </p:txBody>
      </p:sp>
      <p:sp>
        <p:nvSpPr>
          <p:cNvPr id="26627" name="页脚占位符 5"/>
          <p:cNvSpPr>
            <a:spLocks noGrp="1"/>
          </p:cNvSpPr>
          <p:nvPr>
            <p:ph type="ftr" sz="quarter" idx="11"/>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en-US" altLang="zh-CN" sz="1400" smtClean="0"/>
              <a:t>BESTI-DIS</a:t>
            </a:r>
          </a:p>
        </p:txBody>
      </p:sp>
      <p:sp>
        <p:nvSpPr>
          <p:cNvPr id="26628" name="灯片编号占位符 6"/>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69E4CD1C-BFC4-4298-9FD2-35F8046999DA}" type="slidenum">
              <a:rPr lang="en-US" altLang="zh-CN" sz="1400" smtClean="0"/>
              <a:pPr eaLnBrk="1" hangingPunct="1">
                <a:spcBef>
                  <a:spcPct val="0"/>
                </a:spcBef>
                <a:buClrTx/>
                <a:buSzTx/>
                <a:buFontTx/>
                <a:buNone/>
              </a:pPr>
              <a:t>90</a:t>
            </a:fld>
            <a:endParaRPr lang="en-US" altLang="zh-CN" sz="1400" smtClean="0"/>
          </a:p>
        </p:txBody>
      </p:sp>
      <p:sp>
        <p:nvSpPr>
          <p:cNvPr id="26629" name="Rectangle 7"/>
          <p:cNvSpPr>
            <a:spLocks noChangeArrowheads="1"/>
          </p:cNvSpPr>
          <p:nvPr/>
        </p:nvSpPr>
        <p:spPr bwMode="auto">
          <a:xfrm>
            <a:off x="1042988" y="1844675"/>
            <a:ext cx="78136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latin typeface="Times New Roman" pitchFamily="18" charset="0"/>
              </a:rPr>
              <a:t>( 0 , 1 )      ( 1 , 99 )     ( 2 , 93 )      ( 3 , 308 )     ( 4 , 559 )  </a:t>
            </a:r>
          </a:p>
          <a:p>
            <a:pPr eaLnBrk="1" hangingPunct="1">
              <a:spcBef>
                <a:spcPct val="0"/>
              </a:spcBef>
              <a:buClrTx/>
              <a:buSzTx/>
              <a:buFontTx/>
              <a:buNone/>
            </a:pPr>
            <a:r>
              <a:rPr kumimoji="1" lang="en-US" altLang="zh-CN" sz="2000">
                <a:latin typeface="Times New Roman" pitchFamily="18" charset="0"/>
              </a:rPr>
              <a:t>( 5 , 329 )    ( 6 , 211 )   ( 7 , 664 )      ( 8 , 207 )     ( 9 , 268 ) </a:t>
            </a:r>
          </a:p>
          <a:p>
            <a:pPr eaLnBrk="1" hangingPunct="1">
              <a:spcBef>
                <a:spcPct val="0"/>
              </a:spcBef>
              <a:buClrTx/>
              <a:buSzTx/>
              <a:buFontTx/>
              <a:buNone/>
            </a:pPr>
            <a:r>
              <a:rPr kumimoji="1" lang="en-US" altLang="zh-CN" sz="2000">
                <a:latin typeface="Times New Roman" pitchFamily="18" charset="0"/>
              </a:rPr>
              <a:t>( 10 , 644 )   ( 11 , 654 )  ( 12 , 26 )      ( 13 , 147 )     ( 14 , 800 ) </a:t>
            </a:r>
          </a:p>
          <a:p>
            <a:pPr eaLnBrk="1" hangingPunct="1">
              <a:spcBef>
                <a:spcPct val="0"/>
              </a:spcBef>
              <a:buClrTx/>
              <a:buSzTx/>
              <a:buFontTx/>
              <a:buNone/>
            </a:pPr>
            <a:r>
              <a:rPr kumimoji="1" lang="en-US" altLang="zh-CN" sz="2000">
                <a:latin typeface="Times New Roman" pitchFamily="18" charset="0"/>
              </a:rPr>
              <a:t>( 15 , 727 )   ( 16 , 781 )  ( 17 , 464 )     ( 18 , 632 )     ( 19 , 275 )  </a:t>
            </a:r>
          </a:p>
          <a:p>
            <a:pPr eaLnBrk="1" hangingPunct="1">
              <a:spcBef>
                <a:spcPct val="0"/>
              </a:spcBef>
              <a:buClrTx/>
              <a:buSzTx/>
              <a:buFontTx/>
              <a:buNone/>
            </a:pPr>
            <a:r>
              <a:rPr kumimoji="1" lang="en-US" altLang="zh-CN" sz="2000">
                <a:latin typeface="Times New Roman" pitchFamily="18" charset="0"/>
              </a:rPr>
              <a:t>( 20 , 528 )   ( 21 , 496 )   ( 22 , 564 )     ( 23 , 15 )     ( 24 , 676 )</a:t>
            </a:r>
          </a:p>
          <a:p>
            <a:pPr eaLnBrk="1" hangingPunct="1">
              <a:spcBef>
                <a:spcPct val="0"/>
              </a:spcBef>
              <a:buClrTx/>
              <a:buSzTx/>
              <a:buFontTx/>
              <a:buNone/>
            </a:pPr>
            <a:r>
              <a:rPr kumimoji="1" lang="en-US" altLang="zh-CN" sz="2000">
                <a:latin typeface="Times New Roman" pitchFamily="18" charset="0"/>
              </a:rPr>
              <a:t>( 25 , 586 )   ( 26 , 575 )   ( 27 , 295 )     ( 28 , 81 ) </a:t>
            </a:r>
          </a:p>
        </p:txBody>
      </p:sp>
      <p:sp>
        <p:nvSpPr>
          <p:cNvPr id="26630" name="Rectangle 8"/>
          <p:cNvSpPr>
            <a:spLocks noChangeArrowheads="1"/>
          </p:cNvSpPr>
          <p:nvPr/>
        </p:nvSpPr>
        <p:spPr bwMode="auto">
          <a:xfrm>
            <a:off x="827088" y="3789363"/>
            <a:ext cx="806608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33350"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latin typeface="Times New Roman" pitchFamily="18" charset="0"/>
                <a:ea typeface="黑体" pitchFamily="2" charset="-122"/>
              </a:rPr>
              <a:t>( 0 , 525 )   ( 1 , 175 )   ( 2 , 328 )   ( 3 , 379 )    ( 4 </a:t>
            </a:r>
            <a:r>
              <a:rPr kumimoji="1" lang="zh-CN" altLang="en-US" sz="2000">
                <a:latin typeface="Times New Roman" pitchFamily="18" charset="0"/>
                <a:ea typeface="黑体" pitchFamily="2" charset="-122"/>
              </a:rPr>
              <a:t>，</a:t>
            </a:r>
            <a:r>
              <a:rPr kumimoji="1" lang="en-US" altLang="zh-CN" sz="2000">
                <a:latin typeface="Times New Roman" pitchFamily="18" charset="0"/>
                <a:ea typeface="黑体" pitchFamily="2" charset="-122"/>
              </a:rPr>
              <a:t>396 )</a:t>
            </a:r>
          </a:p>
          <a:p>
            <a:pPr eaLnBrk="1" hangingPunct="1">
              <a:spcBef>
                <a:spcPct val="0"/>
              </a:spcBef>
              <a:buClrTx/>
              <a:buSzTx/>
              <a:buFontTx/>
              <a:buNone/>
            </a:pPr>
            <a:r>
              <a:rPr kumimoji="1" lang="en-US" altLang="zh-CN" sz="2000">
                <a:latin typeface="Times New Roman" pitchFamily="18" charset="0"/>
                <a:ea typeface="黑体" pitchFamily="2" charset="-122"/>
              </a:rPr>
              <a:t>( 5 , 132 )    ( 6 , 44 )    ( 7 , 554 )    ( 8 , 724 )    ( 9 , 511 )    </a:t>
            </a:r>
          </a:p>
          <a:p>
            <a:pPr eaLnBrk="1" hangingPunct="1">
              <a:spcBef>
                <a:spcPct val="0"/>
              </a:spcBef>
              <a:buClrTx/>
              <a:buSzTx/>
              <a:buFontTx/>
              <a:buNone/>
            </a:pPr>
            <a:r>
              <a:rPr kumimoji="1" lang="en-US" altLang="zh-CN" sz="2000">
                <a:latin typeface="Times New Roman" pitchFamily="18" charset="0"/>
                <a:ea typeface="黑体" pitchFamily="2" charset="-122"/>
              </a:rPr>
              <a:t>( 10 , 440 )   ( 11 , 686 )  ( 12 , 768 )   ( 13 , 256 )   ( 14 , 355 ) </a:t>
            </a:r>
          </a:p>
          <a:p>
            <a:pPr eaLnBrk="1" hangingPunct="1">
              <a:spcBef>
                <a:spcPct val="0"/>
              </a:spcBef>
              <a:buClrTx/>
              <a:buSzTx/>
              <a:buFontTx/>
              <a:buNone/>
            </a:pPr>
            <a:r>
              <a:rPr kumimoji="1" lang="en-US" altLang="zh-CN" sz="2000">
                <a:latin typeface="Times New Roman" pitchFamily="18" charset="0"/>
                <a:ea typeface="黑体" pitchFamily="2" charset="-122"/>
              </a:rPr>
              <a:t> ( 15 , 388 )  </a:t>
            </a:r>
            <a:r>
              <a:rPr kumimoji="1" lang="zh-CN" altLang="en-US" sz="2000">
                <a:latin typeface="Times New Roman" pitchFamily="18" charset="0"/>
                <a:ea typeface="黑体" pitchFamily="2" charset="-122"/>
              </a:rPr>
              <a:t>（</a:t>
            </a:r>
            <a:r>
              <a:rPr kumimoji="1" lang="en-US" altLang="zh-CN" sz="2000">
                <a:latin typeface="Times New Roman" pitchFamily="18" charset="0"/>
                <a:ea typeface="黑体" pitchFamily="2" charset="-122"/>
              </a:rPr>
              <a:t>16 , 399 </a:t>
            </a:r>
            <a:r>
              <a:rPr kumimoji="1" lang="zh-CN" altLang="en-US" sz="2000">
                <a:latin typeface="Times New Roman" pitchFamily="18" charset="0"/>
                <a:ea typeface="黑体" pitchFamily="2" charset="-122"/>
              </a:rPr>
              <a:t>） </a:t>
            </a:r>
            <a:r>
              <a:rPr kumimoji="1" lang="en-US" altLang="zh-CN" sz="2000">
                <a:latin typeface="Times New Roman" pitchFamily="18" charset="0"/>
                <a:ea typeface="黑体" pitchFamily="2" charset="-122"/>
              </a:rPr>
              <a:t>( 17 , 133 )   ( 18 , 314 )   ( 19 , 644 )</a:t>
            </a:r>
          </a:p>
          <a:p>
            <a:pPr eaLnBrk="1" hangingPunct="1">
              <a:spcBef>
                <a:spcPct val="0"/>
              </a:spcBef>
              <a:buClrTx/>
              <a:buSzTx/>
              <a:buFontTx/>
              <a:buNone/>
            </a:pPr>
            <a:r>
              <a:rPr kumimoji="1" lang="en-US" altLang="zh-CN" sz="2000">
                <a:latin typeface="Times New Roman" pitchFamily="18" charset="0"/>
                <a:ea typeface="黑体" pitchFamily="2" charset="-122"/>
              </a:rPr>
              <a:t> ( 20 , 754 )    ( 21 , 521 )   ( 22 , 713 )  ( 23 , 777 )   ( 24 , 259 ) </a:t>
            </a:r>
          </a:p>
          <a:p>
            <a:pPr eaLnBrk="1" hangingPunct="1">
              <a:spcBef>
                <a:spcPct val="0"/>
              </a:spcBef>
              <a:buClrTx/>
              <a:buSzTx/>
              <a:buFontTx/>
              <a:buNone/>
            </a:pPr>
            <a:r>
              <a:rPr kumimoji="1" lang="en-US" altLang="zh-CN" sz="2000">
                <a:latin typeface="Times New Roman" pitchFamily="18" charset="0"/>
                <a:ea typeface="黑体" pitchFamily="2" charset="-122"/>
              </a:rPr>
              <a:t>( 25 , 356 )    ( 26 , 658 )    ( 27 , 489 )   ( 28 , 163 )</a:t>
            </a:r>
          </a:p>
        </p:txBody>
      </p:sp>
      <p:sp>
        <p:nvSpPr>
          <p:cNvPr id="26631"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1800"/>
          </a:p>
        </p:txBody>
      </p:sp>
      <p:graphicFrame>
        <p:nvGraphicFramePr>
          <p:cNvPr id="26632" name="Object 15"/>
          <p:cNvGraphicFramePr>
            <a:graphicFrameLocks noChangeAspect="1"/>
          </p:cNvGraphicFramePr>
          <p:nvPr>
            <p:ph sz="half" idx="2"/>
          </p:nvPr>
        </p:nvGraphicFramePr>
        <p:xfrm>
          <a:off x="1266825" y="5734050"/>
          <a:ext cx="5465763" cy="642938"/>
        </p:xfrm>
        <a:graphic>
          <a:graphicData uri="http://schemas.openxmlformats.org/presentationml/2006/ole">
            <mc:AlternateContent xmlns:mc="http://schemas.openxmlformats.org/markup-compatibility/2006">
              <mc:Choice xmlns:v="urn:schemas-microsoft-com:vml" Requires="v">
                <p:oleObj spid="_x0000_s79874" name="公式" r:id="rId3" imgW="2374900" imgH="279400" progId="Equation.3">
                  <p:embed/>
                </p:oleObj>
              </mc:Choice>
              <mc:Fallback>
                <p:oleObj name="公式" r:id="rId3" imgW="23749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5734050"/>
                        <a:ext cx="5465763"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19"/>
          <p:cNvGraphicFramePr>
            <a:graphicFrameLocks noChangeAspect="1"/>
          </p:cNvGraphicFramePr>
          <p:nvPr>
            <p:ph type="title"/>
          </p:nvPr>
        </p:nvGraphicFramePr>
        <p:xfrm>
          <a:off x="1258888" y="1125538"/>
          <a:ext cx="6697662" cy="685800"/>
        </p:xfrm>
        <a:graphic>
          <a:graphicData uri="http://schemas.openxmlformats.org/presentationml/2006/ole">
            <mc:AlternateContent xmlns:mc="http://schemas.openxmlformats.org/markup-compatibility/2006">
              <mc:Choice xmlns:v="urn:schemas-microsoft-com:vml" Requires="v">
                <p:oleObj spid="_x0000_s79875" name="公式" r:id="rId5" imgW="2730500" imgH="279400" progId="Equation.3">
                  <p:embed/>
                </p:oleObj>
              </mc:Choice>
              <mc:Fallback>
                <p:oleObj name="公式" r:id="rId5" imgW="27305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125538"/>
                        <a:ext cx="66976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47165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908720"/>
            <a:ext cx="7793037" cy="767680"/>
          </a:xfrm>
        </p:spPr>
        <p:txBody>
          <a:bodyPr/>
          <a:lstStyle/>
          <a:p>
            <a:r>
              <a:rPr lang="en-US" altLang="zh-CN" b="1" dirty="0">
                <a:solidFill>
                  <a:srgbClr val="FF0000"/>
                </a:solidFill>
                <a:latin typeface="黑体" pitchFamily="49" charset="-122"/>
                <a:ea typeface="黑体" pitchFamily="49" charset="-122"/>
              </a:rPr>
              <a:t>7.3.1</a:t>
            </a:r>
            <a:r>
              <a:rPr lang="en-US" altLang="zh-CN" dirty="0">
                <a:solidFill>
                  <a:srgbClr val="FF0000"/>
                </a:solidFill>
                <a:latin typeface="黑体" pitchFamily="49" charset="-122"/>
                <a:ea typeface="黑体" pitchFamily="49" charset="-122"/>
              </a:rPr>
              <a:t> </a:t>
            </a:r>
            <a:r>
              <a:rPr lang="en-US" altLang="zh-CN" dirty="0" err="1">
                <a:solidFill>
                  <a:srgbClr val="FF0000"/>
                </a:solidFill>
              </a:rPr>
              <a:t>ElGamal</a:t>
            </a:r>
            <a:r>
              <a:rPr lang="zh-CN" altLang="zh-CN" b="1" dirty="0">
                <a:solidFill>
                  <a:srgbClr val="FF0000"/>
                </a:solidFill>
              </a:rPr>
              <a:t>公</a:t>
            </a:r>
            <a:r>
              <a:rPr lang="zh-CN" altLang="zh-CN" b="1" dirty="0" smtClean="0">
                <a:solidFill>
                  <a:srgbClr val="FF0000"/>
                </a:solidFill>
              </a:rPr>
              <a:t>钥加</a:t>
            </a:r>
            <a:r>
              <a:rPr lang="zh-CN" altLang="zh-CN" b="1" dirty="0">
                <a:solidFill>
                  <a:srgbClr val="FF0000"/>
                </a:solidFill>
              </a:rPr>
              <a:t>解密算法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004" y="2078850"/>
                <a:ext cx="9144000" cy="4114800"/>
              </a:xfrm>
            </p:spPr>
            <p:txBody>
              <a:bodyPr/>
              <a:lstStyle/>
              <a:p>
                <a:pPr marL="0" indent="0">
                  <a:buNone/>
                </a:pPr>
                <a:r>
                  <a:rPr lang="en-US" altLang="zh-CN" sz="2800" b="1" dirty="0" err="1">
                    <a:latin typeface="Times New Roman" panose="02020603050405020304" pitchFamily="18" charset="0"/>
                    <a:cs typeface="Times New Roman" panose="02020603050405020304" pitchFamily="18" charset="0"/>
                  </a:rPr>
                  <a:t>ElGamal</a:t>
                </a:r>
                <a:r>
                  <a:rPr lang="zh-CN" altLang="zh-CN" sz="2800" b="1" dirty="0">
                    <a:latin typeface="Times New Roman" panose="02020603050405020304" pitchFamily="18" charset="0"/>
                    <a:cs typeface="Times New Roman" panose="02020603050405020304" pitchFamily="18" charset="0"/>
                  </a:rPr>
                  <a:t>公钥密码体制的公私密钥对生成过程如下。</a:t>
                </a:r>
              </a:p>
              <a:p>
                <a:r>
                  <a:rPr lang="zh-CN" altLang="zh-CN" sz="2800" b="1" dirty="0">
                    <a:latin typeface="Times New Roman" panose="02020603050405020304" pitchFamily="18" charset="0"/>
                    <a:cs typeface="Times New Roman" panose="02020603050405020304" pitchFamily="18" charset="0"/>
                  </a:rPr>
                  <a:t>参数产生：设</a:t>
                </a:r>
                <a:r>
                  <a:rPr lang="en-US" altLang="zh-CN" sz="2800" b="1" dirty="0">
                    <a:latin typeface="Times New Roman" panose="02020603050405020304" pitchFamily="18" charset="0"/>
                    <a:cs typeface="Times New Roman" panose="02020603050405020304" pitchFamily="18" charset="0"/>
                  </a:rPr>
                  <a:t>G</a:t>
                </a:r>
                <a:r>
                  <a:rPr lang="zh-CN" altLang="zh-CN" sz="2800" b="1" dirty="0">
                    <a:latin typeface="Times New Roman" panose="02020603050405020304" pitchFamily="18" charset="0"/>
                    <a:cs typeface="Times New Roman" panose="02020603050405020304" pitchFamily="18" charset="0"/>
                  </a:rPr>
                  <a:t>为有限域</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Z</a:t>
                </a:r>
                <a:r>
                  <a:rPr lang="en-US" altLang="zh-CN" sz="2800" b="1" baseline="30000" dirty="0">
                    <a:latin typeface="Times New Roman" panose="02020603050405020304" pitchFamily="18" charset="0"/>
                    <a:cs typeface="Times New Roman" panose="02020603050405020304" pitchFamily="18" charset="0"/>
                  </a:rPr>
                  <a:t>*</a:t>
                </a:r>
                <a:r>
                  <a:rPr lang="en-US" altLang="zh-CN" sz="2800" b="1" i="1" baseline="-25000"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上的乘法群，</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是一个素数，</a:t>
                </a:r>
                <a14:m>
                  <m:oMath xmlns:m="http://schemas.openxmlformats.org/officeDocument/2006/math">
                    <m:r>
                      <a:rPr lang="zh-CN" altLang="en-US" sz="2800" b="1" i="1" dirty="0" smtClean="0">
                        <a:latin typeface="Cambria Math"/>
                        <a:cs typeface="Times New Roman" panose="02020603050405020304" pitchFamily="18" charset="0"/>
                      </a:rPr>
                      <m:t>𝜶</m:t>
                    </m:r>
                  </m:oMath>
                </a14:m>
                <a:r>
                  <a:rPr lang="zh-CN" altLang="zh-CN" sz="2800" b="1" dirty="0">
                    <a:latin typeface="Times New Roman" panose="02020603050405020304" pitchFamily="18" charset="0"/>
                    <a:cs typeface="Times New Roman" panose="02020603050405020304" pitchFamily="18" charset="0"/>
                  </a:rPr>
                  <a:t>是</a:t>
                </a:r>
                <a:r>
                  <a:rPr lang="en-US" altLang="zh-CN" sz="2800" b="1" i="1" dirty="0">
                    <a:latin typeface="Times New Roman" panose="02020603050405020304" pitchFamily="18" charset="0"/>
                    <a:cs typeface="Times New Roman" panose="02020603050405020304" pitchFamily="18" charset="0"/>
                  </a:rPr>
                  <a:t>Z</a:t>
                </a:r>
                <a:r>
                  <a:rPr lang="en-US" altLang="zh-CN" sz="2800" b="1" baseline="30000" dirty="0">
                    <a:latin typeface="Times New Roman" panose="02020603050405020304" pitchFamily="18" charset="0"/>
                    <a:cs typeface="Times New Roman" panose="02020603050405020304" pitchFamily="18" charset="0"/>
                  </a:rPr>
                  <a:t>*</a:t>
                </a:r>
                <a:r>
                  <a:rPr lang="en-US" altLang="zh-CN" sz="2800" b="1" i="1" baseline="-25000"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上的一个生成元。</a:t>
                </a:r>
              </a:p>
              <a:p>
                <a:r>
                  <a:rPr lang="zh-CN" altLang="zh-CN" sz="2800" b="1" dirty="0">
                    <a:latin typeface="Times New Roman" panose="02020603050405020304" pitchFamily="18" charset="0"/>
                    <a:cs typeface="Times New Roman" panose="02020603050405020304" pitchFamily="18" charset="0"/>
                  </a:rPr>
                  <a:t>密钥生成：选取</a:t>
                </a:r>
                <a:r>
                  <a:rPr lang="en-US" altLang="zh-CN" sz="2800" b="1" i="1" dirty="0">
                    <a:latin typeface="Times New Roman" panose="02020603050405020304" pitchFamily="18" charset="0"/>
                    <a:cs typeface="Times New Roman" panose="02020603050405020304" pitchFamily="18" charset="0"/>
                  </a:rPr>
                  <a:t>a</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dirty="0">
                    <a:latin typeface="Times New Roman" panose="02020603050405020304" pitchFamily="18" charset="0"/>
                    <a:cs typeface="Times New Roman" panose="02020603050405020304" pitchFamily="18" charset="0"/>
                  </a:rPr>
                  <a:t>(1,</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，计算</a:t>
                </a:r>
                <a14:m>
                  <m:oMath xmlns:m="http://schemas.openxmlformats.org/officeDocument/2006/math">
                    <m:r>
                      <a:rPr lang="zh-CN" altLang="en-US" sz="2800" b="1" i="1" dirty="0" smtClean="0">
                        <a:latin typeface="Cambria Math"/>
                        <a:cs typeface="Times New Roman" panose="02020603050405020304" pitchFamily="18" charset="0"/>
                      </a:rPr>
                      <m:t>𝜷</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a:latin typeface="Cambria Math"/>
                        <a:cs typeface="Times New Roman" panose="02020603050405020304" pitchFamily="18" charset="0"/>
                      </a:rPr>
                      <m:t>𝜶</m:t>
                    </m:r>
                  </m:oMath>
                </a14:m>
                <a:r>
                  <a:rPr lang="en-US" altLang="zh-CN" sz="2800" b="1" i="1" baseline="30000"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rPr>
                  <a:t>mod </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，那么得到的私钥为</a:t>
                </a:r>
                <a:r>
                  <a:rPr lang="en-US" altLang="zh-CN" sz="2800" b="1" i="1" dirty="0">
                    <a:latin typeface="Times New Roman" panose="02020603050405020304" pitchFamily="18" charset="0"/>
                    <a:cs typeface="Times New Roman" panose="02020603050405020304" pitchFamily="18" charset="0"/>
                  </a:rPr>
                  <a:t>a </a:t>
                </a:r>
                <a:r>
                  <a:rPr lang="zh-CN" altLang="zh-CN" sz="2800" b="1" dirty="0">
                    <a:latin typeface="Times New Roman" panose="02020603050405020304" pitchFamily="18" charset="0"/>
                    <a:cs typeface="Times New Roman" panose="02020603050405020304" pitchFamily="18" charset="0"/>
                  </a:rPr>
                  <a:t>，公钥为</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smtClean="0">
                        <a:latin typeface="Cambria Math"/>
                        <a:cs typeface="Times New Roman" panose="02020603050405020304" pitchFamily="18" charset="0"/>
                      </a:rPr>
                      <m:t>𝜶</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smtClean="0">
                        <a:latin typeface="Cambria Math"/>
                        <a:cs typeface="Times New Roman" panose="02020603050405020304" pitchFamily="18" charset="0"/>
                      </a:rPr>
                      <m:t>𝜷</m:t>
                    </m:r>
                  </m:oMath>
                </a14:m>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p>
              <a:p>
                <a:r>
                  <a:rPr lang="zh-CN" altLang="zh-CN" sz="2800" b="1" dirty="0">
                    <a:latin typeface="Times New Roman" panose="02020603050405020304" pitchFamily="18" charset="0"/>
                    <a:cs typeface="Times New Roman" panose="02020603050405020304" pitchFamily="18" charset="0"/>
                  </a:rPr>
                  <a:t>下面是</a:t>
                </a:r>
                <a:r>
                  <a:rPr lang="en-US" altLang="zh-CN" sz="2800" b="1" dirty="0" err="1">
                    <a:latin typeface="Times New Roman" panose="02020603050405020304" pitchFamily="18" charset="0"/>
                    <a:cs typeface="Times New Roman" panose="02020603050405020304" pitchFamily="18" charset="0"/>
                  </a:rPr>
                  <a:t>ElGamal</a:t>
                </a:r>
                <a:r>
                  <a:rPr lang="zh-CN" altLang="zh-CN" sz="2800" b="1" dirty="0">
                    <a:latin typeface="Times New Roman" panose="02020603050405020304" pitchFamily="18" charset="0"/>
                    <a:cs typeface="Times New Roman" panose="02020603050405020304" pitchFamily="18" charset="0"/>
                  </a:rPr>
                  <a:t>公钥密码体制加解密算法的具体过程。</a:t>
                </a:r>
              </a:p>
              <a:p>
                <a:r>
                  <a:rPr lang="zh-CN" altLang="zh-CN" sz="2800" b="1" dirty="0">
                    <a:latin typeface="Times New Roman" panose="02020603050405020304" pitchFamily="18" charset="0"/>
                    <a:cs typeface="Times New Roman" panose="02020603050405020304" pitchFamily="18" charset="0"/>
                  </a:rPr>
                  <a:t>加密过程：对于加密消息</a:t>
                </a:r>
                <a:r>
                  <a:rPr lang="en-US" altLang="zh-CN" sz="2800" b="1" dirty="0">
                    <a:latin typeface="Times New Roman" panose="02020603050405020304" pitchFamily="18" charset="0"/>
                    <a:cs typeface="Times New Roman" panose="02020603050405020304" pitchFamily="18" charset="0"/>
                  </a:rPr>
                  <a:t>m</a:t>
                </a:r>
                <a:r>
                  <a:rPr lang="zh-CN" altLang="zh-CN" sz="2800" b="1" dirty="0">
                    <a:latin typeface="Times New Roman" panose="02020603050405020304" pitchFamily="18" charset="0"/>
                    <a:cs typeface="Times New Roman" panose="02020603050405020304" pitchFamily="18" charset="0"/>
                  </a:rPr>
                  <a:t>可以任意地选取随机数</a:t>
                </a:r>
                <a:r>
                  <a:rPr lang="en-US" altLang="zh-CN" sz="2800" b="1" dirty="0">
                    <a:latin typeface="Times New Roman" panose="02020603050405020304" pitchFamily="18" charset="0"/>
                    <a:cs typeface="Times New Roman" panose="02020603050405020304" pitchFamily="18" charset="0"/>
                  </a:rPr>
                  <a:t>k</a:t>
                </a:r>
                <a14:m>
                  <m:oMath xmlns:m="http://schemas.openxmlformats.org/officeDocument/2006/math">
                    <m:r>
                      <a:rPr lang="en-US" altLang="zh-CN" sz="2800" b="1" i="1" smtClean="0">
                        <a:latin typeface="Cambria Math"/>
                        <a:ea typeface="Cambria Math"/>
                        <a:cs typeface="Times New Roman" panose="02020603050405020304" pitchFamily="18" charset="0"/>
                      </a:rPr>
                      <m:t>∈</m:t>
                    </m:r>
                  </m:oMath>
                </a14:m>
                <a:r>
                  <a:rPr lang="en-US" altLang="zh-CN" sz="2800" b="1" dirty="0">
                    <a:latin typeface="Times New Roman" panose="02020603050405020304" pitchFamily="18" charset="0"/>
                    <a:cs typeface="Times New Roman" panose="02020603050405020304" pitchFamily="18" charset="0"/>
                  </a:rPr>
                  <a:t> (1,</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-1) </a:t>
                </a:r>
                <a:r>
                  <a:rPr lang="zh-CN" altLang="zh-CN" sz="2800" b="1" dirty="0">
                    <a:latin typeface="Times New Roman" panose="02020603050405020304" pitchFamily="18" charset="0"/>
                    <a:cs typeface="Times New Roman" panose="02020603050405020304" pitchFamily="18" charset="0"/>
                  </a:rPr>
                  <a:t>，计算</a:t>
                </a:r>
                <a14:m>
                  <m:oMath xmlns:m="http://schemas.openxmlformats.org/officeDocument/2006/math">
                    <m:r>
                      <a:rPr lang="zh-CN" altLang="en-US" sz="2800" b="1" i="1" dirty="0" smtClean="0">
                        <a:latin typeface="Cambria Math"/>
                        <a:cs typeface="Times New Roman" panose="02020603050405020304" pitchFamily="18" charset="0"/>
                      </a:rPr>
                      <m:t>𝜸</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smtClean="0">
                        <a:latin typeface="Cambria Math"/>
                        <a:cs typeface="Times New Roman" panose="02020603050405020304" pitchFamily="18" charset="0"/>
                      </a:rPr>
                      <m:t>𝜶</m:t>
                    </m:r>
                  </m:oMath>
                </a14:m>
                <a:r>
                  <a:rPr lang="en-US" altLang="zh-CN" sz="2800" b="1" i="1" baseline="30000" dirty="0" err="1">
                    <a:latin typeface="Times New Roman" panose="02020603050405020304" pitchFamily="18" charset="0"/>
                    <a:cs typeface="Times New Roman" panose="02020603050405020304" pitchFamily="18" charset="0"/>
                  </a:rPr>
                  <a:t>k</a:t>
                </a:r>
                <a:r>
                  <a:rPr lang="en-US" altLang="zh-CN" sz="2800" b="1" dirty="0" err="1">
                    <a:latin typeface="Times New Roman" panose="02020603050405020304" pitchFamily="18" charset="0"/>
                    <a:cs typeface="Times New Roman" panose="02020603050405020304" pitchFamily="18" charset="0"/>
                  </a:rPr>
                  <a:t>mod</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和</a:t>
                </a:r>
                <a14:m>
                  <m:oMath xmlns:m="http://schemas.openxmlformats.org/officeDocument/2006/math">
                    <m:r>
                      <a:rPr lang="zh-CN" altLang="en-US" sz="2800" b="1" i="1" dirty="0" smtClean="0">
                        <a:latin typeface="Cambria Math"/>
                        <a:cs typeface="Times New Roman" panose="02020603050405020304" pitchFamily="18" charset="0"/>
                      </a:rPr>
                      <m:t>𝜹</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m</a:t>
                </a:r>
                <a14:m>
                  <m:oMath xmlns:m="http://schemas.openxmlformats.org/officeDocument/2006/math">
                    <m:r>
                      <a:rPr lang="zh-CN" altLang="en-US" sz="2800" b="1" i="1" dirty="0" smtClean="0">
                        <a:latin typeface="Cambria Math"/>
                        <a:cs typeface="Times New Roman" panose="02020603050405020304" pitchFamily="18" charset="0"/>
                      </a:rPr>
                      <m:t>𝜷</m:t>
                    </m:r>
                  </m:oMath>
                </a14:m>
                <a:r>
                  <a:rPr lang="en-US" altLang="zh-CN" sz="2800" b="1" i="1" baseline="30000" dirty="0" err="1">
                    <a:latin typeface="Times New Roman" panose="02020603050405020304" pitchFamily="18" charset="0"/>
                    <a:cs typeface="Times New Roman" panose="02020603050405020304" pitchFamily="18" charset="0"/>
                  </a:rPr>
                  <a:t>k</a:t>
                </a:r>
                <a:r>
                  <a:rPr lang="en-US" altLang="zh-CN" sz="2800" b="1" dirty="0" err="1">
                    <a:latin typeface="Times New Roman" panose="02020603050405020304" pitchFamily="18" charset="0"/>
                    <a:cs typeface="Times New Roman" panose="02020603050405020304" pitchFamily="18" charset="0"/>
                  </a:rPr>
                  <a:t>mod</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p </a:t>
                </a:r>
                <a:r>
                  <a:rPr lang="zh-CN" altLang="zh-CN" sz="2800" b="1" dirty="0">
                    <a:latin typeface="Times New Roman" panose="02020603050405020304" pitchFamily="18" charset="0"/>
                    <a:cs typeface="Times New Roman" panose="02020603050405020304" pitchFamily="18" charset="0"/>
                  </a:rPr>
                  <a:t>，可以得到密文为</a:t>
                </a:r>
                <a:r>
                  <a:rPr lang="en-US" altLang="zh-CN" sz="2800" b="1" i="1" dirty="0">
                    <a:latin typeface="Times New Roman" panose="02020603050405020304" pitchFamily="18" charset="0"/>
                    <a:cs typeface="Times New Roman" panose="02020603050405020304" pitchFamily="18" charset="0"/>
                  </a:rPr>
                  <a:t>c</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a:latin typeface="Cambria Math"/>
                        <a:cs typeface="Times New Roman" panose="02020603050405020304" pitchFamily="18" charset="0"/>
                      </a:rPr>
                      <m:t>𝜸</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a:latin typeface="Cambria Math"/>
                        <a:cs typeface="Times New Roman" panose="02020603050405020304" pitchFamily="18" charset="0"/>
                      </a:rPr>
                      <m:t>𝜹</m:t>
                    </m:r>
                  </m:oMath>
                </a14:m>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004" y="2078850"/>
                <a:ext cx="9144000" cy="4114800"/>
              </a:xfrm>
              <a:blipFill rotWithShape="1">
                <a:blip r:embed="rId2"/>
                <a:stretch>
                  <a:fillRect l="-1333" t="-1926" r="-333" b="-814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7544F733-BCBC-4C2C-9EA9-005D47B5FC5E}" type="datetime1">
              <a:rPr lang="zh-CN" altLang="en-US" smtClean="0"/>
              <a:t>2020\1\31 Friday</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91</a:t>
            </a:fld>
            <a:endParaRPr lang="en-US" altLang="zh-CN"/>
          </a:p>
        </p:txBody>
      </p:sp>
    </p:spTree>
    <p:extLst>
      <p:ext uri="{BB962C8B-B14F-4D97-AF65-F5344CB8AC3E}">
        <p14:creationId xmlns:p14="http://schemas.microsoft.com/office/powerpoint/2010/main" val="25552722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46575" y="2033845"/>
                <a:ext cx="7470830" cy="4114800"/>
              </a:xfrm>
            </p:spPr>
            <p:txBody>
              <a:bodyPr/>
              <a:lstStyle/>
              <a:p>
                <a:r>
                  <a:rPr lang="zh-CN" altLang="zh-CN" sz="2800" b="1" dirty="0">
                    <a:latin typeface="Times New Roman" panose="02020603050405020304" pitchFamily="18" charset="0"/>
                    <a:cs typeface="Times New Roman" panose="02020603050405020304" pitchFamily="18" charset="0"/>
                  </a:rPr>
                  <a:t>解密过程：接收者收到密文</a:t>
                </a:r>
                <a:r>
                  <a:rPr lang="en-US" altLang="zh-CN" sz="2800" b="1" i="1" dirty="0">
                    <a:latin typeface="Times New Roman" panose="02020603050405020304" pitchFamily="18" charset="0"/>
                    <a:cs typeface="Times New Roman" panose="02020603050405020304" pitchFamily="18" charset="0"/>
                  </a:rPr>
                  <a:t>c</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a:latin typeface="Cambria Math"/>
                        <a:cs typeface="Times New Roman" panose="02020603050405020304" pitchFamily="18" charset="0"/>
                      </a:rPr>
                      <m:t>𝜸</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a:latin typeface="Cambria Math"/>
                        <a:cs typeface="Times New Roman" panose="02020603050405020304" pitchFamily="18" charset="0"/>
                      </a:rPr>
                      <m:t>𝜹</m:t>
                    </m:r>
                  </m:oMath>
                </a14:m>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后，使用私钥</a:t>
                </a:r>
                <a:r>
                  <a:rPr lang="en-US" altLang="zh-CN" sz="2800" b="1" i="1" dirty="0">
                    <a:latin typeface="Times New Roman" panose="02020603050405020304" pitchFamily="18" charset="0"/>
                    <a:cs typeface="Times New Roman" panose="02020603050405020304" pitchFamily="18" charset="0"/>
                  </a:rPr>
                  <a:t>a</a:t>
                </a:r>
                <a:r>
                  <a:rPr lang="zh-CN" altLang="zh-CN" sz="2800" b="1" dirty="0">
                    <a:latin typeface="Times New Roman" panose="02020603050405020304" pitchFamily="18" charset="0"/>
                    <a:cs typeface="Times New Roman" panose="02020603050405020304" pitchFamily="18" charset="0"/>
                  </a:rPr>
                  <a:t>，计算</a:t>
                </a:r>
                <a14:m>
                  <m:oMath xmlns:m="http://schemas.openxmlformats.org/officeDocument/2006/math">
                    <m:r>
                      <a:rPr lang="zh-CN" altLang="en-US" sz="2800" b="1" i="1" dirty="0" smtClean="0">
                        <a:latin typeface="Cambria Math"/>
                        <a:cs typeface="Times New Roman" panose="02020603050405020304" pitchFamily="18" charset="0"/>
                      </a:rPr>
                      <m:t>𝜸</m:t>
                    </m:r>
                  </m:oMath>
                </a14:m>
                <a:r>
                  <a:rPr lang="en-US" altLang="zh-CN" sz="2800" b="1" i="1" baseline="30000" dirty="0">
                    <a:latin typeface="Times New Roman" panose="02020603050405020304" pitchFamily="18" charset="0"/>
                    <a:cs typeface="Times New Roman" panose="02020603050405020304" pitchFamily="18" charset="0"/>
                  </a:rPr>
                  <a:t>-a</a:t>
                </a:r>
                <a14:m>
                  <m:oMath xmlns:m="http://schemas.openxmlformats.org/officeDocument/2006/math">
                    <m:r>
                      <a:rPr lang="zh-CN" altLang="en-US" sz="2800" b="1" i="1" smtClean="0">
                        <a:latin typeface="Cambria Math"/>
                        <a:cs typeface="Times New Roman" panose="02020603050405020304" pitchFamily="18" charset="0"/>
                      </a:rPr>
                      <m:t>𝜹</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smtClean="0">
                        <a:latin typeface="Cambria Math"/>
                        <a:cs typeface="Times New Roman" panose="02020603050405020304" pitchFamily="18" charset="0"/>
                      </a:rPr>
                      <m:t>𝜶</m:t>
                    </m:r>
                  </m:oMath>
                </a14:m>
                <a:r>
                  <a:rPr lang="en-US" altLang="zh-CN" sz="2800" b="1" i="1" baseline="30000" dirty="0">
                    <a:latin typeface="Times New Roman" panose="02020603050405020304" pitchFamily="18" charset="0"/>
                    <a:cs typeface="Times New Roman" panose="02020603050405020304" pitchFamily="18" charset="0"/>
                  </a:rPr>
                  <a:t>k</a:t>
                </a:r>
                <a:r>
                  <a:rPr lang="en-US" altLang="zh-CN" sz="2800" b="1" dirty="0">
                    <a:latin typeface="Times New Roman" panose="02020603050405020304" pitchFamily="18" charset="0"/>
                    <a:cs typeface="Times New Roman" panose="02020603050405020304" pitchFamily="18" charset="0"/>
                  </a:rPr>
                  <a:t>)</a:t>
                </a:r>
                <a:r>
                  <a:rPr lang="en-US" altLang="zh-CN" sz="2800" b="1" i="1" baseline="30000" dirty="0">
                    <a:latin typeface="Times New Roman" panose="02020603050405020304" pitchFamily="18" charset="0"/>
                    <a:cs typeface="Times New Roman" panose="02020603050405020304" pitchFamily="18" charset="0"/>
                  </a:rPr>
                  <a:t>-a</a:t>
                </a:r>
                <a14:m>
                  <m:oMath xmlns:m="http://schemas.openxmlformats.org/officeDocument/2006/math">
                    <m:r>
                      <a:rPr lang="zh-CN" altLang="en-US" sz="2800" b="1" i="1" smtClean="0">
                        <a:latin typeface="Cambria Math"/>
                        <a:cs typeface="Times New Roman" panose="02020603050405020304" pitchFamily="18" charset="0"/>
                      </a:rPr>
                      <m:t>𝜹</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 mod </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m</a:t>
                </a:r>
                <a:r>
                  <a:rPr lang="zh-CN" altLang="zh-CN" sz="2800" b="1" dirty="0">
                    <a:latin typeface="Times New Roman" panose="02020603050405020304" pitchFamily="18" charset="0"/>
                    <a:cs typeface="Times New Roman" panose="02020603050405020304" pitchFamily="18" charset="0"/>
                  </a:rPr>
                  <a:t>，可以得到相应明文</a:t>
                </a:r>
                <a:r>
                  <a:rPr lang="en-US" altLang="zh-CN" sz="2800" b="1" i="1" dirty="0">
                    <a:latin typeface="Times New Roman" panose="02020603050405020304" pitchFamily="18" charset="0"/>
                    <a:cs typeface="Times New Roman" panose="02020603050405020304" pitchFamily="18" charset="0"/>
                  </a:rPr>
                  <a:t>m</a:t>
                </a:r>
                <a:r>
                  <a:rPr lang="zh-CN" altLang="zh-CN" sz="2800" b="1" dirty="0">
                    <a:latin typeface="Times New Roman" panose="02020603050405020304" pitchFamily="18" charset="0"/>
                    <a:cs typeface="Times New Roman" panose="02020603050405020304" pitchFamily="18" charset="0"/>
                  </a:rPr>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46575" y="2033845"/>
                <a:ext cx="7470830" cy="4114800"/>
              </a:xfrm>
              <a:blipFill rotWithShape="1">
                <a:blip r:embed="rId2"/>
                <a:stretch>
                  <a:fillRect l="-326" t="-1926" r="-40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78CACDB-694E-49C7-A17E-AF27CD74DE58}"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92</a:t>
            </a:fld>
            <a:endParaRPr lang="en-US" altLang="zh-CN"/>
          </a:p>
        </p:txBody>
      </p:sp>
    </p:spTree>
    <p:extLst>
      <p:ext uri="{BB962C8B-B14F-4D97-AF65-F5344CB8AC3E}">
        <p14:creationId xmlns:p14="http://schemas.microsoft.com/office/powerpoint/2010/main" val="31693546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latin typeface="黑体" pitchFamily="49" charset="-122"/>
                <a:ea typeface="黑体" pitchFamily="49" charset="-122"/>
              </a:rPr>
              <a:t>7.3.2</a:t>
            </a:r>
            <a:r>
              <a:rPr lang="en-US" altLang="zh-CN" dirty="0">
                <a:solidFill>
                  <a:srgbClr val="FF0000"/>
                </a:solidFill>
                <a:latin typeface="黑体" pitchFamily="49" charset="-122"/>
                <a:ea typeface="黑体" pitchFamily="49" charset="-122"/>
              </a:rPr>
              <a:t> </a:t>
            </a:r>
            <a:r>
              <a:rPr lang="en-US" altLang="zh-CN" b="1" dirty="0" err="1" smtClean="0">
                <a:solidFill>
                  <a:srgbClr val="FF0000"/>
                </a:solidFill>
              </a:rPr>
              <a:t>ElGamal</a:t>
            </a:r>
            <a:r>
              <a:rPr lang="zh-CN" altLang="zh-CN" b="1" dirty="0" smtClean="0">
                <a:solidFill>
                  <a:srgbClr val="FF0000"/>
                </a:solidFill>
              </a:rPr>
              <a:t>安全性</a:t>
            </a:r>
            <a:r>
              <a:rPr lang="zh-CN" altLang="zh-CN" b="1" dirty="0">
                <a:solidFill>
                  <a:srgbClr val="FF0000"/>
                </a:solidFill>
              </a:rPr>
              <a:t>分析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66555" y="2078850"/>
                <a:ext cx="7772400" cy="4114800"/>
              </a:xfrm>
            </p:spPr>
            <p:txBody>
              <a:bodyPr/>
              <a:lstStyle/>
              <a:p>
                <a:r>
                  <a:rPr lang="en-US" altLang="zh-CN" sz="2800" b="1" dirty="0" err="1">
                    <a:latin typeface="Times New Roman" panose="02020603050405020304" pitchFamily="18" charset="0"/>
                    <a:cs typeface="Times New Roman" panose="02020603050405020304" pitchFamily="18" charset="0"/>
                  </a:rPr>
                  <a:t>ElGamal</a:t>
                </a:r>
                <a:r>
                  <a:rPr lang="zh-CN" altLang="zh-CN" sz="2800" b="1" dirty="0">
                    <a:latin typeface="Times New Roman" panose="02020603050405020304" pitchFamily="18" charset="0"/>
                    <a:cs typeface="Times New Roman" panose="02020603050405020304" pitchFamily="18" charset="0"/>
                  </a:rPr>
                  <a:t>公钥密码体制的安全性一直受到密码学界的广泛关注。破译</a:t>
                </a:r>
                <a:r>
                  <a:rPr lang="en-US" altLang="zh-CN" sz="2800" b="1" dirty="0" err="1">
                    <a:latin typeface="Times New Roman" panose="02020603050405020304" pitchFamily="18" charset="0"/>
                    <a:cs typeface="Times New Roman" panose="02020603050405020304" pitchFamily="18" charset="0"/>
                  </a:rPr>
                  <a:t>ElGamal</a:t>
                </a:r>
                <a:r>
                  <a:rPr lang="zh-CN" altLang="zh-CN" sz="2800" b="1" dirty="0">
                    <a:latin typeface="Times New Roman" panose="02020603050405020304" pitchFamily="18" charset="0"/>
                    <a:cs typeface="Times New Roman" panose="02020603050405020304" pitchFamily="18" charset="0"/>
                  </a:rPr>
                  <a:t>公钥密码体制加密方案的问题就是由公钥</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smtClean="0">
                        <a:latin typeface="Cambria Math"/>
                        <a:cs typeface="Times New Roman" panose="02020603050405020304" pitchFamily="18" charset="0"/>
                      </a:rPr>
                      <m:t>𝜶</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smtClean="0">
                        <a:latin typeface="Cambria Math"/>
                        <a:cs typeface="Times New Roman" panose="02020603050405020304" pitchFamily="18" charset="0"/>
                      </a:rPr>
                      <m:t>𝜶</m:t>
                    </m:r>
                  </m:oMath>
                </a14:m>
                <a:r>
                  <a:rPr lang="en-US" altLang="zh-CN" sz="2800" b="1" i="1" baseline="30000"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和密文</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smtClean="0">
                        <a:latin typeface="Cambria Math"/>
                        <a:cs typeface="Times New Roman" panose="02020603050405020304" pitchFamily="18" charset="0"/>
                      </a:rPr>
                      <m:t>𝜸</m:t>
                    </m:r>
                  </m:oMath>
                </a14:m>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smtClean="0">
                        <a:latin typeface="Cambria Math"/>
                        <a:cs typeface="Times New Roman" panose="02020603050405020304" pitchFamily="18" charset="0"/>
                      </a:rPr>
                      <m:t>𝜹</m:t>
                    </m:r>
                  </m:oMath>
                </a14:m>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恢复出明文</a:t>
                </a:r>
                <a:r>
                  <a:rPr lang="en-US" altLang="zh-CN" sz="2800" b="1" i="1" dirty="0">
                    <a:latin typeface="Times New Roman" panose="02020603050405020304" pitchFamily="18" charset="0"/>
                    <a:cs typeface="Times New Roman" panose="02020603050405020304" pitchFamily="18" charset="0"/>
                  </a:rPr>
                  <a:t>m</a:t>
                </a:r>
                <a:r>
                  <a:rPr lang="zh-CN" altLang="zh-CN" sz="2800" b="1" dirty="0">
                    <a:latin typeface="Times New Roman" panose="02020603050405020304" pitchFamily="18" charset="0"/>
                    <a:cs typeface="Times New Roman" panose="02020603050405020304" pitchFamily="18" charset="0"/>
                  </a:rPr>
                  <a:t>的过程，它实际上等价于</a:t>
                </a:r>
                <a:r>
                  <a:rPr lang="en-US" altLang="zh-CN" sz="2800" b="1" dirty="0" err="1">
                    <a:latin typeface="Times New Roman" panose="02020603050405020304" pitchFamily="18" charset="0"/>
                    <a:cs typeface="Times New Roman" panose="02020603050405020304" pitchFamily="18" charset="0"/>
                  </a:rPr>
                  <a:t>Diffie</a:t>
                </a:r>
                <a:r>
                  <a:rPr lang="en-US" altLang="zh-CN" sz="2800" b="1" dirty="0">
                    <a:latin typeface="Times New Roman" panose="02020603050405020304" pitchFamily="18" charset="0"/>
                    <a:cs typeface="Times New Roman" panose="02020603050405020304" pitchFamily="18" charset="0"/>
                  </a:rPr>
                  <a:t>-Hellman</a:t>
                </a:r>
                <a:r>
                  <a:rPr lang="zh-CN" altLang="zh-CN" sz="2800" b="1" dirty="0">
                    <a:latin typeface="Times New Roman" panose="02020603050405020304" pitchFamily="18" charset="0"/>
                    <a:cs typeface="Times New Roman" panose="02020603050405020304" pitchFamily="18" charset="0"/>
                  </a:rPr>
                  <a:t>问题，因此可以认为</a:t>
                </a:r>
                <a:r>
                  <a:rPr lang="en-US" altLang="zh-CN" sz="2800" b="1" dirty="0" err="1">
                    <a:latin typeface="Times New Roman" panose="02020603050405020304" pitchFamily="18" charset="0"/>
                    <a:cs typeface="Times New Roman" panose="02020603050405020304" pitchFamily="18" charset="0"/>
                  </a:rPr>
                  <a:t>ElGamal</a:t>
                </a:r>
                <a:r>
                  <a:rPr lang="zh-CN" altLang="zh-CN" sz="2800" b="1" dirty="0">
                    <a:latin typeface="Times New Roman" panose="02020603050405020304" pitchFamily="18" charset="0"/>
                    <a:cs typeface="Times New Roman" panose="02020603050405020304" pitchFamily="18" charset="0"/>
                  </a:rPr>
                  <a:t>公钥密码体制加密算法的困难问题是基于</a:t>
                </a:r>
                <a:r>
                  <a:rPr lang="en-US" altLang="zh-CN" sz="2800" b="1" i="1" dirty="0">
                    <a:latin typeface="Times New Roman" panose="02020603050405020304" pitchFamily="18" charset="0"/>
                    <a:cs typeface="Times New Roman" panose="02020603050405020304" pitchFamily="18" charset="0"/>
                  </a:rPr>
                  <a:t>Z</a:t>
                </a:r>
                <a:r>
                  <a:rPr lang="en-US" altLang="zh-CN" sz="2800" b="1" baseline="30000" dirty="0">
                    <a:latin typeface="Times New Roman" panose="02020603050405020304" pitchFamily="18" charset="0"/>
                    <a:cs typeface="Times New Roman" panose="02020603050405020304" pitchFamily="18" charset="0"/>
                  </a:rPr>
                  <a:t>*</a:t>
                </a:r>
                <a:r>
                  <a:rPr lang="en-US" altLang="zh-CN" sz="2800" b="1" i="1" baseline="-25000" dirty="0">
                    <a:latin typeface="Times New Roman" panose="02020603050405020304" pitchFamily="18" charset="0"/>
                    <a:cs typeface="Times New Roman" panose="02020603050405020304" pitchFamily="18" charset="0"/>
                  </a:rPr>
                  <a:t>p</a:t>
                </a:r>
                <a:r>
                  <a:rPr lang="zh-CN" altLang="zh-CN" sz="2800" b="1" dirty="0">
                    <a:latin typeface="Times New Roman" panose="02020603050405020304" pitchFamily="18" charset="0"/>
                    <a:cs typeface="Times New Roman" panose="02020603050405020304" pitchFamily="18" charset="0"/>
                  </a:rPr>
                  <a:t>上的离散对数问题。现如今离散对数问题的研究取得了一些重要的研究成果，已经设计出了一些计算离散对数的算法。</a:t>
                </a:r>
                <a:endParaRPr lang="zh-CN" altLang="en-US" sz="2800"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66555" y="2078850"/>
                <a:ext cx="7772400" cy="4114800"/>
              </a:xfrm>
              <a:blipFill rotWithShape="1">
                <a:blip r:embed="rId2"/>
                <a:stretch>
                  <a:fillRect l="-392" t="-1926" r="-156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20BC066F-5700-4E5D-8606-B5CC73E66BA5}"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93</a:t>
            </a:fld>
            <a:endParaRPr lang="en-US" altLang="zh-CN"/>
          </a:p>
        </p:txBody>
      </p:sp>
    </p:spTree>
    <p:extLst>
      <p:ext uri="{BB962C8B-B14F-4D97-AF65-F5344CB8AC3E}">
        <p14:creationId xmlns:p14="http://schemas.microsoft.com/office/powerpoint/2010/main" val="4767552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341313" y="2079625"/>
            <a:ext cx="8802687" cy="4114800"/>
          </a:xfrm>
        </p:spPr>
        <p:txBody>
          <a:bodyPr/>
          <a:lstStyle/>
          <a:p>
            <a:r>
              <a:rPr lang="zh-CN" altLang="zh-CN" sz="2800" b="1" dirty="0">
                <a:latin typeface="Times New Roman" pitchFamily="18" charset="0"/>
                <a:cs typeface="Times New Roman" pitchFamily="18" charset="0"/>
              </a:rPr>
              <a:t>但目前在现有计算机的计算条件下，利用已有的算法计算离散对数依然是困难的。下面对求解离散对数问题的攻击算法：</a:t>
            </a:r>
            <a:r>
              <a:rPr lang="en-US" altLang="zh-CN" sz="2800" b="1" dirty="0">
                <a:latin typeface="Times New Roman" pitchFamily="18" charset="0"/>
                <a:cs typeface="Times New Roman" pitchFamily="18" charset="0"/>
              </a:rPr>
              <a:t>Shanks</a:t>
            </a:r>
            <a:r>
              <a:rPr lang="zh-CN" altLang="zh-CN" sz="2800" b="1" dirty="0">
                <a:latin typeface="Times New Roman" pitchFamily="18" charset="0"/>
                <a:cs typeface="Times New Roman" pitchFamily="18" charset="0"/>
              </a:rPr>
              <a:t>算法、指标计算法、</a:t>
            </a:r>
            <a:r>
              <a:rPr lang="en-US" altLang="zh-CN" sz="2800" b="1" dirty="0" err="1">
                <a:latin typeface="Times New Roman" pitchFamily="18" charset="0"/>
                <a:cs typeface="Times New Roman" pitchFamily="18" charset="0"/>
              </a:rPr>
              <a:t>Pohlig</a:t>
            </a:r>
            <a:r>
              <a:rPr lang="en-US" altLang="zh-CN" sz="2800" b="1" dirty="0">
                <a:latin typeface="Times New Roman" pitchFamily="18" charset="0"/>
                <a:cs typeface="Times New Roman" pitchFamily="18" charset="0"/>
              </a:rPr>
              <a:t>-Hellman</a:t>
            </a:r>
            <a:r>
              <a:rPr lang="zh-CN" altLang="zh-CN" sz="2800" b="1" dirty="0">
                <a:latin typeface="Times New Roman" pitchFamily="18" charset="0"/>
                <a:cs typeface="Times New Roman" pitchFamily="18" charset="0"/>
              </a:rPr>
              <a:t>算法进行介绍。</a:t>
            </a:r>
          </a:p>
          <a:p>
            <a:r>
              <a:rPr lang="en-US" altLang="zh-CN" sz="2800" b="1" dirty="0">
                <a:latin typeface="Times New Roman" pitchFamily="18" charset="0"/>
                <a:cs typeface="Times New Roman" pitchFamily="18" charset="0"/>
              </a:rPr>
              <a:t>1</a:t>
            </a:r>
            <a:r>
              <a:rPr lang="zh-CN" altLang="zh-CN"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Shanks</a:t>
            </a:r>
            <a:r>
              <a:rPr lang="zh-CN" altLang="zh-CN" sz="2800" b="1" dirty="0">
                <a:latin typeface="Times New Roman" pitchFamily="18" charset="0"/>
                <a:cs typeface="Times New Roman" pitchFamily="18" charset="0"/>
              </a:rPr>
              <a:t>算法</a:t>
            </a:r>
          </a:p>
          <a:p>
            <a:r>
              <a:rPr lang="en-US" altLang="zh-CN" sz="2800" b="1" dirty="0">
                <a:latin typeface="Times New Roman" pitchFamily="18" charset="0"/>
                <a:cs typeface="Times New Roman" pitchFamily="18" charset="0"/>
              </a:rPr>
              <a:t>2</a:t>
            </a:r>
            <a:r>
              <a:rPr lang="zh-CN" altLang="zh-CN" sz="2800" b="1" dirty="0">
                <a:latin typeface="Times New Roman" pitchFamily="18" charset="0"/>
                <a:cs typeface="Times New Roman" pitchFamily="18" charset="0"/>
              </a:rPr>
              <a:t>．指标计算法</a:t>
            </a:r>
          </a:p>
          <a:p>
            <a:r>
              <a:rPr lang="en-US" altLang="zh-CN" sz="2800" b="1" dirty="0">
                <a:latin typeface="Times New Roman" pitchFamily="18" charset="0"/>
                <a:cs typeface="Times New Roman" pitchFamily="18" charset="0"/>
              </a:rPr>
              <a:t>3</a:t>
            </a:r>
            <a:r>
              <a:rPr lang="zh-CN" altLang="zh-CN" sz="2800" b="1" dirty="0">
                <a:latin typeface="Times New Roman" pitchFamily="18" charset="0"/>
                <a:cs typeface="Times New Roman" pitchFamily="18" charset="0"/>
              </a:rPr>
              <a:t>．</a:t>
            </a:r>
            <a:r>
              <a:rPr lang="en-US" altLang="zh-CN" sz="2800" b="1" dirty="0" err="1">
                <a:latin typeface="Times New Roman" pitchFamily="18" charset="0"/>
                <a:cs typeface="Times New Roman" pitchFamily="18" charset="0"/>
              </a:rPr>
              <a:t>Pohlig</a:t>
            </a:r>
            <a:r>
              <a:rPr lang="en-US" altLang="zh-CN" sz="2800" b="1" dirty="0">
                <a:latin typeface="Times New Roman" pitchFamily="18" charset="0"/>
                <a:cs typeface="Times New Roman" pitchFamily="18" charset="0"/>
              </a:rPr>
              <a:t>-Hellman</a:t>
            </a:r>
            <a:r>
              <a:rPr lang="zh-CN" altLang="zh-CN" sz="2800" b="1">
                <a:latin typeface="Times New Roman" pitchFamily="18" charset="0"/>
                <a:cs typeface="Times New Roman" pitchFamily="18" charset="0"/>
              </a:rPr>
              <a:t>算法</a:t>
            </a:r>
          </a:p>
          <a:p>
            <a:endParaRPr lang="zh-CN" altLang="en-US" sz="2800" dirty="0"/>
          </a:p>
        </p:txBody>
      </p:sp>
      <p:sp>
        <p:nvSpPr>
          <p:cNvPr id="6144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C6A4BAD-AEF9-4EC9-B35B-3800FB22060D}" type="datetime1">
              <a:rPr lang="zh-CN" altLang="en-US" sz="1400" smtClean="0"/>
              <a:t>2020\1\31 Friday</a:t>
            </a:fld>
            <a:endParaRPr lang="en-US" altLang="zh-CN" sz="1400"/>
          </a:p>
        </p:txBody>
      </p:sp>
      <p:sp>
        <p:nvSpPr>
          <p:cNvPr id="6144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14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C97E081B-EFBA-4ADB-9BFE-202F2979A7CF}" type="slidenum">
              <a:rPr lang="en-US" altLang="zh-CN" sz="1400" smtClean="0"/>
              <a:pPr eaLnBrk="1" hangingPunct="1">
                <a:spcBef>
                  <a:spcPct val="0"/>
                </a:spcBef>
                <a:buClrTx/>
                <a:buSzTx/>
                <a:buFontTx/>
                <a:buNone/>
              </a:pPr>
              <a:t>94</a:t>
            </a:fld>
            <a:endParaRPr lang="en-US" altLang="zh-CN" sz="1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b="1" dirty="0">
                <a:solidFill>
                  <a:srgbClr val="FF0000"/>
                </a:solidFill>
                <a:latin typeface="黑体" pitchFamily="49" charset="-122"/>
                <a:ea typeface="黑体" pitchFamily="49" charset="-122"/>
              </a:rPr>
              <a:t>7.4 </a:t>
            </a:r>
            <a:r>
              <a:rPr lang="zh-CN" altLang="en-US" b="1" dirty="0">
                <a:solidFill>
                  <a:srgbClr val="FF0000"/>
                </a:solidFill>
                <a:latin typeface="Times New Roman" pitchFamily="18" charset="0"/>
                <a:cs typeface="Times New Roman" pitchFamily="18" charset="0"/>
              </a:rPr>
              <a:t>本章小结</a:t>
            </a:r>
            <a:endParaRPr lang="zh-CN" altLang="en-US" b="1" dirty="0"/>
          </a:p>
        </p:txBody>
      </p:sp>
      <p:sp>
        <p:nvSpPr>
          <p:cNvPr id="62467" name="内容占位符 2"/>
          <p:cNvSpPr>
            <a:spLocks noGrp="1"/>
          </p:cNvSpPr>
          <p:nvPr>
            <p:ph idx="1"/>
          </p:nvPr>
        </p:nvSpPr>
        <p:spPr>
          <a:xfrm>
            <a:off x="206375" y="2033588"/>
            <a:ext cx="8640763" cy="4114800"/>
          </a:xfrm>
        </p:spPr>
        <p:txBody>
          <a:bodyPr/>
          <a:lstStyle/>
          <a:p>
            <a:r>
              <a:rPr lang="zh-CN" altLang="zh-CN" sz="2800" b="1" dirty="0">
                <a:latin typeface="Times New Roman" pitchFamily="18" charset="0"/>
                <a:cs typeface="Times New Roman" pitchFamily="18" charset="0"/>
              </a:rPr>
              <a:t>本章描述了公钥密码体制的原理和基本概念，分析了国际上典型的公钥密码体制和常用的公钥密码方案，详细介绍了基于大整数分解问题的</a:t>
            </a:r>
            <a:r>
              <a:rPr lang="en-US" altLang="zh-CN" sz="2800" b="1" dirty="0">
                <a:latin typeface="Times New Roman" pitchFamily="18" charset="0"/>
                <a:cs typeface="Times New Roman" pitchFamily="18" charset="0"/>
              </a:rPr>
              <a:t>RSA</a:t>
            </a:r>
            <a:r>
              <a:rPr lang="zh-CN" altLang="zh-CN" sz="2800" b="1" dirty="0">
                <a:latin typeface="Times New Roman" pitchFamily="18" charset="0"/>
                <a:cs typeface="Times New Roman" pitchFamily="18" charset="0"/>
              </a:rPr>
              <a:t>公钥密码体制，以及对其加解密算法进行了安全性分析。同时介绍了基于有限域乘法群上的离散对数问题的</a:t>
            </a:r>
            <a:r>
              <a:rPr lang="en-US" altLang="zh-CN" sz="2800" b="1" dirty="0" err="1">
                <a:latin typeface="Times New Roman" pitchFamily="18" charset="0"/>
                <a:cs typeface="Times New Roman" pitchFamily="18" charset="0"/>
              </a:rPr>
              <a:t>ElGamal</a:t>
            </a:r>
            <a:r>
              <a:rPr lang="zh-CN" altLang="zh-CN" sz="2800" b="1" dirty="0">
                <a:latin typeface="Times New Roman" pitchFamily="18" charset="0"/>
                <a:cs typeface="Times New Roman" pitchFamily="18" charset="0"/>
              </a:rPr>
              <a:t>公钥密码体制，以及对其加解密算法进行了安全性分析。随着量子计算机的迅速发展，传统的公钥密码体制面临安全性威胁，目前出现的有基于格理论、基于编码理论、基于多变量及基于杂凑函数等后量子密码算法</a:t>
            </a:r>
            <a:r>
              <a:rPr lang="zh-CN" altLang="zh-CN" sz="2800" dirty="0"/>
              <a:t>。</a:t>
            </a:r>
            <a:endParaRPr lang="zh-CN" altLang="en-US" sz="2800" dirty="0"/>
          </a:p>
        </p:txBody>
      </p:sp>
      <p:sp>
        <p:nvSpPr>
          <p:cNvPr id="624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59CA2BFC-DF1D-47AD-9C86-5C9647A2E243}" type="datetime1">
              <a:rPr lang="zh-CN" altLang="en-US" sz="1400" smtClean="0"/>
              <a:t>2020\1\31 Friday</a:t>
            </a:fld>
            <a:endParaRPr lang="en-US" altLang="zh-CN" sz="1400"/>
          </a:p>
        </p:txBody>
      </p:sp>
      <p:sp>
        <p:nvSpPr>
          <p:cNvPr id="6246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24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2E34752-053D-4674-BE84-12BE45A9F444}" type="slidenum">
              <a:rPr lang="en-US" altLang="zh-CN" sz="1400" smtClean="0"/>
              <a:pPr eaLnBrk="1" hangingPunct="1">
                <a:spcBef>
                  <a:spcPct val="0"/>
                </a:spcBef>
                <a:buClrTx/>
                <a:buSzTx/>
                <a:buFontTx/>
                <a:buNone/>
              </a:pPr>
              <a:t>95</a:t>
            </a:fld>
            <a:endParaRPr lang="en-US" altLang="zh-CN" sz="1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b="1" dirty="0">
                <a:solidFill>
                  <a:srgbClr val="FF0000"/>
                </a:solidFill>
                <a:latin typeface="黑体" pitchFamily="49" charset="-122"/>
                <a:ea typeface="黑体" pitchFamily="49" charset="-122"/>
              </a:rPr>
              <a:t>7.5 </a:t>
            </a:r>
            <a:r>
              <a:rPr lang="zh-CN" altLang="en-US" b="1" dirty="0">
                <a:solidFill>
                  <a:srgbClr val="FF0000"/>
                </a:solidFill>
                <a:latin typeface="Times New Roman" pitchFamily="18" charset="0"/>
                <a:cs typeface="Times New Roman" pitchFamily="18" charset="0"/>
              </a:rPr>
              <a:t>本章习题</a:t>
            </a:r>
            <a:endParaRPr lang="zh-CN" altLang="en-US" dirty="0"/>
          </a:p>
        </p:txBody>
      </p:sp>
      <p:sp>
        <p:nvSpPr>
          <p:cNvPr id="63491" name="内容占位符 2"/>
          <p:cNvSpPr>
            <a:spLocks noGrp="1"/>
          </p:cNvSpPr>
          <p:nvPr>
            <p:ph idx="1"/>
          </p:nvPr>
        </p:nvSpPr>
        <p:spPr>
          <a:xfrm>
            <a:off x="296863" y="1989138"/>
            <a:ext cx="8731250" cy="4114800"/>
          </a:xfrm>
        </p:spPr>
        <p:txBody>
          <a:bodyPr/>
          <a:lstStyle/>
          <a:p>
            <a:r>
              <a:rPr lang="en-US" altLang="zh-CN" sz="2800" b="1">
                <a:latin typeface="Times New Roman" pitchFamily="18" charset="0"/>
                <a:cs typeface="Times New Roman" pitchFamily="18" charset="0"/>
              </a:rPr>
              <a:t>1</a:t>
            </a:r>
            <a:r>
              <a:rPr lang="zh-CN" altLang="zh-CN" sz="2800" b="1">
                <a:latin typeface="Times New Roman" pitchFamily="18" charset="0"/>
                <a:cs typeface="Times New Roman" pitchFamily="18" charset="0"/>
              </a:rPr>
              <a:t>．一个使用</a:t>
            </a:r>
            <a:r>
              <a:rPr lang="en-US" altLang="zh-CN" sz="2800" b="1">
                <a:latin typeface="Times New Roman" pitchFamily="18" charset="0"/>
                <a:cs typeface="Times New Roman" pitchFamily="18" charset="0"/>
              </a:rPr>
              <a:t>RSA</a:t>
            </a:r>
            <a:r>
              <a:rPr lang="zh-CN" altLang="zh-CN" sz="2800" b="1">
                <a:latin typeface="Times New Roman" pitchFamily="18" charset="0"/>
                <a:cs typeface="Times New Roman" pitchFamily="18" charset="0"/>
              </a:rPr>
              <a:t>公钥密码体制的公开密钥系统中，设</a:t>
            </a:r>
            <a:r>
              <a:rPr lang="en-US" altLang="zh-CN" sz="2800" b="1" i="1">
                <a:latin typeface="Times New Roman" pitchFamily="18" charset="0"/>
                <a:cs typeface="Times New Roman" pitchFamily="18" charset="0"/>
              </a:rPr>
              <a:t>p</a:t>
            </a:r>
            <a:r>
              <a:rPr lang="en-US" altLang="zh-CN" sz="2800" b="1">
                <a:latin typeface="Times New Roman" pitchFamily="18" charset="0"/>
                <a:cs typeface="Times New Roman" pitchFamily="18" charset="0"/>
              </a:rPr>
              <a:t>=43</a:t>
            </a:r>
            <a:r>
              <a:rPr lang="zh-CN" altLang="zh-CN" sz="2800" b="1">
                <a:latin typeface="Times New Roman" pitchFamily="18" charset="0"/>
                <a:cs typeface="Times New Roman" pitchFamily="18" charset="0"/>
              </a:rPr>
              <a:t>，</a:t>
            </a:r>
            <a:r>
              <a:rPr lang="en-US" altLang="zh-CN" sz="2800" b="1" i="1">
                <a:latin typeface="Times New Roman" pitchFamily="18" charset="0"/>
                <a:cs typeface="Times New Roman" pitchFamily="18" charset="0"/>
              </a:rPr>
              <a:t>q</a:t>
            </a:r>
            <a:r>
              <a:rPr lang="en-US" altLang="zh-CN" sz="2800" b="1">
                <a:latin typeface="Times New Roman" pitchFamily="18" charset="0"/>
                <a:cs typeface="Times New Roman" pitchFamily="18" charset="0"/>
              </a:rPr>
              <a:t>=59</a:t>
            </a:r>
            <a:r>
              <a:rPr lang="zh-CN" altLang="zh-CN" sz="2800" b="1">
                <a:latin typeface="Times New Roman" pitchFamily="18" charset="0"/>
                <a:cs typeface="Times New Roman" pitchFamily="18" charset="0"/>
              </a:rPr>
              <a:t>，取</a:t>
            </a:r>
            <a:r>
              <a:rPr lang="en-US" altLang="zh-CN" sz="2800" b="1" i="1">
                <a:latin typeface="Times New Roman" pitchFamily="18" charset="0"/>
                <a:cs typeface="Times New Roman" pitchFamily="18" charset="0"/>
              </a:rPr>
              <a:t>e</a:t>
            </a:r>
            <a:r>
              <a:rPr lang="en-US" altLang="zh-CN" sz="2800" b="1">
                <a:latin typeface="Times New Roman" pitchFamily="18" charset="0"/>
                <a:cs typeface="Times New Roman" pitchFamily="18" charset="0"/>
              </a:rPr>
              <a:t>=13</a:t>
            </a:r>
            <a:r>
              <a:rPr lang="zh-CN" altLang="zh-CN" sz="2800" b="1">
                <a:latin typeface="Times New Roman" pitchFamily="18" charset="0"/>
                <a:cs typeface="Times New Roman" pitchFamily="18" charset="0"/>
              </a:rPr>
              <a:t>，试加密“</a:t>
            </a:r>
            <a:r>
              <a:rPr lang="en-US" altLang="zh-CN" sz="2800" b="1">
                <a:latin typeface="Times New Roman" pitchFamily="18" charset="0"/>
                <a:cs typeface="Times New Roman" pitchFamily="18" charset="0"/>
              </a:rPr>
              <a:t>pu</a:t>
            </a:r>
            <a:r>
              <a:rPr lang="zh-CN" altLang="zh-CN" sz="2800" b="1">
                <a:latin typeface="Times New Roman" pitchFamily="18" charset="0"/>
                <a:cs typeface="Times New Roman" pitchFamily="18" charset="0"/>
              </a:rPr>
              <a:t>”并解密（为简化，将</a:t>
            </a:r>
            <a:r>
              <a:rPr lang="en-US" altLang="zh-CN" sz="2800" b="1">
                <a:latin typeface="Times New Roman" pitchFamily="18" charset="0"/>
                <a:cs typeface="Times New Roman" pitchFamily="18" charset="0"/>
              </a:rPr>
              <a:t>pu</a:t>
            </a:r>
            <a:r>
              <a:rPr lang="zh-CN" altLang="zh-CN" sz="2800" b="1">
                <a:latin typeface="Times New Roman" pitchFamily="18" charset="0"/>
                <a:cs typeface="Times New Roman" pitchFamily="18" charset="0"/>
              </a:rPr>
              <a:t>代替数字</a:t>
            </a:r>
            <a:r>
              <a:rPr lang="en-US" altLang="zh-CN" sz="2800" b="1">
                <a:latin typeface="Times New Roman" pitchFamily="18" charset="0"/>
                <a:cs typeface="Times New Roman" pitchFamily="18" charset="0"/>
              </a:rPr>
              <a:t>1520</a:t>
            </a:r>
            <a:r>
              <a:rPr lang="zh-CN" altLang="zh-CN" sz="2800" b="1">
                <a:latin typeface="Times New Roman" pitchFamily="18" charset="0"/>
                <a:cs typeface="Times New Roman" pitchFamily="18" charset="0"/>
              </a:rPr>
              <a:t>作为一个整体运算）。</a:t>
            </a:r>
          </a:p>
          <a:p>
            <a:r>
              <a:rPr lang="en-US" altLang="zh-CN" sz="2800" b="1">
                <a:latin typeface="Times New Roman" pitchFamily="18" charset="0"/>
                <a:cs typeface="Times New Roman" pitchFamily="18" charset="0"/>
              </a:rPr>
              <a:t>2</a:t>
            </a:r>
            <a:r>
              <a:rPr lang="zh-CN" altLang="zh-CN" sz="2800" b="1">
                <a:latin typeface="Times New Roman" pitchFamily="18" charset="0"/>
                <a:cs typeface="Times New Roman" pitchFamily="18" charset="0"/>
              </a:rPr>
              <a:t>．设在一个使用</a:t>
            </a:r>
            <a:r>
              <a:rPr lang="en-US" altLang="zh-CN" sz="2800" b="1">
                <a:latin typeface="Times New Roman" pitchFamily="18" charset="0"/>
                <a:cs typeface="Times New Roman" pitchFamily="18" charset="0"/>
              </a:rPr>
              <a:t>RSA</a:t>
            </a:r>
            <a:r>
              <a:rPr lang="zh-CN" altLang="zh-CN" sz="2800" b="1">
                <a:latin typeface="Times New Roman" pitchFamily="18" charset="0"/>
                <a:cs typeface="Times New Roman" pitchFamily="18" charset="0"/>
              </a:rPr>
              <a:t>公钥密码体制的密码应用系统中，有两个用户</a:t>
            </a:r>
            <a:r>
              <a:rPr lang="en-US" altLang="zh-CN" sz="2800" b="1">
                <a:latin typeface="Times New Roman" pitchFamily="18" charset="0"/>
                <a:cs typeface="Times New Roman" pitchFamily="18" charset="0"/>
              </a:rPr>
              <a:t>A</a:t>
            </a:r>
            <a:r>
              <a:rPr lang="zh-CN" altLang="zh-CN" sz="2800" b="1">
                <a:latin typeface="Times New Roman" pitchFamily="18" charset="0"/>
                <a:cs typeface="Times New Roman" pitchFamily="18" charset="0"/>
              </a:rPr>
              <a:t>与</a:t>
            </a:r>
            <a:r>
              <a:rPr lang="en-US" altLang="zh-CN" sz="2800" b="1">
                <a:latin typeface="Times New Roman" pitchFamily="18" charset="0"/>
                <a:cs typeface="Times New Roman" pitchFamily="18" charset="0"/>
              </a:rPr>
              <a:t>B</a:t>
            </a:r>
            <a:r>
              <a:rPr lang="zh-CN" altLang="zh-CN" sz="2800" b="1">
                <a:latin typeface="Times New Roman" pitchFamily="18" charset="0"/>
                <a:cs typeface="Times New Roman" pitchFamily="18" charset="0"/>
              </a:rPr>
              <a:t>使用了相同模数</a:t>
            </a:r>
            <a:r>
              <a:rPr lang="en-US" altLang="zh-CN" sz="2800" b="1">
                <a:latin typeface="Times New Roman" pitchFamily="18" charset="0"/>
                <a:cs typeface="Times New Roman" pitchFamily="18" charset="0"/>
              </a:rPr>
              <a:t>161</a:t>
            </a:r>
            <a:r>
              <a:rPr lang="zh-CN" altLang="zh-CN" sz="2800" b="1">
                <a:latin typeface="Times New Roman" pitchFamily="18" charset="0"/>
                <a:cs typeface="Times New Roman" pitchFamily="18" charset="0"/>
              </a:rPr>
              <a:t>，且公钥（加密指数）分别为</a:t>
            </a:r>
            <a:r>
              <a:rPr lang="en-US" altLang="zh-CN" sz="2800" b="1">
                <a:latin typeface="Times New Roman" pitchFamily="18" charset="0"/>
                <a:cs typeface="Times New Roman" pitchFamily="18" charset="0"/>
              </a:rPr>
              <a:t>5</a:t>
            </a:r>
            <a:r>
              <a:rPr lang="zh-CN" altLang="zh-CN" sz="2800" b="1">
                <a:latin typeface="Times New Roman" pitchFamily="18" charset="0"/>
                <a:cs typeface="Times New Roman" pitchFamily="18" charset="0"/>
              </a:rPr>
              <a:t>与</a:t>
            </a:r>
            <a:r>
              <a:rPr lang="en-US" altLang="zh-CN" sz="2800" b="1">
                <a:latin typeface="Times New Roman" pitchFamily="18" charset="0"/>
                <a:cs typeface="Times New Roman" pitchFamily="18" charset="0"/>
              </a:rPr>
              <a:t>7</a:t>
            </a:r>
            <a:r>
              <a:rPr lang="zh-CN" altLang="zh-CN" sz="2800" b="1">
                <a:latin typeface="Times New Roman" pitchFamily="18" charset="0"/>
                <a:cs typeface="Times New Roman" pitchFamily="18" charset="0"/>
              </a:rPr>
              <a:t>，若你作为一个攻击者，当同时截获用户</a:t>
            </a:r>
            <a:r>
              <a:rPr lang="en-US" altLang="zh-CN" sz="2800" b="1">
                <a:latin typeface="Times New Roman" pitchFamily="18" charset="0"/>
                <a:cs typeface="Times New Roman" pitchFamily="18" charset="0"/>
              </a:rPr>
              <a:t>C</a:t>
            </a:r>
            <a:r>
              <a:rPr lang="zh-CN" altLang="zh-CN" sz="2800" b="1">
                <a:latin typeface="Times New Roman" pitchFamily="18" charset="0"/>
                <a:cs typeface="Times New Roman" pitchFamily="18" charset="0"/>
              </a:rPr>
              <a:t>分别发给用户</a:t>
            </a:r>
            <a:r>
              <a:rPr lang="en-US" altLang="zh-CN" sz="2800" b="1">
                <a:latin typeface="Times New Roman" pitchFamily="18" charset="0"/>
                <a:cs typeface="Times New Roman" pitchFamily="18" charset="0"/>
              </a:rPr>
              <a:t>A</a:t>
            </a:r>
            <a:r>
              <a:rPr lang="zh-CN" altLang="zh-CN" sz="2800" b="1">
                <a:latin typeface="Times New Roman" pitchFamily="18" charset="0"/>
                <a:cs typeface="Times New Roman" pitchFamily="18" charset="0"/>
              </a:rPr>
              <a:t>与用户</a:t>
            </a:r>
            <a:r>
              <a:rPr lang="en-US" altLang="zh-CN" sz="2800" b="1">
                <a:latin typeface="Times New Roman" pitchFamily="18" charset="0"/>
                <a:cs typeface="Times New Roman" pitchFamily="18" charset="0"/>
              </a:rPr>
              <a:t>B</a:t>
            </a:r>
            <a:r>
              <a:rPr lang="zh-CN" altLang="zh-CN" sz="2800" b="1">
                <a:latin typeface="Times New Roman" pitchFamily="18" charset="0"/>
                <a:cs typeface="Times New Roman" pitchFamily="18" charset="0"/>
              </a:rPr>
              <a:t>的、加密同一消息</a:t>
            </a:r>
            <a:r>
              <a:rPr lang="en-US" altLang="zh-CN" sz="2800" b="1" i="1">
                <a:latin typeface="Times New Roman" pitchFamily="18" charset="0"/>
                <a:cs typeface="Times New Roman" pitchFamily="18" charset="0"/>
              </a:rPr>
              <a:t>m</a:t>
            </a:r>
            <a:r>
              <a:rPr lang="zh-CN" altLang="zh-CN" sz="2800" b="1">
                <a:latin typeface="Times New Roman" pitchFamily="18" charset="0"/>
                <a:cs typeface="Times New Roman" pitchFamily="18" charset="0"/>
              </a:rPr>
              <a:t>的密文</a:t>
            </a:r>
            <a:r>
              <a:rPr lang="en-US" altLang="zh-CN" sz="2800" b="1" i="1">
                <a:latin typeface="Times New Roman" pitchFamily="18" charset="0"/>
                <a:cs typeface="Times New Roman" pitchFamily="18" charset="0"/>
              </a:rPr>
              <a:t>c</a:t>
            </a:r>
            <a:r>
              <a:rPr lang="en-US" altLang="zh-CN" sz="2800" b="1" baseline="-25000">
                <a:latin typeface="Times New Roman" pitchFamily="18" charset="0"/>
                <a:cs typeface="Times New Roman" pitchFamily="18" charset="0"/>
              </a:rPr>
              <a:t>1</a:t>
            </a:r>
            <a:r>
              <a:rPr lang="en-US" altLang="zh-CN" sz="2800" b="1">
                <a:latin typeface="Times New Roman" pitchFamily="18" charset="0"/>
                <a:cs typeface="Times New Roman" pitchFamily="18" charset="0"/>
              </a:rPr>
              <a:t>=27</a:t>
            </a:r>
            <a:r>
              <a:rPr lang="zh-CN" altLang="zh-CN" sz="2800" b="1">
                <a:latin typeface="Times New Roman" pitchFamily="18" charset="0"/>
                <a:cs typeface="Times New Roman" pitchFamily="18" charset="0"/>
              </a:rPr>
              <a:t>与</a:t>
            </a:r>
            <a:r>
              <a:rPr lang="en-US" altLang="zh-CN" sz="2800" b="1" i="1">
                <a:latin typeface="Times New Roman" pitchFamily="18" charset="0"/>
                <a:cs typeface="Times New Roman" pitchFamily="18" charset="0"/>
              </a:rPr>
              <a:t>c</a:t>
            </a:r>
            <a:r>
              <a:rPr lang="en-US" altLang="zh-CN" sz="2800" b="1" baseline="-25000">
                <a:latin typeface="Times New Roman" pitchFamily="18" charset="0"/>
                <a:cs typeface="Times New Roman" pitchFamily="18" charset="0"/>
              </a:rPr>
              <a:t>2</a:t>
            </a:r>
            <a:r>
              <a:rPr lang="en-US" altLang="zh-CN" sz="2800" b="1">
                <a:latin typeface="Times New Roman" pitchFamily="18" charset="0"/>
                <a:cs typeface="Times New Roman" pitchFamily="18" charset="0"/>
              </a:rPr>
              <a:t>=55</a:t>
            </a:r>
            <a:r>
              <a:rPr lang="zh-CN" altLang="zh-CN" sz="2800" b="1">
                <a:latin typeface="Times New Roman" pitchFamily="18" charset="0"/>
                <a:cs typeface="Times New Roman" pitchFamily="18" charset="0"/>
              </a:rPr>
              <a:t>时，试恢复消息</a:t>
            </a:r>
            <a:r>
              <a:rPr lang="en-US" altLang="zh-CN" sz="2800" b="1" i="1">
                <a:latin typeface="Times New Roman" pitchFamily="18" charset="0"/>
                <a:cs typeface="Times New Roman" pitchFamily="18" charset="0"/>
              </a:rPr>
              <a:t>m</a:t>
            </a:r>
            <a:r>
              <a:rPr lang="zh-CN" altLang="zh-CN" sz="2800" b="1">
                <a:latin typeface="Times New Roman" pitchFamily="18" charset="0"/>
                <a:cs typeface="Times New Roman" pitchFamily="18" charset="0"/>
              </a:rPr>
              <a:t>。</a:t>
            </a:r>
          </a:p>
          <a:p>
            <a:endParaRPr lang="zh-CN" altLang="en-US" sz="2800"/>
          </a:p>
        </p:txBody>
      </p:sp>
      <p:sp>
        <p:nvSpPr>
          <p:cNvPr id="634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BC3DCD2E-4BC6-474C-A13E-AD64619C41BA}" type="datetime1">
              <a:rPr lang="zh-CN" altLang="en-US" sz="1400" smtClean="0"/>
              <a:t>2020\1\31 Friday</a:t>
            </a:fld>
            <a:endParaRPr lang="en-US" altLang="zh-CN" sz="1400"/>
          </a:p>
        </p:txBody>
      </p:sp>
      <p:sp>
        <p:nvSpPr>
          <p:cNvPr id="6349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34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1E82BD8F-FEDC-48BE-9B18-344DFE300C29}" type="slidenum">
              <a:rPr lang="en-US" altLang="zh-CN" sz="1400" smtClean="0"/>
              <a:pPr eaLnBrk="1" hangingPunct="1">
                <a:spcBef>
                  <a:spcPct val="0"/>
                </a:spcBef>
                <a:buClrTx/>
                <a:buSzTx/>
                <a:buFontTx/>
                <a:buNone/>
              </a:pPr>
              <a:t>96</a:t>
            </a:fld>
            <a:endParaRPr lang="en-US" altLang="zh-CN" sz="1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66554" y="2168860"/>
                <a:ext cx="8325925" cy="4114800"/>
              </a:xfrm>
            </p:spPr>
            <p:txBody>
              <a:bodyPr/>
              <a:lstStyle/>
              <a:p>
                <a:r>
                  <a:rPr lang="en-US" altLang="zh-CN" sz="2800" b="1" dirty="0">
                    <a:latin typeface="Times New Roman" panose="02020603050405020304" pitchFamily="18" charset="0"/>
                    <a:cs typeface="Times New Roman" panose="02020603050405020304" pitchFamily="18" charset="0"/>
                  </a:rPr>
                  <a:t>3</a:t>
                </a:r>
                <a:r>
                  <a:rPr lang="zh-CN" altLang="zh-CN" sz="2800" b="1" dirty="0">
                    <a:latin typeface="Times New Roman" panose="02020603050405020304" pitchFamily="18" charset="0"/>
                    <a:cs typeface="Times New Roman" panose="02020603050405020304" pitchFamily="18" charset="0"/>
                  </a:rPr>
                  <a:t>．已知某个</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公钥密码体制的公钥</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e</a:t>
                </a:r>
                <a:r>
                  <a:rPr lang="en-US" altLang="zh-CN" sz="2800" b="1" dirty="0" err="1">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)=(23,247)</a:t>
                </a:r>
                <a:r>
                  <a:rPr lang="zh-CN" altLang="zh-CN" sz="2800" b="1" dirty="0">
                    <a:latin typeface="Times New Roman" panose="02020603050405020304" pitchFamily="18" charset="0"/>
                    <a:cs typeface="Times New Roman" panose="02020603050405020304" pitchFamily="18" charset="0"/>
                  </a:rPr>
                  <a:t>，且泄露</a:t>
                </a:r>
                <a14:m>
                  <m:oMath xmlns:m="http://schemas.openxmlformats.org/officeDocument/2006/math">
                    <m:r>
                      <a:rPr lang="zh-CN" altLang="en-US" sz="2800" b="1" i="1" dirty="0" smtClean="0">
                        <a:latin typeface="Cambria Math"/>
                        <a:cs typeface="Times New Roman" panose="02020603050405020304" pitchFamily="18" charset="0"/>
                      </a:rPr>
                      <m:t>𝝋</m:t>
                    </m:r>
                  </m:oMath>
                </a14:m>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)=216</a:t>
                </a:r>
                <a:r>
                  <a:rPr lang="zh-CN" altLang="zh-CN" sz="2800" b="1" dirty="0">
                    <a:latin typeface="Times New Roman" panose="02020603050405020304" pitchFamily="18" charset="0"/>
                    <a:cs typeface="Times New Roman" panose="02020603050405020304" pitchFamily="18" charset="0"/>
                  </a:rPr>
                  <a:t>，请你作为攻击者完成以下工作：</a:t>
                </a:r>
              </a:p>
              <a:p>
                <a:pPr marL="0" indent="0">
                  <a:buNone/>
                </a:pP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）不采用小整数去试除的方法，分解该</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密码的模数</a:t>
                </a:r>
                <a:r>
                  <a:rPr lang="en-US" altLang="zh-CN" sz="2800" b="1" i="1"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a:t>
                </a:r>
              </a:p>
              <a:p>
                <a:pPr marL="0" indent="0">
                  <a:buNone/>
                </a:pP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）试求出该</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密码的私钥</a:t>
                </a:r>
                <a:r>
                  <a:rPr lang="en-US" altLang="zh-CN" sz="2800" b="1" i="1" dirty="0">
                    <a:latin typeface="Times New Roman" panose="02020603050405020304" pitchFamily="18" charset="0"/>
                    <a:cs typeface="Times New Roman" panose="02020603050405020304" pitchFamily="18" charset="0"/>
                  </a:rPr>
                  <a:t>d</a:t>
                </a:r>
                <a:r>
                  <a:rPr lang="zh-CN" altLang="zh-CN" sz="2800" b="1" dirty="0">
                    <a:latin typeface="Times New Roman" panose="02020603050405020304" pitchFamily="18" charset="0"/>
                    <a:cs typeface="Times New Roman" panose="02020603050405020304" pitchFamily="18" charset="0"/>
                  </a:rPr>
                  <a:t>；</a:t>
                </a:r>
              </a:p>
              <a:p>
                <a:pPr marL="0" indent="0">
                  <a:buNone/>
                </a:pP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zh-CN" sz="2800" b="1" dirty="0">
                    <a:latin typeface="Times New Roman" panose="02020603050405020304" pitchFamily="18" charset="0"/>
                    <a:cs typeface="Times New Roman" panose="02020603050405020304" pitchFamily="18" charset="0"/>
                  </a:rPr>
                  <a:t>）如果截获该</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密码加密的一个密文</a:t>
                </a:r>
                <a:r>
                  <a:rPr lang="en-US" altLang="zh-CN" sz="2800" b="1" i="1" dirty="0">
                    <a:latin typeface="Times New Roman" panose="02020603050405020304" pitchFamily="18" charset="0"/>
                    <a:cs typeface="Times New Roman" panose="02020603050405020304" pitchFamily="18" charset="0"/>
                  </a:rPr>
                  <a:t>c=</a:t>
                </a: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，试求出相应的明文</a:t>
                </a:r>
                <a:r>
                  <a:rPr lang="en-US" altLang="zh-CN" sz="2800" b="1" i="1" dirty="0">
                    <a:latin typeface="Times New Roman" panose="02020603050405020304" pitchFamily="18" charset="0"/>
                    <a:cs typeface="Times New Roman" panose="02020603050405020304" pitchFamily="18" charset="0"/>
                  </a:rPr>
                  <a:t>m</a:t>
                </a:r>
                <a:r>
                  <a:rPr lang="zh-CN" altLang="zh-CN" sz="2800" b="1" dirty="0">
                    <a:latin typeface="Times New Roman" panose="02020603050405020304" pitchFamily="18" charset="0"/>
                    <a:cs typeface="Times New Roman" panose="02020603050405020304" pitchFamily="18" charset="0"/>
                  </a:rPr>
                  <a:t>。</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66554" y="2168860"/>
                <a:ext cx="8325925" cy="4114800"/>
              </a:xfrm>
              <a:blipFill rotWithShape="1">
                <a:blip r:embed="rId2"/>
                <a:stretch>
                  <a:fillRect l="-1537" t="-1926" r="-36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EDF5ECAA-F9CB-4145-8CDB-6E39D2634936}"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97</a:t>
            </a:fld>
            <a:endParaRPr lang="en-US" altLang="zh-CN"/>
          </a:p>
        </p:txBody>
      </p:sp>
    </p:spTree>
    <p:extLst>
      <p:ext uri="{BB962C8B-B14F-4D97-AF65-F5344CB8AC3E}">
        <p14:creationId xmlns:p14="http://schemas.microsoft.com/office/powerpoint/2010/main" val="30582461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115888" y="2079625"/>
            <a:ext cx="8731250" cy="4114800"/>
          </a:xfrm>
        </p:spPr>
        <p:txBody>
          <a:bodyPr/>
          <a:lstStyle/>
          <a:p>
            <a:r>
              <a:rPr lang="en-US" altLang="zh-CN" sz="2800" b="1">
                <a:latin typeface="Times New Roman" pitchFamily="18" charset="0"/>
                <a:cs typeface="Times New Roman" pitchFamily="18" charset="0"/>
              </a:rPr>
              <a:t>4</a:t>
            </a:r>
            <a:r>
              <a:rPr lang="zh-CN" altLang="zh-CN" sz="2800" b="1">
                <a:latin typeface="Times New Roman" pitchFamily="18" charset="0"/>
                <a:cs typeface="Times New Roman" pitchFamily="18" charset="0"/>
              </a:rPr>
              <a:t>．在一个</a:t>
            </a:r>
            <a:r>
              <a:rPr lang="en-US" altLang="zh-CN" sz="2800" b="1">
                <a:latin typeface="Times New Roman" pitchFamily="18" charset="0"/>
                <a:cs typeface="Times New Roman" pitchFamily="18" charset="0"/>
              </a:rPr>
              <a:t>RSA</a:t>
            </a:r>
            <a:r>
              <a:rPr lang="zh-CN" altLang="zh-CN" sz="2800" b="1">
                <a:latin typeface="Times New Roman" pitchFamily="18" charset="0"/>
                <a:cs typeface="Times New Roman" pitchFamily="18" charset="0"/>
              </a:rPr>
              <a:t>密码中，已知公钥为</a:t>
            </a:r>
            <a:r>
              <a:rPr lang="en-US" altLang="zh-CN" sz="2800" b="1">
                <a:latin typeface="Times New Roman" pitchFamily="18" charset="0"/>
                <a:cs typeface="Times New Roman" pitchFamily="18" charset="0"/>
              </a:rPr>
              <a:t>(51,253)</a:t>
            </a:r>
            <a:r>
              <a:rPr lang="zh-CN" altLang="zh-CN" sz="2800" b="1">
                <a:latin typeface="Times New Roman" pitchFamily="18" charset="0"/>
                <a:cs typeface="Times New Roman" pitchFamily="18" charset="0"/>
              </a:rPr>
              <a:t>，试求出相应的私钥（即解密指数）及加密明文</a:t>
            </a:r>
            <a:r>
              <a:rPr lang="en-US" altLang="zh-CN" sz="2800" b="1">
                <a:latin typeface="Times New Roman" pitchFamily="18" charset="0"/>
                <a:cs typeface="Times New Roman" pitchFamily="18" charset="0"/>
              </a:rPr>
              <a:t>18</a:t>
            </a:r>
            <a:r>
              <a:rPr lang="zh-CN" altLang="zh-CN" sz="2800" b="1">
                <a:latin typeface="Times New Roman" pitchFamily="18" charset="0"/>
                <a:cs typeface="Times New Roman" pitchFamily="18" charset="0"/>
              </a:rPr>
              <a:t>所对应的密文</a:t>
            </a:r>
            <a:r>
              <a:rPr lang="zh-CN" altLang="zh-CN" sz="2800"/>
              <a:t>。</a:t>
            </a:r>
          </a:p>
          <a:p>
            <a:r>
              <a:rPr lang="en-US" altLang="zh-CN" sz="2800" b="1">
                <a:latin typeface="Times New Roman" pitchFamily="18" charset="0"/>
                <a:cs typeface="Times New Roman" pitchFamily="18" charset="0"/>
              </a:rPr>
              <a:t>5</a:t>
            </a:r>
            <a:r>
              <a:rPr lang="zh-CN" altLang="zh-CN" sz="2800" b="1">
                <a:latin typeface="Times New Roman" pitchFamily="18" charset="0"/>
                <a:cs typeface="Times New Roman" pitchFamily="18" charset="0"/>
              </a:rPr>
              <a:t>．设通信双方使用</a:t>
            </a:r>
            <a:r>
              <a:rPr lang="en-US" altLang="zh-CN" sz="2800" b="1">
                <a:latin typeface="Times New Roman" pitchFamily="18" charset="0"/>
                <a:cs typeface="Times New Roman" pitchFamily="18" charset="0"/>
              </a:rPr>
              <a:t>RSA</a:t>
            </a:r>
            <a:r>
              <a:rPr lang="zh-CN" altLang="zh-CN" sz="2800" b="1">
                <a:latin typeface="Times New Roman" pitchFamily="18" charset="0"/>
                <a:cs typeface="Times New Roman" pitchFamily="18" charset="0"/>
              </a:rPr>
              <a:t>公钥密吗体制，接收方的公钥是</a:t>
            </a:r>
            <a:r>
              <a:rPr lang="en-US" altLang="zh-CN" sz="2800" b="1">
                <a:latin typeface="Times New Roman" pitchFamily="18" charset="0"/>
                <a:cs typeface="Times New Roman" pitchFamily="18" charset="0"/>
              </a:rPr>
              <a:t>(</a:t>
            </a:r>
            <a:r>
              <a:rPr lang="en-US" altLang="zh-CN" sz="2800" b="1" i="1">
                <a:latin typeface="Times New Roman" pitchFamily="18" charset="0"/>
                <a:cs typeface="Times New Roman" pitchFamily="18" charset="0"/>
              </a:rPr>
              <a:t>e</a:t>
            </a:r>
            <a:r>
              <a:rPr lang="zh-CN" altLang="zh-CN" sz="2800" b="1">
                <a:latin typeface="Times New Roman" pitchFamily="18" charset="0"/>
                <a:cs typeface="Times New Roman" pitchFamily="18" charset="0"/>
              </a:rPr>
              <a:t>，</a:t>
            </a:r>
            <a:r>
              <a:rPr lang="en-US" altLang="zh-CN" sz="2800" b="1" i="1">
                <a:latin typeface="Times New Roman" pitchFamily="18" charset="0"/>
                <a:cs typeface="Times New Roman" pitchFamily="18" charset="0"/>
              </a:rPr>
              <a:t>n</a:t>
            </a:r>
            <a:r>
              <a:rPr lang="en-US" altLang="zh-CN" sz="2800" b="1">
                <a:latin typeface="Times New Roman" pitchFamily="18" charset="0"/>
                <a:cs typeface="Times New Roman" pitchFamily="18" charset="0"/>
              </a:rPr>
              <a:t>)=(3</a:t>
            </a:r>
            <a:r>
              <a:rPr lang="zh-CN" altLang="zh-CN" sz="2800" b="1">
                <a:latin typeface="Times New Roman" pitchFamily="18" charset="0"/>
                <a:cs typeface="Times New Roman" pitchFamily="18" charset="0"/>
              </a:rPr>
              <a:t>，</a:t>
            </a:r>
            <a:r>
              <a:rPr lang="en-US" altLang="zh-CN" sz="2800" b="1">
                <a:latin typeface="Times New Roman" pitchFamily="18" charset="0"/>
                <a:cs typeface="Times New Roman" pitchFamily="18" charset="0"/>
              </a:rPr>
              <a:t>253)</a:t>
            </a:r>
            <a:r>
              <a:rPr lang="zh-CN" altLang="zh-CN" sz="2800" b="1">
                <a:latin typeface="Times New Roman" pitchFamily="18" charset="0"/>
                <a:cs typeface="Times New Roman" pitchFamily="18" charset="0"/>
              </a:rPr>
              <a:t>，接收的密文是</a:t>
            </a:r>
            <a:r>
              <a:rPr lang="en-US" altLang="zh-CN" sz="2800" b="1" i="1">
                <a:latin typeface="Times New Roman" pitchFamily="18" charset="0"/>
                <a:cs typeface="Times New Roman" pitchFamily="18" charset="0"/>
              </a:rPr>
              <a:t>c</a:t>
            </a:r>
            <a:r>
              <a:rPr lang="en-US" altLang="zh-CN" sz="2800" b="1">
                <a:latin typeface="Times New Roman" pitchFamily="18" charset="0"/>
                <a:cs typeface="Times New Roman" pitchFamily="18" charset="0"/>
              </a:rPr>
              <a:t>=110</a:t>
            </a:r>
            <a:r>
              <a:rPr lang="zh-CN" altLang="zh-CN" sz="2800" b="1">
                <a:latin typeface="Times New Roman" pitchFamily="18" charset="0"/>
                <a:cs typeface="Times New Roman" pitchFamily="18" charset="0"/>
              </a:rPr>
              <a:t>，求明文</a:t>
            </a:r>
            <a:r>
              <a:rPr lang="en-US" altLang="zh-CN" sz="2800" b="1" i="1">
                <a:latin typeface="Times New Roman" pitchFamily="18" charset="0"/>
                <a:cs typeface="Times New Roman" pitchFamily="18" charset="0"/>
              </a:rPr>
              <a:t>m</a:t>
            </a:r>
            <a:r>
              <a:rPr lang="zh-CN" altLang="zh-CN" sz="2800" b="1">
                <a:latin typeface="Times New Roman" pitchFamily="18" charset="0"/>
                <a:cs typeface="Times New Roman" pitchFamily="18" charset="0"/>
              </a:rPr>
              <a:t>。</a:t>
            </a:r>
          </a:p>
          <a:p>
            <a:endParaRPr lang="zh-CN" altLang="en-US" sz="2800"/>
          </a:p>
        </p:txBody>
      </p:sp>
      <p:sp>
        <p:nvSpPr>
          <p:cNvPr id="6553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906538AA-CECF-4C5D-AC58-35B18D18EC3A}" type="datetime1">
              <a:rPr lang="zh-CN" altLang="en-US" sz="1400" smtClean="0"/>
              <a:t>2020\1\31 Friday</a:t>
            </a:fld>
            <a:endParaRPr lang="en-US" altLang="zh-CN" sz="1400"/>
          </a:p>
        </p:txBody>
      </p:sp>
      <p:sp>
        <p:nvSpPr>
          <p:cNvPr id="6554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554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fld id="{F1BA2D85-F91B-4FCC-A11F-08EB459EE6CC}" type="slidenum">
              <a:rPr lang="en-US" altLang="zh-CN" sz="1400" smtClean="0"/>
              <a:pPr eaLnBrk="1" hangingPunct="1">
                <a:spcBef>
                  <a:spcPct val="0"/>
                </a:spcBef>
                <a:buClrTx/>
                <a:buSzTx/>
                <a:buFontTx/>
                <a:buNone/>
              </a:pPr>
              <a:t>98</a:t>
            </a:fld>
            <a:endParaRPr lang="en-US" altLang="zh-CN" sz="1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1530" y="2033845"/>
                <a:ext cx="8595955" cy="4114800"/>
              </a:xfrm>
            </p:spPr>
            <p:txBody>
              <a:bodyPr/>
              <a:lstStyle/>
              <a:p>
                <a:r>
                  <a:rPr lang="en-US" altLang="zh-CN" sz="2800" b="1" dirty="0">
                    <a:latin typeface="Times New Roman" panose="02020603050405020304" pitchFamily="18" charset="0"/>
                    <a:cs typeface="Times New Roman" panose="02020603050405020304" pitchFamily="18" charset="0"/>
                  </a:rPr>
                  <a:t>6</a:t>
                </a:r>
                <a:r>
                  <a:rPr lang="zh-CN" altLang="zh-CN" sz="2800" b="1" dirty="0">
                    <a:latin typeface="Times New Roman" panose="02020603050405020304" pitchFamily="18" charset="0"/>
                    <a:cs typeface="Times New Roman" panose="02020603050405020304" pitchFamily="18" charset="0"/>
                  </a:rPr>
                  <a:t>．在</a:t>
                </a:r>
                <a:r>
                  <a:rPr lang="en-US" altLang="zh-CN" sz="2800" b="1" dirty="0" err="1">
                    <a:latin typeface="Times New Roman" panose="02020603050405020304" pitchFamily="18" charset="0"/>
                    <a:cs typeface="Times New Roman" panose="02020603050405020304" pitchFamily="18" charset="0"/>
                  </a:rPr>
                  <a:t>ElGamal</a:t>
                </a:r>
                <a:r>
                  <a:rPr lang="zh-CN" altLang="zh-CN" sz="2800" b="1" dirty="0">
                    <a:latin typeface="Times New Roman" panose="02020603050405020304" pitchFamily="18" charset="0"/>
                    <a:cs typeface="Times New Roman" panose="02020603050405020304" pitchFamily="18" charset="0"/>
                  </a:rPr>
                  <a:t>公钥密码体制中，设素数</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=71</a:t>
                </a:r>
                <a:r>
                  <a:rPr lang="zh-CN" altLang="zh-CN" sz="2800" b="1"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800" b="1" i="1" dirty="0">
                        <a:latin typeface="Cambria Math"/>
                        <a:cs typeface="Times New Roman" panose="02020603050405020304" pitchFamily="18" charset="0"/>
                      </a:rPr>
                      <m:t>𝜶</m:t>
                    </m:r>
                  </m:oMath>
                </a14:m>
                <a:r>
                  <a:rPr lang="en-US" altLang="zh-CN" sz="2800" b="1" dirty="0">
                    <a:latin typeface="Times New Roman" panose="02020603050405020304" pitchFamily="18" charset="0"/>
                    <a:cs typeface="Times New Roman" panose="02020603050405020304" pitchFamily="18" charset="0"/>
                  </a:rPr>
                  <a:t>=7</a:t>
                </a:r>
                <a:r>
                  <a:rPr lang="zh-CN" altLang="zh-CN" sz="2800" b="1" dirty="0">
                    <a:latin typeface="Times New Roman" panose="02020603050405020304" pitchFamily="18" charset="0"/>
                    <a:cs typeface="Times New Roman" panose="02020603050405020304" pitchFamily="18" charset="0"/>
                  </a:rPr>
                  <a:t>是</a:t>
                </a:r>
                <a:r>
                  <a:rPr lang="en-US" altLang="zh-CN" sz="2800" b="1" i="1" dirty="0">
                    <a:latin typeface="Times New Roman" panose="02020603050405020304" pitchFamily="18" charset="0"/>
                    <a:cs typeface="Times New Roman" panose="02020603050405020304" pitchFamily="18" charset="0"/>
                  </a:rPr>
                  <a:t>Z</a:t>
                </a:r>
                <a:r>
                  <a:rPr lang="en-US" altLang="zh-CN" sz="2800" b="1" baseline="-25000" dirty="0">
                    <a:latin typeface="Times New Roman" panose="02020603050405020304" pitchFamily="18" charset="0"/>
                    <a:cs typeface="Times New Roman" panose="02020603050405020304" pitchFamily="18" charset="0"/>
                  </a:rPr>
                  <a:t>71</a:t>
                </a:r>
                <a:r>
                  <a:rPr lang="zh-CN" altLang="zh-CN" sz="2800" b="1" dirty="0">
                    <a:latin typeface="Times New Roman" panose="02020603050405020304" pitchFamily="18" charset="0"/>
                    <a:cs typeface="Times New Roman" panose="02020603050405020304" pitchFamily="18" charset="0"/>
                  </a:rPr>
                  <a:t>的生成元，</a:t>
                </a:r>
                <a14:m>
                  <m:oMath xmlns:m="http://schemas.openxmlformats.org/officeDocument/2006/math">
                    <m:r>
                      <a:rPr lang="zh-CN" altLang="en-US" sz="2800" b="1" i="1" dirty="0" smtClean="0">
                        <a:latin typeface="Cambria Math"/>
                        <a:cs typeface="Times New Roman" panose="02020603050405020304" pitchFamily="18" charset="0"/>
                      </a:rPr>
                      <m:t>𝜷</m:t>
                    </m:r>
                  </m:oMath>
                </a14:m>
                <a:r>
                  <a:rPr lang="en-US" altLang="zh-CN" sz="2800" b="1" dirty="0">
                    <a:latin typeface="Times New Roman" panose="02020603050405020304" pitchFamily="18" charset="0"/>
                    <a:cs typeface="Times New Roman" panose="02020603050405020304" pitchFamily="18" charset="0"/>
                  </a:rPr>
                  <a:t>=3</a:t>
                </a:r>
                <a:r>
                  <a:rPr lang="zh-CN" altLang="zh-CN" sz="2800" b="1" dirty="0">
                    <a:latin typeface="Times New Roman" panose="02020603050405020304" pitchFamily="18" charset="0"/>
                    <a:cs typeface="Times New Roman" panose="02020603050405020304" pitchFamily="18" charset="0"/>
                  </a:rPr>
                  <a:t>是公开的加密密钥，（</a:t>
                </a:r>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）设随机整数</a:t>
                </a:r>
                <a:r>
                  <a:rPr lang="en-US" altLang="zh-CN" sz="2800" b="1" i="1" dirty="0">
                    <a:latin typeface="Times New Roman" panose="02020603050405020304" pitchFamily="18" charset="0"/>
                    <a:cs typeface="Times New Roman" panose="02020603050405020304" pitchFamily="18" charset="0"/>
                  </a:rPr>
                  <a:t>k</a:t>
                </a: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，试求明文</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=30</a:t>
                </a:r>
                <a:r>
                  <a:rPr lang="zh-CN" altLang="zh-CN" sz="2800" b="1" dirty="0">
                    <a:latin typeface="Times New Roman" panose="02020603050405020304" pitchFamily="18" charset="0"/>
                    <a:cs typeface="Times New Roman" panose="02020603050405020304" pitchFamily="18" charset="0"/>
                  </a:rPr>
                  <a:t>所对应的密文；（</a:t>
                </a: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）假设选取一个不同的随机整数</a:t>
                </a:r>
                <a:r>
                  <a:rPr lang="en-US" altLang="zh-CN" sz="2800" b="1" i="1" dirty="0">
                    <a:latin typeface="Times New Roman" panose="02020603050405020304" pitchFamily="18" charset="0"/>
                    <a:cs typeface="Times New Roman" panose="02020603050405020304" pitchFamily="18" charset="0"/>
                  </a:rPr>
                  <a:t>k</a:t>
                </a:r>
                <a:r>
                  <a:rPr lang="zh-CN" altLang="zh-CN" sz="2800" b="1" dirty="0">
                    <a:latin typeface="Times New Roman" panose="02020603050405020304" pitchFamily="18" charset="0"/>
                    <a:cs typeface="Times New Roman" panose="02020603050405020304" pitchFamily="18" charset="0"/>
                  </a:rPr>
                  <a:t>，使得明文</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=30</a:t>
                </a:r>
                <a:r>
                  <a:rPr lang="zh-CN" altLang="zh-CN" sz="2800" b="1" dirty="0">
                    <a:latin typeface="Times New Roman" panose="02020603050405020304" pitchFamily="18" charset="0"/>
                    <a:cs typeface="Times New Roman" panose="02020603050405020304" pitchFamily="18" charset="0"/>
                  </a:rPr>
                  <a:t>所对应的密文为</a:t>
                </a:r>
                <a:r>
                  <a:rPr lang="en-US" altLang="zh-CN" sz="2800" b="1" dirty="0">
                    <a:latin typeface="Times New Roman" panose="02020603050405020304" pitchFamily="18" charset="0"/>
                    <a:cs typeface="Times New Roman" panose="02020603050405020304" pitchFamily="18" charset="0"/>
                  </a:rPr>
                  <a:t>(59,</a:t>
                </a:r>
                <a:r>
                  <a:rPr lang="en-US" altLang="zh-CN" sz="2800" b="1" i="1" dirty="0">
                    <a:latin typeface="Times New Roman" panose="02020603050405020304" pitchFamily="18" charset="0"/>
                    <a:cs typeface="Times New Roman" panose="02020603050405020304" pitchFamily="18" charset="0"/>
                  </a:rPr>
                  <a:t>c</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，试确定</a:t>
                </a:r>
                <a:r>
                  <a:rPr lang="en-US" altLang="zh-CN" sz="2800" b="1" i="1" dirty="0">
                    <a:latin typeface="Times New Roman" panose="02020603050405020304" pitchFamily="18" charset="0"/>
                    <a:cs typeface="Times New Roman" panose="02020603050405020304" pitchFamily="18" charset="0"/>
                  </a:rPr>
                  <a:t>c</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a:t>
                </a:r>
              </a:p>
              <a:p>
                <a:r>
                  <a:rPr lang="en-US" altLang="zh-CN" sz="2800" b="1" dirty="0">
                    <a:latin typeface="Times New Roman" panose="02020603050405020304" pitchFamily="18" charset="0"/>
                    <a:cs typeface="Times New Roman" panose="02020603050405020304" pitchFamily="18" charset="0"/>
                  </a:rPr>
                  <a:t>7</a:t>
                </a:r>
                <a:r>
                  <a:rPr lang="zh-CN" altLang="zh-CN" sz="2800" b="1" dirty="0">
                    <a:latin typeface="Times New Roman" panose="02020603050405020304" pitchFamily="18" charset="0"/>
                    <a:cs typeface="Times New Roman" panose="02020603050405020304" pitchFamily="18" charset="0"/>
                  </a:rPr>
                  <a:t>．设通信双方使用</a:t>
                </a:r>
                <a:r>
                  <a:rPr lang="en-US" altLang="zh-CN" sz="2800" b="1" dirty="0">
                    <a:latin typeface="Times New Roman" panose="02020603050405020304" pitchFamily="18" charset="0"/>
                    <a:cs typeface="Times New Roman" panose="02020603050405020304" pitchFamily="18" charset="0"/>
                  </a:rPr>
                  <a:t>RSA</a:t>
                </a:r>
                <a:r>
                  <a:rPr lang="zh-CN" altLang="zh-CN" sz="2800" b="1" dirty="0">
                    <a:latin typeface="Times New Roman" panose="02020603050405020304" pitchFamily="18" charset="0"/>
                    <a:cs typeface="Times New Roman" panose="02020603050405020304" pitchFamily="18" charset="0"/>
                  </a:rPr>
                  <a:t>公钥密码体制，接收方的公开密钥是（</a:t>
                </a:r>
                <a:r>
                  <a:rPr lang="en-US" altLang="zh-CN" sz="2800" b="1" dirty="0">
                    <a:latin typeface="Times New Roman" panose="02020603050405020304" pitchFamily="18" charset="0"/>
                    <a:cs typeface="Times New Roman" panose="02020603050405020304" pitchFamily="18" charset="0"/>
                  </a:rPr>
                  <a:t>5</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35</a:t>
                </a:r>
                <a:r>
                  <a:rPr lang="zh-CN" altLang="zh-CN" sz="2800" b="1" dirty="0">
                    <a:latin typeface="Times New Roman" panose="02020603050405020304" pitchFamily="18" charset="0"/>
                    <a:cs typeface="Times New Roman" panose="02020603050405020304" pitchFamily="18" charset="0"/>
                  </a:rPr>
                  <a:t>），接收的密文是</a:t>
                </a: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，求明文。</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1530" y="2033845"/>
                <a:ext cx="8595955" cy="4114800"/>
              </a:xfrm>
              <a:blipFill rotWithShape="1">
                <a:blip r:embed="rId2"/>
                <a:stretch>
                  <a:fillRect l="-284" t="-1926" r="-141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0C5CD6F6-015B-4270-9DBF-65ECAAADD3BA}" type="datetime1">
              <a:rPr lang="zh-CN" altLang="en-US" smtClean="0"/>
              <a:t>2020\1\31 Friday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635F53BB-1443-419D-90D8-58AFF0D7CF56}" type="slidenum">
              <a:rPr lang="en-US" altLang="zh-CN" smtClean="0"/>
              <a:pPr>
                <a:defRPr/>
              </a:pPr>
              <a:t>99</a:t>
            </a:fld>
            <a:endParaRPr lang="en-US" altLang="zh-CN"/>
          </a:p>
        </p:txBody>
      </p:sp>
    </p:spTree>
    <p:extLst>
      <p:ext uri="{BB962C8B-B14F-4D97-AF65-F5344CB8AC3E}">
        <p14:creationId xmlns:p14="http://schemas.microsoft.com/office/powerpoint/2010/main" val="1315889909"/>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9679</TotalTime>
  <Words>7582</Words>
  <Application>Microsoft Office PowerPoint</Application>
  <PresentationFormat>全屏显示(4:3)</PresentationFormat>
  <Paragraphs>841</Paragraphs>
  <Slides>101</Slides>
  <Notes>10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101</vt:i4>
      </vt:variant>
    </vt:vector>
  </HeadingPairs>
  <TitlesOfParts>
    <vt:vector size="104" baseType="lpstr">
      <vt:lpstr>Blends</vt:lpstr>
      <vt:lpstr>Equation</vt:lpstr>
      <vt:lpstr>Microsoft 公式 3.0</vt:lpstr>
      <vt:lpstr>第7章 公钥密码</vt:lpstr>
      <vt:lpstr>目录</vt:lpstr>
      <vt:lpstr>PowerPoint 演示文稿</vt:lpstr>
      <vt:lpstr>7.1公钥密码体制概述</vt:lpstr>
      <vt:lpstr>7.1.1　公钥密码体制的原理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7.1.3 公钥密码体制的安全性分析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 RSA公钥密码体制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下面分两种情况：</vt:lpstr>
      <vt:lpstr>PowerPoint 演示文稿</vt:lpstr>
      <vt:lpstr>PowerPoint 演示文稿</vt:lpstr>
      <vt:lpstr>PowerPoint 演示文稿</vt:lpstr>
      <vt:lpstr>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ElGamal公钥密码体制</vt:lpstr>
      <vt:lpstr>PowerPoint 演示文稿</vt:lpstr>
      <vt:lpstr>PowerPoint 演示文稿</vt:lpstr>
      <vt:lpstr>（一）本原元(生成元)</vt:lpstr>
      <vt:lpstr>本原元的定义：</vt:lpstr>
      <vt:lpstr>本原元为：?</vt:lpstr>
      <vt:lpstr>本原元为：2或3</vt:lpstr>
      <vt:lpstr>PowerPoint 演示文稿</vt:lpstr>
      <vt:lpstr>相关结论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攻击一：</vt:lpstr>
      <vt:lpstr>PowerPoint 演示文稿</vt:lpstr>
      <vt:lpstr>PowerPoint 演示文稿</vt:lpstr>
      <vt:lpstr>Shanks算法原理</vt:lpstr>
      <vt:lpstr>算法描述：</vt:lpstr>
      <vt:lpstr>例子：</vt:lpstr>
      <vt:lpstr>PowerPoint 演示文稿</vt:lpstr>
      <vt:lpstr>PowerPoint 演示文稿</vt:lpstr>
      <vt:lpstr>7.3.1 ElGamal公钥加解密算法</vt:lpstr>
      <vt:lpstr>PowerPoint 演示文稿</vt:lpstr>
      <vt:lpstr>7.3.2 ElGamal安全性分析</vt:lpstr>
      <vt:lpstr>PowerPoint 演示文稿</vt:lpstr>
      <vt:lpstr>7.4 本章小结</vt:lpstr>
      <vt:lpstr>7.5 本章习题</vt:lpstr>
      <vt:lpstr>PowerPoint 演示文稿</vt:lpstr>
      <vt:lpstr>PowerPoint 演示文稿</vt:lpstr>
      <vt:lpstr>PowerPoint 演示文稿</vt:lpstr>
      <vt:lpstr>PowerPoint 演示文稿</vt:lpstr>
      <vt:lpstr>PowerPoint 演示文稿</vt:lpstr>
    </vt:vector>
  </TitlesOfParts>
  <Company>zdh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dc:title>
  <dc:creator>lyj</dc:creator>
  <cp:lastModifiedBy>User</cp:lastModifiedBy>
  <cp:revision>385</cp:revision>
  <dcterms:created xsi:type="dcterms:W3CDTF">2004-01-23T05:06:20Z</dcterms:created>
  <dcterms:modified xsi:type="dcterms:W3CDTF">2020-01-31T05:36:16Z</dcterms:modified>
</cp:coreProperties>
</file>