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8"/>
  </p:notesMasterIdLst>
  <p:handoutMasterIdLst>
    <p:handoutMasterId r:id="rId39"/>
  </p:handoutMasterIdLst>
  <p:sldIdLst>
    <p:sldId id="256" r:id="rId2"/>
    <p:sldId id="257" r:id="rId3"/>
    <p:sldId id="326" r:id="rId4"/>
    <p:sldId id="258" r:id="rId5"/>
    <p:sldId id="403" r:id="rId6"/>
    <p:sldId id="297" r:id="rId7"/>
    <p:sldId id="295" r:id="rId8"/>
    <p:sldId id="342" r:id="rId9"/>
    <p:sldId id="404" r:id="rId10"/>
    <p:sldId id="344" r:id="rId11"/>
    <p:sldId id="355" r:id="rId12"/>
    <p:sldId id="356" r:id="rId13"/>
    <p:sldId id="405" r:id="rId14"/>
    <p:sldId id="357" r:id="rId15"/>
    <p:sldId id="360" r:id="rId16"/>
    <p:sldId id="359" r:id="rId17"/>
    <p:sldId id="401" r:id="rId18"/>
    <p:sldId id="402" r:id="rId19"/>
    <p:sldId id="363" r:id="rId20"/>
    <p:sldId id="406" r:id="rId21"/>
    <p:sldId id="364" r:id="rId22"/>
    <p:sldId id="365" r:id="rId23"/>
    <p:sldId id="366" r:id="rId24"/>
    <p:sldId id="367" r:id="rId25"/>
    <p:sldId id="368" r:id="rId26"/>
    <p:sldId id="369" r:id="rId27"/>
    <p:sldId id="370" r:id="rId28"/>
    <p:sldId id="371" r:id="rId29"/>
    <p:sldId id="372" r:id="rId30"/>
    <p:sldId id="373" r:id="rId31"/>
    <p:sldId id="407" r:id="rId32"/>
    <p:sldId id="374" r:id="rId33"/>
    <p:sldId id="376" r:id="rId34"/>
    <p:sldId id="408" r:id="rId35"/>
    <p:sldId id="377" r:id="rId36"/>
    <p:sldId id="378" r:id="rId3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26">
          <p15:clr>
            <a:srgbClr val="A4A3A4"/>
          </p15:clr>
        </p15:guide>
        <p15:guide id="2" pos="28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410E"/>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14"/>
  </p:normalViewPr>
  <p:slideViewPr>
    <p:cSldViewPr showGuides="1">
      <p:cViewPr varScale="1">
        <p:scale>
          <a:sx n="52" d="100"/>
          <a:sy n="52" d="100"/>
        </p:scale>
        <p:origin x="-1042" y="-91"/>
      </p:cViewPr>
      <p:guideLst>
        <p:guide orient="horz" pos="2126"/>
        <p:guide pos="2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288"/>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liyanjun</a:t>
            </a: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3588121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56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366857870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a:t>
            </a:fld>
            <a:endParaRPr lang="en-US" altLang="zh-CN" dirty="0"/>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extLst>
      <p:ext uri="{BB962C8B-B14F-4D97-AF65-F5344CB8AC3E}">
        <p14:creationId xmlns:p14="http://schemas.microsoft.com/office/powerpoint/2010/main" val="308785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24" name="Rectangle 14"/>
          <p:cNvSpPr>
            <a:spLocks noGrp="1" noChangeArrowheads="1"/>
          </p:cNvSpPr>
          <p:nvPr>
            <p:ph type="dt" sz="half" idx="2"/>
          </p:nvPr>
        </p:nvSpPr>
        <p:spPr bwMode="auto">
          <a:xfrm>
            <a:off x="53976" y="6264315"/>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91B532A-BA28-4D1A-B38E-58ACBB90E645}" type="datetime1">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dirty="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a:buNone/>
            </a:pPr>
            <a:fld id="{9A0DB2DC-4C9A-4742-B13C-FB6460FD3503}" type="slidenum">
              <a:rPr lang="en-US" altLang="zh-CN" dirty="0">
                <a:solidFill>
                  <a:schemeClr val="bg2"/>
                </a:solidFill>
              </a:rPr>
              <a:t>‹#›</a:t>
            </a:fld>
            <a:endParaRPr lang="en-US" altLang="zh-CN" dirty="0">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2E3A50-CC3C-410E-ACD2-CF6FAB65F6F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F69140F-9CE9-49B3-93D4-14B314D4492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8731" name="Rectangle 11"/>
          <p:cNvSpPr>
            <a:spLocks noGrp="1" noChangeArrowheads="1"/>
          </p:cNvSpPr>
          <p:nvPr>
            <p:ph type="dt" sz="half" idx="2"/>
          </p:nvPr>
        </p:nvSpPr>
        <p:spPr bwMode="auto">
          <a:xfrm>
            <a:off x="142875" y="6264315"/>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0412E6F-D02E-43C0-800F-074F62432179}"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8732"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ea typeface="宋体" panose="02010600030101010101" pitchFamily="2" charset="-122"/>
              </a:defRPr>
            </a:lvl1p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158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p:cNvSpPr>
          <p:nvPr>
            <p:ph type="ctrTitle"/>
          </p:nvPr>
        </p:nvSpPr>
        <p:spPr>
          <a:xfrm>
            <a:off x="952498" y="2123855"/>
            <a:ext cx="7747001" cy="1035772"/>
          </a:xfrm>
        </p:spPr>
        <p:txBody>
          <a:bodyPr vert="horz" wrap="square" lIns="91440" tIns="45720" rIns="91440" bIns="45720" anchor="b"/>
          <a:lstStyle/>
          <a:p>
            <a:r>
              <a:rPr lang="zh-CN" altLang="zh-CN" sz="5400" dirty="0">
                <a:solidFill>
                  <a:srgbClr val="FF0000"/>
                </a:solidFill>
                <a:latin typeface="Times New Roman" pitchFamily="18" charset="0"/>
                <a:ea typeface="华文中宋" pitchFamily="2" charset="-122"/>
                <a:cs typeface="Times New Roman" pitchFamily="18" charset="0"/>
              </a:rPr>
              <a:t>第</a:t>
            </a:r>
            <a:r>
              <a:rPr lang="en-US" altLang="zh-CN" sz="5400" dirty="0">
                <a:solidFill>
                  <a:srgbClr val="FF0000"/>
                </a:solidFill>
                <a:latin typeface="Times New Roman" pitchFamily="18" charset="0"/>
                <a:ea typeface="华文中宋" pitchFamily="2" charset="-122"/>
                <a:cs typeface="Times New Roman" pitchFamily="18" charset="0"/>
              </a:rPr>
              <a:t>9</a:t>
            </a:r>
            <a:r>
              <a:rPr lang="zh-CN" altLang="zh-CN" sz="5400" dirty="0">
                <a:solidFill>
                  <a:srgbClr val="FF0000"/>
                </a:solidFill>
                <a:latin typeface="Times New Roman" pitchFamily="18" charset="0"/>
                <a:ea typeface="华文中宋" pitchFamily="2" charset="-122"/>
                <a:cs typeface="Times New Roman" pitchFamily="18" charset="0"/>
              </a:rPr>
              <a:t>章</a:t>
            </a:r>
            <a:r>
              <a:rPr lang="en-US" altLang="zh-CN" sz="5400" dirty="0">
                <a:solidFill>
                  <a:srgbClr val="FF0000"/>
                </a:solidFill>
                <a:latin typeface="Times New Roman" pitchFamily="18" charset="0"/>
                <a:ea typeface="华文中宋" pitchFamily="2" charset="-122"/>
                <a:cs typeface="Times New Roman" pitchFamily="18" charset="0"/>
              </a:rPr>
              <a:t> SM9</a:t>
            </a:r>
            <a:r>
              <a:rPr lang="zh-CN" altLang="zh-CN" sz="5400" dirty="0">
                <a:solidFill>
                  <a:srgbClr val="FF0000"/>
                </a:solidFill>
                <a:latin typeface="Times New Roman" pitchFamily="18" charset="0"/>
                <a:ea typeface="华文中宋" pitchFamily="2" charset="-122"/>
                <a:cs typeface="Times New Roman" pitchFamily="18" charset="0"/>
              </a:rPr>
              <a:t>标识密码算法</a:t>
            </a:r>
          </a:p>
        </p:txBody>
      </p:sp>
      <p:sp>
        <p:nvSpPr>
          <p:cNvPr id="3074" name="Rectangle 14"/>
          <p:cNvSpPr txBox="1">
            <a:spLocks noGrp="1"/>
          </p:cNvSpPr>
          <p:nvPr>
            <p:ph type="dt" sz="half" idx="2"/>
          </p:nvPr>
        </p:nvSpPr>
        <p:spPr/>
        <p:txBody>
          <a:bodyPr anchor="b"/>
          <a:lstStyle/>
          <a:p>
            <a:pPr marL="0" indent="0" eaLnBrk="1" hangingPunct="1">
              <a:spcBef>
                <a:spcPct val="0"/>
              </a:spcBef>
              <a:buClrTx/>
              <a:buSzTx/>
              <a:buFontTx/>
              <a:buNone/>
            </a:pPr>
            <a:fld id="{18A19B39-0543-4CA2-A8CE-6CD7B5E469CF}" type="datetime1">
              <a:rPr lang="zh-CN" altLang="en-US" sz="1400" smtClean="0">
                <a:latin typeface="+mn-lt"/>
                <a:ea typeface="+mn-ea"/>
                <a:cs typeface="+mn-cs"/>
              </a:rPr>
              <a:t>2020\2\1 Saturday</a:t>
            </a:fld>
            <a:endParaRPr lang="zh-CN" altLang="en-US" sz="1400" dirty="0">
              <a:latin typeface="+mn-lt"/>
              <a:ea typeface="+mn-ea"/>
              <a:cs typeface="+mn-cs"/>
            </a:endParaRPr>
          </a:p>
        </p:txBody>
      </p:sp>
      <p:sp>
        <p:nvSpPr>
          <p:cNvPr id="3075" name="Rectangle 15"/>
          <p:cNvSpPr txBox="1">
            <a:spLocks noGrp="1"/>
          </p:cNvSpPr>
          <p:nvPr>
            <p:ph type="ftr" sz="quarter" idx="3"/>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dirty="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3076" name="Rectangle 1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400" dirty="0">
                <a:solidFill>
                  <a:schemeClr val="bg2"/>
                </a:solidFill>
              </a:rPr>
              <a:t>1</a:t>
            </a:fld>
            <a:endParaRPr lang="en-US" altLang="zh-CN" sz="1400"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日期占位符 3"/>
          <p:cNvSpPr txBox="1">
            <a:spLocks noGrp="1"/>
          </p:cNvSpPr>
          <p:nvPr>
            <p:ph type="dt" sz="half" idx="10"/>
          </p:nvPr>
        </p:nvSpPr>
        <p:spPr/>
        <p:txBody>
          <a:bodyPr anchor="b"/>
          <a:lstStyle/>
          <a:p>
            <a:pPr marL="0" indent="0" eaLnBrk="1" hangingPunct="1">
              <a:spcBef>
                <a:spcPct val="0"/>
              </a:spcBef>
              <a:buClrTx/>
              <a:buSzTx/>
              <a:buFontTx/>
              <a:buNone/>
            </a:pPr>
            <a:fld id="{B6D484AC-7836-4D4B-8D87-CACC277FA5F7}" type="datetime1">
              <a:rPr lang="zh-CN" altLang="en-US" sz="1400" smtClean="0"/>
              <a:t>2020\2\1 Saturday</a:t>
            </a:fld>
            <a:endParaRPr lang="zh-CN" altLang="en-US" sz="1400" dirty="0"/>
          </a:p>
        </p:txBody>
      </p:sp>
      <p:sp>
        <p:nvSpPr>
          <p:cNvPr id="1229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1229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10</a:t>
            </a:fld>
            <a:endParaRPr lang="en-US" altLang="zh-CN" sz="1400" dirty="0"/>
          </a:p>
        </p:txBody>
      </p:sp>
      <p:sp>
        <p:nvSpPr>
          <p:cNvPr id="4" name="文本框 3"/>
          <p:cNvSpPr txBox="1"/>
          <p:nvPr/>
        </p:nvSpPr>
        <p:spPr>
          <a:xfrm>
            <a:off x="566555" y="1844040"/>
            <a:ext cx="8358370" cy="1815882"/>
          </a:xfrm>
          <a:prstGeom prst="rect">
            <a:avLst/>
          </a:prstGeom>
          <a:noFill/>
        </p:spPr>
        <p:txBody>
          <a:bodyPr wrap="square" rtlCol="0">
            <a:spAutoFit/>
          </a:bodyPr>
          <a:lstStyle/>
          <a:p>
            <a:pPr algn="l"/>
            <a:r>
              <a:rPr lang="en-US" altLang="zh-CN" sz="2800" dirty="0">
                <a:latin typeface="Times New Roman" pitchFamily="18" charset="0"/>
                <a:cs typeface="Times New Roman" pitchFamily="18" charset="0"/>
                <a:sym typeface="+mn-ea"/>
              </a:rPr>
              <a:t>　</a:t>
            </a:r>
            <a:r>
              <a:rPr lang="en-US" altLang="zh-CN" sz="2800" dirty="0" smtClean="0">
                <a:latin typeface="Times New Roman" pitchFamily="18" charset="0"/>
                <a:cs typeface="Times New Roman" pitchFamily="18" charset="0"/>
                <a:sym typeface="+mn-ea"/>
              </a:rPr>
              <a:t>设</a:t>
            </a:r>
            <a:r>
              <a:rPr lang="en-US" altLang="zh-CN" sz="2800" i="1" dirty="0">
                <a:latin typeface="Times New Roman" pitchFamily="18" charset="0"/>
                <a:cs typeface="Times New Roman" pitchFamily="18" charset="0"/>
                <a:sym typeface="+mn-ea"/>
              </a:rPr>
              <a:t>G</a:t>
            </a:r>
            <a:r>
              <a:rPr lang="en-US" altLang="zh-CN" sz="2800" baseline="-25000" dirty="0">
                <a:latin typeface="Times New Roman" pitchFamily="18" charset="0"/>
                <a:cs typeface="Times New Roman" pitchFamily="18" charset="0"/>
                <a:sym typeface="+mn-ea"/>
              </a:rPr>
              <a:t>1</a:t>
            </a:r>
            <a:r>
              <a:rPr lang="zh-CN" altLang="en-US" sz="2800" i="1" dirty="0">
                <a:latin typeface="Times New Roman" pitchFamily="18" charset="0"/>
                <a:cs typeface="Times New Roman" pitchFamily="18" charset="0"/>
                <a:sym typeface="+mn-ea"/>
              </a:rPr>
              <a:t>、</a:t>
            </a:r>
            <a:r>
              <a:rPr lang="en-US" altLang="zh-CN" sz="2800" i="1" dirty="0">
                <a:latin typeface="Times New Roman" pitchFamily="18" charset="0"/>
                <a:cs typeface="Times New Roman" pitchFamily="18" charset="0"/>
                <a:sym typeface="+mn-ea"/>
              </a:rPr>
              <a:t>G</a:t>
            </a:r>
            <a:r>
              <a:rPr lang="en-US" altLang="zh-CN" sz="2800" baseline="-25000" dirty="0">
                <a:latin typeface="Times New Roman" pitchFamily="18" charset="0"/>
                <a:cs typeface="Times New Roman" pitchFamily="18" charset="0"/>
                <a:sym typeface="+mn-ea"/>
              </a:rPr>
              <a:t>2</a:t>
            </a:r>
            <a:r>
              <a:rPr lang="zh-CN" altLang="zh-CN" sz="2800" dirty="0">
                <a:latin typeface="Times New Roman" pitchFamily="18" charset="0"/>
                <a:cs typeface="Times New Roman" pitchFamily="18" charset="0"/>
                <a:sym typeface="+mn-ea"/>
              </a:rPr>
              <a:t>是加法群；</a:t>
            </a:r>
            <a:r>
              <a:rPr lang="en-US" altLang="zh-CN" sz="2800" i="1" dirty="0">
                <a:latin typeface="Times New Roman" pitchFamily="18" charset="0"/>
                <a:cs typeface="Times New Roman" pitchFamily="18" charset="0"/>
                <a:sym typeface="+mn-ea"/>
              </a:rPr>
              <a:t>G</a:t>
            </a:r>
            <a:r>
              <a:rPr lang="en-US" altLang="zh-CN" sz="2800" i="1" baseline="-25000" dirty="0">
                <a:latin typeface="Times New Roman" pitchFamily="18" charset="0"/>
                <a:cs typeface="Times New Roman" pitchFamily="18" charset="0"/>
                <a:sym typeface="+mn-ea"/>
              </a:rPr>
              <a:t>T</a:t>
            </a:r>
            <a:r>
              <a:rPr lang="zh-CN" altLang="zh-CN" sz="2800" dirty="0">
                <a:latin typeface="Times New Roman" pitchFamily="18" charset="0"/>
                <a:cs typeface="Times New Roman" pitchFamily="18" charset="0"/>
                <a:sym typeface="+mn-ea"/>
              </a:rPr>
              <a:t>是乘法群，阶</a:t>
            </a:r>
            <a:r>
              <a:rPr lang="en-US" altLang="zh-CN" sz="2800" i="1" dirty="0">
                <a:latin typeface="Times New Roman" panose="02020603050405020304" pitchFamily="18" charset="0"/>
                <a:cs typeface="Times New Roman" panose="02020603050405020304" pitchFamily="18" charset="0"/>
                <a:sym typeface="+mn-ea"/>
              </a:rPr>
              <a:t>n</a:t>
            </a:r>
            <a:r>
              <a:rPr lang="en-US" altLang="zh-CN" sz="2800" dirty="0">
                <a:latin typeface="Times New Roman" pitchFamily="18" charset="0"/>
                <a:cs typeface="Times New Roman" pitchFamily="18" charset="0"/>
                <a:sym typeface="+mn-ea"/>
              </a:rPr>
              <a:t>=13,</a:t>
            </a:r>
            <a:r>
              <a:rPr lang="zh-CN" altLang="en-US" sz="2800" dirty="0">
                <a:latin typeface="Times New Roman" pitchFamily="18" charset="0"/>
                <a:cs typeface="Times New Roman" pitchFamily="18" charset="0"/>
                <a:sym typeface="+mn-ea"/>
              </a:rPr>
              <a:t>现在</a:t>
            </a:r>
            <a:r>
              <a:rPr lang="en-US" altLang="zh-CN" sz="2800" i="1" dirty="0">
                <a:latin typeface="Times New Roman" panose="02020603050405020304" pitchFamily="18" charset="0"/>
                <a:cs typeface="Times New Roman" panose="02020603050405020304" pitchFamily="18" charset="0"/>
                <a:sym typeface="+mn-ea"/>
              </a:rPr>
              <a:t>P</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G</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P</a:t>
            </a:r>
            <a:r>
              <a:rPr lang="en-US" altLang="zh-CN"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G</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i="1"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Q</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G</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i="1" dirty="0">
                <a:latin typeface="Times New Roman" panose="02020603050405020304" pitchFamily="18" charset="0"/>
                <a:cs typeface="Times New Roman" panose="02020603050405020304" pitchFamily="18" charset="0"/>
                <a:sym typeface="+mn-ea"/>
              </a:rPr>
              <a:t> ,</a:t>
            </a:r>
            <a:r>
              <a:rPr lang="en-US" altLang="zh-CN" sz="2800" dirty="0">
                <a:latin typeface="Times New Roman" pitchFamily="18" charset="0"/>
                <a:cs typeface="Times New Roman" pitchFamily="18" charset="0"/>
                <a:sym typeface="+mn-ea"/>
              </a:rPr>
              <a:t>并且</a:t>
            </a:r>
            <a:r>
              <a:rPr lang="en-US" altLang="zh-CN" sz="2800" i="1" dirty="0">
                <a:latin typeface="Times New Roman" panose="02020603050405020304" pitchFamily="18" charset="0"/>
                <a:cs typeface="Times New Roman" panose="02020603050405020304" pitchFamily="18" charset="0"/>
                <a:sym typeface="+mn-ea"/>
              </a:rPr>
              <a:t>Q</a:t>
            </a:r>
            <a:r>
              <a:rPr lang="en-US" altLang="zh-CN" sz="2800" dirty="0">
                <a:latin typeface="Times New Roman" panose="02020603050405020304" pitchFamily="18" charset="0"/>
                <a:cs typeface="Times New Roman" panose="02020603050405020304" pitchFamily="18" charset="0"/>
                <a:sym typeface="+mn-ea"/>
              </a:rPr>
              <a:t>=[2]</a:t>
            </a:r>
            <a:r>
              <a:rPr lang="en-US" altLang="zh-CN" sz="2800" i="1" dirty="0">
                <a:latin typeface="Times New Roman" panose="02020603050405020304" pitchFamily="18" charset="0"/>
                <a:cs typeface="Times New Roman" panose="02020603050405020304" pitchFamily="18" charset="0"/>
                <a:sym typeface="+mn-ea"/>
              </a:rPr>
              <a:t>P</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i="1" baseline="-25000" dirty="0">
                <a:latin typeface="Times New Roman" panose="02020603050405020304" pitchFamily="18" charset="0"/>
                <a:cs typeface="Times New Roman" panose="02020603050405020304" pitchFamily="18" charset="0"/>
                <a:sym typeface="+mn-ea"/>
              </a:rPr>
              <a:t> </a:t>
            </a:r>
            <a:r>
              <a:rPr lang="en-US" altLang="zh-CN" sz="2800" dirty="0">
                <a:latin typeface="Times New Roman" pitchFamily="18" charset="0"/>
                <a:cs typeface="Times New Roman" pitchFamily="18" charset="0"/>
                <a:sym typeface="+mn-ea"/>
              </a:rPr>
              <a:t>,</a:t>
            </a:r>
            <a:r>
              <a:rPr lang="zh-CN" altLang="en-US" sz="2800" dirty="0">
                <a:latin typeface="Times New Roman" pitchFamily="18" charset="0"/>
                <a:cs typeface="Times New Roman" pitchFamily="18" charset="0"/>
                <a:sym typeface="+mn-ea"/>
              </a:rPr>
              <a:t>已知</a:t>
            </a:r>
            <a:r>
              <a:rPr lang="en-US" altLang="zh-CN" sz="2800" i="1" dirty="0" smtClean="0">
                <a:latin typeface="Times New Roman" panose="02020603050405020304" pitchFamily="18" charset="0"/>
                <a:cs typeface="Times New Roman" panose="02020603050405020304" pitchFamily="18" charset="0"/>
                <a:sym typeface="+mn-ea"/>
              </a:rPr>
              <a:t>e</a:t>
            </a:r>
            <a:r>
              <a:rPr lang="en-US" altLang="zh-CN" sz="2800" dirty="0" smtClean="0">
                <a:latin typeface="Times New Roman" panose="02020603050405020304" pitchFamily="18" charset="0"/>
                <a:cs typeface="Times New Roman" panose="02020603050405020304" pitchFamily="18" charset="0"/>
                <a:sym typeface="+mn-ea"/>
              </a:rPr>
              <a:t>(</a:t>
            </a:r>
            <a:r>
              <a:rPr lang="en-US" altLang="zh-CN" sz="2800" i="1" dirty="0" smtClean="0">
                <a:latin typeface="Times New Roman" panose="02020603050405020304" pitchFamily="18" charset="0"/>
                <a:cs typeface="Times New Roman" panose="02020603050405020304" pitchFamily="18" charset="0"/>
                <a:sym typeface="+mn-ea"/>
              </a:rPr>
              <a:t>P</a:t>
            </a:r>
            <a:r>
              <a:rPr lang="en-US" altLang="zh-CN" sz="2800" baseline="-25000" dirty="0" smtClean="0">
                <a:latin typeface="Times New Roman" panose="02020603050405020304" pitchFamily="18" charset="0"/>
                <a:cs typeface="Times New Roman" panose="02020603050405020304" pitchFamily="18" charset="0"/>
                <a:sym typeface="+mn-ea"/>
              </a:rPr>
              <a:t>1</a:t>
            </a:r>
            <a:r>
              <a:rPr lang="en-US" altLang="zh-CN" sz="2800" dirty="0" smtClean="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P</a:t>
            </a:r>
            <a:r>
              <a:rPr lang="en-US" altLang="zh-CN" sz="2800" i="1" dirty="0" smtClean="0">
                <a:latin typeface="Times New Roman" panose="02020603050405020304" pitchFamily="18" charset="0"/>
                <a:cs typeface="Times New Roman" panose="02020603050405020304" pitchFamily="18" charset="0"/>
                <a:sym typeface="+mn-ea"/>
              </a:rPr>
              <a:t> </a:t>
            </a:r>
            <a:r>
              <a:rPr lang="en-US" altLang="zh-CN" sz="2800" baseline="-25000" dirty="0" smtClean="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求</a:t>
            </a:r>
            <a:r>
              <a:rPr lang="en-US" altLang="zh-CN" sz="2800" i="1" dirty="0">
                <a:latin typeface="Times New Roman" panose="02020603050405020304" pitchFamily="18" charset="0"/>
                <a:cs typeface="Times New Roman" panose="02020603050405020304" pitchFamily="18" charset="0"/>
                <a:sym typeface="+mn-ea"/>
              </a:rPr>
              <a:t>e</a:t>
            </a:r>
            <a:r>
              <a:rPr lang="en-US" altLang="zh-CN" sz="2800" dirty="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3]</a:t>
            </a:r>
            <a:r>
              <a:rPr lang="en-US" altLang="zh-CN" sz="2800" i="1" dirty="0" smtClean="0">
                <a:latin typeface="Times New Roman" panose="02020603050405020304" pitchFamily="18" charset="0"/>
                <a:cs typeface="Times New Roman" panose="02020603050405020304" pitchFamily="18" charset="0"/>
                <a:sym typeface="+mn-ea"/>
              </a:rPr>
              <a:t>P</a:t>
            </a:r>
            <a:r>
              <a:rPr lang="en-US" altLang="zh-CN" sz="2800" baseline="-25000" dirty="0" smtClean="0">
                <a:latin typeface="Times New Roman" panose="02020603050405020304" pitchFamily="18" charset="0"/>
                <a:cs typeface="Times New Roman" panose="02020603050405020304" pitchFamily="18" charset="0"/>
                <a:sym typeface="+mn-ea"/>
              </a:rPr>
              <a:t>1</a:t>
            </a:r>
            <a:r>
              <a:rPr lang="en-US" altLang="zh-CN" sz="2800" dirty="0" smtClean="0">
                <a:latin typeface="Times New Roman" panose="02020603050405020304" pitchFamily="18" charset="0"/>
                <a:cs typeface="Times New Roman" panose="02020603050405020304" pitchFamily="18" charset="0"/>
                <a:sym typeface="+mn-ea"/>
              </a:rPr>
              <a:t>,</a:t>
            </a:r>
            <a:r>
              <a:rPr lang="en-US" altLang="zh-CN" sz="2800" i="1" dirty="0" smtClean="0">
                <a:latin typeface="Times New Roman" panose="02020603050405020304" pitchFamily="18" charset="0"/>
                <a:cs typeface="Times New Roman" panose="02020603050405020304" pitchFamily="18" charset="0"/>
                <a:sym typeface="+mn-ea"/>
              </a:rPr>
              <a:t>Q </a:t>
            </a:r>
            <a:r>
              <a:rPr lang="en-US" altLang="zh-CN" sz="2800" dirty="0" smtClean="0">
                <a:latin typeface="Times New Roman" panose="02020603050405020304" pitchFamily="18" charset="0"/>
                <a:cs typeface="Times New Roman" panose="02020603050405020304" pitchFamily="18" charset="0"/>
                <a:sym typeface="+mn-ea"/>
              </a:rPr>
              <a:t>)</a:t>
            </a:r>
            <a:endParaRPr lang="en-US" altLang="zh-CN" sz="2800" dirty="0">
              <a:latin typeface="Times New Roman" panose="02020603050405020304" pitchFamily="18" charset="0"/>
              <a:cs typeface="Times New Roman" panose="02020603050405020304" pitchFamily="18" charset="0"/>
              <a:sym typeface="+mn-ea"/>
            </a:endParaRPr>
          </a:p>
          <a:p>
            <a:pPr algn="l"/>
            <a:r>
              <a:rPr lang="zh-CN" altLang="en-US" sz="2800" dirty="0">
                <a:latin typeface="Times New Roman" pitchFamily="18" charset="0"/>
                <a:cs typeface="Times New Roman" pitchFamily="18" charset="0"/>
                <a:sym typeface="+mn-ea"/>
              </a:rPr>
              <a:t>解：由双线性对的双线性特性</a:t>
            </a:r>
            <a:r>
              <a:rPr lang="zh-CN" altLang="en-US" sz="2800" dirty="0" smtClean="0">
                <a:latin typeface="Times New Roman" pitchFamily="18" charset="0"/>
                <a:cs typeface="Times New Roman" pitchFamily="18" charset="0"/>
                <a:sym typeface="+mn-ea"/>
              </a:rPr>
              <a:t>可知</a:t>
            </a:r>
            <a:endParaRPr lang="en-US" altLang="zh-CN" sz="2800" dirty="0">
              <a:latin typeface="宋体" panose="02010600030101010101" pitchFamily="2" charset="-122"/>
              <a:cs typeface="宋体" panose="02010600030101010101" pitchFamily="2" charset="-122"/>
              <a:sym typeface="+mn-ea"/>
            </a:endParaRPr>
          </a:p>
        </p:txBody>
      </p:sp>
      <p:sp>
        <p:nvSpPr>
          <p:cNvPr id="3" name="矩形 2"/>
          <p:cNvSpPr/>
          <p:nvPr/>
        </p:nvSpPr>
        <p:spPr>
          <a:xfrm>
            <a:off x="1241630" y="908720"/>
            <a:ext cx="1454244" cy="769441"/>
          </a:xfrm>
          <a:prstGeom prst="rect">
            <a:avLst/>
          </a:prstGeom>
        </p:spPr>
        <p:txBody>
          <a:bodyPr wrap="none">
            <a:spAutoFit/>
          </a:bodyPr>
          <a:lstStyle/>
          <a:p>
            <a:r>
              <a:rPr lang="en-US" altLang="zh-CN" sz="4400" dirty="0">
                <a:solidFill>
                  <a:srgbClr val="0000FF"/>
                </a:solidFill>
                <a:latin typeface="Times New Roman" pitchFamily="18" charset="0"/>
                <a:cs typeface="Times New Roman" pitchFamily="18" charset="0"/>
                <a:sym typeface="+mn-ea"/>
              </a:rPr>
              <a:t>例9.1</a:t>
            </a:r>
            <a:endParaRPr lang="zh-CN" altLang="en-US" sz="4400" dirty="0">
              <a:solidFill>
                <a:srgbClr val="0000FF"/>
              </a:solidFill>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10950997"/>
              </p:ext>
            </p:extLst>
          </p:nvPr>
        </p:nvGraphicFramePr>
        <p:xfrm>
          <a:off x="1331640" y="3789040"/>
          <a:ext cx="4916159" cy="2496867"/>
        </p:xfrm>
        <a:graphic>
          <a:graphicData uri="http://schemas.openxmlformats.org/presentationml/2006/ole">
            <mc:AlternateContent xmlns:mc="http://schemas.openxmlformats.org/markup-compatibility/2006">
              <mc:Choice xmlns:v="urn:schemas-microsoft-com:vml" Requires="v">
                <p:oleObj spid="_x0000_s1037" name="Equation" r:id="rId3" imgW="1587240" imgH="825480" progId="Equation.DSMT4">
                  <p:embed/>
                </p:oleObj>
              </mc:Choice>
              <mc:Fallback>
                <p:oleObj name="Equation" r:id="rId3" imgW="1587240" imgH="825480" progId="Equation.DSMT4">
                  <p:embed/>
                  <p:pic>
                    <p:nvPicPr>
                      <p:cNvPr id="0" name="Object 1"/>
                      <p:cNvPicPr>
                        <a:picLocks noChangeAspect="1" noChangeArrowheads="1"/>
                      </p:cNvPicPr>
                      <p:nvPr/>
                    </p:nvPicPr>
                    <p:blipFill>
                      <a:blip r:embed="rId4"/>
                      <a:srcRect/>
                      <a:stretch>
                        <a:fillRect/>
                      </a:stretch>
                    </p:blipFill>
                    <p:spPr bwMode="auto">
                      <a:xfrm>
                        <a:off x="1331640" y="3789040"/>
                        <a:ext cx="4916159" cy="2496867"/>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日期占位符 3"/>
          <p:cNvSpPr txBox="1">
            <a:spLocks noGrp="1"/>
          </p:cNvSpPr>
          <p:nvPr>
            <p:ph type="dt" sz="half" idx="10"/>
          </p:nvPr>
        </p:nvSpPr>
        <p:spPr/>
        <p:txBody>
          <a:bodyPr anchor="b"/>
          <a:lstStyle/>
          <a:p>
            <a:pPr marL="0" indent="0" eaLnBrk="1" hangingPunct="1">
              <a:spcBef>
                <a:spcPct val="0"/>
              </a:spcBef>
              <a:buClrTx/>
              <a:buSzTx/>
              <a:buFontTx/>
              <a:buNone/>
            </a:pPr>
            <a:fld id="{7E798949-5DAD-40C5-BF6A-FCC130FEABF3}" type="datetime1">
              <a:rPr lang="zh-CN" altLang="en-US" sz="1400" smtClean="0"/>
              <a:t>2020\2\1 Saturday</a:t>
            </a:fld>
            <a:endParaRPr lang="zh-CN" altLang="en-US" sz="1400" dirty="0"/>
          </a:p>
        </p:txBody>
      </p:sp>
      <p:sp>
        <p:nvSpPr>
          <p:cNvPr id="2355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355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11</a:t>
            </a:fld>
            <a:endParaRPr lang="en-US" altLang="zh-CN" sz="1400" dirty="0"/>
          </a:p>
        </p:txBody>
      </p:sp>
      <p:sp>
        <p:nvSpPr>
          <p:cNvPr id="4" name="文本框 3"/>
          <p:cNvSpPr txBox="1"/>
          <p:nvPr/>
        </p:nvSpPr>
        <p:spPr>
          <a:xfrm>
            <a:off x="251519" y="1898830"/>
            <a:ext cx="8577445" cy="4524315"/>
          </a:xfrm>
          <a:prstGeom prst="rect">
            <a:avLst/>
          </a:prstGeom>
          <a:noFill/>
        </p:spPr>
        <p:txBody>
          <a:bodyPr wrap="square" rtlCol="0">
            <a:spAutoFit/>
          </a:bodyPr>
          <a:lstStyle/>
          <a:p>
            <a:pPr marL="457200" indent="-457200">
              <a:buFont typeface="Wingdings" pitchFamily="2" charset="2"/>
              <a:buChar char="Ø"/>
            </a:pPr>
            <a:r>
              <a:rPr lang="zh-CN" altLang="zh-CN" sz="3200" dirty="0" smtClean="0">
                <a:latin typeface="Times New Roman" pitchFamily="18" charset="0"/>
                <a:ea typeface="+mn-ea"/>
                <a:cs typeface="Times New Roman" pitchFamily="18" charset="0"/>
              </a:rPr>
              <a:t>在</a:t>
            </a:r>
            <a:r>
              <a:rPr lang="zh-CN" altLang="zh-CN" sz="3200" dirty="0">
                <a:latin typeface="Times New Roman" pitchFamily="18" charset="0"/>
                <a:ea typeface="+mn-ea"/>
                <a:cs typeface="Times New Roman" pitchFamily="18" charset="0"/>
              </a:rPr>
              <a:t>基于标识的公钥加密算法中，涉及</a:t>
            </a:r>
            <a:r>
              <a:rPr lang="en-US" altLang="zh-CN" sz="3200" dirty="0">
                <a:latin typeface="Times New Roman" pitchFamily="18" charset="0"/>
                <a:ea typeface="+mn-ea"/>
                <a:cs typeface="Times New Roman" pitchFamily="18" charset="0"/>
              </a:rPr>
              <a:t>5</a:t>
            </a:r>
            <a:r>
              <a:rPr lang="zh-CN" altLang="zh-CN" sz="3200" dirty="0">
                <a:latin typeface="Times New Roman" pitchFamily="18" charset="0"/>
                <a:ea typeface="+mn-ea"/>
                <a:cs typeface="Times New Roman" pitchFamily="18" charset="0"/>
              </a:rPr>
              <a:t>类辅助函数</a:t>
            </a:r>
            <a:r>
              <a:rPr lang="zh-CN" altLang="zh-CN" sz="3200" dirty="0" smtClean="0">
                <a:latin typeface="Times New Roman" pitchFamily="18" charset="0"/>
                <a:ea typeface="+mn-ea"/>
                <a:cs typeface="Times New Roman" pitchFamily="18" charset="0"/>
              </a:rPr>
              <a:t>：</a:t>
            </a:r>
            <a:endParaRPr lang="en-US" altLang="zh-CN" sz="3200" dirty="0" smtClean="0">
              <a:latin typeface="Times New Roman" pitchFamily="18" charset="0"/>
              <a:ea typeface="+mn-ea"/>
              <a:cs typeface="Times New Roman" pitchFamily="18" charset="0"/>
            </a:endParaRPr>
          </a:p>
          <a:p>
            <a:pPr marL="1440000" indent="-514350">
              <a:buFont typeface="+mj-ea"/>
              <a:buAutoNum type="circleNumDbPlain"/>
            </a:pPr>
            <a:r>
              <a:rPr lang="zh-CN" altLang="zh-CN" sz="3200" dirty="0" smtClean="0">
                <a:latin typeface="Times New Roman" pitchFamily="18" charset="0"/>
                <a:ea typeface="+mn-ea"/>
                <a:cs typeface="Times New Roman" pitchFamily="18" charset="0"/>
              </a:rPr>
              <a:t>密码</a:t>
            </a:r>
            <a:r>
              <a:rPr lang="zh-CN" altLang="zh-CN" sz="3200" dirty="0">
                <a:latin typeface="Times New Roman" pitchFamily="18" charset="0"/>
                <a:ea typeface="+mn-ea"/>
                <a:cs typeface="Times New Roman" pitchFamily="18" charset="0"/>
              </a:rPr>
              <a:t>杂凑函数</a:t>
            </a:r>
            <a:r>
              <a:rPr lang="zh-CN" altLang="zh-CN" sz="3200" dirty="0" smtClean="0">
                <a:latin typeface="Times New Roman" pitchFamily="18" charset="0"/>
                <a:ea typeface="+mn-ea"/>
                <a:cs typeface="Times New Roman" pitchFamily="18" charset="0"/>
              </a:rPr>
              <a:t>、</a:t>
            </a:r>
            <a:endParaRPr lang="en-US" altLang="zh-CN" sz="3200" dirty="0" smtClean="0">
              <a:latin typeface="Times New Roman" pitchFamily="18" charset="0"/>
              <a:ea typeface="+mn-ea"/>
              <a:cs typeface="Times New Roman" pitchFamily="18" charset="0"/>
            </a:endParaRPr>
          </a:p>
          <a:p>
            <a:pPr marL="1440000" indent="-514350">
              <a:buFont typeface="+mj-ea"/>
              <a:buAutoNum type="circleNumDbPlain"/>
            </a:pPr>
            <a:r>
              <a:rPr lang="zh-CN" altLang="zh-CN" sz="3200" dirty="0" smtClean="0">
                <a:latin typeface="Times New Roman" pitchFamily="18" charset="0"/>
                <a:ea typeface="+mn-ea"/>
                <a:cs typeface="Times New Roman" pitchFamily="18" charset="0"/>
              </a:rPr>
              <a:t>密钥</a:t>
            </a:r>
            <a:r>
              <a:rPr lang="zh-CN" altLang="zh-CN" sz="3200" dirty="0">
                <a:latin typeface="Times New Roman" pitchFamily="18" charset="0"/>
                <a:ea typeface="+mn-ea"/>
                <a:cs typeface="Times New Roman" pitchFamily="18" charset="0"/>
              </a:rPr>
              <a:t>派生函数</a:t>
            </a:r>
            <a:r>
              <a:rPr lang="zh-CN" altLang="zh-CN" sz="3200" dirty="0" smtClean="0">
                <a:latin typeface="Times New Roman" pitchFamily="18" charset="0"/>
                <a:ea typeface="+mn-ea"/>
                <a:cs typeface="Times New Roman" pitchFamily="18" charset="0"/>
              </a:rPr>
              <a:t>、</a:t>
            </a:r>
            <a:endParaRPr lang="en-US" altLang="zh-CN" sz="3200" dirty="0" smtClean="0">
              <a:latin typeface="Times New Roman" pitchFamily="18" charset="0"/>
              <a:ea typeface="+mn-ea"/>
              <a:cs typeface="Times New Roman" pitchFamily="18" charset="0"/>
            </a:endParaRPr>
          </a:p>
          <a:p>
            <a:pPr marL="1440000" indent="-514350">
              <a:buFont typeface="+mj-ea"/>
              <a:buAutoNum type="circleNumDbPlain"/>
            </a:pPr>
            <a:r>
              <a:rPr lang="zh-CN" altLang="zh-CN" sz="3200" dirty="0" smtClean="0">
                <a:latin typeface="Times New Roman" pitchFamily="18" charset="0"/>
                <a:ea typeface="+mn-ea"/>
                <a:cs typeface="Times New Roman" pitchFamily="18" charset="0"/>
              </a:rPr>
              <a:t>消息</a:t>
            </a:r>
            <a:r>
              <a:rPr lang="zh-CN" altLang="zh-CN" sz="3200" dirty="0">
                <a:latin typeface="Times New Roman" pitchFamily="18" charset="0"/>
                <a:ea typeface="+mn-ea"/>
                <a:cs typeface="Times New Roman" pitchFamily="18" charset="0"/>
              </a:rPr>
              <a:t>认证码函数</a:t>
            </a:r>
            <a:r>
              <a:rPr lang="zh-CN" altLang="zh-CN" sz="3200" dirty="0" smtClean="0">
                <a:latin typeface="Times New Roman" pitchFamily="18" charset="0"/>
                <a:ea typeface="+mn-ea"/>
                <a:cs typeface="Times New Roman" pitchFamily="18" charset="0"/>
              </a:rPr>
              <a:t>、</a:t>
            </a:r>
            <a:endParaRPr lang="en-US" altLang="zh-CN" sz="3200" dirty="0" smtClean="0">
              <a:latin typeface="Times New Roman" pitchFamily="18" charset="0"/>
              <a:ea typeface="+mn-ea"/>
              <a:cs typeface="Times New Roman" pitchFamily="18" charset="0"/>
            </a:endParaRPr>
          </a:p>
          <a:p>
            <a:pPr marL="1440000" indent="-514350">
              <a:buFont typeface="+mj-ea"/>
              <a:buAutoNum type="circleNumDbPlain"/>
            </a:pPr>
            <a:r>
              <a:rPr lang="zh-CN" altLang="zh-CN" sz="3200" dirty="0" smtClean="0">
                <a:latin typeface="Times New Roman" pitchFamily="18" charset="0"/>
                <a:ea typeface="+mn-ea"/>
                <a:cs typeface="Times New Roman" pitchFamily="18" charset="0"/>
              </a:rPr>
              <a:t>随机数发生器</a:t>
            </a:r>
            <a:endParaRPr lang="en-US" altLang="zh-CN" sz="3200" dirty="0" smtClean="0">
              <a:latin typeface="Times New Roman" pitchFamily="18" charset="0"/>
              <a:ea typeface="+mn-ea"/>
              <a:cs typeface="Times New Roman" pitchFamily="18" charset="0"/>
            </a:endParaRPr>
          </a:p>
          <a:p>
            <a:pPr marL="1440000" indent="-514350">
              <a:buFont typeface="+mj-ea"/>
              <a:buAutoNum type="circleNumDbPlain"/>
            </a:pPr>
            <a:r>
              <a:rPr lang="zh-CN" altLang="zh-CN" sz="3200" dirty="0" smtClean="0">
                <a:latin typeface="Times New Roman" pitchFamily="18" charset="0"/>
                <a:ea typeface="+mn-ea"/>
                <a:cs typeface="Times New Roman" pitchFamily="18" charset="0"/>
              </a:rPr>
              <a:t>对称</a:t>
            </a:r>
            <a:r>
              <a:rPr lang="zh-CN" altLang="zh-CN" sz="3200" dirty="0">
                <a:latin typeface="Times New Roman" pitchFamily="18" charset="0"/>
                <a:ea typeface="+mn-ea"/>
                <a:cs typeface="Times New Roman" pitchFamily="18" charset="0"/>
              </a:rPr>
              <a:t>密码</a:t>
            </a:r>
            <a:r>
              <a:rPr lang="zh-CN" altLang="zh-CN" sz="3200" dirty="0" smtClean="0">
                <a:latin typeface="Times New Roman" pitchFamily="18" charset="0"/>
                <a:ea typeface="+mn-ea"/>
                <a:cs typeface="Times New Roman" pitchFamily="18" charset="0"/>
              </a:rPr>
              <a:t>算法</a:t>
            </a:r>
            <a:endParaRPr lang="en-US" altLang="zh-CN" sz="3200" dirty="0" smtClean="0">
              <a:latin typeface="Times New Roman" pitchFamily="18" charset="0"/>
              <a:ea typeface="+mn-ea"/>
              <a:cs typeface="Times New Roman" pitchFamily="18" charset="0"/>
            </a:endParaRPr>
          </a:p>
          <a:p>
            <a:pPr marL="457200" indent="-457200">
              <a:buFont typeface="Wingdings" pitchFamily="2" charset="2"/>
              <a:buChar char="Ø"/>
            </a:pPr>
            <a:r>
              <a:rPr lang="zh-CN" altLang="zh-CN" sz="3200" dirty="0" smtClean="0">
                <a:latin typeface="Times New Roman" pitchFamily="18" charset="0"/>
                <a:ea typeface="+mn-ea"/>
                <a:cs typeface="Times New Roman" pitchFamily="18" charset="0"/>
              </a:rPr>
              <a:t>这</a:t>
            </a:r>
            <a:r>
              <a:rPr lang="en-US" altLang="zh-CN" sz="3200" dirty="0">
                <a:latin typeface="Times New Roman" pitchFamily="18" charset="0"/>
                <a:ea typeface="+mn-ea"/>
                <a:cs typeface="Times New Roman" pitchFamily="18" charset="0"/>
              </a:rPr>
              <a:t>5</a:t>
            </a:r>
            <a:r>
              <a:rPr lang="zh-CN" altLang="zh-CN" sz="3200" dirty="0">
                <a:latin typeface="Times New Roman" pitchFamily="18" charset="0"/>
                <a:ea typeface="+mn-ea"/>
                <a:cs typeface="Times New Roman" pitchFamily="18" charset="0"/>
              </a:rPr>
              <a:t>类辅助函数的强弱直接影响密钥封装机制和公钥加密算法的安全性</a:t>
            </a:r>
            <a:r>
              <a:rPr lang="zh-CN" altLang="zh-CN" sz="3200" dirty="0" smtClean="0">
                <a:latin typeface="Times New Roman" pitchFamily="18" charset="0"/>
                <a:ea typeface="+mn-ea"/>
                <a:cs typeface="Times New Roman" pitchFamily="18" charset="0"/>
              </a:rPr>
              <a:t>。</a:t>
            </a:r>
            <a:endParaRPr lang="zh-CN" altLang="en-US" sz="3200" i="1" baseline="-25000" dirty="0">
              <a:latin typeface="Times New Roman" pitchFamily="18" charset="0"/>
              <a:ea typeface="+mn-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日期占位符 3"/>
          <p:cNvSpPr txBox="1">
            <a:spLocks noGrp="1"/>
          </p:cNvSpPr>
          <p:nvPr>
            <p:ph type="dt" sz="half" idx="10"/>
          </p:nvPr>
        </p:nvSpPr>
        <p:spPr/>
        <p:txBody>
          <a:bodyPr anchor="b"/>
          <a:lstStyle/>
          <a:p>
            <a:pPr marL="0" indent="0" eaLnBrk="1" hangingPunct="1">
              <a:spcBef>
                <a:spcPct val="0"/>
              </a:spcBef>
              <a:buClrTx/>
              <a:buSzTx/>
              <a:buFontTx/>
              <a:buNone/>
            </a:pPr>
            <a:fld id="{571985A7-D527-4A0F-A8AB-A5F6D46A91D8}" type="datetime1">
              <a:rPr lang="zh-CN" altLang="en-US" sz="1400" smtClean="0"/>
              <a:t>2020\2\1 Saturday</a:t>
            </a:fld>
            <a:endParaRPr lang="zh-CN" altLang="en-US" sz="1400" dirty="0"/>
          </a:p>
        </p:txBody>
      </p:sp>
      <p:sp>
        <p:nvSpPr>
          <p:cNvPr id="24580"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458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12</a:t>
            </a:fld>
            <a:endParaRPr lang="en-US" altLang="zh-CN" sz="1400" dirty="0"/>
          </a:p>
        </p:txBody>
      </p:sp>
      <p:sp>
        <p:nvSpPr>
          <p:cNvPr id="4" name="文本框 3"/>
          <p:cNvSpPr txBox="1"/>
          <p:nvPr/>
        </p:nvSpPr>
        <p:spPr>
          <a:xfrm>
            <a:off x="656565" y="1988840"/>
            <a:ext cx="8124825" cy="2554545"/>
          </a:xfrm>
          <a:prstGeom prst="rect">
            <a:avLst/>
          </a:prstGeom>
          <a:noFill/>
        </p:spPr>
        <p:txBody>
          <a:bodyPr wrap="square" rtlCol="0">
            <a:spAutoFit/>
          </a:bodyPr>
          <a:lstStyle/>
          <a:p>
            <a:r>
              <a:rPr lang="en-US" altLang="zh-CN" sz="3200" b="1" dirty="0" smtClean="0">
                <a:latin typeface="Times New Roman" pitchFamily="18" charset="0"/>
                <a:ea typeface="+mn-ea"/>
                <a:cs typeface="Times New Roman" pitchFamily="18" charset="0"/>
              </a:rPr>
              <a:t>1</a:t>
            </a:r>
            <a:r>
              <a:rPr lang="zh-CN" altLang="zh-CN" sz="3200" b="1" dirty="0">
                <a:latin typeface="Times New Roman" pitchFamily="18" charset="0"/>
                <a:ea typeface="+mn-ea"/>
                <a:cs typeface="Times New Roman" pitchFamily="18" charset="0"/>
              </a:rPr>
              <a:t>．密码杂凑函数</a:t>
            </a:r>
            <a:r>
              <a:rPr lang="en-US" altLang="zh-CN" sz="3200" b="1" i="1" dirty="0" err="1" smtClean="0">
                <a:latin typeface="Times New Roman" panose="02020603050405020304" pitchFamily="18" charset="0"/>
                <a:ea typeface="+mn-ea"/>
                <a:cs typeface="Times New Roman" panose="02020603050405020304" pitchFamily="18" charset="0"/>
              </a:rPr>
              <a:t>H</a:t>
            </a:r>
            <a:r>
              <a:rPr lang="en-US" altLang="zh-CN" sz="3200" b="1" i="1" baseline="-25000" dirty="0" err="1">
                <a:latin typeface="Times New Roman" panose="02020603050405020304" pitchFamily="18" charset="0"/>
                <a:ea typeface="+mn-ea"/>
                <a:cs typeface="Times New Roman" panose="02020603050405020304" pitchFamily="18" charset="0"/>
              </a:rPr>
              <a:t>v</a:t>
            </a:r>
            <a:r>
              <a:rPr lang="en-US" altLang="zh-CN" sz="3200" b="1" dirty="0" smtClean="0">
                <a:latin typeface="Times New Roman" pitchFamily="18" charset="0"/>
                <a:ea typeface="+mn-ea"/>
                <a:cs typeface="Times New Roman" pitchFamily="18" charset="0"/>
              </a:rPr>
              <a:t>( </a:t>
            </a:r>
            <a:r>
              <a:rPr lang="en-US" altLang="zh-CN" sz="3200" b="1" dirty="0">
                <a:latin typeface="Times New Roman" pitchFamily="18" charset="0"/>
                <a:ea typeface="+mn-ea"/>
                <a:cs typeface="Times New Roman" pitchFamily="18" charset="0"/>
              </a:rPr>
              <a:t>)</a:t>
            </a:r>
          </a:p>
          <a:p>
            <a:r>
              <a:rPr lang="en-US" altLang="zh-CN" sz="3200" b="1" dirty="0">
                <a:latin typeface="Times New Roman" pitchFamily="18" charset="0"/>
                <a:ea typeface="+mn-ea"/>
                <a:cs typeface="Times New Roman" pitchFamily="18" charset="0"/>
              </a:rPr>
              <a:t>    </a:t>
            </a:r>
            <a:r>
              <a:rPr lang="zh-CN" altLang="zh-CN" sz="3200" b="1" dirty="0">
                <a:latin typeface="Times New Roman" pitchFamily="18" charset="0"/>
                <a:ea typeface="+mn-ea"/>
                <a:cs typeface="Times New Roman" pitchFamily="18" charset="0"/>
              </a:rPr>
              <a:t>定义</a:t>
            </a:r>
            <a:r>
              <a:rPr lang="en-US" altLang="zh-CN" sz="3200" b="1" dirty="0">
                <a:latin typeface="Times New Roman" pitchFamily="18" charset="0"/>
                <a:ea typeface="+mn-ea"/>
                <a:cs typeface="Times New Roman" pitchFamily="18" charset="0"/>
              </a:rPr>
              <a:t>9.1</a:t>
            </a:r>
            <a:r>
              <a:rPr lang="zh-CN" altLang="zh-CN" sz="3200" b="1" dirty="0">
                <a:latin typeface="Times New Roman" pitchFamily="18" charset="0"/>
                <a:ea typeface="+mn-ea"/>
                <a:cs typeface="Times New Roman" pitchFamily="18" charset="0"/>
              </a:rPr>
              <a:t>　</a:t>
            </a:r>
            <a:r>
              <a:rPr lang="zh-CN" altLang="zh-CN" sz="3200" dirty="0">
                <a:latin typeface="Times New Roman" pitchFamily="18" charset="0"/>
                <a:ea typeface="+mn-ea"/>
                <a:cs typeface="Times New Roman" pitchFamily="18" charset="0"/>
              </a:rPr>
              <a:t>密码杂凑函数</a:t>
            </a:r>
            <a:r>
              <a:rPr lang="en-US" altLang="zh-CN" sz="3200" i="1" dirty="0" err="1" smtClean="0">
                <a:latin typeface="Times New Roman" pitchFamily="18" charset="0"/>
                <a:ea typeface="+mn-ea"/>
                <a:cs typeface="Times New Roman" pitchFamily="18" charset="0"/>
              </a:rPr>
              <a:t>H</a:t>
            </a:r>
            <a:r>
              <a:rPr lang="en-US" altLang="zh-CN" sz="3200" i="1" baseline="-25000" dirty="0" err="1" smtClean="0">
                <a:latin typeface="Times New Roman" pitchFamily="18" charset="0"/>
                <a:ea typeface="+mn-ea"/>
                <a:cs typeface="Times New Roman" pitchFamily="18" charset="0"/>
              </a:rPr>
              <a:t>v</a:t>
            </a:r>
            <a:r>
              <a:rPr lang="en-US" altLang="zh-CN" sz="3200" dirty="0" smtClean="0">
                <a:latin typeface="Times New Roman" pitchFamily="18" charset="0"/>
                <a:ea typeface="+mn-ea"/>
                <a:cs typeface="Times New Roman" pitchFamily="18" charset="0"/>
              </a:rPr>
              <a:t>( </a:t>
            </a:r>
            <a:r>
              <a:rPr lang="en-US" altLang="zh-CN" sz="3200" dirty="0">
                <a:latin typeface="Times New Roman" pitchFamily="18" charset="0"/>
                <a:ea typeface="+mn-ea"/>
                <a:cs typeface="Times New Roman" pitchFamily="18" charset="0"/>
              </a:rPr>
              <a:t>)</a:t>
            </a:r>
            <a:r>
              <a:rPr lang="zh-CN" altLang="zh-CN" sz="3200" dirty="0">
                <a:latin typeface="Times New Roman" pitchFamily="18" charset="0"/>
                <a:ea typeface="+mn-ea"/>
                <a:cs typeface="Times New Roman" pitchFamily="18" charset="0"/>
              </a:rPr>
              <a:t>的输出是长度恰为</a:t>
            </a:r>
            <a:r>
              <a:rPr lang="en-US" altLang="zh-CN" sz="3200" i="1" dirty="0" err="1">
                <a:latin typeface="Times New Roman" pitchFamily="18" charset="0"/>
                <a:ea typeface="+mn-ea"/>
                <a:cs typeface="Times New Roman" pitchFamily="18" charset="0"/>
              </a:rPr>
              <a:t>v</a:t>
            </a:r>
            <a:r>
              <a:rPr lang="en-US" altLang="zh-CN" sz="3200" dirty="0" err="1">
                <a:latin typeface="Times New Roman" pitchFamily="18" charset="0"/>
                <a:ea typeface="+mn-ea"/>
                <a:cs typeface="Times New Roman" pitchFamily="18" charset="0"/>
              </a:rPr>
              <a:t>bit</a:t>
            </a:r>
            <a:r>
              <a:rPr lang="zh-CN" altLang="zh-CN" sz="3200" dirty="0">
                <a:latin typeface="Times New Roman" pitchFamily="18" charset="0"/>
                <a:ea typeface="+mn-ea"/>
                <a:cs typeface="Times New Roman" pitchFamily="18" charset="0"/>
              </a:rPr>
              <a:t>的杂凑值。</a:t>
            </a:r>
            <a:r>
              <a:rPr lang="en-US" altLang="zh-CN" sz="3200" dirty="0">
                <a:latin typeface="Times New Roman" pitchFamily="18" charset="0"/>
                <a:ea typeface="+mn-ea"/>
                <a:cs typeface="Times New Roman" pitchFamily="18" charset="0"/>
              </a:rPr>
              <a:t>SM9</a:t>
            </a:r>
            <a:r>
              <a:rPr lang="zh-CN" altLang="zh-CN" sz="3200" dirty="0">
                <a:latin typeface="Times New Roman" pitchFamily="18" charset="0"/>
                <a:ea typeface="+mn-ea"/>
                <a:cs typeface="Times New Roman" pitchFamily="18" charset="0"/>
              </a:rPr>
              <a:t>标识密码算法中使用国家密码管理局批准的密码杂凑函数，如</a:t>
            </a:r>
            <a:r>
              <a:rPr lang="en-US" altLang="zh-CN" sz="3200" dirty="0">
                <a:latin typeface="Times New Roman" pitchFamily="18" charset="0"/>
                <a:ea typeface="+mn-ea"/>
                <a:cs typeface="Times New Roman" pitchFamily="18" charset="0"/>
              </a:rPr>
              <a:t>SM3</a:t>
            </a:r>
            <a:r>
              <a:rPr lang="zh-CN" altLang="zh-CN" sz="3200" dirty="0">
                <a:latin typeface="Times New Roman" pitchFamily="18" charset="0"/>
                <a:ea typeface="+mn-ea"/>
                <a:cs typeface="Times New Roman" pitchFamily="18" charset="0"/>
              </a:rPr>
              <a:t>密码杂凑算法</a:t>
            </a:r>
            <a:r>
              <a:rPr lang="zh-CN" altLang="zh-CN" sz="3200" dirty="0" smtClean="0">
                <a:latin typeface="Times New Roman" pitchFamily="18" charset="0"/>
                <a:ea typeface="+mn-ea"/>
                <a:cs typeface="Times New Roman" pitchFamily="18" charset="0"/>
              </a:rPr>
              <a:t>。</a:t>
            </a:r>
            <a:endParaRPr lang="zh-CN" altLang="en-US" sz="2800" b="1"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1550" y="2017713"/>
                <a:ext cx="8433538" cy="2896452"/>
              </a:xfrm>
            </p:spPr>
            <p:txBody>
              <a:bodyPr/>
              <a:lstStyle/>
              <a:p>
                <a:pPr marL="0" indent="0">
                  <a:buNone/>
                </a:pPr>
                <a:r>
                  <a:rPr lang="en-US" altLang="zh-CN" b="1" dirty="0">
                    <a:latin typeface="Times New Roman" pitchFamily="18" charset="0"/>
                    <a:cs typeface="Times New Roman" pitchFamily="18" charset="0"/>
                  </a:rPr>
                  <a:t>2</a:t>
                </a:r>
                <a:r>
                  <a:rPr lang="zh-CN" altLang="zh-CN" b="1" dirty="0">
                    <a:latin typeface="Times New Roman" pitchFamily="18" charset="0"/>
                    <a:cs typeface="Times New Roman" pitchFamily="18" charset="0"/>
                  </a:rPr>
                  <a:t>．密码函数</a:t>
                </a:r>
                <a:r>
                  <a:rPr lang="en-US" altLang="zh-CN" b="1" i="1" dirty="0">
                    <a:latin typeface="Times New Roman" pitchFamily="18" charset="0"/>
                    <a:cs typeface="Times New Roman" pitchFamily="18" charset="0"/>
                  </a:rPr>
                  <a:t>H</a:t>
                </a:r>
                <a:r>
                  <a:rPr lang="en-US" altLang="zh-CN" b="1" baseline="-25000" dirty="0">
                    <a:latin typeface="Times New Roman" pitchFamily="18" charset="0"/>
                    <a:cs typeface="Times New Roman" pitchFamily="18" charset="0"/>
                  </a:rPr>
                  <a:t>1</a:t>
                </a:r>
                <a:r>
                  <a:rPr lang="en-US" altLang="zh-CN" b="1" dirty="0">
                    <a:latin typeface="Times New Roman" pitchFamily="18" charset="0"/>
                    <a:cs typeface="Times New Roman" pitchFamily="18" charset="0"/>
                  </a:rPr>
                  <a:t>( )</a:t>
                </a:r>
              </a:p>
              <a:p>
                <a:pPr marL="0" indent="0">
                  <a:buNone/>
                </a:pPr>
                <a:r>
                  <a:rPr lang="en-US" altLang="zh-CN" dirty="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密码</a:t>
                </a:r>
                <a:r>
                  <a:rPr lang="zh-CN" altLang="zh-CN" dirty="0">
                    <a:latin typeface="Times New Roman" pitchFamily="18" charset="0"/>
                    <a:cs typeface="Times New Roman" pitchFamily="18" charset="0"/>
                  </a:rPr>
                  <a:t>函数</a:t>
                </a:r>
                <a:r>
                  <a:rPr lang="en-US" altLang="zh-CN" i="1" dirty="0" smtClean="0">
                    <a:latin typeface="Times New Roman" panose="02020603050405020304" pitchFamily="18" charset="0"/>
                    <a:cs typeface="Times New Roman" panose="02020603050405020304" pitchFamily="18" charset="0"/>
                  </a:rPr>
                  <a:t>H</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Z,n</a:t>
                </a:r>
                <a:r>
                  <a:rPr lang="en-US" altLang="zh-CN" i="1" dirty="0">
                    <a:latin typeface="Times New Roman" panose="02020603050405020304" pitchFamily="18" charset="0"/>
                    <a:cs typeface="Times New Roman" panose="02020603050405020304" pitchFamily="18" charset="0"/>
                  </a:rPr>
                  <a:t>)</a:t>
                </a:r>
                <a:r>
                  <a:rPr lang="zh-CN" altLang="zh-CN" dirty="0">
                    <a:latin typeface="Times New Roman" pitchFamily="18" charset="0"/>
                    <a:cs typeface="Times New Roman" pitchFamily="18" charset="0"/>
                  </a:rPr>
                  <a:t>的输入为比特</a:t>
                </a:r>
                <a:r>
                  <a:rPr lang="zh-CN" altLang="zh-CN" dirty="0" smtClean="0">
                    <a:latin typeface="Times New Roman" pitchFamily="18" charset="0"/>
                    <a:cs typeface="Times New Roman" pitchFamily="18" charset="0"/>
                  </a:rPr>
                  <a:t>串</a:t>
                </a:r>
                <a:r>
                  <a:rPr lang="en-US" altLang="zh-CN" dirty="0" smtClean="0">
                    <a:latin typeface="Times New Roman" pitchFamily="18" charset="0"/>
                    <a:cs typeface="Times New Roman" pitchFamily="18" charset="0"/>
                  </a:rPr>
                  <a:t>Z </a:t>
                </a:r>
                <a:r>
                  <a:rPr lang="zh-CN" altLang="zh-CN" dirty="0" smtClean="0">
                    <a:latin typeface="Times New Roman" pitchFamily="18" charset="0"/>
                    <a:cs typeface="Times New Roman" pitchFamily="18" charset="0"/>
                  </a:rPr>
                  <a:t>和</a:t>
                </a:r>
                <a:r>
                  <a:rPr lang="zh-CN" altLang="zh-CN" dirty="0">
                    <a:latin typeface="Times New Roman" pitchFamily="18" charset="0"/>
                    <a:cs typeface="Times New Roman" pitchFamily="18" charset="0"/>
                  </a:rPr>
                  <a:t>整数</a:t>
                </a:r>
                <a:r>
                  <a:rPr lang="en-US" altLang="zh-CN" i="1" dirty="0">
                    <a:latin typeface="Times New Roman" pitchFamily="18" charset="0"/>
                    <a:cs typeface="Times New Roman" pitchFamily="18" charset="0"/>
                  </a:rPr>
                  <a:t>n</a:t>
                </a:r>
                <a:r>
                  <a:rPr lang="zh-CN" altLang="zh-CN" dirty="0">
                    <a:latin typeface="Times New Roman" pitchFamily="18" charset="0"/>
                    <a:cs typeface="Times New Roman" pitchFamily="18" charset="0"/>
                  </a:rPr>
                  <a:t>输出为一个整数</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r>
                      <a:rPr lang="en-US" altLang="zh-CN" i="1">
                        <a:latin typeface="Cambria Math"/>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oMath>
                </a14:m>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H</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i="1" dirty="0" err="1" smtClean="0">
                    <a:latin typeface="Times New Roman" panose="02020603050405020304" pitchFamily="18" charset="0"/>
                    <a:cs typeface="Times New Roman" panose="02020603050405020304" pitchFamily="18" charset="0"/>
                  </a:rPr>
                  <a:t>,n</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t>
                </a:r>
                <a:r>
                  <a:rPr lang="zh-CN" altLang="zh-CN" dirty="0">
                    <a:latin typeface="Times New Roman" pitchFamily="18" charset="0"/>
                    <a:cs typeface="Times New Roman" pitchFamily="18" charset="0"/>
                  </a:rPr>
                  <a:t>需要调用密码杂凑函数</a:t>
                </a:r>
                <a:r>
                  <a:rPr lang="en-US" altLang="zh-CN" i="1" dirty="0" err="1">
                    <a:latin typeface="Times New Roman" panose="02020603050405020304" pitchFamily="18" charset="0"/>
                    <a:cs typeface="Times New Roman" panose="02020603050405020304" pitchFamily="18" charset="0"/>
                  </a:rPr>
                  <a:t>H</a:t>
                </a:r>
                <a:r>
                  <a:rPr lang="en-US" altLang="zh-CN" i="1" baseline="-25000" dirty="0" err="1">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itchFamily="18" charset="0"/>
                    <a:cs typeface="Times New Roman" pitchFamily="18" charset="0"/>
                  </a:rPr>
                  <a:t>密码函数</a:t>
                </a:r>
                <a:r>
                  <a:rPr lang="en-US" altLang="zh-CN" i="1" dirty="0" smtClean="0">
                    <a:latin typeface="Times New Roman" panose="02020603050405020304" pitchFamily="18" charset="0"/>
                    <a:cs typeface="Times New Roman" panose="02020603050405020304" pitchFamily="18" charset="0"/>
                  </a:rPr>
                  <a:t>H</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i="1" dirty="0" err="1" smtClean="0">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a:t>
                </a:r>
                <a:r>
                  <a:rPr lang="zh-CN" altLang="zh-CN" dirty="0">
                    <a:latin typeface="Times New Roman" pitchFamily="18" charset="0"/>
                    <a:cs typeface="Times New Roman" pitchFamily="18" charset="0"/>
                  </a:rPr>
                  <a:t>如下。</a:t>
                </a:r>
                <a:endParaRPr lang="en-US" altLang="zh-CN" dirty="0">
                  <a:latin typeface="Times New Roman" panose="02020603050405020304" pitchFamily="18" charset="0"/>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1550" y="2017713"/>
                <a:ext cx="8433538" cy="2896452"/>
              </a:xfrm>
              <a:blipFill rotWithShape="1">
                <a:blip r:embed="rId2"/>
                <a:stretch>
                  <a:fillRect l="-1880" t="-3579" b="-105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2E3A50-CC3C-410E-ACD2-CF6FAB65F6F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Tahoma" panose="020B0604030504040204" pitchFamily="34" charset="0"/>
              </a:rPr>
              <a:t>13</a:t>
            </a:fld>
            <a:endParaRPr lang="en-US" altLang="zh-CN" dirty="0">
              <a:latin typeface="Tahoma" panose="020B0604030504040204" pitchFamily="34" charset="0"/>
            </a:endParaRPr>
          </a:p>
        </p:txBody>
      </p:sp>
    </p:spTree>
    <p:extLst>
      <p:ext uri="{BB962C8B-B14F-4D97-AF65-F5344CB8AC3E}">
        <p14:creationId xmlns:p14="http://schemas.microsoft.com/office/powerpoint/2010/main" val="93927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日期占位符 3"/>
          <p:cNvSpPr txBox="1">
            <a:spLocks noGrp="1"/>
          </p:cNvSpPr>
          <p:nvPr>
            <p:ph type="dt" sz="half" idx="10"/>
          </p:nvPr>
        </p:nvSpPr>
        <p:spPr/>
        <p:txBody>
          <a:bodyPr anchor="b"/>
          <a:lstStyle/>
          <a:p>
            <a:pPr marL="0" indent="0" eaLnBrk="1" hangingPunct="1">
              <a:spcBef>
                <a:spcPct val="0"/>
              </a:spcBef>
              <a:buClrTx/>
              <a:buSzTx/>
              <a:buFontTx/>
              <a:buNone/>
            </a:pPr>
            <a:fld id="{12220251-B9F5-40CF-A1E5-A6D6F78A82B4}" type="datetime1">
              <a:rPr lang="zh-CN" altLang="en-US" sz="1400" smtClean="0"/>
              <a:t>2020\2\1 Saturday</a:t>
            </a:fld>
            <a:endParaRPr lang="zh-CN" altLang="en-US" sz="1400" dirty="0"/>
          </a:p>
        </p:txBody>
      </p:sp>
      <p:sp>
        <p:nvSpPr>
          <p:cNvPr id="2560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560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14</a:t>
            </a:fld>
            <a:endParaRPr lang="en-US" altLang="zh-CN" sz="1400" dirty="0"/>
          </a:p>
        </p:txBody>
      </p:sp>
      <mc:AlternateContent xmlns:mc="http://schemas.openxmlformats.org/markup-compatibility/2006" xmlns:a14="http://schemas.microsoft.com/office/drawing/2010/main">
        <mc:Choice Requires="a14">
          <p:sp>
            <p:nvSpPr>
              <p:cNvPr id="2" name="文本框 1"/>
              <p:cNvSpPr txBox="1"/>
              <p:nvPr/>
            </p:nvSpPr>
            <p:spPr>
              <a:xfrm>
                <a:off x="296525" y="1853825"/>
                <a:ext cx="8550950" cy="4472186"/>
              </a:xfrm>
              <a:prstGeom prst="rect">
                <a:avLst/>
              </a:prstGeom>
              <a:noFill/>
            </p:spPr>
            <p:txBody>
              <a:bodyPr wrap="square" rtlCol="0">
                <a:spAutoFit/>
              </a:bodyPr>
              <a:lstStyle/>
              <a:p>
                <a:r>
                  <a:rPr lang="zh-CN" altLang="zh-CN" sz="2400" dirty="0" smtClean="0">
                    <a:latin typeface="Times New Roman" pitchFamily="18" charset="0"/>
                    <a:cs typeface="Times New Roman" pitchFamily="18" charset="0"/>
                  </a:rPr>
                  <a:t>输入：比特串</a:t>
                </a:r>
                <a:r>
                  <a:rPr lang="en-US" altLang="zh-CN" sz="2400" i="1" dirty="0">
                    <a:latin typeface="Times New Roman" pitchFamily="18" charset="0"/>
                    <a:cs typeface="Times New Roman" pitchFamily="18" charset="0"/>
                  </a:rPr>
                  <a:t>Z</a:t>
                </a:r>
                <a:r>
                  <a:rPr lang="zh-CN" altLang="zh-CN" sz="2400" dirty="0">
                    <a:latin typeface="Times New Roman" pitchFamily="18" charset="0"/>
                    <a:cs typeface="Times New Roman" pitchFamily="18" charset="0"/>
                  </a:rPr>
                  <a:t>，整数</a:t>
                </a:r>
                <a:r>
                  <a:rPr lang="en-US" altLang="zh-CN" sz="2400" i="1" dirty="0">
                    <a:latin typeface="Times New Roman" pitchFamily="18" charset="0"/>
                    <a:cs typeface="Times New Roman" pitchFamily="18" charset="0"/>
                  </a:rPr>
                  <a:t>n</a:t>
                </a:r>
                <a:r>
                  <a:rPr lang="zh-CN" altLang="zh-CN" sz="2400" dirty="0">
                    <a:latin typeface="Times New Roman" pitchFamily="18" charset="0"/>
                    <a:cs typeface="Times New Roman" pitchFamily="18" charset="0"/>
                  </a:rPr>
                  <a:t>。</a:t>
                </a:r>
              </a:p>
              <a:p>
                <a:r>
                  <a:rPr lang="zh-CN" altLang="zh-CN" sz="2400" dirty="0">
                    <a:latin typeface="Times New Roman" pitchFamily="18" charset="0"/>
                    <a:cs typeface="Times New Roman" pitchFamily="18" charset="0"/>
                  </a:rPr>
                  <a:t>输出：整数</a:t>
                </a:r>
                <a14:m>
                  <m:oMath xmlns:m="http://schemas.openxmlformats.org/officeDocument/2006/math">
                    <m:sSub>
                      <m:sSubPr>
                        <m:ctrlPr>
                          <a:rPr lang="en-US" altLang="zh-CN" sz="2400" i="1">
                            <a:latin typeface="Cambria Math"/>
                          </a:rPr>
                        </m:ctrlPr>
                      </m:sSubPr>
                      <m:e>
                        <m:r>
                          <m:rPr>
                            <m:sty m:val="p"/>
                          </m:rPr>
                          <a:rPr lang="en-US" altLang="zh-CN" sz="2400" i="0">
                            <a:latin typeface="Cambria Math" panose="02040503050406030204" pitchFamily="18" charset="0"/>
                          </a:rPr>
                          <m:t>h</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𝑛</m:t>
                    </m:r>
                    <m:r>
                      <a:rPr lang="en-US" altLang="zh-CN" sz="2400" b="0" i="1" smtClean="0">
                        <a:latin typeface="Cambria Math"/>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oMath>
                </a14:m>
                <a:endParaRPr lang="en-US" altLang="zh-CN" sz="2400" dirty="0">
                  <a:latin typeface="Times New Roman" pitchFamily="18" charset="0"/>
                  <a:cs typeface="Times New Roman" pitchFamily="18" charset="0"/>
                </a:endParaRPr>
              </a:p>
              <a:p>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a:t>
                </a:r>
                <a:r>
                  <a:rPr lang="zh-CN" altLang="zh-CN" sz="2400" dirty="0">
                    <a:latin typeface="Times New Roman" pitchFamily="18" charset="0"/>
                    <a:cs typeface="Times New Roman" pitchFamily="18" charset="0"/>
                  </a:rPr>
                  <a:t>）初始化一个</a:t>
                </a:r>
                <a:r>
                  <a:rPr lang="en-US" altLang="zh-CN" sz="2400" dirty="0">
                    <a:latin typeface="Times New Roman" pitchFamily="18" charset="0"/>
                    <a:cs typeface="Times New Roman" pitchFamily="18" charset="0"/>
                  </a:rPr>
                  <a:t>32bit</a:t>
                </a:r>
                <a:r>
                  <a:rPr lang="zh-CN" altLang="zh-CN" sz="2400" dirty="0">
                    <a:latin typeface="Times New Roman" pitchFamily="18" charset="0"/>
                    <a:cs typeface="Times New Roman" pitchFamily="18" charset="0"/>
                  </a:rPr>
                  <a:t>构成的计数器</a:t>
                </a:r>
                <a:r>
                  <a:rPr lang="en-US" altLang="zh-CN" sz="2400" dirty="0" err="1">
                    <a:latin typeface="Times New Roman" panose="02020603050405020304" pitchFamily="18" charset="0"/>
                    <a:cs typeface="Times New Roman" panose="02020603050405020304" pitchFamily="18" charset="0"/>
                  </a:rPr>
                  <a:t>ct</a:t>
                </a:r>
                <a:r>
                  <a:rPr lang="en-US" altLang="zh-CN" sz="2400" dirty="0">
                    <a:latin typeface="Times New Roman" panose="02020603050405020304" pitchFamily="18" charset="0"/>
                    <a:cs typeface="Times New Roman" panose="02020603050405020304" pitchFamily="18" charset="0"/>
                  </a:rPr>
                  <a:t>=0x00000001</a:t>
                </a:r>
              </a:p>
              <a:p>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zh-CN" altLang="zh-CN" sz="2400" dirty="0">
                    <a:latin typeface="Times New Roman" pitchFamily="18" charset="0"/>
                    <a:cs typeface="Times New Roman" pitchFamily="18" charset="0"/>
                  </a:rPr>
                  <a:t>）计算</a:t>
                </a:r>
                <a:r>
                  <a:rPr lang="en-US" altLang="zh-CN" sz="2400" dirty="0" err="1">
                    <a:latin typeface="Times New Roman" panose="02020603050405020304" pitchFamily="18" charset="0"/>
                    <a:cs typeface="Times New Roman" panose="02020603050405020304" pitchFamily="18" charset="0"/>
                  </a:rPr>
                  <a:t>hlen</a:t>
                </a:r>
                <a:r>
                  <a:rPr lang="en-US" altLang="zh-CN" sz="2400" i="1"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b="0" i="1" smtClean="0">
                        <a:latin typeface="Cambria Math" panose="02040503050406030204" pitchFamily="18" charset="0"/>
                      </a:rPr>
                      <m:t>8</m:t>
                    </m:r>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(5×</m:t>
                        </m:r>
                        <m:d>
                          <m:dPr>
                            <m:ctrlPr>
                              <a:rPr lang="en-US" altLang="zh-CN" sz="2400" b="0" i="1" smtClean="0">
                                <a:latin typeface="Cambria Math"/>
                                <a:ea typeface="Cambria Math" panose="02040503050406030204" pitchFamily="18" charset="0"/>
                              </a:rPr>
                            </m:ctrlPr>
                          </m:dPr>
                          <m:e>
                            <m:func>
                              <m:funcPr>
                                <m:ctrlPr>
                                  <a:rPr lang="en-US" altLang="zh-CN" sz="2400" b="0" i="1" smtClean="0">
                                    <a:latin typeface="Cambria Math"/>
                                    <a:ea typeface="Cambria Math" panose="02040503050406030204" pitchFamily="18" charset="0"/>
                                  </a:rPr>
                                </m:ctrlPr>
                              </m:funcPr>
                              <m:fName>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𝑙𝑜𝑔</m:t>
                                    </m:r>
                                  </m:e>
                                  <m:sub>
                                    <m:r>
                                      <a:rPr lang="en-US" altLang="zh-CN" sz="2400" b="0" i="1" smtClean="0">
                                        <a:latin typeface="Cambria Math" panose="02040503050406030204" pitchFamily="18" charset="0"/>
                                        <a:ea typeface="Cambria Math" panose="02040503050406030204" pitchFamily="18" charset="0"/>
                                      </a:rPr>
                                      <m:t>2</m:t>
                                    </m:r>
                                  </m:sub>
                                </m:sSub>
                              </m:fName>
                              <m:e>
                                <m:r>
                                  <a:rPr lang="en-US" altLang="zh-CN" sz="2400" b="0" i="1" smtClean="0">
                                    <a:latin typeface="Cambria Math" panose="02040503050406030204" pitchFamily="18" charset="0"/>
                                    <a:ea typeface="Cambria Math" panose="02040503050406030204" pitchFamily="18" charset="0"/>
                                  </a:rPr>
                                  <m:t>𝑛</m:t>
                                </m:r>
                              </m:e>
                            </m:func>
                          </m:e>
                        </m:d>
                        <m:r>
                          <a:rPr lang="en-US" altLang="zh-CN" sz="2400" b="0" i="1" smtClean="0">
                            <a:latin typeface="Cambria Math" panose="02040503050406030204" pitchFamily="18" charset="0"/>
                            <a:ea typeface="Cambria Math" panose="02040503050406030204" pitchFamily="18" charset="0"/>
                          </a:rPr>
                          <m:t>)/32</m:t>
                        </m:r>
                      </m:e>
                    </m:d>
                  </m:oMath>
                </a14:m>
                <a:endParaRPr lang="en-US" altLang="zh-CN" sz="2400" i="1" dirty="0">
                  <a:latin typeface="Times New Roman" panose="02020603050405020304" pitchFamily="18" charset="0"/>
                  <a:cs typeface="Times New Roman" panose="02020603050405020304" pitchFamily="18" charset="0"/>
                </a:endParaRPr>
              </a:p>
              <a:p>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3</a:t>
                </a:r>
                <a:r>
                  <a:rPr lang="zh-CN" altLang="zh-CN" sz="2400" dirty="0">
                    <a:latin typeface="Times New Roman" pitchFamily="18" charset="0"/>
                    <a:cs typeface="Times New Roman" pitchFamily="18" charset="0"/>
                  </a:rPr>
                  <a:t>）对</a:t>
                </a:r>
                <a:r>
                  <a:rPr lang="en-US" altLang="zh-CN" sz="2400" i="1" dirty="0" err="1">
                    <a:latin typeface="Times New Roman" pitchFamily="18" charset="0"/>
                    <a:cs typeface="Times New Roman" pitchFamily="18" charset="0"/>
                  </a:rPr>
                  <a:t>i</a:t>
                </a:r>
                <a:r>
                  <a:rPr lang="zh-CN" altLang="zh-CN" sz="2400" dirty="0">
                    <a:latin typeface="Times New Roman" pitchFamily="18" charset="0"/>
                    <a:cs typeface="Times New Roman" pitchFamily="18" charset="0"/>
                  </a:rPr>
                  <a:t>从</a:t>
                </a:r>
                <a:r>
                  <a:rPr lang="en-US" altLang="zh-CN" sz="2400" dirty="0">
                    <a:latin typeface="Times New Roman" pitchFamily="18" charset="0"/>
                    <a:cs typeface="Times New Roman" pitchFamily="18" charset="0"/>
                  </a:rPr>
                  <a:t>1</a:t>
                </a:r>
                <a:r>
                  <a:rPr lang="zh-CN" altLang="zh-CN" sz="2400" dirty="0">
                    <a:latin typeface="Times New Roman" pitchFamily="18" charset="0"/>
                    <a:cs typeface="Times New Roman" pitchFamily="18" charset="0"/>
                  </a:rPr>
                  <a:t>到</a:t>
                </a:r>
                <a14:m>
                  <m:oMath xmlns:m="http://schemas.openxmlformats.org/officeDocument/2006/math">
                    <m:d>
                      <m:dPr>
                        <m:begChr m:val="⌈"/>
                        <m:endChr m:val="⌉"/>
                        <m:ctrlPr>
                          <a:rPr lang="zh-CN" altLang="en-US" sz="2400" i="1" smtClean="0">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𝑣</m:t>
                        </m:r>
                      </m:e>
                    </m:d>
                  </m:oMath>
                </a14:m>
                <a:r>
                  <a:rPr lang="zh-CN" altLang="zh-CN" sz="2400" dirty="0">
                    <a:latin typeface="Times New Roman" pitchFamily="18" charset="0"/>
                    <a:cs typeface="Times New Roman" pitchFamily="18" charset="0"/>
                  </a:rPr>
                  <a:t>计算</a:t>
                </a:r>
                <a14:m>
                  <m:oMath xmlns:m="http://schemas.openxmlformats.org/officeDocument/2006/math">
                    <m:sSub>
                      <m:sSubPr>
                        <m:ctrlPr>
                          <a:rPr lang="en-US" altLang="zh-CN" sz="2400" i="1" smtClean="0">
                            <a:latin typeface="Cambria Math"/>
                          </a:rPr>
                        </m:ctrlPr>
                      </m:sSubPr>
                      <m:e>
                        <m:r>
                          <a:rPr lang="en-US" altLang="zh-CN" sz="2400" b="0" i="1" smtClean="0">
                            <a:latin typeface="Cambria Math" panose="02040503050406030204" pitchFamily="18" charset="0"/>
                          </a:rPr>
                          <m:t>𝐻</m:t>
                        </m:r>
                      </m:e>
                      <m:sub>
                        <m:sSub>
                          <m:sSubPr>
                            <m:ctrlPr>
                              <a:rPr lang="en-US" altLang="zh-CN" sz="2400" b="0" i="1" smtClean="0">
                                <a:latin typeface="Cambria Math"/>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oMath>
                </a14:m>
                <a:r>
                  <a:rPr lang="en-US" altLang="zh-CN" sz="2400" i="1" dirty="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H</a:t>
                </a:r>
                <a:r>
                  <a:rPr lang="en-US" altLang="zh-CN" sz="2400" i="1" baseline="-25000" dirty="0" smtClean="0">
                    <a:latin typeface="Times New Roman" panose="02020603050405020304" pitchFamily="18" charset="0"/>
                    <a:cs typeface="Times New Roman" panose="02020603050405020304" pitchFamily="18" charset="0"/>
                  </a:rPr>
                  <a:t>v</a:t>
                </a:r>
                <a:r>
                  <a:rPr lang="en-US" altLang="zh-CN" sz="2400" dirty="0" smtClean="0">
                    <a:latin typeface="Times New Roman" panose="02020603050405020304" pitchFamily="18" charset="0"/>
                    <a:cs typeface="Times New Roman" panose="02020603050405020304" pitchFamily="18" charset="0"/>
                  </a:rPr>
                  <a:t>(0</a:t>
                </a: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01</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i="1" dirty="0">
                    <a:latin typeface="Times New Roman" panose="02020603050405020304" pitchFamily="18" charset="0"/>
                    <a:cs typeface="Times New Roman" panose="02020603050405020304" pitchFamily="18" charset="0"/>
                  </a:rPr>
                  <a:t>Z</a:t>
                </a:r>
                <a:r>
                  <a:rPr lang="en-US" altLang="zh-CN" sz="2400" i="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ct</m:t>
                    </m:r>
                  </m:oMath>
                </a14:m>
                <a:r>
                  <a:rPr lang="en-US" altLang="zh-CN" sz="2400" dirty="0">
                    <a:latin typeface="Times New Roman" panose="02020603050405020304" pitchFamily="18" charset="0"/>
                    <a:cs typeface="Times New Roman" panose="02020603050405020304" pitchFamily="18" charset="0"/>
                  </a:rPr>
                  <a:t>)</a:t>
                </a:r>
              </a:p>
              <a:p>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4</a:t>
                </a:r>
                <a:r>
                  <a:rPr lang="zh-CN" altLang="zh-CN" sz="2400" dirty="0">
                    <a:latin typeface="Times New Roman" pitchFamily="18" charset="0"/>
                    <a:cs typeface="Times New Roman" pitchFamily="18" charset="0"/>
                  </a:rPr>
                  <a:t>）若</a:t>
                </a:r>
                <a14:m>
                  <m:oMath xmlns:m="http://schemas.openxmlformats.org/officeDocument/2006/math">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oMath>
                </a14:m>
                <a:r>
                  <a:rPr lang="zh-CN" altLang="zh-CN" sz="2400" dirty="0">
                    <a:latin typeface="Times New Roman" pitchFamily="18" charset="0"/>
                    <a:cs typeface="Times New Roman" pitchFamily="18" charset="0"/>
                  </a:rPr>
                  <a:t>整数，令</a:t>
                </a:r>
                <a14:m>
                  <m:oMath xmlns:m="http://schemas.openxmlformats.org/officeDocument/2006/math">
                    <m:sSub>
                      <m:sSubPr>
                        <m:ctrlPr>
                          <a:rPr lang="en-US" altLang="zh-CN" sz="2400" b="0" i="1" smtClean="0">
                            <a:latin typeface="Cambria Math"/>
                          </a:rPr>
                        </m:ctrlPr>
                      </m:sSubPr>
                      <m:e>
                        <m:r>
                          <a:rPr lang="en-US" altLang="zh-CN" sz="2400" b="0" i="1" smtClean="0">
                            <a:latin typeface="Cambria Math" panose="02040503050406030204" pitchFamily="18" charset="0"/>
                          </a:rPr>
                          <m:t>𝐻</m:t>
                        </m:r>
                      </m:e>
                      <m:sub>
                        <m:sSub>
                          <m:sSubPr>
                            <m:ctrlPr>
                              <a:rPr lang="en-US" altLang="zh-CN" sz="2400" b="0" i="1" smtClean="0">
                                <a:latin typeface="Cambria Math"/>
                              </a:rPr>
                            </m:ctrlPr>
                          </m:sSubPr>
                          <m:e>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e>
                          <m:sub>
                            <m:d>
                              <m:dPr>
                                <m:begChr m:val="⌈"/>
                                <m:endChr m:val="⌉"/>
                                <m:ctrlPr>
                                  <a:rPr lang="en-US" altLang="zh-CN" sz="2400" b="0" i="1" smtClean="0">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sub>
                        </m:sSub>
                      </m:sub>
                    </m:sSub>
                  </m:oMath>
                </a14:m>
                <a:r>
                  <a:rPr lang="en-US" altLang="zh-CN" sz="24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e>
                          <m:sub>
                            <m:d>
                              <m:dPr>
                                <m:begChr m:val="⌈"/>
                                <m:endChr m:val="⌉"/>
                                <m:ctrlPr>
                                  <a:rPr lang="en-US" altLang="zh-CN" sz="2400" i="1">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sub>
                        </m:sSub>
                      </m:sub>
                    </m:sSub>
                  </m:oMath>
                </a14:m>
                <a:r>
                  <a:rPr lang="en-US" altLang="zh-CN" sz="2400" dirty="0" smtClean="0">
                    <a:latin typeface="Times New Roman" pitchFamily="18" charset="0"/>
                    <a:cs typeface="Times New Roman" pitchFamily="18" charset="0"/>
                  </a:rPr>
                  <a:t>, </a:t>
                </a:r>
                <a:r>
                  <a:rPr lang="zh-CN" altLang="zh-CN" sz="2400" dirty="0" smtClean="0">
                    <a:latin typeface="Times New Roman" pitchFamily="18" charset="0"/>
                    <a:cs typeface="Times New Roman" pitchFamily="18" charset="0"/>
                  </a:rPr>
                  <a:t>否则</a:t>
                </a:r>
                <a:r>
                  <a:rPr lang="zh-CN" altLang="zh-CN" sz="2400" dirty="0">
                    <a:latin typeface="Times New Roman" pitchFamily="18" charset="0"/>
                    <a:cs typeface="Times New Roman" pitchFamily="18" charset="0"/>
                  </a:rPr>
                  <a:t>令</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r>
                              <a:rPr lang="en-US" altLang="zh-CN" sz="2400" i="1">
                                <a:latin typeface="Cambria Math" panose="02040503050406030204" pitchFamily="18" charset="0"/>
                              </a:rPr>
                              <m:t>!</m:t>
                            </m:r>
                          </m:e>
                          <m:sub>
                            <m:d>
                              <m:dPr>
                                <m:begChr m:val="⌈"/>
                                <m:endChr m:val="⌉"/>
                                <m:ctrlPr>
                                  <a:rPr lang="en-US" altLang="zh-CN" sz="2400" i="1">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sub>
                        </m:sSub>
                      </m:sub>
                    </m:sSub>
                  </m:oMath>
                </a14:m>
                <a:endParaRPr lang="en-US" altLang="zh-CN" sz="2400" i="1" dirty="0" smtClean="0">
                  <a:latin typeface="Cambria Math"/>
                  <a:cs typeface="Times New Roman" panose="02020603050405020304" pitchFamily="18" charset="0"/>
                </a:endParaRPr>
              </a:p>
              <a:p>
                <a14:m>
                  <m:oMath xmlns:m="http://schemas.openxmlformats.org/officeDocument/2006/math">
                    <m:r>
                      <a:rPr lang="zh-CN" altLang="en-US" sz="2400" i="1" dirty="0">
                        <a:latin typeface="Cambria Math" panose="02040503050406030204" pitchFamily="18" charset="0"/>
                        <a:cs typeface="Times New Roman" panose="02020603050405020304" pitchFamily="18" charset="0"/>
                      </a:rPr>
                      <m:t>为</m:t>
                    </m:r>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e>
                          <m:sub>
                            <m:d>
                              <m:dPr>
                                <m:begChr m:val="⌈"/>
                                <m:endChr m:val="⌉"/>
                                <m:ctrlPr>
                                  <a:rPr lang="en-US" altLang="zh-CN" sz="2400" i="1">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sub>
                        </m:sSub>
                      </m:sub>
                    </m:sSub>
                  </m:oMath>
                </a14:m>
                <a:r>
                  <a:rPr lang="zh-CN" altLang="zh-CN" sz="2400" dirty="0">
                    <a:latin typeface="Times New Roman" pitchFamily="18" charset="0"/>
                    <a:cs typeface="Times New Roman" pitchFamily="18" charset="0"/>
                  </a:rPr>
                  <a:t>最左边的</a:t>
                </a:r>
                <a14:m>
                  <m:oMath xmlns:m="http://schemas.openxmlformats.org/officeDocument/2006/math">
                    <m:r>
                      <a:rPr lang="zh-CN" altLang="en-US" sz="2400" i="1" dirty="0">
                        <a:latin typeface="Cambria Math" panose="02040503050406030204" pitchFamily="18" charset="0"/>
                      </a:rPr>
                      <m:t>（</m:t>
                    </m:r>
                    <m:r>
                      <m:rPr>
                        <m:sty m:val="p"/>
                      </m:rPr>
                      <a:rPr lang="en-US" altLang="zh-CN" sz="2400" b="0" i="0" dirty="0" smtClean="0">
                        <a:latin typeface="Cambria Math" panose="02040503050406030204" pitchFamily="18" charset="0"/>
                      </a:rPr>
                      <m:t>hlen</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ea typeface="Cambria Math" panose="02040503050406030204" pitchFamily="18" charset="0"/>
                      </a:rPr>
                      <m:t>×</m:t>
                    </m:r>
                    <m:d>
                      <m:dPr>
                        <m:begChr m:val="⌊"/>
                        <m:endChr m:val="⌋"/>
                        <m:ctrlPr>
                          <a:rPr lang="en-US" altLang="zh-CN" sz="2400" b="0" i="1" dirty="0" smtClean="0">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m:t>
                    </m:r>
                  </m:oMath>
                </a14:m>
                <a:r>
                  <a:rPr lang="en-US" altLang="zh-CN" sz="2400" dirty="0" smtClean="0">
                    <a:latin typeface="Times New Roman" panose="02020603050405020304" pitchFamily="18" charset="0"/>
                    <a:cs typeface="Times New Roman" panose="02020603050405020304" pitchFamily="18" charset="0"/>
                  </a:rPr>
                  <a:t>bit</a:t>
                </a:r>
              </a:p>
              <a:p>
                <a:r>
                  <a:rPr lang="zh-CN" altLang="zh-CN" sz="2400" dirty="0"/>
                  <a:t>（</a:t>
                </a:r>
                <a:r>
                  <a:rPr lang="en-US" altLang="zh-CN" sz="2400" dirty="0"/>
                  <a:t>5</a:t>
                </a:r>
                <a:r>
                  <a:rPr lang="zh-CN" altLang="zh-CN" sz="2400" dirty="0"/>
                  <a:t>）令</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𝑎</m:t>
                        </m:r>
                      </m:sub>
                    </m:sSub>
                    <m:r>
                      <a:rPr lang="en-US" altLang="zh-CN" sz="2400" i="1">
                        <a:latin typeface="Cambria Math" panose="02040503050406030204" pitchFamily="18" charset="0"/>
                      </a:rPr>
                      <m:t>=</m:t>
                    </m:r>
                  </m:oMath>
                </a14:m>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sub>
                    </m:sSub>
                  </m:oMath>
                </a14:m>
                <a:r>
                  <a:rPr lang="en-US" altLang="zh-CN" sz="2400" i="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r>
                              <a:rPr lang="en-US" altLang="zh-CN" sz="2400" i="1">
                                <a:latin typeface="Cambria Math" panose="02040503050406030204" pitchFamily="18" charset="0"/>
                              </a:rPr>
                              <m:t>!</m:t>
                            </m:r>
                          </m:e>
                          <m:sub>
                            <m:d>
                              <m:dPr>
                                <m:begChr m:val="⌈"/>
                                <m:endChr m:val="⌉"/>
                                <m:ctrlPr>
                                  <a:rPr lang="en-US" altLang="zh-CN" sz="2400" i="1">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r>
                              <a:rPr lang="en-US" altLang="zh-CN" sz="2400" i="1" dirty="0">
                                <a:latin typeface="Cambria Math" panose="02040503050406030204" pitchFamily="18" charset="0"/>
                                <a:cs typeface="Times New Roman" panose="02020603050405020304" pitchFamily="18" charset="0"/>
                              </a:rPr>
                              <m:t>−1</m:t>
                            </m:r>
                          </m:sub>
                        </m:sSub>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a:rPr>
                        </m:ctrlPr>
                      </m:sSubPr>
                      <m:e>
                        <m:r>
                          <a:rPr lang="en-US" altLang="zh-CN" sz="2400" i="1">
                            <a:latin typeface="Cambria Math" panose="02040503050406030204" pitchFamily="18" charset="0"/>
                          </a:rPr>
                          <m:t>𝐻</m:t>
                        </m:r>
                      </m:e>
                      <m:sub>
                        <m:sSub>
                          <m:sSubPr>
                            <m:ctrlPr>
                              <a:rPr lang="en-US" altLang="zh-CN" sz="2400" i="1">
                                <a:latin typeface="Cambria Math"/>
                              </a:rPr>
                            </m:ctrlPr>
                          </m:sSubPr>
                          <m:e>
                            <m:r>
                              <a:rPr lang="en-US" altLang="zh-CN" sz="2400" i="1">
                                <a:latin typeface="Cambria Math" panose="02040503050406030204" pitchFamily="18" charset="0"/>
                              </a:rPr>
                              <m:t>𝑎</m:t>
                            </m:r>
                            <m:r>
                              <a:rPr lang="en-US" altLang="zh-CN" sz="2400" i="1">
                                <a:latin typeface="Cambria Math" panose="02040503050406030204" pitchFamily="18" charset="0"/>
                              </a:rPr>
                              <m:t>!</m:t>
                            </m:r>
                          </m:e>
                          <m:sub>
                            <m:d>
                              <m:dPr>
                                <m:begChr m:val="⌈"/>
                                <m:endChr m:val="⌉"/>
                                <m:ctrlPr>
                                  <a:rPr lang="en-US" altLang="zh-CN" sz="2400" i="1">
                                    <a:latin typeface="Cambria Math"/>
                                  </a:rPr>
                                </m:ctrlPr>
                              </m:dPr>
                              <m:e>
                                <m:r>
                                  <m:rPr>
                                    <m:nor/>
                                  </m:rPr>
                                  <a:rPr lang="en-US" altLang="zh-CN" sz="2400" dirty="0">
                                    <a:latin typeface="Times New Roman" panose="02020603050405020304" pitchFamily="18" charset="0"/>
                                    <a:cs typeface="Times New Roman" panose="02020603050405020304" pitchFamily="18" charset="0"/>
                                  </a:rPr>
                                  <m:t>hlen</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𝑣</m:t>
                                </m:r>
                              </m:e>
                            </m:d>
                          </m:sub>
                        </m:sSub>
                      </m:sub>
                    </m:sSub>
                  </m:oMath>
                </a14:m>
                <a:endParaRPr lang="en-US" altLang="zh-CN" sz="2400" dirty="0"/>
              </a:p>
              <a:p>
                <a:r>
                  <a:rPr lang="zh-CN" altLang="zh-CN" sz="2400" dirty="0"/>
                  <a:t>并将</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𝑎</m:t>
                        </m:r>
                      </m:sub>
                    </m:sSub>
                  </m:oMath>
                </a14:m>
                <a:r>
                  <a:rPr lang="zh-CN" altLang="zh-CN" sz="2400" dirty="0"/>
                  <a:t>的数据类型转换为整数。</a:t>
                </a:r>
                <a:endParaRPr lang="en-US" altLang="zh-CN" sz="2400" dirty="0"/>
              </a:p>
              <a:p>
                <a:r>
                  <a:rPr lang="zh-CN" altLang="zh-CN" sz="2400" dirty="0"/>
                  <a:t>（</a:t>
                </a:r>
                <a:r>
                  <a:rPr lang="en-US" altLang="zh-CN" sz="2400" dirty="0"/>
                  <a:t>6</a:t>
                </a:r>
                <a:r>
                  <a:rPr lang="zh-CN" altLang="zh-CN" sz="2400" dirty="0"/>
                  <a:t>）计算</a:t>
                </a:r>
                <a:r>
                  <a:rPr lang="en-US" altLang="zh-CN" sz="2400" i="1" dirty="0">
                    <a:latin typeface="Times New Roman" panose="02020603050405020304" pitchFamily="18" charset="0"/>
                    <a:cs typeface="Times New Roman" panose="02020603050405020304" pitchFamily="18" charset="0"/>
                  </a:rPr>
                  <a:t>h</a:t>
                </a:r>
                <a:r>
                  <a:rPr lang="en-US" altLang="zh-CN" sz="2400"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H</a:t>
                </a:r>
                <a:r>
                  <a:rPr lang="en-US" altLang="zh-CN" sz="2400" i="1" baseline="-25000" dirty="0" err="1">
                    <a:latin typeface="Times New Roman" panose="02020603050405020304" pitchFamily="18" charset="0"/>
                    <a:cs typeface="Times New Roman" panose="02020603050405020304" pitchFamily="18" charset="0"/>
                  </a:rPr>
                  <a:t>a</a:t>
                </a:r>
                <a:r>
                  <a:rPr lang="en-US" altLang="zh-CN" sz="2400" i="1" dirty="0" err="1">
                    <a:latin typeface="Times New Roman" panose="02020603050405020304" pitchFamily="18" charset="0"/>
                    <a:cs typeface="Times New Roman" panose="02020603050405020304" pitchFamily="18" charset="0"/>
                  </a:rPr>
                  <a:t>mod</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endParaRPr lang="zh-CN" altLang="en-US" sz="2400" i="1"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96525" y="1853825"/>
                <a:ext cx="8550950" cy="4472186"/>
              </a:xfrm>
              <a:prstGeom prst="rect">
                <a:avLst/>
              </a:prstGeom>
              <a:blipFill rotWithShape="1">
                <a:blip r:embed="rId2"/>
                <a:stretch>
                  <a:fillRect l="-1141" t="-1499" b="-2180"/>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日期占位符 3"/>
          <p:cNvSpPr txBox="1">
            <a:spLocks noGrp="1"/>
          </p:cNvSpPr>
          <p:nvPr>
            <p:ph type="dt" sz="half" idx="10"/>
          </p:nvPr>
        </p:nvSpPr>
        <p:spPr/>
        <p:txBody>
          <a:bodyPr anchor="b"/>
          <a:lstStyle/>
          <a:p>
            <a:pPr marL="0" indent="0" eaLnBrk="1" hangingPunct="1">
              <a:spcBef>
                <a:spcPct val="0"/>
              </a:spcBef>
              <a:buClrTx/>
              <a:buSzTx/>
              <a:buFontTx/>
              <a:buNone/>
            </a:pPr>
            <a:fld id="{1A4D8339-2369-4D55-8065-07BFFB791CB9}" type="datetime1">
              <a:rPr lang="zh-CN" altLang="en-US" sz="1400" smtClean="0"/>
              <a:t>2020\2\1 Saturday</a:t>
            </a:fld>
            <a:endParaRPr lang="zh-CN" altLang="en-US" sz="1400" dirty="0"/>
          </a:p>
        </p:txBody>
      </p:sp>
      <p:sp>
        <p:nvSpPr>
          <p:cNvPr id="2662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663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15</a:t>
            </a:fld>
            <a:endParaRPr lang="en-US" altLang="zh-CN" sz="1400" dirty="0"/>
          </a:p>
        </p:txBody>
      </p:sp>
      <p:sp>
        <p:nvSpPr>
          <p:cNvPr id="4" name="文本框 3"/>
          <p:cNvSpPr txBox="1"/>
          <p:nvPr/>
        </p:nvSpPr>
        <p:spPr>
          <a:xfrm>
            <a:off x="341530" y="1898830"/>
            <a:ext cx="8661335" cy="3970318"/>
          </a:xfrm>
          <a:prstGeom prst="rect">
            <a:avLst/>
          </a:prstGeom>
          <a:noFill/>
        </p:spPr>
        <p:txBody>
          <a:bodyPr wrap="square" rtlCol="0">
            <a:spAutoFit/>
          </a:bodyPr>
          <a:lstStyle/>
          <a:p>
            <a:r>
              <a:rPr lang="en-US" altLang="zh-CN" sz="2800" b="1" dirty="0" smtClean="0">
                <a:latin typeface="Times New Roman" pitchFamily="18" charset="0"/>
                <a:ea typeface="+mn-ea"/>
                <a:cs typeface="Times New Roman" pitchFamily="18" charset="0"/>
              </a:rPr>
              <a:t>3</a:t>
            </a:r>
            <a:r>
              <a:rPr lang="zh-CN" altLang="zh-CN" sz="2800" b="1" dirty="0">
                <a:latin typeface="Times New Roman" pitchFamily="18" charset="0"/>
                <a:ea typeface="+mn-ea"/>
                <a:cs typeface="Times New Roman" pitchFamily="18" charset="0"/>
              </a:rPr>
              <a:t>．密钥派生函数</a:t>
            </a:r>
          </a:p>
          <a:p>
            <a:r>
              <a:rPr lang="zh-CN" altLang="zh-CN" sz="2800" dirty="0">
                <a:latin typeface="Times New Roman" pitchFamily="18" charset="0"/>
                <a:ea typeface="+mn-ea"/>
                <a:cs typeface="Times New Roman" pitchFamily="18" charset="0"/>
              </a:rPr>
              <a:t>密钥派生函数</a:t>
            </a:r>
            <a:r>
              <a:rPr lang="en-US" altLang="zh-CN" sz="2800" dirty="0">
                <a:latin typeface="Times New Roman" pitchFamily="18" charset="0"/>
                <a:ea typeface="+mn-ea"/>
                <a:cs typeface="Times New Roman" pitchFamily="18" charset="0"/>
              </a:rPr>
              <a:t>KDF(</a:t>
            </a:r>
            <a:r>
              <a:rPr lang="en-US" altLang="zh-CN" sz="2800" i="1" dirty="0" err="1">
                <a:latin typeface="Times New Roman" pitchFamily="18" charset="0"/>
                <a:ea typeface="+mn-ea"/>
                <a:cs typeface="Times New Roman" pitchFamily="18" charset="0"/>
              </a:rPr>
              <a:t>Z</a:t>
            </a:r>
            <a:r>
              <a:rPr lang="en-US" altLang="zh-CN" sz="2800" dirty="0" err="1">
                <a:latin typeface="Times New Roman" pitchFamily="18" charset="0"/>
                <a:ea typeface="+mn-ea"/>
                <a:cs typeface="Times New Roman" pitchFamily="18" charset="0"/>
              </a:rPr>
              <a:t>,klen</a:t>
            </a:r>
            <a:r>
              <a:rPr lang="en-US" altLang="zh-CN" sz="2800" dirty="0">
                <a:latin typeface="Times New Roman" pitchFamily="18" charset="0"/>
                <a:ea typeface="+mn-ea"/>
                <a:cs typeface="Times New Roman" pitchFamily="18" charset="0"/>
              </a:rPr>
              <a:t>)</a:t>
            </a:r>
            <a:r>
              <a:rPr lang="zh-CN" altLang="zh-CN" sz="2800" dirty="0">
                <a:latin typeface="Times New Roman" pitchFamily="18" charset="0"/>
                <a:ea typeface="+mn-ea"/>
                <a:cs typeface="Times New Roman" pitchFamily="18" charset="0"/>
              </a:rPr>
              <a:t>参考</a:t>
            </a:r>
            <a:r>
              <a:rPr lang="en-US" altLang="zh-CN" sz="2800" dirty="0">
                <a:latin typeface="Times New Roman" pitchFamily="18" charset="0"/>
                <a:ea typeface="+mn-ea"/>
                <a:cs typeface="Times New Roman" pitchFamily="18" charset="0"/>
              </a:rPr>
              <a:t>SM2</a:t>
            </a:r>
            <a:r>
              <a:rPr lang="zh-CN" altLang="zh-CN" sz="2800" dirty="0">
                <a:latin typeface="Times New Roman" pitchFamily="18" charset="0"/>
                <a:ea typeface="+mn-ea"/>
                <a:cs typeface="Times New Roman" pitchFamily="18" charset="0"/>
              </a:rPr>
              <a:t>密钥派生函数。</a:t>
            </a:r>
          </a:p>
          <a:p>
            <a:r>
              <a:rPr lang="en-US" altLang="zh-CN" sz="2800" b="1" dirty="0">
                <a:latin typeface="Times New Roman" pitchFamily="18" charset="0"/>
                <a:ea typeface="+mn-ea"/>
                <a:cs typeface="Times New Roman" pitchFamily="18" charset="0"/>
              </a:rPr>
              <a:t>4</a:t>
            </a:r>
            <a:r>
              <a:rPr lang="zh-CN" altLang="zh-CN" sz="2800" b="1" dirty="0">
                <a:latin typeface="Times New Roman" pitchFamily="18" charset="0"/>
                <a:ea typeface="+mn-ea"/>
                <a:cs typeface="Times New Roman" pitchFamily="18" charset="0"/>
              </a:rPr>
              <a:t>．分组密码算法</a:t>
            </a:r>
          </a:p>
          <a:p>
            <a:r>
              <a:rPr lang="en-US" altLang="zh-CN" sz="2800" dirty="0">
                <a:latin typeface="Times New Roman" pitchFamily="18" charset="0"/>
                <a:ea typeface="+mn-ea"/>
                <a:cs typeface="Times New Roman" pitchFamily="18" charset="0"/>
              </a:rPr>
              <a:t>   </a:t>
            </a:r>
            <a:r>
              <a:rPr lang="zh-CN" altLang="zh-CN" sz="2800" dirty="0">
                <a:latin typeface="Times New Roman" pitchFamily="18" charset="0"/>
                <a:ea typeface="+mn-ea"/>
                <a:cs typeface="Times New Roman" pitchFamily="18" charset="0"/>
              </a:rPr>
              <a:t>分组密码算法包括加密算法</a:t>
            </a:r>
            <a:r>
              <a:rPr lang="en-US" altLang="zh-CN" sz="2800" dirty="0" err="1">
                <a:latin typeface="Times New Roman" panose="02020603050405020304" pitchFamily="18" charset="0"/>
                <a:ea typeface="+mn-ea"/>
                <a:cs typeface="Times New Roman" panose="02020603050405020304" pitchFamily="18" charset="0"/>
              </a:rPr>
              <a:t>Enc</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K</a:t>
            </a:r>
            <a:r>
              <a:rPr lang="en-US" altLang="zh-CN" sz="2800" baseline="-25000" dirty="0">
                <a:latin typeface="Times New Roman" panose="02020603050405020304" pitchFamily="18" charset="0"/>
                <a:ea typeface="+mn-ea"/>
                <a:cs typeface="Times New Roman" panose="02020603050405020304" pitchFamily="18" charset="0"/>
              </a:rPr>
              <a:t>1</a:t>
            </a:r>
            <a:r>
              <a:rPr lang="en-US" altLang="zh-CN" sz="2800" i="1" dirty="0">
                <a:latin typeface="Times New Roman" panose="02020603050405020304" pitchFamily="18" charset="0"/>
                <a:ea typeface="+mn-ea"/>
                <a:cs typeface="Times New Roman" panose="02020603050405020304" pitchFamily="18" charset="0"/>
              </a:rPr>
              <a:t>,m</a:t>
            </a:r>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itchFamily="18" charset="0"/>
                <a:cs typeface="Times New Roman" pitchFamily="18" charset="0"/>
              </a:rPr>
              <a:t>和解密算法</a:t>
            </a:r>
            <a:r>
              <a:rPr lang="en-US" altLang="zh-CN" sz="2800" dirty="0">
                <a:latin typeface="Times New Roman" pitchFamily="18" charset="0"/>
                <a:cs typeface="Times New Roman" pitchFamily="18" charset="0"/>
              </a:rPr>
              <a:t>Dec(K</a:t>
            </a:r>
            <a:r>
              <a:rPr lang="en-US" altLang="zh-CN" sz="2800" baseline="-25000" dirty="0">
                <a:latin typeface="Times New Roman" pitchFamily="18" charset="0"/>
                <a:cs typeface="Times New Roman" pitchFamily="18" charset="0"/>
              </a:rPr>
              <a:t>1</a:t>
            </a:r>
            <a:r>
              <a:rPr lang="zh-CN" altLang="zh-CN"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c)</a:t>
            </a:r>
            <a:r>
              <a:rPr lang="zh-CN" altLang="zh-CN"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en-US" altLang="zh-CN" sz="2800" dirty="0" err="1" smtClean="0">
                <a:latin typeface="Times New Roman" pitchFamily="18" charset="0"/>
                <a:cs typeface="Times New Roman" pitchFamily="18" charset="0"/>
              </a:rPr>
              <a:t>Enc</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K</a:t>
            </a:r>
            <a:r>
              <a:rPr lang="en-US" altLang="zh-CN" sz="2800" baseline="-250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,m</a:t>
            </a:r>
            <a:r>
              <a:rPr lang="en-US" altLang="zh-CN" sz="2800" dirty="0">
                <a:latin typeface="Times New Roman" pitchFamily="18" charset="0"/>
                <a:cs typeface="Times New Roman" pitchFamily="18" charset="0"/>
              </a:rPr>
              <a:t>)</a:t>
            </a:r>
            <a:r>
              <a:rPr lang="zh-CN" altLang="zh-CN" sz="2800" dirty="0">
                <a:latin typeface="Times New Roman" pitchFamily="18" charset="0"/>
                <a:cs typeface="Times New Roman" pitchFamily="18" charset="0"/>
              </a:rPr>
              <a:t>表示用密钥</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cs typeface="Times New Roman" pitchFamily="18" charset="0"/>
              </a:rPr>
              <a:t>对明文</a:t>
            </a:r>
            <a:r>
              <a:rPr lang="en-US" altLang="zh-CN" sz="2800" i="1" dirty="0">
                <a:latin typeface="Times New Roman" pitchFamily="18" charset="0"/>
                <a:cs typeface="Times New Roman" pitchFamily="18" charset="0"/>
              </a:rPr>
              <a:t>m</a:t>
            </a:r>
            <a:r>
              <a:rPr lang="zh-CN" altLang="zh-CN" sz="2800" dirty="0">
                <a:latin typeface="Times New Roman" pitchFamily="18" charset="0"/>
                <a:cs typeface="Times New Roman" pitchFamily="18" charset="0"/>
              </a:rPr>
              <a:t>进行加密，其输出为密文比特串</a:t>
            </a:r>
            <a:r>
              <a:rPr lang="en-US" altLang="zh-CN" sz="2800" i="1" dirty="0">
                <a:latin typeface="Times New Roman" pitchFamily="18" charset="0"/>
                <a:cs typeface="Times New Roman" pitchFamily="18" charset="0"/>
              </a:rPr>
              <a:t>c</a:t>
            </a:r>
            <a:r>
              <a:rPr lang="zh-CN" altLang="zh-CN" sz="2800" dirty="0">
                <a:latin typeface="Times New Roman" pitchFamily="18" charset="0"/>
                <a:cs typeface="Times New Roman" pitchFamily="18" charset="0"/>
              </a:rPr>
              <a:t>；</a:t>
            </a:r>
            <a:r>
              <a:rPr lang="en-US" altLang="zh-CN" sz="2800" dirty="0">
                <a:latin typeface="Times New Roman" panose="02020603050405020304" pitchFamily="18" charset="0"/>
                <a:cs typeface="Times New Roman" panose="02020603050405020304" pitchFamily="18" charset="0"/>
              </a:rPr>
              <a:t>Dec(</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i="1"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cs typeface="Times New Roman" pitchFamily="18" charset="0"/>
              </a:rPr>
              <a:t>表示用密钥</a:t>
            </a:r>
            <a:r>
              <a:rPr lang="en-US" altLang="zh-CN" sz="2800" i="1" dirty="0" smtClean="0">
                <a:latin typeface="Times New Roman" pitchFamily="18" charset="0"/>
                <a:cs typeface="Times New Roman" pitchFamily="18" charset="0"/>
              </a:rPr>
              <a:t>K</a:t>
            </a:r>
            <a:r>
              <a:rPr lang="en-US" altLang="zh-CN" sz="2800" baseline="-25000" dirty="0" smtClean="0">
                <a:latin typeface="Times New Roman" pitchFamily="18" charset="0"/>
                <a:cs typeface="Times New Roman" pitchFamily="18" charset="0"/>
              </a:rPr>
              <a:t>1</a:t>
            </a:r>
            <a:r>
              <a:rPr lang="zh-CN" altLang="zh-CN" sz="2800" dirty="0">
                <a:latin typeface="Times New Roman" pitchFamily="18" charset="0"/>
                <a:cs typeface="Times New Roman" pitchFamily="18" charset="0"/>
              </a:rPr>
              <a:t>对密文</a:t>
            </a:r>
            <a:r>
              <a:rPr lang="en-US" altLang="zh-CN" sz="2800" i="1" dirty="0">
                <a:latin typeface="Times New Roman" pitchFamily="18" charset="0"/>
                <a:cs typeface="Times New Roman" pitchFamily="18" charset="0"/>
              </a:rPr>
              <a:t>c</a:t>
            </a:r>
            <a:r>
              <a:rPr lang="zh-CN" altLang="zh-CN" sz="2800" dirty="0">
                <a:latin typeface="Times New Roman" pitchFamily="18" charset="0"/>
                <a:cs typeface="Times New Roman" pitchFamily="18" charset="0"/>
              </a:rPr>
              <a:t>进行解密，其输出为明文比特串</a:t>
            </a:r>
            <a:r>
              <a:rPr lang="en-US" altLang="zh-CN" sz="2800" dirty="0">
                <a:latin typeface="Times New Roman" pitchFamily="18" charset="0"/>
                <a:cs typeface="Times New Roman" pitchFamily="18" charset="0"/>
              </a:rPr>
              <a:t>m</a:t>
            </a:r>
            <a:r>
              <a:rPr lang="zh-CN" altLang="zh-CN" sz="2800" dirty="0">
                <a:latin typeface="Times New Roman" pitchFamily="18" charset="0"/>
                <a:cs typeface="Times New Roman" pitchFamily="18" charset="0"/>
              </a:rPr>
              <a:t>或“错误”密钥</a:t>
            </a:r>
            <a:r>
              <a:rPr lang="en-US" altLang="zh-CN" sz="2800" i="1" dirty="0">
                <a:latin typeface="Times New Roman" pitchFamily="18" charset="0"/>
                <a:cs typeface="Times New Roman" pitchFamily="18" charset="0"/>
              </a:rPr>
              <a:t>K</a:t>
            </a:r>
            <a:r>
              <a:rPr lang="en-US" altLang="zh-CN" sz="2800" baseline="-25000" dirty="0">
                <a:latin typeface="Times New Roman" pitchFamily="18" charset="0"/>
                <a:cs typeface="Times New Roman" pitchFamily="18" charset="0"/>
              </a:rPr>
              <a:t>1</a:t>
            </a:r>
            <a:r>
              <a:rPr lang="zh-CN" altLang="zh-CN" sz="2800" dirty="0">
                <a:latin typeface="Times New Roman" pitchFamily="18" charset="0"/>
                <a:cs typeface="Times New Roman" pitchFamily="18" charset="0"/>
              </a:rPr>
              <a:t>的比特长度记为</a:t>
            </a:r>
            <a:r>
              <a:rPr lang="en-US" altLang="zh-CN" sz="2800" i="1" dirty="0" smtClean="0">
                <a:latin typeface="Times New Roman" pitchFamily="18" charset="0"/>
                <a:cs typeface="Times New Roman" pitchFamily="18" charset="0"/>
              </a:rPr>
              <a:t>K</a:t>
            </a:r>
            <a:r>
              <a:rPr lang="en-US" altLang="zh-CN" sz="2800" baseline="-25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len</a:t>
            </a:r>
            <a:r>
              <a:rPr lang="zh-CN" altLang="zh-CN" sz="2800" dirty="0" smtClean="0">
                <a:latin typeface="Times New Roman" pitchFamily="18" charset="0"/>
                <a:cs typeface="Times New Roman" pitchFamily="18" charset="0"/>
              </a:rPr>
              <a:t>。</a:t>
            </a:r>
            <a:endParaRPr lang="zh-CN" altLang="en-US" sz="2800" i="1"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日期占位符 3"/>
          <p:cNvSpPr txBox="1">
            <a:spLocks noGrp="1"/>
          </p:cNvSpPr>
          <p:nvPr>
            <p:ph type="dt" sz="half" idx="10"/>
          </p:nvPr>
        </p:nvSpPr>
        <p:spPr/>
        <p:txBody>
          <a:bodyPr anchor="b"/>
          <a:lstStyle/>
          <a:p>
            <a:pPr marL="0" indent="0" eaLnBrk="1" hangingPunct="1">
              <a:spcBef>
                <a:spcPct val="0"/>
              </a:spcBef>
              <a:buClrTx/>
              <a:buSzTx/>
              <a:buFontTx/>
              <a:buNone/>
            </a:pPr>
            <a:fld id="{73895928-2130-462F-AE4B-361C3D47766A}" type="datetime1">
              <a:rPr lang="zh-CN" altLang="en-US" sz="1400" smtClean="0"/>
              <a:t>2020\2\1 Saturday</a:t>
            </a:fld>
            <a:endParaRPr lang="zh-CN" altLang="en-US" sz="1400" dirty="0"/>
          </a:p>
        </p:txBody>
      </p:sp>
      <p:sp>
        <p:nvSpPr>
          <p:cNvPr id="2970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970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16</a:t>
            </a:fld>
            <a:endParaRPr lang="en-US" altLang="zh-CN" sz="1400" dirty="0"/>
          </a:p>
        </p:txBody>
      </p:sp>
      <p:sp>
        <p:nvSpPr>
          <p:cNvPr id="7" name="文本框 6"/>
          <p:cNvSpPr txBox="1"/>
          <p:nvPr/>
        </p:nvSpPr>
        <p:spPr>
          <a:xfrm>
            <a:off x="251520" y="1964690"/>
            <a:ext cx="8694995" cy="4832092"/>
          </a:xfrm>
          <a:prstGeom prst="rect">
            <a:avLst/>
          </a:prstGeom>
          <a:noFill/>
        </p:spPr>
        <p:txBody>
          <a:bodyPr wrap="square" rtlCol="0">
            <a:spAutoFit/>
          </a:bodyPr>
          <a:lstStyle/>
          <a:p>
            <a:r>
              <a:rPr lang="en-US" altLang="zh-CN" sz="2800" b="1" dirty="0" smtClean="0">
                <a:latin typeface="Times New Roman" pitchFamily="18" charset="0"/>
                <a:cs typeface="Times New Roman" pitchFamily="18" charset="0"/>
              </a:rPr>
              <a:t>5</a:t>
            </a:r>
            <a:r>
              <a:rPr lang="zh-CN" altLang="zh-CN" sz="2800" b="1" dirty="0">
                <a:latin typeface="Times New Roman" pitchFamily="18" charset="0"/>
                <a:cs typeface="Times New Roman" pitchFamily="18" charset="0"/>
              </a:rPr>
              <a:t>．消息认证码函数</a:t>
            </a:r>
          </a:p>
          <a:p>
            <a:r>
              <a:rPr lang="en-US" altLang="zh-CN" sz="2800" dirty="0">
                <a:latin typeface="Times New Roman" pitchFamily="18" charset="0"/>
                <a:cs typeface="Times New Roman" pitchFamily="18" charset="0"/>
              </a:rPr>
              <a:t>     </a:t>
            </a:r>
            <a:r>
              <a:rPr lang="zh-CN" altLang="zh-CN" sz="2800" dirty="0">
                <a:latin typeface="Times New Roman" pitchFamily="18" charset="0"/>
                <a:cs typeface="Times New Roman" pitchFamily="18" charset="0"/>
              </a:rPr>
              <a:t>消息认证码函数</a:t>
            </a:r>
            <a:r>
              <a:rPr lang="en-US" altLang="zh-CN" sz="2800" dirty="0">
                <a:latin typeface="Times New Roman" panose="02020603050405020304" pitchFamily="18" charset="0"/>
                <a:cs typeface="Times New Roman" panose="02020603050405020304" pitchFamily="18" charset="0"/>
              </a:rPr>
              <a:t>MAC(</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,Z</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cs typeface="Times New Roman" pitchFamily="18" charset="0"/>
              </a:rPr>
              <a:t>的作用是防止消息数据被非法篡改，它在密钥</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itchFamily="18" charset="0"/>
                <a:cs typeface="Times New Roman" pitchFamily="18" charset="0"/>
              </a:rPr>
              <a:t>的控制下，产生消息数据比特串</a:t>
            </a:r>
            <a:r>
              <a:rPr lang="en-US" altLang="zh-CN" sz="2800" dirty="0">
                <a:latin typeface="Times New Roman" panose="02020603050405020304" pitchFamily="18" charset="0"/>
                <a:cs typeface="Times New Roman" panose="02020603050405020304" pitchFamily="18" charset="0"/>
              </a:rPr>
              <a:t>Z</a:t>
            </a:r>
            <a:r>
              <a:rPr lang="zh-CN" altLang="zh-CN" sz="2800" dirty="0">
                <a:latin typeface="Times New Roman" pitchFamily="18" charset="0"/>
                <a:cs typeface="Times New Roman" pitchFamily="18" charset="0"/>
              </a:rPr>
              <a:t>的认证码，密钥</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itchFamily="18" charset="0"/>
                <a:cs typeface="Times New Roman" pitchFamily="18" charset="0"/>
              </a:rPr>
              <a:t>的比特长度记为</a:t>
            </a:r>
            <a:r>
              <a:rPr lang="en-US" altLang="zh-CN" sz="2800" i="1" dirty="0" smtClean="0">
                <a:latin typeface="Times New Roman" panose="02020603050405020304" pitchFamily="18" charset="0"/>
                <a:cs typeface="Times New Roman" panose="02020603050405020304" pitchFamily="18" charset="0"/>
              </a:rPr>
              <a:t>K</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-len</a:t>
            </a:r>
            <a:r>
              <a:rPr lang="zh-CN" altLang="zh-CN" sz="2800" dirty="0">
                <a:latin typeface="Times New Roman" pitchFamily="18" charset="0"/>
                <a:cs typeface="Times New Roman" pitchFamily="18" charset="0"/>
              </a:rPr>
              <a:t>。在本部分的基于标识的加密算法中，消息认证码函数使用密钥派生函数生成的密钥对密文比特串求</a:t>
            </a:r>
            <a:r>
              <a:rPr lang="zh-CN" altLang="zh-CN" sz="2800" dirty="0" smtClean="0">
                <a:latin typeface="Times New Roman" pitchFamily="18" charset="0"/>
                <a:cs typeface="Times New Roman" pitchFamily="18" charset="0"/>
              </a:rPr>
              <a:t>取</a:t>
            </a:r>
            <a:r>
              <a:rPr lang="zh-CN" altLang="zh-CN" sz="2800" dirty="0"/>
              <a:t>消息认证码，从而使解密者可以鉴别消息的来源并检验数据的完整性。</a:t>
            </a:r>
          </a:p>
          <a:p>
            <a:r>
              <a:rPr lang="en-US" altLang="zh-CN" sz="2800" dirty="0"/>
              <a:t>      </a:t>
            </a:r>
            <a:r>
              <a:rPr lang="zh-CN" altLang="zh-CN" sz="2800" dirty="0"/>
              <a:t>消息认证码函数需要调用密码杂凑函数。设密码杂凑函数为</a:t>
            </a:r>
            <a:r>
              <a:rPr lang="en-US" altLang="zh-CN" sz="2800" i="1" dirty="0" err="1" smtClean="0">
                <a:latin typeface="Times New Roman" panose="02020603050405020304" pitchFamily="18" charset="0"/>
                <a:cs typeface="Times New Roman" panose="02020603050405020304" pitchFamily="18" charset="0"/>
              </a:rPr>
              <a:t>H</a:t>
            </a:r>
            <a:r>
              <a:rPr lang="en-US" altLang="zh-CN" sz="2800" i="1" baseline="-25000" dirty="0" err="1" smtClean="0">
                <a:latin typeface="Times New Roman" panose="02020603050405020304" pitchFamily="18" charset="0"/>
                <a:cs typeface="Times New Roman" panose="02020603050405020304" pitchFamily="18" charset="0"/>
              </a:rPr>
              <a:t>v</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zh-CN" sz="2800" dirty="0"/>
              <a:t> ，其输出是长度恰为</a:t>
            </a:r>
            <a:r>
              <a:rPr lang="en-US" altLang="zh-CN" sz="2800" i="1" dirty="0" err="1">
                <a:latin typeface="Times New Roman" panose="02020603050405020304" pitchFamily="18" charset="0"/>
                <a:cs typeface="Times New Roman" panose="02020603050405020304" pitchFamily="18" charset="0"/>
              </a:rPr>
              <a:t>vbit</a:t>
            </a:r>
            <a:r>
              <a:rPr lang="zh-CN" altLang="zh-CN" sz="2800" dirty="0"/>
              <a:t>的杂凑值。</a:t>
            </a:r>
          </a:p>
          <a:p>
            <a:endParaRPr lang="zh-CN" altLang="zh-CN"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C87C69-3C92-4A81-8B9F-7BF9CAC2D9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5" name="文本框 4"/>
              <p:cNvSpPr txBox="1"/>
              <p:nvPr/>
            </p:nvSpPr>
            <p:spPr>
              <a:xfrm>
                <a:off x="476545" y="2033845"/>
                <a:ext cx="8415935" cy="3108543"/>
              </a:xfrm>
              <a:prstGeom prst="rect">
                <a:avLst/>
              </a:prstGeom>
              <a:noFill/>
            </p:spPr>
            <p:txBody>
              <a:bodyPr wrap="square" rtlCol="0">
                <a:spAutoFit/>
              </a:bodyPr>
              <a:lstStyle/>
              <a:p>
                <a:r>
                  <a:rPr lang="zh-CN" altLang="zh-CN" sz="2800" dirty="0" smtClean="0"/>
                  <a:t>消息</a:t>
                </a:r>
                <a:r>
                  <a:rPr lang="zh-CN" altLang="zh-CN" sz="2800" dirty="0"/>
                  <a:t>认证码函数</a:t>
                </a:r>
                <a:r>
                  <a:rPr lang="en-US" altLang="zh-CN" sz="2800" i="1" dirty="0">
                    <a:latin typeface="Times New Roman" panose="02020603050405020304" pitchFamily="18" charset="0"/>
                    <a:cs typeface="Times New Roman" panose="02020603050405020304" pitchFamily="18" charset="0"/>
                  </a:rPr>
                  <a:t>MAC(K</a:t>
                </a:r>
                <a:r>
                  <a:rPr lang="en-US" altLang="zh-CN" sz="2800" i="1"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,Z)</a:t>
                </a:r>
                <a:r>
                  <a:rPr lang="zh-CN" altLang="zh-CN" sz="2800" dirty="0"/>
                  <a:t>如下。</a:t>
                </a:r>
              </a:p>
              <a:p>
                <a:r>
                  <a:rPr lang="en-US" altLang="zh-CN" sz="2800" dirty="0"/>
                  <a:t>       </a:t>
                </a:r>
                <a:r>
                  <a:rPr lang="zh-CN" altLang="zh-CN" sz="2800" dirty="0"/>
                  <a:t>输入：比特串</a:t>
                </a:r>
                <a:r>
                  <a:rPr lang="en-US" altLang="zh-CN" sz="2800" i="1" dirty="0">
                    <a:latin typeface="Times New Roman" panose="02020603050405020304" pitchFamily="18" charset="0"/>
                    <a:cs typeface="Times New Roman" panose="02020603050405020304" pitchFamily="18" charset="0"/>
                  </a:rPr>
                  <a:t>K</a:t>
                </a:r>
                <a:r>
                  <a:rPr lang="en-US" altLang="zh-CN" sz="2800" i="1" baseline="-25000" dirty="0">
                    <a:latin typeface="Times New Roman" panose="02020603050405020304" pitchFamily="18" charset="0"/>
                    <a:cs typeface="Times New Roman" panose="02020603050405020304" pitchFamily="18" charset="0"/>
                  </a:rPr>
                  <a:t>2</a:t>
                </a:r>
                <a:r>
                  <a:rPr lang="zh-CN" altLang="zh-CN" sz="2800" dirty="0"/>
                  <a:t>（比特长度为</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_</a:t>
                </a:r>
                <a:r>
                  <a:rPr lang="en-US" altLang="zh-CN" sz="2800" i="1" dirty="0">
                    <a:latin typeface="Times New Roman" panose="02020603050405020304" pitchFamily="18" charset="0"/>
                    <a:cs typeface="Times New Roman" panose="02020603050405020304" pitchFamily="18" charset="0"/>
                  </a:rPr>
                  <a:t>len</a:t>
                </a:r>
                <a:r>
                  <a:rPr lang="zh-CN" altLang="zh-CN" sz="2800" dirty="0"/>
                  <a:t>的密钥）、比特串</a:t>
                </a:r>
                <a:r>
                  <a:rPr lang="en-US" altLang="zh-CN" sz="2800" i="1" dirty="0">
                    <a:latin typeface="Times New Roman" panose="02020603050405020304" pitchFamily="18" charset="0"/>
                    <a:cs typeface="Times New Roman" panose="02020603050405020304" pitchFamily="18" charset="0"/>
                  </a:rPr>
                  <a:t>Z</a:t>
                </a:r>
                <a:r>
                  <a:rPr lang="zh-CN" altLang="zh-CN" sz="2800" dirty="0"/>
                  <a:t>（待求取消息认证码的消息）。</a:t>
                </a:r>
              </a:p>
              <a:p>
                <a:r>
                  <a:rPr lang="en-US" altLang="zh-CN" sz="2800" dirty="0"/>
                  <a:t>       </a:t>
                </a:r>
                <a:r>
                  <a:rPr lang="zh-CN" altLang="zh-CN" sz="2800" dirty="0"/>
                  <a:t>输出：长度为</a:t>
                </a:r>
                <a:r>
                  <a:rPr lang="en-US" altLang="zh-CN" sz="2800" i="1" dirty="0">
                    <a:latin typeface="Times New Roman" panose="02020603050405020304" pitchFamily="18" charset="0"/>
                    <a:cs typeface="Times New Roman" panose="02020603050405020304" pitchFamily="18" charset="0"/>
                  </a:rPr>
                  <a:t>v</a:t>
                </a:r>
                <a:r>
                  <a:rPr lang="zh-CN" altLang="zh-CN" sz="2800" dirty="0"/>
                  <a:t>的消息认证码数据比特串</a:t>
                </a:r>
                <a:r>
                  <a:rPr lang="en-US" altLang="zh-CN" sz="2800" i="1" dirty="0">
                    <a:latin typeface="Times New Roman" panose="02020603050405020304" pitchFamily="18" charset="0"/>
                    <a:cs typeface="Times New Roman" panose="02020603050405020304" pitchFamily="18" charset="0"/>
                  </a:rPr>
                  <a:t>K</a:t>
                </a:r>
                <a:r>
                  <a:rPr lang="zh-CN" altLang="zh-CN" sz="2800" dirty="0" smtClean="0"/>
                  <a:t>。</a:t>
                </a:r>
                <a:endParaRPr lang="en-US" altLang="zh-CN" sz="2800" dirty="0" smtClean="0"/>
              </a:p>
              <a:p>
                <a:r>
                  <a:rPr lang="zh-CN" altLang="zh-CN" sz="2800" dirty="0"/>
                  <a:t>消息认证码，从而使解密者可以鉴别消息的来源并检验数据的完整性。</a:t>
                </a:r>
              </a:p>
              <a:p>
                <a:r>
                  <a:rPr lang="en-US" altLang="zh-CN" sz="2800" dirty="0"/>
                  <a:t>      </a:t>
                </a:r>
                <a:r>
                  <a:rPr lang="zh-CN" altLang="en-US" sz="2800" dirty="0">
                    <a:latin typeface="Times New Roman" panose="02020603050405020304" pitchFamily="18" charset="0"/>
                    <a:cs typeface="Times New Roman" panose="02020603050405020304" pitchFamily="18" charset="0"/>
                  </a:rPr>
                  <a:t> 步骤：</a:t>
                </a:r>
                <a:r>
                  <a:rPr lang="en-US" altLang="zh-CN" sz="2800" i="1" dirty="0">
                    <a:latin typeface="Times New Roman" panose="02020603050405020304" pitchFamily="18" charset="0"/>
                    <a:cs typeface="Times New Roman" panose="02020603050405020304" pitchFamily="18" charset="0"/>
                  </a:rPr>
                  <a:t>K=H</a:t>
                </a:r>
                <a:r>
                  <a:rPr lang="en-US" altLang="zh-CN" sz="2800" i="1" baseline="-25000" dirty="0">
                    <a:latin typeface="Times New Roman" panose="02020603050405020304" pitchFamily="18" charset="0"/>
                    <a:cs typeface="Times New Roman" panose="02020603050405020304" pitchFamily="18" charset="0"/>
                  </a:rPr>
                  <a:t>V</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Z</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K</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76545" y="2033845"/>
                <a:ext cx="8415935" cy="3108543"/>
              </a:xfrm>
              <a:prstGeom prst="rect">
                <a:avLst/>
              </a:prstGeom>
              <a:blipFill rotWithShape="1">
                <a:blip r:embed="rId2"/>
                <a:stretch>
                  <a:fillRect l="-1448" t="-2549" r="-507" b="-4706"/>
                </a:stretch>
              </a:blipFill>
            </p:spPr>
            <p:txBody>
              <a:bodyPr/>
              <a:lstStyle/>
              <a:p>
                <a:r>
                  <a:rPr lang="zh-CN" altLang="en-US">
                    <a:noFill/>
                  </a:rPr>
                  <a:t> </a:t>
                </a:r>
              </a:p>
            </p:txBody>
          </p:sp>
        </mc:Fallback>
      </mc:AlternateContent>
      <p:sp>
        <p:nvSpPr>
          <p:cNvPr id="2" name="页脚占位符 1"/>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3" name="灯片编号占位符 2"/>
          <p:cNvSpPr>
            <a:spLocks noGrp="1"/>
          </p:cNvSpPr>
          <p:nvPr>
            <p:ph type="sldNum" sz="quarter" idx="12"/>
          </p:nvPr>
        </p:nvSpPr>
        <p:spPr/>
        <p:txBody>
          <a:bodyPr/>
          <a:lstStyle/>
          <a:p>
            <a:pPr lvl="0" eaLnBrk="1" hangingPunct="1">
              <a:buNone/>
            </a:pPr>
            <a:fld id="{9A0DB2DC-4C9A-4742-B13C-FB6460FD3503}" type="slidenum">
              <a:rPr lang="en-US" altLang="zh-CN" smtClean="0">
                <a:latin typeface="Tahoma" panose="020B0604030504040204" pitchFamily="34" charset="0"/>
              </a:rPr>
              <a:t>17</a:t>
            </a:fld>
            <a:endParaRPr lang="en-US" altLang="zh-CN" dirty="0">
              <a:latin typeface="Tahoma" panose="020B0604030504040204" pitchFamily="34" charset="0"/>
            </a:endParaRPr>
          </a:p>
        </p:txBody>
      </p:sp>
    </p:spTree>
    <p:extLst>
      <p:ext uri="{BB962C8B-B14F-4D97-AF65-F5344CB8AC3E}">
        <p14:creationId xmlns:p14="http://schemas.microsoft.com/office/powerpoint/2010/main" val="309604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45978"/>
            <a:ext cx="8145905" cy="4254798"/>
          </a:xfrm>
        </p:spPr>
        <p:txBody>
          <a:bodyPr/>
          <a:lstStyle/>
          <a:p>
            <a:pPr marL="0" indent="0">
              <a:buNone/>
            </a:pPr>
            <a:r>
              <a:rPr lang="en-US" altLang="zh-CN" sz="2800" dirty="0" smtClean="0">
                <a:latin typeface="+mn-ea"/>
              </a:rPr>
              <a:t>   </a:t>
            </a:r>
            <a:r>
              <a:rPr lang="en-US" altLang="zh-CN" sz="2800" dirty="0">
                <a:latin typeface="+mn-ea"/>
              </a:rPr>
              <a:t>SM9</a:t>
            </a:r>
            <a:r>
              <a:rPr lang="zh-CN" altLang="zh-CN" sz="2800" dirty="0">
                <a:latin typeface="+mn-ea"/>
              </a:rPr>
              <a:t>标识密码算法的安全性可以在</a:t>
            </a:r>
            <a:r>
              <a:rPr lang="en-US" altLang="zh-CN" sz="2800" dirty="0" err="1">
                <a:latin typeface="+mn-ea"/>
              </a:rPr>
              <a:t>Boneh</a:t>
            </a:r>
            <a:r>
              <a:rPr lang="zh-CN" altLang="zh-CN" sz="2800" dirty="0">
                <a:latin typeface="+mn-ea"/>
              </a:rPr>
              <a:t>和</a:t>
            </a:r>
            <a:r>
              <a:rPr lang="en-US" altLang="zh-CN" sz="2800" dirty="0">
                <a:latin typeface="+mn-ea"/>
              </a:rPr>
              <a:t>Franklin</a:t>
            </a:r>
            <a:r>
              <a:rPr lang="zh-CN" altLang="zh-CN" sz="2800" dirty="0">
                <a:latin typeface="+mn-ea"/>
              </a:rPr>
              <a:t>于</a:t>
            </a:r>
            <a:r>
              <a:rPr lang="en-US" altLang="zh-CN" sz="2800" dirty="0">
                <a:latin typeface="+mn-ea"/>
              </a:rPr>
              <a:t>2001</a:t>
            </a:r>
            <a:r>
              <a:rPr lang="zh-CN" altLang="zh-CN" sz="2800" dirty="0">
                <a:latin typeface="+mn-ea"/>
              </a:rPr>
              <a:t>年提出的标识加密算法安全性定义（基于标识的适应性选择密文攻击下具有不可区分安全）模型下进行考量。基于这种安全性定义，在随机预言模型下可以证明如果存在一个使用模型赋予的各种询问能力的攻击者攻破了</a:t>
            </a:r>
            <a:r>
              <a:rPr lang="en-US" altLang="zh-CN" sz="2800" dirty="0">
                <a:latin typeface="+mn-ea"/>
              </a:rPr>
              <a:t>SM9</a:t>
            </a:r>
            <a:r>
              <a:rPr lang="zh-CN" altLang="zh-CN" sz="2800" dirty="0">
                <a:latin typeface="+mn-ea"/>
              </a:rPr>
              <a:t>标识密码算法，则存在以下几种难解性问题。</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A529889-B029-46C3-8960-DEAA25B8B5E9}"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 name="页脚占位符 1"/>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smtClean="0">
                <a:latin typeface="Tahoma" panose="020B0604030504040204" pitchFamily="34" charset="0"/>
              </a:rPr>
              <a:t>18</a:t>
            </a:fld>
            <a:endParaRPr lang="en-US" altLang="zh-CN" dirty="0">
              <a:latin typeface="Tahoma" panose="020B0604030504040204" pitchFamily="34" charset="0"/>
            </a:endParaRPr>
          </a:p>
        </p:txBody>
      </p:sp>
      <p:sp>
        <p:nvSpPr>
          <p:cNvPr id="6" name="矩形 5"/>
          <p:cNvSpPr/>
          <p:nvPr/>
        </p:nvSpPr>
        <p:spPr>
          <a:xfrm>
            <a:off x="1286635" y="1027897"/>
            <a:ext cx="5310590" cy="707886"/>
          </a:xfrm>
          <a:prstGeom prst="rect">
            <a:avLst/>
          </a:prstGeom>
        </p:spPr>
        <p:txBody>
          <a:bodyPr wrap="square">
            <a:spAutoFit/>
          </a:bodyPr>
          <a:lstStyle/>
          <a:p>
            <a:pPr lvl="0" eaLnBrk="0" hangingPunct="0">
              <a:spcBef>
                <a:spcPct val="20000"/>
              </a:spcBef>
              <a:buClr>
                <a:srgbClr val="3333CC"/>
              </a:buClr>
              <a:buSzPct val="60000"/>
            </a:pPr>
            <a:r>
              <a:rPr lang="en-US" altLang="zh-CN" sz="4000" b="1" kern="0" dirty="0">
                <a:solidFill>
                  <a:srgbClr val="000000"/>
                </a:solidFill>
                <a:latin typeface="宋体"/>
                <a:ea typeface="宋体"/>
              </a:rPr>
              <a:t>9.1.2</a:t>
            </a:r>
            <a:r>
              <a:rPr lang="zh-CN" altLang="zh-CN" sz="4000" b="1" kern="0" dirty="0">
                <a:solidFill>
                  <a:srgbClr val="000000"/>
                </a:solidFill>
                <a:latin typeface="宋体"/>
                <a:ea typeface="宋体"/>
              </a:rPr>
              <a:t>　困难问题</a:t>
            </a:r>
          </a:p>
        </p:txBody>
      </p:sp>
    </p:spTree>
    <p:extLst>
      <p:ext uri="{BB962C8B-B14F-4D97-AF65-F5344CB8AC3E}">
        <p14:creationId xmlns:p14="http://schemas.microsoft.com/office/powerpoint/2010/main" val="36811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日期占位符 3"/>
          <p:cNvSpPr txBox="1">
            <a:spLocks noGrp="1"/>
          </p:cNvSpPr>
          <p:nvPr>
            <p:ph type="dt" sz="half" idx="10"/>
          </p:nvPr>
        </p:nvSpPr>
        <p:spPr/>
        <p:txBody>
          <a:bodyPr anchor="b"/>
          <a:lstStyle/>
          <a:p>
            <a:pPr marL="0" indent="0" eaLnBrk="1" hangingPunct="1">
              <a:spcBef>
                <a:spcPct val="0"/>
              </a:spcBef>
              <a:buClrTx/>
              <a:buSzTx/>
              <a:buFontTx/>
              <a:buNone/>
            </a:pPr>
            <a:fld id="{28DDFC1D-92DC-4DCB-ADE3-7D2FC8F02E1F}" type="datetime1">
              <a:rPr lang="zh-CN" altLang="en-US" sz="1400" smtClean="0"/>
              <a:t>2020\2\1 Saturday</a:t>
            </a:fld>
            <a:endParaRPr lang="zh-CN" altLang="en-US" sz="1400" dirty="0"/>
          </a:p>
        </p:txBody>
      </p:sp>
      <p:sp>
        <p:nvSpPr>
          <p:cNvPr id="30724"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072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19</a:t>
            </a:fld>
            <a:endParaRPr lang="en-US" altLang="zh-CN" sz="1400" dirty="0"/>
          </a:p>
        </p:txBody>
      </p:sp>
      <mc:AlternateContent xmlns:mc="http://schemas.openxmlformats.org/markup-compatibility/2006">
        <mc:Choice xmlns:a14="http://schemas.microsoft.com/office/drawing/2010/main" Requires="a14">
          <p:sp>
            <p:nvSpPr>
              <p:cNvPr id="4" name="文本框 3"/>
              <p:cNvSpPr txBox="1"/>
              <p:nvPr/>
            </p:nvSpPr>
            <p:spPr>
              <a:xfrm>
                <a:off x="207898" y="2258870"/>
                <a:ext cx="8740635" cy="3970318"/>
              </a:xfrm>
              <a:prstGeom prst="rect">
                <a:avLst/>
              </a:prstGeom>
              <a:noFill/>
            </p:spPr>
            <p:txBody>
              <a:bodyPr wrap="square" rtlCol="0">
                <a:spAutoFit/>
              </a:bodyPr>
              <a:lstStyle/>
              <a:p>
                <a:r>
                  <a:rPr lang="zh-CN"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zh-CN" sz="2800" dirty="0">
                    <a:latin typeface="Times New Roman" pitchFamily="18" charset="0"/>
                    <a:cs typeface="Times New Roman" pitchFamily="18" charset="0"/>
                  </a:rPr>
                  <a:t>）双线性逆</a:t>
                </a:r>
                <a:r>
                  <a:rPr lang="en-US" altLang="zh-CN" sz="2800" dirty="0">
                    <a:latin typeface="Times New Roman" pitchFamily="18" charset="0"/>
                    <a:cs typeface="Times New Roman" pitchFamily="18" charset="0"/>
                  </a:rPr>
                  <a:t>DH</a:t>
                </a:r>
                <a:r>
                  <a:rPr lang="zh-CN" altLang="zh-CN"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BIDH</a:t>
                </a:r>
                <a:r>
                  <a:rPr lang="zh-CN" altLang="zh-CN" sz="2800" dirty="0">
                    <a:latin typeface="Times New Roman" pitchFamily="18" charset="0"/>
                    <a:cs typeface="Times New Roman" pitchFamily="18" charset="0"/>
                  </a:rPr>
                  <a:t>）问题：</a:t>
                </a:r>
                <a:r>
                  <a:rPr lang="zh-CN" altLang="en-US" sz="2800" dirty="0">
                    <a:latin typeface="Times New Roman" pitchFamily="18" charset="0"/>
                    <a:cs typeface="Times New Roman" pitchFamily="18" charset="0"/>
                  </a:rPr>
                  <a:t>对</a:t>
                </a:r>
                <a:r>
                  <a:rPr lang="en-US" altLang="zh-CN" sz="2800" i="1" dirty="0" err="1">
                    <a:latin typeface="Times New Roman" panose="02020603050405020304" pitchFamily="18" charset="0"/>
                    <a:cs typeface="Times New Roman" panose="02020603050405020304" pitchFamily="18" charset="0"/>
                  </a:rPr>
                  <a:t>a,b</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,N-</a:t>
                </a:r>
                <a:r>
                  <a:rPr lang="en-US" altLang="zh-CN" sz="2800" dirty="0" smtClean="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p>
              <a:p>
                <a:r>
                  <a:rPr lang="zh-CN" altLang="en-US" sz="2800" dirty="0">
                    <a:latin typeface="Times New Roman" panose="02020603050405020304" pitchFamily="18" charset="0"/>
                    <a:cs typeface="Times New Roman" panose="02020603050405020304" pitchFamily="18" charset="0"/>
                  </a:rPr>
                  <a:t>给定（</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cs typeface="Times New Roman" pitchFamily="18" charset="0"/>
                  </a:rPr>
                  <a:t>，计算</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b/a</a:t>
                </a:r>
                <a:r>
                  <a:rPr lang="zh-CN" altLang="zh-CN" sz="2800" dirty="0">
                    <a:latin typeface="Times New Roman" pitchFamily="18" charset="0"/>
                    <a:cs typeface="Times New Roman" pitchFamily="18" charset="0"/>
                  </a:rPr>
                  <a:t>是困难的</a:t>
                </a:r>
                <a:r>
                  <a:rPr lang="zh-CN" altLang="en-US" sz="2800" dirty="0" smtClean="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r>
                  <a:rPr lang="zh-CN"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2</a:t>
                </a:r>
                <a:r>
                  <a:rPr lang="zh-CN" altLang="zh-CN" sz="2800" dirty="0">
                    <a:latin typeface="Times New Roman" pitchFamily="18" charset="0"/>
                    <a:cs typeface="Times New Roman" pitchFamily="18" charset="0"/>
                  </a:rPr>
                  <a:t>）判定性双线性逆</a:t>
                </a:r>
                <a:r>
                  <a:rPr lang="en-US" altLang="zh-CN" sz="2800" dirty="0">
                    <a:latin typeface="Times New Roman" pitchFamily="18" charset="0"/>
                    <a:cs typeface="Times New Roman" pitchFamily="18" charset="0"/>
                  </a:rPr>
                  <a:t>DH</a:t>
                </a:r>
                <a:r>
                  <a:rPr lang="zh-CN" altLang="zh-CN"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DBIDH</a:t>
                </a:r>
                <a:r>
                  <a:rPr lang="zh-CN" altLang="zh-CN" sz="2800" dirty="0">
                    <a:latin typeface="Times New Roman" pitchFamily="18" charset="0"/>
                    <a:cs typeface="Times New Roman" pitchFamily="18" charset="0"/>
                  </a:rPr>
                  <a:t>）问题：</a:t>
                </a:r>
                <a:endParaRPr lang="en-US" altLang="zh-CN" sz="2800" dirty="0">
                  <a:latin typeface="Times New Roman" pitchFamily="18" charset="0"/>
                  <a:cs typeface="Times New Roman" pitchFamily="18" charset="0"/>
                </a:endParaRPr>
              </a:p>
              <a:p>
                <a:r>
                  <a:rPr lang="en-US" altLang="zh-CN" sz="2800" i="1" dirty="0" err="1">
                    <a:latin typeface="Times New Roman" panose="02020603050405020304" pitchFamily="18" charset="0"/>
                    <a:cs typeface="Times New Roman" panose="02020603050405020304" pitchFamily="18" charset="0"/>
                  </a:rPr>
                  <a:t>a,b</a:t>
                </a:r>
                <a:r>
                  <a:rPr lang="en-US" altLang="zh-CN" sz="2800" i="1" dirty="0">
                    <a:latin typeface="Times New Roman" panose="02020603050405020304" pitchFamily="18" charset="0"/>
                    <a:cs typeface="Times New Roman" panose="02020603050405020304" pitchFamily="18" charset="0"/>
                  </a:rPr>
                  <a:t>,r</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 N-</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cs typeface="Times New Roman" pitchFamily="18" charset="0"/>
                  </a:rPr>
                  <a:t> 区分</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 e</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b/a </a:t>
                </a:r>
                <a:r>
                  <a:rPr lang="zh-CN" altLang="en-US" sz="2800" dirty="0">
                    <a:latin typeface="Times New Roman" panose="02020603050405020304" pitchFamily="18" charset="0"/>
                    <a:cs typeface="Times New Roman" panose="02020603050405020304" pitchFamily="18" charset="0"/>
                  </a:rPr>
                  <a:t>）和</a:t>
                </a:r>
                <a:endParaRPr lang="en-US" altLang="zh-CN" sz="2800" dirty="0">
                  <a:latin typeface="Times New Roman" pitchFamily="18" charset="0"/>
                  <a:cs typeface="Times New Roman" pitchFamily="18" charset="0"/>
                </a:endParaRPr>
              </a:p>
              <a:p>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 </a:t>
                </a:r>
                <a:r>
                  <a:rPr lang="en-US" altLang="zh-CN" sz="2800" i="1" baseline="-25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 </a:t>
                </a:r>
                <a:r>
                  <a:rPr lang="en-US" altLang="zh-CN" sz="2800" i="1" baseline="-250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 e</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cs typeface="Times New Roman" pitchFamily="18" charset="0"/>
                  </a:rPr>
                  <a:t>是困难的。</a:t>
                </a:r>
                <a:endParaRPr lang="en-US" altLang="zh-CN" sz="2800" dirty="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3</a:t>
                </a:r>
                <a:r>
                  <a:rPr lang="zh-CN" altLang="zh-CN" sz="2800" dirty="0">
                    <a:latin typeface="Times New Roman" pitchFamily="18" charset="0"/>
                    <a:cs typeface="Times New Roman" pitchFamily="18" charset="0"/>
                  </a:rPr>
                  <a:t>）</a:t>
                </a:r>
                <a14:m>
                  <m:oMath xmlns:m="http://schemas.openxmlformats.org/officeDocument/2006/math">
                    <m:r>
                      <a:rPr lang="zh-CN" altLang="en-US" sz="2800" i="1" smtClean="0">
                        <a:latin typeface="Cambria Math" panose="02040503050406030204" pitchFamily="18" charset="0"/>
                      </a:rPr>
                      <m:t>𝜏</m:t>
                    </m:r>
                    <m:r>
                      <a:rPr lang="en-US" altLang="zh-CN" sz="2800" i="1">
                        <a:latin typeface="Cambria Math" panose="02040503050406030204" pitchFamily="18" charset="0"/>
                      </a:rPr>
                      <m:t>−</m:t>
                    </m:r>
                  </m:oMath>
                </a14:m>
                <a:r>
                  <a:rPr lang="zh-CN" altLang="zh-CN" sz="2800" dirty="0">
                    <a:latin typeface="Times New Roman" pitchFamily="18" charset="0"/>
                    <a:cs typeface="Times New Roman" pitchFamily="18" charset="0"/>
                  </a:rPr>
                  <a:t>双线性逆</a:t>
                </a:r>
                <a:r>
                  <a:rPr lang="en-US" altLang="zh-CN" sz="2800" dirty="0">
                    <a:latin typeface="Times New Roman" pitchFamily="18" charset="0"/>
                    <a:cs typeface="Times New Roman" pitchFamily="18" charset="0"/>
                  </a:rPr>
                  <a:t>DH</a:t>
                </a:r>
                <a:r>
                  <a:rPr lang="zh-CN" altLang="zh-CN" sz="2800" dirty="0">
                    <a:latin typeface="Times New Roman" pitchFamily="18" charset="0"/>
                    <a:cs typeface="Times New Roman" pitchFamily="18" charset="0"/>
                  </a:rPr>
                  <a:t>（</a:t>
                </a:r>
                <a14:m>
                  <m:oMath xmlns:m="http://schemas.openxmlformats.org/officeDocument/2006/math">
                    <m:r>
                      <a:rPr lang="zh-CN" altLang="en-US" sz="2800" i="1">
                        <a:latin typeface="Cambria Math" panose="02040503050406030204" pitchFamily="18" charset="0"/>
                      </a:rPr>
                      <m:t>𝜏</m:t>
                    </m:r>
                    <m:r>
                      <a:rPr lang="en-US" altLang="zh-CN" sz="2800" i="1">
                        <a:latin typeface="Cambria Math" panose="02040503050406030204" pitchFamily="18" charset="0"/>
                      </a:rPr>
                      <m:t>−</m:t>
                    </m:r>
                  </m:oMath>
                </a14:m>
                <a:r>
                  <a:rPr lang="en-US" altLang="zh-CN" sz="2800" dirty="0">
                    <a:latin typeface="Times New Roman" pitchFamily="18" charset="0"/>
                    <a:cs typeface="Times New Roman" pitchFamily="18" charset="0"/>
                  </a:rPr>
                  <a:t> BDHI</a:t>
                </a:r>
                <a:r>
                  <a:rPr lang="zh-CN" altLang="zh-CN" sz="2800" dirty="0">
                    <a:latin typeface="Times New Roman" pitchFamily="18" charset="0"/>
                    <a:cs typeface="Times New Roman" pitchFamily="18" charset="0"/>
                  </a:rPr>
                  <a:t>）问题：对正整数</a:t>
                </a:r>
                <a14:m>
                  <m:oMath xmlns:m="http://schemas.openxmlformats.org/officeDocument/2006/math">
                    <m:r>
                      <a:rPr lang="zh-CN" altLang="en-US" sz="2800" i="1">
                        <a:latin typeface="Cambria Math" panose="02040503050406030204" pitchFamily="18" charset="0"/>
                      </a:rPr>
                      <m:t>𝜏</m:t>
                    </m:r>
                  </m:oMath>
                </a14:m>
                <a:r>
                  <a:rPr lang="zh-CN" altLang="zh-CN" sz="2800" dirty="0">
                    <a:latin typeface="Times New Roman" pitchFamily="18" charset="0"/>
                    <a:cs typeface="Times New Roman" pitchFamily="18" charset="0"/>
                  </a:rPr>
                  <a:t>和</a:t>
                </a:r>
                <a:r>
                  <a:rPr lang="en-US" altLang="zh-CN" sz="2800"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	N-</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cs typeface="Times New Roman" pitchFamily="18" charset="0"/>
                  </a:rPr>
                  <a:t>给定</a:t>
                </a:r>
                <a:r>
                  <a:rPr lang="en-US" altLang="zh-CN" sz="2800" dirty="0">
                    <a:latin typeface="Times New Roman" pitchFamily="18" charset="0"/>
                    <a:cs typeface="Times New Roman"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 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800" b="0" i="1" smtClean="0">
                            <a:latin typeface="Cambria Math"/>
                            <a:cs typeface="Times New Roman" panose="02020603050405020304" pitchFamily="18" charset="0"/>
                          </a:rPr>
                        </m:ctrlPr>
                      </m:sSupPr>
                      <m:e>
                        <m:r>
                          <a:rPr lang="en-US" altLang="zh-CN" sz="2800" b="0" i="1" smtClean="0">
                            <a:latin typeface="Cambria Math" panose="02040503050406030204" pitchFamily="18" charset="0"/>
                            <a:cs typeface="Times New Roman" panose="02020603050405020304" pitchFamily="18" charset="0"/>
                          </a:rPr>
                          <m:t>𝑥</m:t>
                        </m:r>
                      </m:e>
                      <m:sup>
                        <m:r>
                          <a:rPr lang="zh-CN" altLang="en-US" sz="2800" b="0" i="1" smtClean="0">
                            <a:latin typeface="Cambria Math" panose="02040503050406030204" pitchFamily="18" charset="0"/>
                            <a:cs typeface="Times New Roman" panose="02020603050405020304" pitchFamily="18" charset="0"/>
                          </a:rPr>
                          <m:t>𝜏</m:t>
                        </m:r>
                      </m:sup>
                    </m:sSup>
                  </m:oMath>
                </a14:m>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itchFamily="18" charset="0"/>
                    <a:cs typeface="Times New Roman" pitchFamily="18" charset="0"/>
                  </a:rPr>
                  <a:t>计算</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1/x</a:t>
                </a:r>
                <a:r>
                  <a:rPr lang="zh-CN" altLang="zh-CN" sz="2800" dirty="0">
                    <a:latin typeface="Times New Roman" pitchFamily="18" charset="0"/>
                    <a:cs typeface="Times New Roman" pitchFamily="18" charset="0"/>
                  </a:rPr>
                  <a:t>是困难的。</a:t>
                </a:r>
                <a:endParaRPr lang="en-US" altLang="zh-CN" sz="2800" dirty="0">
                  <a:latin typeface="Times New Roman" pitchFamily="18" charset="0"/>
                  <a:cs typeface="Times New Roman" pitchFamily="18" charset="0"/>
                </a:endParaRPr>
              </a:p>
              <a:p>
                <a:r>
                  <a:rPr lang="zh-CN" altLang="en-US" sz="2800" dirty="0">
                    <a:latin typeface="Times New Roman" pitchFamily="18" charset="0"/>
                    <a:cs typeface="Times New Roman" pitchFamily="18" charset="0"/>
                  </a:rPr>
                  <a:t>    </a:t>
                </a:r>
                <a:endParaRPr lang="zh-CN" altLang="en-US" sz="2800" i="1"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207898" y="2258870"/>
                <a:ext cx="8740635" cy="3970318"/>
              </a:xfrm>
              <a:prstGeom prst="rect">
                <a:avLst/>
              </a:prstGeom>
              <a:blipFill rotWithShape="1">
                <a:blip r:embed="rId2"/>
                <a:stretch>
                  <a:fillRect l="-1395" t="-1997" r="-976"/>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1016605" y="2393885"/>
            <a:ext cx="7367615" cy="1932544"/>
          </a:xfrm>
        </p:spPr>
        <p:txBody>
          <a:bodyPr vert="horz" wrap="square" lIns="91440" tIns="45720" rIns="91440" bIns="45720" numCol="1" anchor="t" anchorCtr="0" compatLnSpc="1"/>
          <a:lstStyle/>
          <a:p>
            <a:pPr marL="0" lvl="0" indent="0" eaLnBrk="1" hangingPunct="1">
              <a:buNone/>
              <a:defRPr/>
            </a:pPr>
            <a:r>
              <a:rPr lang="en-US" altLang="zh-CN" sz="4400" dirty="0">
                <a:solidFill>
                  <a:srgbClr val="FF0000"/>
                </a:solidFill>
                <a:latin typeface="华文中宋" pitchFamily="2" charset="-122"/>
                <a:ea typeface="华文中宋" pitchFamily="2" charset="-122"/>
                <a:cs typeface="宋体" panose="02010600030101010101" pitchFamily="2" charset="-122"/>
              </a:rPr>
              <a:t>9.1 </a:t>
            </a:r>
            <a:r>
              <a:rPr lang="zh-CN" altLang="en-US" sz="4400" dirty="0">
                <a:solidFill>
                  <a:srgbClr val="FF0000"/>
                </a:solidFill>
                <a:latin typeface="华文中宋" pitchFamily="2" charset="-122"/>
                <a:ea typeface="华文中宋" pitchFamily="2" charset="-122"/>
                <a:cs typeface="宋体" panose="02010600030101010101" pitchFamily="2" charset="-122"/>
              </a:rPr>
              <a:t>标识密码算法简介</a:t>
            </a:r>
            <a:endParaRPr lang="en-US" altLang="zh-CN" sz="4400" dirty="0">
              <a:solidFill>
                <a:srgbClr val="FF0000"/>
              </a:solidFill>
              <a:latin typeface="华文中宋" pitchFamily="2" charset="-122"/>
              <a:ea typeface="华文中宋" pitchFamily="2" charset="-122"/>
              <a:cs typeface="宋体" panose="02010600030101010101" pitchFamily="2" charset="-122"/>
            </a:endParaRPr>
          </a:p>
          <a:p>
            <a:pPr marL="0" indent="0">
              <a:buNone/>
            </a:pPr>
            <a:r>
              <a:rPr lang="en-US" altLang="zh-CN" sz="4400" dirty="0" smtClean="0">
                <a:solidFill>
                  <a:srgbClr val="FF0000"/>
                </a:solidFill>
                <a:latin typeface="华文中宋" pitchFamily="2" charset="-122"/>
                <a:ea typeface="华文中宋" pitchFamily="2" charset="-122"/>
                <a:cs typeface="Times New Roman" panose="02020603050405020304" pitchFamily="18" charset="0"/>
              </a:rPr>
              <a:t>9.2 SM9</a:t>
            </a:r>
            <a:r>
              <a:rPr lang="zh-CN" altLang="zh-CN" sz="4400" dirty="0">
                <a:solidFill>
                  <a:srgbClr val="FF0000"/>
                </a:solidFill>
                <a:latin typeface="华文中宋" pitchFamily="2" charset="-122"/>
                <a:ea typeface="华文中宋" pitchFamily="2" charset="-122"/>
              </a:rPr>
              <a:t>标识密码</a:t>
            </a:r>
            <a:r>
              <a:rPr lang="zh-CN" altLang="zh-CN" sz="4400" dirty="0" smtClean="0">
                <a:solidFill>
                  <a:srgbClr val="FF0000"/>
                </a:solidFill>
                <a:latin typeface="华文中宋" pitchFamily="2" charset="-122"/>
                <a:ea typeface="华文中宋" pitchFamily="2" charset="-122"/>
              </a:rPr>
              <a:t>算法</a:t>
            </a:r>
            <a:endParaRPr lang="en-US" altLang="zh-CN" sz="4400" dirty="0">
              <a:solidFill>
                <a:srgbClr val="FF0000"/>
              </a:solidFill>
              <a:latin typeface="华文中宋" pitchFamily="2" charset="-122"/>
              <a:ea typeface="华文中宋" pitchFamily="2" charset="-122"/>
            </a:endParaRPr>
          </a:p>
        </p:txBody>
      </p:sp>
      <p:sp>
        <p:nvSpPr>
          <p:cNvPr id="4098" name="日期占位符 3"/>
          <p:cNvSpPr txBox="1">
            <a:spLocks noGrp="1"/>
          </p:cNvSpPr>
          <p:nvPr>
            <p:ph type="dt" sz="half" idx="10"/>
          </p:nvPr>
        </p:nvSpPr>
        <p:spPr/>
        <p:txBody>
          <a:bodyPr anchor="b"/>
          <a:lstStyle/>
          <a:p>
            <a:pPr marL="0" indent="0" eaLnBrk="1" hangingPunct="1">
              <a:spcBef>
                <a:spcPct val="0"/>
              </a:spcBef>
              <a:buClrTx/>
              <a:buSzTx/>
              <a:buFontTx/>
              <a:buNone/>
            </a:pPr>
            <a:fld id="{4A258DD7-FCEF-40EF-8D6D-B30D1405C8D3}" type="datetime1">
              <a:rPr lang="zh-CN" altLang="en-US" sz="1400" smtClean="0"/>
              <a:t>2020\2\1 Saturday</a:t>
            </a:fld>
            <a:endParaRPr lang="zh-CN" altLang="en-US" sz="1400" dirty="0"/>
          </a:p>
        </p:txBody>
      </p:sp>
      <p:sp>
        <p:nvSpPr>
          <p:cNvPr id="409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410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a:t>
            </a:fld>
            <a:endParaRPr lang="en-US" altLang="zh-CN" sz="1400" dirty="0"/>
          </a:p>
        </p:txBody>
      </p:sp>
      <p:sp>
        <p:nvSpPr>
          <p:cNvPr id="3" name="文本框 2"/>
          <p:cNvSpPr txBox="1"/>
          <p:nvPr/>
        </p:nvSpPr>
        <p:spPr>
          <a:xfrm>
            <a:off x="1755851" y="908720"/>
            <a:ext cx="1475105" cy="768350"/>
          </a:xfrm>
          <a:prstGeom prst="rect">
            <a:avLst/>
          </a:prstGeom>
          <a:noFill/>
        </p:spPr>
        <p:txBody>
          <a:bodyPr wrap="none" rtlCol="0">
            <a:spAutoFit/>
          </a:bodyPr>
          <a:lstStyle/>
          <a:p>
            <a:r>
              <a:rPr lang="zh-CN" altLang="en-US" sz="4400" b="1" dirty="0">
                <a:solidFill>
                  <a:srgbClr val="FF0000"/>
                </a:solidFill>
              </a:rPr>
              <a:t>目 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日期占位符 3"/>
          <p:cNvSpPr txBox="1">
            <a:spLocks noGrp="1"/>
          </p:cNvSpPr>
          <p:nvPr>
            <p:ph type="dt" sz="half" idx="10"/>
          </p:nvPr>
        </p:nvSpPr>
        <p:spPr/>
        <p:txBody>
          <a:bodyPr anchor="b"/>
          <a:lstStyle/>
          <a:p>
            <a:pPr marL="0" indent="0" eaLnBrk="1" hangingPunct="1">
              <a:spcBef>
                <a:spcPct val="0"/>
              </a:spcBef>
              <a:buClrTx/>
              <a:buSzTx/>
              <a:buFontTx/>
              <a:buNone/>
            </a:pPr>
            <a:fld id="{28DDFC1D-92DC-4DCB-ADE3-7D2FC8F02E1F}" type="datetime1">
              <a:rPr lang="zh-CN" altLang="en-US" sz="1400" smtClean="0"/>
              <a:t>2020\2\1 Saturday</a:t>
            </a:fld>
            <a:endParaRPr lang="zh-CN" altLang="en-US" sz="1400" dirty="0"/>
          </a:p>
        </p:txBody>
      </p:sp>
      <p:sp>
        <p:nvSpPr>
          <p:cNvPr id="30724"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072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20</a:t>
            </a:fld>
            <a:endParaRPr lang="en-US" altLang="zh-CN" sz="1400" dirty="0"/>
          </a:p>
        </p:txBody>
      </p:sp>
      <mc:AlternateContent xmlns:mc="http://schemas.openxmlformats.org/markup-compatibility/2006">
        <mc:Choice xmlns:a14="http://schemas.microsoft.com/office/drawing/2010/main" Requires="a14">
          <p:sp>
            <p:nvSpPr>
              <p:cNvPr id="4" name="文本框 3"/>
              <p:cNvSpPr txBox="1"/>
              <p:nvPr/>
            </p:nvSpPr>
            <p:spPr>
              <a:xfrm>
                <a:off x="701570" y="1844040"/>
                <a:ext cx="8245580" cy="3970318"/>
              </a:xfrm>
              <a:prstGeom prst="rect">
                <a:avLst/>
              </a:prstGeom>
              <a:noFill/>
            </p:spPr>
            <p:txBody>
              <a:bodyPr wrap="square" rtlCol="0">
                <a:spAutoFit/>
              </a:bodyPr>
              <a:lstStyle/>
              <a:p>
                <a:r>
                  <a:rPr lang="zh-CN" altLang="en-US" sz="2800" dirty="0" smtClean="0"/>
                  <a:t>（</a:t>
                </a:r>
                <a:r>
                  <a:rPr lang="en-US" altLang="zh-CN" sz="2800" dirty="0">
                    <a:latin typeface="Times New Roman" pitchFamily="18" charset="0"/>
                    <a:cs typeface="Times New Roman" pitchFamily="18" charset="0"/>
                  </a:rPr>
                  <a:t>4</a:t>
                </a:r>
                <a:r>
                  <a:rPr lang="zh-CN" altLang="zh-CN" sz="2800" dirty="0">
                    <a:latin typeface="Times New Roman" pitchFamily="18" charset="0"/>
                    <a:cs typeface="Times New Roman" pitchFamily="18" charset="0"/>
                  </a:rPr>
                  <a:t>）</a:t>
                </a:r>
                <a14:m>
                  <m:oMath xmlns:m="http://schemas.openxmlformats.org/officeDocument/2006/math">
                    <m:r>
                      <a:rPr lang="zh-CN" altLang="en-US" sz="2800" i="1">
                        <a:latin typeface="Cambria Math" panose="02040503050406030204" pitchFamily="18" charset="0"/>
                      </a:rPr>
                      <m:t>𝜏</m:t>
                    </m:r>
                    <m:r>
                      <a:rPr lang="en-US" altLang="zh-CN" sz="2800" i="1">
                        <a:latin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Gap</a:t>
                </a:r>
                <a:r>
                  <a:rPr lang="en-US" altLang="zh-CN" sz="2800" dirty="0">
                    <a:latin typeface="Times New Roman" pitchFamily="18" charset="0"/>
                    <a:cs typeface="Times New Roman" pitchFamily="18" charset="0"/>
                  </a:rPr>
                  <a:t> </a:t>
                </a:r>
                <a14:m>
                  <m:oMath xmlns:m="http://schemas.openxmlformats.org/officeDocument/2006/math">
                    <m:r>
                      <a:rPr lang="en-US" altLang="zh-CN" sz="2800" i="1">
                        <a:latin typeface="Cambria Math" panose="02040503050406030204" pitchFamily="18" charset="0"/>
                      </a:rPr>
                      <m:t>−</m:t>
                    </m:r>
                  </m:oMath>
                </a14:m>
                <a:r>
                  <a:rPr lang="zh-CN" altLang="zh-CN" sz="2800" dirty="0">
                    <a:latin typeface="Times New Roman" pitchFamily="18" charset="0"/>
                    <a:cs typeface="Times New Roman" pitchFamily="18" charset="0"/>
                  </a:rPr>
                  <a:t>双线性逆</a:t>
                </a:r>
                <a:r>
                  <a:rPr lang="en-US" altLang="zh-CN" sz="2800" dirty="0">
                    <a:latin typeface="Times New Roman" pitchFamily="18" charset="0"/>
                    <a:cs typeface="Times New Roman" pitchFamily="18" charset="0"/>
                  </a:rPr>
                  <a:t>DH</a:t>
                </a:r>
                <a:r>
                  <a:rPr lang="zh-CN" altLang="zh-CN" sz="2800" dirty="0">
                    <a:latin typeface="Times New Roman" pitchFamily="18" charset="0"/>
                    <a:cs typeface="Times New Roman" pitchFamily="18" charset="0"/>
                  </a:rPr>
                  <a:t>（</a:t>
                </a:r>
                <a14:m>
                  <m:oMath xmlns:m="http://schemas.openxmlformats.org/officeDocument/2006/math">
                    <m:r>
                      <a:rPr lang="zh-CN" altLang="en-US" sz="2800" i="1">
                        <a:latin typeface="Cambria Math" panose="02040503050406030204" pitchFamily="18" charset="0"/>
                      </a:rPr>
                      <m:t>𝜏</m:t>
                    </m:r>
                    <m:r>
                      <a:rPr lang="en-US" altLang="zh-CN" sz="2800" i="1">
                        <a:latin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Gap</a:t>
                </a:r>
                <a14:m>
                  <m:oMath xmlns:m="http://schemas.openxmlformats.org/officeDocument/2006/math">
                    <m:r>
                      <a:rPr lang="en-US" altLang="zh-CN" sz="2800" i="1">
                        <a:latin typeface="Cambria Math" panose="02040503050406030204" pitchFamily="18" charset="0"/>
                      </a:rPr>
                      <m:t>−</m:t>
                    </m:r>
                  </m:oMath>
                </a14:m>
                <a:r>
                  <a:rPr lang="en-US" altLang="zh-CN" sz="2800" dirty="0">
                    <a:latin typeface="Times New Roman" pitchFamily="18" charset="0"/>
                    <a:cs typeface="Times New Roman" pitchFamily="18" charset="0"/>
                  </a:rPr>
                  <a:t>BDHI</a:t>
                </a:r>
                <a:r>
                  <a:rPr lang="zh-CN" altLang="zh-CN" sz="2800" dirty="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r>
                  <a:rPr lang="zh-CN" altLang="zh-CN" sz="2800" dirty="0">
                    <a:latin typeface="Times New Roman" pitchFamily="18" charset="0"/>
                    <a:cs typeface="Times New Roman" pitchFamily="18" charset="0"/>
                  </a:rPr>
                  <a:t>问题：对正整数</a:t>
                </a:r>
                <a14:m>
                  <m:oMath xmlns:m="http://schemas.openxmlformats.org/officeDocument/2006/math">
                    <m:r>
                      <a:rPr lang="zh-CN" altLang="en-US" sz="2800" i="1">
                        <a:latin typeface="Cambria Math" panose="02040503050406030204" pitchFamily="18" charset="0"/>
                      </a:rPr>
                      <m:t>𝜏</m:t>
                    </m:r>
                    <m:r>
                      <a:rPr lang="zh-CN" altLang="en-US" sz="2800" i="1" smtClean="0">
                        <a:latin typeface="Cambria Math" panose="02040503050406030204" pitchFamily="18" charset="0"/>
                      </a:rPr>
                      <m:t>和</m:t>
                    </m:r>
                    <m:r>
                      <a:rPr lang="en-US" altLang="zh-CN" sz="2800" i="1">
                        <a:latin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oMath>
                </a14:m>
                <a:r>
                  <a:rPr lang="en-US" altLang="zh-CN" sz="28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cs typeface="Times New Roman" pitchFamily="18" charset="0"/>
                  </a:rPr>
                  <a:t> ，给定</a:t>
                </a:r>
                <a:r>
                  <a:rPr lang="en-US" altLang="zh-CN" sz="2800" dirty="0">
                    <a:latin typeface="Times New Roman" pitchFamily="18" charset="0"/>
                    <a:cs typeface="Times New Roman"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 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 </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800" i="1">
                            <a:latin typeface="Cambria Math"/>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𝑥</m:t>
                        </m:r>
                      </m:e>
                      <m:sup>
                        <m:r>
                          <a:rPr lang="zh-CN" altLang="en-US" sz="2800" i="1">
                            <a:latin typeface="Cambria Math" panose="02040503050406030204" pitchFamily="18" charset="0"/>
                            <a:cs typeface="Times New Roman" panose="02020603050405020304" pitchFamily="18" charset="0"/>
                          </a:rPr>
                          <m:t>𝜏</m:t>
                        </m:r>
                      </m:sup>
                    </m:sSup>
                  </m:oMath>
                </a14:m>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cs typeface="Times New Roman" pitchFamily="18" charset="0"/>
                  </a:rPr>
                  <a:t>和</a:t>
                </a:r>
                <a:r>
                  <a:rPr lang="en-US" altLang="zh-CN" sz="2800" dirty="0">
                    <a:latin typeface="Times New Roman" pitchFamily="18" charset="0"/>
                    <a:cs typeface="Times New Roman" pitchFamily="18" charset="0"/>
                  </a:rPr>
                  <a:t>DBIDH</a:t>
                </a:r>
                <a:r>
                  <a:rPr lang="zh-CN" altLang="zh-CN" sz="2800" dirty="0">
                    <a:latin typeface="Times New Roman" pitchFamily="18" charset="0"/>
                    <a:cs typeface="Times New Roman" pitchFamily="18" charset="0"/>
                  </a:rPr>
                  <a:t>确定算法，计算</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1/x</a:t>
                </a:r>
                <a:r>
                  <a:rPr lang="zh-CN" altLang="zh-CN" sz="2800" dirty="0">
                    <a:latin typeface="Times New Roman" pitchFamily="18" charset="0"/>
                    <a:cs typeface="Times New Roman" pitchFamily="18" charset="0"/>
                  </a:rPr>
                  <a:t>是困难的</a:t>
                </a:r>
                <a:r>
                  <a:rPr lang="zh-CN" altLang="zh-CN"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endParaRPr lang="en-US" altLang="zh-CN" sz="2800" dirty="0">
                  <a:latin typeface="Times New Roman" pitchFamily="18" charset="0"/>
                  <a:cs typeface="Times New Roman" pitchFamily="18" charset="0"/>
                </a:endParaRPr>
              </a:p>
              <a:p>
                <a:r>
                  <a:rPr lang="en-US" altLang="zh-CN" sz="2800" dirty="0">
                    <a:latin typeface="Times New Roman" pitchFamily="18" charset="0"/>
                    <a:cs typeface="Times New Roman" pitchFamily="18" charset="0"/>
                  </a:rPr>
                  <a:t>      </a:t>
                </a:r>
                <a:r>
                  <a:rPr lang="zh-CN" altLang="zh-CN" sz="2800" dirty="0">
                    <a:latin typeface="Times New Roman" pitchFamily="18" charset="0"/>
                    <a:cs typeface="Times New Roman" pitchFamily="18" charset="0"/>
                  </a:rPr>
                  <a:t>以上难解性问题都意味着</a:t>
                </a:r>
                <a:r>
                  <a:rPr lang="en-US" altLang="zh-CN" sz="2800" i="1" dirty="0">
                    <a:latin typeface="Times New Roman" panose="02020603050405020304" pitchFamily="18" charset="0"/>
                    <a:cs typeface="Times New Roman" panose="02020603050405020304" pitchFamily="18" charset="0"/>
                  </a:rPr>
                  <a:t>G</a:t>
                </a:r>
                <a:r>
                  <a:rPr lang="en-US" altLang="zh-CN" sz="2800" i="1" baseline="-250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cs typeface="Times New Roman" pitchFamily="18" charset="0"/>
                  </a:rPr>
                  <a:t>、</a:t>
                </a:r>
                <a:r>
                  <a:rPr lang="en-US" altLang="zh-CN" sz="2800" dirty="0">
                    <a:latin typeface="Times New Roman" panose="02020603050405020304" pitchFamily="18" charset="0"/>
                    <a:cs typeface="Times New Roman" panose="02020603050405020304" pitchFamily="18" charset="0"/>
                  </a:rPr>
                  <a:t>G</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itchFamily="18" charset="0"/>
                    <a:cs typeface="Times New Roman" pitchFamily="18" charset="0"/>
                  </a:rPr>
                  <a:t>和</a:t>
                </a:r>
                <a:r>
                  <a:rPr lang="en-US" altLang="zh-CN" sz="2800" i="1" dirty="0">
                    <a:latin typeface="Times New Roman" panose="02020603050405020304" pitchFamily="18" charset="0"/>
                    <a:cs typeface="Times New Roman" panose="02020603050405020304" pitchFamily="18" charset="0"/>
                  </a:rPr>
                  <a:t>G</a:t>
                </a:r>
                <a:r>
                  <a:rPr lang="en-US" altLang="zh-CN" sz="2800" i="1" baseline="-25000" dirty="0">
                    <a:latin typeface="Times New Roman" panose="02020603050405020304" pitchFamily="18" charset="0"/>
                    <a:cs typeface="Times New Roman" panose="02020603050405020304" pitchFamily="18" charset="0"/>
                  </a:rPr>
                  <a:t>T</a:t>
                </a:r>
                <a:r>
                  <a:rPr lang="zh-CN" altLang="zh-CN" sz="2800" dirty="0">
                    <a:latin typeface="Times New Roman" pitchFamily="18" charset="0"/>
                    <a:cs typeface="Times New Roman" pitchFamily="18" charset="0"/>
                  </a:rPr>
                  <a:t>上的离散对数问题难解，是</a:t>
                </a:r>
                <a:r>
                  <a:rPr lang="en-US" altLang="zh-CN" sz="2800" dirty="0">
                    <a:latin typeface="Times New Roman" pitchFamily="18" charset="0"/>
                    <a:cs typeface="Times New Roman" pitchFamily="18" charset="0"/>
                  </a:rPr>
                  <a:t>SM9</a:t>
                </a:r>
                <a:r>
                  <a:rPr lang="zh-CN" altLang="zh-CN" sz="2800" dirty="0">
                    <a:latin typeface="Times New Roman" pitchFamily="18" charset="0"/>
                    <a:cs typeface="Times New Roman" pitchFamily="18" charset="0"/>
                  </a:rPr>
                  <a:t>标识密码算法的重要安全性基础。</a:t>
                </a:r>
              </a:p>
              <a:p>
                <a:endParaRPr lang="zh-CN" altLang="en-US" sz="2800" i="1"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701570" y="1844040"/>
                <a:ext cx="8245580" cy="3970318"/>
              </a:xfrm>
              <a:prstGeom prst="rect">
                <a:avLst/>
              </a:prstGeom>
              <a:blipFill rotWithShape="1">
                <a:blip r:embed="rId2"/>
                <a:stretch>
                  <a:fillRect l="-1478" t="-19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856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日期占位符 3"/>
          <p:cNvSpPr txBox="1">
            <a:spLocks noGrp="1"/>
          </p:cNvSpPr>
          <p:nvPr>
            <p:ph type="dt" sz="half" idx="10"/>
          </p:nvPr>
        </p:nvSpPr>
        <p:spPr/>
        <p:txBody>
          <a:bodyPr anchor="b"/>
          <a:lstStyle/>
          <a:p>
            <a:pPr marL="0" indent="0" eaLnBrk="1" hangingPunct="1">
              <a:spcBef>
                <a:spcPct val="0"/>
              </a:spcBef>
              <a:buClrTx/>
              <a:buSzTx/>
              <a:buFontTx/>
              <a:buNone/>
            </a:pPr>
            <a:fld id="{7287DB16-32CD-4B28-A579-325C4A9614CA}" type="datetime1">
              <a:rPr lang="zh-CN" altLang="en-US" sz="1400" smtClean="0"/>
              <a:t>2020\2\1 Saturday</a:t>
            </a:fld>
            <a:endParaRPr lang="zh-CN" altLang="en-US" sz="1400" dirty="0"/>
          </a:p>
        </p:txBody>
      </p:sp>
      <p:sp>
        <p:nvSpPr>
          <p:cNvPr id="31748"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174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21</a:t>
            </a:fld>
            <a:endParaRPr lang="en-US" altLang="zh-CN" sz="1400" dirty="0"/>
          </a:p>
        </p:txBody>
      </p:sp>
      <p:sp>
        <p:nvSpPr>
          <p:cNvPr id="5" name="文本框 4"/>
          <p:cNvSpPr txBox="1"/>
          <p:nvPr/>
        </p:nvSpPr>
        <p:spPr>
          <a:xfrm>
            <a:off x="341530" y="1847215"/>
            <a:ext cx="8420835" cy="3539430"/>
          </a:xfrm>
          <a:prstGeom prst="rect">
            <a:avLst/>
          </a:prstGeom>
          <a:noFill/>
        </p:spPr>
        <p:txBody>
          <a:bodyPr wrap="square" rtlCol="0">
            <a:spAutoFit/>
          </a:bodyPr>
          <a:lstStyle/>
          <a:p>
            <a:pPr marL="457200" indent="-457200">
              <a:buFont typeface="Wingdings" pitchFamily="2" charset="2"/>
              <a:buChar char="Ø"/>
            </a:pPr>
            <a:r>
              <a:rPr lang="en-US" altLang="zh-CN" sz="3200" dirty="0" smtClean="0">
                <a:latin typeface="Times New Roman" panose="02020603050405020304" pitchFamily="18" charset="0"/>
                <a:cs typeface="Times New Roman" panose="02020603050405020304" pitchFamily="18" charset="0"/>
              </a:rPr>
              <a:t>SM9</a:t>
            </a:r>
            <a:r>
              <a:rPr lang="zh-CN" altLang="zh-CN" sz="3200" dirty="0"/>
              <a:t>标识密码算法是一种基于双线性对的标识密码算法，它可以把用户的身份标识用以生成用户的公、私密钥对，主要用于数字签名、密钥交换、密钥封装等</a:t>
            </a:r>
            <a:r>
              <a:rPr lang="zh-CN" altLang="zh-CN" sz="3200" dirty="0" smtClean="0"/>
              <a:t>。</a:t>
            </a:r>
            <a:endParaRPr lang="en-US" altLang="zh-CN" sz="3200" dirty="0" smtClean="0"/>
          </a:p>
          <a:p>
            <a:pPr marL="457200" indent="-457200">
              <a:buFont typeface="Wingdings" pitchFamily="2" charset="2"/>
              <a:buChar char="Ø"/>
            </a:pPr>
            <a:r>
              <a:rPr lang="zh-CN" altLang="zh-CN" sz="3200" dirty="0" smtClean="0"/>
              <a:t>本</a:t>
            </a:r>
            <a:r>
              <a:rPr lang="zh-CN" altLang="zh-CN" sz="3200" dirty="0"/>
              <a:t>节就参数选取与所用算法</a:t>
            </a:r>
            <a:r>
              <a:rPr lang="zh-CN" altLang="zh-CN" sz="3200" dirty="0" smtClean="0"/>
              <a:t>，</a:t>
            </a:r>
            <a:r>
              <a:rPr lang="zh-CN" altLang="zh-CN" sz="3200" dirty="0">
                <a:latin typeface="+mn-ea"/>
              </a:rPr>
              <a:t>以及加解密流程、安全性分析等方面，对</a:t>
            </a:r>
            <a:r>
              <a:rPr lang="en-US" altLang="zh-CN" sz="3200" dirty="0">
                <a:latin typeface="+mn-ea"/>
              </a:rPr>
              <a:t>SM9</a:t>
            </a:r>
            <a:r>
              <a:rPr lang="zh-CN" altLang="zh-CN" sz="3200" dirty="0">
                <a:latin typeface="+mn-ea"/>
              </a:rPr>
              <a:t>标识</a:t>
            </a:r>
            <a:r>
              <a:rPr lang="zh-CN" altLang="zh-CN" sz="3200" dirty="0" smtClean="0">
                <a:latin typeface="+mn-ea"/>
              </a:rPr>
              <a:t>密码</a:t>
            </a:r>
            <a:r>
              <a:rPr lang="zh-CN" altLang="zh-CN" sz="3200" dirty="0">
                <a:latin typeface="+mn-ea"/>
              </a:rPr>
              <a:t>算法进行介绍</a:t>
            </a:r>
            <a:r>
              <a:rPr lang="zh-CN" altLang="zh-CN" sz="3200" dirty="0" smtClean="0">
                <a:latin typeface="+mn-ea"/>
              </a:rPr>
              <a:t>。</a:t>
            </a:r>
            <a:endParaRPr lang="zh-CN" altLang="en-US" sz="3200" dirty="0">
              <a:latin typeface="宋体" panose="02010600030101010101" pitchFamily="2" charset="-122"/>
              <a:cs typeface="宋体" panose="02010600030101010101" pitchFamily="2" charset="-122"/>
            </a:endParaRPr>
          </a:p>
        </p:txBody>
      </p:sp>
      <p:sp>
        <p:nvSpPr>
          <p:cNvPr id="2" name="矩形 1"/>
          <p:cNvSpPr/>
          <p:nvPr/>
        </p:nvSpPr>
        <p:spPr>
          <a:xfrm>
            <a:off x="971600" y="1010076"/>
            <a:ext cx="7066358" cy="769441"/>
          </a:xfrm>
          <a:prstGeom prst="rect">
            <a:avLst/>
          </a:prstGeom>
        </p:spPr>
        <p:txBody>
          <a:bodyPr wrap="none">
            <a:spAutoFit/>
          </a:bodyPr>
          <a:lstStyle/>
          <a:p>
            <a:r>
              <a:rPr lang="en-US" altLang="zh-CN" sz="4400" dirty="0">
                <a:solidFill>
                  <a:srgbClr val="FF0000"/>
                </a:solidFill>
                <a:latin typeface="Times New Roman" panose="02020603050405020304" pitchFamily="18" charset="0"/>
                <a:cs typeface="Times New Roman" panose="02020603050405020304" pitchFamily="18" charset="0"/>
              </a:rPr>
              <a:t>9.2</a:t>
            </a:r>
            <a:r>
              <a:rPr lang="zh-CN" altLang="zh-CN" sz="4400" dirty="0">
                <a:solidFill>
                  <a:srgbClr val="FF0000"/>
                </a:solidFill>
                <a:latin typeface="Times New Roman" panose="02020603050405020304" pitchFamily="18" charset="0"/>
                <a:cs typeface="Times New Roman" panose="02020603050405020304" pitchFamily="18" charset="0"/>
              </a:rPr>
              <a:t>　</a:t>
            </a:r>
            <a:r>
              <a:rPr lang="en-US" altLang="zh-CN" sz="4400" dirty="0">
                <a:solidFill>
                  <a:srgbClr val="FF0000"/>
                </a:solidFill>
                <a:latin typeface="Times New Roman" panose="02020603050405020304" pitchFamily="18" charset="0"/>
                <a:cs typeface="Times New Roman" panose="02020603050405020304" pitchFamily="18" charset="0"/>
              </a:rPr>
              <a:t>SM9</a:t>
            </a:r>
            <a:r>
              <a:rPr lang="zh-CN" altLang="zh-CN" sz="4400" dirty="0">
                <a:solidFill>
                  <a:srgbClr val="FF0000"/>
                </a:solidFill>
              </a:rPr>
              <a:t>标识密码算法简介</a:t>
            </a:r>
            <a:endParaRPr lang="en-US" altLang="zh-CN" sz="44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日期占位符 3"/>
          <p:cNvSpPr txBox="1">
            <a:spLocks noGrp="1"/>
          </p:cNvSpPr>
          <p:nvPr>
            <p:ph type="dt" sz="half" idx="10"/>
          </p:nvPr>
        </p:nvSpPr>
        <p:spPr/>
        <p:txBody>
          <a:bodyPr anchor="b"/>
          <a:lstStyle/>
          <a:p>
            <a:pPr marL="0" indent="0" eaLnBrk="1" hangingPunct="1">
              <a:spcBef>
                <a:spcPct val="0"/>
              </a:spcBef>
              <a:buClrTx/>
              <a:buSzTx/>
              <a:buFontTx/>
              <a:buNone/>
            </a:pPr>
            <a:fld id="{1F769AF3-F0C8-4B95-A1A6-E045CF1A6A20}" type="datetime1">
              <a:rPr lang="zh-CN" altLang="en-US" sz="1400" smtClean="0"/>
              <a:t>2020\2\1 Saturday</a:t>
            </a:fld>
            <a:endParaRPr lang="zh-CN" altLang="en-US" sz="1400" dirty="0"/>
          </a:p>
        </p:txBody>
      </p:sp>
      <p:sp>
        <p:nvSpPr>
          <p:cNvPr id="3277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277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22</a:t>
            </a:fld>
            <a:endParaRPr lang="en-US" altLang="zh-CN" sz="1400" dirty="0"/>
          </a:p>
        </p:txBody>
      </p:sp>
      <mc:AlternateContent xmlns:mc="http://schemas.openxmlformats.org/markup-compatibility/2006">
        <mc:Choice xmlns:a14="http://schemas.microsoft.com/office/drawing/2010/main" Requires="a14">
          <p:sp>
            <p:nvSpPr>
              <p:cNvPr id="2" name="文本框 1"/>
              <p:cNvSpPr txBox="1"/>
              <p:nvPr/>
            </p:nvSpPr>
            <p:spPr>
              <a:xfrm>
                <a:off x="296525" y="1808820"/>
                <a:ext cx="8512170" cy="4697825"/>
              </a:xfrm>
              <a:prstGeom prst="rect">
                <a:avLst/>
              </a:prstGeom>
              <a:noFill/>
            </p:spPr>
            <p:txBody>
              <a:bodyPr wrap="square" rtlCol="0">
                <a:spAutoFit/>
              </a:bodyPr>
              <a:lstStyle/>
              <a:p>
                <a:pPr marL="457200" indent="-457200">
                  <a:buFont typeface="Wingdings" pitchFamily="2" charset="2"/>
                  <a:buChar char="Ø"/>
                </a:pPr>
                <a:r>
                  <a:rPr lang="zh-CN" altLang="zh-CN" sz="3200" dirty="0" smtClean="0">
                    <a:latin typeface="Times New Roman" pitchFamily="18" charset="0"/>
                    <a:ea typeface="+mn-ea"/>
                    <a:cs typeface="Times New Roman" pitchFamily="18" charset="0"/>
                  </a:rPr>
                  <a:t>系统参数</a:t>
                </a:r>
                <a:r>
                  <a:rPr lang="zh-CN" altLang="zh-CN" sz="3200" dirty="0">
                    <a:latin typeface="Times New Roman" pitchFamily="18" charset="0"/>
                    <a:ea typeface="+mn-ea"/>
                    <a:cs typeface="Times New Roman" pitchFamily="18" charset="0"/>
                  </a:rPr>
                  <a:t>组包括曲线识别符</a:t>
                </a:r>
                <a:r>
                  <a:rPr lang="en-US" altLang="zh-CN" sz="3200" dirty="0" err="1">
                    <a:latin typeface="Times New Roman" pitchFamily="18" charset="0"/>
                    <a:ea typeface="+mn-ea"/>
                    <a:cs typeface="Times New Roman" pitchFamily="18" charset="0"/>
                  </a:rPr>
                  <a:t>cid</a:t>
                </a:r>
                <a:r>
                  <a:rPr lang="zh-CN" altLang="zh-CN" sz="3200" dirty="0">
                    <a:latin typeface="Times New Roman" pitchFamily="18" charset="0"/>
                    <a:ea typeface="+mn-ea"/>
                    <a:cs typeface="Times New Roman" pitchFamily="18" charset="0"/>
                  </a:rPr>
                  <a:t>、椭圆曲线基域</a:t>
                </a:r>
                <a:r>
                  <a:rPr lang="en-US" altLang="zh-CN" sz="3200" i="1" dirty="0" err="1">
                    <a:latin typeface="Times New Roman" pitchFamily="18" charset="0"/>
                    <a:ea typeface="+mn-ea"/>
                    <a:cs typeface="Times New Roman" pitchFamily="18" charset="0"/>
                  </a:rPr>
                  <a:t>F</a:t>
                </a:r>
                <a:r>
                  <a:rPr lang="en-US" altLang="zh-CN" sz="3200" i="1" baseline="-25000" dirty="0" err="1">
                    <a:latin typeface="Times New Roman" pitchFamily="18" charset="0"/>
                    <a:ea typeface="+mn-ea"/>
                    <a:cs typeface="Times New Roman" pitchFamily="18" charset="0"/>
                  </a:rPr>
                  <a:t>q</a:t>
                </a:r>
                <a:r>
                  <a:rPr lang="zh-CN" altLang="zh-CN" sz="3200" dirty="0">
                    <a:latin typeface="Times New Roman" pitchFamily="18" charset="0"/>
                    <a:ea typeface="+mn-ea"/>
                    <a:cs typeface="Times New Roman" pitchFamily="18" charset="0"/>
                  </a:rPr>
                  <a:t>的参数、椭圆曲线方程参数</a:t>
                </a:r>
                <a:r>
                  <a:rPr lang="en-US" altLang="zh-CN" sz="3200" dirty="0">
                    <a:latin typeface="Times New Roman" pitchFamily="18" charset="0"/>
                    <a:ea typeface="+mn-ea"/>
                    <a:cs typeface="Times New Roman" pitchFamily="18" charset="0"/>
                  </a:rPr>
                  <a:t>a</a:t>
                </a:r>
                <a:r>
                  <a:rPr lang="zh-CN" altLang="zh-CN" sz="3200" dirty="0">
                    <a:latin typeface="Times New Roman" pitchFamily="18" charset="0"/>
                    <a:ea typeface="+mn-ea"/>
                    <a:cs typeface="Times New Roman" pitchFamily="18" charset="0"/>
                  </a:rPr>
                  <a:t>和</a:t>
                </a:r>
                <a:r>
                  <a:rPr lang="en-US" altLang="zh-CN" sz="3200" dirty="0">
                    <a:latin typeface="Times New Roman" pitchFamily="18" charset="0"/>
                    <a:ea typeface="+mn-ea"/>
                    <a:cs typeface="Times New Roman" pitchFamily="18" charset="0"/>
                  </a:rPr>
                  <a:t>b</a:t>
                </a:r>
                <a:r>
                  <a:rPr lang="zh-CN" altLang="zh-CN" sz="3200" dirty="0">
                    <a:latin typeface="Times New Roman" pitchFamily="18" charset="0"/>
                    <a:ea typeface="+mn-ea"/>
                    <a:cs typeface="Times New Roman" pitchFamily="18" charset="0"/>
                  </a:rPr>
                  <a:t>、扭曲线参数</a:t>
                </a:r>
                <a14:m>
                  <m:oMath xmlns:m="http://schemas.openxmlformats.org/officeDocument/2006/math">
                    <m:r>
                      <a:rPr lang="zh-CN" altLang="en-US" sz="3200" i="1" smtClean="0">
                        <a:latin typeface="Cambria Math" panose="02040503050406030204" pitchFamily="18" charset="0"/>
                        <a:ea typeface="+mn-ea"/>
                      </a:rPr>
                      <m:t>𝛽</m:t>
                    </m:r>
                  </m:oMath>
                </a14:m>
                <a:r>
                  <a:rPr lang="zh-CN" altLang="zh-CN" sz="3200" dirty="0">
                    <a:latin typeface="Times New Roman" pitchFamily="18" charset="0"/>
                    <a:ea typeface="+mn-ea"/>
                    <a:cs typeface="Times New Roman" pitchFamily="18" charset="0"/>
                  </a:rPr>
                  <a:t>（若</a:t>
                </a:r>
                <a:r>
                  <a:rPr lang="en-US" altLang="zh-CN" sz="3200" dirty="0" err="1">
                    <a:latin typeface="Times New Roman" pitchFamily="18" charset="0"/>
                    <a:ea typeface="+mn-ea"/>
                    <a:cs typeface="Times New Roman" pitchFamily="18" charset="0"/>
                  </a:rPr>
                  <a:t>cid</a:t>
                </a:r>
                <a:r>
                  <a:rPr lang="zh-CN" altLang="zh-CN" sz="3200" dirty="0">
                    <a:latin typeface="Times New Roman" pitchFamily="18" charset="0"/>
                    <a:ea typeface="+mn-ea"/>
                    <a:cs typeface="Times New Roman" pitchFamily="18" charset="0"/>
                  </a:rPr>
                  <a:t>的低</a:t>
                </a:r>
                <a:r>
                  <a:rPr lang="en-US" altLang="zh-CN" sz="3200" dirty="0">
                    <a:latin typeface="Times New Roman" pitchFamily="18" charset="0"/>
                    <a:ea typeface="+mn-ea"/>
                    <a:cs typeface="Times New Roman" pitchFamily="18" charset="0"/>
                  </a:rPr>
                  <a:t>4</a:t>
                </a:r>
                <a:r>
                  <a:rPr lang="zh-CN" altLang="zh-CN" sz="3200" dirty="0">
                    <a:latin typeface="Times New Roman" pitchFamily="18" charset="0"/>
                    <a:ea typeface="+mn-ea"/>
                    <a:cs typeface="Times New Roman" pitchFamily="18" charset="0"/>
                  </a:rPr>
                  <a:t>位为</a:t>
                </a:r>
                <a:r>
                  <a:rPr lang="en-US" altLang="zh-CN" sz="3200" dirty="0">
                    <a:latin typeface="Times New Roman" pitchFamily="18" charset="0"/>
                    <a:ea typeface="+mn-ea"/>
                    <a:cs typeface="Times New Roman" pitchFamily="18" charset="0"/>
                  </a:rPr>
                  <a:t>2</a:t>
                </a:r>
                <a:r>
                  <a:rPr lang="zh-CN" altLang="zh-CN" sz="3200" dirty="0">
                    <a:latin typeface="Times New Roman" pitchFamily="18" charset="0"/>
                    <a:ea typeface="+mn-ea"/>
                    <a:cs typeface="Times New Roman" pitchFamily="18" charset="0"/>
                  </a:rPr>
                  <a:t>）、曲线阶的素因子</a:t>
                </a:r>
                <a:r>
                  <a:rPr lang="en-US" altLang="zh-CN" sz="3200" i="1" dirty="0">
                    <a:latin typeface="Times New Roman" pitchFamily="18" charset="0"/>
                    <a:ea typeface="+mn-ea"/>
                    <a:cs typeface="Times New Roman" pitchFamily="18" charset="0"/>
                  </a:rPr>
                  <a:t>N</a:t>
                </a:r>
                <a:r>
                  <a:rPr lang="zh-CN" altLang="zh-CN" sz="3200" dirty="0">
                    <a:latin typeface="Times New Roman" pitchFamily="18" charset="0"/>
                    <a:ea typeface="+mn-ea"/>
                    <a:cs typeface="Times New Roman" pitchFamily="18" charset="0"/>
                  </a:rPr>
                  <a:t>和相对于</a:t>
                </a:r>
                <a:r>
                  <a:rPr lang="en-US" altLang="zh-CN" sz="3200" i="1" dirty="0">
                    <a:latin typeface="Times New Roman" pitchFamily="18" charset="0"/>
                    <a:ea typeface="+mn-ea"/>
                    <a:cs typeface="Times New Roman" pitchFamily="18" charset="0"/>
                  </a:rPr>
                  <a:t>N</a:t>
                </a:r>
                <a:r>
                  <a:rPr lang="zh-CN" altLang="zh-CN" sz="3200" dirty="0">
                    <a:latin typeface="Times New Roman" pitchFamily="18" charset="0"/>
                    <a:ea typeface="+mn-ea"/>
                    <a:cs typeface="Times New Roman" pitchFamily="18" charset="0"/>
                  </a:rPr>
                  <a:t>的余因子</a:t>
                </a:r>
                <a:r>
                  <a:rPr lang="en-US" altLang="zh-CN" sz="3200" dirty="0" err="1">
                    <a:latin typeface="Times New Roman" pitchFamily="18" charset="0"/>
                    <a:ea typeface="+mn-ea"/>
                    <a:cs typeface="Times New Roman" pitchFamily="18" charset="0"/>
                  </a:rPr>
                  <a:t>cf</a:t>
                </a:r>
                <a:r>
                  <a:rPr lang="zh-CN" altLang="zh-CN" sz="3200" dirty="0">
                    <a:latin typeface="Times New Roman" pitchFamily="18" charset="0"/>
                    <a:ea typeface="+mn-ea"/>
                    <a:cs typeface="Times New Roman" pitchFamily="18" charset="0"/>
                  </a:rPr>
                  <a:t>、曲线</a:t>
                </a:r>
                <a:r>
                  <a:rPr lang="en-US" altLang="zh-CN" sz="3200" i="1" dirty="0">
                    <a:latin typeface="Times New Roman" pitchFamily="18" charset="0"/>
                    <a:ea typeface="+mn-ea"/>
                    <a:cs typeface="Times New Roman" pitchFamily="18" charset="0"/>
                  </a:rPr>
                  <a:t>E</a:t>
                </a:r>
                <a:r>
                  <a:rPr lang="en-US" altLang="zh-CN" sz="3200" dirty="0">
                    <a:latin typeface="Times New Roman" pitchFamily="18" charset="0"/>
                    <a:ea typeface="+mn-ea"/>
                    <a:cs typeface="Times New Roman" pitchFamily="18" charset="0"/>
                  </a:rPr>
                  <a:t>(</a:t>
                </a:r>
                <a:r>
                  <a:rPr lang="en-US" altLang="zh-CN" sz="3200" i="1" dirty="0" err="1">
                    <a:latin typeface="Times New Roman" pitchFamily="18" charset="0"/>
                    <a:ea typeface="+mn-ea"/>
                    <a:cs typeface="Times New Roman" pitchFamily="18" charset="0"/>
                  </a:rPr>
                  <a:t>F</a:t>
                </a:r>
                <a:r>
                  <a:rPr lang="en-US" altLang="zh-CN" sz="3200" i="1" baseline="-25000" dirty="0" err="1">
                    <a:latin typeface="Times New Roman" pitchFamily="18" charset="0"/>
                    <a:ea typeface="+mn-ea"/>
                    <a:cs typeface="Times New Roman" pitchFamily="18" charset="0"/>
                  </a:rPr>
                  <a:t>q</a:t>
                </a:r>
                <a:r>
                  <a:rPr lang="en-US" altLang="zh-CN" sz="3200" dirty="0">
                    <a:latin typeface="Times New Roman" pitchFamily="18" charset="0"/>
                    <a:ea typeface="+mn-ea"/>
                    <a:cs typeface="Times New Roman" pitchFamily="18" charset="0"/>
                  </a:rPr>
                  <a:t>)</a:t>
                </a:r>
                <a:r>
                  <a:rPr lang="zh-CN" altLang="zh-CN" sz="3200" dirty="0">
                    <a:latin typeface="Times New Roman" pitchFamily="18" charset="0"/>
                    <a:ea typeface="+mn-ea"/>
                    <a:cs typeface="Times New Roman" pitchFamily="18" charset="0"/>
                  </a:rPr>
                  <a:t>相对于</a:t>
                </a:r>
                <a:r>
                  <a:rPr lang="en-US" altLang="zh-CN" sz="3200" i="1" dirty="0">
                    <a:latin typeface="Times New Roman" pitchFamily="18" charset="0"/>
                    <a:ea typeface="+mn-ea"/>
                    <a:cs typeface="Times New Roman" pitchFamily="18" charset="0"/>
                  </a:rPr>
                  <a:t>N</a:t>
                </a:r>
                <a:r>
                  <a:rPr lang="zh-CN" altLang="zh-CN" sz="3200" dirty="0">
                    <a:latin typeface="Times New Roman" pitchFamily="18" charset="0"/>
                    <a:ea typeface="+mn-ea"/>
                    <a:cs typeface="Times New Roman" pitchFamily="18" charset="0"/>
                  </a:rPr>
                  <a:t>的嵌入次数</a:t>
                </a:r>
                <a:r>
                  <a:rPr lang="en-US" altLang="zh-CN" sz="3200" i="1" dirty="0">
                    <a:latin typeface="Times New Roman" pitchFamily="18" charset="0"/>
                    <a:ea typeface="+mn-ea"/>
                    <a:cs typeface="Times New Roman" pitchFamily="18" charset="0"/>
                  </a:rPr>
                  <a:t>k</a:t>
                </a:r>
                <a:r>
                  <a:rPr lang="zh-CN" altLang="zh-CN" sz="3200" dirty="0">
                    <a:latin typeface="Times New Roman" pitchFamily="18" charset="0"/>
                    <a:ea typeface="+mn-ea"/>
                    <a:cs typeface="Times New Roman" pitchFamily="18" charset="0"/>
                  </a:rPr>
                  <a:t>、</a:t>
                </a:r>
                <a14:m>
                  <m:oMath xmlns:m="http://schemas.openxmlformats.org/officeDocument/2006/math">
                    <m:r>
                      <a:rPr lang="en-US" altLang="zh-CN" sz="3200" b="0" i="1" smtClean="0">
                        <a:latin typeface="Cambria Math" panose="02040503050406030204" pitchFamily="18" charset="0"/>
                        <a:ea typeface="+mn-ea"/>
                      </a:rPr>
                      <m:t>𝐸</m:t>
                    </m:r>
                    <m:r>
                      <a:rPr lang="zh-CN" altLang="en-US" sz="3200" i="1">
                        <a:latin typeface="Cambria Math" panose="02040503050406030204" pitchFamily="18" charset="0"/>
                        <a:ea typeface="+mn-ea"/>
                      </a:rPr>
                      <m:t>（</m:t>
                    </m:r>
                    <m:sSub>
                      <m:sSubPr>
                        <m:ctrlPr>
                          <a:rPr lang="en-US" altLang="zh-CN" sz="3200" i="1" smtClean="0">
                            <a:latin typeface="Cambria Math"/>
                            <a:ea typeface="+mn-ea"/>
                          </a:rPr>
                        </m:ctrlPr>
                      </m:sSubPr>
                      <m:e>
                        <m:r>
                          <a:rPr lang="en-US" altLang="zh-CN" sz="3200" b="0" i="1" smtClean="0">
                            <a:latin typeface="Cambria Math" panose="02040503050406030204" pitchFamily="18" charset="0"/>
                            <a:ea typeface="+mn-ea"/>
                          </a:rPr>
                          <m:t>𝐹</m:t>
                        </m:r>
                      </m:e>
                      <m:sub>
                        <m:sSup>
                          <m:sSupPr>
                            <m:ctrlPr>
                              <a:rPr lang="en-US" altLang="zh-CN" sz="3200" i="1" smtClean="0">
                                <a:latin typeface="Cambria Math"/>
                                <a:ea typeface="+mn-ea"/>
                              </a:rPr>
                            </m:ctrlPr>
                          </m:sSupPr>
                          <m:e>
                            <m:r>
                              <a:rPr lang="en-US" altLang="zh-CN" sz="3200" i="1">
                                <a:latin typeface="Cambria Math" panose="02040503050406030204" pitchFamily="18" charset="0"/>
                                <a:ea typeface="+mn-ea"/>
                              </a:rPr>
                              <m:t>𝑞</m:t>
                            </m:r>
                          </m:e>
                          <m:sup>
                            <m:r>
                              <a:rPr lang="en-US" altLang="zh-CN" sz="3200" i="1">
                                <a:latin typeface="Cambria Math" panose="02040503050406030204" pitchFamily="18" charset="0"/>
                                <a:ea typeface="+mn-ea"/>
                              </a:rPr>
                              <m:t>𝑑</m:t>
                            </m:r>
                            <m:r>
                              <a:rPr lang="en-US" altLang="zh-CN" sz="3200" b="0" i="1" smtClean="0">
                                <a:latin typeface="Cambria Math" panose="02040503050406030204" pitchFamily="18" charset="0"/>
                                <a:ea typeface="+mn-ea"/>
                              </a:rPr>
                              <m:t>1</m:t>
                            </m:r>
                          </m:sup>
                        </m:sSup>
                      </m:sub>
                    </m:sSub>
                    <m:r>
                      <a:rPr lang="zh-CN" altLang="en-US" sz="3200" i="1">
                        <a:latin typeface="Cambria Math" panose="02040503050406030204" pitchFamily="18" charset="0"/>
                        <a:ea typeface="+mn-ea"/>
                      </a:rPr>
                      <m:t>）</m:t>
                    </m:r>
                  </m:oMath>
                </a14:m>
                <a:r>
                  <a:rPr lang="zh-CN" altLang="zh-CN" sz="3200" dirty="0">
                    <a:latin typeface="Times New Roman" pitchFamily="18" charset="0"/>
                    <a:cs typeface="Times New Roman" pitchFamily="18" charset="0"/>
                  </a:rPr>
                  <a:t>的</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itchFamily="18" charset="0"/>
                    <a:cs typeface="Times New Roman" pitchFamily="18" charset="0"/>
                  </a:rPr>
                  <a:t>阶循环子群</a:t>
                </a:r>
                <a:r>
                  <a:rPr lang="en-US" altLang="zh-CN" sz="3200" i="1" dirty="0">
                    <a:latin typeface="Times New Roman" pitchFamily="18" charset="0"/>
                    <a:cs typeface="Times New Roman" pitchFamily="18" charset="0"/>
                  </a:rPr>
                  <a:t>G</a:t>
                </a:r>
                <a:r>
                  <a:rPr lang="en-US" altLang="zh-CN" sz="3200" baseline="-250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的生成元</a:t>
                </a:r>
                <a:r>
                  <a:rPr lang="en-US" altLang="zh-CN" sz="3200" i="1" dirty="0">
                    <a:latin typeface="Times New Roman" panose="02020603050405020304" pitchFamily="18" charset="0"/>
                    <a:cs typeface="Times New Roman" panose="02020603050405020304" pitchFamily="18" charset="0"/>
                  </a:rPr>
                  <a:t>P</a:t>
                </a:r>
                <a:r>
                  <a:rPr lang="en-US" altLang="zh-CN" sz="3200" baseline="-25000" dirty="0">
                    <a:latin typeface="Times New Roman" panose="02020603050405020304" pitchFamily="18" charset="0"/>
                    <a:cs typeface="Times New Roman" panose="02020603050405020304" pitchFamily="18" charset="0"/>
                  </a:rPr>
                  <a:t>1</a:t>
                </a:r>
                <a:r>
                  <a:rPr lang="zh-CN" altLang="en-US" sz="3200" dirty="0">
                    <a:latin typeface="Times New Roman" pitchFamily="18" charset="0"/>
                    <a:cs typeface="Times New Roman" pitchFamily="18" charset="0"/>
                  </a:rPr>
                  <a:t>、</a:t>
                </a:r>
                <a14:m>
                  <m:oMath xmlns:m="http://schemas.openxmlformats.org/officeDocument/2006/math">
                    <m:r>
                      <a:rPr lang="en-US" altLang="zh-CN" sz="3200" i="1">
                        <a:latin typeface="Cambria Math" panose="02040503050406030204" pitchFamily="18" charset="0"/>
                      </a:rPr>
                      <m:t>𝐸</m:t>
                    </m:r>
                    <m:r>
                      <a:rPr lang="zh-CN" altLang="en-US" sz="3200" i="1">
                        <a:latin typeface="Cambria Math" panose="02040503050406030204" pitchFamily="18" charset="0"/>
                      </a:rPr>
                      <m:t>（</m:t>
                    </m:r>
                    <m:sSub>
                      <m:sSubPr>
                        <m:ctrlPr>
                          <a:rPr lang="en-US" altLang="zh-CN" sz="3200" i="1">
                            <a:latin typeface="Cambria Math"/>
                          </a:rPr>
                        </m:ctrlPr>
                      </m:sSubPr>
                      <m:e>
                        <m:r>
                          <a:rPr lang="en-US" altLang="zh-CN" sz="3200" i="1">
                            <a:latin typeface="Cambria Math" panose="02040503050406030204" pitchFamily="18" charset="0"/>
                          </a:rPr>
                          <m:t>𝐹</m:t>
                        </m:r>
                      </m:e>
                      <m:sub>
                        <m:sSup>
                          <m:sSupPr>
                            <m:ctrlPr>
                              <a:rPr lang="en-US" altLang="zh-CN" sz="3200" i="1">
                                <a:latin typeface="Cambria Math"/>
                              </a:rPr>
                            </m:ctrlPr>
                          </m:sSupPr>
                          <m:e>
                            <m:r>
                              <a:rPr lang="en-US" altLang="zh-CN" sz="3200" i="1">
                                <a:latin typeface="Cambria Math" panose="02040503050406030204" pitchFamily="18" charset="0"/>
                              </a:rPr>
                              <m:t>𝑞</m:t>
                            </m:r>
                          </m:e>
                          <m:sup>
                            <m:r>
                              <m:rPr>
                                <m:sty m:val="p"/>
                              </m:rPr>
                              <a:rPr lang="en-US" altLang="zh-CN" sz="3200" i="0">
                                <a:latin typeface="Cambria Math" panose="02040503050406030204" pitchFamily="18" charset="0"/>
                              </a:rPr>
                              <m:t>d</m:t>
                            </m:r>
                            <m:r>
                              <a:rPr lang="en-US" altLang="zh-CN" sz="3200" b="0" i="1" smtClean="0">
                                <a:latin typeface="Cambria Math" panose="02040503050406030204" pitchFamily="18" charset="0"/>
                              </a:rPr>
                              <m:t>2</m:t>
                            </m:r>
                          </m:sup>
                        </m:sSup>
                      </m:sub>
                    </m:sSub>
                    <m:r>
                      <a:rPr lang="zh-CN" altLang="en-US" sz="3200" i="1">
                        <a:latin typeface="Cambria Math" panose="02040503050406030204" pitchFamily="18" charset="0"/>
                      </a:rPr>
                      <m:t>）</m:t>
                    </m:r>
                  </m:oMath>
                </a14:m>
                <a:r>
                  <a:rPr lang="zh-CN" altLang="zh-CN" sz="3200" dirty="0">
                    <a:latin typeface="Times New Roman" pitchFamily="18" charset="0"/>
                    <a:cs typeface="Times New Roman" pitchFamily="18" charset="0"/>
                  </a:rPr>
                  <a:t>的</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itchFamily="18" charset="0"/>
                    <a:cs typeface="Times New Roman" pitchFamily="18" charset="0"/>
                  </a:rPr>
                  <a:t>阶循环子群</a:t>
                </a:r>
                <a:r>
                  <a:rPr lang="en-US" altLang="zh-CN" sz="3200" i="1" dirty="0">
                    <a:latin typeface="Times New Roman" panose="02020603050405020304" pitchFamily="18" charset="0"/>
                    <a:cs typeface="Times New Roman" panose="02020603050405020304" pitchFamily="18" charset="0"/>
                  </a:rPr>
                  <a:t>G</a:t>
                </a:r>
                <a:r>
                  <a:rPr lang="en-US" altLang="zh-CN" sz="3200" baseline="-25000" dirty="0">
                    <a:latin typeface="Times New Roman" panose="02020603050405020304" pitchFamily="18" charset="0"/>
                    <a:cs typeface="Times New Roman" panose="02020603050405020304" pitchFamily="18" charset="0"/>
                  </a:rPr>
                  <a:t>2</a:t>
                </a:r>
                <a:r>
                  <a:rPr lang="zh-CN" altLang="zh-CN" sz="3200" dirty="0">
                    <a:latin typeface="Times New Roman" pitchFamily="18" charset="0"/>
                    <a:cs typeface="Times New Roman" pitchFamily="18" charset="0"/>
                  </a:rPr>
                  <a:t>的生成元</a:t>
                </a:r>
                <a:r>
                  <a:rPr lang="en-US" altLang="zh-CN" sz="3200" i="1" dirty="0">
                    <a:latin typeface="Times New Roman" panose="02020603050405020304" pitchFamily="18" charset="0"/>
                    <a:cs typeface="Times New Roman" panose="02020603050405020304" pitchFamily="18" charset="0"/>
                  </a:rPr>
                  <a:t>P</a:t>
                </a:r>
                <a:r>
                  <a:rPr lang="en-US" altLang="zh-CN" sz="3200" baseline="-25000" dirty="0">
                    <a:latin typeface="Times New Roman" panose="02020603050405020304" pitchFamily="18" charset="0"/>
                    <a:cs typeface="Times New Roman" panose="02020603050405020304" pitchFamily="18" charset="0"/>
                  </a:rPr>
                  <a:t>2</a:t>
                </a:r>
                <a:r>
                  <a:rPr lang="zh-CN" altLang="zh-CN" sz="3200" dirty="0">
                    <a:latin typeface="Times New Roman" pitchFamily="18" charset="0"/>
                    <a:cs typeface="Times New Roman" pitchFamily="18" charset="0"/>
                  </a:rPr>
                  <a:t>、双线性对</a:t>
                </a:r>
                <a:r>
                  <a:rPr lang="en-US" altLang="zh-CN" sz="3200" i="1" dirty="0">
                    <a:latin typeface="Times New Roman" pitchFamily="18" charset="0"/>
                    <a:cs typeface="Times New Roman" pitchFamily="18" charset="0"/>
                  </a:rPr>
                  <a:t>e</a:t>
                </a:r>
                <a:r>
                  <a:rPr lang="zh-CN" altLang="zh-CN" sz="3200" dirty="0">
                    <a:latin typeface="Times New Roman" pitchFamily="18" charset="0"/>
                    <a:cs typeface="Times New Roman" pitchFamily="18" charset="0"/>
                  </a:rPr>
                  <a:t>的识别符</a:t>
                </a:r>
                <a:r>
                  <a:rPr lang="en-US" altLang="zh-CN" sz="3200" dirty="0" err="1">
                    <a:latin typeface="Times New Roman" pitchFamily="18" charset="0"/>
                    <a:cs typeface="Times New Roman" pitchFamily="18" charset="0"/>
                  </a:rPr>
                  <a:t>eid</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a:buFont typeface="Wingdings" pitchFamily="2" charset="2"/>
                  <a:buChar char="Ø"/>
                </a:pPr>
                <a:r>
                  <a:rPr lang="zh-CN" altLang="zh-CN" sz="3200" dirty="0" smtClean="0">
                    <a:latin typeface="Times New Roman" pitchFamily="18" charset="0"/>
                    <a:cs typeface="Times New Roman" pitchFamily="18" charset="0"/>
                  </a:rPr>
                  <a:t>（</a:t>
                </a:r>
                <a:r>
                  <a:rPr lang="zh-CN" altLang="zh-CN" sz="3200" dirty="0">
                    <a:latin typeface="Times New Roman" pitchFamily="18" charset="0"/>
                    <a:cs typeface="Times New Roman" pitchFamily="18" charset="0"/>
                  </a:rPr>
                  <a:t>选项）</a:t>
                </a:r>
                <a:r>
                  <a:rPr lang="en-US" altLang="zh-CN" sz="3200" dirty="0">
                    <a:latin typeface="Times New Roman" pitchFamily="18" charset="0"/>
                    <a:cs typeface="Times New Roman" pitchFamily="18" charset="0"/>
                  </a:rPr>
                  <a:t>G</a:t>
                </a:r>
                <a:r>
                  <a:rPr lang="en-US" altLang="zh-CN" sz="3200" baseline="-25000" dirty="0">
                    <a:latin typeface="Times New Roman" pitchFamily="18" charset="0"/>
                    <a:cs typeface="Times New Roman" pitchFamily="18" charset="0"/>
                  </a:rPr>
                  <a:t>2</a:t>
                </a:r>
                <a:r>
                  <a:rPr lang="zh-CN" altLang="zh-CN" sz="3200" dirty="0">
                    <a:latin typeface="Times New Roman" pitchFamily="18" charset="0"/>
                    <a:cs typeface="Times New Roman" pitchFamily="18" charset="0"/>
                  </a:rPr>
                  <a:t>到</a:t>
                </a:r>
                <a:r>
                  <a:rPr lang="en-US" altLang="zh-CN" sz="3200" dirty="0">
                    <a:latin typeface="Times New Roman" pitchFamily="18" charset="0"/>
                    <a:cs typeface="Times New Roman" pitchFamily="18" charset="0"/>
                  </a:rPr>
                  <a:t>G</a:t>
                </a:r>
                <a:r>
                  <a:rPr lang="en-US" altLang="zh-CN" sz="3200" baseline="-250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的同态映射</a:t>
                </a:r>
                <a14:m>
                  <m:oMath xmlns:m="http://schemas.openxmlformats.org/officeDocument/2006/math">
                    <m:r>
                      <a:rPr lang="zh-CN" altLang="en-US" sz="3200" i="1" smtClean="0">
                        <a:latin typeface="Cambria Math" panose="02040503050406030204" pitchFamily="18" charset="0"/>
                      </a:rPr>
                      <m:t>𝜓</m:t>
                    </m:r>
                    <m:r>
                      <m:rPr>
                        <m:nor/>
                      </m:rPr>
                      <a:rPr lang="zh-CN" altLang="en-US" sz="3200">
                        <a:latin typeface="Times New Roman" pitchFamily="18" charset="0"/>
                        <a:cs typeface="Times New Roman" pitchFamily="18" charset="0"/>
                      </a:rPr>
                      <m:t>。</m:t>
                    </m:r>
                  </m:oMath>
                </a14:m>
                <a:endParaRPr lang="en-US" altLang="zh-CN" sz="3200" dirty="0" smtClean="0">
                  <a:latin typeface="Times New Roman" pitchFamily="18" charset="0"/>
                  <a:cs typeface="Times New Roman" pitchFamily="18" charset="0"/>
                </a:endParaRPr>
              </a:p>
              <a:p>
                <a:pPr marL="457200" indent="-457200">
                  <a:buFont typeface="Wingdings" pitchFamily="2" charset="2"/>
                  <a:buChar char="Ø"/>
                </a:pPr>
                <a14:m>
                  <m:oMath xmlns:m="http://schemas.openxmlformats.org/officeDocument/2006/math">
                    <m:r>
                      <m:rPr>
                        <m:nor/>
                      </m:rPr>
                      <a:rPr lang="zh-CN" altLang="en-US" sz="3200">
                        <a:latin typeface="Times New Roman" pitchFamily="18" charset="0"/>
                        <a:cs typeface="Times New Roman" pitchFamily="18" charset="0"/>
                      </a:rPr>
                      <m:t>双线性对</m:t>
                    </m:r>
                    <m:r>
                      <m:rPr>
                        <m:nor/>
                      </m:rPr>
                      <a:rPr lang="en-US" altLang="zh-CN" sz="3200" i="1">
                        <a:latin typeface="Times New Roman" pitchFamily="18" charset="0"/>
                        <a:cs typeface="Times New Roman" pitchFamily="18" charset="0"/>
                      </a:rPr>
                      <m:t>e</m:t>
                    </m:r>
                    <m:r>
                      <m:rPr>
                        <m:nor/>
                      </m:rPr>
                      <a:rPr lang="zh-CN" altLang="en-US" sz="3200">
                        <a:latin typeface="Times New Roman" pitchFamily="18" charset="0"/>
                        <a:cs typeface="Times New Roman" pitchFamily="18" charset="0"/>
                      </a:rPr>
                      <m:t>的值域为</m:t>
                    </m:r>
                    <m:r>
                      <m:rPr>
                        <m:nor/>
                      </m:rPr>
                      <a:rPr lang="en-US" altLang="zh-CN" sz="3200" i="1">
                        <a:latin typeface="Times New Roman" pitchFamily="18" charset="0"/>
                        <a:cs typeface="Times New Roman" pitchFamily="18" charset="0"/>
                      </a:rPr>
                      <m:t>N</m:t>
                    </m:r>
                    <m:r>
                      <m:rPr>
                        <m:nor/>
                      </m:rPr>
                      <a:rPr lang="zh-CN" altLang="en-US" sz="3200">
                        <a:latin typeface="Times New Roman" pitchFamily="18" charset="0"/>
                        <a:cs typeface="Times New Roman" pitchFamily="18" charset="0"/>
                      </a:rPr>
                      <m:t>阶乘法循环群</m:t>
                    </m:r>
                    <m:r>
                      <m:rPr>
                        <m:nor/>
                      </m:rPr>
                      <a:rPr lang="en-US" altLang="zh-CN" sz="3200" i="1">
                        <a:latin typeface="Times New Roman" pitchFamily="18" charset="0"/>
                        <a:cs typeface="Times New Roman" pitchFamily="18" charset="0"/>
                      </a:rPr>
                      <m:t>G</m:t>
                    </m:r>
                    <m:r>
                      <m:rPr>
                        <m:nor/>
                      </m:rPr>
                      <a:rPr lang="en-US" altLang="zh-CN" sz="3200" i="1" baseline="-25000">
                        <a:latin typeface="Times New Roman" pitchFamily="18" charset="0"/>
                        <a:cs typeface="Times New Roman" pitchFamily="18" charset="0"/>
                      </a:rPr>
                      <m:t>T</m:t>
                    </m:r>
                    <m:r>
                      <m:rPr>
                        <m:nor/>
                      </m:rPr>
                      <a:rPr lang="zh-CN" altLang="en-US" sz="3200">
                        <a:latin typeface="Times New Roman" pitchFamily="18" charset="0"/>
                        <a:cs typeface="Times New Roman" pitchFamily="18" charset="0"/>
                      </a:rPr>
                      <m:t>。</m:t>
                    </m:r>
                  </m:oMath>
                </a14:m>
                <a:endParaRPr lang="zh-CN" altLang="en-US" dirty="0">
                  <a:latin typeface="Times New Roman" pitchFamily="18" charset="0"/>
                  <a:ea typeface="+mn-ea"/>
                  <a:cs typeface="Times New Roman"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296525" y="1808820"/>
                <a:ext cx="8512170" cy="4697825"/>
              </a:xfrm>
              <a:prstGeom prst="rect">
                <a:avLst/>
              </a:prstGeom>
              <a:blipFill rotWithShape="1">
                <a:blip r:embed="rId2"/>
                <a:stretch>
                  <a:fillRect l="-1648" t="-2208" r="-1791"/>
                </a:stretch>
              </a:blipFill>
            </p:spPr>
            <p:txBody>
              <a:bodyPr/>
              <a:lstStyle/>
              <a:p>
                <a:r>
                  <a:rPr lang="zh-CN" altLang="en-US">
                    <a:noFill/>
                  </a:rPr>
                  <a:t> </a:t>
                </a:r>
              </a:p>
            </p:txBody>
          </p:sp>
        </mc:Fallback>
      </mc:AlternateContent>
      <p:sp>
        <p:nvSpPr>
          <p:cNvPr id="3" name="矩形 2"/>
          <p:cNvSpPr/>
          <p:nvPr/>
        </p:nvSpPr>
        <p:spPr>
          <a:xfrm>
            <a:off x="1458912" y="938997"/>
            <a:ext cx="4463237" cy="769441"/>
          </a:xfrm>
          <a:prstGeom prst="rect">
            <a:avLst/>
          </a:prstGeom>
        </p:spPr>
        <p:txBody>
          <a:bodyPr wrap="square">
            <a:spAutoFit/>
          </a:bodyPr>
          <a:lstStyle/>
          <a:p>
            <a:pPr lvl="0"/>
            <a:r>
              <a:rPr lang="en-US" altLang="zh-CN" sz="4400" b="1" dirty="0">
                <a:solidFill>
                  <a:srgbClr val="000000"/>
                </a:solidFill>
                <a:latin typeface="Times New Roman" pitchFamily="18" charset="0"/>
                <a:ea typeface="宋体"/>
                <a:cs typeface="Times New Roman" pitchFamily="18" charset="0"/>
              </a:rPr>
              <a:t>9.2.1</a:t>
            </a:r>
            <a:r>
              <a:rPr lang="zh-CN" altLang="zh-CN" sz="4400" b="1" dirty="0">
                <a:solidFill>
                  <a:srgbClr val="000000"/>
                </a:solidFill>
                <a:latin typeface="Times New Roman" pitchFamily="18" charset="0"/>
                <a:ea typeface="宋体"/>
                <a:cs typeface="Times New Roman" pitchFamily="18" charset="0"/>
              </a:rPr>
              <a:t>　参数选取</a:t>
            </a:r>
            <a:endParaRPr lang="zh-CN" altLang="zh-CN" sz="4400" b="1" dirty="0">
              <a:solidFill>
                <a:srgbClr val="000000"/>
              </a:solidFill>
              <a:latin typeface="Times New Roman" pitchFamily="18" charset="0"/>
              <a:ea typeface="宋体"/>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日期占位符 3"/>
          <p:cNvSpPr txBox="1">
            <a:spLocks noGrp="1"/>
          </p:cNvSpPr>
          <p:nvPr>
            <p:ph type="dt" sz="half" idx="10"/>
          </p:nvPr>
        </p:nvSpPr>
        <p:spPr/>
        <p:txBody>
          <a:bodyPr anchor="b"/>
          <a:lstStyle/>
          <a:p>
            <a:pPr marL="0" indent="0" eaLnBrk="1" hangingPunct="1">
              <a:spcBef>
                <a:spcPct val="0"/>
              </a:spcBef>
              <a:buClrTx/>
              <a:buSzTx/>
              <a:buFontTx/>
              <a:buNone/>
            </a:pPr>
            <a:fld id="{1F52A897-F8C4-44DA-82C0-AC7D15E96972}" type="datetime1">
              <a:rPr lang="zh-CN" altLang="en-US" sz="1400" smtClean="0"/>
              <a:t>2020\2\1 Saturday</a:t>
            </a:fld>
            <a:endParaRPr lang="zh-CN" altLang="en-US" sz="1400" dirty="0"/>
          </a:p>
        </p:txBody>
      </p:sp>
      <p:sp>
        <p:nvSpPr>
          <p:cNvPr id="3379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379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23</a:t>
            </a:fld>
            <a:endParaRPr lang="en-US" altLang="zh-CN" sz="1400" dirty="0"/>
          </a:p>
        </p:txBody>
      </p:sp>
      <mc:AlternateContent xmlns:mc="http://schemas.openxmlformats.org/markup-compatibility/2006">
        <mc:Choice xmlns:a14="http://schemas.microsoft.com/office/drawing/2010/main" Requires="a14">
          <p:sp>
            <p:nvSpPr>
              <p:cNvPr id="3" name="文本框 2"/>
              <p:cNvSpPr txBox="1"/>
              <p:nvPr/>
            </p:nvSpPr>
            <p:spPr>
              <a:xfrm>
                <a:off x="341530" y="1808820"/>
                <a:ext cx="8380595" cy="4836196"/>
              </a:xfrm>
              <a:prstGeom prst="rect">
                <a:avLst/>
              </a:prstGeom>
              <a:noFill/>
            </p:spPr>
            <p:txBody>
              <a:bodyPr wrap="square" rtlCol="0">
                <a:spAutoFit/>
              </a:bodyPr>
              <a:lstStyle/>
              <a:p>
                <a:pPr marL="457200" indent="-457200">
                  <a:buFont typeface="Wingdings" pitchFamily="2" charset="2"/>
                  <a:buChar char="Ø"/>
                </a:pPr>
                <a:r>
                  <a:rPr lang="en-US" altLang="zh-CN" sz="2800" dirty="0" smtClean="0"/>
                  <a:t> </a:t>
                </a:r>
                <a:r>
                  <a:rPr lang="en-US" altLang="zh-CN" sz="2800" dirty="0">
                    <a:latin typeface="Times New Roman" panose="02020603050405020304" pitchFamily="18" charset="0"/>
                    <a:cs typeface="Times New Roman" panose="02020603050405020304" pitchFamily="18" charset="0"/>
                  </a:rPr>
                  <a:t>KGC</a:t>
                </a:r>
                <a:r>
                  <a:rPr lang="zh-CN" altLang="zh-CN" sz="2800" dirty="0"/>
                  <a:t>产生</a:t>
                </a:r>
                <a:r>
                  <a:rPr lang="zh-CN" altLang="zh-CN" sz="2800" dirty="0" smtClean="0"/>
                  <a:t>随机数</a:t>
                </a:r>
                <a:r>
                  <a:rPr lang="en-US" altLang="zh-CN" sz="2800" dirty="0" err="1">
                    <a:latin typeface="Times New Roman" panose="02020603050405020304" pitchFamily="18" charset="0"/>
                    <a:cs typeface="Times New Roman" panose="02020603050405020304" pitchFamily="18" charset="0"/>
                  </a:rPr>
                  <a:t>k</a:t>
                </a:r>
                <a:r>
                  <a:rPr lang="en-US" altLang="zh-CN" sz="2800" dirty="0" err="1" smtClean="0">
                    <a:latin typeface="Times New Roman" panose="02020603050405020304" pitchFamily="18" charset="0"/>
                    <a:cs typeface="Times New Roman" panose="02020603050405020304" pitchFamily="18" charset="0"/>
                  </a:rPr>
                  <a:t>e</a:t>
                </a:r>
                <a14:m>
                  <m:oMath xmlns:m="http://schemas.openxmlformats.org/officeDocument/2006/math">
                    <m:r>
                      <a:rPr lang="zh-CN" altLang="en-US" sz="2800" i="1" smtClean="0">
                        <a:latin typeface="Cambria Math" panose="02040503050406030204" pitchFamily="18" charset="0"/>
                      </a:rPr>
                      <m:t>𝜖</m:t>
                    </m:r>
                    <m:d>
                      <m:dPr>
                        <m:begChr m:val="["/>
                        <m:endChr m:val="]"/>
                        <m:ctrlPr>
                          <a:rPr lang="en-US" altLang="zh-CN" sz="2800" i="1" smtClean="0">
                            <a:latin typeface="Cambria Math"/>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−1</m:t>
                        </m:r>
                      </m:e>
                    </m:d>
                  </m:oMath>
                </a14:m>
                <a:r>
                  <a:rPr lang="zh-CN" altLang="zh-CN" sz="2800" dirty="0"/>
                  <a:t>作为加密主私钥，计算</a:t>
                </a:r>
                <a:r>
                  <a:rPr lang="en-US" altLang="zh-CN" sz="2800" i="1" dirty="0">
                    <a:latin typeface="Times New Roman" panose="02020603050405020304" pitchFamily="18" charset="0"/>
                    <a:cs typeface="Times New Roman" panose="02020603050405020304" pitchFamily="18" charset="0"/>
                  </a:rPr>
                  <a:t>G</a:t>
                </a:r>
                <a:r>
                  <a:rPr lang="en-US" altLang="zh-CN" sz="2800" baseline="-25000" dirty="0"/>
                  <a:t>1</a:t>
                </a:r>
                <a:r>
                  <a:rPr lang="zh-CN" altLang="zh-CN" sz="2800" dirty="0"/>
                  <a:t>中的元素</a:t>
                </a:r>
                <a:r>
                  <a:rPr lang="en-US" altLang="zh-CN" sz="2800" i="1" dirty="0" err="1">
                    <a:latin typeface="Times New Roman" panose="02020603050405020304" pitchFamily="18" charset="0"/>
                    <a:cs typeface="Times New Roman" panose="02020603050405020304" pitchFamily="18" charset="0"/>
                  </a:rPr>
                  <a:t>P</a:t>
                </a:r>
                <a:r>
                  <a:rPr lang="en-US" altLang="zh-CN" sz="2800" baseline="-25000" dirty="0" err="1">
                    <a:latin typeface="Times New Roman" panose="02020603050405020304" pitchFamily="18" charset="0"/>
                    <a:cs typeface="Times New Roman" panose="02020603050405020304" pitchFamily="18" charset="0"/>
                  </a:rPr>
                  <a:t>pub</a:t>
                </a:r>
                <a:r>
                  <a:rPr lang="en-US" altLang="zh-CN" sz="2800" baseline="-25000" dirty="0">
                    <a:latin typeface="Times New Roman" panose="02020603050405020304" pitchFamily="18" charset="0"/>
                    <a:cs typeface="Times New Roman" panose="02020603050405020304" pitchFamily="18" charset="0"/>
                  </a:rPr>
                  <a:t>-e</a:t>
                </a:r>
                <a:r>
                  <a:rPr lang="en-US" altLang="zh-CN" sz="2800" i="1"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ke</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P</a:t>
                </a:r>
                <a:r>
                  <a:rPr lang="en-US" altLang="zh-CN" sz="2800" baseline="-25000" dirty="0" smtClean="0">
                    <a:latin typeface="Times New Roman" panose="02020603050405020304" pitchFamily="18" charset="0"/>
                    <a:cs typeface="Times New Roman" panose="02020603050405020304" pitchFamily="18" charset="0"/>
                  </a:rPr>
                  <a:t>1</a:t>
                </a:r>
                <a:r>
                  <a:rPr lang="zh-CN" altLang="zh-CN" sz="2800" dirty="0" smtClean="0"/>
                  <a:t>作为</a:t>
                </a:r>
                <a:r>
                  <a:rPr lang="zh-CN" altLang="zh-CN" sz="2800" dirty="0"/>
                  <a:t>主公钥，则主密钥对为</a:t>
                </a:r>
                <a:r>
                  <a:rPr lang="en-US" altLang="zh-CN" sz="2800" dirty="0" smtClean="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k</a:t>
                </a:r>
                <a:r>
                  <a:rPr lang="en-US" altLang="zh-CN" sz="2800" dirty="0" err="1" smtClean="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a:t>
                </a:r>
                <a:r>
                  <a:rPr lang="en-US" altLang="zh-CN" sz="2800" baseline="-25000" dirty="0" err="1" smtClean="0">
                    <a:latin typeface="Times New Roman" panose="02020603050405020304" pitchFamily="18" charset="0"/>
                    <a:cs typeface="Times New Roman" panose="02020603050405020304" pitchFamily="18" charset="0"/>
                  </a:rPr>
                  <a:t>pub</a:t>
                </a:r>
                <a:r>
                  <a:rPr lang="en-US" altLang="zh-CN" sz="2800" baseline="-25000"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t>。</a:t>
                </a:r>
                <a:r>
                  <a:rPr lang="en-US" altLang="zh-CN" sz="2800" dirty="0" smtClean="0"/>
                  <a:t> </a:t>
                </a:r>
                <a:r>
                  <a:rPr lang="en-US" altLang="zh-CN" sz="2800" dirty="0">
                    <a:latin typeface="Times New Roman" panose="02020603050405020304" pitchFamily="18" charset="0"/>
                    <a:cs typeface="Times New Roman" panose="02020603050405020304" pitchFamily="18" charset="0"/>
                  </a:rPr>
                  <a:t>KGC</a:t>
                </a:r>
                <a:r>
                  <a:rPr lang="zh-CN" altLang="zh-CN" sz="2800" dirty="0"/>
                  <a:t>秘密保存</a:t>
                </a:r>
                <a:r>
                  <a:rPr lang="en-US" altLang="zh-CN" sz="2800" dirty="0" err="1">
                    <a:latin typeface="Times New Roman" panose="02020603050405020304" pitchFamily="18" charset="0"/>
                    <a:cs typeface="Times New Roman" panose="02020603050405020304" pitchFamily="18" charset="0"/>
                  </a:rPr>
                  <a:t>ke</a:t>
                </a:r>
                <a:r>
                  <a:rPr lang="zh-CN" altLang="zh-CN" sz="2800" dirty="0"/>
                  <a:t>，公开</a:t>
                </a:r>
                <a:r>
                  <a:rPr lang="en-US" altLang="zh-CN" sz="2800" dirty="0" err="1">
                    <a:latin typeface="Times New Roman" panose="02020603050405020304" pitchFamily="18" charset="0"/>
                    <a:cs typeface="Times New Roman" panose="02020603050405020304" pitchFamily="18" charset="0"/>
                  </a:rPr>
                  <a:t>P</a:t>
                </a:r>
                <a:r>
                  <a:rPr lang="en-US" altLang="zh-CN" sz="2800" baseline="-25000" dirty="0" err="1">
                    <a:latin typeface="Times New Roman" panose="02020603050405020304" pitchFamily="18" charset="0"/>
                    <a:cs typeface="Times New Roman" panose="02020603050405020304" pitchFamily="18" charset="0"/>
                  </a:rPr>
                  <a:t>pub</a:t>
                </a:r>
                <a:r>
                  <a:rPr lang="en-US" altLang="zh-CN" sz="2800" baseline="-25000" dirty="0">
                    <a:latin typeface="Times New Roman" panose="02020603050405020304" pitchFamily="18" charset="0"/>
                    <a:cs typeface="Times New Roman" panose="02020603050405020304" pitchFamily="18" charset="0"/>
                  </a:rPr>
                  <a:t>-e</a:t>
                </a:r>
                <a:r>
                  <a:rPr lang="zh-CN" altLang="en-US" sz="2800" baseline="-25000" dirty="0"/>
                  <a:t>。</a:t>
                </a:r>
                <a:endParaRPr lang="zh-CN" altLang="zh-CN" sz="2800" dirty="0"/>
              </a:p>
              <a:p>
                <a:pPr marL="457200" indent="-457200">
                  <a:buFont typeface="Wingdings" pitchFamily="2" charset="2"/>
                  <a:buChar char="Ø"/>
                </a:pPr>
                <a:r>
                  <a:rPr lang="en-US" altLang="zh-CN" sz="2800" dirty="0" smtClean="0">
                    <a:latin typeface="Times New Roman" panose="02020603050405020304" pitchFamily="18" charset="0"/>
                    <a:cs typeface="Times New Roman" panose="02020603050405020304" pitchFamily="18" charset="0"/>
                  </a:rPr>
                  <a:t>KGC</a:t>
                </a:r>
                <a:r>
                  <a:rPr lang="zh-CN" altLang="zh-CN" sz="2800" dirty="0"/>
                  <a:t>选择并公开用一个字节表示的私钥生成函数识别</a:t>
                </a:r>
                <a:r>
                  <a:rPr lang="zh-CN" altLang="zh-CN" sz="2800" dirty="0" smtClean="0"/>
                  <a:t>符</a:t>
                </a:r>
                <a:r>
                  <a:rPr lang="en-US" altLang="zh-CN" sz="2800" dirty="0" smtClean="0">
                    <a:latin typeface="Times New Roman" panose="02020603050405020304" pitchFamily="18" charset="0"/>
                    <a:cs typeface="Times New Roman" panose="02020603050405020304" pitchFamily="18" charset="0"/>
                  </a:rPr>
                  <a:t>hid</a:t>
                </a:r>
                <a:r>
                  <a:rPr lang="zh-CN" altLang="en-US" sz="2800" dirty="0" smtClean="0"/>
                  <a:t>。</a:t>
                </a:r>
                <a:r>
                  <a:rPr lang="zh-CN" altLang="zh-CN" sz="2800" dirty="0"/>
                  <a:t>用户</a:t>
                </a:r>
                <a:r>
                  <a:rPr lang="en-US" altLang="zh-CN" sz="2800" dirty="0">
                    <a:latin typeface="Times New Roman" panose="02020603050405020304" pitchFamily="18" charset="0"/>
                    <a:cs typeface="Times New Roman" panose="02020603050405020304" pitchFamily="18" charset="0"/>
                  </a:rPr>
                  <a:t>B</a:t>
                </a:r>
                <a:r>
                  <a:rPr lang="zh-CN" altLang="zh-CN" sz="2800" dirty="0"/>
                  <a:t>的标识为</a:t>
                </a:r>
                <a:r>
                  <a:rPr lang="en-US" altLang="zh-CN" sz="2800" dirty="0">
                    <a:latin typeface="Times New Roman" panose="02020603050405020304" pitchFamily="18" charset="0"/>
                    <a:cs typeface="Times New Roman" panose="02020603050405020304" pitchFamily="18" charset="0"/>
                  </a:rPr>
                  <a:t>ID</a:t>
                </a:r>
                <a:r>
                  <a:rPr lang="en-US" altLang="zh-CN" sz="2800" baseline="-25000" dirty="0">
                    <a:latin typeface="Times New Roman" panose="02020603050405020304" pitchFamily="18" charset="0"/>
                    <a:cs typeface="Times New Roman" panose="02020603050405020304" pitchFamily="18" charset="0"/>
                  </a:rPr>
                  <a:t>B</a:t>
                </a:r>
                <a:r>
                  <a:rPr lang="zh-CN" altLang="zh-CN" sz="2800" dirty="0"/>
                  <a:t>，为产生用户</a:t>
                </a:r>
                <a:r>
                  <a:rPr lang="en-US" altLang="zh-CN" sz="2800" dirty="0">
                    <a:latin typeface="Times New Roman" panose="02020603050405020304" pitchFamily="18" charset="0"/>
                    <a:cs typeface="Times New Roman" panose="02020603050405020304" pitchFamily="18" charset="0"/>
                  </a:rPr>
                  <a:t>B</a:t>
                </a:r>
                <a:r>
                  <a:rPr lang="zh-CN" altLang="zh-CN" sz="2800" dirty="0"/>
                  <a:t>的私钥</a:t>
                </a:r>
                <a:r>
                  <a:rPr lang="en-US" altLang="zh-CN" sz="2800" dirty="0" err="1">
                    <a:latin typeface="Times New Roman" panose="02020603050405020304" pitchFamily="18" charset="0"/>
                    <a:cs typeface="Times New Roman" panose="02020603050405020304" pitchFamily="18" charset="0"/>
                  </a:rPr>
                  <a:t>de</a:t>
                </a:r>
                <a:r>
                  <a:rPr lang="en-US" altLang="zh-CN" sz="2800" baseline="-25000" dirty="0" err="1">
                    <a:latin typeface="Times New Roman" panose="02020603050405020304" pitchFamily="18" charset="0"/>
                    <a:cs typeface="Times New Roman" panose="02020603050405020304" pitchFamily="18" charset="0"/>
                  </a:rPr>
                  <a:t>B</a:t>
                </a:r>
                <a:r>
                  <a:rPr lang="zh-CN" altLang="zh-CN" sz="2800" dirty="0"/>
                  <a:t>，</a:t>
                </a:r>
                <a:r>
                  <a:rPr lang="en-US" altLang="zh-CN" sz="2800" dirty="0">
                    <a:latin typeface="Times New Roman" panose="02020603050405020304" pitchFamily="18" charset="0"/>
                    <a:cs typeface="Times New Roman" panose="02020603050405020304" pitchFamily="18" charset="0"/>
                  </a:rPr>
                  <a:t>KGC</a:t>
                </a:r>
                <a:r>
                  <a:rPr lang="zh-CN" altLang="zh-CN" sz="2800" dirty="0"/>
                  <a:t>首先</a:t>
                </a:r>
                <a:r>
                  <a:rPr lang="zh-CN" altLang="zh-CN" sz="2800" dirty="0">
                    <a:latin typeface="Times New Roman" pitchFamily="18" charset="0"/>
                    <a:cs typeface="Times New Roman" pitchFamily="18" charset="0"/>
                  </a:rPr>
                  <a:t>在有限域</a:t>
                </a:r>
                <a:r>
                  <a:rPr lang="en-US" altLang="zh-CN" sz="2800" dirty="0">
                    <a:latin typeface="Times New Roman" panose="02020603050405020304" pitchFamily="18" charset="0"/>
                    <a:cs typeface="Times New Roman" panose="02020603050405020304" pitchFamily="18" charset="0"/>
                  </a:rPr>
                  <a:t>F</a:t>
                </a:r>
                <a:r>
                  <a:rPr lang="en-US" altLang="zh-CN" sz="2800" baseline="-25000" dirty="0">
                    <a:latin typeface="Times New Roman" panose="02020603050405020304" pitchFamily="18" charset="0"/>
                    <a:cs typeface="Times New Roman" panose="02020603050405020304" pitchFamily="18" charset="0"/>
                  </a:rPr>
                  <a:t>N</a:t>
                </a:r>
                <a:r>
                  <a:rPr lang="zh-CN" altLang="zh-CN" sz="2800" dirty="0">
                    <a:latin typeface="Times New Roman" pitchFamily="18" charset="0"/>
                    <a:cs typeface="Times New Roman" pitchFamily="18" charset="0"/>
                  </a:rPr>
                  <a:t>上计算</a:t>
                </a:r>
                <a:endParaRPr lang="en-US" altLang="zh-CN" sz="2800" dirty="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en-US" altLang="zh-CN" sz="2800" i="1" dirty="0" smtClean="0">
                    <a:latin typeface="Times New Roman" panose="02020603050405020304" pitchFamily="18" charset="0"/>
                    <a:ea typeface="+mn-ea"/>
                    <a:cs typeface="Times New Roman" panose="02020603050405020304" pitchFamily="18" charset="0"/>
                  </a:rPr>
                  <a:t>t</a:t>
                </a:r>
                <a:r>
                  <a:rPr lang="en-US" altLang="zh-CN" sz="2800" baseline="-25000" dirty="0" smtClean="0">
                    <a:latin typeface="Times New Roman" panose="02020603050405020304" pitchFamily="18" charset="0"/>
                    <a:ea typeface="+mn-ea"/>
                    <a:cs typeface="Times New Roman" panose="02020603050405020304" pitchFamily="18" charset="0"/>
                  </a:rPr>
                  <a:t>1</a:t>
                </a:r>
                <a:r>
                  <a:rPr lang="en-US" altLang="zh-CN" sz="2800" dirty="0" smtClean="0">
                    <a:latin typeface="Times New Roman" panose="02020603050405020304" pitchFamily="18" charset="0"/>
                    <a:ea typeface="+mn-ea"/>
                    <a:cs typeface="Times New Roman" panose="02020603050405020304" pitchFamily="18" charset="0"/>
                  </a:rPr>
                  <a:t>=H</a:t>
                </a:r>
                <a:r>
                  <a:rPr lang="en-US" altLang="zh-CN" sz="2800" baseline="-25000" dirty="0" smtClean="0">
                    <a:latin typeface="Times New Roman" panose="02020603050405020304" pitchFamily="18" charset="0"/>
                    <a:ea typeface="+mn-ea"/>
                    <a:cs typeface="Times New Roman" panose="02020603050405020304" pitchFamily="18" charset="0"/>
                  </a:rPr>
                  <a:t>1</a:t>
                </a:r>
                <a:r>
                  <a:rPr lang="en-US" altLang="zh-CN" sz="2800" dirty="0" smtClean="0">
                    <a:latin typeface="Times New Roman" panose="02020603050405020304" pitchFamily="18" charset="0"/>
                    <a:ea typeface="+mn-ea"/>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ID</a:t>
                </a:r>
                <a:r>
                  <a:rPr lang="en-US" altLang="zh-CN" sz="2800" baseline="-25000"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800" i="1">
                        <a:latin typeface="Cambria Math" panose="02040503050406030204" pitchFamily="18" charset="0"/>
                        <a:ea typeface="Cambria Math" panose="02040503050406030204" pitchFamily="18" charset="0"/>
                        <a:cs typeface="Times New Roman" panose="02020603050405020304" pitchFamily="18" charset="0"/>
                      </a:rPr>
                      <m:t>hid</m:t>
                    </m:r>
                  </m:oMath>
                </a14:m>
                <a:r>
                  <a:rPr lang="zh-CN" altLang="en-US"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N)+</a:t>
                </a:r>
                <a:r>
                  <a:rPr lang="en-US" altLang="zh-CN" sz="2800" dirty="0" err="1">
                    <a:latin typeface="Times New Roman" panose="02020603050405020304" pitchFamily="18" charset="0"/>
                    <a:ea typeface="+mn-ea"/>
                    <a:cs typeface="Times New Roman" panose="02020603050405020304" pitchFamily="18" charset="0"/>
                  </a:rPr>
                  <a:t>ke</a:t>
                </a:r>
                <a:r>
                  <a:rPr lang="zh-CN" altLang="en-US" sz="2800" dirty="0" smtClean="0">
                    <a:latin typeface="Times New Roman" panose="02020603050405020304" pitchFamily="18" charset="0"/>
                    <a:ea typeface="+mn-ea"/>
                    <a:cs typeface="Times New Roman" panose="02020603050405020304" pitchFamily="18" charset="0"/>
                  </a:rPr>
                  <a:t>。</a:t>
                </a:r>
                <a:r>
                  <a:rPr lang="zh-CN" altLang="zh-CN" sz="2800" dirty="0" smtClean="0">
                    <a:latin typeface="Times New Roman" pitchFamily="18" charset="0"/>
                    <a:cs typeface="Times New Roman" pitchFamily="18" charset="0"/>
                  </a:rPr>
                  <a:t>若</a:t>
                </a:r>
                <a:r>
                  <a:rPr lang="en-US" altLang="zh-CN" sz="2800" i="1" dirty="0">
                    <a:latin typeface="Times New Roman" pitchFamily="18" charset="0"/>
                    <a:cs typeface="Times New Roman" pitchFamily="18" charset="0"/>
                  </a:rPr>
                  <a:t>t</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=0</a:t>
                </a:r>
                <a:r>
                  <a:rPr lang="zh-CN" altLang="zh-CN" sz="2800" dirty="0">
                    <a:latin typeface="Times New Roman" pitchFamily="18" charset="0"/>
                    <a:cs typeface="Times New Roman" pitchFamily="18" charset="0"/>
                  </a:rPr>
                  <a:t>，则需要重新产</a:t>
                </a:r>
                <a:r>
                  <a:rPr lang="zh-CN" altLang="zh-CN" sz="2800" dirty="0"/>
                  <a:t>生</a:t>
                </a:r>
                <a:r>
                  <a:rPr lang="zh-CN" altLang="zh-CN" sz="2800" dirty="0"/>
                  <a:t>加密主私钥，计算和公开加密主公钥，并更新已有用户的加密私钥；否则计算</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ke</a:t>
                </a:r>
                <a14:m>
                  <m:oMath xmlns:m="http://schemas.openxmlformats.org/officeDocument/2006/math">
                    <m:r>
                      <a:rPr lang="en-US" altLang="zh-CN" sz="2800" i="1">
                        <a:latin typeface="Cambria Math" panose="02040503050406030204" pitchFamily="18" charset="0"/>
                      </a:rPr>
                      <m:t>∙</m:t>
                    </m:r>
                    <m:sSubSup>
                      <m:sSubSupPr>
                        <m:ctrlPr>
                          <a:rPr lang="zh-CN" altLang="zh-CN" sz="2800" i="1">
                            <a:latin typeface="Cambria Math"/>
                          </a:rPr>
                        </m:ctrlPr>
                      </m:sSubSupPr>
                      <m:e>
                        <m:r>
                          <a:rPr lang="en-US" altLang="zh-CN" sz="2800" i="1">
                            <a:latin typeface="Cambria Math" panose="02040503050406030204" pitchFamily="18" charset="0"/>
                          </a:rPr>
                          <m:t>𝑡</m:t>
                        </m:r>
                      </m:e>
                      <m:sub>
                        <m:r>
                          <a:rPr lang="en-US" altLang="zh-CN" sz="2800" i="1">
                            <a:latin typeface="Cambria Math" panose="02040503050406030204" pitchFamily="18" charset="0"/>
                          </a:rPr>
                          <m:t>1</m:t>
                        </m:r>
                      </m:sub>
                      <m:sup>
                        <m:r>
                          <a:rPr lang="en-US" altLang="zh-CN" sz="2800" i="1">
                            <a:latin typeface="Cambria Math" panose="02040503050406030204" pitchFamily="18" charset="0"/>
                          </a:rPr>
                          <m:t>−1</m:t>
                        </m:r>
                      </m:sup>
                    </m:sSubSup>
                  </m:oMath>
                </a14:m>
                <a:r>
                  <a:rPr lang="zh-CN" altLang="zh-CN" sz="2800" dirty="0"/>
                  <a:t>，然后计算</a:t>
                </a:r>
                <a:r>
                  <a:rPr lang="en-US" altLang="zh-CN" sz="2800" dirty="0" err="1">
                    <a:latin typeface="Times New Roman" panose="02020603050405020304" pitchFamily="18" charset="0"/>
                    <a:cs typeface="Times New Roman" panose="02020603050405020304" pitchFamily="18" charset="0"/>
                  </a:rPr>
                  <a:t>de</a:t>
                </a:r>
                <a:r>
                  <a:rPr lang="en-US" altLang="zh-CN" sz="2800" baseline="-25000" dirty="0" err="1">
                    <a:latin typeface="Times New Roman" panose="02020603050405020304" pitchFamily="18" charset="0"/>
                    <a:cs typeface="Times New Roman" panose="02020603050405020304" pitchFamily="18" charset="0"/>
                  </a:rPr>
                  <a:t>B</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t>。</a:t>
                </a:r>
              </a:p>
              <a:p>
                <a:pPr marL="457200" indent="-457200">
                  <a:buFont typeface="Wingdings" pitchFamily="2" charset="2"/>
                  <a:buChar char="Ø"/>
                </a:pPr>
                <a:endParaRPr lang="zh-CN" altLang="zh-CN" sz="2800" dirty="0">
                  <a:latin typeface="Times New Roman" panose="02020603050405020304" pitchFamily="18" charset="0"/>
                  <a:ea typeface="+mn-ea"/>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41530" y="1808820"/>
                <a:ext cx="8380595" cy="4836196"/>
              </a:xfrm>
              <a:prstGeom prst="rect">
                <a:avLst/>
              </a:prstGeom>
              <a:blipFill rotWithShape="1">
                <a:blip r:embed="rId2"/>
                <a:stretch>
                  <a:fillRect l="-1236" t="-1639"/>
                </a:stretch>
              </a:blipFill>
            </p:spPr>
            <p:txBody>
              <a:bodyPr/>
              <a:lstStyle/>
              <a:p>
                <a:r>
                  <a:rPr lang="zh-CN" altLang="en-US">
                    <a:noFill/>
                  </a:rPr>
                  <a:t> </a:t>
                </a:r>
              </a:p>
            </p:txBody>
          </p:sp>
        </mc:Fallback>
      </mc:AlternateContent>
      <p:sp>
        <p:nvSpPr>
          <p:cNvPr id="2" name="矩形 1"/>
          <p:cNvSpPr/>
          <p:nvPr/>
        </p:nvSpPr>
        <p:spPr>
          <a:xfrm>
            <a:off x="1188130" y="728700"/>
            <a:ext cx="5724130" cy="769441"/>
          </a:xfrm>
          <a:prstGeom prst="rect">
            <a:avLst/>
          </a:prstGeom>
        </p:spPr>
        <p:txBody>
          <a:bodyPr wrap="square">
            <a:spAutoFit/>
          </a:bodyPr>
          <a:lstStyle/>
          <a:p>
            <a:r>
              <a:rPr lang="en-US" altLang="zh-CN" sz="4400" b="1" dirty="0">
                <a:solidFill>
                  <a:srgbClr val="000000"/>
                </a:solidFill>
                <a:latin typeface="Times New Roman" pitchFamily="18" charset="0"/>
                <a:ea typeface="宋体"/>
                <a:cs typeface="Times New Roman" pitchFamily="18" charset="0"/>
              </a:rPr>
              <a:t>9.2.2</a:t>
            </a:r>
            <a:r>
              <a:rPr lang="zh-CN" altLang="zh-CN" sz="4400" b="1" dirty="0">
                <a:solidFill>
                  <a:srgbClr val="000000"/>
                </a:solidFill>
                <a:latin typeface="Times New Roman" pitchFamily="18" charset="0"/>
                <a:ea typeface="宋体"/>
                <a:cs typeface="Times New Roman" pitchFamily="18" charset="0"/>
              </a:rPr>
              <a:t>　系统初始化</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日期占位符 3"/>
          <p:cNvSpPr txBox="1">
            <a:spLocks noGrp="1"/>
          </p:cNvSpPr>
          <p:nvPr>
            <p:ph type="dt" sz="half" idx="10"/>
          </p:nvPr>
        </p:nvSpPr>
        <p:spPr/>
        <p:txBody>
          <a:bodyPr anchor="b"/>
          <a:lstStyle/>
          <a:p>
            <a:pPr marL="0" indent="0" eaLnBrk="1" hangingPunct="1">
              <a:spcBef>
                <a:spcPct val="0"/>
              </a:spcBef>
              <a:buClrTx/>
              <a:buSzTx/>
              <a:buFontTx/>
              <a:buNone/>
            </a:pPr>
            <a:fld id="{11DC5F2E-229A-4F3E-8F58-D97CFC31E066}" type="datetime1">
              <a:rPr lang="zh-CN" altLang="en-US" sz="1400" smtClean="0"/>
              <a:t>2020\2\1 Saturday</a:t>
            </a:fld>
            <a:endParaRPr lang="zh-CN" altLang="en-US" sz="1400" dirty="0"/>
          </a:p>
        </p:txBody>
      </p:sp>
      <p:sp>
        <p:nvSpPr>
          <p:cNvPr id="3482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482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24</a:t>
            </a:fld>
            <a:endParaRPr lang="en-US" altLang="zh-CN" sz="1400" dirty="0"/>
          </a:p>
        </p:txBody>
      </p:sp>
      <p:sp>
        <p:nvSpPr>
          <p:cNvPr id="2" name="文本框 1"/>
          <p:cNvSpPr txBox="1"/>
          <p:nvPr/>
        </p:nvSpPr>
        <p:spPr>
          <a:xfrm>
            <a:off x="433994" y="2612524"/>
            <a:ext cx="8282940" cy="3046988"/>
          </a:xfrm>
          <a:prstGeom prst="rect">
            <a:avLst/>
          </a:prstGeom>
          <a:noFill/>
        </p:spPr>
        <p:txBody>
          <a:bodyPr wrap="square" rtlCol="0">
            <a:spAutoFit/>
          </a:bodyPr>
          <a:lstStyle/>
          <a:p>
            <a:r>
              <a:rPr lang="zh-CN" altLang="zh-CN" sz="3200" dirty="0" smtClean="0">
                <a:latin typeface="Times New Roman" pitchFamily="18" charset="0"/>
                <a:cs typeface="Times New Roman" pitchFamily="18" charset="0"/>
              </a:rPr>
              <a:t>设</a:t>
            </a:r>
            <a:r>
              <a:rPr lang="zh-CN" altLang="zh-CN" sz="3200" dirty="0">
                <a:latin typeface="Times New Roman" pitchFamily="18" charset="0"/>
                <a:cs typeface="Times New Roman" pitchFamily="18" charset="0"/>
              </a:rPr>
              <a:t>需要发送的消息为比特串</a:t>
            </a:r>
            <a:r>
              <a:rPr lang="en-US" altLang="zh-CN" sz="3200" i="1" dirty="0">
                <a:latin typeface="Times New Roman" panose="02020603050405020304" pitchFamily="18" charset="0"/>
                <a:cs typeface="Times New Roman" panose="02020603050405020304" pitchFamily="18" charset="0"/>
              </a:rPr>
              <a:t>M</a:t>
            </a:r>
            <a:r>
              <a:rPr lang="zh-CN" altLang="zh-CN" sz="3200" dirty="0">
                <a:latin typeface="Times New Roman" pitchFamily="18" charset="0"/>
                <a:cs typeface="Times New Roman" pitchFamily="18" charset="0"/>
              </a:rPr>
              <a:t>，</a:t>
            </a:r>
            <a:r>
              <a:rPr lang="en-US" altLang="zh-CN" sz="3200" dirty="0" err="1">
                <a:latin typeface="Times New Roman" panose="02020603050405020304" pitchFamily="18" charset="0"/>
                <a:cs typeface="Times New Roman" panose="02020603050405020304" pitchFamily="18" charset="0"/>
              </a:rPr>
              <a:t>mlen</a:t>
            </a:r>
            <a:r>
              <a:rPr lang="zh-CN" altLang="zh-CN" sz="3200" dirty="0">
                <a:latin typeface="Times New Roman" pitchFamily="18" charset="0"/>
                <a:cs typeface="Times New Roman" pitchFamily="18" charset="0"/>
              </a:rPr>
              <a:t>为</a:t>
            </a:r>
            <a:r>
              <a:rPr lang="en-US" altLang="zh-CN" sz="3200" i="1" dirty="0">
                <a:latin typeface="Times New Roman" panose="02020603050405020304" pitchFamily="18" charset="0"/>
                <a:cs typeface="Times New Roman" panose="02020603050405020304" pitchFamily="18" charset="0"/>
              </a:rPr>
              <a:t>M</a:t>
            </a:r>
            <a:r>
              <a:rPr lang="zh-CN" altLang="zh-CN" sz="3200" dirty="0">
                <a:latin typeface="Times New Roman" pitchFamily="18" charset="0"/>
                <a:cs typeface="Times New Roman" pitchFamily="18" charset="0"/>
              </a:rPr>
              <a:t>的比特长度，</a:t>
            </a:r>
            <a:r>
              <a:rPr lang="en-US" altLang="zh-CN" sz="3200" i="1"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1</a:t>
            </a:r>
            <a:r>
              <a:rPr lang="en-US" altLang="zh-CN" sz="3200" i="1" baseline="-250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len</a:t>
            </a:r>
            <a:r>
              <a:rPr lang="zh-CN" altLang="zh-CN" sz="3200" dirty="0">
                <a:latin typeface="Times New Roman" pitchFamily="18" charset="0"/>
                <a:cs typeface="Times New Roman" pitchFamily="18" charset="0"/>
              </a:rPr>
              <a:t>为分组密码算法中密钥</a:t>
            </a:r>
            <a:r>
              <a:rPr lang="en-US" altLang="zh-CN" sz="3200" i="1"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1</a:t>
            </a:r>
            <a:r>
              <a:rPr lang="zh-CN" altLang="zh-CN" sz="3200" dirty="0">
                <a:latin typeface="Times New Roman" pitchFamily="18" charset="0"/>
                <a:cs typeface="Times New Roman" pitchFamily="18" charset="0"/>
              </a:rPr>
              <a:t>的比特长度，</a:t>
            </a:r>
            <a:r>
              <a:rPr lang="en-US" altLang="zh-CN" sz="3200" i="1"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2</a:t>
            </a:r>
            <a:r>
              <a:rPr lang="en-US" altLang="zh-CN" sz="3200" i="1" baseline="-250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len</a:t>
            </a:r>
            <a:r>
              <a:rPr lang="zh-CN" altLang="zh-CN" sz="3200" dirty="0">
                <a:latin typeface="Times New Roman" pitchFamily="18" charset="0"/>
                <a:cs typeface="Times New Roman" pitchFamily="18" charset="0"/>
              </a:rPr>
              <a:t>为函数</a:t>
            </a:r>
            <a:r>
              <a:rPr lang="en-US" altLang="zh-CN" sz="3200" dirty="0">
                <a:latin typeface="Times New Roman" panose="02020603050405020304" pitchFamily="18" charset="0"/>
                <a:cs typeface="Times New Roman" panose="02020603050405020304" pitchFamily="18" charset="0"/>
              </a:rPr>
              <a:t>MAC(</a:t>
            </a:r>
            <a:r>
              <a:rPr lang="en-US" altLang="zh-CN" sz="3200" i="1"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2</a:t>
            </a:r>
            <a:r>
              <a:rPr lang="en-US" altLang="zh-CN" sz="3200" i="1" dirty="0">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itchFamily="18" charset="0"/>
                <a:cs typeface="Times New Roman" pitchFamily="18" charset="0"/>
              </a:rPr>
              <a:t>中密钥</a:t>
            </a:r>
            <a:r>
              <a:rPr lang="en-US" altLang="zh-CN" sz="3200" i="1"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2</a:t>
            </a:r>
            <a:r>
              <a:rPr lang="zh-CN" altLang="zh-CN" sz="3200" dirty="0">
                <a:latin typeface="Times New Roman" pitchFamily="18" charset="0"/>
                <a:cs typeface="Times New Roman" pitchFamily="18" charset="0"/>
              </a:rPr>
              <a:t>的比特长度。</a:t>
            </a:r>
          </a:p>
          <a:p>
            <a:r>
              <a:rPr lang="zh-CN" altLang="zh-CN" sz="3200" dirty="0">
                <a:latin typeface="Times New Roman" pitchFamily="18" charset="0"/>
                <a:cs typeface="Times New Roman" pitchFamily="18" charset="0"/>
              </a:rPr>
              <a:t>为了加密明文</a:t>
            </a:r>
            <a:r>
              <a:rPr lang="en-US" altLang="zh-CN" sz="3200" i="1" dirty="0">
                <a:latin typeface="Times New Roman" panose="02020603050405020304" pitchFamily="18" charset="0"/>
                <a:cs typeface="Times New Roman" panose="02020603050405020304" pitchFamily="18" charset="0"/>
              </a:rPr>
              <a:t>M</a:t>
            </a:r>
            <a:r>
              <a:rPr lang="zh-CN" altLang="zh-CN" sz="3200" dirty="0">
                <a:latin typeface="Times New Roman" pitchFamily="18" charset="0"/>
                <a:cs typeface="Times New Roman" pitchFamily="18" charset="0"/>
              </a:rPr>
              <a:t>给用户</a:t>
            </a:r>
            <a:r>
              <a:rPr lang="en-US" altLang="zh-CN" sz="3200" dirty="0">
                <a:latin typeface="Times New Roman" pitchFamily="18" charset="0"/>
                <a:cs typeface="Times New Roman" pitchFamily="18" charset="0"/>
              </a:rPr>
              <a:t>B</a:t>
            </a:r>
            <a:r>
              <a:rPr lang="zh-CN" altLang="zh-CN" sz="3200" dirty="0">
                <a:latin typeface="Times New Roman" pitchFamily="18" charset="0"/>
                <a:cs typeface="Times New Roman" pitchFamily="18" charset="0"/>
              </a:rPr>
              <a:t>，作为加密者的用户</a:t>
            </a:r>
            <a:r>
              <a:rPr lang="en-US" altLang="zh-CN" sz="3200" dirty="0">
                <a:latin typeface="Times New Roman" pitchFamily="18" charset="0"/>
                <a:cs typeface="Times New Roman" pitchFamily="18" charset="0"/>
              </a:rPr>
              <a:t>A</a:t>
            </a:r>
            <a:r>
              <a:rPr lang="zh-CN" altLang="zh-CN" sz="3200" dirty="0">
                <a:latin typeface="Times New Roman" pitchFamily="18" charset="0"/>
                <a:cs typeface="Times New Roman" pitchFamily="18" charset="0"/>
              </a:rPr>
              <a:t>应实现以下运算步骤</a:t>
            </a:r>
            <a:r>
              <a:rPr lang="zh-CN" altLang="zh-CN"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3" name="矩形 2"/>
          <p:cNvSpPr/>
          <p:nvPr/>
        </p:nvSpPr>
        <p:spPr>
          <a:xfrm>
            <a:off x="1151620" y="1058059"/>
            <a:ext cx="5265585" cy="769441"/>
          </a:xfrm>
          <a:prstGeom prst="rect">
            <a:avLst/>
          </a:prstGeom>
        </p:spPr>
        <p:txBody>
          <a:bodyPr wrap="square">
            <a:spAutoFit/>
          </a:bodyPr>
          <a:lstStyle/>
          <a:p>
            <a:pPr lvl="0"/>
            <a:r>
              <a:rPr lang="en-US" altLang="zh-CN" sz="4400" b="1" dirty="0">
                <a:solidFill>
                  <a:srgbClr val="000000"/>
                </a:solidFill>
                <a:latin typeface="宋体"/>
                <a:ea typeface="宋体"/>
              </a:rPr>
              <a:t>9.2.3</a:t>
            </a:r>
            <a:r>
              <a:rPr lang="zh-CN" altLang="zh-CN" sz="4400" b="1" dirty="0">
                <a:solidFill>
                  <a:srgbClr val="000000"/>
                </a:solidFill>
                <a:latin typeface="宋体"/>
                <a:ea typeface="宋体"/>
              </a:rPr>
              <a:t>　加解密过程</a:t>
            </a:r>
            <a:endParaRPr lang="zh-CN" altLang="zh-CN" sz="4400" b="1" dirty="0">
              <a:solidFill>
                <a:srgbClr val="000000"/>
              </a:solidFill>
              <a:latin typeface="宋体"/>
              <a:ea typeface="宋体"/>
            </a:endParaRPr>
          </a:p>
        </p:txBody>
      </p:sp>
      <p:sp>
        <p:nvSpPr>
          <p:cNvPr id="4" name="矩形 3"/>
          <p:cNvSpPr/>
          <p:nvPr/>
        </p:nvSpPr>
        <p:spPr>
          <a:xfrm>
            <a:off x="656565" y="1904638"/>
            <a:ext cx="2794355" cy="646331"/>
          </a:xfrm>
          <a:prstGeom prst="rect">
            <a:avLst/>
          </a:prstGeom>
        </p:spPr>
        <p:txBody>
          <a:bodyPr wrap="none">
            <a:spAutoFit/>
          </a:bodyPr>
          <a:lstStyle/>
          <a:p>
            <a:pPr lvl="0"/>
            <a:r>
              <a:rPr lang="en-US" altLang="zh-CN" sz="3600" b="1" dirty="0">
                <a:solidFill>
                  <a:srgbClr val="000000"/>
                </a:solidFill>
              </a:rPr>
              <a:t>1</a:t>
            </a:r>
            <a:r>
              <a:rPr lang="zh-CN" altLang="zh-CN" sz="3600" b="1" dirty="0">
                <a:solidFill>
                  <a:srgbClr val="000000"/>
                </a:solidFill>
              </a:rPr>
              <a:t>．加密过程</a:t>
            </a:r>
            <a:endParaRPr lang="zh-CN" altLang="zh-CN" sz="3600" b="1"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日期占位符 3"/>
          <p:cNvSpPr txBox="1">
            <a:spLocks noGrp="1"/>
          </p:cNvSpPr>
          <p:nvPr>
            <p:ph type="dt" sz="half" idx="10"/>
          </p:nvPr>
        </p:nvSpPr>
        <p:spPr/>
        <p:txBody>
          <a:bodyPr anchor="b"/>
          <a:lstStyle/>
          <a:p>
            <a:pPr marL="0" indent="0" eaLnBrk="1" hangingPunct="1">
              <a:spcBef>
                <a:spcPct val="0"/>
              </a:spcBef>
              <a:buClrTx/>
              <a:buSzTx/>
              <a:buFontTx/>
              <a:buNone/>
            </a:pPr>
            <a:fld id="{C1F13A9F-2C7F-49F1-8B2F-9A1A8E9610D1}" type="datetime1">
              <a:rPr lang="zh-CN" altLang="en-US" sz="1400" smtClean="0"/>
              <a:t>2020\2\1 Saturday</a:t>
            </a:fld>
            <a:endParaRPr lang="zh-CN" altLang="en-US" sz="1400" dirty="0"/>
          </a:p>
        </p:txBody>
      </p:sp>
      <p:sp>
        <p:nvSpPr>
          <p:cNvPr id="3584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584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25</a:t>
            </a:fld>
            <a:endParaRPr lang="en-US" altLang="zh-CN" sz="1400" dirty="0"/>
          </a:p>
        </p:txBody>
      </p:sp>
      <mc:AlternateContent xmlns:mc="http://schemas.openxmlformats.org/markup-compatibility/2006">
        <mc:Choice xmlns:a14="http://schemas.microsoft.com/office/drawing/2010/main" Requires="a14">
          <p:sp>
            <p:nvSpPr>
              <p:cNvPr id="5" name="文本框 4"/>
              <p:cNvSpPr txBox="1"/>
              <p:nvPr/>
            </p:nvSpPr>
            <p:spPr>
              <a:xfrm>
                <a:off x="116505" y="1917743"/>
                <a:ext cx="8847474" cy="4832092"/>
              </a:xfrm>
              <a:prstGeom prst="rect">
                <a:avLst/>
              </a:prstGeom>
              <a:noFill/>
            </p:spPr>
            <p:txBody>
              <a:bodyPr wrap="square" rtlCol="0" anchor="t">
                <a:spAutoFit/>
              </a:bodyPr>
              <a:lstStyle/>
              <a:p>
                <a:r>
                  <a:rPr lang="zh-CN" altLang="zh-CN" sz="2700" dirty="0" smtClean="0">
                    <a:latin typeface="Times New Roman" pitchFamily="18" charset="0"/>
                    <a:cs typeface="Times New Roman" pitchFamily="18" charset="0"/>
                  </a:rPr>
                  <a:t>（</a:t>
                </a:r>
                <a:r>
                  <a:rPr lang="en-US" altLang="zh-CN" sz="2700" dirty="0">
                    <a:latin typeface="Times New Roman" pitchFamily="18" charset="0"/>
                    <a:cs typeface="Times New Roman" pitchFamily="18" charset="0"/>
                  </a:rPr>
                  <a:t>1</a:t>
                </a:r>
                <a:r>
                  <a:rPr lang="zh-CN" altLang="zh-CN" sz="2700" dirty="0">
                    <a:latin typeface="Times New Roman" pitchFamily="18" charset="0"/>
                    <a:cs typeface="Times New Roman" pitchFamily="18" charset="0"/>
                  </a:rPr>
                  <a:t>）计算群</a:t>
                </a:r>
                <a:r>
                  <a:rPr lang="en-US" altLang="zh-CN" sz="2700" i="1" dirty="0">
                    <a:latin typeface="Times New Roman" pitchFamily="18" charset="0"/>
                    <a:cs typeface="Times New Roman" pitchFamily="18" charset="0"/>
                  </a:rPr>
                  <a:t>G</a:t>
                </a:r>
                <a:r>
                  <a:rPr lang="en-US" altLang="zh-CN" sz="2700" baseline="-25000" dirty="0">
                    <a:latin typeface="Times New Roman" pitchFamily="18" charset="0"/>
                    <a:cs typeface="Times New Roman" pitchFamily="18" charset="0"/>
                  </a:rPr>
                  <a:t>1</a:t>
                </a:r>
                <a:r>
                  <a:rPr lang="zh-CN" altLang="zh-CN" sz="2700" dirty="0">
                    <a:latin typeface="Times New Roman" pitchFamily="18" charset="0"/>
                    <a:cs typeface="Times New Roman" pitchFamily="18" charset="0"/>
                  </a:rPr>
                  <a:t>中的</a:t>
                </a:r>
                <a:r>
                  <a:rPr lang="zh-CN" altLang="zh-CN" sz="2700" dirty="0" smtClean="0">
                    <a:latin typeface="Times New Roman" pitchFamily="18" charset="0"/>
                    <a:cs typeface="Times New Roman" pitchFamily="18" charset="0"/>
                  </a:rPr>
                  <a:t>元素</a:t>
                </a:r>
                <a:r>
                  <a:rPr lang="en-US" altLang="zh-CN" sz="2700" i="1" dirty="0" smtClean="0">
                    <a:latin typeface="Times New Roman" panose="02020603050405020304" pitchFamily="18" charset="0"/>
                    <a:cs typeface="Times New Roman" panose="02020603050405020304" pitchFamily="18" charset="0"/>
                  </a:rPr>
                  <a:t> </a:t>
                </a:r>
                <a:r>
                  <a:rPr lang="en-US" altLang="zh-CN" sz="2700" i="1" dirty="0">
                    <a:latin typeface="Times New Roman" panose="02020603050405020304" pitchFamily="18" charset="0"/>
                    <a:cs typeface="Times New Roman" panose="02020603050405020304" pitchFamily="18" charset="0"/>
                  </a:rPr>
                  <a:t>Q</a:t>
                </a:r>
                <a:r>
                  <a:rPr lang="en-US" altLang="zh-CN" sz="2700" i="1" baseline="-25000" dirty="0">
                    <a:latin typeface="Times New Roman" panose="02020603050405020304" pitchFamily="18" charset="0"/>
                    <a:cs typeface="Times New Roman" panose="02020603050405020304" pitchFamily="18" charset="0"/>
                  </a:rPr>
                  <a:t>B</a:t>
                </a:r>
                <a:r>
                  <a:rPr lang="en-US" altLang="zh-CN" sz="2700" i="1" dirty="0">
                    <a:latin typeface="Times New Roman" panose="02020603050405020304" pitchFamily="18" charset="0"/>
                    <a:cs typeface="Times New Roman" panose="02020603050405020304" pitchFamily="18" charset="0"/>
                  </a:rPr>
                  <a:t>= H</a:t>
                </a:r>
                <a:r>
                  <a:rPr lang="en-US" altLang="zh-CN" sz="2700" baseline="-25000" dirty="0">
                    <a:latin typeface="Times New Roman" panose="02020603050405020304" pitchFamily="18" charset="0"/>
                    <a:cs typeface="Times New Roman" panose="02020603050405020304" pitchFamily="18" charset="0"/>
                  </a:rPr>
                  <a:t>1</a:t>
                </a:r>
                <a:r>
                  <a:rPr lang="en-US" altLang="zh-CN" sz="2700" dirty="0">
                    <a:latin typeface="Times New Roman" panose="02020603050405020304" pitchFamily="18" charset="0"/>
                    <a:cs typeface="Times New Roman" panose="02020603050405020304" pitchFamily="18" charset="0"/>
                  </a:rPr>
                  <a:t>(ID</a:t>
                </a:r>
                <a:r>
                  <a:rPr lang="en-US" altLang="zh-CN" sz="2700" baseline="-25000" dirty="0">
                    <a:latin typeface="Times New Roman" panose="02020603050405020304" pitchFamily="18" charset="0"/>
                    <a:cs typeface="Times New Roman" panose="02020603050405020304" pitchFamily="18" charset="0"/>
                  </a:rPr>
                  <a:t>B</a:t>
                </a:r>
                <a14:m>
                  <m:oMath xmlns:m="http://schemas.openxmlformats.org/officeDocument/2006/math">
                    <m:r>
                      <a:rPr lang="en-US" altLang="zh-CN" sz="27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700" i="0">
                        <a:latin typeface="Cambria Math" panose="02040503050406030204" pitchFamily="18" charset="0"/>
                        <a:ea typeface="Cambria Math" panose="02040503050406030204" pitchFamily="18" charset="0"/>
                        <a:cs typeface="Times New Roman" panose="02020603050405020304" pitchFamily="18" charset="0"/>
                      </a:rPr>
                      <m:t>hid</m:t>
                    </m:r>
                  </m:oMath>
                </a14:m>
                <a:r>
                  <a:rPr lang="zh-CN" altLang="en-US" sz="2700" i="1" dirty="0">
                    <a:latin typeface="Times New Roman" panose="02020603050405020304" pitchFamily="18" charset="0"/>
                    <a:cs typeface="Times New Roman" panose="02020603050405020304" pitchFamily="18" charset="0"/>
                  </a:rPr>
                  <a:t>，</a:t>
                </a:r>
                <a:r>
                  <a:rPr lang="en-US" altLang="zh-CN" sz="2700" i="1" dirty="0">
                    <a:latin typeface="Times New Roman" panose="02020603050405020304" pitchFamily="18" charset="0"/>
                    <a:cs typeface="Times New Roman" panose="02020603050405020304" pitchFamily="18" charset="0"/>
                  </a:rPr>
                  <a:t>N</a:t>
                </a:r>
                <a:r>
                  <a:rPr lang="en-US" altLang="zh-CN" sz="2700" i="1" u="sng" dirty="0">
                    <a:latin typeface="Times New Roman" panose="02020603050405020304" pitchFamily="18" charset="0"/>
                    <a:cs typeface="Times New Roman" panose="02020603050405020304" pitchFamily="18" charset="0"/>
                  </a:rPr>
                  <a:t>)</a:t>
                </a:r>
                <a:r>
                  <a:rPr lang="en-US" altLang="zh-CN" sz="2700" i="1" dirty="0">
                    <a:latin typeface="Times New Roman" panose="02020603050405020304" pitchFamily="18" charset="0"/>
                    <a:cs typeface="Times New Roman" panose="02020603050405020304" pitchFamily="18" charset="0"/>
                  </a:rPr>
                  <a:t> P</a:t>
                </a:r>
                <a:r>
                  <a:rPr lang="en-US" altLang="zh-CN" sz="2700" baseline="-25000" dirty="0">
                    <a:latin typeface="Times New Roman" panose="02020603050405020304" pitchFamily="18" charset="0"/>
                    <a:cs typeface="Times New Roman" panose="02020603050405020304" pitchFamily="18" charset="0"/>
                  </a:rPr>
                  <a:t>1</a:t>
                </a:r>
                <a:r>
                  <a:rPr lang="en-US" altLang="zh-CN" sz="2700" i="1" baseline="-25000" dirty="0">
                    <a:latin typeface="Times New Roman" panose="02020603050405020304" pitchFamily="18" charset="0"/>
                    <a:cs typeface="Times New Roman" panose="02020603050405020304" pitchFamily="18" charset="0"/>
                  </a:rPr>
                  <a:t> </a:t>
                </a:r>
                <a:r>
                  <a:rPr lang="en-US" altLang="zh-CN" sz="2700" i="1" dirty="0">
                    <a:latin typeface="Times New Roman" panose="02020603050405020304" pitchFamily="18" charset="0"/>
                    <a:cs typeface="Times New Roman" panose="02020603050405020304" pitchFamily="18" charset="0"/>
                  </a:rPr>
                  <a:t>+ </a:t>
                </a:r>
                <a:r>
                  <a:rPr lang="en-US" altLang="zh-CN" sz="2700" i="1" dirty="0" err="1" smtClean="0">
                    <a:latin typeface="Times New Roman" panose="02020603050405020304" pitchFamily="18" charset="0"/>
                    <a:cs typeface="Times New Roman" panose="02020603050405020304" pitchFamily="18" charset="0"/>
                  </a:rPr>
                  <a:t>P</a:t>
                </a:r>
                <a:r>
                  <a:rPr lang="en-US" altLang="zh-CN" sz="2700" baseline="-25000" dirty="0" err="1" smtClean="0">
                    <a:latin typeface="Times New Roman" panose="02020603050405020304" pitchFamily="18" charset="0"/>
                    <a:cs typeface="Times New Roman" panose="02020603050405020304" pitchFamily="18" charset="0"/>
                  </a:rPr>
                  <a:t>pub</a:t>
                </a:r>
                <a:r>
                  <a:rPr lang="en-US" altLang="zh-CN" sz="2700" baseline="-25000" dirty="0" smtClean="0">
                    <a:latin typeface="Times New Roman" panose="02020603050405020304" pitchFamily="18" charset="0"/>
                    <a:cs typeface="Times New Roman" panose="02020603050405020304" pitchFamily="18" charset="0"/>
                  </a:rPr>
                  <a:t>-e</a:t>
                </a:r>
              </a:p>
              <a:p>
                <a:r>
                  <a:rPr lang="zh-CN" altLang="zh-CN" sz="2700" dirty="0" smtClean="0">
                    <a:latin typeface="Times New Roman" pitchFamily="18" charset="0"/>
                    <a:cs typeface="Times New Roman" pitchFamily="18" charset="0"/>
                  </a:rPr>
                  <a:t>（</a:t>
                </a:r>
                <a:r>
                  <a:rPr lang="en-US" altLang="zh-CN" sz="2700" dirty="0">
                    <a:latin typeface="Times New Roman" pitchFamily="18" charset="0"/>
                    <a:cs typeface="Times New Roman" pitchFamily="18" charset="0"/>
                  </a:rPr>
                  <a:t>2</a:t>
                </a:r>
                <a:r>
                  <a:rPr lang="zh-CN" altLang="zh-CN" sz="2700" dirty="0">
                    <a:latin typeface="Times New Roman" pitchFamily="18" charset="0"/>
                    <a:cs typeface="Times New Roman" pitchFamily="18" charset="0"/>
                  </a:rPr>
                  <a:t>）产生随机数</a:t>
                </a:r>
                <a:r>
                  <a:rPr lang="en-US" altLang="zh-CN" sz="2700" i="1" dirty="0">
                    <a:latin typeface="Times New Roman" panose="02020603050405020304" pitchFamily="18" charset="0"/>
                    <a:cs typeface="Times New Roman" panose="02020603050405020304" pitchFamily="18" charset="0"/>
                  </a:rPr>
                  <a:t>r</a:t>
                </a:r>
                <a14:m>
                  <m:oMath xmlns:m="http://schemas.openxmlformats.org/officeDocument/2006/math">
                    <m:r>
                      <a:rPr lang="en-US" altLang="zh-CN" sz="2700" i="1" smtClean="0">
                        <a:latin typeface="Cambria Math" panose="02040503050406030204" pitchFamily="18" charset="0"/>
                        <a:ea typeface="Cambria Math" panose="02040503050406030204" pitchFamily="18" charset="0"/>
                      </a:rPr>
                      <m:t>∈</m:t>
                    </m:r>
                    <m:r>
                      <a:rPr lang="en-US" altLang="zh-CN" sz="2700" b="0" i="1" smtClean="0">
                        <a:latin typeface="Cambria Math" panose="02040503050406030204" pitchFamily="18" charset="0"/>
                        <a:ea typeface="Cambria Math" panose="02040503050406030204" pitchFamily="18" charset="0"/>
                      </a:rPr>
                      <m:t>[1,</m:t>
                    </m:r>
                    <m:r>
                      <a:rPr lang="en-US" altLang="zh-CN" sz="2700" b="0" i="1" smtClean="0">
                        <a:latin typeface="Cambria Math" panose="02040503050406030204" pitchFamily="18" charset="0"/>
                        <a:ea typeface="Cambria Math" panose="02040503050406030204" pitchFamily="18" charset="0"/>
                      </a:rPr>
                      <m:t>𝑁</m:t>
                    </m:r>
                    <m:r>
                      <a:rPr lang="en-US" altLang="zh-CN" sz="2700" b="0" i="1" smtClean="0">
                        <a:latin typeface="Cambria Math" panose="02040503050406030204" pitchFamily="18" charset="0"/>
                        <a:ea typeface="Cambria Math" panose="02040503050406030204" pitchFamily="18" charset="0"/>
                      </a:rPr>
                      <m:t>−1]</m:t>
                    </m:r>
                  </m:oMath>
                </a14:m>
                <a:r>
                  <a:rPr lang="zh-CN" altLang="zh-CN" sz="2700" dirty="0" smtClean="0">
                    <a:latin typeface="Times New Roman" pitchFamily="18" charset="0"/>
                    <a:cs typeface="Times New Roman" pitchFamily="18" charset="0"/>
                  </a:rPr>
                  <a:t>。</a:t>
                </a:r>
                <a:endParaRPr lang="en-US" altLang="zh-CN" sz="2700" dirty="0" smtClean="0">
                  <a:latin typeface="Times New Roman" pitchFamily="18" charset="0"/>
                  <a:cs typeface="Times New Roman" pitchFamily="18" charset="0"/>
                </a:endParaRPr>
              </a:p>
              <a:p>
                <a:r>
                  <a:rPr lang="zh-CN" altLang="zh-CN" sz="2700" dirty="0" smtClean="0">
                    <a:latin typeface="Times New Roman" pitchFamily="18" charset="0"/>
                    <a:cs typeface="Times New Roman" pitchFamily="18" charset="0"/>
                  </a:rPr>
                  <a:t>（</a:t>
                </a:r>
                <a:r>
                  <a:rPr lang="en-US" altLang="zh-CN" sz="2700" dirty="0">
                    <a:latin typeface="Times New Roman" pitchFamily="18" charset="0"/>
                    <a:cs typeface="Times New Roman" pitchFamily="18" charset="0"/>
                  </a:rPr>
                  <a:t>3</a:t>
                </a:r>
                <a:r>
                  <a:rPr lang="zh-CN" altLang="zh-CN" sz="2700" dirty="0">
                    <a:latin typeface="Times New Roman" pitchFamily="18" charset="0"/>
                    <a:cs typeface="Times New Roman" pitchFamily="18" charset="0"/>
                  </a:rPr>
                  <a:t>）计算群</a:t>
                </a:r>
                <a:r>
                  <a:rPr lang="en-US" altLang="zh-CN" sz="2700" i="1" dirty="0">
                    <a:latin typeface="Times New Roman" pitchFamily="18" charset="0"/>
                    <a:cs typeface="Times New Roman" pitchFamily="18" charset="0"/>
                  </a:rPr>
                  <a:t>G</a:t>
                </a:r>
                <a:r>
                  <a:rPr lang="en-US" altLang="zh-CN" sz="2700" baseline="-25000" dirty="0">
                    <a:latin typeface="Times New Roman" pitchFamily="18" charset="0"/>
                    <a:cs typeface="Times New Roman" pitchFamily="18" charset="0"/>
                  </a:rPr>
                  <a:t>1</a:t>
                </a:r>
                <a:r>
                  <a:rPr lang="zh-CN" altLang="zh-CN" sz="2700" dirty="0">
                    <a:latin typeface="Times New Roman" pitchFamily="18" charset="0"/>
                    <a:cs typeface="Times New Roman" pitchFamily="18" charset="0"/>
                  </a:rPr>
                  <a:t>中的元素</a:t>
                </a:r>
                <a:r>
                  <a:rPr lang="en-US" altLang="zh-CN" sz="2700" i="1" dirty="0">
                    <a:latin typeface="Times New Roman" panose="02020603050405020304" pitchFamily="18" charset="0"/>
                    <a:cs typeface="Times New Roman" panose="02020603050405020304" pitchFamily="18" charset="0"/>
                  </a:rPr>
                  <a:t>C</a:t>
                </a:r>
                <a:r>
                  <a:rPr lang="en-US" altLang="zh-CN" sz="2700" baseline="-25000" dirty="0">
                    <a:latin typeface="Times New Roman" panose="02020603050405020304" pitchFamily="18" charset="0"/>
                    <a:cs typeface="Times New Roman" panose="02020603050405020304" pitchFamily="18" charset="0"/>
                  </a:rPr>
                  <a:t>1</a:t>
                </a:r>
                <a:r>
                  <a:rPr lang="en-US" altLang="zh-CN" sz="2700" i="1" dirty="0">
                    <a:latin typeface="Times New Roman" panose="02020603050405020304" pitchFamily="18" charset="0"/>
                    <a:cs typeface="Times New Roman" panose="02020603050405020304" pitchFamily="18" charset="0"/>
                  </a:rPr>
                  <a:t>=</a:t>
                </a:r>
                <a:r>
                  <a:rPr lang="en-US" altLang="zh-CN" sz="2700" dirty="0">
                    <a:latin typeface="Times New Roman" panose="02020603050405020304" pitchFamily="18" charset="0"/>
                    <a:cs typeface="Times New Roman" panose="02020603050405020304" pitchFamily="18" charset="0"/>
                  </a:rPr>
                  <a:t>[</a:t>
                </a:r>
                <a:r>
                  <a:rPr lang="en-US" altLang="zh-CN" sz="2700" i="1" dirty="0">
                    <a:latin typeface="Times New Roman" panose="02020603050405020304" pitchFamily="18" charset="0"/>
                    <a:cs typeface="Times New Roman" panose="02020603050405020304" pitchFamily="18" charset="0"/>
                  </a:rPr>
                  <a:t>r</a:t>
                </a:r>
                <a:r>
                  <a:rPr lang="en-US" altLang="zh-CN" sz="2700" dirty="0">
                    <a:latin typeface="Times New Roman" panose="02020603050405020304" pitchFamily="18" charset="0"/>
                    <a:cs typeface="Times New Roman" panose="02020603050405020304" pitchFamily="18" charset="0"/>
                  </a:rPr>
                  <a:t>]</a:t>
                </a:r>
                <a:r>
                  <a:rPr lang="en-US" altLang="zh-CN" sz="2700" i="1" dirty="0">
                    <a:latin typeface="Times New Roman" panose="02020603050405020304" pitchFamily="18" charset="0"/>
                    <a:cs typeface="Times New Roman" panose="02020603050405020304" pitchFamily="18" charset="0"/>
                  </a:rPr>
                  <a:t>Q</a:t>
                </a:r>
                <a:r>
                  <a:rPr lang="en-US" altLang="zh-CN" sz="2700" baseline="-25000" dirty="0">
                    <a:latin typeface="Times New Roman" pitchFamily="18" charset="0"/>
                    <a:cs typeface="Times New Roman" pitchFamily="18" charset="0"/>
                  </a:rPr>
                  <a:t>B</a:t>
                </a:r>
                <a:r>
                  <a:rPr lang="zh-CN" altLang="zh-CN" sz="2700" dirty="0">
                    <a:latin typeface="Times New Roman" pitchFamily="18" charset="0"/>
                    <a:cs typeface="Times New Roman" pitchFamily="18" charset="0"/>
                  </a:rPr>
                  <a:t>，将</a:t>
                </a:r>
                <a:r>
                  <a:rPr lang="en-US" altLang="zh-CN" sz="2700" i="1" dirty="0">
                    <a:latin typeface="Times New Roman" pitchFamily="18" charset="0"/>
                    <a:cs typeface="Times New Roman" pitchFamily="18" charset="0"/>
                  </a:rPr>
                  <a:t>C</a:t>
                </a:r>
                <a:r>
                  <a:rPr lang="en-US" altLang="zh-CN" sz="2700" baseline="-25000" dirty="0">
                    <a:latin typeface="Times New Roman" pitchFamily="18" charset="0"/>
                    <a:cs typeface="Times New Roman" pitchFamily="18" charset="0"/>
                  </a:rPr>
                  <a:t>1</a:t>
                </a:r>
                <a:r>
                  <a:rPr lang="zh-CN" altLang="zh-CN" sz="2700" dirty="0">
                    <a:latin typeface="Times New Roman" pitchFamily="18" charset="0"/>
                    <a:cs typeface="Times New Roman" pitchFamily="18" charset="0"/>
                  </a:rPr>
                  <a:t>的数据类型转换为比特串</a:t>
                </a:r>
                <a:r>
                  <a:rPr lang="zh-CN" altLang="zh-CN" sz="2700" dirty="0" smtClean="0">
                    <a:latin typeface="Times New Roman" pitchFamily="18" charset="0"/>
                    <a:cs typeface="Times New Roman" pitchFamily="18" charset="0"/>
                  </a:rPr>
                  <a:t>。</a:t>
                </a:r>
                <a:endParaRPr lang="en-US" altLang="zh-CN" sz="2700" dirty="0" smtClean="0">
                  <a:latin typeface="Times New Roman" pitchFamily="18" charset="0"/>
                  <a:cs typeface="Times New Roman" pitchFamily="18" charset="0"/>
                </a:endParaRPr>
              </a:p>
              <a:p>
                <a:r>
                  <a:rPr lang="zh-CN" altLang="zh-CN" sz="2700" dirty="0" smtClean="0">
                    <a:latin typeface="Times New Roman" pitchFamily="18" charset="0"/>
                    <a:cs typeface="Times New Roman" pitchFamily="18" charset="0"/>
                  </a:rPr>
                  <a:t>（</a:t>
                </a:r>
                <a:r>
                  <a:rPr lang="en-US" altLang="zh-CN" sz="2700" dirty="0">
                    <a:latin typeface="Times New Roman" pitchFamily="18" charset="0"/>
                    <a:cs typeface="Times New Roman" pitchFamily="18" charset="0"/>
                  </a:rPr>
                  <a:t>4</a:t>
                </a:r>
                <a:r>
                  <a:rPr lang="zh-CN" altLang="zh-CN" sz="2700" dirty="0">
                    <a:latin typeface="Times New Roman" pitchFamily="18" charset="0"/>
                    <a:cs typeface="Times New Roman" pitchFamily="18" charset="0"/>
                  </a:rPr>
                  <a:t>）计算群</a:t>
                </a:r>
                <a:r>
                  <a:rPr lang="en-US" altLang="zh-CN" sz="2700" i="1" dirty="0">
                    <a:latin typeface="Times New Roman" pitchFamily="18" charset="0"/>
                    <a:cs typeface="Times New Roman" pitchFamily="18" charset="0"/>
                  </a:rPr>
                  <a:t>G</a:t>
                </a:r>
                <a:r>
                  <a:rPr lang="en-US" altLang="zh-CN" sz="2700" i="1" baseline="-25000" dirty="0">
                    <a:latin typeface="Times New Roman" pitchFamily="18" charset="0"/>
                    <a:cs typeface="Times New Roman" pitchFamily="18" charset="0"/>
                  </a:rPr>
                  <a:t>T</a:t>
                </a:r>
                <a:r>
                  <a:rPr lang="zh-CN" altLang="zh-CN" sz="2700" dirty="0">
                    <a:latin typeface="Times New Roman" pitchFamily="18" charset="0"/>
                    <a:cs typeface="Times New Roman" pitchFamily="18" charset="0"/>
                  </a:rPr>
                  <a:t>中的元素</a:t>
                </a:r>
                <a:r>
                  <a:rPr lang="en-US" altLang="zh-CN" sz="2700" dirty="0" smtClean="0">
                    <a:latin typeface="Times New Roman" panose="02020603050405020304" pitchFamily="18" charset="0"/>
                    <a:cs typeface="Times New Roman" panose="02020603050405020304" pitchFamily="18" charset="0"/>
                  </a:rPr>
                  <a:t>g=</a:t>
                </a:r>
                <a:r>
                  <a:rPr lang="en-US" altLang="zh-CN" sz="2700" i="1" dirty="0" smtClean="0">
                    <a:latin typeface="Times New Roman" panose="02020603050405020304" pitchFamily="18" charset="0"/>
                    <a:cs typeface="Times New Roman" panose="02020603050405020304" pitchFamily="18" charset="0"/>
                  </a:rPr>
                  <a:t>e(P</a:t>
                </a:r>
                <a:r>
                  <a:rPr lang="en-US" altLang="zh-CN" sz="2700" baseline="-25000" dirty="0" smtClean="0">
                    <a:latin typeface="Times New Roman" panose="02020603050405020304" pitchFamily="18" charset="0"/>
                    <a:cs typeface="Times New Roman" panose="02020603050405020304" pitchFamily="18" charset="0"/>
                  </a:rPr>
                  <a:t>pub-e</a:t>
                </a:r>
                <a:r>
                  <a:rPr lang="en-US" altLang="zh-CN" sz="2700" dirty="0" smtClean="0">
                    <a:latin typeface="Times New Roman" panose="02020603050405020304" pitchFamily="18" charset="0"/>
                    <a:cs typeface="Times New Roman" panose="02020603050405020304" pitchFamily="18" charset="0"/>
                  </a:rPr>
                  <a:t>,</a:t>
                </a:r>
                <a:r>
                  <a:rPr lang="en-US" altLang="zh-CN" sz="2700" i="1" dirty="0">
                    <a:latin typeface="Times New Roman" panose="02020603050405020304" pitchFamily="18" charset="0"/>
                    <a:cs typeface="Times New Roman" panose="02020603050405020304" pitchFamily="18" charset="0"/>
                  </a:rPr>
                  <a:t>P</a:t>
                </a:r>
                <a:r>
                  <a:rPr lang="en-US" altLang="zh-CN" sz="2700" baseline="-25000" dirty="0" smtClean="0">
                    <a:latin typeface="Times New Roman" panose="02020603050405020304" pitchFamily="18" charset="0"/>
                    <a:cs typeface="Times New Roman" panose="02020603050405020304" pitchFamily="18" charset="0"/>
                  </a:rPr>
                  <a:t>2</a:t>
                </a:r>
                <a:r>
                  <a:rPr lang="en-US" altLang="zh-CN" sz="2700" dirty="0">
                    <a:latin typeface="Times New Roman" panose="02020603050405020304" pitchFamily="18" charset="0"/>
                    <a:cs typeface="Times New Roman" panose="02020603050405020304" pitchFamily="18" charset="0"/>
                  </a:rPr>
                  <a:t>)</a:t>
                </a:r>
                <a:r>
                  <a:rPr lang="zh-CN" altLang="zh-CN" sz="2700" dirty="0" smtClean="0">
                    <a:latin typeface="Times New Roman" pitchFamily="18" charset="0"/>
                    <a:cs typeface="Times New Roman" pitchFamily="18" charset="0"/>
                  </a:rPr>
                  <a:t>。</a:t>
                </a:r>
                <a:endParaRPr lang="en-US" altLang="zh-CN" sz="2700" dirty="0">
                  <a:latin typeface="Times New Roman" pitchFamily="18" charset="0"/>
                  <a:cs typeface="Times New Roman" pitchFamily="18" charset="0"/>
                </a:endParaRPr>
              </a:p>
              <a:p>
                <a:r>
                  <a:rPr lang="zh-CN" altLang="zh-CN" sz="2700" dirty="0" smtClean="0">
                    <a:latin typeface="Times New Roman" pitchFamily="18" charset="0"/>
                    <a:cs typeface="Times New Roman" pitchFamily="18" charset="0"/>
                  </a:rPr>
                  <a:t>（</a:t>
                </a:r>
                <a:r>
                  <a:rPr lang="en-US" altLang="zh-CN" sz="2700" dirty="0">
                    <a:latin typeface="Times New Roman" pitchFamily="18" charset="0"/>
                    <a:cs typeface="Times New Roman" pitchFamily="18" charset="0"/>
                  </a:rPr>
                  <a:t>5</a:t>
                </a:r>
                <a:r>
                  <a:rPr lang="zh-CN" altLang="zh-CN" sz="2700" dirty="0">
                    <a:latin typeface="Times New Roman" pitchFamily="18" charset="0"/>
                    <a:cs typeface="Times New Roman" pitchFamily="18" charset="0"/>
                  </a:rPr>
                  <a:t>）计算群</a:t>
                </a:r>
                <a:r>
                  <a:rPr lang="en-US" altLang="zh-CN" sz="2700" i="1" dirty="0">
                    <a:latin typeface="Times New Roman" pitchFamily="18" charset="0"/>
                    <a:cs typeface="Times New Roman" pitchFamily="18" charset="0"/>
                  </a:rPr>
                  <a:t>G</a:t>
                </a:r>
                <a:r>
                  <a:rPr lang="en-US" altLang="zh-CN" sz="2700" i="1" baseline="-25000" dirty="0">
                    <a:latin typeface="Times New Roman" pitchFamily="18" charset="0"/>
                    <a:cs typeface="Times New Roman" pitchFamily="18" charset="0"/>
                  </a:rPr>
                  <a:t>T</a:t>
                </a:r>
                <a:r>
                  <a:rPr lang="zh-CN" altLang="zh-CN" sz="2700" dirty="0">
                    <a:latin typeface="Times New Roman" pitchFamily="18" charset="0"/>
                    <a:cs typeface="Times New Roman" pitchFamily="18" charset="0"/>
                  </a:rPr>
                  <a:t>中的元素</a:t>
                </a:r>
                <a:r>
                  <a:rPr lang="en-US" altLang="zh-CN" sz="2700" i="1" dirty="0">
                    <a:latin typeface="Times New Roman" panose="02020603050405020304" pitchFamily="18" charset="0"/>
                    <a:cs typeface="Times New Roman" panose="02020603050405020304" pitchFamily="18" charset="0"/>
                  </a:rPr>
                  <a:t>w=g</a:t>
                </a:r>
                <a:r>
                  <a:rPr lang="en-US" altLang="zh-CN" sz="2700" i="1" baseline="30000" dirty="0">
                    <a:latin typeface="Times New Roman" panose="02020603050405020304" pitchFamily="18" charset="0"/>
                    <a:cs typeface="Times New Roman" panose="02020603050405020304" pitchFamily="18" charset="0"/>
                  </a:rPr>
                  <a:t>r</a:t>
                </a:r>
                <a:r>
                  <a:rPr lang="zh-CN" altLang="zh-CN" sz="2700" dirty="0">
                    <a:latin typeface="Times New Roman" pitchFamily="18" charset="0"/>
                    <a:cs typeface="Times New Roman" pitchFamily="18" charset="0"/>
                  </a:rPr>
                  <a:t>，将</a:t>
                </a:r>
                <a:r>
                  <a:rPr lang="en-US" altLang="zh-CN" sz="2700" i="1" dirty="0">
                    <a:latin typeface="Times New Roman" panose="02020603050405020304" pitchFamily="18" charset="0"/>
                    <a:cs typeface="Times New Roman" panose="02020603050405020304" pitchFamily="18" charset="0"/>
                  </a:rPr>
                  <a:t>w</a:t>
                </a:r>
                <a:r>
                  <a:rPr lang="zh-CN" altLang="zh-CN" sz="2700" dirty="0">
                    <a:latin typeface="Times New Roman" pitchFamily="18" charset="0"/>
                    <a:cs typeface="Times New Roman" pitchFamily="18" charset="0"/>
                  </a:rPr>
                  <a:t>的数据类型转换为</a:t>
                </a:r>
                <a:r>
                  <a:rPr lang="zh-CN" altLang="zh-CN" sz="2700" dirty="0" smtClean="0">
                    <a:latin typeface="Times New Roman" pitchFamily="18" charset="0"/>
                    <a:cs typeface="Times New Roman" pitchFamily="18" charset="0"/>
                  </a:rPr>
                  <a:t>比特。</a:t>
                </a:r>
                <a:endParaRPr lang="zh-CN" altLang="zh-CN" sz="2700" dirty="0">
                  <a:latin typeface="Times New Roman" pitchFamily="18" charset="0"/>
                  <a:cs typeface="Times New Roman" pitchFamily="18" charset="0"/>
                </a:endParaRPr>
              </a:p>
              <a:p>
                <a:r>
                  <a:rPr lang="zh-CN" altLang="zh-CN" sz="2700" dirty="0" smtClean="0">
                    <a:latin typeface="Times New Roman" pitchFamily="18" charset="0"/>
                    <a:cs typeface="Times New Roman" pitchFamily="18" charset="0"/>
                  </a:rPr>
                  <a:t>（</a:t>
                </a:r>
                <a:r>
                  <a:rPr lang="en-US" altLang="zh-CN" sz="2700" dirty="0">
                    <a:latin typeface="Times New Roman" pitchFamily="18" charset="0"/>
                    <a:cs typeface="Times New Roman" pitchFamily="18" charset="0"/>
                  </a:rPr>
                  <a:t>6</a:t>
                </a:r>
                <a:r>
                  <a:rPr lang="zh-CN" altLang="zh-CN" sz="2700" dirty="0" smtClean="0">
                    <a:latin typeface="Times New Roman" pitchFamily="18" charset="0"/>
                    <a:cs typeface="Times New Roman" pitchFamily="18" charset="0"/>
                  </a:rPr>
                  <a:t>）</a:t>
                </a:r>
                <a:r>
                  <a:rPr lang="zh-CN" altLang="zh-CN" sz="2700" dirty="0" smtClean="0">
                    <a:latin typeface="Times New Roman" pitchFamily="18" charset="0"/>
                    <a:cs typeface="Times New Roman" pitchFamily="18" charset="0"/>
                  </a:rPr>
                  <a:t>首先</a:t>
                </a:r>
                <a:r>
                  <a:rPr lang="zh-CN" altLang="zh-CN" sz="2700" dirty="0">
                    <a:latin typeface="Times New Roman" pitchFamily="18" charset="0"/>
                    <a:cs typeface="Times New Roman" pitchFamily="18" charset="0"/>
                  </a:rPr>
                  <a:t>计算整数</a:t>
                </a:r>
                <a:r>
                  <a:rPr lang="en-US" altLang="zh-CN" sz="2700" dirty="0" err="1">
                    <a:latin typeface="Times New Roman" panose="02020603050405020304" pitchFamily="18" charset="0"/>
                    <a:cs typeface="Times New Roman" panose="02020603050405020304" pitchFamily="18" charset="0"/>
                  </a:rPr>
                  <a:t>klen</a:t>
                </a:r>
                <a:r>
                  <a:rPr lang="en-US" altLang="zh-CN" sz="2700" i="1" dirty="0">
                    <a:latin typeface="Times New Roman" panose="02020603050405020304" pitchFamily="18" charset="0"/>
                    <a:cs typeface="Times New Roman" panose="02020603050405020304" pitchFamily="18" charset="0"/>
                  </a:rPr>
                  <a:t>=</a:t>
                </a:r>
                <a:r>
                  <a:rPr lang="en-US" altLang="zh-CN" sz="2700" dirty="0">
                    <a:latin typeface="Times New Roman" panose="02020603050405020304" pitchFamily="18" charset="0"/>
                    <a:cs typeface="Times New Roman" panose="02020603050405020304" pitchFamily="18" charset="0"/>
                  </a:rPr>
                  <a:t>mlen</a:t>
                </a:r>
                <a:r>
                  <a:rPr lang="en-US" altLang="zh-CN" sz="2700" i="1" dirty="0">
                    <a:latin typeface="Times New Roman" panose="02020603050405020304" pitchFamily="18" charset="0"/>
                    <a:cs typeface="Times New Roman" panose="02020603050405020304" pitchFamily="18" charset="0"/>
                  </a:rPr>
                  <a:t>+K</a:t>
                </a:r>
                <a:r>
                  <a:rPr lang="en-US" altLang="zh-CN" sz="2700" baseline="-25000" dirty="0">
                    <a:latin typeface="Times New Roman" panose="02020603050405020304" pitchFamily="18" charset="0"/>
                    <a:cs typeface="Times New Roman" panose="02020603050405020304" pitchFamily="18" charset="0"/>
                  </a:rPr>
                  <a:t>2</a:t>
                </a:r>
                <a:r>
                  <a:rPr lang="en-US" altLang="zh-CN" sz="2700" i="1" baseline="-25000" dirty="0">
                    <a:latin typeface="Times New Roman" panose="02020603050405020304" pitchFamily="18" charset="0"/>
                    <a:cs typeface="Times New Roman" panose="02020603050405020304" pitchFamily="18" charset="0"/>
                  </a:rPr>
                  <a:t>-</a:t>
                </a:r>
                <a:r>
                  <a:rPr lang="en-US" altLang="zh-CN" sz="2700" dirty="0">
                    <a:latin typeface="Times New Roman" panose="02020603050405020304" pitchFamily="18" charset="0"/>
                    <a:cs typeface="Times New Roman" panose="02020603050405020304" pitchFamily="18" charset="0"/>
                  </a:rPr>
                  <a:t>len</a:t>
                </a:r>
                <a:r>
                  <a:rPr lang="zh-CN" altLang="zh-CN" sz="2700" dirty="0">
                    <a:latin typeface="Times New Roman" pitchFamily="18" charset="0"/>
                    <a:cs typeface="Times New Roman" pitchFamily="18" charset="0"/>
                  </a:rPr>
                  <a:t>；其次计算</a:t>
                </a:r>
                <a:r>
                  <a:rPr lang="en-US" altLang="zh-CN" sz="2700" i="1" dirty="0">
                    <a:latin typeface="Times New Roman" panose="02020603050405020304" pitchFamily="18" charset="0"/>
                    <a:cs typeface="Times New Roman" panose="02020603050405020304" pitchFamily="18" charset="0"/>
                  </a:rPr>
                  <a:t>K=</a:t>
                </a:r>
                <a:r>
                  <a:rPr lang="en-US" altLang="zh-CN" sz="2700" dirty="0">
                    <a:latin typeface="Times New Roman" panose="02020603050405020304" pitchFamily="18" charset="0"/>
                    <a:cs typeface="Times New Roman" panose="02020603050405020304" pitchFamily="18" charset="0"/>
                  </a:rPr>
                  <a:t>KDF(</a:t>
                </a:r>
                <a:r>
                  <a:rPr lang="en-US" altLang="zh-CN" sz="2700" i="1" dirty="0">
                    <a:latin typeface="Times New Roman" panose="02020603050405020304" pitchFamily="18" charset="0"/>
                    <a:cs typeface="Times New Roman" panose="02020603050405020304" pitchFamily="18" charset="0"/>
                  </a:rPr>
                  <a:t>C</a:t>
                </a:r>
                <a:r>
                  <a:rPr lang="en-US" altLang="zh-CN" sz="2700" baseline="-25000" dirty="0">
                    <a:latin typeface="Times New Roman" panose="02020603050405020304" pitchFamily="18" charset="0"/>
                    <a:cs typeface="Times New Roman" panose="02020603050405020304" pitchFamily="18" charset="0"/>
                  </a:rPr>
                  <a:t>1</a:t>
                </a:r>
                <a14:m>
                  <m:oMath xmlns:m="http://schemas.openxmlformats.org/officeDocument/2006/math">
                    <m:r>
                      <a:rPr lang="en-US" altLang="zh-CN" sz="2700" i="1">
                        <a:latin typeface="Cambria Math" panose="02040503050406030204" pitchFamily="18" charset="0"/>
                        <a:ea typeface="Cambria Math" panose="02040503050406030204" pitchFamily="18" charset="0"/>
                      </a:rPr>
                      <m:t>∥</m:t>
                    </m:r>
                    <m:r>
                      <a:rPr lang="en-US" altLang="zh-CN" sz="2700" i="1">
                        <a:latin typeface="Cambria Math" panose="02040503050406030204" pitchFamily="18" charset="0"/>
                        <a:ea typeface="Cambria Math" panose="02040503050406030204" pitchFamily="18" charset="0"/>
                      </a:rPr>
                      <m:t>𝑤</m:t>
                    </m:r>
                    <m:r>
                      <a:rPr lang="en-US" altLang="zh-CN" sz="2700" i="1">
                        <a:latin typeface="Cambria Math" panose="02040503050406030204" pitchFamily="18" charset="0"/>
                        <a:ea typeface="Cambria Math" panose="02040503050406030204" pitchFamily="18" charset="0"/>
                      </a:rPr>
                      <m:t>∥</m:t>
                    </m:r>
                  </m:oMath>
                </a14:m>
                <a:r>
                  <a:rPr lang="en-US" altLang="zh-CN" sz="2700" dirty="0">
                    <a:latin typeface="Times New Roman" panose="02020603050405020304" pitchFamily="18" charset="0"/>
                    <a:cs typeface="Times New Roman" panose="02020603050405020304" pitchFamily="18" charset="0"/>
                  </a:rPr>
                  <a:t>ID</a:t>
                </a:r>
                <a:r>
                  <a:rPr lang="en-US" altLang="zh-CN" sz="2700" baseline="-25000" dirty="0">
                    <a:latin typeface="Times New Roman" panose="02020603050405020304" pitchFamily="18" charset="0"/>
                    <a:cs typeface="Times New Roman" panose="02020603050405020304" pitchFamily="18" charset="0"/>
                  </a:rPr>
                  <a:t>B</a:t>
                </a:r>
                <a:r>
                  <a:rPr lang="en-US" altLang="zh-CN" sz="2700" i="1" dirty="0">
                    <a:latin typeface="Times New Roman" panose="02020603050405020304" pitchFamily="18" charset="0"/>
                    <a:cs typeface="Times New Roman" panose="02020603050405020304" pitchFamily="18" charset="0"/>
                  </a:rPr>
                  <a:t>,</a:t>
                </a:r>
                <a:r>
                  <a:rPr lang="en-US" altLang="zh-CN" sz="2700" dirty="0">
                    <a:latin typeface="Times New Roman" panose="02020603050405020304" pitchFamily="18" charset="0"/>
                    <a:cs typeface="Times New Roman" panose="02020603050405020304" pitchFamily="18" charset="0"/>
                  </a:rPr>
                  <a:t>klen)</a:t>
                </a:r>
                <a:r>
                  <a:rPr lang="zh-CN" altLang="zh-CN" sz="2700" dirty="0">
                    <a:latin typeface="Times New Roman" pitchFamily="18" charset="0"/>
                    <a:cs typeface="Times New Roman" pitchFamily="18" charset="0"/>
                  </a:rPr>
                  <a:t>，令</a:t>
                </a:r>
                <a:r>
                  <a:rPr lang="en-US" altLang="zh-CN" sz="2700" i="1" dirty="0">
                    <a:latin typeface="Times New Roman" panose="02020603050405020304" pitchFamily="18" charset="0"/>
                    <a:cs typeface="Times New Roman" panose="02020603050405020304" pitchFamily="18" charset="0"/>
                  </a:rPr>
                  <a:t>K</a:t>
                </a:r>
                <a:r>
                  <a:rPr lang="en-US" altLang="zh-CN" sz="2700" baseline="-25000" dirty="0">
                    <a:latin typeface="Times New Roman" panose="02020603050405020304" pitchFamily="18" charset="0"/>
                    <a:cs typeface="Times New Roman" panose="02020603050405020304" pitchFamily="18" charset="0"/>
                  </a:rPr>
                  <a:t>1</a:t>
                </a:r>
                <a:r>
                  <a:rPr lang="zh-CN" altLang="zh-CN" sz="2700" dirty="0">
                    <a:latin typeface="Times New Roman" pitchFamily="18" charset="0"/>
                    <a:cs typeface="Times New Roman" pitchFamily="18" charset="0"/>
                  </a:rPr>
                  <a:t>为</a:t>
                </a:r>
                <a:r>
                  <a:rPr lang="en-US" altLang="zh-CN" sz="2700" i="1" dirty="0">
                    <a:latin typeface="Times New Roman" panose="02020603050405020304" pitchFamily="18" charset="0"/>
                    <a:cs typeface="Times New Roman" panose="02020603050405020304" pitchFamily="18" charset="0"/>
                  </a:rPr>
                  <a:t>K</a:t>
                </a:r>
                <a:r>
                  <a:rPr lang="zh-CN" altLang="zh-CN" sz="2700" dirty="0">
                    <a:latin typeface="Times New Roman" pitchFamily="18" charset="0"/>
                    <a:cs typeface="Times New Roman" pitchFamily="18" charset="0"/>
                  </a:rPr>
                  <a:t>最左边的</a:t>
                </a:r>
                <a:r>
                  <a:rPr lang="en-US" altLang="zh-CN" sz="2700" dirty="0" err="1" smtClean="0">
                    <a:latin typeface="Times New Roman" panose="02020603050405020304" pitchFamily="18" charset="0"/>
                    <a:cs typeface="Times New Roman" panose="02020603050405020304" pitchFamily="18" charset="0"/>
                  </a:rPr>
                  <a:t>mlen</a:t>
                </a:r>
                <a:r>
                  <a:rPr lang="zh-CN" altLang="en-US" sz="2700" dirty="0" smtClean="0">
                    <a:latin typeface="Times New Roman" panose="02020603050405020304" pitchFamily="18" charset="0"/>
                    <a:cs typeface="Times New Roman" panose="02020603050405020304" pitchFamily="18" charset="0"/>
                  </a:rPr>
                  <a:t>比特</a:t>
                </a:r>
                <a:r>
                  <a:rPr lang="en-US" altLang="zh-CN" sz="2700" dirty="0" smtClean="0">
                    <a:latin typeface="Times New Roman" panose="02020603050405020304" pitchFamily="18" charset="0"/>
                    <a:cs typeface="Times New Roman" panose="02020603050405020304" pitchFamily="18" charset="0"/>
                  </a:rPr>
                  <a:t> </a:t>
                </a:r>
                <a:r>
                  <a:rPr lang="en-US" altLang="zh-CN" sz="2700" dirty="0">
                    <a:latin typeface="Times New Roman" pitchFamily="18" charset="0"/>
                    <a:cs typeface="Times New Roman" pitchFamily="18" charset="0"/>
                  </a:rPr>
                  <a:t>bit </a:t>
                </a:r>
                <a:r>
                  <a:rPr lang="zh-CN" altLang="zh-CN" sz="2700" dirty="0">
                    <a:latin typeface="Times New Roman" pitchFamily="18" charset="0"/>
                    <a:cs typeface="Times New Roman" pitchFamily="18" charset="0"/>
                  </a:rPr>
                  <a:t>，</a:t>
                </a:r>
                <a:r>
                  <a:rPr lang="en-US" altLang="zh-CN" sz="2700" i="1" dirty="0">
                    <a:latin typeface="Times New Roman" panose="02020603050405020304" pitchFamily="18" charset="0"/>
                    <a:cs typeface="Times New Roman" panose="02020603050405020304" pitchFamily="18" charset="0"/>
                  </a:rPr>
                  <a:t> K</a:t>
                </a:r>
                <a:r>
                  <a:rPr lang="en-US" altLang="zh-CN" sz="2700" baseline="-25000" dirty="0">
                    <a:latin typeface="Times New Roman" panose="02020603050405020304" pitchFamily="18" charset="0"/>
                    <a:cs typeface="Times New Roman" panose="02020603050405020304" pitchFamily="18" charset="0"/>
                  </a:rPr>
                  <a:t>2</a:t>
                </a:r>
                <a:r>
                  <a:rPr lang="zh-CN" altLang="zh-CN" sz="2700" dirty="0">
                    <a:latin typeface="Times New Roman" pitchFamily="18" charset="0"/>
                    <a:cs typeface="Times New Roman" pitchFamily="18" charset="0"/>
                  </a:rPr>
                  <a:t>为剩下的</a:t>
                </a:r>
                <a:r>
                  <a:rPr lang="en-US" altLang="zh-CN" sz="2700" i="1" dirty="0" smtClean="0">
                    <a:latin typeface="Times New Roman" panose="02020603050405020304" pitchFamily="18" charset="0"/>
                    <a:cs typeface="Times New Roman" panose="02020603050405020304" pitchFamily="18" charset="0"/>
                  </a:rPr>
                  <a:t>K</a:t>
                </a:r>
                <a:r>
                  <a:rPr lang="en-US" altLang="zh-CN" sz="2700" baseline="-25000" dirty="0" smtClean="0">
                    <a:latin typeface="Times New Roman" panose="02020603050405020304" pitchFamily="18" charset="0"/>
                    <a:cs typeface="Times New Roman" panose="02020603050405020304" pitchFamily="18" charset="0"/>
                  </a:rPr>
                  <a:t>2</a:t>
                </a:r>
                <a:r>
                  <a:rPr lang="en-US" altLang="zh-CN" sz="2700" i="1" baseline="-25000" dirty="0" smtClean="0">
                    <a:latin typeface="Times New Roman" panose="02020603050405020304" pitchFamily="18" charset="0"/>
                    <a:cs typeface="Times New Roman" panose="02020603050405020304" pitchFamily="18" charset="0"/>
                  </a:rPr>
                  <a:t>-</a:t>
                </a:r>
                <a:r>
                  <a:rPr lang="en-US" altLang="zh-CN" sz="2700" dirty="0" smtClean="0">
                    <a:latin typeface="Times New Roman" panose="02020603050405020304" pitchFamily="18" charset="0"/>
                    <a:cs typeface="Times New Roman" panose="02020603050405020304" pitchFamily="18" charset="0"/>
                  </a:rPr>
                  <a:t>len</a:t>
                </a:r>
                <a:r>
                  <a:rPr lang="zh-CN" altLang="en-US" sz="2700" dirty="0">
                    <a:latin typeface="Times New Roman" panose="02020603050405020304" pitchFamily="18" charset="0"/>
                    <a:cs typeface="Times New Roman" panose="02020603050405020304" pitchFamily="18" charset="0"/>
                  </a:rPr>
                  <a:t>比特</a:t>
                </a:r>
                <a:r>
                  <a:rPr lang="zh-CN" altLang="zh-CN" sz="2700" dirty="0" smtClean="0">
                    <a:latin typeface="Times New Roman" pitchFamily="18" charset="0"/>
                    <a:cs typeface="Times New Roman" pitchFamily="18" charset="0"/>
                  </a:rPr>
                  <a:t>，</a:t>
                </a:r>
                <a:r>
                  <a:rPr lang="zh-CN" altLang="zh-CN" sz="2700" dirty="0">
                    <a:latin typeface="Times New Roman" pitchFamily="18" charset="0"/>
                    <a:cs typeface="Times New Roman" pitchFamily="18" charset="0"/>
                  </a:rPr>
                  <a:t>若</a:t>
                </a:r>
                <a:r>
                  <a:rPr lang="en-US" altLang="zh-CN" sz="2700" i="1" dirty="0">
                    <a:latin typeface="Times New Roman" panose="02020603050405020304" pitchFamily="18" charset="0"/>
                    <a:cs typeface="Times New Roman" panose="02020603050405020304" pitchFamily="18" charset="0"/>
                  </a:rPr>
                  <a:t>K</a:t>
                </a:r>
                <a:r>
                  <a:rPr lang="en-US" altLang="zh-CN" sz="2700" baseline="-25000" dirty="0">
                    <a:latin typeface="Times New Roman" panose="02020603050405020304" pitchFamily="18" charset="0"/>
                    <a:cs typeface="Times New Roman" panose="02020603050405020304" pitchFamily="18" charset="0"/>
                  </a:rPr>
                  <a:t>1</a:t>
                </a:r>
                <a:r>
                  <a:rPr lang="zh-CN" altLang="zh-CN" sz="2700" dirty="0">
                    <a:latin typeface="Times New Roman" pitchFamily="18" charset="0"/>
                    <a:cs typeface="Times New Roman" pitchFamily="18" charset="0"/>
                  </a:rPr>
                  <a:t>为全</a:t>
                </a:r>
                <a:r>
                  <a:rPr lang="en-US" altLang="zh-CN" sz="2700" dirty="0">
                    <a:latin typeface="Times New Roman" pitchFamily="18" charset="0"/>
                    <a:cs typeface="Times New Roman" pitchFamily="18" charset="0"/>
                  </a:rPr>
                  <a:t>0</a:t>
                </a:r>
                <a:r>
                  <a:rPr lang="zh-CN" altLang="zh-CN" sz="2700" dirty="0">
                    <a:latin typeface="Times New Roman" pitchFamily="18" charset="0"/>
                    <a:cs typeface="Times New Roman" pitchFamily="18" charset="0"/>
                  </a:rPr>
                  <a:t>比特串，则重新选择随机数</a:t>
                </a:r>
                <a:r>
                  <a:rPr lang="zh-CN" altLang="zh-CN" sz="2700" dirty="0" smtClean="0">
                    <a:latin typeface="Times New Roman" pitchFamily="18" charset="0"/>
                    <a:cs typeface="Times New Roman" pitchFamily="18" charset="0"/>
                  </a:rPr>
                  <a:t>；</a:t>
                </a:r>
                <a:endParaRPr lang="zh-CN" altLang="zh-CN" sz="2700" dirty="0">
                  <a:latin typeface="Times New Roman" pitchFamily="18" charset="0"/>
                  <a:cs typeface="Times New Roman"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16505" y="1917743"/>
                <a:ext cx="8847474" cy="4832092"/>
              </a:xfrm>
              <a:prstGeom prst="rect">
                <a:avLst/>
              </a:prstGeom>
              <a:blipFill rotWithShape="1">
                <a:blip r:embed="rId2"/>
                <a:stretch>
                  <a:fillRect l="-1241" t="-1389" r="-5238"/>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日期占位符 3"/>
          <p:cNvSpPr txBox="1">
            <a:spLocks noGrp="1"/>
          </p:cNvSpPr>
          <p:nvPr>
            <p:ph type="dt" sz="half" idx="10"/>
          </p:nvPr>
        </p:nvSpPr>
        <p:spPr/>
        <p:txBody>
          <a:bodyPr anchor="b"/>
          <a:lstStyle/>
          <a:p>
            <a:pPr marL="0" indent="0" eaLnBrk="1" hangingPunct="1">
              <a:spcBef>
                <a:spcPct val="0"/>
              </a:spcBef>
              <a:buClrTx/>
              <a:buSzTx/>
              <a:buFontTx/>
              <a:buNone/>
            </a:pPr>
            <a:fld id="{ED3D524F-E6A6-4C2B-BBD6-3B992C4EA1C5}" type="datetime1">
              <a:rPr lang="zh-CN" altLang="en-US" sz="1400" smtClean="0"/>
              <a:t>2020\2\1 Saturday</a:t>
            </a:fld>
            <a:endParaRPr lang="zh-CN" altLang="en-US" sz="1400" dirty="0"/>
          </a:p>
        </p:txBody>
      </p:sp>
      <p:sp>
        <p:nvSpPr>
          <p:cNvPr id="3686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687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26</a:t>
            </a:fld>
            <a:endParaRPr lang="en-US" altLang="zh-CN" sz="1400" dirty="0"/>
          </a:p>
        </p:txBody>
      </p:sp>
      <mc:AlternateContent xmlns:mc="http://schemas.openxmlformats.org/markup-compatibility/2006">
        <mc:Choice xmlns:a14="http://schemas.microsoft.com/office/drawing/2010/main" Requires="a14">
          <p:sp>
            <p:nvSpPr>
              <p:cNvPr id="4" name="文本框 3"/>
              <p:cNvSpPr txBox="1"/>
              <p:nvPr/>
            </p:nvSpPr>
            <p:spPr>
              <a:xfrm>
                <a:off x="296526" y="2025908"/>
                <a:ext cx="8557810" cy="3970318"/>
              </a:xfrm>
              <a:prstGeom prst="rect">
                <a:avLst/>
              </a:prstGeom>
              <a:noFill/>
            </p:spPr>
            <p:txBody>
              <a:bodyPr wrap="square" rtlCol="0">
                <a:spAutoFit/>
              </a:bodyPr>
              <a:lstStyle/>
              <a:p>
                <a:r>
                  <a:rPr lang="zh-CN" altLang="en-US" sz="2800" dirty="0" smtClean="0">
                    <a:latin typeface="Times New Roman" pitchFamily="18" charset="0"/>
                    <a:cs typeface="Times New Roman" pitchFamily="18" charset="0"/>
                  </a:rPr>
                  <a:t>下边</a:t>
                </a:r>
                <a:r>
                  <a:rPr lang="zh-CN" altLang="zh-CN" sz="2800" dirty="0" smtClean="0">
                    <a:latin typeface="Times New Roman" pitchFamily="18" charset="0"/>
                    <a:cs typeface="Times New Roman" pitchFamily="18" charset="0"/>
                  </a:rPr>
                  <a:t>按</a:t>
                </a:r>
                <a:r>
                  <a:rPr lang="zh-CN" altLang="zh-CN" sz="2800" dirty="0">
                    <a:latin typeface="Times New Roman" pitchFamily="18" charset="0"/>
                    <a:cs typeface="Times New Roman" pitchFamily="18" charset="0"/>
                  </a:rPr>
                  <a:t>加密明文的方法分类进行计算</a:t>
                </a:r>
                <a:r>
                  <a:rPr lang="zh-CN" altLang="zh-CN"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720000"/>
                <a:r>
                  <a:rPr lang="zh-CN" altLang="zh-CN" sz="2800" dirty="0" smtClean="0">
                    <a:latin typeface="Times New Roman" pitchFamily="18" charset="0"/>
                    <a:cs typeface="Times New Roman" pitchFamily="18" charset="0"/>
                  </a:rPr>
                  <a:t>① </a:t>
                </a:r>
                <a:r>
                  <a:rPr lang="zh-CN" altLang="zh-CN" sz="2800" dirty="0">
                    <a:latin typeface="Times New Roman" pitchFamily="18" charset="0"/>
                    <a:cs typeface="Times New Roman" pitchFamily="18" charset="0"/>
                  </a:rPr>
                  <a:t>如果加密明文的方法是基于密钥派生函数的序列</a:t>
                </a:r>
                <a:endParaRPr lang="zh-CN" altLang="zh-CN" sz="2800" i="1" dirty="0">
                  <a:latin typeface="Times New Roman" panose="02020603050405020304" pitchFamily="18" charset="0"/>
                  <a:cs typeface="Times New Roman" panose="02020603050405020304" pitchFamily="18" charset="0"/>
                </a:endParaRPr>
              </a:p>
              <a:p>
                <a:pPr marL="720000"/>
                <a:r>
                  <a:rPr lang="zh-CN" altLang="en-US" sz="2800" dirty="0" smtClean="0">
                    <a:latin typeface="Times New Roman" pitchFamily="18" charset="0"/>
                    <a:cs typeface="Times New Roman" pitchFamily="18" charset="0"/>
                  </a:rPr>
                  <a:t>密码，</a:t>
                </a:r>
                <a:r>
                  <a:rPr lang="zh-CN" altLang="zh-CN" sz="2800" dirty="0" smtClean="0">
                    <a:latin typeface="Times New Roman" pitchFamily="18" charset="0"/>
                    <a:cs typeface="Times New Roman" pitchFamily="18" charset="0"/>
                  </a:rPr>
                  <a:t>那么最后</a:t>
                </a:r>
                <a:r>
                  <a:rPr lang="zh-CN" altLang="en-US" sz="2800" dirty="0" smtClean="0">
                    <a:latin typeface="Times New Roman" pitchFamily="18" charset="0"/>
                    <a:cs typeface="Times New Roman" pitchFamily="18" charset="0"/>
                  </a:rPr>
                  <a:t>加</a:t>
                </a:r>
                <a:r>
                  <a:rPr lang="zh-CN" altLang="zh-CN" sz="2800" dirty="0" smtClean="0">
                    <a:latin typeface="Times New Roman" pitchFamily="18" charset="0"/>
                    <a:cs typeface="Times New Roman" pitchFamily="18" charset="0"/>
                  </a:rPr>
                  <a:t>密</a:t>
                </a:r>
                <a:r>
                  <a:rPr lang="zh-CN" altLang="zh-CN" sz="2800" dirty="0" smtClean="0">
                    <a:latin typeface="Times New Roman" pitchFamily="18" charset="0"/>
                    <a:cs typeface="Times New Roman" pitchFamily="18" charset="0"/>
                  </a:rPr>
                  <a:t>算法，计算</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=M</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 K</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zh-CN" altLang="zh-CN" sz="2800" dirty="0">
                    <a:latin typeface="Times New Roman" pitchFamily="18" charset="0"/>
                    <a:cs typeface="Times New Roman" pitchFamily="18" charset="0"/>
                  </a:rPr>
                  <a:t>。</a:t>
                </a:r>
              </a:p>
              <a:p>
                <a:pPr marL="720000"/>
                <a:r>
                  <a:rPr lang="zh-CN" altLang="zh-CN" sz="2800" dirty="0">
                    <a:latin typeface="Times New Roman" pitchFamily="18" charset="0"/>
                    <a:cs typeface="Times New Roman" pitchFamily="18" charset="0"/>
                  </a:rPr>
                  <a:t>② 如果加密明文的方法是结合密钥派生函数的分组密码算法，</a:t>
                </a:r>
                <a:r>
                  <a:rPr lang="zh-CN" altLang="zh-CN" sz="2800" dirty="0" smtClean="0">
                    <a:latin typeface="Times New Roman" pitchFamily="18" charset="0"/>
                    <a:cs typeface="Times New Roman" pitchFamily="18" charset="0"/>
                  </a:rPr>
                  <a:t>那么最后</a:t>
                </a:r>
                <a:r>
                  <a:rPr lang="zh-CN" altLang="zh-CN" sz="2800" dirty="0">
                    <a:latin typeface="Times New Roman" pitchFamily="18" charset="0"/>
                    <a:cs typeface="Times New Roman" pitchFamily="18" charset="0"/>
                  </a:rPr>
                  <a:t>计算</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Enc</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 K</a:t>
                </a:r>
                <a:r>
                  <a:rPr lang="en-US" altLang="zh-CN" sz="2800" baseline="-250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a:t>
                </a:r>
                <a:r>
                  <a:rPr lang="en-US" altLang="zh-CN" sz="2800" i="1" baseline="-25000" dirty="0">
                    <a:latin typeface="Times New Roman" panose="02020603050405020304" pitchFamily="18" charset="0"/>
                    <a:cs typeface="Times New Roman" panose="02020603050405020304" pitchFamily="18" charset="0"/>
                  </a:rPr>
                  <a:t> </a:t>
                </a:r>
                <a:r>
                  <a:rPr lang="zh-CN" altLang="zh-CN"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zh-CN"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7</a:t>
                </a:r>
                <a:r>
                  <a:rPr lang="zh-CN" altLang="zh-CN" sz="2800" dirty="0">
                    <a:latin typeface="Times New Roman" pitchFamily="18" charset="0"/>
                    <a:cs typeface="Times New Roman" pitchFamily="18" charset="0"/>
                  </a:rPr>
                  <a:t>）计算</a:t>
                </a:r>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i="1"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MAC</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K</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i="1" baseline="-25000" dirty="0">
                    <a:latin typeface="Times New Roman" panose="02020603050405020304" pitchFamily="18" charset="0"/>
                    <a:cs typeface="Times New Roman" panose="02020603050405020304" pitchFamily="18" charset="0"/>
                  </a:rPr>
                  <a:t> </a:t>
                </a:r>
                <a:r>
                  <a:rPr lang="zh-CN" altLang="zh-CN"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zh-CN" altLang="zh-CN"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8</a:t>
                </a:r>
                <a:r>
                  <a:rPr lang="zh-CN" altLang="zh-CN" sz="2800" dirty="0">
                    <a:latin typeface="Times New Roman" pitchFamily="18" charset="0"/>
                    <a:cs typeface="Times New Roman" pitchFamily="18" charset="0"/>
                  </a:rPr>
                  <a:t>）</a:t>
                </a:r>
                <a:r>
                  <a:rPr lang="zh-CN" altLang="zh-CN" sz="2800" dirty="0" smtClean="0">
                    <a:latin typeface="Times New Roman" pitchFamily="18" charset="0"/>
                    <a:cs typeface="Times New Roman" pitchFamily="18" charset="0"/>
                  </a:rPr>
                  <a:t>输出</a:t>
                </a:r>
                <a:r>
                  <a:rPr lang="zh-CN" altLang="en-US" sz="2800" dirty="0" smtClean="0">
                    <a:latin typeface="Times New Roman" pitchFamily="18" charset="0"/>
                    <a:cs typeface="Times New Roman" pitchFamily="18" charset="0"/>
                  </a:rPr>
                  <a:t>密</a:t>
                </a:r>
                <a:r>
                  <a:rPr lang="zh-CN" altLang="zh-CN" sz="2800" dirty="0" smtClean="0">
                    <a:latin typeface="Times New Roman" pitchFamily="18" charset="0"/>
                    <a:cs typeface="Times New Roman" pitchFamily="18" charset="0"/>
                  </a:rPr>
                  <a:t>文</a:t>
                </a:r>
                <a:r>
                  <a:rPr lang="en-US" altLang="zh-CN" sz="2800" i="1" dirty="0" smtClean="0">
                    <a:latin typeface="Times New Roman" panose="02020603050405020304" pitchFamily="18" charset="0"/>
                    <a:cs typeface="Times New Roman" panose="02020603050405020304" pitchFamily="18" charset="0"/>
                  </a:rPr>
                  <a:t>C=C</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3</a:t>
                </a:r>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2</a:t>
                </a:r>
                <a:endParaRPr lang="zh-CN" altLang="zh-CN" sz="2800" dirty="0">
                  <a:latin typeface="Times New Roman" pitchFamily="18" charset="0"/>
                  <a:cs typeface="Times New Roman" pitchFamily="18" charset="0"/>
                </a:endParaRPr>
              </a:p>
              <a:p>
                <a:endParaRPr lang="zh-CN" altLang="en-US" sz="2800" dirty="0">
                  <a:latin typeface="宋体" panose="02010600030101010101" pitchFamily="2" charset="-122"/>
                  <a:cs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96526" y="2025908"/>
                <a:ext cx="8557810" cy="3970318"/>
              </a:xfrm>
              <a:prstGeom prst="rect">
                <a:avLst/>
              </a:prstGeom>
              <a:blipFill rotWithShape="1">
                <a:blip r:embed="rId2"/>
                <a:stretch>
                  <a:fillRect l="-1497" t="-1994" r="-1996"/>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日期占位符 3"/>
          <p:cNvSpPr txBox="1">
            <a:spLocks noGrp="1"/>
          </p:cNvSpPr>
          <p:nvPr>
            <p:ph type="dt" sz="half" idx="10"/>
          </p:nvPr>
        </p:nvSpPr>
        <p:spPr/>
        <p:txBody>
          <a:bodyPr anchor="b"/>
          <a:lstStyle/>
          <a:p>
            <a:pPr marL="0" indent="0" eaLnBrk="1" hangingPunct="1">
              <a:spcBef>
                <a:spcPct val="0"/>
              </a:spcBef>
              <a:buClrTx/>
              <a:buSzTx/>
              <a:buFontTx/>
              <a:buNone/>
            </a:pPr>
            <a:fld id="{99EF1ACF-D2E4-447A-A071-432F26F79604}" type="datetime1">
              <a:rPr lang="zh-CN" altLang="en-US" sz="1400" smtClean="0"/>
              <a:t>2020\2\1 Saturday</a:t>
            </a:fld>
            <a:endParaRPr lang="zh-CN" altLang="en-US" sz="1400" dirty="0"/>
          </a:p>
        </p:txBody>
      </p:sp>
      <p:sp>
        <p:nvSpPr>
          <p:cNvPr id="3789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789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27</a:t>
            </a:fld>
            <a:endParaRPr lang="en-US" altLang="zh-CN" sz="1400" dirty="0"/>
          </a:p>
        </p:txBody>
      </p:sp>
      <mc:AlternateContent xmlns:mc="http://schemas.openxmlformats.org/markup-compatibility/2006">
        <mc:Choice xmlns:a14="http://schemas.microsoft.com/office/drawing/2010/main" Requires="a14">
          <p:sp>
            <p:nvSpPr>
              <p:cNvPr id="6" name="文本框 5"/>
              <p:cNvSpPr txBox="1"/>
              <p:nvPr/>
            </p:nvSpPr>
            <p:spPr>
              <a:xfrm>
                <a:off x="386535" y="2258870"/>
                <a:ext cx="8443115" cy="3539430"/>
              </a:xfrm>
              <a:prstGeom prst="rect">
                <a:avLst/>
              </a:prstGeom>
              <a:noFill/>
            </p:spPr>
            <p:txBody>
              <a:bodyPr wrap="square" rtlCol="0">
                <a:spAutoFit/>
              </a:bodyPr>
              <a:lstStyle/>
              <a:p>
                <a:r>
                  <a:rPr lang="zh-CN" altLang="zh-CN" sz="2800" dirty="0" smtClean="0">
                    <a:latin typeface="+mn-ea"/>
                    <a:ea typeface="+mn-ea"/>
                  </a:rPr>
                  <a:t>设</a:t>
                </a:r>
                <a:r>
                  <a:rPr lang="en-US" altLang="zh-CN" sz="2800" dirty="0" err="1">
                    <a:latin typeface="Times New Roman" panose="02020603050405020304" pitchFamily="18" charset="0"/>
                    <a:ea typeface="+mn-ea"/>
                    <a:cs typeface="Times New Roman" panose="02020603050405020304" pitchFamily="18" charset="0"/>
                  </a:rPr>
                  <a:t>mlen</a:t>
                </a:r>
                <a:r>
                  <a:rPr lang="zh-CN" altLang="zh-CN" sz="2800" dirty="0">
                    <a:latin typeface="Times New Roman" pitchFamily="18" charset="0"/>
                    <a:ea typeface="+mn-ea"/>
                    <a:cs typeface="Times New Roman" pitchFamily="18" charset="0"/>
                  </a:rPr>
                  <a:t>为密文</a:t>
                </a:r>
                <a:r>
                  <a:rPr lang="en-US" altLang="zh-CN" sz="2800" i="1" dirty="0" smtClean="0">
                    <a:latin typeface="Times New Roman" panose="02020603050405020304" pitchFamily="18" charset="0"/>
                    <a:cs typeface="Times New Roman" panose="02020603050405020304" pitchFamily="18" charset="0"/>
                  </a:rPr>
                  <a:t>C=C</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C</m:t>
                    </m:r>
                    <m:r>
                      <m:rPr>
                        <m:nor/>
                      </m:rPr>
                      <a:rPr lang="en-US" altLang="zh-CN" sz="2800" i="1" baseline="-25000" dirty="0">
                        <a:latin typeface="Times New Roman" panose="02020603050405020304" pitchFamily="18" charset="0"/>
                        <a:cs typeface="Times New Roman" panose="02020603050405020304" pitchFamily="18" charset="0"/>
                      </a:rPr>
                      <m:t>3</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2</a:t>
                </a:r>
                <a:r>
                  <a:rPr lang="zh-CN" altLang="zh-CN" sz="2800" dirty="0" smtClean="0">
                    <a:latin typeface="Times New Roman" pitchFamily="18" charset="0"/>
                    <a:ea typeface="+mn-ea"/>
                    <a:cs typeface="Times New Roman" pitchFamily="18" charset="0"/>
                  </a:rPr>
                  <a:t>中</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itchFamily="18" charset="0"/>
                    <a:ea typeface="+mn-ea"/>
                    <a:cs typeface="Times New Roman" pitchFamily="18" charset="0"/>
                  </a:rPr>
                  <a:t>的比特长度，</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len</a:t>
                </a:r>
                <a:r>
                  <a:rPr lang="zh-CN" altLang="zh-CN" sz="2800" dirty="0">
                    <a:latin typeface="Times New Roman" pitchFamily="18" charset="0"/>
                    <a:ea typeface="+mn-ea"/>
                    <a:cs typeface="Times New Roman" pitchFamily="18" charset="0"/>
                  </a:rPr>
                  <a:t>为分组密码算法中密钥</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ea typeface="+mn-ea"/>
                    <a:cs typeface="Times New Roman" pitchFamily="18" charset="0"/>
                  </a:rPr>
                  <a:t>的比特长度，</a:t>
                </a:r>
                <a:r>
                  <a:rPr lang="en-US" altLang="zh-CN" sz="2800" i="1" dirty="0">
                    <a:latin typeface="Times New Roman" panose="02020603050405020304" pitchFamily="18" charset="0"/>
                    <a:cs typeface="Times New Roman" panose="02020603050405020304" pitchFamily="18" charset="0"/>
                  </a:rPr>
                  <a:t> K</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len</a:t>
                </a:r>
                <a:r>
                  <a:rPr lang="zh-CN" altLang="zh-CN" sz="2800" dirty="0">
                    <a:latin typeface="Times New Roman" pitchFamily="18" charset="0"/>
                    <a:ea typeface="+mn-ea"/>
                    <a:cs typeface="Times New Roman" pitchFamily="18" charset="0"/>
                  </a:rPr>
                  <a:t>为函数</a:t>
                </a:r>
                <a:r>
                  <a:rPr lang="en-US" altLang="zh-CN" sz="2800" dirty="0" smtClean="0">
                    <a:latin typeface="Times New Roman" panose="02020603050405020304" pitchFamily="18" charset="0"/>
                    <a:ea typeface="+mn-ea"/>
                    <a:cs typeface="Times New Roman" panose="02020603050405020304" pitchFamily="18" charset="0"/>
                  </a:rPr>
                  <a:t>M</a:t>
                </a:r>
                <a:r>
                  <a:rPr lang="en-US" altLang="zh-CN" sz="2800" dirty="0" smtClean="0">
                    <a:latin typeface="Times New Roman" panose="02020603050405020304" pitchFamily="18" charset="0"/>
                    <a:cs typeface="Times New Roman" panose="02020603050405020304" pitchFamily="18" charset="0"/>
                  </a:rPr>
                  <a:t>AC(</a:t>
                </a:r>
                <a:r>
                  <a:rPr lang="en-US" altLang="zh-CN" sz="2800" i="1" dirty="0" smtClean="0">
                    <a:latin typeface="Times New Roman" panose="02020603050405020304" pitchFamily="18" charset="0"/>
                    <a:cs typeface="Times New Roman" panose="02020603050405020304" pitchFamily="18" charset="0"/>
                  </a:rPr>
                  <a:t>K</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ea typeface="+mn-ea"/>
                    <a:cs typeface="Times New Roman" pitchFamily="18" charset="0"/>
                  </a:rPr>
                  <a:t>中密钥</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itchFamily="18" charset="0"/>
                    <a:ea typeface="+mn-ea"/>
                    <a:cs typeface="Times New Roman" pitchFamily="18" charset="0"/>
                  </a:rPr>
                  <a:t>的比特长度。为了对</a:t>
                </a:r>
                <a:r>
                  <a:rPr lang="en-US" altLang="zh-CN" sz="2800" dirty="0">
                    <a:latin typeface="Times New Roman" pitchFamily="18" charset="0"/>
                    <a:ea typeface="+mn-ea"/>
                    <a:cs typeface="Times New Roman" pitchFamily="18" charset="0"/>
                  </a:rPr>
                  <a:t>C</a:t>
                </a:r>
                <a:r>
                  <a:rPr lang="zh-CN" altLang="zh-CN" sz="2800" dirty="0">
                    <a:latin typeface="Times New Roman" pitchFamily="18" charset="0"/>
                    <a:ea typeface="+mn-ea"/>
                    <a:cs typeface="Times New Roman" pitchFamily="18" charset="0"/>
                  </a:rPr>
                  <a:t>进行解密，作为解密者的用户</a:t>
                </a:r>
                <a:r>
                  <a:rPr lang="en-US" altLang="zh-CN" sz="2800" dirty="0">
                    <a:latin typeface="Times New Roman" pitchFamily="18" charset="0"/>
                    <a:ea typeface="+mn-ea"/>
                    <a:cs typeface="Times New Roman" pitchFamily="18" charset="0"/>
                  </a:rPr>
                  <a:t>B</a:t>
                </a:r>
                <a:r>
                  <a:rPr lang="zh-CN" altLang="zh-CN" sz="2800" dirty="0">
                    <a:latin typeface="Times New Roman" pitchFamily="18" charset="0"/>
                    <a:ea typeface="+mn-ea"/>
                    <a:cs typeface="Times New Roman" pitchFamily="18" charset="0"/>
                  </a:rPr>
                  <a:t>应实现以下运算步骤。</a:t>
                </a:r>
              </a:p>
              <a:p>
                <a:r>
                  <a:rPr lang="zh-CN" altLang="zh-CN"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1</a:t>
                </a:r>
                <a:r>
                  <a:rPr lang="zh-CN" altLang="zh-CN" sz="2800" dirty="0">
                    <a:latin typeface="Times New Roman" pitchFamily="18" charset="0"/>
                    <a:ea typeface="+mn-ea"/>
                    <a:cs typeface="Times New Roman" pitchFamily="18" charset="0"/>
                  </a:rPr>
                  <a:t>）从</a:t>
                </a:r>
                <a:r>
                  <a:rPr lang="en-US" altLang="zh-CN" sz="2800" dirty="0">
                    <a:latin typeface="Times New Roman" pitchFamily="18" charset="0"/>
                    <a:ea typeface="+mn-ea"/>
                    <a:cs typeface="Times New Roman" pitchFamily="18" charset="0"/>
                  </a:rPr>
                  <a:t>C</a:t>
                </a:r>
                <a:r>
                  <a:rPr lang="zh-CN" altLang="zh-CN" sz="2800" dirty="0">
                    <a:latin typeface="Times New Roman" pitchFamily="18" charset="0"/>
                    <a:ea typeface="+mn-ea"/>
                    <a:cs typeface="Times New Roman" pitchFamily="18" charset="0"/>
                  </a:rPr>
                  <a:t>中取出比特串</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ea typeface="+mn-ea"/>
                    <a:cs typeface="Times New Roman" pitchFamily="18" charset="0"/>
                  </a:rPr>
                  <a:t>，将</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itchFamily="18" charset="0"/>
                    <a:ea typeface="+mn-ea"/>
                    <a:cs typeface="Times New Roman" pitchFamily="18" charset="0"/>
                  </a:rPr>
                  <a:t>的数据类型转换为椭圆曲线上的点，验证</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1</a:t>
                </a:r>
                <a14:m>
                  <m:oMath xmlns:m="http://schemas.openxmlformats.org/officeDocument/2006/math">
                    <m:r>
                      <a:rPr lang="en-US" altLang="zh-CN" sz="280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i="1" dirty="0">
                    <a:latin typeface="Times New Roman" panose="02020603050405020304" pitchFamily="18" charset="0"/>
                    <a:ea typeface="+mn-ea"/>
                    <a:cs typeface="Times New Roman" panose="02020603050405020304" pitchFamily="18" charset="0"/>
                  </a:rPr>
                  <a:t>G</a:t>
                </a:r>
                <a:r>
                  <a:rPr lang="en-US" altLang="zh-CN" sz="2800" baseline="-25000" dirty="0">
                    <a:latin typeface="Times New Roman" pitchFamily="18" charset="0"/>
                    <a:ea typeface="+mn-ea"/>
                    <a:cs typeface="Times New Roman" pitchFamily="18" charset="0"/>
                  </a:rPr>
                  <a:t>1</a:t>
                </a:r>
                <a:r>
                  <a:rPr lang="zh-CN" altLang="zh-CN" sz="2800" dirty="0">
                    <a:latin typeface="Times New Roman" pitchFamily="18" charset="0"/>
                    <a:ea typeface="+mn-ea"/>
                    <a:cs typeface="Times New Roman" pitchFamily="18" charset="0"/>
                  </a:rPr>
                  <a:t>是否成立，若不成立则报错并退出。</a:t>
                </a:r>
              </a:p>
              <a:p>
                <a:endParaRPr lang="zh-CN" altLang="zh-CN" sz="2800" dirty="0">
                  <a:latin typeface="+mn-ea"/>
                  <a:ea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386535" y="2258870"/>
                <a:ext cx="8443115" cy="3539430"/>
              </a:xfrm>
              <a:prstGeom prst="rect">
                <a:avLst/>
              </a:prstGeom>
              <a:blipFill rotWithShape="1">
                <a:blip r:embed="rId2"/>
                <a:stretch>
                  <a:fillRect l="-1444" t="-2241" r="-866"/>
                </a:stretch>
              </a:blipFill>
            </p:spPr>
            <p:txBody>
              <a:bodyPr/>
              <a:lstStyle/>
              <a:p>
                <a:r>
                  <a:rPr lang="zh-CN" altLang="en-US">
                    <a:noFill/>
                  </a:rPr>
                  <a:t> </a:t>
                </a:r>
              </a:p>
            </p:txBody>
          </p:sp>
        </mc:Fallback>
      </mc:AlternateContent>
      <p:sp>
        <p:nvSpPr>
          <p:cNvPr id="2" name="矩形 1"/>
          <p:cNvSpPr/>
          <p:nvPr/>
        </p:nvSpPr>
        <p:spPr>
          <a:xfrm>
            <a:off x="1286635" y="1081416"/>
            <a:ext cx="4455495" cy="646331"/>
          </a:xfrm>
          <a:prstGeom prst="rect">
            <a:avLst/>
          </a:prstGeom>
        </p:spPr>
        <p:txBody>
          <a:bodyPr wrap="square">
            <a:spAutoFit/>
          </a:bodyPr>
          <a:lstStyle/>
          <a:p>
            <a:r>
              <a:rPr lang="en-US" altLang="zh-CN" sz="3600" b="1" dirty="0">
                <a:solidFill>
                  <a:srgbClr val="000000"/>
                </a:solidFill>
              </a:rPr>
              <a:t>2</a:t>
            </a:r>
            <a:r>
              <a:rPr lang="zh-CN" altLang="zh-CN" sz="3600" b="1" dirty="0">
                <a:solidFill>
                  <a:srgbClr val="000000"/>
                </a:solidFill>
              </a:rPr>
              <a:t>．解密过程</a:t>
            </a:r>
            <a:endParaRPr lang="en-US" altLang="zh-CN" sz="3600" b="1"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日期占位符 3"/>
          <p:cNvSpPr txBox="1">
            <a:spLocks noGrp="1"/>
          </p:cNvSpPr>
          <p:nvPr>
            <p:ph type="dt" sz="half" idx="10"/>
          </p:nvPr>
        </p:nvSpPr>
        <p:spPr/>
        <p:txBody>
          <a:bodyPr anchor="b"/>
          <a:lstStyle/>
          <a:p>
            <a:pPr marL="0" indent="0" eaLnBrk="1" hangingPunct="1">
              <a:spcBef>
                <a:spcPct val="0"/>
              </a:spcBef>
              <a:buClrTx/>
              <a:buSzTx/>
              <a:buFontTx/>
              <a:buNone/>
            </a:pPr>
            <a:fld id="{F61474AB-1724-4035-9666-899006227225}" type="datetime1">
              <a:rPr lang="zh-CN" altLang="en-US" sz="1400" smtClean="0"/>
              <a:t>2020\2\1 Saturday</a:t>
            </a:fld>
            <a:endParaRPr lang="zh-CN" altLang="en-US" sz="1400" dirty="0"/>
          </a:p>
        </p:txBody>
      </p:sp>
      <p:sp>
        <p:nvSpPr>
          <p:cNvPr id="3891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891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28</a:t>
            </a:fld>
            <a:endParaRPr lang="en-US" altLang="zh-CN" sz="1400" dirty="0"/>
          </a:p>
        </p:txBody>
      </p:sp>
      <mc:AlternateContent xmlns:mc="http://schemas.openxmlformats.org/markup-compatibility/2006">
        <mc:Choice xmlns:a14="http://schemas.microsoft.com/office/drawing/2010/main" Requires="a14">
          <p:sp>
            <p:nvSpPr>
              <p:cNvPr id="2" name="文本框 1"/>
              <p:cNvSpPr txBox="1"/>
              <p:nvPr/>
            </p:nvSpPr>
            <p:spPr>
              <a:xfrm>
                <a:off x="386535" y="1853206"/>
                <a:ext cx="8460940" cy="4401205"/>
              </a:xfrm>
              <a:prstGeom prst="rect">
                <a:avLst/>
              </a:prstGeom>
              <a:noFill/>
            </p:spPr>
            <p:txBody>
              <a:bodyPr wrap="square" rtlCol="0">
                <a:spAutoFit/>
              </a:bodyPr>
              <a:lstStyle/>
              <a:p>
                <a:r>
                  <a:rPr lang="en-US" altLang="zh-CN" sz="2800" dirty="0" smtClean="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2)</a:t>
                </a:r>
                <a:r>
                  <a:rPr lang="zh-CN" altLang="zh-CN" sz="2800" dirty="0">
                    <a:latin typeface="+mn-ea"/>
                    <a:ea typeface="+mn-ea"/>
                    <a:cs typeface="Times New Roman" panose="02020603050405020304" pitchFamily="18" charset="0"/>
                  </a:rPr>
                  <a:t>计算群</a:t>
                </a:r>
                <a:r>
                  <a:rPr lang="en-US" altLang="zh-CN" sz="2800" dirty="0">
                    <a:latin typeface="Times New Roman" panose="02020603050405020304" pitchFamily="18" charset="0"/>
                    <a:cs typeface="Times New Roman" panose="02020603050405020304" pitchFamily="18" charset="0"/>
                  </a:rPr>
                  <a:t>G</a:t>
                </a:r>
                <a:r>
                  <a:rPr lang="en-US" altLang="zh-CN" sz="2800" baseline="-25000" dirty="0">
                    <a:latin typeface="+mn-ea"/>
                  </a:rPr>
                  <a:t>T</a:t>
                </a:r>
                <a:r>
                  <a:rPr lang="zh-CN" altLang="zh-CN" sz="2800" dirty="0">
                    <a:latin typeface="+mn-ea"/>
                    <a:ea typeface="+mn-ea"/>
                    <a:cs typeface="Times New Roman" panose="02020603050405020304" pitchFamily="18" charset="0"/>
                  </a:rPr>
                  <a:t>中的元素</a:t>
                </a:r>
                <a:r>
                  <a:rPr lang="en-US" altLang="zh-CN" sz="2800" i="1" dirty="0">
                    <a:latin typeface="Times New Roman" panose="02020603050405020304" pitchFamily="18" charset="0"/>
                    <a:cs typeface="Times New Roman" panose="02020603050405020304" pitchFamily="18" charset="0"/>
                  </a:rPr>
                  <a:t>w</a:t>
                </a:r>
                <a:r>
                  <a:rPr lang="en-US" altLang="zh-CN" sz="2800" i="1" baseline="30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de</a:t>
                </a:r>
                <a:r>
                  <a:rPr lang="en-US" altLang="zh-CN" sz="2800" baseline="-25000" dirty="0" smtClean="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baseline="30000" dirty="0">
                    <a:latin typeface="Times New Roman" panose="02020603050405020304" pitchFamily="18" charset="0"/>
                    <a:cs typeface="Times New Roman" panose="02020603050405020304" pitchFamily="18" charset="0"/>
                  </a:rPr>
                  <a:t> </a:t>
                </a:r>
                <a:r>
                  <a:rPr lang="zh-CN" altLang="zh-CN" sz="2800" dirty="0">
                    <a:latin typeface="+mn-ea"/>
                    <a:ea typeface="+mn-ea"/>
                    <a:cs typeface="Times New Roman" panose="02020603050405020304" pitchFamily="18" charset="0"/>
                  </a:rPr>
                  <a:t>，将</a:t>
                </a:r>
                <a:r>
                  <a:rPr lang="en-US" altLang="zh-CN" sz="2800" i="1" dirty="0">
                    <a:latin typeface="Times New Roman" panose="02020603050405020304" pitchFamily="18" charset="0"/>
                    <a:cs typeface="Times New Roman" panose="02020603050405020304" pitchFamily="18" charset="0"/>
                  </a:rPr>
                  <a:t>w</a:t>
                </a:r>
                <a:r>
                  <a:rPr lang="en-US" altLang="zh-CN" sz="2800" i="1" baseline="30000" dirty="0">
                    <a:latin typeface="Times New Roman" panose="02020603050405020304" pitchFamily="18" charset="0"/>
                    <a:cs typeface="Times New Roman" panose="02020603050405020304" pitchFamily="18" charset="0"/>
                  </a:rPr>
                  <a:t>’</a:t>
                </a:r>
                <a:r>
                  <a:rPr lang="zh-CN" altLang="zh-CN" sz="2800" dirty="0">
                    <a:latin typeface="+mn-ea"/>
                    <a:ea typeface="+mn-ea"/>
                    <a:cs typeface="Times New Roman" panose="02020603050405020304" pitchFamily="18" charset="0"/>
                  </a:rPr>
                  <a:t>的数据类型转换为比特</a:t>
                </a:r>
                <a:r>
                  <a:rPr lang="zh-CN" altLang="zh-CN" sz="2800" dirty="0" smtClean="0">
                    <a:latin typeface="+mn-ea"/>
                    <a:ea typeface="+mn-ea"/>
                    <a:cs typeface="Times New Roman" panose="02020603050405020304" pitchFamily="18" charset="0"/>
                  </a:rPr>
                  <a:t>串。</a:t>
                </a:r>
                <a:endParaRPr lang="en-US" altLang="zh-CN" sz="2800" dirty="0" smtClean="0">
                  <a:latin typeface="+mn-ea"/>
                  <a:ea typeface="+mn-ea"/>
                  <a:cs typeface="Times New Roman" panose="02020603050405020304" pitchFamily="18" charset="0"/>
                </a:endParaRPr>
              </a:p>
              <a:p>
                <a:r>
                  <a:rPr lang="en-US" altLang="zh-CN" sz="2800" dirty="0" smtClean="0">
                    <a:latin typeface="+mn-ea"/>
                    <a:ea typeface="+mn-ea"/>
                    <a:cs typeface="Times New Roman" panose="02020603050405020304" pitchFamily="18" charset="0"/>
                  </a:rPr>
                  <a:t>(3)</a:t>
                </a:r>
                <a:r>
                  <a:rPr lang="zh-CN" altLang="zh-CN" sz="2800" dirty="0" smtClean="0">
                    <a:latin typeface="+mn-ea"/>
                    <a:ea typeface="+mn-ea"/>
                    <a:cs typeface="Times New Roman" panose="02020603050405020304" pitchFamily="18" charset="0"/>
                  </a:rPr>
                  <a:t> </a:t>
                </a:r>
                <a:r>
                  <a:rPr lang="zh-CN" altLang="zh-CN" sz="2800" dirty="0" smtClean="0">
                    <a:latin typeface="+mn-ea"/>
                    <a:ea typeface="+mn-ea"/>
                    <a:cs typeface="Times New Roman" panose="02020603050405020304" pitchFamily="18" charset="0"/>
                  </a:rPr>
                  <a:t>则</a:t>
                </a:r>
                <a:r>
                  <a:rPr lang="zh-CN" altLang="zh-CN" sz="2800" dirty="0">
                    <a:latin typeface="+mn-ea"/>
                    <a:ea typeface="+mn-ea"/>
                    <a:cs typeface="Times New Roman" panose="02020603050405020304" pitchFamily="18" charset="0"/>
                  </a:rPr>
                  <a:t>首先计算整数</a:t>
                </a:r>
                <a:r>
                  <a:rPr lang="en-US" altLang="zh-CN" sz="2800" dirty="0" err="1">
                    <a:latin typeface="Times New Roman" panose="02020603050405020304" pitchFamily="18" charset="0"/>
                    <a:cs typeface="Times New Roman" panose="02020603050405020304" pitchFamily="18" charset="0"/>
                  </a:rPr>
                  <a:t>klen</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mlen</a:t>
                </a:r>
                <a:r>
                  <a:rPr lang="en-US" altLang="zh-CN"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le</a:t>
                </a:r>
                <a:r>
                  <a:rPr lang="en-US" altLang="zh-CN" sz="2800" i="1" dirty="0">
                    <a:latin typeface="Times New Roman" panose="02020603050405020304" pitchFamily="18" charset="0"/>
                    <a:cs typeface="Times New Roman" panose="02020603050405020304" pitchFamily="18" charset="0"/>
                  </a:rPr>
                  <a:t>n </a:t>
                </a:r>
                <a:r>
                  <a:rPr lang="zh-CN" altLang="zh-CN" sz="2800" dirty="0">
                    <a:latin typeface="+mn-ea"/>
                    <a:ea typeface="+mn-ea"/>
                    <a:cs typeface="Times New Roman" panose="02020603050405020304" pitchFamily="18" charset="0"/>
                  </a:rPr>
                  <a:t>；其次计算</a:t>
                </a:r>
                <a:endParaRPr lang="en-US" altLang="zh-CN" sz="2800" dirty="0">
                  <a:latin typeface="+mn-ea"/>
                  <a:ea typeface="+mn-ea"/>
                  <a:cs typeface="Times New Roman" panose="02020603050405020304" pitchFamily="18" charset="0"/>
                </a:endParaRPr>
              </a:p>
              <a:p>
                <a:r>
                  <a:rPr lang="en-US" altLang="zh-CN" sz="2800" i="1" dirty="0" smtClean="0">
                    <a:latin typeface="Times New Roman" panose="02020603050405020304" pitchFamily="18" charset="0"/>
                    <a:ea typeface="+mn-ea"/>
                    <a:cs typeface="Times New Roman" panose="02020603050405020304" pitchFamily="18" charset="0"/>
                  </a:rPr>
                  <a:t>K</a:t>
                </a:r>
                <a:r>
                  <a:rPr lang="en-US" altLang="zh-CN" sz="2800" i="1" baseline="30000" dirty="0" smtClean="0">
                    <a:latin typeface="Times New Roman" panose="02020603050405020304" pitchFamily="18" charset="0"/>
                    <a:ea typeface="+mn-ea"/>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KDF(</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1</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r>
                      <m:rPr>
                        <m:nor/>
                      </m:rPr>
                      <a:rPr lang="en-US" altLang="zh-CN" sz="2800" i="1" dirty="0">
                        <a:latin typeface="Times New Roman" panose="02020603050405020304" pitchFamily="18" charset="0"/>
                        <a:cs typeface="Times New Roman" panose="02020603050405020304" pitchFamily="18" charset="0"/>
                      </a:rPr>
                      <m:t>w</m:t>
                    </m:r>
                    <m:r>
                      <m:rPr>
                        <m:nor/>
                      </m:rPr>
                      <a:rPr lang="en-US" altLang="zh-CN" sz="2800" i="1" baseline="30000" dirty="0">
                        <a:latin typeface="Times New Roman" panose="020206030504050203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rPr>
                      <m:t>∥</m:t>
                    </m:r>
                  </m:oMath>
                </a14:m>
                <a:r>
                  <a:rPr lang="en-US" altLang="zh-CN" sz="2800" dirty="0">
                    <a:latin typeface="Times New Roman" panose="02020603050405020304" pitchFamily="18" charset="0"/>
                    <a:cs typeface="Times New Roman" panose="02020603050405020304" pitchFamily="18" charset="0"/>
                  </a:rPr>
                  <a:t>ID</a:t>
                </a:r>
                <a:r>
                  <a:rPr lang="en-US" altLang="zh-CN" sz="2800" baseline="-25000" dirty="0">
                    <a:latin typeface="Times New Roman" panose="02020603050405020304" pitchFamily="18" charset="0"/>
                    <a:cs typeface="Times New Roman" panose="02020603050405020304" pitchFamily="18" charset="0"/>
                  </a:rPr>
                  <a:t>B</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klen)</a:t>
                </a:r>
                <a:r>
                  <a:rPr lang="en-US" altLang="zh-CN" sz="2800" i="1" dirty="0">
                    <a:latin typeface="Times New Roman" panose="02020603050405020304" pitchFamily="18" charset="0"/>
                    <a:cs typeface="Times New Roman" panose="02020603050405020304" pitchFamily="18" charset="0"/>
                  </a:rPr>
                  <a:t> </a:t>
                </a:r>
                <a:r>
                  <a:rPr lang="zh-CN" altLang="zh-CN" sz="2800" dirty="0">
                    <a:latin typeface="+mn-ea"/>
                    <a:ea typeface="+mn-ea"/>
                    <a:cs typeface="Times New Roman" panose="02020603050405020304" pitchFamily="18" charset="0"/>
                  </a:rPr>
                  <a:t>，令</a:t>
                </a:r>
                <a14:m>
                  <m:oMath xmlns:m="http://schemas.openxmlformats.org/officeDocument/2006/math">
                    <m:sSubSup>
                      <m:sSubSupPr>
                        <m:ctrlPr>
                          <a:rPr lang="en-US" altLang="zh-CN" sz="2800" i="1">
                            <a:latin typeface="Cambria Math"/>
                            <a:ea typeface="+mn-ea"/>
                            <a:cs typeface="Times New Roman" panose="02020603050405020304" pitchFamily="18" charset="0"/>
                          </a:rPr>
                        </m:ctrlPr>
                      </m:sSubSupPr>
                      <m:e>
                        <m:r>
                          <a:rPr lang="en-US" altLang="zh-CN" sz="2800" i="1">
                            <a:latin typeface="Cambria Math" panose="02040503050406030204" pitchFamily="18" charset="0"/>
                            <a:ea typeface="+mn-ea"/>
                            <a:cs typeface="Times New Roman" panose="02020603050405020304" pitchFamily="18" charset="0"/>
                          </a:rPr>
                          <m:t>𝐾</m:t>
                        </m:r>
                      </m:e>
                      <m:sub>
                        <m:r>
                          <a:rPr lang="en-US" altLang="zh-CN" sz="2800" i="1">
                            <a:latin typeface="Cambria Math" panose="02040503050406030204" pitchFamily="18" charset="0"/>
                            <a:ea typeface="+mn-ea"/>
                            <a:cs typeface="Times New Roman" panose="02020603050405020304" pitchFamily="18" charset="0"/>
                          </a:rPr>
                          <m:t>1</m:t>
                        </m:r>
                      </m:sub>
                      <m:sup>
                        <m:r>
                          <a:rPr lang="en-US" altLang="zh-CN" sz="2800" i="1">
                            <a:latin typeface="Cambria Math" panose="02040503050406030204" pitchFamily="18" charset="0"/>
                            <a:ea typeface="+mn-ea"/>
                            <a:cs typeface="Times New Roman" panose="02020603050405020304" pitchFamily="18" charset="0"/>
                          </a:rPr>
                          <m:t>′</m:t>
                        </m:r>
                      </m:sup>
                    </m:sSubSup>
                  </m:oMath>
                </a14:m>
                <a:r>
                  <a:rPr lang="zh-CN" altLang="zh-CN" sz="2800" dirty="0">
                    <a:latin typeface="+mn-ea"/>
                    <a:ea typeface="+mn-ea"/>
                    <a:cs typeface="Times New Roman" panose="02020603050405020304" pitchFamily="18" charset="0"/>
                  </a:rPr>
                  <a:t>为</a:t>
                </a:r>
                <a:r>
                  <a:rPr lang="en-US" altLang="zh-CN" sz="2800" i="1" dirty="0" smtClean="0">
                    <a:latin typeface="Times New Roman" pitchFamily="18" charset="0"/>
                    <a:cs typeface="Times New Roman" pitchFamily="18" charset="0"/>
                  </a:rPr>
                  <a:t>K</a:t>
                </a:r>
                <a:r>
                  <a:rPr lang="en-US" altLang="zh-CN" sz="2800" i="1" baseline="30000" dirty="0" smtClean="0">
                    <a:latin typeface="Times New Roman" pitchFamily="18" charset="0"/>
                    <a:cs typeface="Times New Roman" pitchFamily="18" charset="0"/>
                  </a:rPr>
                  <a:t>‘</a:t>
                </a:r>
                <a:r>
                  <a:rPr lang="zh-CN" altLang="zh-CN" sz="2800" dirty="0" smtClean="0">
                    <a:latin typeface="+mn-ea"/>
                    <a:ea typeface="+mn-ea"/>
                    <a:cs typeface="Times New Roman" panose="02020603050405020304" pitchFamily="18" charset="0"/>
                  </a:rPr>
                  <a:t>最</a:t>
                </a:r>
                <a:r>
                  <a:rPr lang="zh-CN" altLang="zh-CN" sz="2800" dirty="0">
                    <a:latin typeface="+mn-ea"/>
                    <a:ea typeface="+mn-ea"/>
                    <a:cs typeface="Times New Roman" panose="02020603050405020304" pitchFamily="18" charset="0"/>
                  </a:rPr>
                  <a:t>左边的</a:t>
                </a:r>
                <a:r>
                  <a:rPr lang="en-US" altLang="zh-CN" sz="2800" dirty="0" err="1" smtClean="0">
                    <a:latin typeface="Times New Roman" panose="02020603050405020304" pitchFamily="18" charset="0"/>
                    <a:cs typeface="Times New Roman" panose="02020603050405020304" pitchFamily="18" charset="0"/>
                  </a:rPr>
                  <a:t>mlen</a:t>
                </a:r>
                <a:r>
                  <a:rPr lang="zh-CN" altLang="en-US" sz="2800" dirty="0" smtClean="0">
                    <a:latin typeface="Times New Roman" panose="02020603050405020304" pitchFamily="18" charset="0"/>
                    <a:cs typeface="Times New Roman" panose="02020603050405020304" pitchFamily="18" charset="0"/>
                  </a:rPr>
                  <a:t>比特</a:t>
                </a:r>
                <a:r>
                  <a:rPr lang="zh-CN" altLang="zh-CN" sz="2800" dirty="0" smtClean="0">
                    <a:latin typeface="+mn-ea"/>
                    <a:ea typeface="+mn-ea"/>
                    <a:cs typeface="Times New Roman" panose="02020603050405020304" pitchFamily="18" charset="0"/>
                  </a:rPr>
                  <a:t>，</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2</m:t>
                        </m:r>
                      </m:sub>
                      <m:sup>
                        <m:r>
                          <a:rPr lang="en-US" altLang="zh-CN" sz="2800" i="1">
                            <a:latin typeface="Cambria Math" panose="02040503050406030204" pitchFamily="18" charset="0"/>
                            <a:cs typeface="Times New Roman" panose="02020603050405020304" pitchFamily="18" charset="0"/>
                          </a:rPr>
                          <m:t>′</m:t>
                        </m:r>
                      </m:sup>
                    </m:sSubSup>
                  </m:oMath>
                </a14:m>
                <a:r>
                  <a:rPr lang="zh-CN" altLang="zh-CN" sz="2800" dirty="0">
                    <a:latin typeface="+mn-ea"/>
                    <a:ea typeface="+mn-ea"/>
                    <a:cs typeface="Times New Roman" panose="02020603050405020304" pitchFamily="18" charset="0"/>
                  </a:rPr>
                  <a:t>为剩下的</a:t>
                </a:r>
                <a:r>
                  <a:rPr lang="en-US" altLang="zh-CN" sz="2800" i="1" dirty="0" smtClean="0">
                    <a:latin typeface="Times New Roman" panose="02020603050405020304" pitchFamily="18" charset="0"/>
                    <a:cs typeface="Times New Roman" panose="02020603050405020304" pitchFamily="18" charset="0"/>
                  </a:rPr>
                  <a:t>K</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len</a:t>
                </a:r>
                <a:r>
                  <a:rPr lang="zh-CN" altLang="en-US" sz="2800" dirty="0">
                    <a:latin typeface="Times New Roman" panose="02020603050405020304" pitchFamily="18" charset="0"/>
                    <a:cs typeface="Times New Roman" panose="02020603050405020304" pitchFamily="18" charset="0"/>
                  </a:rPr>
                  <a:t>比特</a:t>
                </a:r>
                <a:r>
                  <a:rPr lang="en-US" altLang="zh-CN" sz="2800" dirty="0" smtClean="0">
                    <a:latin typeface="Times New Roman" panose="02020603050405020304" pitchFamily="18" charset="0"/>
                    <a:cs typeface="Times New Roman" panose="02020603050405020304" pitchFamily="18" charset="0"/>
                  </a:rPr>
                  <a:t> </a:t>
                </a:r>
                <a:r>
                  <a:rPr lang="zh-CN" altLang="zh-CN" sz="2800" dirty="0">
                    <a:latin typeface="+mn-ea"/>
                    <a:ea typeface="+mn-ea"/>
                    <a:cs typeface="Times New Roman" panose="02020603050405020304" pitchFamily="18" charset="0"/>
                  </a:rPr>
                  <a:t>，若</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oMath>
                </a14:m>
                <a:r>
                  <a:rPr lang="zh-CN" altLang="zh-CN" sz="2800" dirty="0">
                    <a:latin typeface="+mn-ea"/>
                    <a:ea typeface="+mn-ea"/>
                    <a:cs typeface="Times New Roman" panose="02020603050405020304" pitchFamily="18" charset="0"/>
                  </a:rPr>
                  <a:t>为全</a:t>
                </a:r>
                <a:r>
                  <a:rPr lang="en-US" altLang="zh-CN" sz="2800" dirty="0">
                    <a:latin typeface="+mn-ea"/>
                    <a:ea typeface="+mn-ea"/>
                    <a:cs typeface="Times New Roman" panose="02020603050405020304" pitchFamily="18" charset="0"/>
                  </a:rPr>
                  <a:t>0</a:t>
                </a:r>
                <a:r>
                  <a:rPr lang="zh-CN" altLang="zh-CN" sz="2800" dirty="0">
                    <a:latin typeface="+mn-ea"/>
                    <a:ea typeface="+mn-ea"/>
                    <a:cs typeface="Times New Roman" panose="02020603050405020304" pitchFamily="18" charset="0"/>
                  </a:rPr>
                  <a:t>比特串</a:t>
                </a:r>
                <a:r>
                  <a:rPr lang="zh-CN" altLang="zh-CN" sz="2800" dirty="0" smtClean="0">
                    <a:latin typeface="+mn-ea"/>
                    <a:ea typeface="+mn-ea"/>
                    <a:cs typeface="Times New Roman" panose="02020603050405020304" pitchFamily="18" charset="0"/>
                  </a:rPr>
                  <a:t>，</a:t>
                </a:r>
                <a:r>
                  <a:rPr lang="zh-CN" altLang="zh-CN" sz="2800" dirty="0">
                    <a:latin typeface="+mn-ea"/>
                    <a:ea typeface="+mn-ea"/>
                    <a:cs typeface="Times New Roman" panose="02020603050405020304" pitchFamily="18" charset="0"/>
                  </a:rPr>
                  <a:t>则报错并</a:t>
                </a:r>
                <a:r>
                  <a:rPr lang="zh-CN" altLang="zh-CN" sz="2800" dirty="0" smtClean="0">
                    <a:latin typeface="+mn-ea"/>
                    <a:ea typeface="+mn-ea"/>
                    <a:cs typeface="Times New Roman" panose="02020603050405020304" pitchFamily="18" charset="0"/>
                  </a:rPr>
                  <a:t>退出</a:t>
                </a:r>
                <a:r>
                  <a:rPr lang="zh-CN" altLang="en-US" sz="2800" dirty="0" smtClean="0">
                    <a:latin typeface="+mn-ea"/>
                    <a:ea typeface="+mn-ea"/>
                    <a:cs typeface="Times New Roman" panose="02020603050405020304" pitchFamily="18" charset="0"/>
                  </a:rPr>
                  <a:t>。否则</a:t>
                </a:r>
                <a:r>
                  <a:rPr lang="zh-CN" altLang="zh-CN" sz="2800" dirty="0">
                    <a:latin typeface="+mn-ea"/>
                    <a:ea typeface="+mn-ea"/>
                    <a:cs typeface="Times New Roman" panose="02020603050405020304" pitchFamily="18" charset="0"/>
                  </a:rPr>
                  <a:t>按加密明文的方法分类进行计算。</a:t>
                </a:r>
              </a:p>
              <a:p>
                <a:pPr marL="720000"/>
                <a:r>
                  <a:rPr lang="zh-CN" altLang="zh-CN" sz="2800" dirty="0" smtClean="0">
                    <a:latin typeface="+mn-ea"/>
                    <a:ea typeface="+mn-ea"/>
                    <a:cs typeface="Times New Roman" panose="02020603050405020304" pitchFamily="18" charset="0"/>
                  </a:rPr>
                  <a:t>①如果</a:t>
                </a:r>
                <a:r>
                  <a:rPr lang="zh-CN" altLang="zh-CN" sz="2800" dirty="0">
                    <a:latin typeface="+mn-ea"/>
                    <a:ea typeface="+mn-ea"/>
                    <a:cs typeface="Times New Roman" panose="02020603050405020304" pitchFamily="18" charset="0"/>
                  </a:rPr>
                  <a:t>加密明文的方法是基于密钥派生函数的序列密码</a:t>
                </a:r>
                <a:r>
                  <a:rPr lang="zh-CN" altLang="zh-CN" sz="2800" dirty="0">
                    <a:latin typeface="+mn-ea"/>
                    <a:ea typeface="+mn-ea"/>
                    <a:cs typeface="Times New Roman" panose="02020603050405020304" pitchFamily="18" charset="0"/>
                  </a:rPr>
                  <a:t>算法</a:t>
                </a:r>
                <a:r>
                  <a:rPr lang="zh-CN" altLang="zh-CN" sz="2800" dirty="0" smtClean="0">
                    <a:latin typeface="+mn-ea"/>
                    <a:ea typeface="+mn-ea"/>
                    <a:cs typeface="Times New Roman" panose="02020603050405020304" pitchFamily="18" charset="0"/>
                  </a:rPr>
                  <a:t>，最后</a:t>
                </a:r>
                <a:r>
                  <a:rPr lang="zh-CN" altLang="zh-CN" sz="2800" dirty="0">
                    <a:latin typeface="+mn-ea"/>
                    <a:ea typeface="+mn-ea"/>
                    <a:cs typeface="Times New Roman" panose="02020603050405020304" pitchFamily="18" charset="0"/>
                  </a:rPr>
                  <a:t>计算</a:t>
                </a:r>
                <a:r>
                  <a:rPr lang="en-US" altLang="zh-CN" sz="2800" i="1" dirty="0">
                    <a:latin typeface="Times New Roman" panose="02020603050405020304" pitchFamily="18" charset="0"/>
                    <a:cs typeface="Times New Roman" panose="02020603050405020304" pitchFamily="18" charset="0"/>
                  </a:rPr>
                  <a:t>M</a:t>
                </a:r>
                <a:r>
                  <a:rPr lang="en-US" altLang="zh-CN" sz="2800" i="1" baseline="30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oMath>
                </a14:m>
                <a:r>
                  <a:rPr lang="en-US" altLang="zh-CN" sz="2800" i="1" baseline="-25000" dirty="0">
                    <a:latin typeface="Times New Roman" panose="02020603050405020304" pitchFamily="18" charset="0"/>
                    <a:cs typeface="Times New Roman" panose="02020603050405020304" pitchFamily="18" charset="0"/>
                  </a:rPr>
                  <a:t> </a:t>
                </a:r>
                <a:r>
                  <a:rPr lang="zh-CN" altLang="zh-CN" sz="2800" dirty="0" smtClean="0">
                    <a:latin typeface="+mn-ea"/>
                    <a:ea typeface="+mn-ea"/>
                    <a:cs typeface="Times New Roman" panose="02020603050405020304" pitchFamily="18" charset="0"/>
                  </a:rPr>
                  <a:t>。</a:t>
                </a:r>
                <a:endParaRPr lang="en-US" altLang="zh-CN" sz="2800" dirty="0" smtClean="0">
                  <a:latin typeface="+mn-ea"/>
                  <a:ea typeface="+mn-ea"/>
                  <a:cs typeface="Times New Roman" panose="02020603050405020304" pitchFamily="18" charset="0"/>
                </a:endParaRPr>
              </a:p>
              <a:p>
                <a:pPr marL="720000"/>
                <a:r>
                  <a:rPr lang="zh-CN" altLang="zh-CN" sz="2800" dirty="0">
                    <a:latin typeface="+mn-ea"/>
                    <a:cs typeface="Times New Roman" panose="02020603050405020304" pitchFamily="18" charset="0"/>
                  </a:rPr>
                  <a:t>② 如果加密明文的方法是结合密钥派生函数的对称密码算法</a:t>
                </a:r>
                <a:r>
                  <a:rPr lang="zh-CN" altLang="zh-CN" sz="2800" dirty="0" smtClean="0">
                    <a:latin typeface="+mn-ea"/>
                    <a:cs typeface="Times New Roman" panose="02020603050405020304" pitchFamily="18" charset="0"/>
                  </a:rPr>
                  <a:t>，最后</a:t>
                </a:r>
                <a:r>
                  <a:rPr lang="zh-CN" altLang="zh-CN" sz="2800" dirty="0">
                    <a:latin typeface="+mn-ea"/>
                    <a:cs typeface="Times New Roman" panose="02020603050405020304" pitchFamily="18" charset="0"/>
                  </a:rPr>
                  <a:t>计算</a:t>
                </a:r>
                <a:r>
                  <a:rPr lang="en-US" altLang="zh-CN" sz="2800" i="1" dirty="0">
                    <a:latin typeface="Times New Roman" panose="02020603050405020304" pitchFamily="18" charset="0"/>
                    <a:cs typeface="Times New Roman" panose="02020603050405020304" pitchFamily="18" charset="0"/>
                  </a:rPr>
                  <a:t>M</a:t>
                </a:r>
                <a:r>
                  <a:rPr lang="en-US" altLang="zh-CN" sz="2800" i="1" baseline="30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Dec(</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oMath>
                </a14:m>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mn-ea"/>
                  <a:ea typeface="+mn-ea"/>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386535" y="1853206"/>
                <a:ext cx="8460940" cy="4401205"/>
              </a:xfrm>
              <a:prstGeom prst="rect">
                <a:avLst/>
              </a:prstGeom>
              <a:blipFill rotWithShape="1">
                <a:blip r:embed="rId2"/>
                <a:stretch>
                  <a:fillRect l="-1441" t="-1801" r="-1153" b="-3047"/>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日期占位符 3"/>
          <p:cNvSpPr txBox="1">
            <a:spLocks noGrp="1"/>
          </p:cNvSpPr>
          <p:nvPr>
            <p:ph type="dt" sz="half" idx="10"/>
          </p:nvPr>
        </p:nvSpPr>
        <p:spPr/>
        <p:txBody>
          <a:bodyPr anchor="b"/>
          <a:lstStyle/>
          <a:p>
            <a:pPr marL="0" indent="0" eaLnBrk="1" hangingPunct="1">
              <a:spcBef>
                <a:spcPct val="0"/>
              </a:spcBef>
              <a:buClrTx/>
              <a:buSzTx/>
              <a:buFontTx/>
              <a:buNone/>
            </a:pPr>
            <a:fld id="{42109945-3EAF-4B99-83EC-4360CF3143C4}" type="datetime1">
              <a:rPr lang="zh-CN" altLang="en-US" sz="1400" smtClean="0"/>
              <a:t>2020\2\1 Saturday</a:t>
            </a:fld>
            <a:endParaRPr lang="zh-CN" altLang="en-US" sz="1400" dirty="0"/>
          </a:p>
        </p:txBody>
      </p:sp>
      <p:sp>
        <p:nvSpPr>
          <p:cNvPr id="3994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3994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29</a:t>
            </a:fld>
            <a:endParaRPr lang="en-US" altLang="zh-CN" sz="1400" dirty="0"/>
          </a:p>
        </p:txBody>
      </p:sp>
      <mc:AlternateContent xmlns:mc="http://schemas.openxmlformats.org/markup-compatibility/2006">
        <mc:Choice xmlns:a14="http://schemas.microsoft.com/office/drawing/2010/main" Requires="a14">
          <p:sp>
            <p:nvSpPr>
              <p:cNvPr id="4" name="文本框 3"/>
              <p:cNvSpPr txBox="1"/>
              <p:nvPr/>
            </p:nvSpPr>
            <p:spPr>
              <a:xfrm>
                <a:off x="529946" y="2904345"/>
                <a:ext cx="8194675" cy="1815882"/>
              </a:xfrm>
              <a:prstGeom prst="rect">
                <a:avLst/>
              </a:prstGeom>
              <a:noFill/>
            </p:spPr>
            <p:txBody>
              <a:bodyPr wrap="square" rtlCol="0">
                <a:spAutoFit/>
              </a:bodyPr>
              <a:lstStyle/>
              <a:p>
                <a:r>
                  <a:rPr lang="zh-CN"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4</a:t>
                </a:r>
                <a:r>
                  <a:rPr lang="zh-CN" altLang="zh-CN" sz="2800" dirty="0">
                    <a:latin typeface="Times New Roman" pitchFamily="18" charset="0"/>
                    <a:cs typeface="Times New Roman" pitchFamily="18" charset="0"/>
                  </a:rPr>
                  <a:t>）计算</a:t>
                </a:r>
                <a:r>
                  <a:rPr lang="en-US" altLang="zh-CN" sz="2800" i="1" dirty="0">
                    <a:latin typeface="Times New Roman" panose="02020603050405020304" pitchFamily="18" charset="0"/>
                    <a:cs typeface="Times New Roman" panose="02020603050405020304" pitchFamily="18" charset="0"/>
                  </a:rPr>
                  <a:t>u=</a:t>
                </a:r>
                <a:r>
                  <a:rPr lang="en-US" altLang="zh-CN" sz="2800" dirty="0">
                    <a:latin typeface="Times New Roman" panose="02020603050405020304" pitchFamily="18" charset="0"/>
                    <a:cs typeface="Times New Roman" panose="02020603050405020304" pitchFamily="18" charset="0"/>
                  </a:rPr>
                  <a:t>MAC (</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oMath>
                </a14:m>
                <a:r>
                  <a:rPr lang="en-US" altLang="zh-CN" sz="2800" i="1" dirty="0">
                    <a:latin typeface="Times New Roman" panose="02020603050405020304" pitchFamily="18" charset="0"/>
                    <a:cs typeface="Times New Roman" panose="02020603050405020304" pitchFamily="18" charset="0"/>
                  </a:rPr>
                  <a:t>,C</a:t>
                </a:r>
                <a:r>
                  <a:rPr lang="en-US" altLang="zh-CN" sz="2800" u="sng"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itchFamily="18" charset="0"/>
                    <a:cs typeface="Times New Roman" pitchFamily="18" charset="0"/>
                  </a:rPr>
                  <a:t>，从</a:t>
                </a:r>
                <a:r>
                  <a:rPr lang="en-US" altLang="zh-CN" sz="2800" i="1" dirty="0">
                    <a:latin typeface="Times New Roman" panose="02020603050405020304" pitchFamily="18" charset="0"/>
                    <a:cs typeface="Times New Roman" panose="02020603050405020304" pitchFamily="18" charset="0"/>
                  </a:rPr>
                  <a:t>C</a:t>
                </a:r>
                <a:r>
                  <a:rPr lang="zh-CN" altLang="zh-CN" sz="2800" dirty="0">
                    <a:latin typeface="Times New Roman" pitchFamily="18" charset="0"/>
                    <a:cs typeface="Times New Roman" pitchFamily="18" charset="0"/>
                  </a:rPr>
                  <a:t>中取出比特串</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3</a:t>
                </a:r>
                <a:r>
                  <a:rPr lang="zh-CN" altLang="zh-CN" sz="2800" dirty="0">
                    <a:latin typeface="Times New Roman" pitchFamily="18" charset="0"/>
                    <a:cs typeface="Times New Roman" pitchFamily="18" charset="0"/>
                  </a:rPr>
                  <a:t>，若</a:t>
                </a:r>
                <a:r>
                  <a:rPr lang="en-US" altLang="zh-CN" sz="2800" i="1" dirty="0">
                    <a:latin typeface="Times New Roman" pitchFamily="18" charset="0"/>
                    <a:cs typeface="Times New Roman" pitchFamily="18" charset="0"/>
                  </a:rPr>
                  <a:t>u</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i="1" dirty="0">
                    <a:latin typeface="Times New Roman" pitchFamily="18" charset="0"/>
                    <a:cs typeface="Times New Roman" pitchFamily="18" charset="0"/>
                  </a:rPr>
                  <a:t>C</a:t>
                </a:r>
                <a:r>
                  <a:rPr lang="en-US" altLang="zh-CN" sz="2800" baseline="-25000" dirty="0">
                    <a:latin typeface="Times New Roman" pitchFamily="18" charset="0"/>
                    <a:cs typeface="Times New Roman" pitchFamily="18" charset="0"/>
                  </a:rPr>
                  <a:t>3</a:t>
                </a:r>
                <a:r>
                  <a:rPr lang="zh-CN" altLang="zh-CN" sz="2800" dirty="0">
                    <a:latin typeface="Times New Roman" pitchFamily="18" charset="0"/>
                    <a:cs typeface="Times New Roman" pitchFamily="18" charset="0"/>
                  </a:rPr>
                  <a:t>，则报错并退出。</a:t>
                </a:r>
              </a:p>
              <a:p>
                <a:r>
                  <a:rPr lang="zh-CN"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5</a:t>
                </a:r>
                <a:r>
                  <a:rPr lang="zh-CN" altLang="zh-CN" sz="2800" dirty="0">
                    <a:latin typeface="Times New Roman" pitchFamily="18" charset="0"/>
                    <a:cs typeface="Times New Roman" pitchFamily="18" charset="0"/>
                  </a:rPr>
                  <a:t>）输出明文</a:t>
                </a:r>
                <a:r>
                  <a:rPr lang="en-US" altLang="zh-CN" sz="2800" i="1" dirty="0">
                    <a:latin typeface="Times New Roman" panose="02020603050405020304" pitchFamily="18" charset="0"/>
                    <a:cs typeface="Times New Roman" panose="02020603050405020304" pitchFamily="18" charset="0"/>
                  </a:rPr>
                  <a:t>M</a:t>
                </a:r>
                <a:r>
                  <a:rPr lang="en-US" altLang="zh-CN" sz="2800" i="1" baseline="30000" dirty="0">
                    <a:latin typeface="Times New Roman" panose="02020603050405020304" pitchFamily="18" charset="0"/>
                    <a:cs typeface="Times New Roman" panose="02020603050405020304" pitchFamily="18" charset="0"/>
                  </a:rPr>
                  <a:t>’</a:t>
                </a:r>
                <a:r>
                  <a:rPr lang="zh-CN" altLang="zh-CN" sz="2800" dirty="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529946" y="2904345"/>
                <a:ext cx="8194675" cy="1815882"/>
              </a:xfrm>
              <a:prstGeom prst="rect">
                <a:avLst/>
              </a:prstGeom>
              <a:blipFill rotWithShape="1">
                <a:blip r:embed="rId2"/>
                <a:stretch>
                  <a:fillRect l="-1563" t="-4362"/>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idx="1"/>
          </p:nvPr>
        </p:nvSpPr>
        <p:spPr>
          <a:xfrm>
            <a:off x="296526" y="1995634"/>
            <a:ext cx="8460940" cy="4583716"/>
          </a:xfrm>
        </p:spPr>
        <p:txBody>
          <a:bodyPr vert="horz" wrap="square" lIns="91440" tIns="45720" rIns="91440" bIns="45720" numCol="1" anchor="t" anchorCtr="0" compatLnSpc="1"/>
          <a:lstStyle/>
          <a:p>
            <a:pPr>
              <a:buSzPct val="100000"/>
              <a:buFont typeface="Wingdings" pitchFamily="2" charset="2"/>
              <a:buChar char="Ø"/>
            </a:pPr>
            <a:r>
              <a:rPr lang="en-US" altLang="zh-CN" sz="3600" dirty="0" smtClean="0">
                <a:latin typeface="+mn-ea"/>
              </a:rPr>
              <a:t>SM9</a:t>
            </a:r>
            <a:r>
              <a:rPr lang="zh-CN" altLang="zh-CN" sz="3600" dirty="0">
                <a:latin typeface="+mn-ea"/>
              </a:rPr>
              <a:t>是基于双线性对的身份标识的公钥密码算法，也称为标识密码，它可以把用户的身份标识用以生成用户的公、私密钥对</a:t>
            </a:r>
            <a:r>
              <a:rPr lang="zh-CN" altLang="zh-CN" sz="3600" dirty="0" smtClean="0">
                <a:latin typeface="+mn-ea"/>
              </a:rPr>
              <a:t>，</a:t>
            </a:r>
            <a:endParaRPr lang="en-US" altLang="zh-CN" sz="3600" dirty="0" smtClean="0">
              <a:latin typeface="+mn-ea"/>
            </a:endParaRPr>
          </a:p>
          <a:p>
            <a:pPr>
              <a:buSzPct val="100000"/>
              <a:buFont typeface="Wingdings" pitchFamily="2" charset="2"/>
              <a:buChar char="Ø"/>
            </a:pPr>
            <a:r>
              <a:rPr lang="zh-CN" altLang="zh-CN" sz="3600" dirty="0" smtClean="0">
                <a:latin typeface="+mn-ea"/>
              </a:rPr>
              <a:t>主要</a:t>
            </a:r>
            <a:r>
              <a:rPr lang="zh-CN" altLang="zh-CN" sz="3600" dirty="0">
                <a:latin typeface="+mn-ea"/>
              </a:rPr>
              <a:t>用于数字签名、密钥交换、密钥封装等。</a:t>
            </a:r>
            <a:r>
              <a:rPr lang="en-US" altLang="zh-CN" sz="3600" dirty="0">
                <a:latin typeface="+mn-ea"/>
              </a:rPr>
              <a:t>SM9</a:t>
            </a:r>
            <a:r>
              <a:rPr lang="zh-CN" altLang="zh-CN" sz="3600" dirty="0">
                <a:latin typeface="+mn-ea"/>
              </a:rPr>
              <a:t>标识密码算法的应用与管理不需要数字证书、证书库或密钥</a:t>
            </a:r>
            <a:r>
              <a:rPr lang="zh-CN" altLang="zh-CN" sz="3600" dirty="0" smtClean="0">
                <a:latin typeface="+mn-ea"/>
              </a:rPr>
              <a:t>库</a:t>
            </a:r>
            <a:r>
              <a:rPr lang="zh-CN" altLang="en-US" sz="3600" dirty="0" smtClean="0">
                <a:latin typeface="+mn-ea"/>
              </a:rPr>
              <a:t>。</a:t>
            </a:r>
            <a:endParaRPr lang="zh-CN" altLang="zh-CN" sz="3600" dirty="0">
              <a:latin typeface="+mn-ea"/>
            </a:endParaRPr>
          </a:p>
        </p:txBody>
      </p:sp>
      <p:sp>
        <p:nvSpPr>
          <p:cNvPr id="5122" name="日期占位符 3"/>
          <p:cNvSpPr txBox="1">
            <a:spLocks noGrp="1"/>
          </p:cNvSpPr>
          <p:nvPr>
            <p:ph type="dt" sz="half" idx="10"/>
          </p:nvPr>
        </p:nvSpPr>
        <p:spPr/>
        <p:txBody>
          <a:bodyPr anchor="b"/>
          <a:lstStyle/>
          <a:p>
            <a:pPr marL="0" indent="0" eaLnBrk="1" hangingPunct="1">
              <a:spcBef>
                <a:spcPct val="0"/>
              </a:spcBef>
              <a:buClrTx/>
              <a:buSzTx/>
              <a:buFontTx/>
              <a:buNone/>
            </a:pPr>
            <a:fld id="{F84BB9FB-F81F-409E-9880-E612EE833D2A}" type="datetime1">
              <a:rPr lang="zh-CN" altLang="en-US" sz="1400" smtClean="0"/>
              <a:t>2020\2\1 Saturday</a:t>
            </a:fld>
            <a:endParaRPr lang="zh-CN" altLang="en-US" sz="1400" dirty="0"/>
          </a:p>
        </p:txBody>
      </p:sp>
      <p:sp>
        <p:nvSpPr>
          <p:cNvPr id="512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512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a:t>
            </a:fld>
            <a:endParaRPr lang="en-US" altLang="zh-C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日期占位符 3"/>
          <p:cNvSpPr txBox="1">
            <a:spLocks noGrp="1"/>
          </p:cNvSpPr>
          <p:nvPr>
            <p:ph type="dt" sz="half" idx="10"/>
          </p:nvPr>
        </p:nvSpPr>
        <p:spPr/>
        <p:txBody>
          <a:bodyPr anchor="b"/>
          <a:lstStyle/>
          <a:p>
            <a:pPr marL="0" indent="0" eaLnBrk="1" hangingPunct="1">
              <a:spcBef>
                <a:spcPct val="0"/>
              </a:spcBef>
              <a:buClrTx/>
              <a:buSzTx/>
              <a:buFontTx/>
              <a:buNone/>
            </a:pPr>
            <a:fld id="{243A0A04-6A55-4C75-A92A-50E8DC126973}" type="datetime1">
              <a:rPr lang="zh-CN" altLang="en-US" sz="1400" smtClean="0"/>
              <a:t>2020\2\1 Saturday</a:t>
            </a:fld>
            <a:endParaRPr lang="zh-CN" altLang="en-US" sz="1400" dirty="0"/>
          </a:p>
        </p:txBody>
      </p:sp>
      <p:sp>
        <p:nvSpPr>
          <p:cNvPr id="4096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096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30</a:t>
            </a:fld>
            <a:endParaRPr lang="en-US" altLang="zh-CN" sz="1400" dirty="0"/>
          </a:p>
        </p:txBody>
      </p:sp>
      <p:sp>
        <p:nvSpPr>
          <p:cNvPr id="4" name="文本框 3"/>
          <p:cNvSpPr txBox="1"/>
          <p:nvPr/>
        </p:nvSpPr>
        <p:spPr>
          <a:xfrm>
            <a:off x="296525" y="1992630"/>
            <a:ext cx="8742065" cy="3108543"/>
          </a:xfrm>
          <a:prstGeom prst="rect">
            <a:avLst/>
          </a:prstGeom>
          <a:noFill/>
        </p:spPr>
        <p:txBody>
          <a:bodyPr wrap="square" rtlCol="0">
            <a:spAutoFit/>
          </a:bodyPr>
          <a:lstStyle/>
          <a:p>
            <a:r>
              <a:rPr lang="en-US" altLang="zh-CN" sz="2800" dirty="0" smtClean="0">
                <a:latin typeface="+mn-ea"/>
                <a:ea typeface="+mn-ea"/>
              </a:rPr>
              <a:t>    </a:t>
            </a:r>
            <a:r>
              <a:rPr lang="zh-CN" altLang="zh-CN" sz="2800" dirty="0">
                <a:latin typeface="Times New Roman" pitchFamily="18" charset="0"/>
                <a:ea typeface="+mn-ea"/>
                <a:cs typeface="Times New Roman" pitchFamily="18" charset="0"/>
              </a:rPr>
              <a:t>从</a:t>
            </a:r>
            <a:r>
              <a:rPr lang="en-US" altLang="zh-CN" sz="2800" dirty="0">
                <a:latin typeface="Times New Roman" pitchFamily="18" charset="0"/>
                <a:ea typeface="+mn-ea"/>
                <a:cs typeface="Times New Roman" pitchFamily="18" charset="0"/>
              </a:rPr>
              <a:t>1982</a:t>
            </a:r>
            <a:r>
              <a:rPr lang="zh-CN" altLang="zh-CN" sz="2800" dirty="0">
                <a:latin typeface="Times New Roman" pitchFamily="18" charset="0"/>
                <a:ea typeface="+mn-ea"/>
                <a:cs typeface="Times New Roman" pitchFamily="18" charset="0"/>
              </a:rPr>
              <a:t>年</a:t>
            </a:r>
            <a:r>
              <a:rPr lang="en-US" altLang="zh-CN" sz="2800" dirty="0" err="1">
                <a:latin typeface="Times New Roman" pitchFamily="18" charset="0"/>
                <a:ea typeface="+mn-ea"/>
                <a:cs typeface="Times New Roman" pitchFamily="18" charset="0"/>
              </a:rPr>
              <a:t>Goldwasser</a:t>
            </a:r>
            <a:r>
              <a:rPr lang="zh-CN" altLang="zh-CN" sz="2800" dirty="0">
                <a:latin typeface="Times New Roman" pitchFamily="18" charset="0"/>
                <a:ea typeface="+mn-ea"/>
                <a:cs typeface="Times New Roman" pitchFamily="18" charset="0"/>
              </a:rPr>
              <a:t>和</a:t>
            </a:r>
            <a:r>
              <a:rPr lang="en-US" altLang="zh-CN" sz="2800" dirty="0" err="1">
                <a:latin typeface="Times New Roman" pitchFamily="18" charset="0"/>
                <a:ea typeface="+mn-ea"/>
                <a:cs typeface="Times New Roman" pitchFamily="18" charset="0"/>
              </a:rPr>
              <a:t>Micali</a:t>
            </a:r>
            <a:r>
              <a:rPr lang="zh-CN" altLang="zh-CN" sz="2800" dirty="0">
                <a:latin typeface="Times New Roman" pitchFamily="18" charset="0"/>
                <a:ea typeface="+mn-ea"/>
                <a:cs typeface="Times New Roman" pitchFamily="18" charset="0"/>
              </a:rPr>
              <a:t>的开创性工作开始，密码学界构造非对称密码算法系统时通常采用以下方法。首先定义密码算法系统应该满足的安全性模型</a:t>
            </a:r>
            <a:r>
              <a:rPr lang="en-US" altLang="zh-CN" sz="2800" dirty="0">
                <a:latin typeface="Times New Roman" pitchFamily="18" charset="0"/>
                <a:ea typeface="+mn-ea"/>
                <a:cs typeface="Times New Roman" pitchFamily="18" charset="0"/>
              </a:rPr>
              <a:t>D</a:t>
            </a:r>
            <a:r>
              <a:rPr lang="zh-CN" altLang="zh-CN" sz="2800" dirty="0">
                <a:latin typeface="Times New Roman" pitchFamily="18" charset="0"/>
                <a:ea typeface="+mn-ea"/>
                <a:cs typeface="Times New Roman" pitchFamily="18" charset="0"/>
              </a:rPr>
              <a:t>，该模型应尽可能多地给予攻击者</a:t>
            </a:r>
            <a:r>
              <a:rPr lang="en-US" altLang="zh-CN" sz="2800" dirty="0">
                <a:latin typeface="Times New Roman" pitchFamily="18" charset="0"/>
                <a:ea typeface="+mn-ea"/>
                <a:cs typeface="Times New Roman" pitchFamily="18" charset="0"/>
              </a:rPr>
              <a:t>A</a:t>
            </a:r>
            <a:r>
              <a:rPr lang="zh-CN" altLang="zh-CN" sz="2800" dirty="0">
                <a:latin typeface="Times New Roman" pitchFamily="18" charset="0"/>
                <a:ea typeface="+mn-ea"/>
                <a:cs typeface="Times New Roman" pitchFamily="18" charset="0"/>
              </a:rPr>
              <a:t>发起攻击的能力。然后在定义的安全模型下，证明如果攻击者可以攻破构造的密码算法系统，那么存在一个利用攻击者</a:t>
            </a:r>
            <a:r>
              <a:rPr lang="en-US" altLang="zh-CN" sz="2800" dirty="0">
                <a:latin typeface="Times New Roman" pitchFamily="18" charset="0"/>
                <a:ea typeface="+mn-ea"/>
                <a:cs typeface="Times New Roman" pitchFamily="18" charset="0"/>
              </a:rPr>
              <a:t>A</a:t>
            </a:r>
            <a:r>
              <a:rPr lang="zh-CN" altLang="zh-CN" sz="2800" dirty="0">
                <a:latin typeface="Times New Roman" pitchFamily="18" charset="0"/>
                <a:ea typeface="+mn-ea"/>
                <a:cs typeface="Times New Roman" pitchFamily="18" charset="0"/>
              </a:rPr>
              <a:t>能力的（多项式时间）</a:t>
            </a:r>
            <a:r>
              <a:rPr lang="zh-CN" altLang="zh-CN" sz="2800" dirty="0" smtClean="0">
                <a:latin typeface="Times New Roman" pitchFamily="18" charset="0"/>
                <a:ea typeface="+mn-ea"/>
                <a:cs typeface="Times New Roman" pitchFamily="18" charset="0"/>
              </a:rPr>
              <a:t>算法</a:t>
            </a:r>
            <a:r>
              <a:rPr lang="en-US" altLang="zh-CN" sz="2800" dirty="0" smtClean="0">
                <a:latin typeface="Times New Roman" pitchFamily="18" charset="0"/>
                <a:ea typeface="+mn-ea"/>
                <a:cs typeface="Times New Roman" pitchFamily="18" charset="0"/>
              </a:rPr>
              <a:t>R</a:t>
            </a:r>
            <a:r>
              <a:rPr lang="zh-CN" altLang="zh-CN" sz="2800" dirty="0" smtClean="0">
                <a:latin typeface="Times New Roman" pitchFamily="18" charset="0"/>
                <a:ea typeface="+mn-ea"/>
                <a:cs typeface="Times New Roman" pitchFamily="18" charset="0"/>
              </a:rPr>
              <a:t>可以</a:t>
            </a:r>
            <a:r>
              <a:rPr lang="zh-CN" altLang="zh-CN" sz="2800" dirty="0">
                <a:latin typeface="Times New Roman" pitchFamily="18" charset="0"/>
                <a:ea typeface="+mn-ea"/>
                <a:cs typeface="Times New Roman" pitchFamily="18" charset="0"/>
              </a:rPr>
              <a:t>求解某个计算问题</a:t>
            </a:r>
            <a:r>
              <a:rPr lang="en-US" altLang="zh-CN" sz="2800" dirty="0">
                <a:latin typeface="Times New Roman" pitchFamily="18" charset="0"/>
                <a:ea typeface="+mn-ea"/>
                <a:cs typeface="Times New Roman" pitchFamily="18" charset="0"/>
              </a:rPr>
              <a:t>C</a:t>
            </a:r>
            <a:r>
              <a:rPr lang="zh-CN" altLang="zh-CN" sz="2800" dirty="0" smtClean="0">
                <a:latin typeface="Times New Roman" pitchFamily="18" charset="0"/>
                <a:ea typeface="+mn-ea"/>
                <a:cs typeface="Times New Roman" pitchFamily="18" charset="0"/>
              </a:rPr>
              <a:t>。</a:t>
            </a:r>
            <a:endParaRPr lang="zh-CN" altLang="zh-CN" sz="2800" dirty="0">
              <a:latin typeface="Times New Roman" pitchFamily="18" charset="0"/>
              <a:ea typeface="+mn-ea"/>
              <a:cs typeface="Times New Roman" pitchFamily="18" charset="0"/>
            </a:endParaRPr>
          </a:p>
        </p:txBody>
      </p:sp>
      <p:sp>
        <p:nvSpPr>
          <p:cNvPr id="2" name="矩形 1"/>
          <p:cNvSpPr/>
          <p:nvPr/>
        </p:nvSpPr>
        <p:spPr>
          <a:xfrm>
            <a:off x="1151620" y="1102509"/>
            <a:ext cx="5580620" cy="769441"/>
          </a:xfrm>
          <a:prstGeom prst="rect">
            <a:avLst/>
          </a:prstGeom>
        </p:spPr>
        <p:txBody>
          <a:bodyPr wrap="square">
            <a:spAutoFit/>
          </a:bodyPr>
          <a:lstStyle/>
          <a:p>
            <a:r>
              <a:rPr lang="en-US" altLang="zh-CN" sz="4400" b="1" dirty="0">
                <a:solidFill>
                  <a:srgbClr val="000000"/>
                </a:solidFill>
                <a:latin typeface="Times New Roman" pitchFamily="18" charset="0"/>
                <a:ea typeface="宋体"/>
                <a:cs typeface="Times New Roman" pitchFamily="18" charset="0"/>
              </a:rPr>
              <a:t>9.2.4</a:t>
            </a:r>
            <a:r>
              <a:rPr lang="zh-CN" altLang="zh-CN" sz="4400" b="1" dirty="0">
                <a:solidFill>
                  <a:srgbClr val="000000"/>
                </a:solidFill>
                <a:latin typeface="Times New Roman" pitchFamily="18" charset="0"/>
                <a:ea typeface="宋体"/>
                <a:cs typeface="Times New Roman" pitchFamily="18" charset="0"/>
              </a:rPr>
              <a:t>　安全性分析</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日期占位符 3"/>
          <p:cNvSpPr txBox="1">
            <a:spLocks noGrp="1"/>
          </p:cNvSpPr>
          <p:nvPr>
            <p:ph type="dt" sz="half" idx="10"/>
          </p:nvPr>
        </p:nvSpPr>
        <p:spPr/>
        <p:txBody>
          <a:bodyPr anchor="b"/>
          <a:lstStyle/>
          <a:p>
            <a:pPr marL="0" indent="0" eaLnBrk="1" hangingPunct="1">
              <a:spcBef>
                <a:spcPct val="0"/>
              </a:spcBef>
              <a:buClrTx/>
              <a:buSzTx/>
              <a:buFontTx/>
              <a:buNone/>
            </a:pPr>
            <a:fld id="{D5C07633-D413-497D-B5AB-CAB831743E90}" type="datetime1">
              <a:rPr lang="zh-CN" altLang="en-US" sz="1400" smtClean="0"/>
              <a:t>2020\2\1 Saturday</a:t>
            </a:fld>
            <a:endParaRPr lang="zh-CN" altLang="en-US" sz="1400" dirty="0"/>
          </a:p>
        </p:txBody>
      </p:sp>
      <p:sp>
        <p:nvSpPr>
          <p:cNvPr id="4198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199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31</a:t>
            </a:fld>
            <a:endParaRPr lang="en-US" altLang="zh-CN" sz="1400" dirty="0"/>
          </a:p>
        </p:txBody>
      </p:sp>
      <p:sp>
        <p:nvSpPr>
          <p:cNvPr id="8" name="文本框 7"/>
          <p:cNvSpPr txBox="1"/>
          <p:nvPr/>
        </p:nvSpPr>
        <p:spPr>
          <a:xfrm>
            <a:off x="566555" y="1943835"/>
            <a:ext cx="8253730" cy="3539430"/>
          </a:xfrm>
          <a:prstGeom prst="rect">
            <a:avLst/>
          </a:prstGeom>
          <a:noFill/>
        </p:spPr>
        <p:txBody>
          <a:bodyPr wrap="square" rtlCol="0">
            <a:spAutoFit/>
          </a:bodyPr>
          <a:lstStyle/>
          <a:p>
            <a:r>
              <a:rPr lang="zh-CN" altLang="zh-CN" sz="2800" dirty="0">
                <a:latin typeface="Times New Roman" pitchFamily="18" charset="0"/>
                <a:cs typeface="Times New Roman" pitchFamily="18" charset="0"/>
              </a:rPr>
              <a:t>如果假定问题</a:t>
            </a:r>
            <a:r>
              <a:rPr lang="en-US" altLang="zh-CN" sz="2800" dirty="0">
                <a:latin typeface="Times New Roman" pitchFamily="18" charset="0"/>
                <a:cs typeface="Times New Roman" pitchFamily="18" charset="0"/>
              </a:rPr>
              <a:t>C</a:t>
            </a:r>
            <a:r>
              <a:rPr lang="zh-CN" altLang="zh-CN" sz="2800" dirty="0">
                <a:latin typeface="Times New Roman" pitchFamily="18" charset="0"/>
                <a:cs typeface="Times New Roman" pitchFamily="18" charset="0"/>
              </a:rPr>
              <a:t>的计算复杂度是高的（即该计算问题没有多项式时间求解方法），</a:t>
            </a:r>
            <a:r>
              <a:rPr lang="zh-CN" altLang="en-US" sz="2800" dirty="0">
                <a:latin typeface="Times New Roman" pitchFamily="18" charset="0"/>
                <a:cs typeface="Times New Roman" pitchFamily="18" charset="0"/>
              </a:rPr>
              <a:t>算</a:t>
            </a:r>
            <a:r>
              <a:rPr lang="zh-CN" altLang="zh-CN" sz="2800" dirty="0">
                <a:latin typeface="Times New Roman" pitchFamily="18" charset="0"/>
                <a:cs typeface="Times New Roman" pitchFamily="18" charset="0"/>
              </a:rPr>
              <a:t>法</a:t>
            </a:r>
            <a:r>
              <a:rPr lang="en-US" altLang="zh-CN" sz="2800" dirty="0">
                <a:latin typeface="Times New Roman" pitchFamily="18" charset="0"/>
                <a:cs typeface="Times New Roman" pitchFamily="18" charset="0"/>
              </a:rPr>
              <a:t>R</a:t>
            </a:r>
            <a:r>
              <a:rPr lang="zh-CN" altLang="zh-CN" sz="2800" dirty="0">
                <a:latin typeface="Times New Roman" pitchFamily="18" charset="0"/>
                <a:cs typeface="Times New Roman" pitchFamily="18" charset="0"/>
              </a:rPr>
              <a:t>的存在保证了（只有多项式时间运算能力的）攻击者</a:t>
            </a:r>
            <a:r>
              <a:rPr lang="en-US" altLang="zh-CN" sz="2800" dirty="0">
                <a:latin typeface="Times New Roman" pitchFamily="18" charset="0"/>
                <a:cs typeface="Times New Roman" pitchFamily="18" charset="0"/>
              </a:rPr>
              <a:t>A</a:t>
            </a:r>
            <a:r>
              <a:rPr lang="zh-CN" altLang="zh-CN" sz="2800" dirty="0">
                <a:latin typeface="Times New Roman" pitchFamily="18" charset="0"/>
                <a:cs typeface="Times New Roman" pitchFamily="18" charset="0"/>
              </a:rPr>
              <a:t>是不存在的，即不存在一个攻击者使用模型</a:t>
            </a:r>
            <a:r>
              <a:rPr lang="en-US" altLang="zh-CN" sz="2800" dirty="0">
                <a:latin typeface="Times New Roman" pitchFamily="18" charset="0"/>
                <a:cs typeface="Times New Roman" pitchFamily="18" charset="0"/>
              </a:rPr>
              <a:t>D</a:t>
            </a:r>
            <a:r>
              <a:rPr lang="zh-CN" altLang="zh-CN" sz="2800" dirty="0">
                <a:latin typeface="Times New Roman" pitchFamily="18" charset="0"/>
                <a:cs typeface="Times New Roman" pitchFamily="18" charset="0"/>
              </a:rPr>
              <a:t>赋予的能力能够（在多项式时间内）攻破构造的密码算法系统。</a:t>
            </a:r>
            <a:endParaRPr lang="zh-CN" altLang="zh-CN" sz="2800" dirty="0">
              <a:latin typeface="Times New Roman" pitchFamily="18" charset="0"/>
              <a:cs typeface="Times New Roman" pitchFamily="18" charset="0"/>
            </a:endParaRPr>
          </a:p>
          <a:p>
            <a:r>
              <a:rPr lang="zh-CN" altLang="zh-CN" sz="2800" dirty="0" smtClean="0">
                <a:latin typeface="Times New Roman" pitchFamily="18" charset="0"/>
                <a:cs typeface="Times New Roman" pitchFamily="18" charset="0"/>
              </a:rPr>
              <a:t>基于</a:t>
            </a:r>
            <a:r>
              <a:rPr lang="zh-CN" altLang="zh-CN" sz="2800" dirty="0">
                <a:latin typeface="Times New Roman" pitchFamily="18" charset="0"/>
                <a:cs typeface="Times New Roman" pitchFamily="18" charset="0"/>
              </a:rPr>
              <a:t>攻击者</a:t>
            </a:r>
            <a:r>
              <a:rPr lang="en-US" altLang="zh-CN" sz="2800" dirty="0">
                <a:latin typeface="Times New Roman" pitchFamily="18" charset="0"/>
                <a:cs typeface="Times New Roman" pitchFamily="18" charset="0"/>
              </a:rPr>
              <a:t>A</a:t>
            </a:r>
            <a:r>
              <a:rPr lang="zh-CN" altLang="zh-CN" sz="2800" dirty="0">
                <a:latin typeface="Times New Roman" pitchFamily="18" charset="0"/>
                <a:cs typeface="Times New Roman" pitchFamily="18" charset="0"/>
              </a:rPr>
              <a:t>构造</a:t>
            </a:r>
            <a:r>
              <a:rPr lang="zh-CN" altLang="zh-CN" sz="2800" dirty="0" smtClean="0">
                <a:latin typeface="Times New Roman" pitchFamily="18" charset="0"/>
                <a:cs typeface="Times New Roman" pitchFamily="18" charset="0"/>
              </a:rPr>
              <a:t>算法</a:t>
            </a:r>
            <a:r>
              <a:rPr lang="en-US" altLang="zh-CN" sz="2800" dirty="0" smtClean="0">
                <a:latin typeface="Times New Roman" pitchFamily="18" charset="0"/>
                <a:cs typeface="Times New Roman" pitchFamily="18" charset="0"/>
              </a:rPr>
              <a:t>R</a:t>
            </a:r>
            <a:r>
              <a:rPr lang="zh-CN" altLang="zh-CN" sz="2800" dirty="0" smtClean="0">
                <a:latin typeface="Times New Roman" pitchFamily="18" charset="0"/>
                <a:cs typeface="Times New Roman" pitchFamily="18" charset="0"/>
              </a:rPr>
              <a:t>的</a:t>
            </a:r>
            <a:r>
              <a:rPr lang="zh-CN" altLang="zh-CN" sz="2800" dirty="0">
                <a:latin typeface="Times New Roman" pitchFamily="18" charset="0"/>
                <a:cs typeface="Times New Roman" pitchFamily="18" charset="0"/>
              </a:rPr>
              <a:t>过程就是证明密码算法系统安全性的过程。</a:t>
            </a:r>
            <a:r>
              <a:rPr lang="en-US" altLang="zh-CN" sz="2800" dirty="0">
                <a:latin typeface="Times New Roman" pitchFamily="18" charset="0"/>
                <a:cs typeface="Times New Roman" pitchFamily="18" charset="0"/>
              </a:rPr>
              <a:t>SM9</a:t>
            </a:r>
            <a:r>
              <a:rPr lang="zh-CN" altLang="zh-CN" sz="2800" dirty="0">
                <a:latin typeface="Times New Roman" pitchFamily="18" charset="0"/>
                <a:cs typeface="Times New Roman" pitchFamily="18" charset="0"/>
              </a:rPr>
              <a:t>标识密码算法的构造和安全性分析也遵循这一基本方法</a:t>
            </a:r>
            <a:r>
              <a:rPr lang="zh-CN" altLang="zh-CN" sz="2800" dirty="0" smtClean="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p:txBody>
      </p:sp>
    </p:spTree>
    <p:extLst>
      <p:ext uri="{BB962C8B-B14F-4D97-AF65-F5344CB8AC3E}">
        <p14:creationId xmlns:p14="http://schemas.microsoft.com/office/powerpoint/2010/main" val="3248380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日期占位符 3"/>
          <p:cNvSpPr txBox="1">
            <a:spLocks noGrp="1"/>
          </p:cNvSpPr>
          <p:nvPr>
            <p:ph type="dt" sz="half" idx="10"/>
          </p:nvPr>
        </p:nvSpPr>
        <p:spPr/>
        <p:txBody>
          <a:bodyPr anchor="b"/>
          <a:lstStyle/>
          <a:p>
            <a:pPr marL="0" indent="0" eaLnBrk="1" hangingPunct="1">
              <a:spcBef>
                <a:spcPct val="0"/>
              </a:spcBef>
              <a:buClrTx/>
              <a:buSzTx/>
              <a:buFontTx/>
              <a:buNone/>
            </a:pPr>
            <a:fld id="{D5C07633-D413-497D-B5AB-CAB831743E90}" type="datetime1">
              <a:rPr lang="zh-CN" altLang="en-US" sz="1400" smtClean="0"/>
              <a:t>2020\2\1 Saturday</a:t>
            </a:fld>
            <a:endParaRPr lang="zh-CN" altLang="en-US" sz="1400" dirty="0"/>
          </a:p>
        </p:txBody>
      </p:sp>
      <p:sp>
        <p:nvSpPr>
          <p:cNvPr id="41989"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199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32</a:t>
            </a:fld>
            <a:endParaRPr lang="en-US" altLang="zh-CN" sz="1400" dirty="0"/>
          </a:p>
        </p:txBody>
      </p:sp>
      <mc:AlternateContent xmlns:mc="http://schemas.openxmlformats.org/markup-compatibility/2006">
        <mc:Choice xmlns:a14="http://schemas.microsoft.com/office/drawing/2010/main" Requires="a14">
          <p:sp>
            <p:nvSpPr>
              <p:cNvPr id="8" name="文本框 7"/>
              <p:cNvSpPr txBox="1"/>
              <p:nvPr/>
            </p:nvSpPr>
            <p:spPr>
              <a:xfrm>
                <a:off x="431540" y="1943835"/>
                <a:ext cx="8388745" cy="3539430"/>
              </a:xfrm>
              <a:prstGeom prst="rect">
                <a:avLst/>
              </a:prstGeom>
              <a:noFill/>
            </p:spPr>
            <p:txBody>
              <a:bodyPr wrap="square" rtlCol="0">
                <a:spAutoFit/>
              </a:bodyPr>
              <a:lstStyle/>
              <a:p>
                <a:r>
                  <a:rPr lang="zh-CN" altLang="zh-CN" sz="2800" dirty="0" smtClean="0">
                    <a:latin typeface="Times New Roman" pitchFamily="18" charset="0"/>
                    <a:cs typeface="Times New Roman" pitchFamily="18" charset="0"/>
                  </a:rPr>
                  <a:t>根据</a:t>
                </a:r>
                <a:r>
                  <a:rPr lang="zh-CN" altLang="zh-CN" sz="2800" dirty="0">
                    <a:latin typeface="Times New Roman" pitchFamily="18" charset="0"/>
                    <a:cs typeface="Times New Roman" pitchFamily="18" charset="0"/>
                  </a:rPr>
                  <a:t>密码学相关知识，在加解密流程中，</a:t>
                </a:r>
                <a:r>
                  <a:rPr lang="en-US" altLang="zh-CN" sz="2800" i="1" dirty="0">
                    <a:latin typeface="Times New Roman" panose="02020603050405020304" pitchFamily="18" charset="0"/>
                    <a:cs typeface="Times New Roman" panose="02020603050405020304" pitchFamily="18" charset="0"/>
                  </a:rPr>
                  <a:t> C</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=M</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 K</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zh-CN" altLang="en-US" sz="2800" i="1" baseline="-25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i="1" baseline="30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2</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oMath>
                </a14:m>
                <a:r>
                  <a:rPr lang="zh-CN" altLang="zh-CN" sz="2800" dirty="0">
                    <a:latin typeface="Times New Roman" pitchFamily="18" charset="0"/>
                    <a:cs typeface="Times New Roman" pitchFamily="18" charset="0"/>
                  </a:rPr>
                  <a:t>因此加解密成功的关键是</a:t>
                </a:r>
                <a:r>
                  <a:rPr lang="en-US" altLang="zh-CN" sz="2800" i="1" dirty="0">
                    <a:latin typeface="Times New Roman" pitchFamily="18" charset="0"/>
                    <a:cs typeface="Times New Roman" pitchFamily="18" charset="0"/>
                  </a:rPr>
                  <a:t>K</a:t>
                </a:r>
                <a:r>
                  <a:rPr lang="en-US" altLang="zh-CN" sz="2800" baseline="-25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与</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oMath>
                </a14:m>
                <a:r>
                  <a:rPr lang="zh-CN" altLang="zh-CN" sz="2800" dirty="0">
                    <a:latin typeface="Times New Roman" pitchFamily="18" charset="0"/>
                    <a:cs typeface="Times New Roman" pitchFamily="18" charset="0"/>
                  </a:rPr>
                  <a:t>是否相等。而根据相关步骤可知，</a:t>
                </a:r>
                <a:r>
                  <a:rPr lang="en-US" altLang="zh-CN" sz="2800" i="1" dirty="0" smtClean="0">
                    <a:latin typeface="Times New Roman" panose="02020603050405020304" pitchFamily="18" charset="0"/>
                    <a:cs typeface="Times New Roman" panose="02020603050405020304" pitchFamily="18" charset="0"/>
                  </a:rPr>
                  <a:t>K</a:t>
                </a:r>
                <a:r>
                  <a:rPr lang="en-US" altLang="zh-CN" sz="2800" baseline="-250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KDF(</a:t>
                </a:r>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𝑤</m:t>
                    </m:r>
                    <m:r>
                      <a:rPr lang="en-US" altLang="zh-CN" sz="2800" i="1">
                        <a:latin typeface="Cambria Math" panose="02040503050406030204" pitchFamily="18" charset="0"/>
                        <a:ea typeface="Cambria Math" panose="02040503050406030204" pitchFamily="18" charset="0"/>
                      </a:rPr>
                      <m:t>∥</m:t>
                    </m:r>
                  </m:oMath>
                </a14:m>
                <a:r>
                  <a:rPr lang="en-US" altLang="zh-CN" sz="2800" dirty="0" err="1">
                    <a:latin typeface="Times New Roman" panose="02020603050405020304" pitchFamily="18" charset="0"/>
                    <a:cs typeface="Times New Roman" panose="02020603050405020304" pitchFamily="18" charset="0"/>
                  </a:rPr>
                  <a:t>ID</a:t>
                </a:r>
                <a:r>
                  <a:rPr lang="en-US" altLang="zh-CN" sz="2800" baseline="-25000" dirty="0" err="1">
                    <a:latin typeface="Times New Roman" panose="02020603050405020304" pitchFamily="18" charset="0"/>
                    <a:cs typeface="Times New Roman" panose="02020603050405020304" pitchFamily="18" charset="0"/>
                  </a:rPr>
                  <a:t>B</a:t>
                </a:r>
                <a:r>
                  <a:rPr lang="en-US" altLang="zh-CN" sz="2800" i="1" dirty="0" err="1">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klen</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 </a:t>
                </a:r>
              </a:p>
              <a:p>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sup>
                        <m:r>
                          <a:rPr lang="en-US" altLang="zh-CN" sz="2800" i="1">
                            <a:latin typeface="Cambria Math" panose="02040503050406030204" pitchFamily="18" charset="0"/>
                            <a:cs typeface="Times New Roman" panose="02020603050405020304" pitchFamily="18" charset="0"/>
                          </a:rPr>
                          <m:t>′</m:t>
                        </m:r>
                      </m:sup>
                    </m:sSubSup>
                  </m:oMath>
                </a14:m>
                <a:r>
                  <a:rPr lang="en-US" altLang="zh-CN" sz="2800" i="1" baseline="-250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KDF(</a:t>
                </a:r>
                <a:r>
                  <a:rPr lang="en-US" altLang="zh-CN" sz="2800" i="1" dirty="0" smtClean="0">
                    <a:latin typeface="Times New Roman" panose="02020603050405020304" pitchFamily="18" charset="0"/>
                    <a:cs typeface="Times New Roman" panose="02020603050405020304" pitchFamily="18" charset="0"/>
                  </a:rPr>
                  <a:t>C</a:t>
                </a:r>
                <a:r>
                  <a:rPr lang="en-US" altLang="zh-CN" sz="2800" baseline="-25000"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r>
                      <m:rPr>
                        <m:nor/>
                      </m:rPr>
                      <a:rPr lang="en-US" altLang="zh-CN" sz="2800" i="1" dirty="0">
                        <a:latin typeface="Times New Roman" panose="02020603050405020304" pitchFamily="18" charset="0"/>
                        <a:cs typeface="Times New Roman" panose="02020603050405020304" pitchFamily="18" charset="0"/>
                      </a:rPr>
                      <m:t>w</m:t>
                    </m:r>
                    <m:r>
                      <m:rPr>
                        <m:nor/>
                      </m:rPr>
                      <a:rPr lang="en-US" altLang="zh-CN" sz="2800" i="1" baseline="30000" dirty="0">
                        <a:latin typeface="Times New Roman" panose="020206030504050203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rPr>
                      <m:t>∥</m:t>
                    </m:r>
                  </m:oMath>
                </a14:m>
                <a:r>
                  <a:rPr lang="en-US" altLang="zh-CN" sz="2800" dirty="0" err="1">
                    <a:latin typeface="Times New Roman" panose="02020603050405020304" pitchFamily="18" charset="0"/>
                    <a:cs typeface="Times New Roman" panose="02020603050405020304" pitchFamily="18" charset="0"/>
                  </a:rPr>
                  <a:t>ID</a:t>
                </a:r>
                <a:r>
                  <a:rPr lang="en-US" altLang="zh-CN" sz="2800" baseline="-25000" dirty="0" err="1">
                    <a:latin typeface="Times New Roman" panose="02020603050405020304" pitchFamily="18" charset="0"/>
                    <a:cs typeface="Times New Roman" panose="02020603050405020304" pitchFamily="18" charset="0"/>
                  </a:rPr>
                  <a:t>B</a:t>
                </a:r>
                <a:r>
                  <a:rPr lang="en-US" altLang="zh-CN" sz="2800" i="1" dirty="0" err="1">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klen</a:t>
                </a: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itchFamily="18" charset="0"/>
                    <a:cs typeface="Times New Roman" pitchFamily="18" charset="0"/>
                  </a:rPr>
                  <a:t> K</a:t>
                </a:r>
                <a:r>
                  <a:rPr lang="en-US" altLang="zh-CN" sz="2800" baseline="-25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与</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r>
                          <a:rPr lang="en-US" altLang="zh-CN" sz="2800" i="1">
                            <a:latin typeface="Cambria Math" panose="02040503050406030204" pitchFamily="18" charset="0"/>
                            <a:cs typeface="Times New Roman" panose="02020603050405020304" pitchFamily="18" charset="0"/>
                          </a:rPr>
                          <m:t>1</m:t>
                        </m:r>
                      </m:sub>
                      <m:sup>
                        <m:r>
                          <a:rPr lang="en-US" altLang="zh-CN" sz="2800" i="1">
                            <a:latin typeface="Cambria Math" panose="02040503050406030204" pitchFamily="18" charset="0"/>
                            <a:cs typeface="Times New Roman" panose="02020603050405020304" pitchFamily="18" charset="0"/>
                          </a:rPr>
                          <m:t>′</m:t>
                        </m:r>
                      </m:sup>
                    </m:sSubSup>
                    <m:r>
                      <a:rPr lang="zh-CN" altLang="en-US" sz="2800" i="1">
                        <a:latin typeface="Cambria Math"/>
                        <a:cs typeface="Times New Roman" panose="02020603050405020304" pitchFamily="18" charset="0"/>
                      </a:rPr>
                      <m:t>分别</m:t>
                    </m:r>
                    <m:r>
                      <a:rPr lang="zh-CN" altLang="en-US" sz="2800" b="0" i="1" smtClean="0">
                        <a:latin typeface="Cambria Math"/>
                        <a:cs typeface="Times New Roman" panose="02020603050405020304" pitchFamily="18" charset="0"/>
                      </a:rPr>
                      <m:t>为</m:t>
                    </m:r>
                    <m:r>
                      <m:rPr>
                        <m:nor/>
                      </m:rPr>
                      <a:rPr lang="en-US" altLang="zh-CN" sz="2800" i="1" dirty="0">
                        <a:latin typeface="Times New Roman" panose="02020603050405020304" pitchFamily="18" charset="0"/>
                        <a:cs typeface="Times New Roman" panose="02020603050405020304" pitchFamily="18" charset="0"/>
                      </a:rPr>
                      <m:t>K</m:t>
                    </m:r>
                  </m:oMath>
                </a14:m>
                <a:r>
                  <a:rPr lang="zh-CN" altLang="en-US" sz="2800" dirty="0" smtClean="0"/>
                  <a:t>和</a:t>
                </a:r>
                <a14:m>
                  <m:oMath xmlns:m="http://schemas.openxmlformats.org/officeDocument/2006/math">
                    <m:sSubSup>
                      <m:sSubSupPr>
                        <m:ctrlPr>
                          <a:rPr lang="en-US" altLang="zh-CN" sz="2800" i="1">
                            <a:latin typeface="Cambria Math"/>
                            <a:cs typeface="Times New Roman" panose="02020603050405020304" pitchFamily="18" charset="0"/>
                          </a:rPr>
                        </m:ctrlPr>
                      </m:sSubSupPr>
                      <m:e>
                        <m:r>
                          <a:rPr lang="en-US" altLang="zh-CN" sz="2800" i="1">
                            <a:latin typeface="Cambria Math" panose="02040503050406030204" pitchFamily="18" charset="0"/>
                            <a:cs typeface="Times New Roman" panose="02020603050405020304" pitchFamily="18" charset="0"/>
                          </a:rPr>
                          <m:t>𝐾</m:t>
                        </m:r>
                      </m:e>
                      <m:sub/>
                      <m:sup>
                        <m:r>
                          <a:rPr lang="en-US" altLang="zh-CN" sz="2800" i="1">
                            <a:latin typeface="Cambria Math" panose="02040503050406030204" pitchFamily="18" charset="0"/>
                            <a:cs typeface="Times New Roman" panose="02020603050405020304" pitchFamily="18" charset="0"/>
                          </a:rPr>
                          <m:t>′</m:t>
                        </m:r>
                      </m:sup>
                    </m:sSubSup>
                  </m:oMath>
                </a14:m>
                <a:r>
                  <a:rPr lang="zh-CN" altLang="zh-CN" sz="2800" dirty="0">
                    <a:latin typeface="+mn-ea"/>
                    <a:cs typeface="Times New Roman" panose="02020603050405020304" pitchFamily="18" charset="0"/>
                  </a:rPr>
                  <a:t>最左边的</a:t>
                </a:r>
                <a:r>
                  <a:rPr lang="en-US" altLang="zh-CN" sz="2800" dirty="0" err="1">
                    <a:latin typeface="Times New Roman" panose="02020603050405020304" pitchFamily="18" charset="0"/>
                    <a:cs typeface="Times New Roman" panose="02020603050405020304" pitchFamily="18" charset="0"/>
                  </a:rPr>
                  <a:t>mlen</a:t>
                </a:r>
                <a:r>
                  <a:rPr lang="zh-CN" altLang="en-US" sz="2800" dirty="0" smtClean="0">
                    <a:latin typeface="Times New Roman" panose="02020603050405020304" pitchFamily="18" charset="0"/>
                    <a:cs typeface="Times New Roman" panose="02020603050405020304" pitchFamily="18" charset="0"/>
                  </a:rPr>
                  <a:t>比特。</a:t>
                </a:r>
                <a:r>
                  <a:rPr lang="zh-CN" altLang="zh-CN" sz="2800" dirty="0" smtClean="0"/>
                  <a:t>因此</a:t>
                </a:r>
                <a:r>
                  <a:rPr lang="zh-CN" altLang="zh-CN" sz="2800" dirty="0"/>
                  <a:t>证明</a:t>
                </a:r>
                <a14:m>
                  <m:oMath xmlns:m="http://schemas.openxmlformats.org/officeDocument/2006/math">
                    <m:r>
                      <a:rPr lang="en-US" altLang="zh-CN" sz="2800" i="1">
                        <a:latin typeface="Cambria Math" panose="02040503050406030204" pitchFamily="18" charset="0"/>
                        <a:ea typeface="Cambria Math" panose="02040503050406030204" pitchFamily="18" charset="0"/>
                      </a:rPr>
                      <m:t>𝑤</m:t>
                    </m:r>
                  </m:oMath>
                </a14:m>
                <a:r>
                  <a:rPr lang="zh-CN" altLang="zh-CN" sz="2800" dirty="0"/>
                  <a:t>与</a:t>
                </a:r>
                <a14:m>
                  <m:oMath xmlns:m="http://schemas.openxmlformats.org/officeDocument/2006/math">
                    <m:r>
                      <m:rPr>
                        <m:nor/>
                      </m:rPr>
                      <a:rPr lang="en-US" altLang="zh-CN" sz="2800" i="1" dirty="0">
                        <a:latin typeface="Times New Roman" panose="02020603050405020304" pitchFamily="18" charset="0"/>
                        <a:cs typeface="Times New Roman" panose="02020603050405020304" pitchFamily="18" charset="0"/>
                      </a:rPr>
                      <m:t>w</m:t>
                    </m:r>
                    <m:r>
                      <m:rPr>
                        <m:nor/>
                      </m:rPr>
                      <a:rPr lang="en-US" altLang="zh-CN" sz="2800" i="1" baseline="30000" dirty="0">
                        <a:latin typeface="Times New Roman" panose="02020603050405020304" pitchFamily="18" charset="0"/>
                        <a:cs typeface="Times New Roman" panose="02020603050405020304" pitchFamily="18" charset="0"/>
                      </a:rPr>
                      <m:t>’</m:t>
                    </m:r>
                  </m:oMath>
                </a14:m>
                <a:r>
                  <a:rPr lang="zh-CN" altLang="zh-CN" sz="2800" dirty="0"/>
                  <a:t>相等即可</a:t>
                </a:r>
                <a:r>
                  <a:rPr lang="zh-CN" altLang="zh-CN" sz="2800" dirty="0" smtClean="0"/>
                  <a:t>。</a:t>
                </a:r>
                <a:endParaRPr lang="en-US" altLang="zh-CN" sz="2800" dirty="0" smtClean="0"/>
              </a:p>
              <a:p>
                <a:r>
                  <a:rPr lang="zh-CN" altLang="zh-CN" sz="2800" dirty="0" smtClean="0"/>
                  <a:t>在</a:t>
                </a:r>
                <a:r>
                  <a:rPr lang="zh-CN" altLang="zh-CN" sz="2800" dirty="0"/>
                  <a:t>加密算法中</a:t>
                </a:r>
                <a:r>
                  <a:rPr lang="zh-CN" altLang="en-US" sz="2800" dirty="0"/>
                  <a:t>，</a:t>
                </a:r>
                <a:r>
                  <a:rPr lang="en-US" altLang="zh-CN" sz="2800" i="1" dirty="0">
                    <a:latin typeface="Times New Roman" panose="02020603050405020304" pitchFamily="18" charset="0"/>
                    <a:cs typeface="Times New Roman" panose="02020603050405020304" pitchFamily="18" charset="0"/>
                  </a:rPr>
                  <a:t> w=g</a:t>
                </a:r>
                <a:r>
                  <a:rPr lang="en-US" altLang="zh-CN" sz="2800" i="1" baseline="30000" dirty="0">
                    <a:latin typeface="Times New Roman" panose="02020603050405020304" pitchFamily="18" charset="0"/>
                    <a:cs typeface="Times New Roman" panose="02020603050405020304" pitchFamily="18" charset="0"/>
                  </a:rPr>
                  <a:t>r </a:t>
                </a:r>
                <a:r>
                  <a:rPr lang="zh-CN" altLang="zh-CN" sz="2800" dirty="0"/>
                  <a:t>，而</a:t>
                </a:r>
                <a:r>
                  <a:rPr lang="en-US" altLang="zh-CN" sz="2800" i="1" dirty="0" smtClean="0">
                    <a:latin typeface="Times New Roman" panose="02020603050405020304" pitchFamily="18" charset="0"/>
                    <a:cs typeface="Times New Roman" panose="02020603050405020304" pitchFamily="18" charset="0"/>
                  </a:rPr>
                  <a:t>g=e(P</a:t>
                </a:r>
                <a:r>
                  <a:rPr lang="en-US" altLang="zh-CN" sz="2800" baseline="-25000" dirty="0" smtClean="0">
                    <a:latin typeface="Times New Roman" panose="02020603050405020304" pitchFamily="18" charset="0"/>
                    <a:cs typeface="Times New Roman" panose="02020603050405020304" pitchFamily="18" charset="0"/>
                  </a:rPr>
                  <a:t>pub-e</a:t>
                </a:r>
                <a:r>
                  <a:rPr lang="en-US" altLang="zh-CN" sz="2800" i="1" dirty="0" smtClean="0">
                    <a:latin typeface="Times New Roman" panose="02020603050405020304" pitchFamily="18" charset="0"/>
                    <a:cs typeface="Times New Roman" panose="02020603050405020304" pitchFamily="18" charset="0"/>
                  </a:rPr>
                  <a:t>,P</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 </a:t>
                </a:r>
                <a:r>
                  <a:rPr lang="zh-CN" altLang="zh-CN" sz="2800" dirty="0"/>
                  <a:t>，根据双线性对的相关性质可得</a:t>
                </a:r>
              </a:p>
              <a:p>
                <a:endParaRPr lang="zh-CN" altLang="zh-CN" sz="2800" dirty="0">
                  <a:latin typeface="Times New Roman" pitchFamily="18" charset="0"/>
                  <a:cs typeface="Times New Roman"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31540" y="1943835"/>
                <a:ext cx="8388745" cy="3539430"/>
              </a:xfrm>
              <a:prstGeom prst="rect">
                <a:avLst/>
              </a:prstGeom>
              <a:blipFill rotWithShape="1">
                <a:blip r:embed="rId2"/>
                <a:stretch>
                  <a:fillRect l="-1526" t="-2241" r="-5741"/>
                </a:stretch>
              </a:blipFill>
            </p:spPr>
            <p:txBody>
              <a:bodyPr/>
              <a:lstStyle/>
              <a:p>
                <a:r>
                  <a:rPr lang="zh-CN" altLang="en-US">
                    <a:noFill/>
                  </a:rPr>
                  <a:t> </a:t>
                </a:r>
              </a:p>
            </p:txBody>
          </p:sp>
        </mc:Fallback>
      </mc:AlternateContent>
      <p:sp>
        <p:nvSpPr>
          <p:cNvPr id="2" name="矩形 1"/>
          <p:cNvSpPr/>
          <p:nvPr/>
        </p:nvSpPr>
        <p:spPr>
          <a:xfrm>
            <a:off x="1061610" y="728700"/>
            <a:ext cx="5175575" cy="769441"/>
          </a:xfrm>
          <a:prstGeom prst="rect">
            <a:avLst/>
          </a:prstGeom>
        </p:spPr>
        <p:txBody>
          <a:bodyPr wrap="square">
            <a:spAutoFit/>
          </a:bodyPr>
          <a:lstStyle/>
          <a:p>
            <a:pPr lvl="0"/>
            <a:r>
              <a:rPr lang="en-US" altLang="zh-CN" sz="4400" b="1" dirty="0">
                <a:solidFill>
                  <a:srgbClr val="000000"/>
                </a:solidFill>
                <a:latin typeface="Times New Roman" pitchFamily="18" charset="0"/>
                <a:ea typeface="宋体"/>
                <a:cs typeface="Times New Roman" pitchFamily="18" charset="0"/>
              </a:rPr>
              <a:t>9.2.5</a:t>
            </a:r>
            <a:r>
              <a:rPr lang="zh-CN" altLang="zh-CN" sz="4400" b="1" dirty="0">
                <a:solidFill>
                  <a:srgbClr val="000000"/>
                </a:solidFill>
                <a:latin typeface="Times New Roman" pitchFamily="18" charset="0"/>
                <a:ea typeface="宋体"/>
                <a:cs typeface="Times New Roman" pitchFamily="18" charset="0"/>
              </a:rPr>
              <a:t>　正确性证明</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日期占位符 3"/>
          <p:cNvSpPr txBox="1">
            <a:spLocks noGrp="1"/>
          </p:cNvSpPr>
          <p:nvPr>
            <p:ph type="dt" sz="half" idx="10"/>
          </p:nvPr>
        </p:nvSpPr>
        <p:spPr/>
        <p:txBody>
          <a:bodyPr anchor="b"/>
          <a:lstStyle/>
          <a:p>
            <a:pPr marL="0" indent="0" eaLnBrk="1" hangingPunct="1">
              <a:spcBef>
                <a:spcPct val="0"/>
              </a:spcBef>
              <a:buClrTx/>
              <a:buSzTx/>
              <a:buFontTx/>
              <a:buNone/>
            </a:pPr>
            <a:fld id="{BE96E361-5FCD-46D4-8C85-1E5920FF48B5}" type="datetime1">
              <a:rPr lang="zh-CN" altLang="en-US" sz="1400" smtClean="0"/>
              <a:t>2020\2\1 Saturday</a:t>
            </a:fld>
            <a:endParaRPr lang="zh-CN" altLang="en-US" sz="1400" dirty="0"/>
          </a:p>
        </p:txBody>
      </p:sp>
      <p:sp>
        <p:nvSpPr>
          <p:cNvPr id="4403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403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33</a:t>
            </a:fld>
            <a:endParaRPr lang="en-US" altLang="zh-CN" sz="1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199233675"/>
              </p:ext>
            </p:extLst>
          </p:nvPr>
        </p:nvGraphicFramePr>
        <p:xfrm>
          <a:off x="971599" y="2033845"/>
          <a:ext cx="6736265" cy="1980220"/>
        </p:xfrm>
        <a:graphic>
          <a:graphicData uri="http://schemas.openxmlformats.org/presentationml/2006/ole">
            <mc:AlternateContent xmlns:mc="http://schemas.openxmlformats.org/markup-compatibility/2006">
              <mc:Choice xmlns:v="urn:schemas-microsoft-com:vml" Requires="v">
                <p:oleObj spid="_x0000_s2059" name="Equation" r:id="rId3" imgW="2158920" imgH="634680" progId="Equation.DSMT4">
                  <p:embed/>
                </p:oleObj>
              </mc:Choice>
              <mc:Fallback>
                <p:oleObj name="Equation" r:id="rId3" imgW="2158920" imgH="634680" progId="Equation.DSMT4">
                  <p:embed/>
                  <p:pic>
                    <p:nvPicPr>
                      <p:cNvPr id="0" name="Object 1"/>
                      <p:cNvPicPr>
                        <a:picLocks noChangeAspect="1" noChangeArrowheads="1"/>
                      </p:cNvPicPr>
                      <p:nvPr/>
                    </p:nvPicPr>
                    <p:blipFill>
                      <a:blip r:embed="rId4"/>
                      <a:srcRect/>
                      <a:stretch>
                        <a:fillRect/>
                      </a:stretch>
                    </p:blipFill>
                    <p:spPr bwMode="auto">
                      <a:xfrm>
                        <a:off x="971599" y="2033845"/>
                        <a:ext cx="6736265" cy="1980220"/>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33488282"/>
              </p:ext>
            </p:extLst>
          </p:nvPr>
        </p:nvGraphicFramePr>
        <p:xfrm>
          <a:off x="836585" y="4374105"/>
          <a:ext cx="6885764" cy="612271"/>
        </p:xfrm>
        <a:graphic>
          <a:graphicData uri="http://schemas.openxmlformats.org/presentationml/2006/ole">
            <mc:AlternateContent xmlns:mc="http://schemas.openxmlformats.org/markup-compatibility/2006">
              <mc:Choice xmlns:v="urn:schemas-microsoft-com:vml" Requires="v">
                <p:oleObj spid="_x0000_s2060" name="Equation" r:id="rId5" imgW="2387600" imgH="215900" progId="Equation.DSMT4">
                  <p:embed/>
                </p:oleObj>
              </mc:Choice>
              <mc:Fallback>
                <p:oleObj name="Equation" r:id="rId5" imgW="2387600" imgH="215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585" y="4374105"/>
                        <a:ext cx="6885764" cy="612271"/>
                      </a:xfrm>
                      <a:prstGeom prst="rect">
                        <a:avLst/>
                      </a:prstGeom>
                      <a:noFill/>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2E3A50-CC3C-410E-ACD2-CF6FAB65F6F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dirty="0"/>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Tahoma" panose="020B0604030504040204" pitchFamily="34" charset="0"/>
              </a:rPr>
              <a:t>34</a:t>
            </a:fld>
            <a:endParaRPr lang="en-US" altLang="zh-CN" dirty="0">
              <a:latin typeface="Tahoma" panose="020B060403050404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77701843"/>
              </p:ext>
            </p:extLst>
          </p:nvPr>
        </p:nvGraphicFramePr>
        <p:xfrm>
          <a:off x="656565" y="2438890"/>
          <a:ext cx="7664450" cy="630237"/>
        </p:xfrm>
        <a:graphic>
          <a:graphicData uri="http://schemas.openxmlformats.org/presentationml/2006/ole">
            <mc:AlternateContent xmlns:mc="http://schemas.openxmlformats.org/markup-compatibility/2006">
              <mc:Choice xmlns:v="urn:schemas-microsoft-com:vml" Requires="v">
                <p:oleObj spid="_x0000_s3077" name="Equation" r:id="rId3" imgW="2781300" imgH="228600" progId="Equation.DSMT4">
                  <p:embed/>
                </p:oleObj>
              </mc:Choice>
              <mc:Fallback>
                <p:oleObj name="Equation" r:id="rId3" imgW="2781300" imgH="2286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65" y="2438890"/>
                        <a:ext cx="766445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78201487"/>
              </p:ext>
            </p:extLst>
          </p:nvPr>
        </p:nvGraphicFramePr>
        <p:xfrm>
          <a:off x="746575" y="3474004"/>
          <a:ext cx="5602372" cy="495055"/>
        </p:xfrm>
        <a:graphic>
          <a:graphicData uri="http://schemas.openxmlformats.org/presentationml/2006/ole">
            <mc:AlternateContent xmlns:mc="http://schemas.openxmlformats.org/markup-compatibility/2006">
              <mc:Choice xmlns:v="urn:schemas-microsoft-com:vml" Requires="v">
                <p:oleObj spid="_x0000_s3078" name="Equation" r:id="rId5" imgW="2159000" imgH="190500" progId="Equation.DSMT4">
                  <p:embed/>
                </p:oleObj>
              </mc:Choice>
              <mc:Fallback>
                <p:oleObj name="Equation" r:id="rId5" imgW="2159000" imgH="190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575" y="3474004"/>
                        <a:ext cx="5602372" cy="495055"/>
                      </a:xfrm>
                      <a:prstGeom prst="rect">
                        <a:avLst/>
                      </a:prstGeom>
                      <a:noFill/>
                    </p:spPr>
                  </p:pic>
                </p:oleObj>
              </mc:Fallback>
            </mc:AlternateContent>
          </a:graphicData>
        </a:graphic>
      </p:graphicFrame>
    </p:spTree>
    <p:extLst>
      <p:ext uri="{BB962C8B-B14F-4D97-AF65-F5344CB8AC3E}">
        <p14:creationId xmlns:p14="http://schemas.microsoft.com/office/powerpoint/2010/main" val="3069342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p:cNvSpPr>
          <p:nvPr>
            <p:ph type="title"/>
          </p:nvPr>
        </p:nvSpPr>
        <p:spPr>
          <a:xfrm>
            <a:off x="1088390" y="875030"/>
            <a:ext cx="6481763" cy="877888"/>
          </a:xfrm>
        </p:spPr>
        <p:txBody>
          <a:bodyPr vert="horz" wrap="square" lIns="91440" tIns="45720" rIns="91440" bIns="45720" anchor="ctr"/>
          <a:lstStyle/>
          <a:p>
            <a:r>
              <a:rPr lang="en-US" altLang="zh-CN" b="1" dirty="0">
                <a:solidFill>
                  <a:srgbClr val="FF0000"/>
                </a:solidFill>
                <a:latin typeface="Times New Roman" pitchFamily="18" charset="0"/>
                <a:ea typeface="+mn-ea"/>
                <a:cs typeface="Times New Roman" pitchFamily="18" charset="0"/>
              </a:rPr>
              <a:t>9.3</a:t>
            </a:r>
            <a:r>
              <a:rPr lang="zh-CN" altLang="zh-CN" b="1" dirty="0">
                <a:solidFill>
                  <a:srgbClr val="FF0000"/>
                </a:solidFill>
                <a:latin typeface="Times New Roman" pitchFamily="18" charset="0"/>
                <a:ea typeface="+mn-ea"/>
                <a:cs typeface="Times New Roman" pitchFamily="18" charset="0"/>
              </a:rPr>
              <a:t>　本章小结</a:t>
            </a:r>
            <a:endParaRPr lang="en-US" altLang="zh-CN" b="1" dirty="0">
              <a:solidFill>
                <a:srgbClr val="FF0000"/>
              </a:solidFill>
              <a:latin typeface="Times New Roman" pitchFamily="18" charset="0"/>
              <a:ea typeface="+mn-ea"/>
              <a:cs typeface="Times New Roman" pitchFamily="18" charset="0"/>
            </a:endParaRPr>
          </a:p>
        </p:txBody>
      </p:sp>
      <p:sp>
        <p:nvSpPr>
          <p:cNvPr id="45060" name="日期占位符 3"/>
          <p:cNvSpPr txBox="1">
            <a:spLocks noGrp="1"/>
          </p:cNvSpPr>
          <p:nvPr>
            <p:ph type="dt" sz="half" idx="10"/>
          </p:nvPr>
        </p:nvSpPr>
        <p:spPr/>
        <p:txBody>
          <a:bodyPr anchor="b"/>
          <a:lstStyle/>
          <a:p>
            <a:pPr marL="0" indent="0" eaLnBrk="1" hangingPunct="1">
              <a:spcBef>
                <a:spcPct val="0"/>
              </a:spcBef>
              <a:buClrTx/>
              <a:buSzTx/>
              <a:buFontTx/>
              <a:buNone/>
            </a:pPr>
            <a:fld id="{29B6D198-E3DD-40EC-8327-70DD7E87B5EE}" type="datetime1">
              <a:rPr lang="zh-CN" altLang="en-US" sz="1400" smtClean="0"/>
              <a:t>2020\2\1 Saturday</a:t>
            </a:fld>
            <a:endParaRPr lang="zh-CN" altLang="en-US" sz="1400" dirty="0"/>
          </a:p>
        </p:txBody>
      </p:sp>
      <p:sp>
        <p:nvSpPr>
          <p:cNvPr id="45061"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506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35</a:t>
            </a:fld>
            <a:endParaRPr lang="en-US" altLang="zh-CN" sz="1400" dirty="0"/>
          </a:p>
        </p:txBody>
      </p:sp>
      <p:sp>
        <p:nvSpPr>
          <p:cNvPr id="4" name="文本框 3"/>
          <p:cNvSpPr txBox="1"/>
          <p:nvPr/>
        </p:nvSpPr>
        <p:spPr>
          <a:xfrm>
            <a:off x="341530" y="2078850"/>
            <a:ext cx="8605621" cy="3970318"/>
          </a:xfrm>
          <a:prstGeom prst="rect">
            <a:avLst/>
          </a:prstGeom>
          <a:noFill/>
        </p:spPr>
        <p:txBody>
          <a:bodyPr wrap="square" rtlCol="0">
            <a:spAutoFit/>
          </a:bodyPr>
          <a:lstStyle/>
          <a:p>
            <a:r>
              <a:rPr lang="en-US" altLang="zh-CN" sz="3200" dirty="0" smtClean="0">
                <a:latin typeface="+mn-ea"/>
                <a:ea typeface="+mn-ea"/>
              </a:rPr>
              <a:t>SM9</a:t>
            </a:r>
            <a:r>
              <a:rPr lang="zh-CN" altLang="zh-CN" sz="3200" dirty="0">
                <a:latin typeface="+mn-ea"/>
                <a:ea typeface="+mn-ea"/>
              </a:rPr>
              <a:t>标识密码算法是我国自主制定的一种标识密码算法，其在商用密码领域中将会得到广泛的应用，前景也会越来越广阔。本章在介绍标识密码算法及双线性对运算等运算函数的基础上，对</a:t>
            </a:r>
            <a:r>
              <a:rPr lang="en-US" altLang="zh-CN" sz="3200" dirty="0">
                <a:latin typeface="+mn-ea"/>
                <a:ea typeface="+mn-ea"/>
              </a:rPr>
              <a:t>SM9</a:t>
            </a:r>
            <a:r>
              <a:rPr lang="zh-CN" altLang="zh-CN" sz="3200" dirty="0">
                <a:latin typeface="+mn-ea"/>
                <a:ea typeface="+mn-ea"/>
              </a:rPr>
              <a:t>标识密码算法的加解密算法流程进行了描述，以及对其安全性进行了分析，最后对其正确性进行了证明。</a:t>
            </a:r>
          </a:p>
          <a:p>
            <a:endParaRPr lang="zh-CN" altLang="en-US" sz="2800" dirty="0">
              <a:latin typeface="+mn-ea"/>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日期占位符 3"/>
          <p:cNvSpPr txBox="1">
            <a:spLocks noGrp="1"/>
          </p:cNvSpPr>
          <p:nvPr>
            <p:ph type="dt" sz="half" idx="10"/>
          </p:nvPr>
        </p:nvSpPr>
        <p:spPr/>
        <p:txBody>
          <a:bodyPr anchor="b"/>
          <a:lstStyle/>
          <a:p>
            <a:pPr marL="0" indent="0" eaLnBrk="1" hangingPunct="1">
              <a:spcBef>
                <a:spcPct val="0"/>
              </a:spcBef>
              <a:buClrTx/>
              <a:buSzTx/>
              <a:buFontTx/>
              <a:buNone/>
            </a:pPr>
            <a:fld id="{4F2E1F89-64AC-406E-AA08-9310E2A51CE8}" type="datetime1">
              <a:rPr lang="zh-CN" altLang="en-US" sz="1400" smtClean="0"/>
              <a:t>2020\2\1 Saturday</a:t>
            </a:fld>
            <a:endParaRPr lang="zh-CN" altLang="en-US" sz="1400" dirty="0"/>
          </a:p>
        </p:txBody>
      </p:sp>
      <p:sp>
        <p:nvSpPr>
          <p:cNvPr id="4608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4608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36</a:t>
            </a:fld>
            <a:endParaRPr lang="en-US" altLang="zh-CN" sz="1400" dirty="0"/>
          </a:p>
        </p:txBody>
      </p:sp>
      <mc:AlternateContent xmlns:mc="http://schemas.openxmlformats.org/markup-compatibility/2006">
        <mc:Choice xmlns:a14="http://schemas.microsoft.com/office/drawing/2010/main" Requires="a14">
          <p:sp>
            <p:nvSpPr>
              <p:cNvPr id="4" name="文本框 3"/>
              <p:cNvSpPr txBox="1"/>
              <p:nvPr/>
            </p:nvSpPr>
            <p:spPr>
              <a:xfrm>
                <a:off x="386535" y="1938655"/>
                <a:ext cx="8560615" cy="1384995"/>
              </a:xfrm>
              <a:prstGeom prst="rect">
                <a:avLst/>
              </a:prstGeom>
              <a:noFill/>
            </p:spPr>
            <p:txBody>
              <a:bodyPr wrap="square" rtlCol="0">
                <a:spAutoFit/>
              </a:bodyPr>
              <a:lstStyle/>
              <a:p>
                <a:pPr marL="514350" indent="-514350">
                  <a:buFont typeface="+mj-lt"/>
                  <a:buAutoNum type="arabicPeriod"/>
                </a:pPr>
                <a:r>
                  <a:rPr lang="zh-CN" altLang="zh-CN" sz="2800" dirty="0" smtClean="0">
                    <a:latin typeface="Times New Roman" pitchFamily="18" charset="0"/>
                    <a:cs typeface="Times New Roman" pitchFamily="18" charset="0"/>
                  </a:rPr>
                  <a:t>设</a:t>
                </a:r>
                <a:r>
                  <a:rPr lang="en-US" altLang="zh-CN" sz="2800" i="1" dirty="0">
                    <a:latin typeface="Times New Roman" pitchFamily="18" charset="0"/>
                    <a:cs typeface="Times New Roman" pitchFamily="18" charset="0"/>
                  </a:rPr>
                  <a:t>G</a:t>
                </a:r>
                <a:r>
                  <a:rPr lang="en-US" altLang="zh-CN" sz="2800" baseline="-25000" dirty="0">
                    <a:latin typeface="Times New Roman" pitchFamily="18" charset="0"/>
                    <a:cs typeface="Times New Roman" pitchFamily="18" charset="0"/>
                  </a:rPr>
                  <a:t>1</a:t>
                </a:r>
                <a:r>
                  <a:rPr lang="zh-CN"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G</a:t>
                </a:r>
                <a:r>
                  <a:rPr lang="en-US" altLang="zh-CN" sz="2800" baseline="-25000" dirty="0">
                    <a:latin typeface="Times New Roman" pitchFamily="18" charset="0"/>
                    <a:cs typeface="Times New Roman" pitchFamily="18" charset="0"/>
                  </a:rPr>
                  <a:t>2</a:t>
                </a:r>
                <a:r>
                  <a:rPr lang="zh-CN" altLang="zh-CN" sz="2800" dirty="0">
                    <a:latin typeface="Times New Roman" pitchFamily="18" charset="0"/>
                    <a:cs typeface="Times New Roman" pitchFamily="18" charset="0"/>
                  </a:rPr>
                  <a:t>是加法群，</a:t>
                </a:r>
                <a:r>
                  <a:rPr lang="en-US" altLang="zh-CN" sz="2800" i="1" dirty="0">
                    <a:latin typeface="Times New Roman" pitchFamily="18" charset="0"/>
                    <a:cs typeface="Times New Roman" pitchFamily="18" charset="0"/>
                  </a:rPr>
                  <a:t>G</a:t>
                </a:r>
                <a:r>
                  <a:rPr lang="en-US" altLang="zh-CN" sz="2800" i="1" baseline="-25000" dirty="0">
                    <a:latin typeface="Times New Roman" pitchFamily="18" charset="0"/>
                    <a:cs typeface="Times New Roman" pitchFamily="18" charset="0"/>
                  </a:rPr>
                  <a:t>T</a:t>
                </a:r>
                <a:r>
                  <a:rPr lang="zh-CN" altLang="zh-CN" sz="2800" dirty="0">
                    <a:latin typeface="Times New Roman" pitchFamily="18" charset="0"/>
                    <a:cs typeface="Times New Roman" pitchFamily="18" charset="0"/>
                  </a:rPr>
                  <a:t>是乘法群，</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=15</a:t>
                </a:r>
                <a:r>
                  <a:rPr lang="zh-CN" altLang="zh-CN" sz="2800" dirty="0">
                    <a:latin typeface="Times New Roman" pitchFamily="18" charset="0"/>
                    <a:cs typeface="Times New Roman" pitchFamily="18" charset="0"/>
                  </a:rPr>
                  <a:t>阶，现有</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 G</a:t>
                </a:r>
                <a:r>
                  <a:rPr lang="en-US" altLang="zh-CN" sz="2800" baseline="-25000" dirty="0">
                    <a:latin typeface="Times New Roman" panose="02020603050405020304" pitchFamily="18" charset="0"/>
                    <a:cs typeface="Times New Roman" panose="02020603050405020304" pitchFamily="18" charset="0"/>
                  </a:rPr>
                  <a:t>1</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itchFamily="18" charset="0"/>
                    <a:cs typeface="Times New Roman"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 G</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zh-CN" altLang="zh-CN" sz="2800" dirty="0">
                    <a:latin typeface="Times New Roman" pitchFamily="18" charset="0"/>
                    <a:cs typeface="Times New Roman" pitchFamily="18" charset="0"/>
                  </a:rPr>
                  <a:t>，</a:t>
                </a:r>
                <a:r>
                  <a:rPr lang="en-US" altLang="zh-CN" sz="2800" i="1" dirty="0">
                    <a:latin typeface="Times New Roman" panose="02020603050405020304" pitchFamily="18" charset="0"/>
                    <a:cs typeface="Times New Roman" panose="02020603050405020304" pitchFamily="18" charset="0"/>
                  </a:rPr>
                  <a:t>Q</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i="1" dirty="0">
                    <a:latin typeface="Times New Roman" panose="02020603050405020304" pitchFamily="18" charset="0"/>
                    <a:cs typeface="Times New Roman" panose="02020603050405020304" pitchFamily="18" charset="0"/>
                  </a:rPr>
                  <a:t> G</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zh-CN" altLang="zh-CN" sz="2800" dirty="0">
                    <a:latin typeface="Times New Roman" pitchFamily="18" charset="0"/>
                    <a:cs typeface="Times New Roman" pitchFamily="18" charset="0"/>
                  </a:rPr>
                  <a:t>，并且，</a:t>
                </a:r>
                <a:r>
                  <a:rPr lang="zh-CN" altLang="zh-CN" sz="2800" dirty="0" smtClean="0">
                    <a:latin typeface="Times New Roman" pitchFamily="18" charset="0"/>
                    <a:cs typeface="Times New Roman" pitchFamily="18" charset="0"/>
                  </a:rPr>
                  <a:t>已知</a:t>
                </a:r>
                <a:r>
                  <a:rPr lang="en-US" altLang="zh-CN" sz="2800" i="1" dirty="0" smtClean="0">
                    <a:latin typeface="Times New Roman" panose="02020603050405020304" pitchFamily="18" charset="0"/>
                    <a:cs typeface="Times New Roman" panose="02020603050405020304" pitchFamily="18" charset="0"/>
                  </a:rPr>
                  <a:t>Q</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[5] </a:t>
                </a:r>
                <a:r>
                  <a:rPr lang="en-US" altLang="zh-CN" sz="2800" i="1"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i="1" baseline="-25000" dirty="0">
                    <a:latin typeface="Times New Roman" panose="02020603050405020304" pitchFamily="18" charset="0"/>
                    <a:cs typeface="Times New Roman" panose="02020603050405020304" pitchFamily="18" charset="0"/>
                  </a:rPr>
                  <a:t> </a:t>
                </a:r>
                <a:r>
                  <a:rPr lang="zh-CN"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已知</a:t>
                </a:r>
                <a:r>
                  <a:rPr lang="en-US" altLang="zh-CN" sz="2800" i="1"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P</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P</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itchFamily="18" charset="0"/>
                    <a:cs typeface="Times New Roman" pitchFamily="18" charset="0"/>
                  </a:rPr>
                  <a:t>2,</a:t>
                </a:r>
                <a:r>
                  <a:rPr lang="zh-CN" altLang="zh-CN" sz="2800" dirty="0" smtClean="0">
                    <a:latin typeface="Times New Roman" pitchFamily="18" charset="0"/>
                    <a:cs typeface="Times New Roman" pitchFamily="18" charset="0"/>
                  </a:rPr>
                  <a:t>求</a:t>
                </a:r>
                <a:r>
                  <a:rPr lang="en-US" altLang="zh-CN" sz="2800" i="1" dirty="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([4]</a:t>
                </a:r>
                <a:r>
                  <a:rPr lang="en-US" altLang="zh-CN" sz="2800" i="1" dirty="0" smtClean="0">
                    <a:latin typeface="Times New Roman" panose="02020603050405020304" pitchFamily="18" charset="0"/>
                    <a:cs typeface="Times New Roman" panose="02020603050405020304" pitchFamily="18" charset="0"/>
                  </a:rPr>
                  <a:t>P</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endParaRPr lang="zh-CN" altLang="zh-CN" sz="2800" i="1"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386535" y="1938655"/>
                <a:ext cx="8560615" cy="1384995"/>
              </a:xfrm>
              <a:prstGeom prst="rect">
                <a:avLst/>
              </a:prstGeom>
              <a:blipFill rotWithShape="1">
                <a:blip r:embed="rId3"/>
                <a:stretch>
                  <a:fillRect l="-1210" t="-5727" r="-1210" b="-11894"/>
                </a:stretch>
              </a:blipFill>
            </p:spPr>
            <p:txBody>
              <a:bodyPr/>
              <a:lstStyle/>
              <a:p>
                <a:r>
                  <a:rPr lang="zh-CN" altLang="en-US">
                    <a:noFill/>
                  </a:rPr>
                  <a:t> </a:t>
                </a:r>
              </a:p>
            </p:txBody>
          </p:sp>
        </mc:Fallback>
      </mc:AlternateContent>
      <p:sp>
        <p:nvSpPr>
          <p:cNvPr id="2" name="矩形 1"/>
          <p:cNvSpPr/>
          <p:nvPr/>
        </p:nvSpPr>
        <p:spPr>
          <a:xfrm>
            <a:off x="1293409" y="971630"/>
            <a:ext cx="3852337" cy="769441"/>
          </a:xfrm>
          <a:prstGeom prst="rect">
            <a:avLst/>
          </a:prstGeom>
        </p:spPr>
        <p:txBody>
          <a:bodyPr wrap="none">
            <a:spAutoFit/>
          </a:bodyPr>
          <a:lstStyle/>
          <a:p>
            <a:r>
              <a:rPr lang="en-US" altLang="zh-CN" sz="4400" b="1" dirty="0">
                <a:solidFill>
                  <a:srgbClr val="FF0000"/>
                </a:solidFill>
                <a:latin typeface="Times New Roman" pitchFamily="18" charset="0"/>
                <a:ea typeface="+mn-ea"/>
                <a:cs typeface="Times New Roman" pitchFamily="18" charset="0"/>
              </a:rPr>
              <a:t>9.4</a:t>
            </a:r>
            <a:r>
              <a:rPr lang="zh-CN" altLang="zh-CN" sz="4400" b="1" dirty="0">
                <a:solidFill>
                  <a:srgbClr val="FF0000"/>
                </a:solidFill>
                <a:latin typeface="Times New Roman" pitchFamily="18" charset="0"/>
                <a:ea typeface="+mn-ea"/>
                <a:cs typeface="Times New Roman" pitchFamily="18" charset="0"/>
              </a:rPr>
              <a:t>　本章习题</a:t>
            </a:r>
            <a:endParaRPr lang="en-US" altLang="zh-CN" sz="4400" b="1" dirty="0">
              <a:solidFill>
                <a:srgbClr val="FF0000"/>
              </a:solidFill>
              <a:latin typeface="Times New Roman" pitchFamily="18" charset="0"/>
              <a:ea typeface="+mn-ea"/>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87668664"/>
              </p:ext>
            </p:extLst>
          </p:nvPr>
        </p:nvGraphicFramePr>
        <p:xfrm>
          <a:off x="4076945" y="3986591"/>
          <a:ext cx="3060340" cy="589203"/>
        </p:xfrm>
        <a:graphic>
          <a:graphicData uri="http://schemas.openxmlformats.org/presentationml/2006/ole">
            <mc:AlternateContent xmlns:mc="http://schemas.openxmlformats.org/markup-compatibility/2006">
              <mc:Choice xmlns:v="urn:schemas-microsoft-com:vml" Requires="v">
                <p:oleObj spid="_x0000_s4101" name="Equation" r:id="rId4" imgW="1104421" imgH="215806" progId="Equation.DSMT4">
                  <p:embed/>
                </p:oleObj>
              </mc:Choice>
              <mc:Fallback>
                <p:oleObj name="Equation" r:id="rId4" imgW="1104421" imgH="215806"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6945" y="3986591"/>
                        <a:ext cx="3060340" cy="589203"/>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09819004"/>
              </p:ext>
            </p:extLst>
          </p:nvPr>
        </p:nvGraphicFramePr>
        <p:xfrm>
          <a:off x="926595" y="3966158"/>
          <a:ext cx="2982714" cy="607422"/>
        </p:xfrm>
        <a:graphic>
          <a:graphicData uri="http://schemas.openxmlformats.org/presentationml/2006/ole">
            <mc:AlternateContent xmlns:mc="http://schemas.openxmlformats.org/markup-compatibility/2006">
              <mc:Choice xmlns:v="urn:schemas-microsoft-com:vml" Requires="v">
                <p:oleObj spid="_x0000_s4102" name="Equation" r:id="rId6" imgW="1040948" imgH="215806" progId="Equation.DSMT4">
                  <p:embed/>
                </p:oleObj>
              </mc:Choice>
              <mc:Fallback>
                <p:oleObj name="Equation" r:id="rId6" imgW="1040948" imgH="21580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595" y="3966158"/>
                        <a:ext cx="2982714" cy="607422"/>
                      </a:xfrm>
                      <a:prstGeom prst="rect">
                        <a:avLst/>
                      </a:prstGeom>
                      <a:noFill/>
                    </p:spPr>
                  </p:pic>
                </p:oleObj>
              </mc:Fallback>
            </mc:AlternateContent>
          </a:graphicData>
        </a:graphic>
      </p:graphicFrame>
      <p:sp>
        <p:nvSpPr>
          <p:cNvPr id="9" name="TextBox 8"/>
          <p:cNvSpPr txBox="1"/>
          <p:nvPr/>
        </p:nvSpPr>
        <p:spPr>
          <a:xfrm>
            <a:off x="206515" y="3203975"/>
            <a:ext cx="5012911" cy="1077218"/>
          </a:xfrm>
          <a:prstGeom prst="rect">
            <a:avLst/>
          </a:prstGeom>
          <a:noFill/>
        </p:spPr>
        <p:txBody>
          <a:bodyPr wrap="none" rtlCol="0">
            <a:spAutoFit/>
          </a:bodyPr>
          <a:lstStyle/>
          <a:p>
            <a:endParaRPr lang="zh-CN" altLang="en-US" dirty="0">
              <a:latin typeface="Times New Roman" pitchFamily="18" charset="0"/>
              <a:cs typeface="Times New Roman" pitchFamily="18" charset="0"/>
            </a:endParaRPr>
          </a:p>
          <a:p>
            <a:r>
              <a:rPr lang="en-US" altLang="zh-CN" sz="2800" dirty="0">
                <a:latin typeface="Times New Roman" pitchFamily="18" charset="0"/>
                <a:cs typeface="Times New Roman" pitchFamily="18" charset="0"/>
              </a:rPr>
              <a:t>2</a:t>
            </a:r>
            <a:r>
              <a:rPr lang="zh-CN" altLang="zh-CN" sz="2800" dirty="0">
                <a:latin typeface="Times New Roman" pitchFamily="18" charset="0"/>
                <a:cs typeface="Times New Roman" pitchFamily="18" charset="0"/>
              </a:rPr>
              <a:t>．在</a:t>
            </a:r>
            <a:r>
              <a:rPr lang="en-US" altLang="zh-CN" sz="2800" dirty="0">
                <a:latin typeface="Times New Roman" pitchFamily="18" charset="0"/>
                <a:cs typeface="Times New Roman" pitchFamily="18" charset="0"/>
              </a:rPr>
              <a:t>SM9</a:t>
            </a:r>
            <a:r>
              <a:rPr lang="zh-CN" altLang="zh-CN" sz="2800" dirty="0">
                <a:latin typeface="Times New Roman" pitchFamily="18" charset="0"/>
                <a:cs typeface="Times New Roman" pitchFamily="18" charset="0"/>
              </a:rPr>
              <a:t>加密和解密算法中，</a:t>
            </a:r>
            <a:endParaRPr lang="zh-CN" altLang="en-US" sz="2800" dirty="0">
              <a:latin typeface="Times New Roman" pitchFamily="18" charset="0"/>
              <a:cs typeface="Times New Roman" pitchFamily="18" charset="0"/>
            </a:endParaRPr>
          </a:p>
          <a:p>
            <a:endParaRPr lang="zh-CN" altLang="en-US" dirty="0"/>
          </a:p>
        </p:txBody>
      </p:sp>
      <p:sp>
        <p:nvSpPr>
          <p:cNvPr id="10" name="TextBox 9"/>
          <p:cNvSpPr txBox="1"/>
          <p:nvPr/>
        </p:nvSpPr>
        <p:spPr>
          <a:xfrm>
            <a:off x="957419" y="4644135"/>
            <a:ext cx="2061783" cy="523220"/>
          </a:xfrm>
          <a:prstGeom prst="rect">
            <a:avLst/>
          </a:prstGeom>
          <a:noFill/>
        </p:spPr>
        <p:txBody>
          <a:bodyPr wrap="none" rtlCol="0">
            <a:spAutoFit/>
          </a:bodyPr>
          <a:lstStyle/>
          <a:p>
            <a:r>
              <a:rPr lang="zh-CN" altLang="zh-CN" sz="2800" dirty="0">
                <a:latin typeface="Times New Roman" pitchFamily="18" charset="0"/>
                <a:cs typeface="Times New Roman" pitchFamily="18" charset="0"/>
              </a:rPr>
              <a:t>证明</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u</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C</a:t>
            </a:r>
            <a:r>
              <a:rPr lang="en-US" altLang="zh-CN" sz="2800" baseline="-25000" dirty="0">
                <a:latin typeface="Times New Roman" pitchFamily="18" charset="0"/>
                <a:cs typeface="Times New Roman" pitchFamily="18" charset="0"/>
              </a:rPr>
              <a:t>3</a:t>
            </a:r>
            <a:endParaRPr lang="zh-CN" altLang="en-US" sz="2800" baseline="-25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txBox="1">
            <a:spLocks noGrp="1"/>
          </p:cNvSpPr>
          <p:nvPr>
            <p:ph type="dt" sz="half" idx="10"/>
          </p:nvPr>
        </p:nvSpPr>
        <p:spPr/>
        <p:txBody>
          <a:bodyPr anchor="b"/>
          <a:lstStyle/>
          <a:p>
            <a:pPr marL="0" indent="0" eaLnBrk="1" hangingPunct="1">
              <a:spcBef>
                <a:spcPct val="0"/>
              </a:spcBef>
              <a:buClrTx/>
              <a:buSzTx/>
              <a:buFontTx/>
              <a:buNone/>
            </a:pPr>
            <a:fld id="{F622EA8D-3949-4BB5-8C7E-DD55D85B185F}" type="datetime1">
              <a:rPr lang="zh-CN" altLang="en-US" sz="1400" smtClean="0"/>
              <a:t>2020\2\1 Saturday</a:t>
            </a:fld>
            <a:endParaRPr lang="zh-CN" altLang="en-US" sz="1400" dirty="0"/>
          </a:p>
        </p:txBody>
      </p:sp>
      <p:sp>
        <p:nvSpPr>
          <p:cNvPr id="614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614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a:t>
            </a:fld>
            <a:endParaRPr lang="en-US" altLang="zh-CN" sz="1400" dirty="0"/>
          </a:p>
        </p:txBody>
      </p:sp>
      <p:sp>
        <p:nvSpPr>
          <p:cNvPr id="6150" name="Text Box 3"/>
          <p:cNvSpPr txBox="1"/>
          <p:nvPr/>
        </p:nvSpPr>
        <p:spPr>
          <a:xfrm>
            <a:off x="531178" y="1870075"/>
            <a:ext cx="8081962" cy="415498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eaLnBrk="1" hangingPunct="1">
              <a:spcBef>
                <a:spcPts val="0"/>
              </a:spcBef>
              <a:buClrTx/>
              <a:buSzTx/>
              <a:buFont typeface="Wingdings" pitchFamily="2" charset="2"/>
              <a:buChar char="Ø"/>
            </a:pPr>
            <a:r>
              <a:rPr lang="zh-CN" altLang="zh-CN" sz="2400" dirty="0">
                <a:latin typeface="+mn-ea"/>
              </a:rPr>
              <a:t>该算法于</a:t>
            </a:r>
            <a:r>
              <a:rPr lang="en-US" altLang="zh-CN" sz="2400" dirty="0">
                <a:latin typeface="+mn-ea"/>
              </a:rPr>
              <a:t>2016</a:t>
            </a:r>
            <a:r>
              <a:rPr lang="zh-CN" altLang="zh-CN" sz="2400" dirty="0">
                <a:latin typeface="+mn-ea"/>
              </a:rPr>
              <a:t>年发布为国家密码行业标准（</a:t>
            </a:r>
            <a:r>
              <a:rPr lang="en-US" altLang="zh-CN" sz="2400" dirty="0">
                <a:latin typeface="+mn-ea"/>
              </a:rPr>
              <a:t>GM/T 0044—2016</a:t>
            </a:r>
            <a:r>
              <a:rPr lang="zh-CN" altLang="zh-CN" sz="2400" dirty="0">
                <a:latin typeface="+mn-ea"/>
              </a:rPr>
              <a:t>）；</a:t>
            </a:r>
            <a:r>
              <a:rPr lang="en-US" altLang="zh-CN" sz="2400" dirty="0">
                <a:latin typeface="+mn-ea"/>
              </a:rPr>
              <a:t>2017</a:t>
            </a:r>
            <a:r>
              <a:rPr lang="zh-CN" altLang="zh-CN" sz="2400" dirty="0">
                <a:latin typeface="+mn-ea"/>
              </a:rPr>
              <a:t>年与</a:t>
            </a:r>
            <a:r>
              <a:rPr lang="en-US" altLang="zh-CN" sz="2400" dirty="0">
                <a:latin typeface="+mn-ea"/>
              </a:rPr>
              <a:t>SM2</a:t>
            </a:r>
            <a:r>
              <a:rPr lang="zh-CN" altLang="zh-CN" sz="2400" dirty="0">
                <a:latin typeface="+mn-ea"/>
              </a:rPr>
              <a:t>算法一同在</a:t>
            </a:r>
            <a:r>
              <a:rPr lang="en-US" altLang="zh-CN" sz="2400" dirty="0">
                <a:latin typeface="+mn-ea"/>
              </a:rPr>
              <a:t>ISO/IEC 14888-3</a:t>
            </a:r>
            <a:r>
              <a:rPr lang="zh-CN" altLang="zh-CN" sz="2400" dirty="0">
                <a:latin typeface="+mn-ea"/>
              </a:rPr>
              <a:t>进入补篇项目国际标准草案阶段；</a:t>
            </a:r>
            <a:r>
              <a:rPr lang="en-US" altLang="zh-CN" sz="2400" dirty="0">
                <a:latin typeface="+mn-ea"/>
              </a:rPr>
              <a:t>2018</a:t>
            </a:r>
            <a:r>
              <a:rPr lang="zh-CN" altLang="zh-CN" sz="2400" dirty="0">
                <a:latin typeface="+mn-ea"/>
              </a:rPr>
              <a:t>年</a:t>
            </a:r>
            <a:r>
              <a:rPr lang="en-US" altLang="zh-CN" sz="2400" dirty="0">
                <a:latin typeface="+mn-ea"/>
              </a:rPr>
              <a:t>11</a:t>
            </a:r>
            <a:r>
              <a:rPr lang="zh-CN" altLang="zh-CN" sz="2400" dirty="0">
                <a:latin typeface="+mn-ea"/>
              </a:rPr>
              <a:t>月，也以正文形式</a:t>
            </a:r>
            <a:r>
              <a:rPr lang="en-US" altLang="zh-CN" sz="2400" dirty="0">
                <a:latin typeface="+mn-ea"/>
              </a:rPr>
              <a:t>ISO/IEC14888-3:2018</a:t>
            </a:r>
            <a:r>
              <a:rPr lang="zh-CN" altLang="zh-CN" sz="2400" dirty="0">
                <a:latin typeface="+mn-ea"/>
              </a:rPr>
              <a:t>《信息安全技术带附录的数字签名第</a:t>
            </a:r>
            <a:r>
              <a:rPr lang="en-US" altLang="zh-CN" sz="2400" dirty="0">
                <a:latin typeface="+mn-ea"/>
              </a:rPr>
              <a:t>3</a:t>
            </a:r>
            <a:r>
              <a:rPr lang="zh-CN" altLang="zh-CN" sz="2400" dirty="0">
                <a:latin typeface="+mn-ea"/>
              </a:rPr>
              <a:t>部分：基于</a:t>
            </a:r>
            <a:r>
              <a:rPr lang="zh-CN" altLang="zh-CN" sz="2400" dirty="0" smtClean="0">
                <a:latin typeface="+mn-ea"/>
              </a:rPr>
              <a:t>离散对数</a:t>
            </a:r>
            <a:r>
              <a:rPr lang="zh-CN" altLang="zh-CN" sz="2400" dirty="0">
                <a:latin typeface="+mn-ea"/>
              </a:rPr>
              <a:t>的机制》最新一版发布</a:t>
            </a:r>
            <a:r>
              <a:rPr lang="zh-CN" altLang="zh-CN" sz="2400" dirty="0" smtClean="0">
                <a:latin typeface="+mn-ea"/>
              </a:rPr>
              <a:t>。</a:t>
            </a:r>
            <a:endParaRPr lang="en-US" altLang="zh-CN" sz="2400" dirty="0" smtClean="0">
              <a:latin typeface="+mn-ea"/>
            </a:endParaRPr>
          </a:p>
          <a:p>
            <a:pPr eaLnBrk="1" hangingPunct="1">
              <a:spcBef>
                <a:spcPts val="0"/>
              </a:spcBef>
              <a:buClrTx/>
              <a:buSzTx/>
              <a:buFont typeface="Wingdings" pitchFamily="2" charset="2"/>
              <a:buChar char="Ø"/>
            </a:pPr>
            <a:r>
              <a:rPr lang="en-US" altLang="zh-CN" sz="2400" dirty="0" smtClean="0">
                <a:latin typeface="+mn-ea"/>
              </a:rPr>
              <a:t>2018</a:t>
            </a:r>
            <a:r>
              <a:rPr lang="zh-CN" altLang="zh-CN" sz="2400" dirty="0">
                <a:latin typeface="+mn-ea"/>
              </a:rPr>
              <a:t>年</a:t>
            </a:r>
            <a:r>
              <a:rPr lang="en-US" altLang="zh-CN" sz="2400" dirty="0">
                <a:latin typeface="+mn-ea"/>
              </a:rPr>
              <a:t>4</a:t>
            </a:r>
            <a:r>
              <a:rPr lang="zh-CN" altLang="zh-CN" sz="2400" dirty="0">
                <a:latin typeface="+mn-ea"/>
              </a:rPr>
              <a:t>月，国际标准化组织信息安全分技术委员（</a:t>
            </a:r>
            <a:r>
              <a:rPr lang="en-US" altLang="zh-CN" sz="2400" dirty="0">
                <a:latin typeface="+mn-ea"/>
              </a:rPr>
              <a:t>ISO/IECJTC1/SC27</a:t>
            </a:r>
            <a:r>
              <a:rPr lang="zh-CN" altLang="zh-CN" sz="2400" dirty="0">
                <a:latin typeface="+mn-ea"/>
              </a:rPr>
              <a:t>）国际网络安全标准化工作会议在湖北省武汉市东湖国际会议中心召开。我国提出的《</a:t>
            </a:r>
            <a:r>
              <a:rPr lang="en-US" altLang="zh-CN" sz="2400" dirty="0">
                <a:latin typeface="+mn-ea"/>
              </a:rPr>
              <a:t>SM9-IBE</a:t>
            </a:r>
            <a:r>
              <a:rPr lang="zh-CN" altLang="zh-CN" sz="2400" dirty="0">
                <a:latin typeface="+mn-ea"/>
              </a:rPr>
              <a:t>标识加密算法纳入</a:t>
            </a:r>
            <a:r>
              <a:rPr lang="en-US" altLang="zh-CN" sz="2400" dirty="0">
                <a:latin typeface="+mn-ea"/>
              </a:rPr>
              <a:t>ISO/IEC18033-5</a:t>
            </a:r>
            <a:r>
              <a:rPr lang="zh-CN" altLang="zh-CN" sz="2400" dirty="0">
                <a:latin typeface="+mn-ea"/>
              </a:rPr>
              <a:t>》《</a:t>
            </a:r>
            <a:r>
              <a:rPr lang="en-US" altLang="zh-CN" sz="2400" dirty="0">
                <a:latin typeface="+mn-ea"/>
              </a:rPr>
              <a:t>SM9-KA</a:t>
            </a:r>
            <a:r>
              <a:rPr lang="zh-CN" altLang="zh-CN" sz="2400" dirty="0">
                <a:latin typeface="+mn-ea"/>
              </a:rPr>
              <a:t>密钥协商协议纳入</a:t>
            </a:r>
            <a:r>
              <a:rPr lang="en-US" altLang="zh-CN" sz="2400" dirty="0">
                <a:latin typeface="+mn-ea"/>
              </a:rPr>
              <a:t>ISO/IEC11770-3</a:t>
            </a:r>
            <a:r>
              <a:rPr lang="zh-CN" altLang="zh-CN" sz="2400" dirty="0">
                <a:latin typeface="+mn-ea"/>
              </a:rPr>
              <a:t>》等项密码算法标准提案获得立项，我国密码专家被任命为项目报告人。</a:t>
            </a:r>
            <a:endParaRPr sz="2400" dirty="0">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1241630" y="3203975"/>
            <a:ext cx="6481763" cy="877888"/>
          </a:xfrm>
        </p:spPr>
        <p:txBody>
          <a:bodyPr vert="horz" wrap="square" lIns="91440" tIns="45720" rIns="91440" bIns="45720" anchor="ctr"/>
          <a:lstStyle/>
          <a:p>
            <a:pPr eaLnBrk="1" hangingPunct="1"/>
            <a:r>
              <a:rPr lang="en-US" b="1" dirty="0">
                <a:solidFill>
                  <a:srgbClr val="E6410E"/>
                </a:solidFill>
                <a:latin typeface="宋体" panose="02010600030101010101" pitchFamily="2" charset="-122"/>
                <a:ea typeface="宋体" panose="02010600030101010101" pitchFamily="2" charset="-122"/>
                <a:cs typeface="宋体" panose="02010600030101010101" pitchFamily="2" charset="-122"/>
              </a:rPr>
              <a:t>9</a:t>
            </a:r>
            <a:r>
              <a:rPr b="1" dirty="0">
                <a:solidFill>
                  <a:srgbClr val="E6410E"/>
                </a:solidFill>
                <a:latin typeface="宋体" panose="02010600030101010101" pitchFamily="2" charset="-122"/>
                <a:ea typeface="宋体" panose="02010600030101010101" pitchFamily="2" charset="-122"/>
                <a:cs typeface="宋体" panose="02010600030101010101" pitchFamily="2" charset="-122"/>
              </a:rPr>
              <a:t>.1 </a:t>
            </a:r>
            <a:r>
              <a:rPr lang="zh-CN" altLang="en-US" b="1" dirty="0">
                <a:solidFill>
                  <a:srgbClr val="E6410E"/>
                </a:solidFill>
                <a:latin typeface="宋体" panose="02010600030101010101" pitchFamily="2" charset="-122"/>
                <a:ea typeface="宋体" panose="02010600030101010101" pitchFamily="2" charset="-122"/>
                <a:cs typeface="宋体" panose="02010600030101010101" pitchFamily="2" charset="-122"/>
              </a:rPr>
              <a:t>标识密码算法简介</a:t>
            </a:r>
            <a:endParaRPr b="1" dirty="0">
              <a:solidFill>
                <a:srgbClr val="E6410E"/>
              </a:solidFill>
              <a:latin typeface="宋体" panose="02010600030101010101" pitchFamily="2" charset="-122"/>
              <a:ea typeface="宋体" panose="02010600030101010101" pitchFamily="2" charset="-122"/>
              <a:cs typeface="宋体" panose="02010600030101010101" pitchFamily="2" charset="-122"/>
            </a:endParaRPr>
          </a:p>
        </p:txBody>
      </p:sp>
      <p:sp>
        <p:nvSpPr>
          <p:cNvPr id="7170" name="日期占位符 2"/>
          <p:cNvSpPr txBox="1">
            <a:spLocks noGrp="1"/>
          </p:cNvSpPr>
          <p:nvPr>
            <p:ph type="dt" sz="half" idx="10"/>
          </p:nvPr>
        </p:nvSpPr>
        <p:spPr/>
        <p:txBody>
          <a:bodyPr anchor="b"/>
          <a:lstStyle/>
          <a:p>
            <a:pPr marL="0" indent="0" eaLnBrk="1" hangingPunct="1">
              <a:spcBef>
                <a:spcPct val="0"/>
              </a:spcBef>
              <a:buClrTx/>
              <a:buSzTx/>
              <a:buFontTx/>
              <a:buNone/>
            </a:pPr>
            <a:fld id="{CDF3DA52-2002-41D8-B8CE-68089C7C19E5}" type="datetime1">
              <a:rPr lang="zh-CN" altLang="en-US" sz="1400" smtClean="0"/>
              <a:t>2020\2\1 Saturday</a:t>
            </a:fld>
            <a:endParaRPr lang="zh-CN" altLang="en-US" sz="1400" dirty="0"/>
          </a:p>
        </p:txBody>
      </p:sp>
      <p:sp>
        <p:nvSpPr>
          <p:cNvPr id="7171"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7172"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5</a:t>
            </a:fld>
            <a:endParaRPr lang="en-US" altLang="zh-CN" sz="1400" dirty="0"/>
          </a:p>
        </p:txBody>
      </p:sp>
    </p:spTree>
    <p:extLst>
      <p:ext uri="{BB962C8B-B14F-4D97-AF65-F5344CB8AC3E}">
        <p14:creationId xmlns:p14="http://schemas.microsoft.com/office/powerpoint/2010/main" val="71437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1088390" y="875030"/>
            <a:ext cx="6481763" cy="877888"/>
          </a:xfrm>
        </p:spPr>
        <p:txBody>
          <a:bodyPr vert="horz" wrap="square" lIns="91440" tIns="45720" rIns="91440" bIns="45720" anchor="ctr"/>
          <a:lstStyle/>
          <a:p>
            <a:pPr eaLnBrk="1" hangingPunct="1"/>
            <a:r>
              <a:rPr lang="en-US" altLang="zh-CN" b="1" dirty="0" smtClean="0">
                <a:latin typeface="+mn-ea"/>
                <a:ea typeface="+mn-ea"/>
              </a:rPr>
              <a:t>9.1.1</a:t>
            </a:r>
            <a:r>
              <a:rPr lang="zh-CN" altLang="zh-CN" b="1" dirty="0">
                <a:latin typeface="+mn-ea"/>
                <a:ea typeface="+mn-ea"/>
              </a:rPr>
              <a:t>　基本</a:t>
            </a:r>
            <a:r>
              <a:rPr lang="zh-CN" altLang="zh-CN" b="1" dirty="0" smtClean="0">
                <a:latin typeface="+mn-ea"/>
                <a:ea typeface="+mn-ea"/>
              </a:rPr>
              <a:t>概念</a:t>
            </a:r>
            <a:endParaRPr b="1" dirty="0">
              <a:solidFill>
                <a:srgbClr val="E6410E"/>
              </a:solidFill>
              <a:latin typeface="宋体" panose="02010600030101010101" pitchFamily="2" charset="-122"/>
              <a:ea typeface="宋体" panose="02010600030101010101" pitchFamily="2" charset="-122"/>
              <a:cs typeface="宋体" panose="02010600030101010101" pitchFamily="2" charset="-122"/>
            </a:endParaRPr>
          </a:p>
        </p:txBody>
      </p:sp>
      <p:sp>
        <p:nvSpPr>
          <p:cNvPr id="7170" name="日期占位符 2"/>
          <p:cNvSpPr txBox="1">
            <a:spLocks noGrp="1"/>
          </p:cNvSpPr>
          <p:nvPr>
            <p:ph type="dt" sz="half" idx="10"/>
          </p:nvPr>
        </p:nvSpPr>
        <p:spPr/>
        <p:txBody>
          <a:bodyPr anchor="b"/>
          <a:lstStyle/>
          <a:p>
            <a:pPr marL="0" indent="0" eaLnBrk="1" hangingPunct="1">
              <a:spcBef>
                <a:spcPct val="0"/>
              </a:spcBef>
              <a:buClrTx/>
              <a:buSzTx/>
              <a:buFontTx/>
              <a:buNone/>
            </a:pPr>
            <a:fld id="{CDF3DA52-2002-41D8-B8CE-68089C7C19E5}" type="datetime1">
              <a:rPr lang="zh-CN" altLang="en-US" sz="1400" smtClean="0"/>
              <a:t>2020\2\1 Saturday</a:t>
            </a:fld>
            <a:endParaRPr lang="zh-CN" altLang="en-US" sz="1400" dirty="0"/>
          </a:p>
        </p:txBody>
      </p:sp>
      <p:sp>
        <p:nvSpPr>
          <p:cNvPr id="7171"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7172"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6</a:t>
            </a:fld>
            <a:endParaRPr lang="en-US" altLang="zh-CN" sz="1400" dirty="0"/>
          </a:p>
        </p:txBody>
      </p:sp>
      <p:sp>
        <p:nvSpPr>
          <p:cNvPr id="5" name="文本框 4"/>
          <p:cNvSpPr txBox="1"/>
          <p:nvPr/>
        </p:nvSpPr>
        <p:spPr>
          <a:xfrm>
            <a:off x="431540" y="2348880"/>
            <a:ext cx="8117620" cy="3539430"/>
          </a:xfrm>
          <a:prstGeom prst="rect">
            <a:avLst/>
          </a:prstGeom>
          <a:noFill/>
        </p:spPr>
        <p:txBody>
          <a:bodyPr wrap="square" rtlCol="0">
            <a:spAutoFit/>
          </a:bodyPr>
          <a:lstStyle/>
          <a:p>
            <a:r>
              <a:rPr lang="zh-CN" altLang="zh-CN" sz="2800" dirty="0" smtClean="0">
                <a:latin typeface="+mn-ea"/>
                <a:ea typeface="+mn-ea"/>
              </a:rPr>
              <a:t>基于</a:t>
            </a:r>
            <a:r>
              <a:rPr lang="zh-CN" altLang="zh-CN" sz="2800" dirty="0">
                <a:latin typeface="+mn-ea"/>
                <a:ea typeface="+mn-ea"/>
              </a:rPr>
              <a:t>身份标识的</a:t>
            </a:r>
            <a:r>
              <a:rPr lang="zh-CN" altLang="en-US" sz="2800" dirty="0">
                <a:latin typeface="+mn-ea"/>
                <a:ea typeface="+mn-ea"/>
              </a:rPr>
              <a:t>密码</a:t>
            </a:r>
            <a:r>
              <a:rPr lang="zh-CN" altLang="zh-CN" sz="2800" dirty="0">
                <a:latin typeface="+mn-ea"/>
                <a:ea typeface="+mn-ea"/>
              </a:rPr>
              <a:t>系统（</a:t>
            </a:r>
            <a:r>
              <a:rPr lang="en-US" altLang="zh-CN" sz="2800" dirty="0">
                <a:latin typeface="+mn-ea"/>
                <a:ea typeface="+mn-ea"/>
              </a:rPr>
              <a:t>Identity-Based Cryptograph</a:t>
            </a:r>
            <a:r>
              <a:rPr lang="zh-CN" altLang="zh-CN" sz="2800" dirty="0">
                <a:latin typeface="+mn-ea"/>
                <a:ea typeface="+mn-ea"/>
              </a:rPr>
              <a:t>，</a:t>
            </a:r>
            <a:r>
              <a:rPr lang="en-US" altLang="zh-CN" sz="2800" dirty="0">
                <a:latin typeface="+mn-ea"/>
                <a:ea typeface="+mn-ea"/>
              </a:rPr>
              <a:t>IBC</a:t>
            </a:r>
            <a:r>
              <a:rPr lang="zh-CN" altLang="zh-CN" sz="2800" dirty="0">
                <a:latin typeface="+mn-ea"/>
                <a:ea typeface="+mn-ea"/>
              </a:rPr>
              <a:t>）是一种非对称的公钥密码体系。标识密码的概念由</a:t>
            </a:r>
            <a:r>
              <a:rPr lang="en-US" altLang="zh-CN" sz="2800" dirty="0">
                <a:latin typeface="+mn-ea"/>
                <a:ea typeface="+mn-ea"/>
              </a:rPr>
              <a:t>Shamir</a:t>
            </a:r>
            <a:r>
              <a:rPr lang="zh-CN" altLang="zh-CN" sz="2800" dirty="0">
                <a:latin typeface="+mn-ea"/>
                <a:ea typeface="+mn-ea"/>
              </a:rPr>
              <a:t>于</a:t>
            </a:r>
            <a:r>
              <a:rPr lang="en-US" altLang="zh-CN" sz="2800" dirty="0">
                <a:latin typeface="+mn-ea"/>
                <a:ea typeface="+mn-ea"/>
              </a:rPr>
              <a:t>1984</a:t>
            </a:r>
            <a:r>
              <a:rPr lang="zh-CN" altLang="zh-CN" sz="2800" dirty="0">
                <a:latin typeface="+mn-ea"/>
                <a:ea typeface="+mn-ea"/>
              </a:rPr>
              <a:t>年提出，其最主要的观点是系统中不需要证书，使用用户的标识如姓名、</a:t>
            </a:r>
            <a:r>
              <a:rPr lang="en-US" altLang="zh-CN" sz="2800" dirty="0">
                <a:latin typeface="+mn-ea"/>
                <a:ea typeface="+mn-ea"/>
              </a:rPr>
              <a:t>IP</a:t>
            </a:r>
            <a:r>
              <a:rPr lang="zh-CN" altLang="zh-CN" sz="2800" dirty="0">
                <a:latin typeface="+mn-ea"/>
                <a:ea typeface="+mn-ea"/>
              </a:rPr>
              <a:t>地址、电子邮箱地址、手机号码等作为公钥。用户的私钥由密钥生成中心（</a:t>
            </a:r>
            <a:r>
              <a:rPr lang="en-US" altLang="zh-CN" sz="2800" dirty="0">
                <a:latin typeface="+mn-ea"/>
                <a:ea typeface="+mn-ea"/>
              </a:rPr>
              <a:t>Key Generate Center</a:t>
            </a:r>
            <a:r>
              <a:rPr lang="zh-CN" altLang="zh-CN" sz="2800" dirty="0">
                <a:latin typeface="+mn-ea"/>
                <a:ea typeface="+mn-ea"/>
              </a:rPr>
              <a:t>，</a:t>
            </a:r>
            <a:r>
              <a:rPr lang="en-US" altLang="zh-CN" sz="2800" dirty="0">
                <a:latin typeface="+mn-ea"/>
                <a:ea typeface="+mn-ea"/>
              </a:rPr>
              <a:t>KGC</a:t>
            </a:r>
            <a:r>
              <a:rPr lang="zh-CN" altLang="zh-CN" sz="2800" dirty="0">
                <a:latin typeface="+mn-ea"/>
                <a:ea typeface="+mn-ea"/>
              </a:rPr>
              <a:t>）根据系统主密钥和用户标识计算得出</a:t>
            </a:r>
            <a:r>
              <a:rPr lang="zh-CN" altLang="zh-CN" sz="2800" dirty="0" smtClean="0">
                <a:latin typeface="+mn-ea"/>
                <a:ea typeface="+mn-ea"/>
              </a:rPr>
              <a:t>。</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txBox="1">
            <a:spLocks noGrp="1"/>
          </p:cNvSpPr>
          <p:nvPr>
            <p:ph type="dt" sz="half" idx="10"/>
          </p:nvPr>
        </p:nvSpPr>
        <p:spPr/>
        <p:txBody>
          <a:bodyPr anchor="b"/>
          <a:lstStyle/>
          <a:p>
            <a:pPr marL="0" indent="0" eaLnBrk="1" hangingPunct="1">
              <a:spcBef>
                <a:spcPct val="0"/>
              </a:spcBef>
              <a:buClrTx/>
              <a:buSzTx/>
              <a:buFontTx/>
              <a:buNone/>
            </a:pPr>
            <a:fld id="{238B0EBA-DEAE-4590-A99B-0D3F4DBAED05}" type="datetime1">
              <a:rPr lang="zh-CN" altLang="en-US" sz="1400" smtClean="0"/>
              <a:t>2020\2\1 Saturday</a:t>
            </a:fld>
            <a:endParaRPr lang="zh-CN" altLang="en-US" sz="1400" dirty="0"/>
          </a:p>
        </p:txBody>
      </p:sp>
      <p:sp>
        <p:nvSpPr>
          <p:cNvPr id="819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dirty="0" smtClean="0"/>
              <a:t>---</a:t>
            </a:r>
            <a:r>
              <a:rPr lang="zh-CN" altLang="en-US" sz="1400" smtClean="0"/>
              <a:t>基础理论与应用</a:t>
            </a:r>
            <a:endParaRPr lang="en-US" altLang="zh-CN" sz="1400" dirty="0"/>
          </a:p>
        </p:txBody>
      </p:sp>
      <p:sp>
        <p:nvSpPr>
          <p:cNvPr id="819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7</a:t>
            </a:fld>
            <a:endParaRPr lang="en-US" altLang="zh-CN" sz="1400" dirty="0"/>
          </a:p>
        </p:txBody>
      </p:sp>
      <p:sp>
        <p:nvSpPr>
          <p:cNvPr id="2" name="文本框 1"/>
          <p:cNvSpPr txBox="1"/>
          <p:nvPr/>
        </p:nvSpPr>
        <p:spPr>
          <a:xfrm>
            <a:off x="341530" y="1988840"/>
            <a:ext cx="8532440" cy="3785652"/>
          </a:xfrm>
          <a:prstGeom prst="rect">
            <a:avLst/>
          </a:prstGeom>
          <a:noFill/>
        </p:spPr>
        <p:txBody>
          <a:bodyPr wrap="square" rtlCol="0">
            <a:spAutoFit/>
          </a:bodyPr>
          <a:lstStyle/>
          <a:p>
            <a:pPr marL="342900" indent="-342900">
              <a:buFont typeface="Wingdings" pitchFamily="2" charset="2"/>
              <a:buChar char="Ø"/>
            </a:pPr>
            <a:r>
              <a:rPr lang="zh-CN" altLang="zh-CN" sz="2400" dirty="0">
                <a:latin typeface="+mn-ea"/>
              </a:rPr>
              <a:t>用户的公钥由用户标识唯一确定，从而用户不需要第三方来保证公钥的真实性。</a:t>
            </a:r>
            <a:r>
              <a:rPr lang="zh-CN" altLang="zh-CN" sz="2400" dirty="0" smtClean="0">
                <a:latin typeface="+mn-ea"/>
              </a:rPr>
              <a:t>但那时</a:t>
            </a:r>
            <a:r>
              <a:rPr lang="zh-CN" altLang="zh-CN" sz="2400" dirty="0">
                <a:latin typeface="+mn-ea"/>
              </a:rPr>
              <a:t>标识密码的思想停留在理论阶段，并未出现具体的实施方案。</a:t>
            </a:r>
            <a:endParaRPr lang="en-US" altLang="zh-CN" sz="2400" dirty="0">
              <a:latin typeface="+mn-ea"/>
            </a:endParaRPr>
          </a:p>
          <a:p>
            <a:pPr marL="342900" indent="-342900">
              <a:buFont typeface="Wingdings" pitchFamily="2" charset="2"/>
              <a:buChar char="Ø"/>
            </a:pPr>
            <a:r>
              <a:rPr lang="en-US" altLang="zh-CN" sz="2400" dirty="0"/>
              <a:t> </a:t>
            </a:r>
            <a:r>
              <a:rPr lang="zh-CN" altLang="zh-CN" sz="2400" dirty="0" smtClean="0">
                <a:latin typeface="+mn-ea"/>
                <a:ea typeface="+mn-ea"/>
              </a:rPr>
              <a:t>直到</a:t>
            </a:r>
            <a:r>
              <a:rPr lang="en-US" altLang="zh-CN" sz="2400" dirty="0">
                <a:latin typeface="+mn-ea"/>
                <a:ea typeface="+mn-ea"/>
              </a:rPr>
              <a:t>2000</a:t>
            </a:r>
            <a:r>
              <a:rPr lang="zh-CN" altLang="zh-CN" sz="2400" dirty="0">
                <a:latin typeface="+mn-ea"/>
                <a:ea typeface="+mn-ea"/>
              </a:rPr>
              <a:t>年以后，</a:t>
            </a:r>
            <a:r>
              <a:rPr lang="en-US" altLang="zh-CN" sz="2400" dirty="0" err="1">
                <a:latin typeface="+mn-ea"/>
                <a:ea typeface="+mn-ea"/>
              </a:rPr>
              <a:t>Boneh</a:t>
            </a:r>
            <a:r>
              <a:rPr lang="zh-CN" altLang="zh-CN" sz="2400" dirty="0">
                <a:latin typeface="+mn-ea"/>
                <a:ea typeface="+mn-ea"/>
              </a:rPr>
              <a:t>和</a:t>
            </a:r>
            <a:r>
              <a:rPr lang="en-US" altLang="zh-CN" sz="2400" dirty="0">
                <a:latin typeface="+mn-ea"/>
                <a:ea typeface="+mn-ea"/>
              </a:rPr>
              <a:t>Franklin</a:t>
            </a:r>
            <a:r>
              <a:rPr lang="zh-CN" altLang="zh-CN" sz="2400" dirty="0">
                <a:latin typeface="+mn-ea"/>
                <a:ea typeface="+mn-ea"/>
              </a:rPr>
              <a:t>，以及</a:t>
            </a:r>
            <a:r>
              <a:rPr lang="en-US" altLang="zh-CN" sz="2400" dirty="0">
                <a:latin typeface="+mn-ea"/>
                <a:ea typeface="+mn-ea"/>
              </a:rPr>
              <a:t>Sakai</a:t>
            </a:r>
            <a:r>
              <a:rPr lang="zh-CN" altLang="zh-CN" sz="2400" dirty="0">
                <a:latin typeface="+mn-ea"/>
                <a:ea typeface="+mn-ea"/>
              </a:rPr>
              <a:t>、</a:t>
            </a:r>
            <a:r>
              <a:rPr lang="en-US" altLang="zh-CN" sz="2400" dirty="0" err="1">
                <a:latin typeface="+mn-ea"/>
                <a:ea typeface="+mn-ea"/>
              </a:rPr>
              <a:t>Ohgishi</a:t>
            </a:r>
            <a:r>
              <a:rPr lang="zh-CN" altLang="zh-CN" sz="2400" dirty="0">
                <a:latin typeface="+mn-ea"/>
                <a:ea typeface="+mn-ea"/>
              </a:rPr>
              <a:t>和</a:t>
            </a:r>
            <a:r>
              <a:rPr lang="en-US" altLang="zh-CN" sz="2400" dirty="0" err="1">
                <a:latin typeface="+mn-ea"/>
                <a:ea typeface="+mn-ea"/>
              </a:rPr>
              <a:t>Kasahara</a:t>
            </a:r>
            <a:r>
              <a:rPr lang="zh-CN" altLang="zh-CN" sz="2400" dirty="0">
                <a:latin typeface="+mn-ea"/>
                <a:ea typeface="+mn-ea"/>
              </a:rPr>
              <a:t>两个团队独立提出用椭圆曲线配对构造标识公钥密码，引发了标识密码的新发展</a:t>
            </a:r>
            <a:r>
              <a:rPr lang="zh-CN" altLang="zh-CN" sz="2400" dirty="0" smtClean="0">
                <a:latin typeface="+mn-ea"/>
                <a:ea typeface="+mn-ea"/>
              </a:rPr>
              <a:t>。</a:t>
            </a:r>
            <a:endParaRPr lang="en-US" altLang="zh-CN" sz="2400" dirty="0" smtClean="0">
              <a:latin typeface="+mn-ea"/>
              <a:ea typeface="+mn-ea"/>
            </a:endParaRPr>
          </a:p>
          <a:p>
            <a:pPr marL="342900" indent="-342900">
              <a:buFont typeface="Wingdings" pitchFamily="2" charset="2"/>
              <a:buChar char="Ø"/>
            </a:pPr>
            <a:r>
              <a:rPr lang="zh-CN" altLang="zh-CN" sz="2400" dirty="0" smtClean="0">
                <a:latin typeface="+mn-ea"/>
                <a:ea typeface="+mn-ea"/>
              </a:rPr>
              <a:t>利用</a:t>
            </a:r>
            <a:r>
              <a:rPr lang="zh-CN" altLang="zh-CN" sz="2400" dirty="0">
                <a:latin typeface="+mn-ea"/>
                <a:ea typeface="+mn-ea"/>
              </a:rPr>
              <a:t>椭圆曲线对的双线性性质，在椭圆曲线的循环子群与扩域的乘法循环子群之间建立联系，构成了双线性</a:t>
            </a:r>
            <a:r>
              <a:rPr lang="en-US" altLang="zh-CN" sz="2400" dirty="0">
                <a:latin typeface="+mn-ea"/>
                <a:ea typeface="+mn-ea"/>
              </a:rPr>
              <a:t>DH</a:t>
            </a:r>
            <a:r>
              <a:rPr lang="zh-CN" altLang="zh-CN" sz="2400" dirty="0">
                <a:latin typeface="+mn-ea"/>
                <a:ea typeface="+mn-ea"/>
              </a:rPr>
              <a:t>、双线性逆</a:t>
            </a:r>
            <a:r>
              <a:rPr lang="en-US" altLang="zh-CN" sz="2400" dirty="0">
                <a:latin typeface="+mn-ea"/>
                <a:ea typeface="+mn-ea"/>
              </a:rPr>
              <a:t>DH</a:t>
            </a:r>
            <a:r>
              <a:rPr lang="zh-CN" altLang="zh-CN" sz="2400" dirty="0">
                <a:latin typeface="+mn-ea"/>
                <a:ea typeface="+mn-ea"/>
              </a:rPr>
              <a:t>、判决双线性逆</a:t>
            </a:r>
            <a:r>
              <a:rPr lang="en-US" altLang="zh-CN" sz="2400" dirty="0">
                <a:latin typeface="+mn-ea"/>
                <a:ea typeface="+mn-ea"/>
              </a:rPr>
              <a:t>DH</a:t>
            </a:r>
            <a:r>
              <a:rPr lang="zh-CN" altLang="zh-CN" sz="2400" dirty="0">
                <a:latin typeface="+mn-ea"/>
                <a:ea typeface="+mn-ea"/>
              </a:rPr>
              <a:t>、</a:t>
            </a:r>
            <a:r>
              <a:rPr lang="en-US" altLang="zh-CN" sz="2400" dirty="0">
                <a:latin typeface="+mn-ea"/>
                <a:ea typeface="+mn-ea"/>
              </a:rPr>
              <a:t>q-</a:t>
            </a:r>
            <a:r>
              <a:rPr lang="zh-CN" altLang="zh-CN" sz="2400" dirty="0">
                <a:latin typeface="+mn-ea"/>
                <a:ea typeface="+mn-ea"/>
              </a:rPr>
              <a:t>双线性逆</a:t>
            </a:r>
            <a:r>
              <a:rPr lang="en-US" altLang="zh-CN" sz="2400" dirty="0">
                <a:latin typeface="+mn-ea"/>
                <a:ea typeface="+mn-ea"/>
              </a:rPr>
              <a:t>DH</a:t>
            </a:r>
            <a:r>
              <a:rPr lang="zh-CN" altLang="zh-CN" sz="2400" dirty="0">
                <a:latin typeface="+mn-ea"/>
                <a:ea typeface="+mn-ea"/>
              </a:rPr>
              <a:t>和</a:t>
            </a:r>
            <a:r>
              <a:rPr lang="en-US" altLang="zh-CN" sz="2400" dirty="0">
                <a:latin typeface="+mn-ea"/>
                <a:ea typeface="+mn-ea"/>
              </a:rPr>
              <a:t>q-Gap-</a:t>
            </a:r>
            <a:r>
              <a:rPr lang="zh-CN" altLang="zh-CN" sz="2400" dirty="0">
                <a:latin typeface="+mn-ea"/>
                <a:ea typeface="+mn-ea"/>
              </a:rPr>
              <a:t>双线性逆</a:t>
            </a:r>
            <a:r>
              <a:rPr lang="en-US" altLang="zh-CN" sz="2400" dirty="0">
                <a:latin typeface="+mn-ea"/>
                <a:ea typeface="+mn-ea"/>
              </a:rPr>
              <a:t>DH</a:t>
            </a:r>
            <a:r>
              <a:rPr lang="zh-CN" altLang="zh-CN" sz="2400" dirty="0">
                <a:latin typeface="+mn-ea"/>
                <a:ea typeface="+mn-ea"/>
              </a:rPr>
              <a:t>等难题</a:t>
            </a:r>
            <a:r>
              <a:rPr lang="zh-CN" altLang="zh-CN" sz="2400" dirty="0" smtClean="0">
                <a:latin typeface="+mn-ea"/>
                <a:ea typeface="+mn-ea"/>
              </a:rPr>
              <a:t>。</a:t>
            </a:r>
            <a:endParaRPr lang="zh-CN" altLang="zh-CN" sz="24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590" y="1990090"/>
            <a:ext cx="8022590" cy="4319270"/>
          </a:xfrm>
        </p:spPr>
        <p:txBody>
          <a:bodyPr vert="horz" wrap="square" lIns="91440" tIns="45720" rIns="91440" bIns="45720" numCol="1" anchor="t" anchorCtr="0" compatLnSpc="1"/>
          <a:lstStyle/>
          <a:p>
            <a:pPr marL="0" indent="0">
              <a:buNone/>
            </a:pPr>
            <a:r>
              <a:rPr lang="zh-CN" altLang="zh-CN" sz="2800" dirty="0">
                <a:latin typeface="+mn-ea"/>
              </a:rPr>
              <a:t>当椭圆曲线离散对数问题和扩域离散对数问题的求解</a:t>
            </a:r>
            <a:r>
              <a:rPr lang="zh-CN" altLang="zh-CN" sz="2800" dirty="0" smtClean="0">
                <a:latin typeface="+mn-ea"/>
              </a:rPr>
              <a:t>难度相当</a:t>
            </a:r>
            <a:r>
              <a:rPr lang="zh-CN" altLang="zh-CN" sz="2800" dirty="0">
                <a:latin typeface="+mn-ea"/>
              </a:rPr>
              <a:t>时，可用椭圆曲线对构造出安全性和实现效率最优化的标识密码。</a:t>
            </a:r>
            <a:endParaRPr lang="en-US" altLang="zh-CN" sz="2800" dirty="0">
              <a:latin typeface="+mn-ea"/>
            </a:endParaRPr>
          </a:p>
          <a:p>
            <a:pPr marL="0" indent="0">
              <a:buNone/>
            </a:pPr>
            <a:r>
              <a:rPr lang="en-US" altLang="zh-CN" sz="2800" dirty="0">
                <a:latin typeface="+mn-ea"/>
              </a:rPr>
              <a:t>    </a:t>
            </a:r>
            <a:endParaRPr kumimoji="0" lang="en-US" altLang="zh-CN" sz="2800" b="1" i="0" u="none" strike="noStrike" kern="0" cap="none" spc="0" normalizeH="0" baseline="30000" noProof="0" dirty="0">
              <a:ln>
                <a:noFill/>
              </a:ln>
              <a:solidFill>
                <a:schemeClr val="tx1"/>
              </a:solidFill>
              <a:effectLst/>
              <a:uLnTx/>
              <a:uFillTx/>
              <a:latin typeface="宋体" panose="02010600030101010101" pitchFamily="2" charset="-122"/>
              <a:ea typeface="+mn-ea"/>
              <a:cs typeface="宋体" panose="02010600030101010101" pitchFamily="2" charset="-122"/>
              <a:sym typeface="+mn-ea"/>
            </a:endParaRPr>
          </a:p>
        </p:txBody>
      </p:sp>
      <p:sp>
        <p:nvSpPr>
          <p:cNvPr id="10243" name="日期占位符 3"/>
          <p:cNvSpPr txBox="1">
            <a:spLocks noGrp="1"/>
          </p:cNvSpPr>
          <p:nvPr>
            <p:ph type="dt" sz="half" idx="10"/>
          </p:nvPr>
        </p:nvSpPr>
        <p:spPr/>
        <p:txBody>
          <a:bodyPr anchor="b"/>
          <a:lstStyle/>
          <a:p>
            <a:pPr marL="0" indent="0" eaLnBrk="1" hangingPunct="1">
              <a:spcBef>
                <a:spcPct val="0"/>
              </a:spcBef>
              <a:buClrTx/>
              <a:buSzTx/>
              <a:buFontTx/>
              <a:buNone/>
            </a:pPr>
            <a:fld id="{4017AA70-1252-45C4-89B2-A56F55A1D74A}" type="datetime1">
              <a:rPr lang="zh-CN" altLang="en-US" sz="1400" smtClean="0"/>
              <a:t>2020\2\1 Saturday</a:t>
            </a:fld>
            <a:endParaRPr lang="zh-CN" altLang="en-US" sz="1400" dirty="0"/>
          </a:p>
        </p:txBody>
      </p:sp>
      <p:sp>
        <p:nvSpPr>
          <p:cNvPr id="10244"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024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a:t>
            </a:fld>
            <a:endParaRPr lang="en-US" altLang="zh-C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1530" y="1898830"/>
            <a:ext cx="8505945" cy="4381617"/>
          </a:xfrm>
        </p:spPr>
        <p:txBody>
          <a:bodyPr/>
          <a:lstStyle/>
          <a:p>
            <a:pPr marL="0" indent="0">
              <a:buNone/>
            </a:pPr>
            <a:r>
              <a:rPr lang="zh-CN" altLang="zh-CN" sz="2600" dirty="0">
                <a:latin typeface="+mn-ea"/>
              </a:rPr>
              <a:t>从抽象角度来看，双线性对的</a:t>
            </a:r>
            <a:r>
              <a:rPr lang="zh-CN" altLang="zh-CN" sz="2600" dirty="0" smtClean="0">
                <a:latin typeface="+mn-ea"/>
              </a:rPr>
              <a:t>映射形式为</a:t>
            </a:r>
            <a:r>
              <a:rPr lang="en-US" altLang="zh-CN" sz="2600" dirty="0" smtClean="0">
                <a:latin typeface="Times New Roman" panose="02020603050405020304" pitchFamily="18" charset="0"/>
                <a:cs typeface="Times New Roman" panose="02020603050405020304" pitchFamily="18" charset="0"/>
              </a:rPr>
              <a:t>   </a:t>
            </a:r>
            <a:r>
              <a:rPr lang="en-US" altLang="zh-CN" sz="2600" i="1" dirty="0" smtClean="0">
                <a:latin typeface="Times New Roman" panose="02020603050405020304" pitchFamily="18" charset="0"/>
                <a:cs typeface="Times New Roman" panose="02020603050405020304" pitchFamily="18" charset="0"/>
              </a:rPr>
              <a:t>e</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G</a:t>
            </a:r>
            <a:r>
              <a:rPr lang="en-US" altLang="zh-CN" sz="2600" baseline="-25000" dirty="0" smtClean="0">
                <a:latin typeface="Times New Roman" panose="02020603050405020304" pitchFamily="18" charset="0"/>
                <a:cs typeface="Times New Roman" panose="02020603050405020304" pitchFamily="18" charset="0"/>
              </a:rPr>
              <a:t>1</a:t>
            </a:r>
            <a:r>
              <a:rPr lang="en-US" altLang="zh-CN" sz="2600" dirty="0" smtClean="0">
                <a:latin typeface="Times New Roman" panose="02020603050405020304" pitchFamily="18" charset="0"/>
                <a:cs typeface="Times New Roman" panose="02020603050405020304" pitchFamily="18" charset="0"/>
                <a:sym typeface="+mn-ea"/>
              </a:rPr>
              <a:t>×</a:t>
            </a:r>
            <a:r>
              <a:rPr lang="en-US" altLang="zh-CN" sz="2600" i="1" dirty="0" smtClean="0">
                <a:latin typeface="Times New Roman" panose="02020603050405020304" pitchFamily="18" charset="0"/>
                <a:cs typeface="Times New Roman" panose="02020603050405020304" pitchFamily="18" charset="0"/>
                <a:sym typeface="+mn-ea"/>
              </a:rPr>
              <a:t>G</a:t>
            </a:r>
            <a:r>
              <a:rPr lang="en-US" altLang="zh-CN" sz="2600" baseline="-25000" dirty="0" smtClean="0">
                <a:latin typeface="Times New Roman" panose="02020603050405020304" pitchFamily="18" charset="0"/>
                <a:cs typeface="Times New Roman" panose="02020603050405020304" pitchFamily="18" charset="0"/>
                <a:sym typeface="+mn-ea"/>
              </a:rPr>
              <a:t>2</a:t>
            </a:r>
            <a:r>
              <a:rPr lang="zh-CN" altLang="en-US" sz="2600" i="1" dirty="0" smtClean="0">
                <a:latin typeface="Times New Roman" panose="02020603050405020304" pitchFamily="18" charset="0"/>
                <a:cs typeface="Times New Roman" panose="02020603050405020304" pitchFamily="18" charset="0"/>
                <a:sym typeface="+mn-ea"/>
              </a:rPr>
              <a:t>→</a:t>
            </a:r>
            <a:r>
              <a:rPr lang="en-US" altLang="zh-CN" sz="2600" i="1" dirty="0" smtClean="0">
                <a:latin typeface="Times New Roman" panose="02020603050405020304" pitchFamily="18" charset="0"/>
                <a:cs typeface="Times New Roman" panose="02020603050405020304" pitchFamily="18" charset="0"/>
                <a:sym typeface="+mn-ea"/>
              </a:rPr>
              <a:t>G</a:t>
            </a:r>
            <a:r>
              <a:rPr lang="en-US" altLang="zh-CN" sz="2600" i="1" baseline="-25000" dirty="0" smtClean="0">
                <a:latin typeface="Times New Roman" panose="02020603050405020304" pitchFamily="18" charset="0"/>
                <a:cs typeface="Times New Roman" panose="02020603050405020304" pitchFamily="18" charset="0"/>
                <a:sym typeface="+mn-ea"/>
              </a:rPr>
              <a:t>T</a:t>
            </a:r>
            <a:r>
              <a:rPr lang="zh-CN" altLang="en-US" sz="2600" baseline="-25000" dirty="0" smtClean="0">
                <a:latin typeface="Times New Roman" panose="02020603050405020304" pitchFamily="18" charset="0"/>
                <a:cs typeface="Times New Roman" panose="02020603050405020304" pitchFamily="18" charset="0"/>
                <a:sym typeface="+mn-ea"/>
              </a:rPr>
              <a:t>，</a:t>
            </a:r>
            <a:r>
              <a:rPr lang="zh-CN" altLang="zh-CN" sz="2600" dirty="0" smtClean="0"/>
              <a:t>其中</a:t>
            </a:r>
            <a:r>
              <a:rPr lang="zh-CN" altLang="zh-CN" sz="2600" dirty="0"/>
              <a:t>，</a:t>
            </a:r>
            <a:r>
              <a:rPr lang="en-US" altLang="zh-CN" sz="2600" i="1" dirty="0">
                <a:latin typeface="Times New Roman" pitchFamily="18" charset="0"/>
                <a:cs typeface="Times New Roman" pitchFamily="18" charset="0"/>
              </a:rPr>
              <a:t>G</a:t>
            </a:r>
            <a:r>
              <a:rPr lang="en-US" altLang="zh-CN" sz="2600" baseline="-25000" dirty="0">
                <a:latin typeface="Times New Roman" pitchFamily="18" charset="0"/>
                <a:cs typeface="Times New Roman" pitchFamily="18" charset="0"/>
              </a:rPr>
              <a:t>1</a:t>
            </a:r>
            <a:r>
              <a:rPr lang="zh-CN" altLang="en-US" sz="2600" i="1" dirty="0">
                <a:latin typeface="+mn-ea"/>
              </a:rPr>
              <a:t>、</a:t>
            </a:r>
            <a:r>
              <a:rPr lang="en-US" altLang="zh-CN" sz="2600" i="1" dirty="0">
                <a:latin typeface="Times New Roman" pitchFamily="18" charset="0"/>
                <a:cs typeface="Times New Roman" pitchFamily="18" charset="0"/>
                <a:sym typeface="+mn-ea"/>
              </a:rPr>
              <a:t>G</a:t>
            </a:r>
            <a:r>
              <a:rPr lang="en-US" altLang="zh-CN" sz="2600" baseline="-25000" dirty="0">
                <a:latin typeface="Times New Roman" pitchFamily="18" charset="0"/>
                <a:cs typeface="Times New Roman" pitchFamily="18" charset="0"/>
                <a:sym typeface="+mn-ea"/>
              </a:rPr>
              <a:t>2</a:t>
            </a:r>
            <a:r>
              <a:rPr lang="zh-CN" altLang="zh-CN" sz="2600" dirty="0"/>
              <a:t>是加法群；</a:t>
            </a:r>
            <a:r>
              <a:rPr lang="en-US" altLang="zh-CN" sz="2600" i="1" dirty="0">
                <a:latin typeface="Times New Roman" pitchFamily="18" charset="0"/>
                <a:cs typeface="Times New Roman" pitchFamily="18" charset="0"/>
                <a:sym typeface="+mn-ea"/>
              </a:rPr>
              <a:t>G</a:t>
            </a:r>
            <a:r>
              <a:rPr lang="en-US" altLang="zh-CN" sz="2600" i="1" baseline="-25000" dirty="0">
                <a:latin typeface="Times New Roman" pitchFamily="18" charset="0"/>
                <a:cs typeface="Times New Roman" pitchFamily="18" charset="0"/>
                <a:sym typeface="+mn-ea"/>
              </a:rPr>
              <a:t>T</a:t>
            </a:r>
            <a:r>
              <a:rPr lang="zh-CN" altLang="zh-CN" sz="2600" dirty="0"/>
              <a:t>是乘法群</a:t>
            </a:r>
            <a:r>
              <a:rPr lang="zh-CN" altLang="zh-CN" sz="2600" dirty="0" smtClean="0"/>
              <a:t>。</a:t>
            </a:r>
            <a:endParaRPr lang="en-US" altLang="zh-CN" sz="2600" dirty="0" smtClean="0"/>
          </a:p>
          <a:p>
            <a:pPr marL="0" indent="0">
              <a:buNone/>
            </a:pPr>
            <a:r>
              <a:rPr lang="zh-CN" altLang="zh-CN" sz="2600" dirty="0" smtClean="0"/>
              <a:t>双</a:t>
            </a:r>
            <a:r>
              <a:rPr lang="zh-CN" altLang="zh-CN" sz="2600" dirty="0"/>
              <a:t>线性对满足以下</a:t>
            </a:r>
            <a:r>
              <a:rPr lang="zh-CN" altLang="zh-CN" sz="2600" dirty="0" smtClean="0"/>
              <a:t>特性</a:t>
            </a:r>
            <a:r>
              <a:rPr lang="zh-CN" altLang="en-US" sz="2600" dirty="0" smtClean="0"/>
              <a:t>：</a:t>
            </a:r>
            <a:endParaRPr lang="en-US" altLang="zh-CN" sz="2600" i="1" baseline="-25000" dirty="0">
              <a:latin typeface="+mn-ea"/>
              <a:sym typeface="+mn-ea"/>
            </a:endParaRPr>
          </a:p>
          <a:p>
            <a:pPr marL="0" indent="0">
              <a:buNone/>
            </a:pPr>
            <a:r>
              <a:rPr lang="zh-CN" altLang="zh-CN" sz="2600" b="1" dirty="0" smtClean="0"/>
              <a:t>双</a:t>
            </a:r>
            <a:r>
              <a:rPr lang="zh-CN" altLang="zh-CN" sz="2600" b="1" dirty="0"/>
              <a:t>线性性：</a:t>
            </a:r>
            <a:r>
              <a:rPr lang="zh-CN" altLang="zh-CN" sz="2600" dirty="0"/>
              <a:t>对任意</a:t>
            </a:r>
            <a:r>
              <a:rPr lang="en-US" altLang="zh-CN" sz="2600" i="1" dirty="0">
                <a:latin typeface="Times New Roman" panose="02020603050405020304" pitchFamily="18" charset="0"/>
                <a:cs typeface="Times New Roman" panose="02020603050405020304" pitchFamily="18" charset="0"/>
              </a:rPr>
              <a:t>P</a:t>
            </a:r>
            <a:r>
              <a:rPr lang="zh-CN" altLang="en-US"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G</a:t>
            </a:r>
            <a:r>
              <a:rPr lang="en-US" altLang="zh-CN" sz="2600" baseline="-25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Q</a:t>
            </a:r>
            <a:r>
              <a:rPr lang="zh-CN" altLang="en-US"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sym typeface="+mn-ea"/>
              </a:rPr>
              <a:t>G</a:t>
            </a:r>
            <a:r>
              <a:rPr lang="en-US" altLang="zh-CN" sz="2600" baseline="-25000" dirty="0">
                <a:latin typeface="Times New Roman" panose="02020603050405020304" pitchFamily="18" charset="0"/>
                <a:cs typeface="Times New Roman" panose="02020603050405020304" pitchFamily="18" charset="0"/>
                <a:sym typeface="+mn-ea"/>
              </a:rPr>
              <a:t>2</a:t>
            </a:r>
            <a:r>
              <a:rPr lang="en-US" altLang="zh-CN" sz="2600" i="1" dirty="0">
                <a:latin typeface="Times New Roman" panose="02020603050405020304" pitchFamily="18" charset="0"/>
                <a:cs typeface="Times New Roman" panose="02020603050405020304" pitchFamily="18" charset="0"/>
                <a:sym typeface="+mn-ea"/>
              </a:rPr>
              <a:t> ,n</a:t>
            </a:r>
            <a:r>
              <a:rPr lang="zh-CN" altLang="en-US"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Z,</a:t>
            </a:r>
          </a:p>
          <a:p>
            <a:pPr marL="0" indent="0" algn="ctr">
              <a:buNone/>
            </a:pPr>
            <a:r>
              <a:rPr lang="en-US" altLang="zh-CN" sz="2600" i="1" dirty="0" smtClean="0">
                <a:latin typeface="Times New Roman" panose="02020603050405020304" pitchFamily="18" charset="0"/>
                <a:cs typeface="Times New Roman" panose="02020603050405020304" pitchFamily="18" charset="0"/>
              </a:rPr>
              <a:t>e</a:t>
            </a:r>
            <a:r>
              <a:rPr lang="en-US" altLang="zh-CN" sz="2600" dirty="0" smtClean="0">
                <a:latin typeface="Times New Roman" panose="02020603050405020304" pitchFamily="18" charset="0"/>
                <a:cs typeface="Times New Roman" panose="02020603050405020304" pitchFamily="18" charset="0"/>
              </a:rPr>
              <a:t>(</a:t>
            </a:r>
            <a:r>
              <a:rPr lang="en-US" altLang="zh-CN" sz="2600" i="1" dirty="0" err="1" smtClean="0">
                <a:latin typeface="Times New Roman" panose="02020603050405020304" pitchFamily="18" charset="0"/>
                <a:cs typeface="Times New Roman" panose="02020603050405020304" pitchFamily="18" charset="0"/>
                <a:sym typeface="+mn-ea"/>
              </a:rPr>
              <a:t>np,Q</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sym typeface="+mn-ea"/>
              </a:rPr>
              <a:t>e</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err="1">
                <a:latin typeface="Times New Roman" panose="02020603050405020304" pitchFamily="18" charset="0"/>
                <a:cs typeface="Times New Roman" panose="02020603050405020304" pitchFamily="18" charset="0"/>
                <a:sym typeface="+mn-ea"/>
              </a:rPr>
              <a:t>p,nQ</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a:t>
            </a:r>
            <a:r>
              <a:rPr lang="en-US" altLang="zh-CN" sz="2600" i="1" dirty="0" smtClean="0">
                <a:latin typeface="Times New Roman" panose="02020603050405020304" pitchFamily="18" charset="0"/>
                <a:cs typeface="Times New Roman" panose="02020603050405020304" pitchFamily="18" charset="0"/>
                <a:sym typeface="+mn-ea"/>
              </a:rPr>
              <a:t>e</a:t>
            </a:r>
            <a:r>
              <a:rPr lang="en-US" altLang="zh-CN" sz="2600" dirty="0" smtClean="0">
                <a:latin typeface="Times New Roman" panose="02020603050405020304" pitchFamily="18" charset="0"/>
                <a:cs typeface="Times New Roman" panose="02020603050405020304" pitchFamily="18" charset="0"/>
                <a:sym typeface="+mn-ea"/>
              </a:rPr>
              <a:t>(</a:t>
            </a:r>
            <a:r>
              <a:rPr lang="en-US" altLang="zh-CN" sz="2600" i="1" dirty="0" err="1" smtClean="0">
                <a:latin typeface="Times New Roman" panose="02020603050405020304" pitchFamily="18" charset="0"/>
                <a:cs typeface="Times New Roman" panose="02020603050405020304" pitchFamily="18" charset="0"/>
                <a:sym typeface="+mn-ea"/>
              </a:rPr>
              <a:t>p,Q</a:t>
            </a:r>
            <a:r>
              <a:rPr lang="en-US" altLang="zh-CN" sz="2600" dirty="0" smtClean="0">
                <a:latin typeface="Times New Roman" panose="02020603050405020304" pitchFamily="18" charset="0"/>
                <a:cs typeface="Times New Roman" panose="02020603050405020304" pitchFamily="18" charset="0"/>
                <a:sym typeface="+mn-ea"/>
              </a:rPr>
              <a:t>)</a:t>
            </a:r>
            <a:r>
              <a:rPr lang="en-US" altLang="zh-CN" sz="2600" i="1" baseline="30000" dirty="0" smtClean="0">
                <a:latin typeface="Times New Roman" panose="02020603050405020304" pitchFamily="18" charset="0"/>
                <a:cs typeface="Times New Roman" panose="02020603050405020304" pitchFamily="18" charset="0"/>
                <a:sym typeface="+mn-ea"/>
              </a:rPr>
              <a:t>n</a:t>
            </a:r>
          </a:p>
          <a:p>
            <a:pPr marL="0" indent="0">
              <a:buNone/>
            </a:pPr>
            <a:r>
              <a:rPr lang="zh-CN" altLang="en-US" sz="2600" b="1" dirty="0" smtClean="0">
                <a:latin typeface="宋体" panose="02010600030101010101" pitchFamily="2" charset="-122"/>
                <a:cs typeface="宋体" panose="02010600030101010101" pitchFamily="2" charset="-122"/>
                <a:sym typeface="+mn-ea"/>
              </a:rPr>
              <a:t>非</a:t>
            </a:r>
            <a:r>
              <a:rPr lang="zh-CN" altLang="en-US" sz="2600" b="1" dirty="0">
                <a:latin typeface="宋体" panose="02010600030101010101" pitchFamily="2" charset="-122"/>
                <a:cs typeface="宋体" panose="02010600030101010101" pitchFamily="2" charset="-122"/>
                <a:sym typeface="+mn-ea"/>
              </a:rPr>
              <a:t>退化性：</a:t>
            </a:r>
            <a:r>
              <a:rPr lang="zh-CN" altLang="en-US" sz="2600" dirty="0">
                <a:latin typeface="宋体" panose="02010600030101010101" pitchFamily="2" charset="-122"/>
                <a:cs typeface="宋体" panose="02010600030101010101" pitchFamily="2" charset="-122"/>
                <a:sym typeface="+mn-ea"/>
              </a:rPr>
              <a:t>一定存在</a:t>
            </a:r>
            <a:r>
              <a:rPr lang="en-US" altLang="zh-CN" sz="2600" i="1" dirty="0">
                <a:latin typeface="Times New Roman" panose="02020603050405020304" pitchFamily="18" charset="0"/>
                <a:cs typeface="Times New Roman" panose="02020603050405020304" pitchFamily="18" charset="0"/>
                <a:sym typeface="+mn-ea"/>
              </a:rPr>
              <a:t>P</a:t>
            </a:r>
            <a:r>
              <a:rPr lang="zh-CN" altLang="en-US"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G</a:t>
            </a:r>
            <a:r>
              <a:rPr lang="en-US" altLang="zh-CN" sz="2600" baseline="-25000" dirty="0">
                <a:latin typeface="Times New Roman" panose="02020603050405020304" pitchFamily="18" charset="0"/>
                <a:cs typeface="Times New Roman" panose="02020603050405020304" pitchFamily="18" charset="0"/>
                <a:sym typeface="+mn-ea"/>
              </a:rPr>
              <a:t>1</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Q</a:t>
            </a:r>
            <a:r>
              <a:rPr lang="zh-CN" altLang="en-US"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G</a:t>
            </a:r>
            <a:r>
              <a:rPr lang="en-US" altLang="zh-CN" sz="2600" baseline="-25000" dirty="0">
                <a:latin typeface="Times New Roman" panose="02020603050405020304" pitchFamily="18" charset="0"/>
                <a:cs typeface="Times New Roman" panose="02020603050405020304" pitchFamily="18" charset="0"/>
                <a:sym typeface="+mn-ea"/>
              </a:rPr>
              <a:t>2</a:t>
            </a:r>
            <a:r>
              <a:rPr lang="en-US" altLang="zh-CN" sz="2600" i="1" dirty="0">
                <a:latin typeface="Times New Roman" panose="02020603050405020304" pitchFamily="18" charset="0"/>
                <a:cs typeface="Times New Roman" panose="02020603050405020304" pitchFamily="18" charset="0"/>
                <a:sym typeface="+mn-ea"/>
              </a:rPr>
              <a:t> </a:t>
            </a:r>
            <a:r>
              <a:rPr lang="en-US" altLang="zh-CN" sz="2600" i="1" dirty="0">
                <a:latin typeface="宋体" panose="02010600030101010101" pitchFamily="2" charset="-122"/>
                <a:cs typeface="宋体" panose="02010600030101010101" pitchFamily="2" charset="-122"/>
                <a:sym typeface="+mn-ea"/>
              </a:rPr>
              <a:t>,</a:t>
            </a:r>
            <a:r>
              <a:rPr lang="en-US" altLang="zh-CN" sz="2600" dirty="0" err="1">
                <a:latin typeface="宋体" panose="02010600030101010101" pitchFamily="2" charset="-122"/>
                <a:cs typeface="宋体" panose="02010600030101010101" pitchFamily="2" charset="-122"/>
                <a:sym typeface="+mn-ea"/>
              </a:rPr>
              <a:t>使得</a:t>
            </a:r>
            <a:r>
              <a:rPr lang="en-US" altLang="zh-CN" sz="2600" i="1" dirty="0" err="1">
                <a:latin typeface="Times New Roman" panose="02020603050405020304" pitchFamily="18" charset="0"/>
                <a:cs typeface="Times New Roman" panose="02020603050405020304" pitchFamily="18" charset="0"/>
                <a:sym typeface="+mn-ea"/>
              </a:rPr>
              <a:t>e</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err="1">
                <a:latin typeface="Times New Roman" panose="02020603050405020304" pitchFamily="18" charset="0"/>
                <a:cs typeface="Times New Roman" panose="02020603050405020304" pitchFamily="18" charset="0"/>
                <a:sym typeface="+mn-ea"/>
              </a:rPr>
              <a:t>p,Q</a:t>
            </a:r>
            <a:r>
              <a:rPr lang="en-US" altLang="zh-CN" sz="2600" dirty="0">
                <a:latin typeface="Times New Roman" panose="02020603050405020304" pitchFamily="18" charset="0"/>
                <a:cs typeface="Times New Roman" panose="02020603050405020304" pitchFamily="18" charset="0"/>
                <a:sym typeface="+mn-ea"/>
              </a:rPr>
              <a:t>)≠1</a:t>
            </a:r>
            <a:r>
              <a:rPr lang="en-US" altLang="zh-CN" sz="2600" i="1" baseline="-25000" dirty="0">
                <a:latin typeface="Times New Roman" panose="02020603050405020304" pitchFamily="18" charset="0"/>
                <a:cs typeface="Times New Roman" panose="02020603050405020304" pitchFamily="18" charset="0"/>
                <a:sym typeface="+mn-ea"/>
              </a:rPr>
              <a:t>GT</a:t>
            </a:r>
            <a:r>
              <a:rPr lang="en-US" altLang="zh-CN" sz="2600" i="1" dirty="0">
                <a:latin typeface="Times New Roman" panose="02020603050405020304" pitchFamily="18" charset="0"/>
                <a:cs typeface="Times New Roman" panose="02020603050405020304" pitchFamily="18" charset="0"/>
                <a:sym typeface="+mn-ea"/>
              </a:rPr>
              <a:t> </a:t>
            </a:r>
            <a:r>
              <a:rPr lang="zh-CN" altLang="en-US" sz="2600" dirty="0" smtClean="0">
                <a:latin typeface="Times New Roman" panose="02020603050405020304" pitchFamily="18" charset="0"/>
                <a:cs typeface="Times New Roman" panose="02020603050405020304" pitchFamily="18" charset="0"/>
                <a:sym typeface="+mn-ea"/>
              </a:rPr>
              <a:t>，</a:t>
            </a:r>
            <a:endParaRPr lang="en-US" altLang="zh-CN" sz="2600" dirty="0" smtClean="0">
              <a:latin typeface="Times New Roman" panose="02020603050405020304" pitchFamily="18" charset="0"/>
              <a:cs typeface="Times New Roman" panose="02020603050405020304" pitchFamily="18" charset="0"/>
              <a:sym typeface="+mn-ea"/>
            </a:endParaRPr>
          </a:p>
          <a:p>
            <a:pPr marL="0" indent="0">
              <a:buNone/>
            </a:pPr>
            <a:r>
              <a:rPr lang="zh-CN" altLang="en-US" sz="2600" dirty="0" smtClean="0">
                <a:latin typeface="宋体" panose="02010600030101010101" pitchFamily="2" charset="-122"/>
                <a:cs typeface="宋体" panose="02010600030101010101" pitchFamily="2" charset="-122"/>
                <a:sym typeface="+mn-ea"/>
              </a:rPr>
              <a:t>其中</a:t>
            </a:r>
            <a:r>
              <a:rPr lang="en-US" altLang="zh-CN" sz="2600" dirty="0">
                <a:latin typeface="Times New Roman" panose="02020603050405020304" pitchFamily="18" charset="0"/>
                <a:cs typeface="Times New Roman" panose="02020603050405020304" pitchFamily="18" charset="0"/>
                <a:sym typeface="+mn-ea"/>
              </a:rPr>
              <a:t>1</a:t>
            </a:r>
            <a:r>
              <a:rPr lang="en-US" altLang="zh-CN" sz="2600" i="1" baseline="-25000" dirty="0">
                <a:latin typeface="Times New Roman" panose="02020603050405020304" pitchFamily="18" charset="0"/>
                <a:cs typeface="Times New Roman" panose="02020603050405020304" pitchFamily="18" charset="0"/>
                <a:sym typeface="+mn-ea"/>
              </a:rPr>
              <a:t>GT</a:t>
            </a:r>
            <a:r>
              <a:rPr lang="zh-CN" altLang="en-US" sz="2600" dirty="0">
                <a:latin typeface="宋体" panose="02010600030101010101" pitchFamily="2" charset="-122"/>
                <a:cs typeface="宋体" panose="02010600030101010101" pitchFamily="2" charset="-122"/>
                <a:sym typeface="+mn-ea"/>
              </a:rPr>
              <a:t>表示</a:t>
            </a:r>
            <a:r>
              <a:rPr lang="en-US" altLang="zh-CN" sz="2600" i="1" dirty="0" err="1">
                <a:latin typeface="Times New Roman" panose="02020603050405020304" pitchFamily="18" charset="0"/>
                <a:cs typeface="Times New Roman" panose="02020603050405020304" pitchFamily="18" charset="0"/>
                <a:sym typeface="+mn-ea"/>
              </a:rPr>
              <a:t>G</a:t>
            </a:r>
            <a:r>
              <a:rPr lang="en-US" altLang="zh-CN" sz="2600" i="1" baseline="-25000" dirty="0" err="1">
                <a:latin typeface="Times New Roman" panose="02020603050405020304" pitchFamily="18" charset="0"/>
                <a:cs typeface="Times New Roman" panose="02020603050405020304" pitchFamily="18" charset="0"/>
                <a:sym typeface="+mn-ea"/>
              </a:rPr>
              <a:t>T</a:t>
            </a:r>
            <a:r>
              <a:rPr lang="en-US" altLang="zh-CN" sz="2600" dirty="0" err="1">
                <a:latin typeface="宋体" panose="02010600030101010101" pitchFamily="2" charset="-122"/>
                <a:sym typeface="+mn-ea"/>
              </a:rPr>
              <a:t>中的单位元</a:t>
            </a:r>
            <a:r>
              <a:rPr lang="en-US" altLang="zh-CN" sz="2600" i="1" baseline="-25000" dirty="0" smtClean="0">
                <a:latin typeface="+mn-ea"/>
                <a:sym typeface="+mn-ea"/>
              </a:rPr>
              <a:t>。</a:t>
            </a:r>
          </a:p>
          <a:p>
            <a:pPr marL="0" indent="0">
              <a:buNone/>
            </a:pPr>
            <a:r>
              <a:rPr lang="en-US" altLang="zh-CN" sz="2600" b="1" dirty="0" smtClean="0">
                <a:latin typeface="宋体" panose="02010600030101010101" pitchFamily="2" charset="-122"/>
                <a:sym typeface="+mn-ea"/>
              </a:rPr>
              <a:t>可计算性</a:t>
            </a:r>
            <a:r>
              <a:rPr lang="en-US" altLang="zh-CN" sz="2600" b="1" dirty="0">
                <a:latin typeface="宋体" panose="02010600030101010101" pitchFamily="2" charset="-122"/>
                <a:sym typeface="+mn-ea"/>
              </a:rPr>
              <a:t>：</a:t>
            </a:r>
            <a:r>
              <a:rPr lang="en-US" altLang="zh-CN" sz="2600" dirty="0">
                <a:latin typeface="宋体" panose="02010600030101010101" pitchFamily="2" charset="-122"/>
                <a:sym typeface="+mn-ea"/>
              </a:rPr>
              <a:t>存在有效的多项式时间算法计算出双线性对的值。</a:t>
            </a:r>
            <a:endParaRPr lang="en-US" altLang="zh-CN" sz="2600" i="1" baseline="-25000" dirty="0">
              <a:latin typeface="+mn-ea"/>
              <a:sym typeface="+mn-ea"/>
            </a:endParaRPr>
          </a:p>
          <a:p>
            <a:pPr marL="0" indent="0">
              <a:buNone/>
            </a:pPr>
            <a:endParaRPr lang="en-US" altLang="zh-CN" sz="2800" baseline="30000" dirty="0">
              <a:latin typeface="Times New Roman" panose="02020603050405020304" pitchFamily="18" charset="0"/>
              <a:cs typeface="Times New Roman" panose="02020603050405020304" pitchFamily="18" charset="0"/>
              <a:sym typeface="+mn-ea"/>
            </a:endParaRPr>
          </a:p>
          <a:p>
            <a:pPr marL="0" indent="0">
              <a:buNone/>
            </a:pPr>
            <a:endParaRPr lang="en-US" altLang="zh-CN" sz="2800" b="1" baseline="30000" dirty="0">
              <a:latin typeface="宋体" panose="02010600030101010101" pitchFamily="2" charset="-122"/>
              <a:cs typeface="宋体" panose="02010600030101010101" pitchFamily="2" charset="-122"/>
              <a:sym typeface="+mn-ea"/>
            </a:endParaRPr>
          </a:p>
          <a:p>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2E3A50-CC3C-410E-ACD2-CF6FAB65F6F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2020\2\1 Saturday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dirty="0" smtClean="0"/>
              <a:t>---</a:t>
            </a:r>
            <a:r>
              <a:rPr lang="zh-CN" altLang="en-US" smtClean="0"/>
              <a:t>基础理论与应用</a:t>
            </a:r>
            <a:endParaRPr lang="en-US" altLang="zh-CN" dirty="0"/>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Tahoma" panose="020B0604030504040204" pitchFamily="34" charset="0"/>
              </a:rPr>
              <a:t>9</a:t>
            </a:fld>
            <a:endParaRPr lang="en-US" altLang="zh-CN" dirty="0">
              <a:latin typeface="Tahoma" panose="020B0604030504040204" pitchFamily="34" charset="0"/>
            </a:endParaRPr>
          </a:p>
        </p:txBody>
      </p:sp>
    </p:spTree>
    <p:extLst>
      <p:ext uri="{BB962C8B-B14F-4D97-AF65-F5344CB8AC3E}">
        <p14:creationId xmlns:p14="http://schemas.microsoft.com/office/powerpoint/2010/main" val="3441208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TotalTime>
  <Words>3114</Words>
  <Application>Microsoft Office PowerPoint</Application>
  <PresentationFormat>全屏显示(4:3)</PresentationFormat>
  <Paragraphs>237</Paragraphs>
  <Slides>36</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39" baseType="lpstr">
      <vt:lpstr>1_Blends</vt:lpstr>
      <vt:lpstr>Equation</vt:lpstr>
      <vt:lpstr>MathType 6.0 Equation</vt:lpstr>
      <vt:lpstr>第9章 SM9标识密码算法</vt:lpstr>
      <vt:lpstr>PowerPoint 演示文稿</vt:lpstr>
      <vt:lpstr>PowerPoint 演示文稿</vt:lpstr>
      <vt:lpstr>PowerPoint 演示文稿</vt:lpstr>
      <vt:lpstr>9.1 标识密码算法简介</vt:lpstr>
      <vt:lpstr>9.1.1　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本章小结</vt:lpstr>
      <vt:lpstr>PowerPoint 演示文稿</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332</cp:revision>
  <dcterms:created xsi:type="dcterms:W3CDTF">2004-01-23T05:06:00Z</dcterms:created>
  <dcterms:modified xsi:type="dcterms:W3CDTF">2020-02-01T10:20:14Z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