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22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000000"/>
    <a:srgbClr val="99FFCC"/>
    <a:srgbClr val="FFFF66"/>
    <a:srgbClr val="800080"/>
    <a:srgbClr val="008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13" autoAdjust="0"/>
  </p:normalViewPr>
  <p:slideViewPr>
    <p:cSldViewPr>
      <p:cViewPr varScale="1">
        <p:scale>
          <a:sx n="61" d="100"/>
          <a:sy n="61" d="100"/>
        </p:scale>
        <p:origin x="25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7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3.xml"/><Relationship Id="rId18" Type="http://schemas.openxmlformats.org/officeDocument/2006/relationships/slide" Target="slides/slide31.xml"/><Relationship Id="rId26" Type="http://schemas.openxmlformats.org/officeDocument/2006/relationships/slide" Target="slides/slide40.xml"/><Relationship Id="rId39" Type="http://schemas.openxmlformats.org/officeDocument/2006/relationships/slide" Target="slides/slide57.xml"/><Relationship Id="rId21" Type="http://schemas.openxmlformats.org/officeDocument/2006/relationships/slide" Target="slides/slide35.xml"/><Relationship Id="rId34" Type="http://schemas.openxmlformats.org/officeDocument/2006/relationships/slide" Target="slides/slide52.xml"/><Relationship Id="rId7" Type="http://schemas.openxmlformats.org/officeDocument/2006/relationships/slide" Target="slides/slide16.xml"/><Relationship Id="rId12" Type="http://schemas.openxmlformats.org/officeDocument/2006/relationships/slide" Target="slides/slide22.xml"/><Relationship Id="rId17" Type="http://schemas.openxmlformats.org/officeDocument/2006/relationships/slide" Target="slides/slide30.xml"/><Relationship Id="rId25" Type="http://schemas.openxmlformats.org/officeDocument/2006/relationships/slide" Target="slides/slide39.xml"/><Relationship Id="rId33" Type="http://schemas.openxmlformats.org/officeDocument/2006/relationships/slide" Target="slides/slide51.xml"/><Relationship Id="rId38" Type="http://schemas.openxmlformats.org/officeDocument/2006/relationships/slide" Target="slides/slide56.xml"/><Relationship Id="rId2" Type="http://schemas.openxmlformats.org/officeDocument/2006/relationships/slide" Target="slides/slide11.xml"/><Relationship Id="rId16" Type="http://schemas.openxmlformats.org/officeDocument/2006/relationships/slide" Target="slides/slide29.xml"/><Relationship Id="rId20" Type="http://schemas.openxmlformats.org/officeDocument/2006/relationships/slide" Target="slides/slide33.xml"/><Relationship Id="rId29" Type="http://schemas.openxmlformats.org/officeDocument/2006/relationships/slide" Target="slides/slide47.xml"/><Relationship Id="rId1" Type="http://schemas.openxmlformats.org/officeDocument/2006/relationships/slide" Target="slides/slide8.xml"/><Relationship Id="rId6" Type="http://schemas.openxmlformats.org/officeDocument/2006/relationships/slide" Target="slides/slide15.xml"/><Relationship Id="rId11" Type="http://schemas.openxmlformats.org/officeDocument/2006/relationships/slide" Target="slides/slide20.xml"/><Relationship Id="rId24" Type="http://schemas.openxmlformats.org/officeDocument/2006/relationships/slide" Target="slides/slide38.xml"/><Relationship Id="rId32" Type="http://schemas.openxmlformats.org/officeDocument/2006/relationships/slide" Target="slides/slide50.xml"/><Relationship Id="rId37" Type="http://schemas.openxmlformats.org/officeDocument/2006/relationships/slide" Target="slides/slide55.xml"/><Relationship Id="rId5" Type="http://schemas.openxmlformats.org/officeDocument/2006/relationships/slide" Target="slides/slide14.xml"/><Relationship Id="rId15" Type="http://schemas.openxmlformats.org/officeDocument/2006/relationships/slide" Target="slides/slide27.xml"/><Relationship Id="rId23" Type="http://schemas.openxmlformats.org/officeDocument/2006/relationships/slide" Target="slides/slide37.xml"/><Relationship Id="rId28" Type="http://schemas.openxmlformats.org/officeDocument/2006/relationships/slide" Target="slides/slide46.xml"/><Relationship Id="rId36" Type="http://schemas.openxmlformats.org/officeDocument/2006/relationships/slide" Target="slides/slide54.xml"/><Relationship Id="rId10" Type="http://schemas.openxmlformats.org/officeDocument/2006/relationships/slide" Target="slides/slide19.xml"/><Relationship Id="rId19" Type="http://schemas.openxmlformats.org/officeDocument/2006/relationships/slide" Target="slides/slide32.xml"/><Relationship Id="rId31" Type="http://schemas.openxmlformats.org/officeDocument/2006/relationships/slide" Target="slides/slide49.xml"/><Relationship Id="rId4" Type="http://schemas.openxmlformats.org/officeDocument/2006/relationships/slide" Target="slides/slide13.xml"/><Relationship Id="rId9" Type="http://schemas.openxmlformats.org/officeDocument/2006/relationships/slide" Target="slides/slide18.xml"/><Relationship Id="rId14" Type="http://schemas.openxmlformats.org/officeDocument/2006/relationships/slide" Target="slides/slide25.xml"/><Relationship Id="rId22" Type="http://schemas.openxmlformats.org/officeDocument/2006/relationships/slide" Target="slides/slide36.xml"/><Relationship Id="rId27" Type="http://schemas.openxmlformats.org/officeDocument/2006/relationships/slide" Target="slides/slide41.xml"/><Relationship Id="rId30" Type="http://schemas.openxmlformats.org/officeDocument/2006/relationships/slide" Target="slides/slide48.xml"/><Relationship Id="rId35" Type="http://schemas.openxmlformats.org/officeDocument/2006/relationships/slide" Target="slides/slide53.xml"/><Relationship Id="rId8" Type="http://schemas.openxmlformats.org/officeDocument/2006/relationships/slide" Target="slides/slide17.xml"/><Relationship Id="rId3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emf"/><Relationship Id="rId1" Type="http://schemas.openxmlformats.org/officeDocument/2006/relationships/image" Target="../media/image32.w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Relationship Id="rId6" Type="http://schemas.openxmlformats.org/officeDocument/2006/relationships/image" Target="../media/image24.wmf"/><Relationship Id="rId11" Type="http://schemas.openxmlformats.org/officeDocument/2006/relationships/image" Target="../media/image29.e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7F45905-7222-4B62-8285-D14F911E02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833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3291F8-8452-4EDD-A075-F686F7B51F1A}" type="slidenum">
              <a:rPr kumimoji="0"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zh-CN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7864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 flipH="1">
            <a:off x="1143000" y="2422525"/>
            <a:ext cx="800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009775" y="2425700"/>
            <a:ext cx="0" cy="2746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763" y="6742113"/>
            <a:ext cx="8599487" cy="71437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588" y="6577013"/>
            <a:ext cx="8597900" cy="165100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468313" y="2852738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4149725"/>
            <a:ext cx="7556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1800" b="1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7596188" y="188913"/>
            <a:ext cx="1338262" cy="2189162"/>
            <a:chOff x="4704" y="1885"/>
            <a:chExt cx="843" cy="1379"/>
          </a:xfrm>
        </p:grpSpPr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1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2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3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4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5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7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7" name="Oval 38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8" name="Oval 39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0" name="Oval 41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1" name="Oval 42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2" name="Oval 43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7451725" y="0"/>
            <a:ext cx="0" cy="54451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44" name="Picture 47" descr="no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8" y="12700"/>
            <a:ext cx="237648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6"/>
          <p:cNvSpPr>
            <a:spLocks noChangeArrowheads="1"/>
          </p:cNvSpPr>
          <p:nvPr userDrawn="1"/>
        </p:nvSpPr>
        <p:spPr bwMode="auto">
          <a:xfrm>
            <a:off x="0" y="12700"/>
            <a:ext cx="6740525" cy="422275"/>
          </a:xfrm>
          <a:prstGeom prst="rect">
            <a:avLst/>
          </a:prstGeom>
          <a:solidFill>
            <a:srgbClr val="C3022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9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电子科技大学离散数学课程组</a:t>
            </a:r>
            <a:r>
              <a:rPr lang="en-US" altLang="zh-CN" sz="19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19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国家精品</a:t>
            </a:r>
            <a:r>
              <a:rPr lang="zh-CN" altLang="en-US" sz="19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课程  双语示范课程</a:t>
            </a:r>
            <a:endParaRPr lang="zh-CN" altLang="en-US" sz="1900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66800" y="692150"/>
            <a:ext cx="7696200" cy="1524000"/>
          </a:xfrm>
        </p:spPr>
        <p:txBody>
          <a:bodyPr lIns="91440" tIns="0" bIns="0" anchor="b"/>
          <a:lstStyle>
            <a:lvl1pPr>
              <a:lnSpc>
                <a:spcPct val="85000"/>
              </a:lnSpc>
              <a:defRPr sz="5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553479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C07B0-B497-4F26-B82E-BCB5ACA4B54B}" type="datetime1">
              <a:rPr lang="zh-CN" altLang="en-US"/>
              <a:pPr>
                <a:defRPr/>
              </a:pPr>
              <a:t>2019/2/24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874033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A923F-B4C8-4B36-9F08-3A89C2D2B1C8}" type="datetime1">
              <a:rPr lang="zh-CN" altLang="en-US"/>
              <a:pPr>
                <a:defRPr/>
              </a:pPr>
              <a:t>2019/2/24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369103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333375"/>
            <a:ext cx="8064500" cy="923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196975"/>
            <a:ext cx="3956050" cy="2998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196975"/>
            <a:ext cx="3956050" cy="2998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E2700-161B-441D-9B4E-B464AB4CB718}" type="datetime1">
              <a:rPr lang="zh-CN" altLang="en-US"/>
              <a:pPr>
                <a:defRPr/>
              </a:pPr>
              <a:t>2019/2/24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120088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333375"/>
            <a:ext cx="8064500" cy="923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196975"/>
            <a:ext cx="3956050" cy="2998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196975"/>
            <a:ext cx="3956050" cy="1422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2771775"/>
            <a:ext cx="3956050" cy="1423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93039-AFB5-4EC4-ACBC-B212036A2250}" type="datetime1">
              <a:rPr lang="zh-CN" altLang="en-US"/>
              <a:pPr>
                <a:defRPr/>
              </a:pPr>
              <a:t>2019/2/24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686335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51938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333375"/>
            <a:ext cx="8064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主标题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64500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 主文本标题</a:t>
            </a:r>
          </a:p>
          <a:p>
            <a:pPr lvl="1"/>
            <a:r>
              <a:rPr lang="zh-CN" altLang="en-US" smtClean="0"/>
              <a:t>二级标题</a:t>
            </a:r>
            <a:endParaRPr lang="en-US" altLang="en-US" smtClean="0"/>
          </a:p>
          <a:p>
            <a:pPr lvl="2"/>
            <a:r>
              <a:rPr lang="zh-CN" altLang="en-US" smtClean="0"/>
              <a:t>三级标题</a:t>
            </a:r>
            <a:endParaRPr lang="en-US" altLang="en-US" smtClean="0"/>
          </a:p>
          <a:p>
            <a:pPr lvl="3"/>
            <a:r>
              <a:rPr lang="zh-CN" altLang="en-US" smtClean="0"/>
              <a:t>四级标题</a:t>
            </a:r>
            <a:endParaRPr lang="en-US" altLang="en-US" smtClean="0"/>
          </a:p>
          <a:p>
            <a:pPr lvl="4"/>
            <a:r>
              <a:rPr lang="zh-CN" altLang="en-US" smtClean="0"/>
              <a:t>五级标题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763" y="6597650"/>
            <a:ext cx="8312150" cy="260350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588" y="6524625"/>
            <a:ext cx="8242300" cy="217488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7956550" y="6475413"/>
            <a:ext cx="11144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36000" tIns="0" rIns="36000" bIns="0"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zh-CN" sz="2000" b="1" smtClean="0">
                <a:solidFill>
                  <a:srgbClr val="000099"/>
                </a:solidFill>
              </a:rPr>
              <a:t>61-</a:t>
            </a:r>
            <a:fld id="{BFEF9320-BC69-4A4C-BB7A-9B65CE117E9F}" type="slidenum">
              <a:rPr lang="en-US" altLang="zh-CN" sz="2000" b="1" smtClean="0">
                <a:solidFill>
                  <a:srgbClr val="000099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2000" b="1" smtClean="0">
              <a:solidFill>
                <a:srgbClr val="000099"/>
              </a:solidFill>
            </a:endParaRPr>
          </a:p>
        </p:txBody>
      </p:sp>
      <p:sp>
        <p:nvSpPr>
          <p:cNvPr id="2" name="Line 10"/>
          <p:cNvSpPr>
            <a:spLocks noChangeShapeType="1"/>
          </p:cNvSpPr>
          <p:nvPr/>
        </p:nvSpPr>
        <p:spPr bwMode="auto">
          <a:xfrm flipV="1">
            <a:off x="611188" y="1125538"/>
            <a:ext cx="80645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484438" y="0"/>
            <a:ext cx="217487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1800" b="1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3" name="Picture 14" descr="no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13" y="0"/>
            <a:ext cx="24130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879" name="Rectangle 1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12725" y="6450013"/>
            <a:ext cx="151288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9885EFB0-8CB8-49AF-A851-4C76D125A184}" type="datetime1">
              <a:rPr lang="zh-CN" altLang="en-US"/>
              <a:pPr>
                <a:defRPr/>
              </a:pPr>
              <a:t>2019/2/24</a:t>
            </a:fld>
            <a:endParaRPr lang="en-US" altLang="zh-CN"/>
          </a:p>
        </p:txBody>
      </p:sp>
      <p:sp>
        <p:nvSpPr>
          <p:cNvPr id="1037" name="AutoShape 1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4030663" y="6451600"/>
            <a:ext cx="539750" cy="360363"/>
          </a:xfrm>
          <a:prstGeom prst="actionButtonBackPrevious">
            <a:avLst/>
          </a:prstGeom>
          <a:solidFill>
            <a:srgbClr val="FFFF66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8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4751388" y="6451600"/>
            <a:ext cx="539750" cy="360363"/>
          </a:xfrm>
          <a:prstGeom prst="actionButtonForwardNext">
            <a:avLst/>
          </a:prstGeom>
          <a:solidFill>
            <a:srgbClr val="FFFF66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9" name="AutoShape 20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3311525" y="6451600"/>
            <a:ext cx="539750" cy="360363"/>
          </a:xfrm>
          <a:prstGeom prst="actionButtonBeginning">
            <a:avLst/>
          </a:prstGeom>
          <a:solidFill>
            <a:srgbClr val="FFFF66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40" name="AutoShape 21">
            <a:hlinkClick r:id="" action="ppaction://hlinkshowjump?jump=lastslide" highlightClick="1"/>
          </p:cNvPr>
          <p:cNvSpPr>
            <a:spLocks noChangeArrowheads="1"/>
          </p:cNvSpPr>
          <p:nvPr userDrawn="1"/>
        </p:nvSpPr>
        <p:spPr bwMode="auto">
          <a:xfrm>
            <a:off x="5472113" y="6453188"/>
            <a:ext cx="539750" cy="360362"/>
          </a:xfrm>
          <a:prstGeom prst="actionButtonEnd">
            <a:avLst/>
          </a:prstGeom>
          <a:solidFill>
            <a:srgbClr val="FFFF66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auto">
          <a:xfrm>
            <a:off x="0" y="0"/>
            <a:ext cx="6740525" cy="422275"/>
          </a:xfrm>
          <a:prstGeom prst="rect">
            <a:avLst/>
          </a:prstGeom>
          <a:solidFill>
            <a:srgbClr val="C3022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9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电子科技大学离散数学课程组</a:t>
            </a:r>
            <a:r>
              <a:rPr lang="en-US" altLang="zh-CN" sz="19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19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国家精品</a:t>
            </a:r>
            <a:r>
              <a:rPr lang="zh-CN" altLang="en-US" sz="19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课程  双语示范课程</a:t>
            </a:r>
            <a:endParaRPr lang="zh-CN" altLang="en-US" sz="1900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5" r:id="rId2"/>
    <p:sldLayoutId id="2147483726" r:id="rId3"/>
    <p:sldLayoutId id="2147483727" r:id="rId4"/>
    <p:sldLayoutId id="2147483728" r:id="rId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defRPr sz="2800" b="1">
          <a:solidFill>
            <a:srgbClr val="000000"/>
          </a:solidFill>
          <a:latin typeface="+mn-lt"/>
          <a:ea typeface="+mn-ea"/>
        </a:defRPr>
      </a:lvl3pPr>
      <a:lvl4pPr marL="16002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4pPr>
      <a:lvl5pPr marL="20574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5pPr>
      <a:lvl6pPr marL="25146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6pPr>
      <a:lvl7pPr marL="29718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7pPr>
      <a:lvl8pPr marL="34290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8pPr>
      <a:lvl9pPr marL="38862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5.e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29.e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1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3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7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gray">
          <a:xfrm>
            <a:off x="684213" y="1336675"/>
            <a:ext cx="62642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95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 散 数 学</a:t>
            </a:r>
          </a:p>
        </p:txBody>
      </p:sp>
      <p:sp>
        <p:nvSpPr>
          <p:cNvPr id="4099" name="Rectangle 9"/>
          <p:cNvSpPr>
            <a:spLocks noChangeArrowheads="1"/>
          </p:cNvSpPr>
          <p:nvPr/>
        </p:nvSpPr>
        <p:spPr bwMode="gray">
          <a:xfrm>
            <a:off x="323850" y="3660775"/>
            <a:ext cx="30956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电子科技大学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gray">
          <a:xfrm>
            <a:off x="3563938" y="3470275"/>
            <a:ext cx="3671887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di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计算机科学与工程学院</a:t>
            </a:r>
          </a:p>
          <a:p>
            <a:pPr algn="di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信息与软件工程学院</a:t>
            </a:r>
          </a:p>
        </p:txBody>
      </p:sp>
      <p:sp>
        <p:nvSpPr>
          <p:cNvPr id="4101" name="Text Box 11"/>
          <p:cNvSpPr txBox="1">
            <a:spLocks noChangeArrowheads="1"/>
          </p:cNvSpPr>
          <p:nvPr/>
        </p:nvSpPr>
        <p:spPr bwMode="auto">
          <a:xfrm>
            <a:off x="1868488" y="5811838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fld id="{7228417D-3BB1-46DD-A858-3825EF4633E3}" type="datetime3">
              <a:rPr lang="zh-CN" altLang="en-US" sz="360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t>2019年2月24日星期日</a:t>
            </a:fld>
            <a:endParaRPr lang="zh-CN" altLang="en-US" sz="360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6B3155E-EC4A-4902-847F-70CD67DED298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1638"/>
            <a:ext cx="7110412" cy="70167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固定的符号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0825" y="2492375"/>
            <a:ext cx="8686800" cy="114300"/>
            <a:chOff x="0" y="1896"/>
            <a:chExt cx="5760" cy="120"/>
          </a:xfrm>
        </p:grpSpPr>
        <p:sp>
          <p:nvSpPr>
            <p:cNvPr id="14421" name="Rectangle 4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422" name="Rectangle 5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9750" y="1787525"/>
            <a:ext cx="1712913" cy="3190875"/>
            <a:chOff x="249" y="1661"/>
            <a:chExt cx="1079" cy="2010"/>
          </a:xfrm>
        </p:grpSpPr>
        <p:grpSp>
          <p:nvGrpSpPr>
            <p:cNvPr id="14406" name="Group 7"/>
            <p:cNvGrpSpPr>
              <a:grpSpLocks/>
            </p:cNvGrpSpPr>
            <p:nvPr/>
          </p:nvGrpSpPr>
          <p:grpSpPr bwMode="auto">
            <a:xfrm rot="3877067">
              <a:off x="342" y="2684"/>
              <a:ext cx="1432" cy="541"/>
              <a:chOff x="2290" y="2725"/>
              <a:chExt cx="1832" cy="713"/>
            </a:xfrm>
          </p:grpSpPr>
          <p:grpSp>
            <p:nvGrpSpPr>
              <p:cNvPr id="14415" name="Group 8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4419" name="Freeform 9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32"/>
                    <a:gd name="T49" fmla="*/ 0 h 408"/>
                    <a:gd name="T50" fmla="*/ 1832 w 1832"/>
                    <a:gd name="T51" fmla="*/ 408 h 4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0" name="Freeform 10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8"/>
                    <a:gd name="T88" fmla="*/ 0 h 334"/>
                    <a:gd name="T89" fmla="*/ 288 w 288"/>
                    <a:gd name="T90" fmla="*/ 334 h 3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16" name="Group 11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4417" name="Freeform 12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32"/>
                    <a:gd name="T49" fmla="*/ 0 h 408"/>
                    <a:gd name="T50" fmla="*/ 1832 w 1832"/>
                    <a:gd name="T51" fmla="*/ 408 h 4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8" name="Freeform 13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8"/>
                    <a:gd name="T88" fmla="*/ 0 h 334"/>
                    <a:gd name="T89" fmla="*/ 288 w 288"/>
                    <a:gd name="T90" fmla="*/ 334 h 3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407" name="Oval 14"/>
            <p:cNvSpPr>
              <a:spLocks noChangeArrowheads="1"/>
            </p:cNvSpPr>
            <p:nvPr/>
          </p:nvSpPr>
          <p:spPr bwMode="gray">
            <a:xfrm>
              <a:off x="249" y="1661"/>
              <a:ext cx="799" cy="82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408" name="Oval 15"/>
            <p:cNvSpPr>
              <a:spLocks noChangeArrowheads="1"/>
            </p:cNvSpPr>
            <p:nvPr/>
          </p:nvSpPr>
          <p:spPr bwMode="gray">
            <a:xfrm>
              <a:off x="249" y="1661"/>
              <a:ext cx="799" cy="824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409" name="Oval 16"/>
            <p:cNvSpPr>
              <a:spLocks noChangeArrowheads="1"/>
            </p:cNvSpPr>
            <p:nvPr/>
          </p:nvSpPr>
          <p:spPr bwMode="gray">
            <a:xfrm>
              <a:off x="302" y="1715"/>
              <a:ext cx="693" cy="715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410" name="Oval 17"/>
            <p:cNvSpPr>
              <a:spLocks noChangeArrowheads="1"/>
            </p:cNvSpPr>
            <p:nvPr/>
          </p:nvSpPr>
          <p:spPr bwMode="gray">
            <a:xfrm>
              <a:off x="302" y="1716"/>
              <a:ext cx="693" cy="716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411" name="Oval 18"/>
            <p:cNvSpPr>
              <a:spLocks noChangeArrowheads="1"/>
            </p:cNvSpPr>
            <p:nvPr/>
          </p:nvSpPr>
          <p:spPr bwMode="gray">
            <a:xfrm>
              <a:off x="336" y="1751"/>
              <a:ext cx="625" cy="6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412" name="Text Box 19"/>
            <p:cNvSpPr txBox="1">
              <a:spLocks noChangeArrowheads="1"/>
            </p:cNvSpPr>
            <p:nvPr/>
          </p:nvSpPr>
          <p:spPr bwMode="gray">
            <a:xfrm rot="3925970">
              <a:off x="492" y="2784"/>
              <a:ext cx="8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0, 1, 2, …</a:t>
              </a: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13" name="Text Box 20"/>
            <p:cNvSpPr txBox="1">
              <a:spLocks noChangeArrowheads="1"/>
            </p:cNvSpPr>
            <p:nvPr/>
          </p:nvSpPr>
          <p:spPr bwMode="gray">
            <a:xfrm rot="3925970">
              <a:off x="713" y="2724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自然数集合</a:t>
              </a:r>
            </a:p>
          </p:txBody>
        </p:sp>
        <p:sp>
          <p:nvSpPr>
            <p:cNvPr id="1420309" name="Oval 21"/>
            <p:cNvSpPr>
              <a:spLocks noChangeArrowheads="1"/>
            </p:cNvSpPr>
            <p:nvPr/>
          </p:nvSpPr>
          <p:spPr bwMode="auto">
            <a:xfrm>
              <a:off x="340" y="1752"/>
              <a:ext cx="635" cy="63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N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124075" y="1801813"/>
            <a:ext cx="1712913" cy="3760787"/>
            <a:chOff x="1882" y="1162"/>
            <a:chExt cx="1079" cy="2369"/>
          </a:xfrm>
        </p:grpSpPr>
        <p:grpSp>
          <p:nvGrpSpPr>
            <p:cNvPr id="14391" name="Group 23"/>
            <p:cNvGrpSpPr>
              <a:grpSpLocks/>
            </p:cNvGrpSpPr>
            <p:nvPr/>
          </p:nvGrpSpPr>
          <p:grpSpPr bwMode="auto">
            <a:xfrm rot="3877067">
              <a:off x="1975" y="2185"/>
              <a:ext cx="1432" cy="541"/>
              <a:chOff x="2290" y="2725"/>
              <a:chExt cx="1832" cy="713"/>
            </a:xfrm>
          </p:grpSpPr>
          <p:grpSp>
            <p:nvGrpSpPr>
              <p:cNvPr id="14400" name="Group 24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4404" name="Freeform 25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32"/>
                    <a:gd name="T49" fmla="*/ 0 h 408"/>
                    <a:gd name="T50" fmla="*/ 1832 w 1832"/>
                    <a:gd name="T51" fmla="*/ 408 h 4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5" name="Freeform 26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8"/>
                    <a:gd name="T88" fmla="*/ 0 h 334"/>
                    <a:gd name="T89" fmla="*/ 288 w 288"/>
                    <a:gd name="T90" fmla="*/ 334 h 3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01" name="Group 27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4402" name="Freeform 2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32"/>
                    <a:gd name="T49" fmla="*/ 0 h 408"/>
                    <a:gd name="T50" fmla="*/ 1832 w 1832"/>
                    <a:gd name="T51" fmla="*/ 408 h 4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3" name="Freeform 2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8"/>
                    <a:gd name="T88" fmla="*/ 0 h 334"/>
                    <a:gd name="T89" fmla="*/ 288 w 288"/>
                    <a:gd name="T90" fmla="*/ 334 h 3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392" name="Oval 30"/>
            <p:cNvSpPr>
              <a:spLocks noChangeArrowheads="1"/>
            </p:cNvSpPr>
            <p:nvPr/>
          </p:nvSpPr>
          <p:spPr bwMode="gray">
            <a:xfrm>
              <a:off x="1882" y="1162"/>
              <a:ext cx="799" cy="82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93" name="Oval 31"/>
            <p:cNvSpPr>
              <a:spLocks noChangeArrowheads="1"/>
            </p:cNvSpPr>
            <p:nvPr/>
          </p:nvSpPr>
          <p:spPr bwMode="gray">
            <a:xfrm>
              <a:off x="1882" y="1162"/>
              <a:ext cx="799" cy="824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94" name="Oval 32"/>
            <p:cNvSpPr>
              <a:spLocks noChangeArrowheads="1"/>
            </p:cNvSpPr>
            <p:nvPr/>
          </p:nvSpPr>
          <p:spPr bwMode="gray">
            <a:xfrm>
              <a:off x="1935" y="1216"/>
              <a:ext cx="693" cy="715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95" name="Oval 33"/>
            <p:cNvSpPr>
              <a:spLocks noChangeArrowheads="1"/>
            </p:cNvSpPr>
            <p:nvPr/>
          </p:nvSpPr>
          <p:spPr bwMode="gray">
            <a:xfrm>
              <a:off x="1935" y="1217"/>
              <a:ext cx="693" cy="716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96" name="Oval 34"/>
            <p:cNvSpPr>
              <a:spLocks noChangeArrowheads="1"/>
            </p:cNvSpPr>
            <p:nvPr/>
          </p:nvSpPr>
          <p:spPr bwMode="gray">
            <a:xfrm>
              <a:off x="1969" y="1252"/>
              <a:ext cx="625" cy="6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97" name="Text Box 35"/>
            <p:cNvSpPr txBox="1">
              <a:spLocks noChangeArrowheads="1"/>
            </p:cNvSpPr>
            <p:nvPr/>
          </p:nvSpPr>
          <p:spPr bwMode="gray">
            <a:xfrm rot="3925970">
              <a:off x="1905" y="2627"/>
              <a:ext cx="1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…, -2, -1, 0, 1, 2, …</a:t>
              </a:r>
              <a:r>
                <a:rPr lang="en-US" altLang="zh-CN" sz="2000" b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en-US" sz="2000" b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98" name="Text Box 36"/>
            <p:cNvSpPr txBox="1">
              <a:spLocks noChangeArrowheads="1"/>
            </p:cNvSpPr>
            <p:nvPr/>
          </p:nvSpPr>
          <p:spPr bwMode="gray">
            <a:xfrm rot="3925970">
              <a:off x="2373" y="2175"/>
              <a:ext cx="8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整数集合</a:t>
              </a:r>
              <a:r>
                <a:rPr lang="zh-CN" altLang="en-US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420325" name="Oval 37"/>
            <p:cNvSpPr>
              <a:spLocks noChangeArrowheads="1"/>
            </p:cNvSpPr>
            <p:nvPr/>
          </p:nvSpPr>
          <p:spPr bwMode="auto">
            <a:xfrm>
              <a:off x="1973" y="1253"/>
              <a:ext cx="635" cy="63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Z</a:t>
              </a:r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3719513" y="1817688"/>
            <a:ext cx="1712912" cy="4173537"/>
            <a:chOff x="249" y="1661"/>
            <a:chExt cx="1079" cy="2629"/>
          </a:xfrm>
        </p:grpSpPr>
        <p:grpSp>
          <p:nvGrpSpPr>
            <p:cNvPr id="14376" name="Group 39"/>
            <p:cNvGrpSpPr>
              <a:grpSpLocks/>
            </p:cNvGrpSpPr>
            <p:nvPr/>
          </p:nvGrpSpPr>
          <p:grpSpPr bwMode="auto">
            <a:xfrm rot="3877067">
              <a:off x="342" y="2684"/>
              <a:ext cx="1432" cy="541"/>
              <a:chOff x="2290" y="2725"/>
              <a:chExt cx="1832" cy="713"/>
            </a:xfrm>
          </p:grpSpPr>
          <p:grpSp>
            <p:nvGrpSpPr>
              <p:cNvPr id="14385" name="Group 40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4389" name="Freeform 4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32"/>
                    <a:gd name="T49" fmla="*/ 0 h 408"/>
                    <a:gd name="T50" fmla="*/ 1832 w 1832"/>
                    <a:gd name="T51" fmla="*/ 408 h 4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0" name="Freeform 4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8"/>
                    <a:gd name="T88" fmla="*/ 0 h 334"/>
                    <a:gd name="T89" fmla="*/ 288 w 288"/>
                    <a:gd name="T90" fmla="*/ 334 h 3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6" name="Group 43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4387" name="Freeform 44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32"/>
                    <a:gd name="T49" fmla="*/ 0 h 408"/>
                    <a:gd name="T50" fmla="*/ 1832 w 1832"/>
                    <a:gd name="T51" fmla="*/ 408 h 4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8" name="Freeform 45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8"/>
                    <a:gd name="T88" fmla="*/ 0 h 334"/>
                    <a:gd name="T89" fmla="*/ 288 w 288"/>
                    <a:gd name="T90" fmla="*/ 334 h 3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377" name="Oval 46"/>
            <p:cNvSpPr>
              <a:spLocks noChangeArrowheads="1"/>
            </p:cNvSpPr>
            <p:nvPr/>
          </p:nvSpPr>
          <p:spPr bwMode="gray">
            <a:xfrm>
              <a:off x="249" y="1661"/>
              <a:ext cx="799" cy="82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78" name="Oval 47"/>
            <p:cNvSpPr>
              <a:spLocks noChangeArrowheads="1"/>
            </p:cNvSpPr>
            <p:nvPr/>
          </p:nvSpPr>
          <p:spPr bwMode="gray">
            <a:xfrm>
              <a:off x="249" y="1661"/>
              <a:ext cx="799" cy="824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79" name="Oval 48"/>
            <p:cNvSpPr>
              <a:spLocks noChangeArrowheads="1"/>
            </p:cNvSpPr>
            <p:nvPr/>
          </p:nvSpPr>
          <p:spPr bwMode="gray">
            <a:xfrm>
              <a:off x="302" y="1715"/>
              <a:ext cx="693" cy="715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80" name="Oval 49"/>
            <p:cNvSpPr>
              <a:spLocks noChangeArrowheads="1"/>
            </p:cNvSpPr>
            <p:nvPr/>
          </p:nvSpPr>
          <p:spPr bwMode="gray">
            <a:xfrm>
              <a:off x="302" y="1716"/>
              <a:ext cx="693" cy="716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81" name="Oval 50"/>
            <p:cNvSpPr>
              <a:spLocks noChangeArrowheads="1"/>
            </p:cNvSpPr>
            <p:nvPr/>
          </p:nvSpPr>
          <p:spPr bwMode="gray">
            <a:xfrm>
              <a:off x="336" y="1751"/>
              <a:ext cx="625" cy="6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82" name="Text Box 51"/>
            <p:cNvSpPr txBox="1">
              <a:spLocks noChangeArrowheads="1"/>
            </p:cNvSpPr>
            <p:nvPr/>
          </p:nvSpPr>
          <p:spPr bwMode="gray">
            <a:xfrm rot="3925970">
              <a:off x="193" y="3249"/>
              <a:ext cx="18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p/q,p,q</a:t>
              </a:r>
              <a:r>
                <a: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是整数，且</a:t>
              </a: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≠</a:t>
              </a: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zh-CN" altLang="en-US" sz="20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4383" name="Text Box 52"/>
            <p:cNvSpPr txBox="1">
              <a:spLocks noChangeArrowheads="1"/>
            </p:cNvSpPr>
            <p:nvPr/>
          </p:nvSpPr>
          <p:spPr bwMode="gray">
            <a:xfrm rot="3925970">
              <a:off x="692" y="2748"/>
              <a:ext cx="9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有理数集合</a:t>
              </a:r>
              <a:r>
                <a:rPr lang="zh-CN" altLang="en-US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420341" name="Oval 53"/>
            <p:cNvSpPr>
              <a:spLocks noChangeArrowheads="1"/>
            </p:cNvSpPr>
            <p:nvPr/>
          </p:nvSpPr>
          <p:spPr bwMode="auto">
            <a:xfrm>
              <a:off x="340" y="1752"/>
              <a:ext cx="635" cy="63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Q</a:t>
              </a:r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5303838" y="1817688"/>
            <a:ext cx="1712912" cy="3190875"/>
            <a:chOff x="1882" y="1162"/>
            <a:chExt cx="1079" cy="2010"/>
          </a:xfrm>
        </p:grpSpPr>
        <p:grpSp>
          <p:nvGrpSpPr>
            <p:cNvPr id="14361" name="Group 55"/>
            <p:cNvGrpSpPr>
              <a:grpSpLocks/>
            </p:cNvGrpSpPr>
            <p:nvPr/>
          </p:nvGrpSpPr>
          <p:grpSpPr bwMode="auto">
            <a:xfrm rot="3877067">
              <a:off x="1975" y="2185"/>
              <a:ext cx="1432" cy="541"/>
              <a:chOff x="2290" y="2725"/>
              <a:chExt cx="1832" cy="713"/>
            </a:xfrm>
          </p:grpSpPr>
          <p:grpSp>
            <p:nvGrpSpPr>
              <p:cNvPr id="14370" name="Group 56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4374" name="Freeform 57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32"/>
                    <a:gd name="T49" fmla="*/ 0 h 408"/>
                    <a:gd name="T50" fmla="*/ 1832 w 1832"/>
                    <a:gd name="T51" fmla="*/ 408 h 4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75" name="Freeform 58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8"/>
                    <a:gd name="T88" fmla="*/ 0 h 334"/>
                    <a:gd name="T89" fmla="*/ 288 w 288"/>
                    <a:gd name="T90" fmla="*/ 334 h 3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71" name="Group 59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4372" name="Freeform 60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32"/>
                    <a:gd name="T49" fmla="*/ 0 h 408"/>
                    <a:gd name="T50" fmla="*/ 1832 w 1832"/>
                    <a:gd name="T51" fmla="*/ 408 h 4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73" name="Freeform 61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8"/>
                    <a:gd name="T88" fmla="*/ 0 h 334"/>
                    <a:gd name="T89" fmla="*/ 288 w 288"/>
                    <a:gd name="T90" fmla="*/ 334 h 3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362" name="Oval 62"/>
            <p:cNvSpPr>
              <a:spLocks noChangeArrowheads="1"/>
            </p:cNvSpPr>
            <p:nvPr/>
          </p:nvSpPr>
          <p:spPr bwMode="gray">
            <a:xfrm>
              <a:off x="1882" y="1162"/>
              <a:ext cx="799" cy="82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63" name="Oval 63"/>
            <p:cNvSpPr>
              <a:spLocks noChangeArrowheads="1"/>
            </p:cNvSpPr>
            <p:nvPr/>
          </p:nvSpPr>
          <p:spPr bwMode="gray">
            <a:xfrm>
              <a:off x="1882" y="1162"/>
              <a:ext cx="799" cy="824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64" name="Oval 64"/>
            <p:cNvSpPr>
              <a:spLocks noChangeArrowheads="1"/>
            </p:cNvSpPr>
            <p:nvPr/>
          </p:nvSpPr>
          <p:spPr bwMode="gray">
            <a:xfrm>
              <a:off x="1935" y="1216"/>
              <a:ext cx="693" cy="715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65" name="Oval 65"/>
            <p:cNvSpPr>
              <a:spLocks noChangeArrowheads="1"/>
            </p:cNvSpPr>
            <p:nvPr/>
          </p:nvSpPr>
          <p:spPr bwMode="gray">
            <a:xfrm>
              <a:off x="1935" y="1217"/>
              <a:ext cx="693" cy="716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66" name="Oval 66"/>
            <p:cNvSpPr>
              <a:spLocks noChangeArrowheads="1"/>
            </p:cNvSpPr>
            <p:nvPr/>
          </p:nvSpPr>
          <p:spPr bwMode="gray">
            <a:xfrm>
              <a:off x="1969" y="1252"/>
              <a:ext cx="625" cy="6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67" name="Text Box 67"/>
            <p:cNvSpPr txBox="1">
              <a:spLocks noChangeArrowheads="1"/>
            </p:cNvSpPr>
            <p:nvPr/>
          </p:nvSpPr>
          <p:spPr bwMode="gray">
            <a:xfrm rot="3925970">
              <a:off x="2314" y="199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68" name="Text Box 68"/>
            <p:cNvSpPr txBox="1">
              <a:spLocks noChangeArrowheads="1"/>
            </p:cNvSpPr>
            <p:nvPr/>
          </p:nvSpPr>
          <p:spPr bwMode="gray">
            <a:xfrm rot="3925970">
              <a:off x="2373" y="2175"/>
              <a:ext cx="8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实数集合</a:t>
              </a:r>
              <a:r>
                <a:rPr lang="zh-CN" altLang="en-US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420357" name="Oval 69"/>
            <p:cNvSpPr>
              <a:spLocks noChangeArrowheads="1"/>
            </p:cNvSpPr>
            <p:nvPr/>
          </p:nvSpPr>
          <p:spPr bwMode="auto">
            <a:xfrm>
              <a:off x="1973" y="1253"/>
              <a:ext cx="635" cy="63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R</a:t>
              </a:r>
            </a:p>
          </p:txBody>
        </p:sp>
      </p:grpSp>
      <p:grpSp>
        <p:nvGrpSpPr>
          <p:cNvPr id="19" name="Group 70"/>
          <p:cNvGrpSpPr>
            <a:grpSpLocks/>
          </p:cNvGrpSpPr>
          <p:nvPr/>
        </p:nvGrpSpPr>
        <p:grpSpPr bwMode="auto">
          <a:xfrm>
            <a:off x="7019925" y="1773238"/>
            <a:ext cx="1712913" cy="3190875"/>
            <a:chOff x="1882" y="1162"/>
            <a:chExt cx="1079" cy="2010"/>
          </a:xfrm>
        </p:grpSpPr>
        <p:grpSp>
          <p:nvGrpSpPr>
            <p:cNvPr id="14346" name="Group 71"/>
            <p:cNvGrpSpPr>
              <a:grpSpLocks/>
            </p:cNvGrpSpPr>
            <p:nvPr/>
          </p:nvGrpSpPr>
          <p:grpSpPr bwMode="auto">
            <a:xfrm rot="3877067">
              <a:off x="1975" y="2185"/>
              <a:ext cx="1432" cy="541"/>
              <a:chOff x="2290" y="2725"/>
              <a:chExt cx="1832" cy="713"/>
            </a:xfrm>
          </p:grpSpPr>
          <p:grpSp>
            <p:nvGrpSpPr>
              <p:cNvPr id="14355" name="Group 72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4359" name="Freeform 73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32"/>
                    <a:gd name="T49" fmla="*/ 0 h 408"/>
                    <a:gd name="T50" fmla="*/ 1832 w 1832"/>
                    <a:gd name="T51" fmla="*/ 408 h 4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0" name="Freeform 74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8"/>
                    <a:gd name="T88" fmla="*/ 0 h 334"/>
                    <a:gd name="T89" fmla="*/ 288 w 288"/>
                    <a:gd name="T90" fmla="*/ 334 h 3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56" name="Group 75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4357" name="Freeform 76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32"/>
                    <a:gd name="T49" fmla="*/ 0 h 408"/>
                    <a:gd name="T50" fmla="*/ 1832 w 1832"/>
                    <a:gd name="T51" fmla="*/ 408 h 4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58" name="Freeform 77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8"/>
                    <a:gd name="T88" fmla="*/ 0 h 334"/>
                    <a:gd name="T89" fmla="*/ 288 w 288"/>
                    <a:gd name="T90" fmla="*/ 334 h 3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347" name="Oval 78"/>
            <p:cNvSpPr>
              <a:spLocks noChangeArrowheads="1"/>
            </p:cNvSpPr>
            <p:nvPr/>
          </p:nvSpPr>
          <p:spPr bwMode="gray">
            <a:xfrm>
              <a:off x="1882" y="1162"/>
              <a:ext cx="799" cy="82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48" name="Oval 79"/>
            <p:cNvSpPr>
              <a:spLocks noChangeArrowheads="1"/>
            </p:cNvSpPr>
            <p:nvPr/>
          </p:nvSpPr>
          <p:spPr bwMode="gray">
            <a:xfrm>
              <a:off x="1882" y="1162"/>
              <a:ext cx="799" cy="824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49" name="Oval 80"/>
            <p:cNvSpPr>
              <a:spLocks noChangeArrowheads="1"/>
            </p:cNvSpPr>
            <p:nvPr/>
          </p:nvSpPr>
          <p:spPr bwMode="gray">
            <a:xfrm>
              <a:off x="1935" y="1216"/>
              <a:ext cx="693" cy="715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50" name="Oval 81"/>
            <p:cNvSpPr>
              <a:spLocks noChangeArrowheads="1"/>
            </p:cNvSpPr>
            <p:nvPr/>
          </p:nvSpPr>
          <p:spPr bwMode="gray">
            <a:xfrm>
              <a:off x="1935" y="1217"/>
              <a:ext cx="693" cy="716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51" name="Oval 82"/>
            <p:cNvSpPr>
              <a:spLocks noChangeArrowheads="1"/>
            </p:cNvSpPr>
            <p:nvPr/>
          </p:nvSpPr>
          <p:spPr bwMode="gray">
            <a:xfrm>
              <a:off x="1969" y="1252"/>
              <a:ext cx="625" cy="6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4352" name="Text Box 83"/>
            <p:cNvSpPr txBox="1">
              <a:spLocks noChangeArrowheads="1"/>
            </p:cNvSpPr>
            <p:nvPr/>
          </p:nvSpPr>
          <p:spPr bwMode="gray">
            <a:xfrm rot="3925970">
              <a:off x="2327" y="197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3" name="Text Box 84"/>
            <p:cNvSpPr txBox="1">
              <a:spLocks noChangeArrowheads="1"/>
            </p:cNvSpPr>
            <p:nvPr/>
          </p:nvSpPr>
          <p:spPr bwMode="gray">
            <a:xfrm rot="3925970">
              <a:off x="2373" y="2175"/>
              <a:ext cx="8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复数集合</a:t>
              </a:r>
              <a:r>
                <a:rPr lang="zh-CN" altLang="en-US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420373" name="Oval 85"/>
            <p:cNvSpPr>
              <a:spLocks noChangeArrowheads="1"/>
            </p:cNvSpPr>
            <p:nvPr/>
          </p:nvSpPr>
          <p:spPr bwMode="auto">
            <a:xfrm>
              <a:off x="1973" y="1253"/>
              <a:ext cx="635" cy="63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C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EB1F478-5FE8-4166-B872-DCBB0D5B8C1E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1.2.1 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集合的表示方法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772400" cy="4522787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  集合是由它包含的元素完全确定的，为了表示一个集合，通常有：</a:t>
            </a:r>
          </a:p>
          <a:p>
            <a:pPr lvl="1" eaLnBrk="1" hangingPunct="1"/>
            <a:r>
              <a:rPr lang="zh-CN" altLang="en-US" smtClean="0">
                <a:solidFill>
                  <a:srgbClr val="0000CC"/>
                </a:solidFill>
              </a:rPr>
              <a:t> </a:t>
            </a:r>
            <a:r>
              <a:rPr lang="zh-CN" altLang="en-US" sz="3200" smtClean="0">
                <a:solidFill>
                  <a:srgbClr val="0000CC"/>
                </a:solidFill>
              </a:rPr>
              <a:t>枚举法</a:t>
            </a:r>
          </a:p>
          <a:p>
            <a:pPr lvl="1" eaLnBrk="1" hangingPunct="1"/>
            <a:r>
              <a:rPr lang="zh-CN" altLang="en-US" sz="3200" smtClean="0">
                <a:solidFill>
                  <a:srgbClr val="0000CC"/>
                </a:solidFill>
              </a:rPr>
              <a:t> 隐式法（叙述法）</a:t>
            </a:r>
          </a:p>
          <a:p>
            <a:pPr lvl="1" eaLnBrk="1" hangingPunct="1"/>
            <a:r>
              <a:rPr lang="zh-CN" altLang="en-US" sz="3200" smtClean="0">
                <a:solidFill>
                  <a:srgbClr val="0000CC"/>
                </a:solidFill>
              </a:rPr>
              <a:t> 归纳法 </a:t>
            </a:r>
          </a:p>
          <a:p>
            <a:pPr lvl="1" eaLnBrk="1" hangingPunct="1"/>
            <a:r>
              <a:rPr lang="zh-CN" altLang="en-US" sz="3200" smtClean="0">
                <a:solidFill>
                  <a:srgbClr val="0000CC"/>
                </a:solidFill>
              </a:rPr>
              <a:t> 递归指定</a:t>
            </a:r>
          </a:p>
          <a:p>
            <a:pPr lvl="1" eaLnBrk="1" hangingPunct="1"/>
            <a:r>
              <a:rPr lang="zh-CN" altLang="en-US" sz="3200" smtClean="0">
                <a:solidFill>
                  <a:srgbClr val="0000CC"/>
                </a:solidFill>
              </a:rPr>
              <a:t> 文氏图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2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6D44856-B57B-495F-B2A0-92A961025F14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、枚举法（显示法）</a:t>
            </a: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1127125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－－列出集合中全部元素或部分元素且能看出其他元素规律的方法叫</a:t>
            </a:r>
            <a:r>
              <a:rPr lang="zh-CN" altLang="en-US" smtClean="0">
                <a:solidFill>
                  <a:srgbClr val="FF0000"/>
                </a:solidFill>
              </a:rPr>
              <a:t>枚举法</a:t>
            </a:r>
            <a:endParaRPr lang="en-US" altLang="zh-CN" sz="3200" smtClean="0"/>
          </a:p>
        </p:txBody>
      </p:sp>
      <p:sp>
        <p:nvSpPr>
          <p:cNvPr id="1422340" name="Text Box 4"/>
          <p:cNvSpPr txBox="1">
            <a:spLocks noChangeArrowheads="1"/>
          </p:cNvSpPr>
          <p:nvPr/>
        </p:nvSpPr>
        <p:spPr bwMode="auto">
          <a:xfrm>
            <a:off x="468313" y="4508500"/>
            <a:ext cx="8207375" cy="1873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1.2.1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＝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{a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d}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B = {0, 1, 4, 9, 16,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黑体" pitchFamily="2" charset="-122"/>
              </a:rPr>
              <a:t>…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, n</a:t>
            </a:r>
            <a:r>
              <a:rPr kumimoji="1" lang="en-US" altLang="zh-CN" sz="2800" b="1" baseline="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,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黑体" pitchFamily="2" charset="-122"/>
              </a:rPr>
              <a:t>…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}</a:t>
            </a:r>
          </a:p>
        </p:txBody>
      </p:sp>
      <p:sp>
        <p:nvSpPr>
          <p:cNvPr id="1422341" name="Rectangle 5"/>
          <p:cNvSpPr>
            <a:spLocks noChangeArrowheads="1"/>
          </p:cNvSpPr>
          <p:nvPr/>
        </p:nvSpPr>
        <p:spPr bwMode="auto">
          <a:xfrm>
            <a:off x="468313" y="2492375"/>
            <a:ext cx="69119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zh-CN" altLang="en-US" sz="3200">
                <a:solidFill>
                  <a:srgbClr val="0000FF"/>
                </a:solidFill>
              </a:rPr>
              <a:t>适用场景：</a:t>
            </a:r>
          </a:p>
          <a:p>
            <a:pPr lvl="1" algn="l" eaLnBrk="1" hangingPunct="1">
              <a:buClrTx/>
              <a:buFont typeface="Wingdings" panose="05000000000000000000" pitchFamily="2" charset="2"/>
              <a:buChar char="u"/>
            </a:pPr>
            <a:r>
              <a:rPr lang="zh-CN" altLang="en-US"/>
              <a:t>一个集合仅含有限个元素</a:t>
            </a:r>
          </a:p>
          <a:p>
            <a:pPr lvl="1" algn="l" eaLnBrk="1" hangingPunct="1">
              <a:buClrTx/>
              <a:buFont typeface="Wingdings" panose="05000000000000000000" pitchFamily="2" charset="2"/>
              <a:buChar char="u"/>
            </a:pPr>
            <a:r>
              <a:rPr lang="zh-CN" altLang="en-US"/>
              <a:t>一个集合的元素之间有明显关系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2339" grpId="0" build="p"/>
      <p:bldP spid="1422340" grpId="0" autoUpdateAnimBg="0"/>
      <p:bldP spid="14223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662A02A-5B61-46F3-A673-7393C0EFB089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枚举法的优缺点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3852862"/>
          </a:xfrm>
        </p:spPr>
        <p:txBody>
          <a:bodyPr/>
          <a:lstStyle/>
          <a:p>
            <a:pPr marL="0" indent="0" eaLnBrk="1" hangingPunct="1">
              <a:buClr>
                <a:srgbClr val="9900CC"/>
              </a:buClr>
              <a:buFontTx/>
              <a:buNone/>
            </a:pPr>
            <a:r>
              <a:rPr lang="zh-CN" altLang="en-US" smtClean="0"/>
              <a:t>是一种</a:t>
            </a:r>
            <a:r>
              <a:rPr lang="zh-CN" altLang="en-US" smtClean="0">
                <a:solidFill>
                  <a:srgbClr val="FF0000"/>
                </a:solidFill>
              </a:rPr>
              <a:t>显式表示法</a:t>
            </a:r>
          </a:p>
          <a:p>
            <a:pPr marL="0" indent="0" eaLnBrk="1" hangingPunct="1">
              <a:buClr>
                <a:srgbClr val="9900CC"/>
              </a:buClr>
              <a:buFontTx/>
              <a:buNone/>
            </a:pPr>
            <a:r>
              <a:rPr lang="zh-CN" altLang="en-US" smtClean="0">
                <a:solidFill>
                  <a:srgbClr val="0000CC"/>
                </a:solidFill>
              </a:rPr>
              <a:t>优点</a:t>
            </a:r>
            <a:r>
              <a:rPr lang="zh-CN" altLang="en-US" smtClean="0"/>
              <a:t>：具有</a:t>
            </a:r>
            <a:r>
              <a:rPr lang="zh-CN" altLang="en-US" smtClean="0">
                <a:solidFill>
                  <a:srgbClr val="FF0000"/>
                </a:solidFill>
              </a:rPr>
              <a:t>透明性</a:t>
            </a:r>
          </a:p>
          <a:p>
            <a:pPr marL="0" indent="0" eaLnBrk="1" hangingPunct="1">
              <a:buClr>
                <a:srgbClr val="9900CC"/>
              </a:buClr>
              <a:buFontTx/>
              <a:buNone/>
            </a:pPr>
            <a:r>
              <a:rPr lang="zh-CN" altLang="en-US" smtClean="0">
                <a:solidFill>
                  <a:srgbClr val="0000CC"/>
                </a:solidFill>
              </a:rPr>
              <a:t>缺点</a:t>
            </a:r>
            <a:r>
              <a:rPr lang="zh-CN" altLang="en-US" smtClean="0"/>
              <a:t>：在表示具有某种特性的集合或集合中元素过多时受到了一定的</a:t>
            </a:r>
            <a:r>
              <a:rPr lang="zh-CN" altLang="en-US" smtClean="0">
                <a:solidFill>
                  <a:srgbClr val="FF0000"/>
                </a:solidFill>
              </a:rPr>
              <a:t>局限</a:t>
            </a:r>
            <a:r>
              <a:rPr lang="zh-CN" altLang="en-US" smtClean="0"/>
              <a:t>，而且，从计算机的角度看，显式法是一种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静态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表示法，如果一下子将这么多的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数据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输入到计算机中去，那将占据大量的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内存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6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42BB4C0-98E9-42B5-B67C-13FFEFB88EF1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、叙述法（隐式法）</a:t>
            </a:r>
          </a:p>
        </p:txBody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848600" cy="5132387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通过刻画集合中</a:t>
            </a:r>
            <a:r>
              <a:rPr lang="zh-CN" altLang="en-US" smtClean="0">
                <a:solidFill>
                  <a:srgbClr val="FF0000"/>
                </a:solidFill>
              </a:rPr>
              <a:t>元素所具备的某种特性</a:t>
            </a:r>
            <a:r>
              <a:rPr lang="zh-CN" altLang="en-US" smtClean="0"/>
              <a:t>来表示集合的方法称为叙述法（隐式法）</a:t>
            </a:r>
          </a:p>
          <a:p>
            <a:pPr marL="0" indent="0" eaLnBrk="1" hangingPunct="1">
              <a:spcBef>
                <a:spcPct val="70000"/>
              </a:spcBef>
              <a:spcAft>
                <a:spcPct val="50000"/>
              </a:spcAft>
            </a:pPr>
            <a:r>
              <a:rPr lang="zh-CN" altLang="en-US" smtClean="0"/>
              <a:t>一般表示方法：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＝</a:t>
            </a:r>
            <a:r>
              <a:rPr lang="en-US" altLang="zh-CN" smtClean="0">
                <a:solidFill>
                  <a:srgbClr val="FF0000"/>
                </a:solidFill>
              </a:rPr>
              <a:t>{x|</a:t>
            </a:r>
            <a:r>
              <a:rPr lang="en-US" altLang="zh-CN" u="sng" smtClean="0">
                <a:solidFill>
                  <a:srgbClr val="FF0000"/>
                </a:solidFill>
              </a:rPr>
              <a:t>P(x)</a:t>
            </a:r>
            <a:r>
              <a:rPr lang="en-US" altLang="zh-CN" smtClean="0">
                <a:solidFill>
                  <a:srgbClr val="FF0000"/>
                </a:solidFill>
              </a:rPr>
              <a:t>}</a:t>
            </a:r>
          </a:p>
          <a:p>
            <a:pPr marL="0" indent="0" eaLnBrk="1" hangingPunct="1"/>
            <a:r>
              <a:rPr lang="zh-CN" altLang="en-US" sz="3200" smtClean="0">
                <a:solidFill>
                  <a:srgbClr val="0000FF"/>
                </a:solidFill>
              </a:rPr>
              <a:t>适用场景：</a:t>
            </a:r>
          </a:p>
          <a:p>
            <a:pPr lvl="1" eaLnBrk="1" hangingPunct="1"/>
            <a:r>
              <a:rPr lang="zh-CN" altLang="en-US" smtClean="0"/>
              <a:t>一个集合含有很多或无穷多个元素；</a:t>
            </a:r>
          </a:p>
          <a:p>
            <a:pPr lvl="1" eaLnBrk="1" hangingPunct="1"/>
            <a:r>
              <a:rPr lang="zh-CN" altLang="en-US" smtClean="0"/>
              <a:t>一个集合的元素之间有容易刻画的共同特征</a:t>
            </a:r>
            <a:endParaRPr lang="en-US" altLang="zh-CN" smtClean="0"/>
          </a:p>
          <a:p>
            <a:pPr marL="0" indent="0" eaLnBrk="1" hangingPunct="1"/>
            <a:r>
              <a:rPr lang="zh-CN" altLang="en-US" smtClean="0"/>
              <a:t>其</a:t>
            </a:r>
            <a:r>
              <a:rPr lang="zh-CN" altLang="en-US" smtClean="0">
                <a:solidFill>
                  <a:srgbClr val="FF0000"/>
                </a:solidFill>
              </a:rPr>
              <a:t>突出优点</a:t>
            </a:r>
            <a:r>
              <a:rPr lang="zh-CN" altLang="en-US" smtClean="0"/>
              <a:t>是原则上不要求列出集合中全部元素，而只要给出该集合中元素的特性。</a:t>
            </a:r>
          </a:p>
        </p:txBody>
      </p:sp>
      <p:sp>
        <p:nvSpPr>
          <p:cNvPr id="1424388" name="AutoShape 4"/>
          <p:cNvSpPr>
            <a:spLocks noChangeArrowheads="1"/>
          </p:cNvSpPr>
          <p:nvPr/>
        </p:nvSpPr>
        <p:spPr bwMode="auto">
          <a:xfrm>
            <a:off x="5437188" y="3500438"/>
            <a:ext cx="1727200" cy="576262"/>
          </a:xfrm>
          <a:prstGeom prst="cloudCallout">
            <a:avLst>
              <a:gd name="adj1" fmla="val -127847"/>
              <a:gd name="adj2" fmla="val -107852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2"/>
                </a:solidFill>
              </a:rPr>
              <a:t>代表元</a:t>
            </a:r>
          </a:p>
        </p:txBody>
      </p:sp>
      <p:sp>
        <p:nvSpPr>
          <p:cNvPr id="1424389" name="AutoShape 5"/>
          <p:cNvSpPr>
            <a:spLocks noChangeArrowheads="1"/>
          </p:cNvSpPr>
          <p:nvPr/>
        </p:nvSpPr>
        <p:spPr bwMode="auto">
          <a:xfrm>
            <a:off x="6156325" y="1916113"/>
            <a:ext cx="2087563" cy="936625"/>
          </a:xfrm>
          <a:prstGeom prst="cloudCallout">
            <a:avLst>
              <a:gd name="adj1" fmla="val -130991"/>
              <a:gd name="adj2" fmla="val 37625"/>
            </a:avLst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2"/>
                </a:solidFill>
              </a:rPr>
              <a:t>X</a:t>
            </a:r>
            <a:r>
              <a:rPr lang="zh-CN" altLang="en-US" sz="2000">
                <a:solidFill>
                  <a:schemeClr val="tx2"/>
                </a:solidFill>
              </a:rPr>
              <a:t>所具有的性质</a:t>
            </a:r>
            <a:r>
              <a:rPr lang="en-US" altLang="zh-CN" sz="2000">
                <a:solidFill>
                  <a:schemeClr val="tx2"/>
                </a:solidFill>
              </a:rPr>
              <a:t>P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2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2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2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2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388" grpId="0" animBg="1"/>
      <p:bldP spid="14243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FB3CDBE-86BB-4CF3-A8D1-9888969C28FD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1.2.2</a:t>
            </a:r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064500" cy="2913062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/>
              <a:t>A = {x|x</a:t>
            </a:r>
            <a:r>
              <a:rPr lang="zh-CN" altLang="en-US" smtClean="0"/>
              <a:t>是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en-US" altLang="zh-CN" smtClean="0"/>
              <a:t>discrete mathematics</a:t>
            </a:r>
            <a:r>
              <a:rPr lang="en-US" altLang="zh-CN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中的所有字母</a:t>
            </a:r>
            <a:r>
              <a:rPr lang="en-US" altLang="zh-CN" smtClean="0"/>
              <a:t>}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/>
              <a:t>Z = {x|x</a:t>
            </a:r>
            <a:r>
              <a:rPr lang="zh-CN" altLang="en-US" smtClean="0"/>
              <a:t>是一个整数</a:t>
            </a:r>
            <a:r>
              <a:rPr lang="en-US" altLang="zh-CN" smtClean="0"/>
              <a:t>}</a:t>
            </a:r>
            <a:r>
              <a:rPr lang="zh-CN" altLang="en-US" smtClean="0"/>
              <a:t>； 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/>
              <a:t>S = {x|x</a:t>
            </a:r>
            <a:r>
              <a:rPr lang="zh-CN" altLang="en-US" smtClean="0"/>
              <a:t>是整数，并且</a:t>
            </a:r>
            <a:r>
              <a:rPr lang="en-US" altLang="zh-CN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＋</a:t>
            </a:r>
            <a:r>
              <a:rPr lang="en-US" altLang="zh-CN" smtClean="0"/>
              <a:t>1 = 0}</a:t>
            </a:r>
            <a:r>
              <a:rPr lang="zh-CN" altLang="en-US" smtClean="0"/>
              <a:t>； 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/>
              <a:t>Q</a:t>
            </a:r>
            <a:r>
              <a:rPr lang="en-US" altLang="zh-CN" baseline="30000" smtClean="0"/>
              <a:t>+</a:t>
            </a:r>
            <a:r>
              <a:rPr lang="en-US" altLang="zh-CN" smtClean="0"/>
              <a:t> = {x|x</a:t>
            </a:r>
            <a:r>
              <a:rPr lang="zh-CN" altLang="en-US" smtClean="0"/>
              <a:t>是一个正有理数</a:t>
            </a:r>
            <a:r>
              <a:rPr lang="en-US" altLang="zh-CN" smtClean="0"/>
              <a:t>}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11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97CB5E2-6647-4708-8168-EBFC8B28ECD2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、归纳法</a:t>
            </a:r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135938" cy="3200400"/>
          </a:xfrm>
          <a:noFill/>
        </p:spPr>
        <p:txBody>
          <a:bodyPr lIns="0" tIns="0" rIns="0" bIns="0"/>
          <a:lstStyle/>
          <a:p>
            <a:pPr marL="0" indent="0" eaLnBrk="1" hangingPunct="1">
              <a:lnSpc>
                <a:spcPct val="115000"/>
              </a:lnSpc>
            </a:pPr>
            <a:r>
              <a:rPr lang="zh-CN" altLang="en-US" sz="2400" b="0" smtClean="0"/>
              <a:t>  </a:t>
            </a:r>
            <a:r>
              <a:rPr lang="zh-CN" altLang="en-US" smtClean="0"/>
              <a:t>归纳法是通过归纳定义集合，主要由三部分组成：</a:t>
            </a:r>
          </a:p>
          <a:p>
            <a:pPr marL="0" indent="0" eaLnBrk="1" hangingPunct="1">
              <a:lnSpc>
                <a:spcPct val="115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第一部分：</a:t>
            </a:r>
            <a:r>
              <a:rPr lang="zh-CN" altLang="en-US" smtClean="0">
                <a:solidFill>
                  <a:srgbClr val="FF0000"/>
                </a:solidFill>
              </a:rPr>
              <a:t>基础。</a:t>
            </a:r>
            <a:r>
              <a:rPr lang="zh-CN" altLang="en-US" smtClean="0"/>
              <a:t>指出某些最基本的元素属于某集合；</a:t>
            </a:r>
          </a:p>
          <a:p>
            <a:pPr marL="0" indent="0" eaLnBrk="1" hangingPunct="1">
              <a:lnSpc>
                <a:spcPct val="115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第二部分：</a:t>
            </a:r>
            <a:r>
              <a:rPr lang="zh-CN" altLang="en-US" smtClean="0">
                <a:solidFill>
                  <a:srgbClr val="FF0000"/>
                </a:solidFill>
              </a:rPr>
              <a:t>归纳。</a:t>
            </a:r>
            <a:r>
              <a:rPr lang="zh-CN" altLang="en-US" smtClean="0"/>
              <a:t>指出由基本元素造出新元素的方法；</a:t>
            </a:r>
          </a:p>
          <a:p>
            <a:pPr marL="0" indent="0" eaLnBrk="1" hangingPunct="1">
              <a:lnSpc>
                <a:spcPct val="115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第三部分：</a:t>
            </a:r>
            <a:r>
              <a:rPr lang="zh-CN" altLang="en-US" smtClean="0">
                <a:solidFill>
                  <a:srgbClr val="FF0000"/>
                </a:solidFill>
              </a:rPr>
              <a:t>极小性。</a:t>
            </a:r>
            <a:r>
              <a:rPr lang="zh-CN" altLang="en-US" smtClean="0"/>
              <a:t>指出该集合的界限。</a:t>
            </a:r>
          </a:p>
        </p:txBody>
      </p:sp>
      <p:sp>
        <p:nvSpPr>
          <p:cNvPr id="1426436" name="AutoShape 4"/>
          <p:cNvSpPr>
            <a:spLocks noChangeArrowheads="1"/>
          </p:cNvSpPr>
          <p:nvPr/>
        </p:nvSpPr>
        <p:spPr bwMode="auto">
          <a:xfrm>
            <a:off x="323850" y="4365625"/>
            <a:ext cx="8569325" cy="2160588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 scaled="1"/>
          </a:gradFill>
          <a:ln w="12700">
            <a:solidFill>
              <a:srgbClr val="003300"/>
            </a:solidFill>
            <a:round/>
            <a:headEnd/>
            <a:tailEnd/>
          </a:ln>
        </p:spPr>
        <p:txBody>
          <a:bodyPr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注意：第一部分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第二部分</a:t>
            </a:r>
            <a:r>
              <a:rPr lang="zh-CN" altLang="en-US">
                <a:latin typeface="Arial" panose="020B0604020202020204" pitchFamily="34" charset="0"/>
              </a:rPr>
              <a:t>指出一个集合</a:t>
            </a: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</a:rPr>
              <a:t>至少包括的元素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第三部分</a:t>
            </a:r>
            <a:r>
              <a:rPr lang="zh-CN" altLang="en-US">
                <a:latin typeface="Arial" panose="020B0604020202020204" pitchFamily="34" charset="0"/>
              </a:rPr>
              <a:t>指出一个集合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至多要包含的元素</a:t>
            </a:r>
            <a:endParaRPr lang="zh-CN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2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2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2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26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6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6435" grpId="0" build="p" autoUpdateAnimBg="0" advAuto="0"/>
      <p:bldP spid="14264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4B16490-333C-4FEE-9CDE-77A7F65A530E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1.2.3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208963" cy="4024312"/>
          </a:xfrm>
        </p:spPr>
        <p:txBody>
          <a:bodyPr/>
          <a:lstStyle/>
          <a:p>
            <a:pPr marL="685800" indent="-685800" eaLnBrk="1" hangingPunct="1"/>
            <a:r>
              <a:rPr lang="zh-CN" altLang="en-US" smtClean="0">
                <a:solidFill>
                  <a:srgbClr val="0000FF"/>
                </a:solidFill>
              </a:rPr>
              <a:t>集合</a:t>
            </a:r>
            <a:r>
              <a:rPr lang="en-US" altLang="zh-CN" smtClean="0">
                <a:solidFill>
                  <a:srgbClr val="0000FF"/>
                </a:solidFill>
              </a:rPr>
              <a:t>A</a:t>
            </a:r>
            <a:r>
              <a:rPr lang="zh-CN" altLang="en-US" smtClean="0">
                <a:solidFill>
                  <a:srgbClr val="0000FF"/>
                </a:solidFill>
              </a:rPr>
              <a:t>按如下方式定义：</a:t>
            </a:r>
          </a:p>
          <a:p>
            <a:pPr marL="685800" indent="-685800"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0</a:t>
            </a:r>
            <a:r>
              <a:rPr lang="zh-CN" altLang="en-US" smtClean="0"/>
              <a:t>和</a:t>
            </a:r>
            <a:r>
              <a:rPr lang="en-US" altLang="zh-CN" smtClean="0"/>
              <a:t>1</a:t>
            </a:r>
            <a:r>
              <a:rPr lang="zh-CN" altLang="en-US" smtClean="0"/>
              <a:t>都是</a:t>
            </a:r>
            <a:r>
              <a:rPr lang="en-US" altLang="zh-CN" smtClean="0"/>
              <a:t>A</a:t>
            </a:r>
            <a:r>
              <a:rPr lang="zh-CN" altLang="en-US" smtClean="0"/>
              <a:t>中的元素；</a:t>
            </a:r>
          </a:p>
          <a:p>
            <a:pPr marL="685800" indent="-685800"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）如果</a:t>
            </a:r>
            <a:r>
              <a:rPr lang="en-US" altLang="zh-CN" smtClean="0"/>
              <a:t>a, b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中的元素，则</a:t>
            </a:r>
            <a:r>
              <a:rPr lang="en-US" altLang="zh-CN" smtClean="0"/>
              <a:t>ab, ba</a:t>
            </a:r>
            <a:r>
              <a:rPr lang="zh-CN" altLang="en-US" smtClean="0"/>
              <a:t>也是</a:t>
            </a:r>
            <a:r>
              <a:rPr lang="en-US" altLang="zh-CN" smtClean="0"/>
              <a:t>A</a:t>
            </a:r>
            <a:r>
              <a:rPr lang="zh-CN" altLang="en-US" smtClean="0"/>
              <a:t>中的元素；</a:t>
            </a:r>
          </a:p>
          <a:p>
            <a:pPr marL="685800" indent="-685800"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）有限次使用</a:t>
            </a:r>
            <a:r>
              <a:rPr lang="en-US" altLang="zh-CN" smtClean="0"/>
              <a:t>(1)</a:t>
            </a:r>
            <a:r>
              <a:rPr lang="zh-CN" altLang="en-US" smtClean="0"/>
              <a:t>、</a:t>
            </a:r>
            <a:r>
              <a:rPr lang="en-US" altLang="zh-CN" smtClean="0"/>
              <a:t>(2)</a:t>
            </a:r>
            <a:r>
              <a:rPr lang="zh-CN" altLang="en-US" smtClean="0"/>
              <a:t>后所得到的字符串都是</a:t>
            </a:r>
            <a:r>
              <a:rPr lang="en-US" altLang="zh-CN" smtClean="0"/>
              <a:t>A</a:t>
            </a:r>
            <a:r>
              <a:rPr lang="zh-CN" altLang="en-US" smtClean="0"/>
              <a:t>中的元素。</a:t>
            </a:r>
          </a:p>
          <a:p>
            <a:pPr marL="685800" indent="-685800" eaLnBrk="1" hangingPunct="1"/>
            <a:r>
              <a:rPr lang="zh-CN" altLang="en-US" smtClean="0"/>
              <a:t>试指出其定义方式。并举出集合</a:t>
            </a:r>
            <a:r>
              <a:rPr lang="en-US" altLang="zh-CN" smtClean="0"/>
              <a:t>A</a:t>
            </a:r>
            <a:r>
              <a:rPr lang="zh-CN" altLang="en-US" smtClean="0"/>
              <a:t>中的</a:t>
            </a:r>
            <a:r>
              <a:rPr lang="en-US" altLang="zh-CN" smtClean="0"/>
              <a:t>3</a:t>
            </a:r>
            <a:r>
              <a:rPr lang="zh-CN" altLang="en-US" smtClean="0"/>
              <a:t>个元素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C9CEF88-7219-4699-9412-55B0731C8807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、递归指定集合</a:t>
            </a:r>
          </a:p>
        </p:txBody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412875"/>
            <a:ext cx="6937375" cy="676275"/>
          </a:xfrm>
        </p:spPr>
        <p:txBody>
          <a:bodyPr/>
          <a:lstStyle/>
          <a:p>
            <a:pPr marL="0" indent="0" eaLnBrk="1" hangingPunct="1"/>
            <a:r>
              <a:rPr lang="zh-CN" altLang="en-US" sz="3200" smtClean="0"/>
              <a:t>通过</a:t>
            </a:r>
            <a:r>
              <a:rPr lang="zh-CN" altLang="en-US" sz="3200" smtClean="0">
                <a:solidFill>
                  <a:srgbClr val="FF0000"/>
                </a:solidFill>
              </a:rPr>
              <a:t>计算规则</a:t>
            </a:r>
            <a:r>
              <a:rPr lang="zh-CN" altLang="en-US" sz="3200" smtClean="0"/>
              <a:t>定义集合中的元素</a:t>
            </a:r>
          </a:p>
        </p:txBody>
      </p:sp>
      <p:sp>
        <p:nvSpPr>
          <p:cNvPr id="1428484" name="Rectangle 4"/>
          <p:cNvSpPr>
            <a:spLocks noChangeArrowheads="1"/>
          </p:cNvSpPr>
          <p:nvPr/>
        </p:nvSpPr>
        <p:spPr bwMode="auto">
          <a:xfrm>
            <a:off x="606425" y="2420938"/>
            <a:ext cx="8069263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>
                <a:solidFill>
                  <a:srgbClr val="0000CC"/>
                </a:solidFill>
              </a:rPr>
              <a:t>例</a:t>
            </a:r>
            <a:r>
              <a:rPr kumimoji="1" lang="en-US" altLang="zh-CN">
                <a:solidFill>
                  <a:srgbClr val="0000CC"/>
                </a:solidFill>
              </a:rPr>
              <a:t>1.2.4</a:t>
            </a:r>
            <a:r>
              <a:rPr kumimoji="1" lang="en-US" altLang="zh-CN">
                <a:solidFill>
                  <a:schemeClr val="tx1"/>
                </a:solidFill>
              </a:rPr>
              <a:t> </a:t>
            </a:r>
            <a:r>
              <a:rPr kumimoji="1" lang="zh-CN" altLang="en-US"/>
              <a:t>设 </a:t>
            </a:r>
            <a:r>
              <a:rPr kumimoji="1" lang="en-US" altLang="zh-CN"/>
              <a:t>a</a:t>
            </a:r>
            <a:r>
              <a:rPr kumimoji="1" lang="en-US" altLang="zh-CN" baseline="-25000"/>
              <a:t>0 </a:t>
            </a:r>
            <a:r>
              <a:rPr kumimoji="1" lang="zh-CN" altLang="en-US"/>
              <a:t>＝</a:t>
            </a:r>
            <a:r>
              <a:rPr kumimoji="1" lang="en-US" altLang="zh-CN"/>
              <a:t>1</a:t>
            </a:r>
            <a:r>
              <a:rPr kumimoji="1" lang="zh-CN" altLang="en-US"/>
              <a:t>，</a:t>
            </a:r>
          </a:p>
          <a:p>
            <a:pPr algn="l" eaLnBrk="1" hangingPunct="1"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/>
              <a:t>         </a:t>
            </a:r>
            <a:r>
              <a:rPr kumimoji="1" lang="en-US" altLang="zh-CN"/>
              <a:t>a</a:t>
            </a:r>
            <a:r>
              <a:rPr kumimoji="1" lang="en-US" altLang="zh-CN" baseline="-25000"/>
              <a:t>i+1 </a:t>
            </a:r>
            <a:r>
              <a:rPr kumimoji="1" lang="zh-CN" altLang="en-US"/>
              <a:t>＝</a:t>
            </a:r>
            <a:r>
              <a:rPr kumimoji="1" lang="en-US" altLang="zh-CN"/>
              <a:t>2a</a:t>
            </a:r>
            <a:r>
              <a:rPr kumimoji="1" lang="en-US" altLang="zh-CN" baseline="-25000"/>
              <a:t>i </a:t>
            </a:r>
            <a:r>
              <a:rPr kumimoji="1" lang="zh-CN" altLang="en-US"/>
              <a:t>（</a:t>
            </a:r>
            <a:r>
              <a:rPr kumimoji="1" lang="en-US" altLang="zh-CN"/>
              <a:t>i</a:t>
            </a:r>
            <a:r>
              <a:rPr kumimoji="1" lang="en-US" altLang="zh-CN">
                <a:sym typeface="Symbol" panose="05050102010706020507" pitchFamily="18" charset="2"/>
              </a:rPr>
              <a:t>0</a:t>
            </a:r>
            <a:r>
              <a:rPr kumimoji="1" lang="zh-CN" altLang="en-US">
                <a:sym typeface="Symbol" panose="05050102010706020507" pitchFamily="18" charset="2"/>
              </a:rPr>
              <a:t>）</a:t>
            </a:r>
            <a:endParaRPr kumimoji="1" lang="zh-CN" altLang="en-US"/>
          </a:p>
          <a:p>
            <a:pPr algn="l" eaLnBrk="1" hangingPunct="1"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/>
              <a:t>    定义</a:t>
            </a:r>
            <a:r>
              <a:rPr kumimoji="1" lang="en-US" altLang="zh-CN"/>
              <a:t>S</a:t>
            </a:r>
            <a:r>
              <a:rPr kumimoji="1" lang="zh-CN" altLang="en-US"/>
              <a:t>＝</a:t>
            </a:r>
            <a:r>
              <a:rPr kumimoji="1" lang="en-US" altLang="zh-CN"/>
              <a:t>{a</a:t>
            </a:r>
            <a:r>
              <a:rPr kumimoji="1" lang="en-US" altLang="zh-CN" baseline="-25000"/>
              <a:t>0 </a:t>
            </a:r>
            <a:r>
              <a:rPr kumimoji="1" lang="zh-CN" altLang="en-US"/>
              <a:t>，</a:t>
            </a:r>
            <a:r>
              <a:rPr kumimoji="1" lang="en-US" altLang="zh-CN"/>
              <a:t>a</a:t>
            </a:r>
            <a:r>
              <a:rPr kumimoji="1" lang="en-US" altLang="zh-CN" baseline="-25000"/>
              <a:t>1 </a:t>
            </a:r>
            <a:r>
              <a:rPr kumimoji="1" lang="zh-CN" altLang="en-US"/>
              <a:t>，</a:t>
            </a:r>
            <a:r>
              <a:rPr kumimoji="1" lang="en-US" altLang="zh-CN"/>
              <a:t>a</a:t>
            </a:r>
            <a:r>
              <a:rPr kumimoji="1" lang="en-US" altLang="zh-CN" baseline="-25000"/>
              <a:t>2 </a:t>
            </a:r>
            <a:r>
              <a:rPr kumimoji="1" lang="zh-CN" altLang="en-US"/>
              <a:t>，</a:t>
            </a:r>
            <a:r>
              <a:rPr kumimoji="1" lang="en-US" altLang="zh-CN"/>
              <a:t>...}</a:t>
            </a:r>
            <a:r>
              <a:rPr kumimoji="1" lang="zh-CN" altLang="en-US"/>
              <a:t>＝</a:t>
            </a:r>
            <a:r>
              <a:rPr kumimoji="1" lang="en-US" altLang="zh-CN"/>
              <a:t>{a</a:t>
            </a:r>
            <a:r>
              <a:rPr kumimoji="1" lang="en-US" altLang="zh-CN" baseline="-25000"/>
              <a:t>k </a:t>
            </a:r>
            <a:r>
              <a:rPr kumimoji="1" lang="en-US" altLang="zh-CN"/>
              <a:t>| k</a:t>
            </a:r>
            <a:r>
              <a:rPr kumimoji="1" lang="en-US" altLang="zh-CN">
                <a:sym typeface="Symbol" panose="05050102010706020507" pitchFamily="18" charset="2"/>
              </a:rPr>
              <a:t>0</a:t>
            </a:r>
            <a:r>
              <a:rPr kumimoji="1" lang="en-US" altLang="zh-CN"/>
              <a:t>}</a:t>
            </a:r>
            <a:r>
              <a:rPr kumimoji="1" lang="zh-CN" altLang="en-US"/>
              <a:t>，</a:t>
            </a:r>
          </a:p>
          <a:p>
            <a:pPr algn="l" eaLnBrk="1" hangingPunct="1"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/>
              <a:t>试写出集合</a:t>
            </a:r>
            <a:r>
              <a:rPr kumimoji="1" lang="en-US" altLang="zh-CN"/>
              <a:t>S</a:t>
            </a:r>
            <a:r>
              <a:rPr kumimoji="1" lang="zh-CN" altLang="en-US"/>
              <a:t>中的所有元素。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2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2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2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2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2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8483" grpId="0" build="p" autoUpdateAnimBg="0" advAuto="0"/>
      <p:bldP spid="1428484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9DD418C-13DB-4D91-9FD8-12F74DAE445A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、文氏图解法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7772400" cy="175895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</a:pPr>
            <a:r>
              <a:rPr lang="zh-CN" altLang="en-US" smtClean="0"/>
              <a:t>    </a:t>
            </a:r>
            <a:r>
              <a:rPr lang="zh-CN" altLang="en-US" smtClean="0">
                <a:solidFill>
                  <a:srgbClr val="FF0000"/>
                </a:solidFill>
              </a:rPr>
              <a:t>文氏图解法</a:t>
            </a:r>
            <a:r>
              <a:rPr lang="zh-CN" altLang="en-US" smtClean="0"/>
              <a:t>是一种利用平面上点的集合作成的对集合的图解。一般用平面上的</a:t>
            </a:r>
            <a:r>
              <a:rPr lang="zh-CN" altLang="en-US" smtClean="0">
                <a:solidFill>
                  <a:srgbClr val="0000FF"/>
                </a:solidFill>
              </a:rPr>
              <a:t>圆形或方形</a:t>
            </a:r>
            <a:r>
              <a:rPr lang="zh-CN" altLang="en-US" smtClean="0"/>
              <a:t>表示一个集合。 </a:t>
            </a:r>
          </a:p>
        </p:txBody>
      </p:sp>
      <p:sp>
        <p:nvSpPr>
          <p:cNvPr id="1429508" name="Rectangle 4" descr="深色上对角线"/>
          <p:cNvSpPr>
            <a:spLocks noChangeArrowheads="1"/>
          </p:cNvSpPr>
          <p:nvPr/>
        </p:nvSpPr>
        <p:spPr bwMode="auto">
          <a:xfrm>
            <a:off x="1763713" y="3933825"/>
            <a:ext cx="2046287" cy="1824038"/>
          </a:xfrm>
          <a:prstGeom prst="rect">
            <a:avLst/>
          </a:prstGeom>
          <a:pattFill prst="dkUpDiag">
            <a:fgClr>
              <a:srgbClr val="0099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29509" name="Oval 5" descr="深色上对角线"/>
          <p:cNvSpPr>
            <a:spLocks noChangeArrowheads="1"/>
          </p:cNvSpPr>
          <p:nvPr/>
        </p:nvSpPr>
        <p:spPr bwMode="auto">
          <a:xfrm>
            <a:off x="5029200" y="3860800"/>
            <a:ext cx="2063750" cy="1944688"/>
          </a:xfrm>
          <a:prstGeom prst="ellipse">
            <a:avLst/>
          </a:prstGeom>
          <a:pattFill prst="dkUpDiag">
            <a:fgClr>
              <a:srgbClr val="0099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9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9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07" grpId="0" build="p" autoUpdateAnimBg="0"/>
      <p:bldP spid="1429508" grpId="0" animBg="1" autoUpdateAnimBg="0"/>
      <p:bldP spid="142950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441BAA7-F816-4BDD-A0E8-8288FE63A77E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12750"/>
            <a:ext cx="8064500" cy="76358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第一篇 预备知识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96975"/>
            <a:ext cx="8048625" cy="4878388"/>
          </a:xfrm>
          <a:noFill/>
        </p:spPr>
        <p:txBody>
          <a:bodyPr/>
          <a:lstStyle/>
          <a:p>
            <a:pPr marL="0" indent="0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引进离散数学中的一些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基本工具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排列与组合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容斥原理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鸽笼原理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离散概率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递归关系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</a:p>
          <a:p>
            <a:pPr marL="0" indent="0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尽管有些概念也许读者已经熟悉，但首先还是从集合、子集以及它们的运算开始论述。接着简单介绍计数问题的几种计数工具，包括排列与组合、容斥原理与鸽笼原理、离散概率以及递归关系等。</a:t>
            </a:r>
          </a:p>
          <a:p>
            <a:pPr marL="0" indent="0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这些背景知识正是我们对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数学结构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开始进行探索所需要的。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2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81F4005-5A7C-4399-A41B-4FAE6B640F19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1.2.2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集合与元素的关系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064500" cy="3597275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元素与集合之间的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属于关系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是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明确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的。</a:t>
            </a:r>
          </a:p>
          <a:p>
            <a:pPr marL="0" indent="0" eaLnBrk="1" hangingPunct="1"/>
            <a:r>
              <a:rPr lang="zh-CN" altLang="en-US" smtClean="0"/>
              <a:t>  对某个集合</a:t>
            </a:r>
            <a:r>
              <a:rPr lang="en-US" altLang="zh-CN" smtClean="0"/>
              <a:t>A</a:t>
            </a:r>
            <a:r>
              <a:rPr lang="zh-CN" altLang="en-US" smtClean="0"/>
              <a:t>和元素</a:t>
            </a:r>
            <a:r>
              <a:rPr lang="en-US" altLang="zh-CN" smtClean="0"/>
              <a:t>a</a:t>
            </a:r>
            <a:r>
              <a:rPr lang="zh-CN" altLang="en-US" smtClean="0"/>
              <a:t>来说，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a</a:t>
            </a:r>
            <a:r>
              <a:rPr lang="zh-CN" altLang="en-US" smtClean="0"/>
              <a:t>属于集合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kumimoji="1" lang="zh-CN" altLang="en-US" smtClean="0"/>
              <a:t>记为</a:t>
            </a:r>
            <a:r>
              <a:rPr kumimoji="1" lang="en-US" altLang="zh-CN" smtClean="0">
                <a:solidFill>
                  <a:srgbClr val="0000FF"/>
                </a:solidFill>
              </a:rPr>
              <a:t>a</a:t>
            </a:r>
            <a:r>
              <a:rPr kumimoji="1"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A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mtClean="0"/>
              <a:t>或者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a</a:t>
            </a:r>
            <a:r>
              <a:rPr lang="zh-CN" altLang="en-US" smtClean="0"/>
              <a:t>不属于集合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kumimoji="1" lang="zh-CN" altLang="en-US" smtClean="0"/>
              <a:t>记为</a:t>
            </a:r>
            <a:r>
              <a:rPr kumimoji="1"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aA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zh-CN" altLang="en-US" smtClean="0">
                <a:solidFill>
                  <a:srgbClr val="FF0000"/>
                </a:solidFill>
              </a:rPr>
              <a:t> 两者必居其一且仅居其一</a:t>
            </a:r>
            <a:r>
              <a:rPr lang="zh-CN" altLang="en-US" smtClean="0">
                <a:solidFill>
                  <a:srgbClr val="990033"/>
                </a:solidFill>
              </a:rPr>
              <a:t>。</a:t>
            </a:r>
          </a:p>
        </p:txBody>
      </p:sp>
      <p:sp>
        <p:nvSpPr>
          <p:cNvPr id="1430532" name="Text Box 4"/>
          <p:cNvSpPr txBox="1">
            <a:spLocks noChangeArrowheads="1"/>
          </p:cNvSpPr>
          <p:nvPr/>
        </p:nvSpPr>
        <p:spPr bwMode="auto">
          <a:xfrm>
            <a:off x="611188" y="5013325"/>
            <a:ext cx="7921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5000"/>
              </a:spcBef>
              <a:buClrTx/>
              <a:buFontTx/>
              <a:buNone/>
            </a:pPr>
            <a:r>
              <a:rPr lang="zh-CN" altLang="en-US"/>
              <a:t>例如，对元素</a:t>
            </a:r>
            <a:r>
              <a:rPr lang="en-US" altLang="zh-CN"/>
              <a:t>2</a:t>
            </a:r>
            <a:r>
              <a:rPr lang="zh-CN" altLang="en-US"/>
              <a:t>和</a:t>
            </a:r>
            <a:r>
              <a:rPr lang="en-US" altLang="zh-CN"/>
              <a:t>N</a:t>
            </a:r>
            <a:r>
              <a:rPr lang="zh-CN" altLang="en-US"/>
              <a:t>，就有</a:t>
            </a:r>
            <a:r>
              <a:rPr lang="en-US" altLang="zh-CN"/>
              <a:t>2</a:t>
            </a:r>
            <a:r>
              <a:rPr lang="zh-CN" altLang="en-US"/>
              <a:t>属于</a:t>
            </a:r>
            <a:r>
              <a:rPr lang="en-US" altLang="zh-CN"/>
              <a:t>N</a:t>
            </a:r>
            <a:r>
              <a:rPr lang="zh-CN" altLang="en-US"/>
              <a:t>，即 </a:t>
            </a:r>
            <a:r>
              <a:rPr kumimoji="1" lang="en-US" altLang="zh-CN">
                <a:solidFill>
                  <a:srgbClr val="0000FF"/>
                </a:solidFill>
              </a:rPr>
              <a:t>2</a:t>
            </a:r>
            <a:r>
              <a:rPr kumimoji="1"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N</a:t>
            </a:r>
            <a:r>
              <a:rPr kumimoji="1"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，</a:t>
            </a:r>
          </a:p>
          <a:p>
            <a:pPr algn="ctr" eaLnBrk="1" hangingPunct="1">
              <a:lnSpc>
                <a:spcPct val="100000"/>
              </a:lnSpc>
              <a:spcBef>
                <a:spcPct val="25000"/>
              </a:spcBef>
              <a:buClrTx/>
              <a:buFontTx/>
              <a:buNone/>
            </a:pPr>
            <a:r>
              <a:rPr lang="zh-CN" altLang="en-US"/>
              <a:t>对元素</a:t>
            </a:r>
            <a:r>
              <a:rPr lang="en-US" altLang="zh-CN"/>
              <a:t>-2</a:t>
            </a:r>
            <a:r>
              <a:rPr lang="zh-CN" altLang="en-US"/>
              <a:t>和</a:t>
            </a:r>
            <a:r>
              <a:rPr lang="en-US" altLang="zh-CN"/>
              <a:t>N</a:t>
            </a:r>
            <a:r>
              <a:rPr lang="zh-CN" altLang="en-US"/>
              <a:t>，就有</a:t>
            </a:r>
            <a:r>
              <a:rPr lang="en-US" altLang="zh-CN"/>
              <a:t>-2</a:t>
            </a:r>
            <a:r>
              <a:rPr lang="zh-CN" altLang="en-US"/>
              <a:t>不属于</a:t>
            </a:r>
            <a:r>
              <a:rPr lang="en-US" altLang="zh-CN"/>
              <a:t>N</a:t>
            </a:r>
            <a:r>
              <a:rPr lang="zh-CN" altLang="en-US"/>
              <a:t>，即 </a:t>
            </a:r>
            <a:r>
              <a:rPr kumimoji="1" lang="en-US" altLang="zh-CN">
                <a:solidFill>
                  <a:srgbClr val="0000FF"/>
                </a:solidFill>
              </a:rPr>
              <a:t>-2</a:t>
            </a:r>
            <a:r>
              <a:rPr kumimoji="1"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N</a:t>
            </a:r>
            <a:r>
              <a:rPr kumimoji="1"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31" grpId="0" build="p" autoUpdateAnimBg="0"/>
      <p:bldP spid="14305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02762C7-3404-4FD1-879F-5E59FD80A229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罗素悖论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14438"/>
            <a:ext cx="8064500" cy="2143125"/>
          </a:xfrm>
        </p:spPr>
        <p:txBody>
          <a:bodyPr/>
          <a:lstStyle/>
          <a:p>
            <a:pPr marL="0" indent="0" eaLnBrk="1" hangingPunct="1"/>
            <a:r>
              <a:rPr kumimoji="1" lang="zh-CN" altLang="en-US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在一个很僻静的孤岛上，住着一些人家，岛上只有一位理发师，该理发师专给那些并且只给那些不自己理发的人理发。那么，谁给这位理发师理发？</a:t>
            </a:r>
          </a:p>
        </p:txBody>
      </p:sp>
      <p:sp>
        <p:nvSpPr>
          <p:cNvPr id="1431556" name="Rectangle 4"/>
          <p:cNvSpPr>
            <a:spLocks noChangeArrowheads="1"/>
          </p:cNvSpPr>
          <p:nvPr/>
        </p:nvSpPr>
        <p:spPr bwMode="auto">
          <a:xfrm>
            <a:off x="692150" y="3592513"/>
            <a:ext cx="7750175" cy="2143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解：</a:t>
            </a:r>
            <a:r>
              <a:rPr kumimoji="1"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kumimoji="1"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kumimoji="1"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kumimoji="1"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{x|x</a:t>
            </a:r>
            <a:r>
              <a:rPr kumimoji="1"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是不给自己理发的人</a:t>
            </a:r>
            <a:r>
              <a:rPr kumimoji="1"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}</a:t>
            </a:r>
          </a:p>
          <a:p>
            <a:pPr lvl="1" algn="just" eaLnBrk="1" hangingPunct="1">
              <a:lnSpc>
                <a:spcPct val="12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  b</a:t>
            </a:r>
            <a:r>
              <a:rPr kumimoji="1"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是这位理发师</a:t>
            </a:r>
          </a:p>
          <a:p>
            <a:pPr algn="just" eaLnBrk="1" hangingPunct="1">
              <a:lnSpc>
                <a:spcPct val="12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如 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C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，则 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bC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；</a:t>
            </a:r>
          </a:p>
          <a:p>
            <a:pPr algn="just" eaLnBrk="1" hangingPunct="1">
              <a:lnSpc>
                <a:spcPct val="12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	如 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bC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，则 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C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5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B6907A4-446F-4E8C-BEFB-B51B7C3A44C7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1.2.3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集合与集合的关系</a:t>
            </a: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187575"/>
            <a:ext cx="8208962" cy="3762375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130000"/>
              </a:lnSpc>
            </a:pP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互异性－</a:t>
            </a:r>
            <a:r>
              <a:rPr lang="zh-CN" altLang="en-US" smtClean="0"/>
              <a:t>集合中的元素都是不同的，凡是相同的</a:t>
            </a:r>
          </a:p>
          <a:p>
            <a:pPr marL="0" indent="0" eaLnBrk="1" hangingPunct="1">
              <a:lnSpc>
                <a:spcPct val="130000"/>
              </a:lnSpc>
            </a:pPr>
            <a:r>
              <a:rPr lang="zh-CN" altLang="en-US" smtClean="0"/>
              <a:t>           元素，均视为同一个元素；</a:t>
            </a:r>
          </a:p>
          <a:p>
            <a:pPr marL="0" indent="0" algn="ctr" eaLnBrk="1" hangingPunct="1">
              <a:lnSpc>
                <a:spcPct val="130000"/>
              </a:lnSpc>
            </a:pPr>
            <a:r>
              <a:rPr lang="en-US" altLang="zh-CN" smtClean="0">
                <a:solidFill>
                  <a:srgbClr val="0000CC"/>
                </a:solidFill>
              </a:rPr>
              <a:t>{1,1,2}={1,2}</a:t>
            </a:r>
          </a:p>
          <a:p>
            <a:pPr marL="0" indent="0" eaLnBrk="1" hangingPunct="1">
              <a:lnSpc>
                <a:spcPct val="130000"/>
              </a:lnSpc>
            </a:pP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确定性－</a:t>
            </a:r>
            <a:r>
              <a:rPr lang="zh-CN" altLang="en-US" smtClean="0"/>
              <a:t>能够明确加以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区分的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对象；</a:t>
            </a:r>
          </a:p>
          <a:p>
            <a:pPr marL="0" indent="0" eaLnBrk="1" hangingPunct="1">
              <a:lnSpc>
                <a:spcPct val="130000"/>
              </a:lnSpc>
            </a:pP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无序性－</a:t>
            </a:r>
            <a:r>
              <a:rPr lang="zh-CN" altLang="en-US" smtClean="0"/>
              <a:t>集合中的元素是没有顺序的。</a:t>
            </a:r>
          </a:p>
          <a:p>
            <a:pPr marL="0" indent="0" algn="ctr" eaLnBrk="1" hangingPunct="1">
              <a:lnSpc>
                <a:spcPct val="130000"/>
              </a:lnSpc>
            </a:pPr>
            <a:r>
              <a:rPr lang="zh-CN" altLang="en-US" smtClean="0">
                <a:solidFill>
                  <a:srgbClr val="0000CC"/>
                </a:solidFill>
              </a:rPr>
              <a:t> </a:t>
            </a:r>
            <a:r>
              <a:rPr lang="en-US" altLang="zh-CN" smtClean="0">
                <a:solidFill>
                  <a:srgbClr val="0000CC"/>
                </a:solidFill>
              </a:rPr>
              <a:t>{2,1}={1,2}</a:t>
            </a:r>
            <a:endParaRPr lang="zh-CN" altLang="en-US" smtClean="0">
              <a:solidFill>
                <a:srgbClr val="0000CC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gray">
          <a:xfrm>
            <a:off x="611188" y="1341438"/>
            <a:ext cx="6551612" cy="53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0000FF"/>
                </a:solidFill>
              </a:rPr>
              <a:t>一、集合的三大特征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57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A38668-CE79-4061-9426-2F9E1D7C454B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1.2.5</a:t>
            </a:r>
          </a:p>
        </p:txBody>
      </p:sp>
      <p:sp>
        <p:nvSpPr>
          <p:cNvPr id="1433603" name="Rectangle 3"/>
          <p:cNvSpPr>
            <a:spLocks noChangeArrowheads="1"/>
          </p:cNvSpPr>
          <p:nvPr/>
        </p:nvSpPr>
        <p:spPr bwMode="auto">
          <a:xfrm>
            <a:off x="611188" y="1196975"/>
            <a:ext cx="8064500" cy="2400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  <a:sym typeface="Symbol" pitchFamily="18" charset="2"/>
              </a:rPr>
              <a:t>   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设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E = {x|(x - 1)(x - 2)(x - 3) = 0},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x∈R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}</a:t>
            </a:r>
            <a:endParaRPr kumimoji="1" lang="zh-CN" altLang="en-US" sz="28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F = {x|(x∈ Z</a:t>
            </a:r>
            <a:r>
              <a:rPr kumimoji="1" lang="en-US" altLang="zh-CN" sz="2800" b="1" baseline="30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且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(x</a:t>
            </a:r>
            <a:r>
              <a:rPr kumimoji="1" lang="en-US" altLang="zh-CN" sz="2800" b="1" baseline="30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＜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12)}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。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试指出集合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E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和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F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中的元素。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解  集合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E = {1, 2, 3}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F = {1, 2, 3}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。</a:t>
            </a:r>
            <a:endParaRPr kumimoji="1" lang="en-US" altLang="zh-CN" sz="20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1433604" name="Rectangle 4"/>
          <p:cNvSpPr>
            <a:spLocks noChangeArrowheads="1"/>
          </p:cNvSpPr>
          <p:nvPr/>
        </p:nvSpPr>
        <p:spPr bwMode="auto">
          <a:xfrm>
            <a:off x="611188" y="3535363"/>
            <a:ext cx="77755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/>
              <a:t>    集合</a:t>
            </a:r>
            <a:r>
              <a:rPr kumimoji="1" lang="en-US" altLang="zh-CN"/>
              <a:t>E, F</a:t>
            </a:r>
            <a:r>
              <a:rPr kumimoji="1" lang="zh-CN" altLang="en-US"/>
              <a:t>中的</a:t>
            </a:r>
            <a:r>
              <a:rPr kumimoji="1" lang="zh-CN" altLang="en-US">
                <a:solidFill>
                  <a:srgbClr val="0000FF"/>
                </a:solidFill>
              </a:rPr>
              <a:t>元素完全相同</a:t>
            </a:r>
            <a:r>
              <a:rPr kumimoji="1" lang="zh-CN" altLang="en-US"/>
              <a:t>，我们称这样的</a:t>
            </a:r>
            <a:r>
              <a:rPr kumimoji="1" lang="zh-CN" altLang="en-US">
                <a:solidFill>
                  <a:srgbClr val="0000FF"/>
                </a:solidFill>
              </a:rPr>
              <a:t>两个</a:t>
            </a:r>
            <a:r>
              <a:rPr kumimoji="1" lang="zh-CN" altLang="en-US">
                <a:solidFill>
                  <a:srgbClr val="800080"/>
                </a:solidFill>
              </a:rPr>
              <a:t>集合</a:t>
            </a:r>
            <a:r>
              <a:rPr kumimoji="1" lang="zh-CN" altLang="en-US">
                <a:solidFill>
                  <a:srgbClr val="FF0000"/>
                </a:solidFill>
              </a:rPr>
              <a:t>相等</a:t>
            </a:r>
            <a:r>
              <a:rPr kumimoji="1" lang="zh-CN" altLang="en-US"/>
              <a:t>。</a:t>
            </a:r>
            <a:r>
              <a:rPr lang="zh-CN" altLang="en-US" b="0"/>
              <a:t> </a:t>
            </a:r>
          </a:p>
        </p:txBody>
      </p:sp>
      <p:sp>
        <p:nvSpPr>
          <p:cNvPr id="1433605" name="AutoShape 5"/>
          <p:cNvSpPr>
            <a:spLocks noChangeArrowheads="1"/>
          </p:cNvSpPr>
          <p:nvPr/>
        </p:nvSpPr>
        <p:spPr bwMode="auto">
          <a:xfrm>
            <a:off x="323850" y="4437063"/>
            <a:ext cx="8569325" cy="2160587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003300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1"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二、外延性原理</a:t>
            </a:r>
            <a:endParaRPr kumimoji="1" lang="en-US" altLang="zh-CN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当且仅当</a:t>
            </a:r>
            <a:r>
              <a:rPr lang="en-US" altLang="zh-CN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具有相同的元素，否则，</a:t>
            </a:r>
            <a:r>
              <a:rPr lang="en-US" altLang="zh-CN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</a:t>
            </a:r>
            <a:r>
              <a:rPr lang="en-US" altLang="zh-CN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04" grpId="0"/>
      <p:bldP spid="14336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417F255-D47E-47FE-A1DA-DD0EADB30C8B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1.2.6 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991475" cy="3597275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  <a:p>
            <a:pPr marL="0" indent="0"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{BASIC, PASCAL, ADA}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marL="0" indent="0"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= {ADA, BASIC, PASCAL}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marL="0" indent="0"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请判断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的关系。</a:t>
            </a:r>
          </a:p>
          <a:p>
            <a:pPr marL="0" indent="0" eaLnBrk="1" hangingPunct="1"/>
            <a:r>
              <a:rPr lang="zh-CN" altLang="en-US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根据集合元素的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无序性和外延性原理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可得，</a:t>
            </a:r>
          </a:p>
          <a:p>
            <a:pPr marL="0" indent="0" algn="ctr"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B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34628" name="Rectangle 4"/>
          <p:cNvSpPr>
            <a:spLocks noChangeArrowheads="1"/>
          </p:cNvSpPr>
          <p:nvPr/>
        </p:nvSpPr>
        <p:spPr bwMode="gray">
          <a:xfrm>
            <a:off x="468313" y="4994275"/>
            <a:ext cx="8229600" cy="1098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  因为集合</a:t>
            </a:r>
            <a:r>
              <a:rPr lang="en-US" altLang="zh-CN"/>
              <a:t>A = B</a:t>
            </a:r>
            <a:r>
              <a:rPr lang="zh-CN" altLang="en-US"/>
              <a:t>，所以</a:t>
            </a:r>
            <a:r>
              <a:rPr lang="en-US" altLang="zh-CN"/>
              <a:t>A</a:t>
            </a:r>
            <a:r>
              <a:rPr lang="zh-CN" altLang="en-US"/>
              <a:t>中的每个元素都是</a:t>
            </a:r>
            <a:r>
              <a:rPr lang="en-US" altLang="zh-CN"/>
              <a:t>B</a:t>
            </a:r>
            <a:r>
              <a:rPr lang="zh-CN" altLang="en-US"/>
              <a:t>中的元素，我们称</a:t>
            </a:r>
            <a:r>
              <a:rPr lang="zh-CN" altLang="en-US">
                <a:solidFill>
                  <a:srgbClr val="FF0000"/>
                </a:solidFill>
              </a:rPr>
              <a:t>集合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CC00FF"/>
                </a:solidFill>
              </a:rPr>
              <a:t>包含</a:t>
            </a:r>
            <a:r>
              <a:rPr lang="zh-CN" altLang="en-US">
                <a:solidFill>
                  <a:srgbClr val="FF0000"/>
                </a:solidFill>
              </a:rPr>
              <a:t>集合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3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3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3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3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482C8DA-FB28-428A-AA54-B35297078FFA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1435650" name="AutoShape 2"/>
          <p:cNvSpPr>
            <a:spLocks noChangeArrowheads="1"/>
          </p:cNvSpPr>
          <p:nvPr/>
        </p:nvSpPr>
        <p:spPr bwMode="auto">
          <a:xfrm>
            <a:off x="250825" y="4221088"/>
            <a:ext cx="8569325" cy="2160588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>
                  <a:alpha val="89999"/>
                </a:srgbClr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003300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上述包含定义的数学语言描述为：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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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对任意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，如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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，则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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8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三、包含和真包含关系</a:t>
            </a:r>
          </a:p>
        </p:txBody>
      </p:sp>
      <p:sp>
        <p:nvSpPr>
          <p:cNvPr id="14356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291512" cy="3382963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</a:pPr>
            <a:r>
              <a:rPr lang="zh-CN" altLang="en-US" smtClean="0">
                <a:solidFill>
                  <a:srgbClr val="CC3399"/>
                </a:solidFill>
              </a:rPr>
              <a:t>定义</a:t>
            </a:r>
            <a:r>
              <a:rPr lang="en-US" altLang="zh-CN" smtClean="0">
                <a:solidFill>
                  <a:srgbClr val="CC3399"/>
                </a:solidFill>
              </a:rPr>
              <a:t>1.2.1</a:t>
            </a:r>
            <a:r>
              <a:rPr lang="en-US" altLang="zh-CN" smtClean="0"/>
              <a:t> </a:t>
            </a:r>
            <a:r>
              <a:rPr lang="zh-CN" altLang="en-US" smtClean="0"/>
              <a:t>设</a:t>
            </a:r>
            <a:r>
              <a:rPr lang="en-US" altLang="zh-CN" smtClean="0"/>
              <a:t>A,B</a:t>
            </a:r>
            <a:r>
              <a:rPr lang="zh-CN" altLang="en-US" smtClean="0"/>
              <a:t>是任意两个集合，如果</a:t>
            </a:r>
          </a:p>
          <a:p>
            <a:pPr marL="0" indent="0" eaLnBrk="1" hangingPunct="1">
              <a:spcBef>
                <a:spcPct val="10000"/>
              </a:spcBef>
            </a:pPr>
            <a:r>
              <a:rPr lang="en-US" altLang="zh-CN" smtClean="0"/>
              <a:t>          </a:t>
            </a:r>
            <a:r>
              <a:rPr lang="en-US" altLang="zh-CN" smtClean="0">
                <a:solidFill>
                  <a:srgbClr val="0000FF"/>
                </a:solidFill>
              </a:rPr>
              <a:t>B</a:t>
            </a:r>
            <a:r>
              <a:rPr lang="zh-CN" altLang="en-US" smtClean="0">
                <a:solidFill>
                  <a:srgbClr val="0000FF"/>
                </a:solidFill>
              </a:rPr>
              <a:t>的每个元素都是</a:t>
            </a:r>
            <a:r>
              <a:rPr lang="en-US" altLang="zh-CN" smtClean="0">
                <a:solidFill>
                  <a:srgbClr val="0000FF"/>
                </a:solidFill>
              </a:rPr>
              <a:t>A</a:t>
            </a:r>
            <a:r>
              <a:rPr lang="zh-CN" altLang="en-US" smtClean="0">
                <a:solidFill>
                  <a:srgbClr val="0000FF"/>
                </a:solidFill>
              </a:rPr>
              <a:t>的元素，</a:t>
            </a:r>
          </a:p>
          <a:p>
            <a:pPr marL="0" indent="0" eaLnBrk="1" hangingPunct="1">
              <a:spcBef>
                <a:spcPct val="10000"/>
              </a:spcBef>
            </a:pPr>
            <a:r>
              <a:rPr lang="zh-CN" altLang="en-US" smtClean="0"/>
              <a:t>则称</a:t>
            </a:r>
            <a:r>
              <a:rPr lang="en-US" altLang="zh-CN" smtClean="0"/>
              <a:t>B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的子集合，简称</a:t>
            </a:r>
            <a:r>
              <a:rPr lang="zh-CN" altLang="en-US" smtClean="0">
                <a:solidFill>
                  <a:srgbClr val="FF0000"/>
                </a:solidFill>
              </a:rPr>
              <a:t>子集</a:t>
            </a:r>
            <a:r>
              <a:rPr lang="en-US" altLang="zh-CN" smtClean="0"/>
              <a:t>(Subset)</a:t>
            </a:r>
            <a:r>
              <a:rPr lang="zh-CN" altLang="en-US" smtClean="0"/>
              <a:t>，</a:t>
            </a:r>
          </a:p>
          <a:p>
            <a:pPr marL="0" indent="0" eaLnBrk="1" hangingPunct="1">
              <a:spcBef>
                <a:spcPct val="10000"/>
              </a:spcBef>
            </a:pPr>
            <a:r>
              <a:rPr lang="zh-CN" altLang="en-US" smtClean="0"/>
              <a:t>这时也称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包含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/>
              <a:t>，或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zh-CN" altLang="en-US" smtClean="0">
                <a:solidFill>
                  <a:srgbClr val="FF0000"/>
                </a:solidFill>
              </a:rPr>
              <a:t>被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包含</a:t>
            </a:r>
            <a:r>
              <a:rPr lang="zh-CN" altLang="en-US" smtClean="0"/>
              <a:t>，记作</a:t>
            </a:r>
            <a:r>
              <a:rPr lang="en-US" altLang="zh-CN" smtClean="0"/>
              <a:t>A</a:t>
            </a:r>
            <a:r>
              <a:rPr lang="en-US" altLang="zh-CN" smtClean="0">
                <a:solidFill>
                  <a:srgbClr val="FF3300"/>
                </a:solidFill>
                <a:sym typeface="Symbol" panose="05050102010706020507" pitchFamily="18" charset="2"/>
              </a:rPr>
              <a:t>B</a:t>
            </a:r>
            <a:r>
              <a:rPr lang="zh-CN" altLang="en-US" smtClean="0"/>
              <a:t> 或</a:t>
            </a:r>
            <a:r>
              <a:rPr lang="en-US" altLang="zh-CN" smtClean="0"/>
              <a:t>B</a:t>
            </a:r>
            <a:r>
              <a:rPr lang="en-US" altLang="zh-CN" smtClean="0">
                <a:solidFill>
                  <a:srgbClr val="FF3300"/>
                </a:solidFill>
                <a:sym typeface="Symbol" panose="05050102010706020507" pitchFamily="18" charset="2"/>
              </a:rPr>
              <a:t>A</a:t>
            </a:r>
            <a:r>
              <a:rPr lang="zh-CN" altLang="en-US" smtClean="0"/>
              <a:t>，</a:t>
            </a:r>
          </a:p>
          <a:p>
            <a:pPr marL="0" indent="0" eaLnBrk="1" hangingPunct="1">
              <a:spcBef>
                <a:spcPct val="10000"/>
              </a:spcBef>
            </a:pPr>
            <a:r>
              <a:rPr lang="zh-CN" altLang="en-US" smtClean="0"/>
              <a:t>称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en-US" altLang="zh-CN" smtClean="0">
                <a:solidFill>
                  <a:srgbClr val="FF3300"/>
                </a:solidFill>
                <a:sym typeface="Symbol" panose="05050102010706020507" pitchFamily="18" charset="2"/>
              </a:rPr>
              <a:t>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或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en-US" altLang="zh-CN" smtClean="0">
                <a:solidFill>
                  <a:srgbClr val="FF3300"/>
                </a:solidFill>
                <a:sym typeface="Symbol" panose="05050102010706020507" pitchFamily="18" charset="2"/>
              </a:rPr>
              <a:t>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rgbClr val="0000FF"/>
                </a:solidFill>
              </a:rPr>
              <a:t>包含关系</a:t>
            </a:r>
            <a:r>
              <a:rPr lang="en-US" altLang="zh-CN" smtClean="0"/>
              <a:t>(Inclusion Relation)</a:t>
            </a:r>
            <a:r>
              <a:rPr lang="zh-CN" altLang="en-US" smtClean="0"/>
              <a:t>。</a:t>
            </a:r>
          </a:p>
          <a:p>
            <a:pPr marL="0" indent="0" eaLnBrk="1" hangingPunct="1">
              <a:spcBef>
                <a:spcPct val="10000"/>
              </a:spcBef>
            </a:pPr>
            <a:r>
              <a:rPr lang="zh-CN" altLang="en-US" smtClean="0"/>
              <a:t>如果</a:t>
            </a:r>
            <a:r>
              <a:rPr lang="en-US" altLang="zh-CN" smtClean="0"/>
              <a:t>B</a:t>
            </a:r>
            <a:r>
              <a:rPr lang="zh-CN" altLang="en-US" smtClean="0"/>
              <a:t>不被</a:t>
            </a:r>
            <a:r>
              <a:rPr lang="en-US" altLang="zh-CN" smtClean="0"/>
              <a:t>A</a:t>
            </a:r>
            <a:r>
              <a:rPr lang="zh-CN" altLang="en-US" smtClean="0"/>
              <a:t>所包含，则记作</a:t>
            </a:r>
            <a:r>
              <a:rPr lang="en-US" altLang="zh-CN" smtClean="0">
                <a:solidFill>
                  <a:schemeClr val="accent1"/>
                </a:solidFill>
              </a:rPr>
              <a:t>B</a:t>
            </a:r>
            <a:r>
              <a:rPr lang="en-US" altLang="zh-CN" smtClean="0"/>
              <a:t>  </a:t>
            </a:r>
            <a:r>
              <a:rPr lang="en-US" altLang="zh-CN" smtClean="0">
                <a:solidFill>
                  <a:srgbClr val="FF3300"/>
                </a:solidFill>
                <a:sym typeface="Symbol" panose="05050102010706020507" pitchFamily="18" charset="2"/>
              </a:rPr>
              <a:t>A</a:t>
            </a:r>
            <a:r>
              <a:rPr lang="zh-CN" altLang="en-US" smtClean="0"/>
              <a:t> 。</a:t>
            </a:r>
          </a:p>
        </p:txBody>
      </p:sp>
      <p:graphicFrame>
        <p:nvGraphicFramePr>
          <p:cNvPr id="1435653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5003800" y="4152900"/>
          <a:ext cx="536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3" imgW="106788" imgH="121848" progId="Equation.DSMT4">
                  <p:embed/>
                </p:oleObj>
              </mc:Choice>
              <mc:Fallback>
                <p:oleObj name="Equation" r:id="rId3" imgW="106788" imgH="12184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152900"/>
                        <a:ext cx="5365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54" name="Text Box 6"/>
          <p:cNvSpPr txBox="1">
            <a:spLocks noChangeArrowheads="1"/>
          </p:cNvSpPr>
          <p:nvPr/>
        </p:nvSpPr>
        <p:spPr bwMode="auto">
          <a:xfrm>
            <a:off x="755650" y="5949950"/>
            <a:ext cx="6480175" cy="519113"/>
          </a:xfrm>
          <a:prstGeom prst="rect">
            <a:avLst/>
          </a:prstGeom>
          <a:solidFill>
            <a:srgbClr val="99CC00">
              <a:alpha val="89999"/>
            </a:srgb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显然，</a:t>
            </a:r>
            <a:r>
              <a:rPr lang="zh-CN" altLang="en-US" sz="2800" b="1" i="1" u="sng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对任意集合</a:t>
            </a:r>
            <a:r>
              <a:rPr lang="en-US" altLang="zh-CN" sz="2800" b="1" i="1" u="sng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 i="1" u="sng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，都有</a:t>
            </a:r>
            <a:r>
              <a:rPr lang="en-US" altLang="zh-CN" sz="2800" b="1" i="1" u="sng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800" b="1" i="1" u="sng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sym typeface="Symbol" pitchFamily="18" charset="2"/>
              </a:rPr>
              <a:t>A</a:t>
            </a:r>
            <a:r>
              <a:rPr lang="zh-CN" altLang="en-US" sz="2800" b="1" i="1" u="sng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5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35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5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3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CD04095-B656-476B-BCF4-14C575B4A6C4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1.2.7</a:t>
            </a:r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233488"/>
            <a:ext cx="8229600" cy="2482850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{BASIC, PASCAL, ADA}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marL="0" indent="0"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 = {ADA, BASIC, PASCAL}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marL="0" indent="0"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请判断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之间的包含关系。</a:t>
            </a:r>
          </a:p>
          <a:p>
            <a:pPr marL="0" indent="0" eaLnBrk="1" hangingPunct="1"/>
            <a:r>
              <a:rPr lang="zh-CN" altLang="en-US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根据集合间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包含关系的定义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知，</a:t>
            </a:r>
            <a:r>
              <a:rPr lang="en-US" altLang="zh-CN" sz="32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B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32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B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36676" name="Rectangle 4"/>
          <p:cNvSpPr>
            <a:spLocks noChangeArrowheads="1"/>
          </p:cNvSpPr>
          <p:nvPr/>
        </p:nvSpPr>
        <p:spPr bwMode="gray">
          <a:xfrm>
            <a:off x="519113" y="4076700"/>
            <a:ext cx="8229600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  又从例</a:t>
            </a:r>
            <a:r>
              <a:rPr lang="en-US" altLang="zh-CN"/>
              <a:t>1.2.6</a:t>
            </a:r>
            <a:r>
              <a:rPr lang="zh-CN" altLang="en-US"/>
              <a:t>知，集合</a:t>
            </a:r>
            <a:r>
              <a:rPr lang="en-US" altLang="zh-CN"/>
              <a:t>A = B</a:t>
            </a:r>
            <a:r>
              <a:rPr lang="zh-CN" altLang="en-US"/>
              <a:t>，于是我们有：</a:t>
            </a:r>
          </a:p>
        </p:txBody>
      </p:sp>
      <p:sp>
        <p:nvSpPr>
          <p:cNvPr id="1436677" name="Rectangle 5"/>
          <p:cNvSpPr>
            <a:spLocks noChangeArrowheads="1"/>
          </p:cNvSpPr>
          <p:nvPr/>
        </p:nvSpPr>
        <p:spPr bwMode="gray">
          <a:xfrm>
            <a:off x="519113" y="5156200"/>
            <a:ext cx="8135937" cy="11842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定理</a:t>
            </a:r>
            <a:r>
              <a:rPr lang="en-US" altLang="zh-CN">
                <a:solidFill>
                  <a:srgbClr val="0000CC"/>
                </a:solidFill>
              </a:rPr>
              <a:t>1.2.2</a:t>
            </a:r>
            <a:r>
              <a:rPr lang="en-US" altLang="zh-CN">
                <a:solidFill>
                  <a:srgbClr val="CC00CC"/>
                </a:solidFill>
              </a:rPr>
              <a:t> </a:t>
            </a: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是任意两个集合，则</a:t>
            </a:r>
          </a:p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 A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FF0000"/>
                </a:solidFill>
              </a:rPr>
              <a:t>A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FF0000"/>
                </a:solidFill>
              </a:rPr>
              <a:t> A=B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3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76" grpId="0" animBg="1"/>
      <p:bldP spid="14366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F21B835-7DDC-4F1C-A127-F12BCD0932E6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真包含关系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291512" cy="3121025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定义</a:t>
            </a:r>
            <a:r>
              <a:rPr lang="en-US" altLang="zh-CN" smtClean="0">
                <a:solidFill>
                  <a:srgbClr val="FF0000"/>
                </a:solidFill>
              </a:rPr>
              <a:t>1.2.2</a:t>
            </a:r>
            <a:r>
              <a:rPr lang="en-US" altLang="zh-CN" smtClean="0"/>
              <a:t> </a:t>
            </a:r>
            <a:r>
              <a:rPr lang="zh-CN" altLang="en-US" smtClean="0"/>
              <a:t>设</a:t>
            </a:r>
            <a:r>
              <a:rPr lang="en-US" altLang="zh-CN" smtClean="0"/>
              <a:t>A,B</a:t>
            </a:r>
            <a:r>
              <a:rPr lang="zh-CN" altLang="en-US" smtClean="0"/>
              <a:t>是任意两个集合，如果</a:t>
            </a:r>
          </a:p>
          <a:p>
            <a:pPr marL="0" indent="0" algn="ctr" eaLnBrk="1" hangingPunct="1">
              <a:lnSpc>
                <a:spcPct val="105000"/>
              </a:lnSpc>
            </a:pPr>
            <a:r>
              <a:rPr lang="en-US" altLang="zh-CN" smtClean="0"/>
              <a:t>    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A</a:t>
            </a:r>
            <a:r>
              <a:rPr lang="zh-CN" altLang="en-US" smtClean="0">
                <a:solidFill>
                  <a:srgbClr val="FF0000"/>
                </a:solidFill>
                <a:sym typeface="Symbol" panose="05050102010706020507" pitchFamily="18" charset="2"/>
              </a:rPr>
              <a:t>并且</a:t>
            </a:r>
            <a:r>
              <a:rPr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A≠B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05000"/>
              </a:lnSpc>
            </a:pPr>
            <a:r>
              <a:rPr lang="zh-CN" altLang="en-US" smtClean="0"/>
              <a:t>则称</a:t>
            </a:r>
            <a:r>
              <a:rPr lang="en-US" altLang="zh-CN" smtClean="0"/>
              <a:t>B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FF"/>
                </a:solidFill>
              </a:rPr>
              <a:t>真子集</a:t>
            </a:r>
            <a:r>
              <a:rPr lang="en-US" altLang="zh-CN" smtClean="0"/>
              <a:t>(Proper Subset)</a:t>
            </a:r>
            <a:r>
              <a:rPr lang="zh-CN" altLang="en-US" smtClean="0"/>
              <a:t>，记作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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/>
              <a:t>，</a:t>
            </a:r>
          </a:p>
          <a:p>
            <a:pPr marL="0" indent="0" eaLnBrk="1" hangingPunct="1">
              <a:lnSpc>
                <a:spcPct val="105000"/>
              </a:lnSpc>
            </a:pPr>
            <a:r>
              <a:rPr lang="zh-CN" altLang="en-US" smtClean="0"/>
              <a:t>称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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rgbClr val="0000FF"/>
                </a:solidFill>
              </a:rPr>
              <a:t>真包含关系</a:t>
            </a:r>
            <a:r>
              <a:rPr lang="en-US" altLang="zh-CN" smtClean="0"/>
              <a:t>(Properly Inclusion Relation)</a:t>
            </a:r>
            <a:r>
              <a:rPr lang="zh-CN" altLang="en-US" smtClean="0"/>
              <a:t>。</a:t>
            </a:r>
          </a:p>
          <a:p>
            <a:pPr marL="0" indent="0" eaLnBrk="1" hangingPunct="1">
              <a:lnSpc>
                <a:spcPct val="105000"/>
              </a:lnSpc>
            </a:pPr>
            <a:r>
              <a:rPr lang="zh-CN" altLang="en-US" smtClean="0"/>
              <a:t>如果</a:t>
            </a:r>
            <a:r>
              <a:rPr lang="en-US" altLang="zh-CN" smtClean="0"/>
              <a:t>B</a:t>
            </a:r>
            <a:r>
              <a:rPr lang="zh-CN" altLang="en-US" smtClean="0"/>
              <a:t>不是</a:t>
            </a:r>
            <a:r>
              <a:rPr lang="en-US" altLang="zh-CN" smtClean="0"/>
              <a:t>A</a:t>
            </a:r>
            <a:r>
              <a:rPr lang="zh-CN" altLang="en-US" smtClean="0"/>
              <a:t>的真子集，则记作</a:t>
            </a:r>
            <a:r>
              <a:rPr lang="en-US" altLang="zh-CN" smtClean="0"/>
              <a:t>B  A</a:t>
            </a:r>
            <a:r>
              <a:rPr lang="zh-CN" altLang="en-US" smtClean="0"/>
              <a:t>。</a:t>
            </a:r>
          </a:p>
        </p:txBody>
      </p:sp>
      <p:sp>
        <p:nvSpPr>
          <p:cNvPr id="1437700" name="Rectangle 4"/>
          <p:cNvSpPr>
            <a:spLocks noChangeArrowheads="1"/>
          </p:cNvSpPr>
          <p:nvPr/>
        </p:nvSpPr>
        <p:spPr bwMode="auto">
          <a:xfrm>
            <a:off x="900113" y="4678363"/>
            <a:ext cx="7056437" cy="163036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</a:pPr>
            <a:r>
              <a:rPr kumimoji="1" lang="zh-CN" altLang="en-US">
                <a:solidFill>
                  <a:schemeClr val="bg1"/>
                </a:solidFill>
              </a:rPr>
              <a:t>上述真子集的数学语言描述为：</a:t>
            </a:r>
            <a:endParaRPr kumimoji="1" lang="en-US" altLang="zh-CN">
              <a:solidFill>
                <a:schemeClr val="bg1"/>
              </a:solidFill>
            </a:endParaRP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</a:pPr>
            <a:r>
              <a:rPr kumimoji="1" lang="en-US" altLang="zh-CN">
                <a:solidFill>
                  <a:schemeClr val="bg1"/>
                </a:solidFill>
              </a:rPr>
              <a:t>B</a:t>
            </a:r>
            <a:r>
              <a:rPr kumimoji="1"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kumimoji="1" lang="en-US" altLang="zh-CN">
                <a:solidFill>
                  <a:schemeClr val="bg1"/>
                </a:solidFill>
              </a:rPr>
              <a:t>A  </a:t>
            </a:r>
            <a:r>
              <a:rPr kumimoji="1" lang="en-US" altLang="zh-CN">
                <a:solidFill>
                  <a:schemeClr val="accent1"/>
                </a:solidFill>
                <a:sym typeface="Symbol" panose="05050102010706020507" pitchFamily="18" charset="2"/>
              </a:rPr>
              <a:t> </a:t>
            </a:r>
            <a:r>
              <a:rPr kumimoji="1" lang="zh-CN" altLang="en-US">
                <a:solidFill>
                  <a:schemeClr val="bg1"/>
                </a:solidFill>
              </a:rPr>
              <a:t>对任意</a:t>
            </a:r>
            <a:r>
              <a:rPr kumimoji="1" lang="en-US" altLang="zh-CN">
                <a:solidFill>
                  <a:schemeClr val="bg1"/>
                </a:solidFill>
              </a:rPr>
              <a:t>x</a:t>
            </a:r>
            <a:r>
              <a:rPr kumimoji="1" lang="zh-CN" altLang="en-US">
                <a:solidFill>
                  <a:schemeClr val="bg1"/>
                </a:solidFill>
              </a:rPr>
              <a:t>，如</a:t>
            </a:r>
            <a:r>
              <a:rPr kumimoji="1" lang="en-US" altLang="zh-CN">
                <a:solidFill>
                  <a:schemeClr val="bg1"/>
                </a:solidFill>
              </a:rPr>
              <a:t>x</a:t>
            </a:r>
            <a:r>
              <a:rPr kumimoji="1"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chemeClr val="bg1"/>
                </a:solidFill>
              </a:rPr>
              <a:t>B</a:t>
            </a:r>
            <a:r>
              <a:rPr kumimoji="1" lang="zh-CN" altLang="en-US">
                <a:solidFill>
                  <a:schemeClr val="bg1"/>
                </a:solidFill>
              </a:rPr>
              <a:t>，则</a:t>
            </a:r>
            <a:r>
              <a:rPr kumimoji="1" lang="en-US" altLang="zh-CN">
                <a:solidFill>
                  <a:schemeClr val="bg1"/>
                </a:solidFill>
              </a:rPr>
              <a:t>x</a:t>
            </a:r>
            <a:r>
              <a:rPr kumimoji="1"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chemeClr val="bg1"/>
                </a:solidFill>
              </a:rPr>
              <a:t>A</a:t>
            </a:r>
            <a:r>
              <a:rPr kumimoji="1" lang="zh-CN" altLang="en-US">
                <a:solidFill>
                  <a:schemeClr val="bg1"/>
                </a:solidFill>
              </a:rPr>
              <a:t>，并且</a:t>
            </a: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</a:pPr>
            <a:r>
              <a:rPr kumimoji="1" lang="zh-CN" altLang="en-US">
                <a:solidFill>
                  <a:schemeClr val="bg1"/>
                </a:solidFill>
              </a:rPr>
              <a:t>         存在</a:t>
            </a:r>
            <a:r>
              <a:rPr kumimoji="1"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kumimoji="1"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chemeClr val="bg1"/>
                </a:solidFill>
              </a:rPr>
              <a:t>A</a:t>
            </a:r>
            <a:r>
              <a:rPr kumimoji="1" lang="zh-CN" altLang="en-US">
                <a:solidFill>
                  <a:schemeClr val="bg1"/>
                </a:solidFill>
              </a:rPr>
              <a:t>，但</a:t>
            </a:r>
            <a:r>
              <a:rPr kumimoji="1" lang="en-US" altLang="zh-CN">
                <a:solidFill>
                  <a:schemeClr val="bg1"/>
                </a:solidFill>
              </a:rPr>
              <a:t>y</a:t>
            </a:r>
            <a:r>
              <a:rPr kumimoji="1"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kumimoji="1" lang="en-US" altLang="zh-CN">
                <a:solidFill>
                  <a:schemeClr val="bg1"/>
                </a:solidFill>
                <a:sym typeface="Symbol" panose="05050102010706020507" pitchFamily="18" charset="2"/>
              </a:rPr>
              <a:t>B</a:t>
            </a:r>
          </a:p>
        </p:txBody>
      </p:sp>
      <p:graphicFrame>
        <p:nvGraphicFramePr>
          <p:cNvPr id="1437701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5397500" y="3967163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3" imgW="139639" imgH="152334" progId="Equation.DSMT4">
                  <p:embed/>
                </p:oleObj>
              </mc:Choice>
              <mc:Fallback>
                <p:oleObj name="Equation" r:id="rId3" imgW="139639" imgH="15233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3967163"/>
                        <a:ext cx="533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3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3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3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43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7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0E1DB1C-844A-4B00-8E88-94E856540AB9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1438722" name="Rectangle 2"/>
          <p:cNvSpPr>
            <a:spLocks noChangeArrowheads="1"/>
          </p:cNvSpPr>
          <p:nvPr/>
        </p:nvSpPr>
        <p:spPr bwMode="auto">
          <a:xfrm>
            <a:off x="611188" y="1268413"/>
            <a:ext cx="8064500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zh-CN" altLang="en-US"/>
              <a:t>判断下列集合之间是否具有真包含关系。</a:t>
            </a:r>
          </a:p>
          <a:p>
            <a:pPr algn="l"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</a:t>
            </a:r>
            <a:r>
              <a:rPr kumimoji="1" lang="en-US" altLang="zh-CN"/>
              <a:t>A = {a, b}</a:t>
            </a:r>
            <a:r>
              <a:rPr kumimoji="1" lang="zh-CN" altLang="en-US"/>
              <a:t>和</a:t>
            </a:r>
            <a:r>
              <a:rPr kumimoji="1" lang="en-US" altLang="zh-CN"/>
              <a:t>B = {a, b, c, d}</a:t>
            </a:r>
            <a:r>
              <a:rPr kumimoji="1" lang="zh-CN" altLang="en-US"/>
              <a:t>；</a:t>
            </a:r>
          </a:p>
          <a:p>
            <a:pPr algn="l"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  <a:r>
              <a:rPr kumimoji="1" lang="en-US" altLang="zh-CN"/>
              <a:t>C = {a, b, c, d}</a:t>
            </a:r>
            <a:r>
              <a:rPr kumimoji="1" lang="zh-CN" altLang="en-US"/>
              <a:t>和</a:t>
            </a:r>
            <a:r>
              <a:rPr kumimoji="1" lang="en-US" altLang="zh-CN"/>
              <a:t>D = {a, b, c, d}</a:t>
            </a:r>
            <a:r>
              <a:rPr kumimoji="1" lang="zh-CN" altLang="en-US"/>
              <a:t>。</a:t>
            </a:r>
            <a:endParaRPr kumimoji="1" lang="en-US" altLang="zh-CN"/>
          </a:p>
        </p:txBody>
      </p:sp>
      <p:sp>
        <p:nvSpPr>
          <p:cNvPr id="1438723" name="Rectangle 3"/>
          <p:cNvSpPr>
            <a:spLocks noChangeArrowheads="1"/>
          </p:cNvSpPr>
          <p:nvPr/>
        </p:nvSpPr>
        <p:spPr bwMode="auto">
          <a:xfrm>
            <a:off x="611188" y="3260725"/>
            <a:ext cx="80645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kumimoji="1" lang="zh-CN" altLang="zh-CN">
                <a:solidFill>
                  <a:srgbClr val="800080"/>
                </a:solidFill>
                <a:sym typeface="Symbol" panose="05050102010706020507" pitchFamily="18" charset="2"/>
              </a:rPr>
              <a:t>解 </a:t>
            </a:r>
            <a:r>
              <a:rPr kumimoji="1" lang="zh-CN" altLang="zh-CN">
                <a:sym typeface="Symbol" panose="05050102010706020507" pitchFamily="18" charset="2"/>
              </a:rPr>
              <a:t>根据</a:t>
            </a:r>
            <a:r>
              <a:rPr kumimoji="1" lang="zh-CN" altLang="zh-CN">
                <a:solidFill>
                  <a:srgbClr val="FF0000"/>
                </a:solidFill>
                <a:sym typeface="Symbol" panose="05050102010706020507" pitchFamily="18" charset="2"/>
              </a:rPr>
              <a:t>真子集的定义</a:t>
            </a:r>
            <a:r>
              <a:rPr kumimoji="1" lang="zh-CN" altLang="zh-CN">
                <a:sym typeface="Symbol" panose="05050102010706020507" pitchFamily="18" charset="2"/>
              </a:rPr>
              <a:t>，有</a:t>
            </a:r>
          </a:p>
          <a:p>
            <a:pPr algn="l" eaLnBrk="1" hangingPunct="1">
              <a:buClrTx/>
              <a:buFontTx/>
              <a:buNone/>
            </a:pPr>
            <a:r>
              <a:rPr kumimoji="1" lang="zh-CN" altLang="zh-CN">
                <a:sym typeface="Symbol" panose="05050102010706020507" pitchFamily="18" charset="2"/>
              </a:rPr>
              <a:t>（</a:t>
            </a:r>
            <a:r>
              <a:rPr kumimoji="1" lang="en-US" altLang="zh-CN">
                <a:sym typeface="Symbol" panose="05050102010706020507" pitchFamily="18" charset="2"/>
              </a:rPr>
              <a:t>1</a:t>
            </a:r>
            <a:r>
              <a:rPr kumimoji="1" lang="zh-CN" altLang="en-US">
                <a:sym typeface="Symbol" panose="05050102010706020507" pitchFamily="18" charset="2"/>
              </a:rPr>
              <a:t>）</a:t>
            </a:r>
            <a:r>
              <a:rPr kumimoji="1" lang="en-US" altLang="zh-CN"/>
              <a:t>A</a:t>
            </a:r>
            <a:r>
              <a:rPr kumimoji="1" lang="en-US" altLang="zh-CN">
                <a:sym typeface="Symbol" panose="05050102010706020507" pitchFamily="18" charset="2"/>
              </a:rPr>
              <a:t></a:t>
            </a:r>
            <a:r>
              <a:rPr kumimoji="1" lang="en-US" altLang="zh-CN"/>
              <a:t>B</a:t>
            </a:r>
            <a:r>
              <a:rPr kumimoji="1" lang="zh-CN" altLang="en-US"/>
              <a:t>；</a:t>
            </a:r>
          </a:p>
          <a:p>
            <a:pPr algn="l" eaLnBrk="1" hangingPunct="1">
              <a:buClrTx/>
              <a:buFontTx/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）因为</a:t>
            </a:r>
            <a:r>
              <a:rPr kumimoji="1" lang="en-US" altLang="zh-CN"/>
              <a:t>C = D</a:t>
            </a:r>
            <a:r>
              <a:rPr kumimoji="1" lang="zh-CN" altLang="en-US"/>
              <a:t>，</a:t>
            </a:r>
          </a:p>
          <a:p>
            <a:pPr algn="l" eaLnBrk="1" hangingPunct="1">
              <a:buClrTx/>
              <a:buFontTx/>
              <a:buNone/>
            </a:pPr>
            <a:r>
              <a:rPr kumimoji="1" lang="zh-CN" altLang="en-US"/>
              <a:t>所以</a:t>
            </a:r>
            <a:r>
              <a:rPr kumimoji="1" lang="en-US" altLang="zh-CN"/>
              <a:t>C  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/>
              <a:t>D</a:t>
            </a:r>
            <a:r>
              <a:rPr kumimoji="1" lang="zh-CN" altLang="en-US"/>
              <a:t>，</a:t>
            </a:r>
            <a:r>
              <a:rPr kumimoji="1" lang="en-US" altLang="zh-CN"/>
              <a:t>D </a:t>
            </a:r>
            <a:r>
              <a:rPr kumimoji="1" lang="en-US" altLang="zh-CN">
                <a:sym typeface="Symbol" panose="05050102010706020507" pitchFamily="18" charset="2"/>
              </a:rPr>
              <a:t>  </a:t>
            </a:r>
            <a:r>
              <a:rPr kumimoji="1" lang="en-US" altLang="zh-CN"/>
              <a:t>C</a:t>
            </a:r>
            <a:r>
              <a:rPr kumimoji="1" lang="zh-CN" altLang="en-US"/>
              <a:t>。</a:t>
            </a:r>
            <a:endParaRPr kumimoji="1" lang="en-US" altLang="zh-CN">
              <a:sym typeface="Symbol" panose="05050102010706020507" pitchFamily="18" charset="2"/>
            </a:endParaRP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1.2.8</a:t>
            </a:r>
          </a:p>
        </p:txBody>
      </p:sp>
      <p:graphicFrame>
        <p:nvGraphicFramePr>
          <p:cNvPr id="1437701" name="Object 5"/>
          <p:cNvGraphicFramePr>
            <a:graphicFrameLocks noChangeAspect="1"/>
          </p:cNvGraphicFramePr>
          <p:nvPr/>
        </p:nvGraphicFramePr>
        <p:xfrm>
          <a:off x="1619250" y="5111750"/>
          <a:ext cx="7064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3" imgW="139639" imgH="152334" progId="Equation.DSMT4">
                  <p:embed/>
                </p:oleObj>
              </mc:Choice>
              <mc:Fallback>
                <p:oleObj name="Equation" r:id="rId3" imgW="139639" imgH="15233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11750"/>
                        <a:ext cx="7064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843213" y="5111750"/>
          <a:ext cx="7064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5" imgW="139639" imgH="152334" progId="Equation.DSMT4">
                  <p:embed/>
                </p:oleObj>
              </mc:Choice>
              <mc:Fallback>
                <p:oleObj name="Equation" r:id="rId5" imgW="139639" imgH="15233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111750"/>
                        <a:ext cx="7064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3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22" grpId="0" build="p" autoUpdateAnimBg="0"/>
      <p:bldP spid="143872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52FC66E-FEF9-4B92-9B59-F152576595FC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1.2.9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207375" cy="4794250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设</a:t>
            </a:r>
            <a:r>
              <a:rPr lang="en-US" altLang="zh-CN" smtClean="0"/>
              <a:t>A = {a}</a:t>
            </a:r>
            <a:r>
              <a:rPr lang="zh-CN" altLang="en-US" smtClean="0"/>
              <a:t>是一个集合，</a:t>
            </a:r>
            <a:r>
              <a:rPr lang="en-US" altLang="zh-CN" smtClean="0"/>
              <a:t>B = {{a}, {{a}}}</a:t>
            </a:r>
            <a:r>
              <a:rPr lang="zh-CN" altLang="en-US" smtClean="0"/>
              <a:t>，试问</a:t>
            </a:r>
          </a:p>
          <a:p>
            <a:pPr marL="0" indent="0" algn="ctr" eaLnBrk="1" hangingPunct="1"/>
            <a:r>
              <a:rPr lang="en-US" altLang="zh-CN" smtClean="0">
                <a:solidFill>
                  <a:srgbClr val="FF0000"/>
                </a:solidFill>
              </a:rPr>
              <a:t>{A}</a:t>
            </a:r>
            <a:r>
              <a:rPr kumimoji="1"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∈B</a:t>
            </a:r>
            <a:r>
              <a:rPr kumimoji="1" lang="zh-CN" altLang="en-US" smtClean="0">
                <a:solidFill>
                  <a:srgbClr val="FF0000"/>
                </a:solidFill>
                <a:sym typeface="Symbol" panose="05050102010706020507" pitchFamily="18" charset="2"/>
              </a:rPr>
              <a:t>和</a:t>
            </a:r>
            <a:r>
              <a:rPr kumimoji="1"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{A}</a:t>
            </a:r>
            <a:r>
              <a:rPr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kumimoji="1"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</a:p>
          <a:p>
            <a:pPr marL="0" indent="0" eaLnBrk="1" hangingPunct="1"/>
            <a:r>
              <a:rPr lang="zh-CN" altLang="en-US" smtClean="0"/>
              <a:t>同时成立吗？</a:t>
            </a:r>
          </a:p>
          <a:p>
            <a:pPr marL="0" indent="0" eaLnBrk="1" hangingPunct="1"/>
            <a:r>
              <a:rPr lang="en-US" altLang="zh-CN" smtClean="0"/>
              <a:t>        </a:t>
            </a:r>
            <a:r>
              <a:rPr lang="en-US" altLang="en-US" smtClean="0"/>
              <a:t>∵</a:t>
            </a:r>
            <a:r>
              <a:rPr lang="zh-CN" altLang="en-US" smtClean="0"/>
              <a:t> </a:t>
            </a:r>
            <a:r>
              <a:rPr lang="en-US" altLang="zh-CN" smtClean="0"/>
              <a:t>{A} = {{a}}</a:t>
            </a:r>
            <a:r>
              <a:rPr lang="zh-CN" altLang="en-US" smtClean="0"/>
              <a:t>，</a:t>
            </a:r>
            <a:r>
              <a:rPr lang="en-US" altLang="zh-CN" smtClean="0"/>
              <a:t>{{a}}</a:t>
            </a:r>
            <a:r>
              <a:rPr kumimoji="1" lang="en-US" altLang="zh-CN" smtClean="0">
                <a:sym typeface="Symbol" panose="05050102010706020507" pitchFamily="18" charset="2"/>
              </a:rPr>
              <a:t>∈B</a:t>
            </a:r>
          </a:p>
          <a:p>
            <a:pPr marL="0" indent="0" eaLnBrk="1" hangingPunct="1"/>
            <a:r>
              <a:rPr lang="zh-CN" altLang="en-US" smtClean="0"/>
              <a:t>        ∴ </a:t>
            </a:r>
            <a:r>
              <a:rPr lang="en-US" altLang="zh-CN" smtClean="0">
                <a:solidFill>
                  <a:srgbClr val="0000FF"/>
                </a:solidFill>
              </a:rPr>
              <a:t>{A}</a:t>
            </a:r>
            <a:r>
              <a:rPr kumimoji="1"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∈B</a:t>
            </a:r>
            <a:r>
              <a:rPr lang="zh-CN" altLang="en-US" smtClean="0"/>
              <a:t>成立；</a:t>
            </a:r>
          </a:p>
          <a:p>
            <a:pPr marL="0" indent="0" eaLnBrk="1" hangingPunct="1"/>
            <a:r>
              <a:rPr lang="en-US" altLang="zh-CN" smtClean="0"/>
              <a:t>        </a:t>
            </a:r>
            <a:r>
              <a:rPr lang="en-US" altLang="en-US" smtClean="0"/>
              <a:t>∵</a:t>
            </a:r>
            <a:r>
              <a:rPr lang="zh-CN" altLang="en-US" smtClean="0"/>
              <a:t> </a:t>
            </a:r>
            <a:r>
              <a:rPr lang="en-US" altLang="zh-CN" smtClean="0"/>
              <a:t>{A} = {{a}}</a:t>
            </a:r>
            <a:r>
              <a:rPr lang="zh-CN" altLang="en-US" smtClean="0"/>
              <a:t>，</a:t>
            </a:r>
            <a:r>
              <a:rPr lang="en-US" altLang="zh-CN" smtClean="0"/>
              <a:t>{a}</a:t>
            </a:r>
            <a:r>
              <a:rPr kumimoji="1" lang="en-US" altLang="zh-CN" smtClean="0">
                <a:sym typeface="Symbol" panose="05050102010706020507" pitchFamily="18" charset="2"/>
              </a:rPr>
              <a:t>∈B</a:t>
            </a:r>
          </a:p>
          <a:p>
            <a:pPr marL="0" indent="0" eaLnBrk="1" hangingPunct="1"/>
            <a:r>
              <a:rPr lang="zh-CN" altLang="en-US" smtClean="0"/>
              <a:t>        ∴ </a:t>
            </a:r>
            <a:r>
              <a:rPr lang="en-US" altLang="zh-CN" smtClean="0"/>
              <a:t>{</a:t>
            </a:r>
            <a:r>
              <a:rPr kumimoji="1"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A}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</a:t>
            </a:r>
            <a:r>
              <a:rPr kumimoji="1"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B</a:t>
            </a:r>
            <a:r>
              <a:rPr kumimoji="1"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成立。</a:t>
            </a:r>
          </a:p>
          <a:p>
            <a:pPr marL="0" indent="0" eaLnBrk="1" hangingPunct="1"/>
            <a:r>
              <a:rPr lang="zh-CN" altLang="en-US" smtClean="0">
                <a:solidFill>
                  <a:schemeClr val="accent1"/>
                </a:solidFill>
              </a:rPr>
              <a:t>解 </a:t>
            </a:r>
            <a:r>
              <a:rPr lang="en-US" altLang="zh-CN" smtClean="0"/>
              <a:t>{A}</a:t>
            </a:r>
            <a:r>
              <a:rPr kumimoji="1" lang="en-US" altLang="zh-CN" smtClean="0">
                <a:sym typeface="Symbol" panose="05050102010706020507" pitchFamily="18" charset="2"/>
              </a:rPr>
              <a:t>∈B</a:t>
            </a:r>
            <a:r>
              <a:rPr kumimoji="1" lang="zh-CN" altLang="en-US" smtClean="0">
                <a:sym typeface="Symbol" panose="05050102010706020507" pitchFamily="18" charset="2"/>
              </a:rPr>
              <a:t>和</a:t>
            </a:r>
            <a:r>
              <a:rPr kumimoji="1" lang="en-US" altLang="zh-CN" smtClean="0"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</a:t>
            </a:r>
            <a:r>
              <a:rPr kumimoji="1" lang="en-US" altLang="zh-CN" smtClean="0">
                <a:sym typeface="Symbol" panose="05050102010706020507" pitchFamily="18" charset="2"/>
              </a:rPr>
              <a:t>B</a:t>
            </a:r>
            <a:r>
              <a:rPr lang="zh-CN" altLang="en-US" smtClean="0"/>
              <a:t>同时成立。</a:t>
            </a:r>
          </a:p>
        </p:txBody>
      </p:sp>
      <p:sp>
        <p:nvSpPr>
          <p:cNvPr id="1439748" name="Text Box 4"/>
          <p:cNvSpPr txBox="1">
            <a:spLocks noChangeArrowheads="1"/>
          </p:cNvSpPr>
          <p:nvPr/>
        </p:nvSpPr>
        <p:spPr bwMode="auto">
          <a:xfrm>
            <a:off x="539750" y="31242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分析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3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3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3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3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50A3832-AA95-451E-A397-14E9E567E0D0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12750"/>
            <a:ext cx="8064500" cy="76358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教学目标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293813"/>
            <a:ext cx="8048625" cy="1630362"/>
          </a:xfrm>
          <a:noFill/>
        </p:spPr>
        <p:txBody>
          <a:bodyPr/>
          <a:lstStyle/>
          <a:p>
            <a:pPr marL="0" indent="0"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通过学习集合、排列与组合、容斥原理与鸽笼原理、离散概率以及递归关系等预备知识，使学生掌握学习本书其他各篇所必备的</a:t>
            </a:r>
            <a:r>
              <a:rPr lang="zh-CN" altLang="en-US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理论基础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F8A3E5F-DFE0-47FE-A3A2-5A5F4F8CC248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1.2.4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几个特殊集合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14438"/>
            <a:ext cx="8064500" cy="324008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altLang="zh-CN" sz="3200" smtClean="0">
                <a:solidFill>
                  <a:srgbClr val="0000FF"/>
                </a:solidFill>
              </a:rPr>
              <a:t>1</a:t>
            </a:r>
            <a:r>
              <a:rPr lang="zh-CN" altLang="en-US" sz="3200" smtClean="0">
                <a:solidFill>
                  <a:srgbClr val="0000FF"/>
                </a:solidFill>
              </a:rPr>
              <a:t>、空集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FF3300"/>
                </a:solidFill>
              </a:rPr>
              <a:t>定义</a:t>
            </a:r>
            <a:r>
              <a:rPr lang="en-US" altLang="zh-CN" smtClean="0">
                <a:solidFill>
                  <a:srgbClr val="FF3300"/>
                </a:solidFill>
              </a:rPr>
              <a:t>1.2.3</a:t>
            </a:r>
            <a:r>
              <a:rPr lang="en-US" altLang="zh-CN" smtClean="0"/>
              <a:t>  </a:t>
            </a:r>
            <a:r>
              <a:rPr lang="zh-CN" altLang="en-US" smtClean="0"/>
              <a:t>不含任何元素的集合叫做</a:t>
            </a:r>
            <a:r>
              <a:rPr lang="zh-CN" altLang="en-US" smtClean="0">
                <a:solidFill>
                  <a:schemeClr val="accent1"/>
                </a:solidFill>
              </a:rPr>
              <a:t>空集</a:t>
            </a:r>
            <a:r>
              <a:rPr lang="en-US" altLang="zh-CN" smtClean="0"/>
              <a:t>(Empty Set)</a:t>
            </a:r>
            <a:r>
              <a:rPr lang="zh-CN" altLang="en-US" smtClean="0"/>
              <a:t>，记作</a:t>
            </a:r>
            <a:r>
              <a:rPr lang="en-US" altLang="zh-CN" smtClean="0">
                <a:solidFill>
                  <a:srgbClr val="FF0000"/>
                </a:solidFill>
              </a:rPr>
              <a:t>Φ</a:t>
            </a:r>
            <a:r>
              <a:rPr lang="zh-CN" altLang="en-US" smtClean="0"/>
              <a:t>。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mtClean="0"/>
              <a:t>    空集可以符号化为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0000FF"/>
                </a:solidFill>
              </a:rPr>
              <a:t>Φ = {x|x≠x}</a:t>
            </a:r>
            <a:endParaRPr lang="zh-CN" altLang="en-US" smtClean="0">
              <a:solidFill>
                <a:srgbClr val="0000FF"/>
              </a:solidFill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    空集是客观存在的。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1440773" name="Rectangle 5"/>
          <p:cNvSpPr>
            <a:spLocks noChangeArrowheads="1"/>
          </p:cNvSpPr>
          <p:nvPr/>
        </p:nvSpPr>
        <p:spPr bwMode="auto">
          <a:xfrm>
            <a:off x="585788" y="4741863"/>
            <a:ext cx="7632700" cy="16303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1.2.10</a:t>
            </a:r>
            <a:r>
              <a:rPr lang="en-US" altLang="zh-CN" sz="2800" b="1">
                <a:solidFill>
                  <a:srgbClr val="0000CC"/>
                </a:solidFill>
                <a:latin typeface="Arial"/>
                <a:ea typeface="黑体" pitchFamily="2" charset="-122"/>
              </a:rPr>
              <a:t> </a:t>
            </a:r>
            <a:r>
              <a:rPr lang="en-US" altLang="zh-CN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A = {x|(x∈R)</a:t>
            </a:r>
            <a:r>
              <a:rPr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且</a:t>
            </a:r>
            <a:r>
              <a:rPr lang="en-US" altLang="zh-CN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(x</a:t>
            </a:r>
            <a:r>
              <a:rPr lang="en-US" altLang="zh-CN" sz="2800" b="1" baseline="30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&lt;0)}</a:t>
            </a:r>
            <a:r>
              <a:rPr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试列举集合</a:t>
            </a:r>
            <a:r>
              <a:rPr lang="en-US" altLang="zh-CN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中的所有元素。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解 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 = Φ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440774" name="Rectangle 6"/>
          <p:cNvSpPr>
            <a:spLocks noChangeArrowheads="1"/>
          </p:cNvSpPr>
          <p:nvPr/>
        </p:nvSpPr>
        <p:spPr bwMode="auto">
          <a:xfrm>
            <a:off x="611188" y="4486275"/>
            <a:ext cx="8064500" cy="2038350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>
                <a:srgbClr val="00FF00"/>
              </a:buClr>
            </a:pPr>
            <a:r>
              <a:rPr kumimoji="1" lang="zh-CN" altLang="en-US" sz="3200">
                <a:solidFill>
                  <a:schemeClr val="bg1"/>
                </a:solidFill>
                <a:sym typeface="Symbol" panose="05050102010706020507" pitchFamily="18" charset="2"/>
              </a:rPr>
              <a:t>定理</a:t>
            </a:r>
            <a:r>
              <a:rPr kumimoji="1" lang="en-US" altLang="zh-CN" sz="3200">
                <a:solidFill>
                  <a:schemeClr val="bg1"/>
                </a:solidFill>
                <a:sym typeface="Symbol" panose="05050102010706020507" pitchFamily="18" charset="2"/>
              </a:rPr>
              <a:t>1.2.3 </a:t>
            </a:r>
          </a:p>
          <a:p>
            <a:pPr algn="l" eaLnBrk="1" hangingPunct="1">
              <a:buClr>
                <a:srgbClr val="00FF00"/>
              </a:buClr>
            </a:pPr>
            <a:r>
              <a:rPr kumimoji="1" lang="zh-CN" altLang="en-US" sz="3200">
                <a:solidFill>
                  <a:schemeClr val="bg1"/>
                </a:solidFill>
                <a:sym typeface="Symbol" panose="05050102010706020507" pitchFamily="18" charset="2"/>
              </a:rPr>
              <a:t>（</a:t>
            </a:r>
            <a:r>
              <a:rPr kumimoji="1" lang="en-US" altLang="zh-CN" sz="320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kumimoji="1" lang="zh-CN" altLang="en-US" sz="3200">
                <a:solidFill>
                  <a:schemeClr val="bg1"/>
                </a:solidFill>
                <a:sym typeface="Symbol" panose="05050102010706020507" pitchFamily="18" charset="2"/>
              </a:rPr>
              <a:t>）空集是一切集合的子集；</a:t>
            </a:r>
          </a:p>
          <a:p>
            <a:pPr algn="l" eaLnBrk="1" hangingPunct="1">
              <a:buClr>
                <a:srgbClr val="00FF00"/>
              </a:buClr>
            </a:pPr>
            <a:r>
              <a:rPr kumimoji="1" lang="zh-CN" altLang="en-US" sz="3200">
                <a:solidFill>
                  <a:schemeClr val="bg1"/>
                </a:solidFill>
                <a:sym typeface="Symbol" panose="05050102010706020507" pitchFamily="18" charset="2"/>
              </a:rPr>
              <a:t>（</a:t>
            </a:r>
            <a:r>
              <a:rPr kumimoji="1" lang="en-US" altLang="zh-CN" sz="320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kumimoji="1" lang="zh-CN" altLang="en-US" sz="3200">
                <a:solidFill>
                  <a:schemeClr val="bg1"/>
                </a:solidFill>
                <a:sym typeface="Symbol" panose="05050102010706020507" pitchFamily="18" charset="2"/>
              </a:rPr>
              <a:t>）空集是绝对唯一的。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44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44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4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4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4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4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1" grpId="0" build="p" autoUpdateAnimBg="0" advAuto="0"/>
      <p:bldP spid="144077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5943ACC-D100-4C84-A7DC-5091FD650282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kumimoji="1"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1.2.3 </a:t>
            </a:r>
            <a:r>
              <a:rPr kumimoji="1"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）的证明</a:t>
            </a:r>
          </a:p>
        </p:txBody>
      </p:sp>
      <p:sp>
        <p:nvSpPr>
          <p:cNvPr id="1441795" name="Rectangle 3"/>
          <p:cNvSpPr>
            <a:spLocks noChangeArrowheads="1"/>
          </p:cNvSpPr>
          <p:nvPr/>
        </p:nvSpPr>
        <p:spPr bwMode="auto">
          <a:xfrm>
            <a:off x="539750" y="1268413"/>
            <a:ext cx="8424863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FF0000"/>
                </a:solidFill>
              </a:rPr>
              <a:t>分析  </a:t>
            </a:r>
            <a:r>
              <a:rPr lang="zh-CN" altLang="en-US">
                <a:cs typeface="Times New Roman" panose="02020603050405020304" pitchFamily="18" charset="0"/>
              </a:rPr>
              <a:t>对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>
                <a:cs typeface="Times New Roman" panose="02020603050405020304" pitchFamily="18" charset="0"/>
              </a:rPr>
              <a:t>惟一性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>
                <a:cs typeface="Times New Roman" panose="02020603050405020304" pitchFamily="18" charset="0"/>
              </a:rPr>
              <a:t>的证明通常采用</a:t>
            </a:r>
            <a:r>
              <a:rPr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反证法</a:t>
            </a:r>
            <a:r>
              <a:rPr lang="zh-CN" altLang="en-US">
                <a:cs typeface="Times New Roman" panose="02020603050405020304" pitchFamily="18" charset="0"/>
              </a:rPr>
              <a:t>。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cs typeface="Times New Roman" panose="02020603050405020304" pitchFamily="18" charset="0"/>
              </a:rPr>
              <a:t>即假设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>
                <a:cs typeface="Times New Roman" panose="02020603050405020304" pitchFamily="18" charset="0"/>
              </a:rPr>
              <a:t>不惟一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>
                <a:cs typeface="Times New Roman" panose="02020603050405020304" pitchFamily="18" charset="0"/>
              </a:rPr>
              <a:t>，得出矛盾，从而说明结论正确。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cs typeface="Times New Roman" panose="02020603050405020304" pitchFamily="18" charset="0"/>
              </a:rPr>
              <a:t>假设</a:t>
            </a:r>
            <a:r>
              <a:rPr lang="en-US" altLang="zh-CN">
                <a:cs typeface="Times New Roman" panose="02020603050405020304" pitchFamily="18" charset="0"/>
              </a:rPr>
              <a:t>Φ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zh-CN" altLang="en-US">
                <a:cs typeface="Times New Roman" panose="02020603050405020304" pitchFamily="18" charset="0"/>
              </a:rPr>
              <a:t>和</a:t>
            </a:r>
            <a:r>
              <a:rPr lang="en-US" altLang="zh-CN">
                <a:cs typeface="Times New Roman" panose="02020603050405020304" pitchFamily="18" charset="0"/>
              </a:rPr>
              <a:t>Φ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zh-CN" altLang="en-US">
                <a:cs typeface="Times New Roman" panose="02020603050405020304" pitchFamily="18" charset="0"/>
              </a:rPr>
              <a:t>是两个空集，且</a:t>
            </a:r>
            <a:r>
              <a:rPr lang="en-US" altLang="zh-CN">
                <a:cs typeface="Times New Roman" panose="02020603050405020304" pitchFamily="18" charset="0"/>
              </a:rPr>
              <a:t>Φ</a:t>
            </a:r>
            <a:r>
              <a:rPr lang="en-US" altLang="zh-CN" baseline="-30000">
                <a:cs typeface="Times New Roman" panose="02020603050405020304" pitchFamily="18" charset="0"/>
              </a:rPr>
              <a:t>1</a:t>
            </a:r>
            <a:r>
              <a:rPr lang="zh-CN" altLang="en-US">
                <a:cs typeface="Times New Roman" panose="02020603050405020304" pitchFamily="18" charset="0"/>
              </a:rPr>
              <a:t>≠</a:t>
            </a:r>
            <a:r>
              <a:rPr lang="en-US" altLang="zh-CN">
                <a:cs typeface="Times New Roman" panose="02020603050405020304" pitchFamily="18" charset="0"/>
              </a:rPr>
              <a:t>Φ</a:t>
            </a:r>
            <a:r>
              <a:rPr lang="en-US" altLang="zh-CN" baseline="-30000">
                <a:cs typeface="Times New Roman" panose="02020603050405020304" pitchFamily="18" charset="0"/>
              </a:rPr>
              <a:t>2</a:t>
            </a:r>
            <a:r>
              <a:rPr lang="zh-CN" altLang="en-US">
                <a:cs typeface="Times New Roman" panose="02020603050405020304" pitchFamily="18" charset="0"/>
              </a:rPr>
              <a:t>，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cs typeface="Times New Roman" panose="02020603050405020304" pitchFamily="18" charset="0"/>
              </a:rPr>
              <a:t>再证明</a:t>
            </a:r>
            <a:r>
              <a:rPr lang="en-US" altLang="zh-CN">
                <a:cs typeface="Times New Roman" panose="02020603050405020304" pitchFamily="18" charset="0"/>
              </a:rPr>
              <a:t>Φ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zh-CN" altLang="en-US">
                <a:cs typeface="Times New Roman" panose="02020603050405020304" pitchFamily="18" charset="0"/>
              </a:rPr>
              <a:t>＝</a:t>
            </a:r>
            <a:r>
              <a:rPr lang="en-US" altLang="zh-CN">
                <a:cs typeface="Times New Roman" panose="02020603050405020304" pitchFamily="18" charset="0"/>
              </a:rPr>
              <a:t>Φ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zh-CN" altLang="en-US">
                <a:cs typeface="Times New Roman" panose="02020603050405020304" pitchFamily="18" charset="0"/>
              </a:rPr>
              <a:t>，出现矛盾，从而说明结论成立。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FF"/>
                </a:solidFill>
              </a:rPr>
              <a:t>那么怎么证明</a:t>
            </a:r>
            <a:r>
              <a:rPr lang="en-US" altLang="zh-CN">
                <a:solidFill>
                  <a:srgbClr val="0000FF"/>
                </a:solidFill>
              </a:rPr>
              <a:t>Φ</a:t>
            </a:r>
            <a:r>
              <a:rPr lang="en-US" altLang="zh-CN" baseline="-25000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Φ</a:t>
            </a:r>
            <a:r>
              <a:rPr lang="en-US" altLang="zh-CN" baseline="-25000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？</a:t>
            </a:r>
          </a:p>
        </p:txBody>
      </p:sp>
      <p:sp>
        <p:nvSpPr>
          <p:cNvPr id="1441798" name="Rectangle 6"/>
          <p:cNvSpPr>
            <a:spLocks noChangeArrowheads="1"/>
          </p:cNvSpPr>
          <p:nvPr/>
        </p:nvSpPr>
        <p:spPr bwMode="auto">
          <a:xfrm>
            <a:off x="569913" y="5373688"/>
            <a:ext cx="79200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根据定理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1.2.3 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）空集是一切集合的子集</a:t>
            </a:r>
            <a:endParaRPr kumimoji="1" lang="zh-CN" altLang="en-US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ym typeface="Symbol" panose="05050102010706020507" pitchFamily="18" charset="2"/>
              </a:rPr>
              <a:t>∴ </a:t>
            </a:r>
            <a:r>
              <a:rPr lang="en-US" altLang="zh-CN"/>
              <a:t>Φ</a:t>
            </a:r>
            <a:r>
              <a:rPr lang="en-US" altLang="zh-CN" baseline="-25000"/>
              <a:t>1 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 Φ</a:t>
            </a:r>
            <a:r>
              <a:rPr lang="en-US" altLang="zh-CN" baseline="-25000"/>
              <a:t>2</a:t>
            </a:r>
            <a:r>
              <a:rPr lang="zh-CN" altLang="en-US"/>
              <a:t>， </a:t>
            </a:r>
            <a:r>
              <a:rPr lang="en-US" altLang="zh-CN"/>
              <a:t>Φ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zh-CN" altLang="en-US"/>
              <a:t> </a:t>
            </a:r>
            <a:r>
              <a:rPr lang="en-US" altLang="zh-CN"/>
              <a:t>Φ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</a:p>
        </p:txBody>
      </p:sp>
      <p:sp>
        <p:nvSpPr>
          <p:cNvPr id="1441799" name="Rectangle 7"/>
          <p:cNvSpPr>
            <a:spLocks noChangeArrowheads="1"/>
          </p:cNvSpPr>
          <p:nvPr/>
        </p:nvSpPr>
        <p:spPr bwMode="auto">
          <a:xfrm>
            <a:off x="539750" y="4437063"/>
            <a:ext cx="8135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根据定理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1.2.2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， </a:t>
            </a:r>
            <a:r>
              <a:rPr lang="en-US" altLang="zh-CN"/>
              <a:t>Φ</a:t>
            </a:r>
            <a:r>
              <a:rPr lang="en-US" altLang="zh-CN" baseline="-25000"/>
              <a:t>1</a:t>
            </a:r>
            <a:r>
              <a:rPr lang="zh-CN" altLang="en-US"/>
              <a:t>＝</a:t>
            </a:r>
            <a:r>
              <a:rPr lang="en-US" altLang="zh-CN"/>
              <a:t>Φ</a:t>
            </a:r>
            <a:r>
              <a:rPr lang="en-US" altLang="zh-CN" baseline="-25000"/>
              <a:t>2</a:t>
            </a:r>
            <a:r>
              <a:rPr kumimoji="1" lang="zh-CN" altLang="en-US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kumimoji="1" lang="zh-CN" altLang="en-US">
                <a:sym typeface="Symbol" panose="05050102010706020507" pitchFamily="18" charset="2"/>
              </a:rPr>
              <a:t> </a:t>
            </a:r>
            <a:r>
              <a:rPr lang="en-US" altLang="zh-CN"/>
              <a:t>Φ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Φ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Φ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Φ</a:t>
            </a:r>
            <a:r>
              <a:rPr lang="en-US" altLang="zh-CN" baseline="-25000"/>
              <a:t>2</a:t>
            </a:r>
            <a:endParaRPr lang="zh-CN" altLang="en-US"/>
          </a:p>
        </p:txBody>
      </p:sp>
      <p:sp>
        <p:nvSpPr>
          <p:cNvPr id="1441800" name="AutoShape 8"/>
          <p:cNvSpPr>
            <a:spLocks noChangeArrowheads="1"/>
          </p:cNvSpPr>
          <p:nvPr/>
        </p:nvSpPr>
        <p:spPr bwMode="auto">
          <a:xfrm>
            <a:off x="4356100" y="4941888"/>
            <a:ext cx="647700" cy="574675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441801" name="AutoShape 9"/>
          <p:cNvSpPr>
            <a:spLocks noChangeArrowheads="1"/>
          </p:cNvSpPr>
          <p:nvPr/>
        </p:nvSpPr>
        <p:spPr bwMode="auto">
          <a:xfrm>
            <a:off x="5003800" y="4076700"/>
            <a:ext cx="2663825" cy="431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802" name="Rectangle 10"/>
          <p:cNvSpPr>
            <a:spLocks noChangeArrowheads="1"/>
          </p:cNvSpPr>
          <p:nvPr/>
        </p:nvSpPr>
        <p:spPr bwMode="auto">
          <a:xfrm>
            <a:off x="5219700" y="3500438"/>
            <a:ext cx="3168650" cy="5191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bg1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>
                <a:solidFill>
                  <a:schemeClr val="bg1"/>
                </a:solidFill>
                <a:cs typeface="Times New Roman" panose="02020603050405020304" pitchFamily="18" charset="0"/>
              </a:rPr>
              <a:t>Φ</a:t>
            </a:r>
            <a:r>
              <a:rPr lang="en-US" altLang="zh-CN" baseline="-3000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>
                <a:solidFill>
                  <a:schemeClr val="bg1"/>
                </a:solidFill>
                <a:cs typeface="Times New Roman" panose="02020603050405020304" pitchFamily="18" charset="0"/>
              </a:rPr>
              <a:t>≠</a:t>
            </a:r>
            <a:r>
              <a:rPr lang="en-US" altLang="zh-CN">
                <a:solidFill>
                  <a:schemeClr val="bg1"/>
                </a:solidFill>
                <a:cs typeface="Times New Roman" panose="02020603050405020304" pitchFamily="18" charset="0"/>
              </a:rPr>
              <a:t>Φ</a:t>
            </a:r>
            <a:r>
              <a:rPr lang="en-US" altLang="zh-CN" baseline="-3000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chemeClr val="bg1"/>
                </a:solidFill>
                <a:cs typeface="Times New Roman" panose="02020603050405020304" pitchFamily="18" charset="0"/>
              </a:rPr>
              <a:t>矛盾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44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4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44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144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1000"/>
                                        <p:tgtEl>
                                          <p:spTgt spid="144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41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1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1798" grpId="0"/>
      <p:bldP spid="1441799" grpId="0"/>
      <p:bldP spid="1441800" grpId="0" animBg="1"/>
      <p:bldP spid="1441801" grpId="0" animBg="1"/>
      <p:bldP spid="144180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B719A4D-4FB5-4FA0-A56E-EE9191CE5910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1442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1228725"/>
            <a:ext cx="7262812" cy="2228850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solidFill>
                  <a:srgbClr val="FF0000"/>
                </a:solidFill>
              </a:rPr>
              <a:t>定义</a:t>
            </a:r>
            <a:r>
              <a:rPr lang="en-US" altLang="zh-CN" smtClean="0">
                <a:solidFill>
                  <a:srgbClr val="FF0000"/>
                </a:solidFill>
              </a:rPr>
              <a:t>1.2.4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在一个</a:t>
            </a:r>
            <a:r>
              <a:rPr lang="zh-CN" altLang="en-US" smtClean="0">
                <a:solidFill>
                  <a:srgbClr val="0000FF"/>
                </a:solidFill>
              </a:rPr>
              <a:t>相对固定的范围</a:t>
            </a:r>
            <a:r>
              <a:rPr lang="zh-CN" altLang="en-US" smtClean="0"/>
              <a:t>内，</a:t>
            </a:r>
            <a:r>
              <a:rPr lang="zh-CN" altLang="en-US" smtClean="0">
                <a:solidFill>
                  <a:srgbClr val="0000FF"/>
                </a:solidFill>
              </a:rPr>
              <a:t>包含此范围内所有元素的集合</a:t>
            </a:r>
            <a:r>
              <a:rPr lang="zh-CN" altLang="en-US" smtClean="0"/>
              <a:t>，称为</a:t>
            </a:r>
            <a:r>
              <a:rPr lang="zh-CN" altLang="en-US" smtClean="0">
                <a:solidFill>
                  <a:srgbClr val="FF0000"/>
                </a:solidFill>
              </a:rPr>
              <a:t>全集</a:t>
            </a:r>
            <a:r>
              <a:rPr lang="zh-CN" altLang="en-US" smtClean="0"/>
              <a:t>或</a:t>
            </a:r>
            <a:r>
              <a:rPr lang="zh-CN" altLang="en-US" smtClean="0">
                <a:solidFill>
                  <a:srgbClr val="FF0000"/>
                </a:solidFill>
              </a:rPr>
              <a:t>论集</a:t>
            </a:r>
            <a:r>
              <a:rPr lang="en-US" altLang="zh-CN" smtClean="0"/>
              <a:t>(Universal Set)</a:t>
            </a:r>
            <a:r>
              <a:rPr lang="zh-CN" altLang="en-US" smtClean="0"/>
              <a:t>，用</a:t>
            </a:r>
            <a:r>
              <a:rPr lang="en-US" altLang="zh-CN" smtClean="0"/>
              <a:t>U</a:t>
            </a:r>
            <a:r>
              <a:rPr lang="zh-CN" altLang="en-US" smtClean="0"/>
              <a:t>或</a:t>
            </a:r>
            <a:r>
              <a:rPr lang="en-US" altLang="zh-CN" smtClean="0"/>
              <a:t>E</a:t>
            </a:r>
            <a:r>
              <a:rPr lang="zh-CN" altLang="en-US" smtClean="0"/>
              <a:t>表示。 </a:t>
            </a:r>
          </a:p>
          <a:p>
            <a:pPr marL="0" indent="0" eaLnBrk="1" hangingPunct="1"/>
            <a:r>
              <a:rPr lang="zh-CN" altLang="en-US" smtClean="0"/>
              <a:t>用文氏图描述如下</a:t>
            </a:r>
            <a:r>
              <a:rPr lang="en-US" altLang="zh-CN" smtClean="0"/>
              <a:t>:</a:t>
            </a:r>
          </a:p>
        </p:txBody>
      </p:sp>
      <p:sp>
        <p:nvSpPr>
          <p:cNvPr id="1442819" name="Rectangle 3" descr="深色上对角线"/>
          <p:cNvSpPr>
            <a:spLocks noChangeArrowheads="1"/>
          </p:cNvSpPr>
          <p:nvPr/>
        </p:nvSpPr>
        <p:spPr bwMode="auto">
          <a:xfrm>
            <a:off x="4356100" y="3933825"/>
            <a:ext cx="2057400" cy="1657350"/>
          </a:xfrm>
          <a:prstGeom prst="rect">
            <a:avLst/>
          </a:prstGeom>
          <a:pattFill prst="dkUpDiag">
            <a:fgClr>
              <a:srgbClr val="0099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、全集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4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4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8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BC97263-1552-4A47-B142-CACC6AFEEB24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1.2.12</a:t>
            </a:r>
          </a:p>
        </p:txBody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08088"/>
            <a:ext cx="8064500" cy="1716087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在立体几何中，全集是由空间的全体点组成；</a:t>
            </a:r>
          </a:p>
          <a:p>
            <a:pPr marL="609600" indent="-6096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在我国的人口普查中，全集是由我国所有人组成。</a:t>
            </a:r>
          </a:p>
        </p:txBody>
      </p:sp>
      <p:sp>
        <p:nvSpPr>
          <p:cNvPr id="1443844" name="Rectangle 4"/>
          <p:cNvSpPr>
            <a:spLocks noChangeArrowheads="1"/>
          </p:cNvSpPr>
          <p:nvPr/>
        </p:nvSpPr>
        <p:spPr bwMode="auto">
          <a:xfrm>
            <a:off x="1619250" y="3357563"/>
            <a:ext cx="60483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accent1"/>
                </a:solidFill>
              </a:rPr>
              <a:t>定理</a:t>
            </a:r>
            <a:r>
              <a:rPr kumimoji="1" lang="en-US" altLang="zh-CN" sz="3200">
                <a:solidFill>
                  <a:schemeClr val="accent1"/>
                </a:solidFill>
              </a:rPr>
              <a:t>1.2.5</a:t>
            </a:r>
            <a:r>
              <a:rPr kumimoji="1" lang="en-US" altLang="zh-CN" sz="3200">
                <a:solidFill>
                  <a:srgbClr val="FF3300"/>
                </a:solidFill>
              </a:rPr>
              <a:t>  </a:t>
            </a:r>
            <a:r>
              <a:rPr kumimoji="1" lang="zh-CN" altLang="en-US" sz="3200">
                <a:solidFill>
                  <a:srgbClr val="0000FF"/>
                </a:solidFill>
              </a:rPr>
              <a:t>全集是相对唯一的</a:t>
            </a:r>
            <a:r>
              <a:rPr kumimoji="1" lang="en-US" altLang="zh-CN" sz="320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4438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43" grpId="0" build="p" autoUpdateAnimBg="0" advAuto="0"/>
      <p:bldP spid="1443844" grpId="0" autoUpdateAnimBg="0"/>
      <p:bldP spid="144384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8CC3926-762C-45A0-922F-52DE4B04962A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1444866" name="Rectangle 2"/>
          <p:cNvSpPr>
            <a:spLocks noChangeArrowheads="1"/>
          </p:cNvSpPr>
          <p:nvPr/>
        </p:nvSpPr>
        <p:spPr bwMode="auto">
          <a:xfrm>
            <a:off x="611188" y="1196975"/>
            <a:ext cx="80645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kumimoji="1" lang="zh-CN" altLang="en-US"/>
              <a:t>集合</a:t>
            </a:r>
            <a:r>
              <a:rPr kumimoji="1" lang="en-US" altLang="zh-CN"/>
              <a:t>A</a:t>
            </a:r>
            <a:r>
              <a:rPr kumimoji="1" lang="zh-CN" altLang="en-US"/>
              <a:t>中元素的数目称为集合</a:t>
            </a:r>
            <a:r>
              <a:rPr kumimoji="1" lang="en-US" altLang="zh-CN"/>
              <a:t>A</a:t>
            </a:r>
            <a:r>
              <a:rPr kumimoji="1" lang="zh-CN" altLang="en-US"/>
              <a:t>的</a:t>
            </a:r>
            <a:r>
              <a:rPr kumimoji="1" lang="zh-CN" altLang="en-US">
                <a:solidFill>
                  <a:srgbClr val="FF3300"/>
                </a:solidFill>
              </a:rPr>
              <a:t>基</a:t>
            </a:r>
            <a:r>
              <a:rPr kumimoji="1" lang="zh-CN" altLang="en-US">
                <a:solidFill>
                  <a:srgbClr val="FF0000"/>
                </a:solidFill>
              </a:rPr>
              <a:t>数</a:t>
            </a:r>
            <a:r>
              <a:rPr kumimoji="1" lang="zh-CN" altLang="en-US">
                <a:solidFill>
                  <a:srgbClr val="800080"/>
                </a:solidFill>
              </a:rPr>
              <a:t>（</a:t>
            </a:r>
            <a:r>
              <a:rPr kumimoji="1" lang="en-US" altLang="zh-CN">
                <a:solidFill>
                  <a:srgbClr val="800080"/>
                </a:solidFill>
              </a:rPr>
              <a:t>base number)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  <a:r>
              <a:rPr kumimoji="1" lang="zh-CN" altLang="en-US"/>
              <a:t>记为</a:t>
            </a:r>
            <a:r>
              <a:rPr kumimoji="1" lang="en-US" altLang="zh-CN">
                <a:solidFill>
                  <a:srgbClr val="FF0000"/>
                </a:solidFill>
              </a:rPr>
              <a:t>|A|</a:t>
            </a:r>
            <a:r>
              <a:rPr kumimoji="1" lang="zh-CN" altLang="en-US">
                <a:solidFill>
                  <a:schemeClr val="tx1"/>
                </a:solidFill>
              </a:rPr>
              <a:t>。</a:t>
            </a:r>
          </a:p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kumimoji="1" lang="zh-CN" altLang="en-US"/>
              <a:t>如</a:t>
            </a:r>
            <a:r>
              <a:rPr kumimoji="1" lang="en-US" altLang="zh-CN">
                <a:solidFill>
                  <a:srgbClr val="FF0000"/>
                </a:solidFill>
              </a:rPr>
              <a:t>|A|</a:t>
            </a:r>
            <a:r>
              <a:rPr kumimoji="1" lang="zh-CN" altLang="en-US"/>
              <a:t>是有限的，则称集合</a:t>
            </a:r>
            <a:r>
              <a:rPr kumimoji="1" lang="en-US" altLang="zh-CN"/>
              <a:t>A</a:t>
            </a:r>
            <a:r>
              <a:rPr kumimoji="1" lang="zh-CN" altLang="en-US"/>
              <a:t>为</a:t>
            </a:r>
            <a:r>
              <a:rPr kumimoji="1" lang="zh-CN" altLang="en-US">
                <a:solidFill>
                  <a:srgbClr val="FF0000"/>
                </a:solidFill>
              </a:rPr>
              <a:t>有限集，</a:t>
            </a:r>
          </a:p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kumimoji="1" lang="zh-CN" altLang="en-US"/>
              <a:t>如</a:t>
            </a:r>
            <a:r>
              <a:rPr kumimoji="1" lang="en-US" altLang="zh-CN">
                <a:solidFill>
                  <a:srgbClr val="FF0000"/>
                </a:solidFill>
              </a:rPr>
              <a:t>|A|</a:t>
            </a:r>
            <a:r>
              <a:rPr kumimoji="1" lang="zh-CN" altLang="en-US"/>
              <a:t>是无限的，则称集合</a:t>
            </a:r>
            <a:r>
              <a:rPr kumimoji="1" lang="en-US" altLang="zh-CN"/>
              <a:t>A</a:t>
            </a:r>
            <a:r>
              <a:rPr kumimoji="1" lang="zh-CN" altLang="en-US"/>
              <a:t>为</a:t>
            </a:r>
            <a:r>
              <a:rPr kumimoji="1" lang="zh-CN" altLang="en-US">
                <a:solidFill>
                  <a:srgbClr val="FF0000"/>
                </a:solidFill>
              </a:rPr>
              <a:t>无限集。</a:t>
            </a:r>
          </a:p>
        </p:txBody>
      </p:sp>
      <p:sp>
        <p:nvSpPr>
          <p:cNvPr id="1444867" name="Rectangle 3"/>
          <p:cNvSpPr>
            <a:spLocks noChangeArrowheads="1"/>
          </p:cNvSpPr>
          <p:nvPr/>
        </p:nvSpPr>
        <p:spPr bwMode="auto">
          <a:xfrm>
            <a:off x="684213" y="3860800"/>
            <a:ext cx="80645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kumimoji="1" lang="zh-CN" altLang="zh-CN">
                <a:solidFill>
                  <a:srgbClr val="0000CC"/>
                </a:solidFill>
              </a:rPr>
              <a:t>例</a:t>
            </a:r>
            <a:r>
              <a:rPr kumimoji="1" lang="en-US" altLang="zh-CN">
                <a:solidFill>
                  <a:srgbClr val="0000CC"/>
                </a:solidFill>
              </a:rPr>
              <a:t>1.2.13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 </a:t>
            </a:r>
            <a:r>
              <a:rPr kumimoji="1" lang="en-US" altLang="zh-CN">
                <a:solidFill>
                  <a:schemeClr val="tx1"/>
                </a:solidFill>
              </a:rPr>
              <a:t>  </a:t>
            </a:r>
            <a:r>
              <a:rPr kumimoji="1" lang="zh-CN" altLang="en-US"/>
              <a:t>求下列集合的基数。</a:t>
            </a:r>
          </a:p>
          <a:p>
            <a:pPr algn="l" eaLnBrk="1" hangingPunct="1">
              <a:buClrTx/>
              <a:buFontTx/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</a:t>
            </a:r>
            <a:r>
              <a:rPr kumimoji="1" lang="en-US" altLang="zh-CN"/>
              <a:t>A =Φ</a:t>
            </a:r>
            <a:r>
              <a:rPr kumimoji="1" lang="en-US" altLang="zh-CN">
                <a:latin typeface="Times New Roman" panose="02020603050405020304" pitchFamily="18" charset="0"/>
              </a:rPr>
              <a:t> </a:t>
            </a:r>
            <a:r>
              <a:rPr kumimoji="1" lang="zh-CN" altLang="en-US"/>
              <a:t>；</a:t>
            </a:r>
            <a:r>
              <a:rPr kumimoji="1" lang="en-US" altLang="zh-CN"/>
              <a:t>		</a:t>
            </a: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  <a:r>
              <a:rPr kumimoji="1" lang="en-US" altLang="zh-CN"/>
              <a:t>B = {Φ}</a:t>
            </a:r>
            <a:r>
              <a:rPr kumimoji="1" lang="zh-CN" altLang="en-US"/>
              <a:t>；</a:t>
            </a:r>
          </a:p>
          <a:p>
            <a:pPr algn="l" eaLnBrk="1" hangingPunct="1">
              <a:buClrTx/>
              <a:buFontTx/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3</a:t>
            </a:r>
            <a:r>
              <a:rPr kumimoji="1" lang="zh-CN" altLang="en-US"/>
              <a:t>）</a:t>
            </a:r>
            <a:r>
              <a:rPr kumimoji="1" lang="en-US" altLang="zh-CN"/>
              <a:t>C = {a, b, c}</a:t>
            </a:r>
            <a:r>
              <a:rPr kumimoji="1" lang="zh-CN" altLang="en-US"/>
              <a:t>；（</a:t>
            </a:r>
            <a:r>
              <a:rPr kumimoji="1" lang="en-US" altLang="zh-CN"/>
              <a:t>4</a:t>
            </a:r>
            <a:r>
              <a:rPr kumimoji="1" lang="zh-CN" altLang="en-US"/>
              <a:t>）</a:t>
            </a:r>
            <a:r>
              <a:rPr kumimoji="1" lang="en-US" altLang="zh-CN"/>
              <a:t>D = {a, {b, c}}</a:t>
            </a:r>
            <a:r>
              <a:rPr kumimoji="1" lang="zh-CN" altLang="en-US"/>
              <a:t>。</a:t>
            </a:r>
          </a:p>
          <a:p>
            <a:pPr algn="l" eaLnBrk="1" hangingPunct="1">
              <a:buClrTx/>
              <a:buFontTx/>
              <a:buNone/>
            </a:pPr>
            <a:r>
              <a:rPr kumimoji="1" lang="zh-CN" altLang="zh-CN">
                <a:solidFill>
                  <a:schemeClr val="accent1"/>
                </a:solidFill>
              </a:rPr>
              <a:t>解 </a:t>
            </a:r>
            <a:r>
              <a:rPr kumimoji="1" lang="zh-CN" altLang="en-US">
                <a:solidFill>
                  <a:schemeClr val="accent1"/>
                </a:solidFill>
              </a:rPr>
              <a:t> </a:t>
            </a:r>
            <a:r>
              <a:rPr kumimoji="1" lang="en-US" altLang="zh-CN"/>
              <a:t>|A| = 0</a:t>
            </a:r>
            <a:r>
              <a:rPr kumimoji="1" lang="zh-CN" altLang="en-US"/>
              <a:t>，</a:t>
            </a:r>
            <a:endParaRPr kumimoji="1" lang="en-US" altLang="zh-CN"/>
          </a:p>
        </p:txBody>
      </p:sp>
      <p:sp>
        <p:nvSpPr>
          <p:cNvPr id="3891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260350"/>
            <a:ext cx="6551612" cy="9461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有限集和无限集</a:t>
            </a:r>
          </a:p>
        </p:txBody>
      </p:sp>
      <p:sp>
        <p:nvSpPr>
          <p:cNvPr id="1444869" name="Rectangle 5"/>
          <p:cNvSpPr>
            <a:spLocks noChangeArrowheads="1"/>
          </p:cNvSpPr>
          <p:nvPr/>
        </p:nvSpPr>
        <p:spPr bwMode="auto">
          <a:xfrm>
            <a:off x="3059113" y="5741988"/>
            <a:ext cx="1797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/>
              <a:t>|B| = 1</a:t>
            </a:r>
            <a:r>
              <a:rPr kumimoji="1" lang="zh-CN" altLang="en-US"/>
              <a:t>，</a:t>
            </a:r>
          </a:p>
        </p:txBody>
      </p:sp>
      <p:sp>
        <p:nvSpPr>
          <p:cNvPr id="1444870" name="Rectangle 6"/>
          <p:cNvSpPr>
            <a:spLocks noChangeArrowheads="1"/>
          </p:cNvSpPr>
          <p:nvPr/>
        </p:nvSpPr>
        <p:spPr bwMode="auto">
          <a:xfrm>
            <a:off x="4679950" y="5741988"/>
            <a:ext cx="1797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/>
              <a:t>|C| = 3</a:t>
            </a:r>
            <a:r>
              <a:rPr kumimoji="1" lang="zh-CN" altLang="en-US"/>
              <a:t>，</a:t>
            </a:r>
          </a:p>
        </p:txBody>
      </p:sp>
      <p:sp>
        <p:nvSpPr>
          <p:cNvPr id="1444871" name="Rectangle 7"/>
          <p:cNvSpPr>
            <a:spLocks noChangeArrowheads="1"/>
          </p:cNvSpPr>
          <p:nvPr/>
        </p:nvSpPr>
        <p:spPr bwMode="auto">
          <a:xfrm>
            <a:off x="6300788" y="5741988"/>
            <a:ext cx="1797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/>
              <a:t>|D| = 2</a:t>
            </a:r>
            <a:r>
              <a:rPr kumimoji="1" lang="zh-CN" altLang="en-US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44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44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44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4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4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4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4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866" grpId="0" build="p" autoUpdateAnimBg="0" advAuto="0"/>
      <p:bldP spid="1444869" grpId="0"/>
      <p:bldP spid="1444870" grpId="0"/>
      <p:bldP spid="14448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A32564B-52BD-4E48-8D79-45B361F1260E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元子集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75688" cy="5273675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定义</a:t>
            </a:r>
            <a:r>
              <a:rPr lang="en-US" altLang="zh-CN" smtClean="0">
                <a:solidFill>
                  <a:srgbClr val="FF0000"/>
                </a:solidFill>
              </a:rPr>
              <a:t>1.2.6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 </a:t>
            </a:r>
            <a:r>
              <a:rPr lang="en-US" altLang="zh-CN" smtClean="0"/>
              <a:t>  </a:t>
            </a:r>
            <a:r>
              <a:rPr lang="zh-CN" altLang="en-US" smtClean="0"/>
              <a:t>如果一个集合</a:t>
            </a:r>
            <a:r>
              <a:rPr lang="en-US" altLang="zh-CN" smtClean="0"/>
              <a:t>A</a:t>
            </a:r>
            <a:r>
              <a:rPr lang="zh-CN" altLang="en-US" smtClean="0"/>
              <a:t>含有</a:t>
            </a:r>
            <a:r>
              <a:rPr lang="en-US" altLang="zh-CN" smtClean="0"/>
              <a:t>n</a:t>
            </a:r>
            <a:r>
              <a:rPr lang="zh-CN" altLang="en-US" smtClean="0"/>
              <a:t>个元素，则称集合</a:t>
            </a:r>
            <a:r>
              <a:rPr lang="en-US" altLang="zh-CN" smtClean="0"/>
              <a:t>A</a:t>
            </a:r>
            <a:r>
              <a:rPr lang="zh-CN" altLang="en-US" smtClean="0"/>
              <a:t>为</a:t>
            </a:r>
            <a:r>
              <a:rPr lang="en-US" altLang="zh-CN" smtClean="0">
                <a:solidFill>
                  <a:srgbClr val="FF0000"/>
                </a:solidFill>
              </a:rPr>
              <a:t>n</a:t>
            </a:r>
            <a:r>
              <a:rPr lang="zh-CN" altLang="en-US" smtClean="0">
                <a:solidFill>
                  <a:srgbClr val="FF0000"/>
                </a:solidFill>
              </a:rPr>
              <a:t>元集</a:t>
            </a:r>
            <a:r>
              <a:rPr lang="zh-CN" altLang="en-US" smtClean="0"/>
              <a:t>，称</a:t>
            </a:r>
            <a:r>
              <a:rPr lang="en-US" altLang="zh-CN" smtClean="0"/>
              <a:t>A</a:t>
            </a:r>
            <a:r>
              <a:rPr lang="zh-CN" altLang="en-US" smtClean="0"/>
              <a:t>的含有</a:t>
            </a:r>
            <a:r>
              <a:rPr lang="en-US" altLang="zh-CN" smtClean="0"/>
              <a:t>m</a:t>
            </a:r>
            <a:r>
              <a:rPr lang="zh-CN" altLang="en-US" smtClean="0"/>
              <a:t>个</a:t>
            </a:r>
            <a:r>
              <a:rPr lang="en-US" altLang="zh-CN" smtClean="0">
                <a:solidFill>
                  <a:srgbClr val="0000FF"/>
                </a:solidFill>
              </a:rPr>
              <a:t>(0≤m≤n)</a:t>
            </a:r>
            <a:r>
              <a:rPr lang="zh-CN" altLang="en-US" smtClean="0"/>
              <a:t>元素的子集为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 smtClean="0">
                <a:solidFill>
                  <a:srgbClr val="FF0000"/>
                </a:solidFill>
              </a:rPr>
              <a:t>m</a:t>
            </a:r>
            <a:r>
              <a:rPr lang="zh-CN" altLang="en-US" smtClean="0">
                <a:solidFill>
                  <a:srgbClr val="FF0000"/>
                </a:solidFill>
              </a:rPr>
              <a:t>元子集</a:t>
            </a:r>
            <a:r>
              <a:rPr lang="zh-CN" altLang="en-US" smtClean="0">
                <a:solidFill>
                  <a:srgbClr val="0000CC"/>
                </a:solidFill>
              </a:rPr>
              <a:t>。</a:t>
            </a:r>
          </a:p>
          <a:p>
            <a:pPr marL="0" indent="0" eaLnBrk="1" hangingPunct="1">
              <a:lnSpc>
                <a:spcPct val="105000"/>
              </a:lnSpc>
            </a:pPr>
            <a:r>
              <a:rPr lang="zh-CN" altLang="en-US" smtClean="0"/>
              <a:t>任给一个</a:t>
            </a:r>
            <a:r>
              <a:rPr lang="en-US" altLang="zh-CN" smtClean="0"/>
              <a:t>n</a:t>
            </a:r>
            <a:r>
              <a:rPr lang="zh-CN" altLang="en-US" smtClean="0"/>
              <a:t>元集，怎样求出它的全部</a:t>
            </a:r>
            <a:r>
              <a:rPr lang="en-US" altLang="zh-CN" smtClean="0"/>
              <a:t>m</a:t>
            </a:r>
            <a:r>
              <a:rPr lang="zh-CN" altLang="en-US" smtClean="0"/>
              <a:t>元子集？</a:t>
            </a:r>
          </a:p>
          <a:p>
            <a:pPr marL="0" indent="0" eaLnBrk="1" hangingPunct="1">
              <a:lnSpc>
                <a:spcPct val="105000"/>
              </a:lnSpc>
            </a:pPr>
            <a:r>
              <a:rPr lang="zh-CN" altLang="en-US" smtClean="0">
                <a:solidFill>
                  <a:srgbClr val="0000CC"/>
                </a:solidFill>
              </a:rPr>
              <a:t>例</a:t>
            </a:r>
            <a:r>
              <a:rPr lang="en-US" altLang="zh-CN" smtClean="0">
                <a:solidFill>
                  <a:srgbClr val="0000CC"/>
                </a:solidFill>
              </a:rPr>
              <a:t>1.2.14</a:t>
            </a:r>
            <a:r>
              <a:rPr lang="en-US" altLang="zh-CN" smtClean="0">
                <a:solidFill>
                  <a:srgbClr val="0000CC"/>
                </a:solidFill>
                <a:latin typeface="宋体" panose="02010600030101010101" pitchFamily="2" charset="-122"/>
              </a:rPr>
              <a:t> </a:t>
            </a:r>
            <a:r>
              <a:rPr lang="en-US" altLang="zh-CN" smtClean="0"/>
              <a:t> </a:t>
            </a:r>
            <a:r>
              <a:rPr lang="zh-CN" altLang="en-US" smtClean="0"/>
              <a:t>设</a:t>
            </a:r>
            <a:r>
              <a:rPr lang="en-US" altLang="zh-CN" smtClean="0"/>
              <a:t>A={1,2}</a:t>
            </a:r>
            <a:r>
              <a:rPr lang="zh-CN" altLang="en-US" smtClean="0"/>
              <a:t>，求出</a:t>
            </a:r>
            <a:r>
              <a:rPr lang="en-US" altLang="zh-CN" smtClean="0"/>
              <a:t>A</a:t>
            </a:r>
            <a:r>
              <a:rPr lang="zh-CN" altLang="en-US" smtClean="0"/>
              <a:t>的全部</a:t>
            </a:r>
            <a:r>
              <a:rPr lang="en-US" altLang="zh-CN" smtClean="0"/>
              <a:t>m</a:t>
            </a:r>
            <a:r>
              <a:rPr lang="zh-CN" altLang="en-US" smtClean="0"/>
              <a:t>元子集。</a:t>
            </a:r>
          </a:p>
          <a:p>
            <a:pPr marL="0" indent="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mtClean="0"/>
              <a:t>       ∵</a:t>
            </a:r>
            <a:r>
              <a:rPr lang="en-US" altLang="zh-CN" smtClean="0"/>
              <a:t>n=|A| = 2</a:t>
            </a:r>
            <a:r>
              <a:rPr lang="zh-CN" altLang="en-US" smtClean="0"/>
              <a:t>，</a:t>
            </a:r>
            <a:r>
              <a:rPr lang="en-US" altLang="zh-CN" smtClean="0"/>
              <a:t>m≤n</a:t>
            </a:r>
          </a:p>
          <a:p>
            <a:pPr marL="0" indent="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mtClean="0"/>
              <a:t>       ∴ </a:t>
            </a:r>
            <a:r>
              <a:rPr lang="en-US" altLang="zh-CN" smtClean="0"/>
              <a:t>m=0,1,2</a:t>
            </a:r>
            <a:r>
              <a:rPr lang="zh-CN" altLang="en-US" smtClean="0"/>
              <a:t>。</a:t>
            </a:r>
          </a:p>
          <a:p>
            <a:pPr marL="0" indent="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mtClean="0"/>
              <a:t>       ∴当 </a:t>
            </a:r>
            <a:r>
              <a:rPr lang="en-US" altLang="zh-CN" smtClean="0"/>
              <a:t>m=0 </a:t>
            </a:r>
            <a:r>
              <a:rPr lang="zh-CN" altLang="en-US" smtClean="0"/>
              <a:t>时，得到</a:t>
            </a:r>
            <a:r>
              <a:rPr lang="en-US" altLang="zh-CN" smtClean="0"/>
              <a:t>0</a:t>
            </a:r>
            <a:r>
              <a:rPr lang="zh-CN" altLang="en-US" smtClean="0"/>
              <a:t>元子集：</a:t>
            </a:r>
            <a:r>
              <a:rPr lang="en-US" altLang="zh-CN" smtClean="0"/>
              <a:t>Φ</a:t>
            </a:r>
            <a:r>
              <a:rPr lang="zh-CN" altLang="en-US" smtClean="0"/>
              <a:t>；</a:t>
            </a:r>
          </a:p>
          <a:p>
            <a:pPr marL="0" indent="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mtClean="0"/>
              <a:t>         当 </a:t>
            </a:r>
            <a:r>
              <a:rPr lang="en-US" altLang="zh-CN" smtClean="0"/>
              <a:t>m=1 </a:t>
            </a:r>
            <a:r>
              <a:rPr lang="zh-CN" altLang="en-US" smtClean="0"/>
              <a:t>时，得到</a:t>
            </a:r>
            <a:r>
              <a:rPr lang="en-US" altLang="zh-CN" smtClean="0"/>
              <a:t>1</a:t>
            </a:r>
            <a:r>
              <a:rPr lang="zh-CN" altLang="en-US" smtClean="0"/>
              <a:t>元子集：</a:t>
            </a:r>
            <a:r>
              <a:rPr lang="en-US" altLang="zh-CN" smtClean="0"/>
              <a:t>{1}, {2}</a:t>
            </a:r>
            <a:r>
              <a:rPr lang="zh-CN" altLang="en-US" smtClean="0"/>
              <a:t>；</a:t>
            </a:r>
          </a:p>
          <a:p>
            <a:pPr marL="0" indent="0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mtClean="0"/>
              <a:t>         当 </a:t>
            </a:r>
            <a:r>
              <a:rPr lang="en-US" altLang="zh-CN" smtClean="0"/>
              <a:t>m=2 </a:t>
            </a:r>
            <a:r>
              <a:rPr lang="zh-CN" altLang="en-US" smtClean="0"/>
              <a:t>时，得到</a:t>
            </a:r>
            <a:r>
              <a:rPr lang="en-US" altLang="zh-CN" smtClean="0"/>
              <a:t>2</a:t>
            </a:r>
            <a:r>
              <a:rPr lang="zh-CN" altLang="en-US" smtClean="0"/>
              <a:t>元子集：</a:t>
            </a:r>
            <a:r>
              <a:rPr lang="en-US" altLang="zh-CN" smtClean="0"/>
              <a:t>{1, 2}</a:t>
            </a:r>
            <a:r>
              <a:rPr lang="zh-CN" altLang="en-US" smtClean="0"/>
              <a:t>。</a:t>
            </a:r>
          </a:p>
          <a:p>
            <a:pPr marL="0" indent="0" eaLnBrk="1" hangingPunct="1">
              <a:lnSpc>
                <a:spcPct val="105000"/>
              </a:lnSpc>
            </a:pPr>
            <a:r>
              <a:rPr lang="zh-CN" altLang="en-US" smtClean="0">
                <a:solidFill>
                  <a:schemeClr val="accent1"/>
                </a:solidFill>
              </a:rPr>
              <a:t>解 </a:t>
            </a:r>
            <a:r>
              <a:rPr lang="zh-CN" altLang="en-US" smtClean="0">
                <a:latin typeface="宋体" panose="02010600030101010101" pitchFamily="2" charset="-122"/>
              </a:rPr>
              <a:t> </a:t>
            </a:r>
            <a:r>
              <a:rPr lang="en-US" altLang="zh-CN" smtClean="0"/>
              <a:t>A</a:t>
            </a:r>
            <a:r>
              <a:rPr lang="zh-CN" altLang="en-US" smtClean="0"/>
              <a:t>的全部</a:t>
            </a:r>
            <a:r>
              <a:rPr lang="en-US" altLang="zh-CN" smtClean="0"/>
              <a:t>m</a:t>
            </a:r>
            <a:r>
              <a:rPr lang="zh-CN" altLang="en-US" smtClean="0"/>
              <a:t>元子集是</a:t>
            </a:r>
            <a:r>
              <a:rPr lang="en-US" altLang="zh-CN" smtClean="0"/>
              <a:t>Φ</a:t>
            </a:r>
            <a:r>
              <a:rPr lang="zh-CN" altLang="en-US" smtClean="0"/>
              <a:t>、</a:t>
            </a:r>
            <a:r>
              <a:rPr lang="en-US" altLang="zh-CN" smtClean="0"/>
              <a:t>{1}</a:t>
            </a:r>
            <a:r>
              <a:rPr lang="zh-CN" altLang="en-US" smtClean="0"/>
              <a:t>、</a:t>
            </a:r>
            <a:r>
              <a:rPr lang="en-US" altLang="zh-CN" smtClean="0"/>
              <a:t>{2}</a:t>
            </a:r>
            <a:r>
              <a:rPr lang="zh-CN" altLang="en-US" smtClean="0"/>
              <a:t>和</a:t>
            </a:r>
            <a:r>
              <a:rPr lang="en-US" altLang="zh-CN" smtClean="0"/>
              <a:t>{1, 2}</a:t>
            </a:r>
            <a:r>
              <a:rPr lang="zh-CN" altLang="en-US" smtClean="0"/>
              <a:t>。</a:t>
            </a:r>
          </a:p>
        </p:txBody>
      </p:sp>
      <p:sp>
        <p:nvSpPr>
          <p:cNvPr id="1445892" name="Rectangle 4"/>
          <p:cNvSpPr>
            <a:spLocks noChangeArrowheads="1"/>
          </p:cNvSpPr>
          <p:nvPr/>
        </p:nvSpPr>
        <p:spPr bwMode="auto">
          <a:xfrm>
            <a:off x="468313" y="37734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4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4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4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44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44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44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44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44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89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35BA1D0-8093-4E63-A4D7-E002F5900B52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子集总数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41425"/>
            <a:ext cx="7848600" cy="282892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zh-CN" altLang="en-US" smtClean="0"/>
              <a:t>    一般来说，对于</a:t>
            </a:r>
            <a:r>
              <a:rPr lang="en-US" altLang="zh-CN" smtClean="0"/>
              <a:t>n</a:t>
            </a:r>
            <a:r>
              <a:rPr lang="zh-CN" altLang="en-US" smtClean="0"/>
              <a:t>元集</a:t>
            </a:r>
            <a:r>
              <a:rPr lang="en-US" altLang="zh-CN" smtClean="0"/>
              <a:t>A</a:t>
            </a:r>
            <a:r>
              <a:rPr lang="zh-CN" altLang="en-US" smtClean="0"/>
              <a:t>，它的</a:t>
            </a:r>
            <a:r>
              <a:rPr lang="en-US" altLang="zh-CN" smtClean="0"/>
              <a:t>m</a:t>
            </a:r>
            <a:r>
              <a:rPr lang="zh-CN" altLang="en-US" smtClean="0"/>
              <a:t>（</a:t>
            </a:r>
            <a:r>
              <a:rPr lang="en-US" altLang="zh-CN" smtClean="0"/>
              <a:t>0</a:t>
            </a:r>
            <a:r>
              <a:rPr lang="en-US" altLang="zh-CN" smtClean="0">
                <a:sym typeface="Symbol" panose="05050102010706020507" pitchFamily="18" charset="2"/>
              </a:rPr>
              <a:t></a:t>
            </a:r>
            <a:r>
              <a:rPr lang="en-US" altLang="zh-CN" smtClean="0"/>
              <a:t>m</a:t>
            </a:r>
            <a:r>
              <a:rPr lang="en-US" altLang="zh-CN" smtClean="0">
                <a:sym typeface="Symbol" panose="05050102010706020507" pitchFamily="18" charset="2"/>
              </a:rPr>
              <a:t></a:t>
            </a:r>
            <a:r>
              <a:rPr lang="en-US" altLang="zh-CN" smtClean="0"/>
              <a:t>n</a:t>
            </a:r>
            <a:r>
              <a:rPr lang="zh-CN" altLang="en-US" smtClean="0"/>
              <a:t>）元子集有</a:t>
            </a:r>
            <a:r>
              <a:rPr lang="en-US" altLang="zh-CN" smtClean="0"/>
              <a:t>    </a:t>
            </a:r>
            <a:r>
              <a:rPr lang="zh-CN" altLang="en-US" smtClean="0"/>
              <a:t>个，所以不同的子集总数有：</a:t>
            </a:r>
          </a:p>
          <a:p>
            <a:pPr marL="0" indent="0" algn="ctr" eaLnBrk="1" hangingPunct="1">
              <a:lnSpc>
                <a:spcPct val="150000"/>
              </a:lnSpc>
            </a:pPr>
            <a:r>
              <a:rPr lang="en-US" altLang="zh-CN" smtClean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smtClean="0"/>
              <a:t>所以，</a:t>
            </a:r>
            <a:r>
              <a:rPr lang="en-US" altLang="zh-CN" smtClean="0"/>
              <a:t>n</a:t>
            </a:r>
            <a:r>
              <a:rPr lang="zh-CN" altLang="en-US" smtClean="0"/>
              <a:t>元集共有</a:t>
            </a:r>
            <a:r>
              <a:rPr lang="en-US" altLang="zh-CN" smtClean="0"/>
              <a:t>2</a:t>
            </a:r>
            <a:r>
              <a:rPr lang="en-US" altLang="zh-CN" baseline="30000" smtClean="0"/>
              <a:t>n</a:t>
            </a:r>
            <a:r>
              <a:rPr lang="zh-CN" altLang="en-US" smtClean="0"/>
              <a:t>个子集。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979613" y="2597150"/>
          <a:ext cx="523398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3" imgW="1739900" imgH="228600" progId="Equation.3">
                  <p:embed/>
                </p:oleObj>
              </mc:Choice>
              <mc:Fallback>
                <p:oleObj name="Equation" r:id="rId3" imgW="1739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597150"/>
                        <a:ext cx="5233987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868488" y="1949450"/>
          <a:ext cx="68738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公式" r:id="rId5" imgW="228600" imgH="228600" progId="Equation.3">
                  <p:embed/>
                </p:oleObj>
              </mc:Choice>
              <mc:Fallback>
                <p:oleObj name="公式" r:id="rId5" imgW="228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1949450"/>
                        <a:ext cx="687387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1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0927482-A47E-407B-8513-F9D343CFE13F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幂集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135938" cy="3425825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solidFill>
                  <a:srgbClr val="FF0000"/>
                </a:solidFill>
                <a:sym typeface="Symbol" panose="05050102010706020507" pitchFamily="18" charset="2"/>
              </a:rPr>
              <a:t>定义</a:t>
            </a:r>
            <a:r>
              <a:rPr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1.2.7</a:t>
            </a:r>
            <a:r>
              <a:rPr lang="en-US" altLang="zh-CN" smtClean="0">
                <a:sym typeface="Symbol" panose="05050102010706020507" pitchFamily="18" charset="2"/>
              </a:rPr>
              <a:t>  </a:t>
            </a:r>
            <a:r>
              <a:rPr lang="zh-CN" altLang="en-US" smtClean="0">
                <a:sym typeface="Symbol" panose="05050102010706020507" pitchFamily="18" charset="2"/>
              </a:rPr>
              <a:t>设</a:t>
            </a:r>
            <a:r>
              <a:rPr lang="en-US" altLang="zh-CN" smtClean="0">
                <a:sym typeface="Symbol" panose="05050102010706020507" pitchFamily="18" charset="2"/>
              </a:rPr>
              <a:t>A</a:t>
            </a:r>
            <a:r>
              <a:rPr lang="zh-CN" altLang="en-US" smtClean="0">
                <a:sym typeface="Symbol" panose="05050102010706020507" pitchFamily="18" charset="2"/>
              </a:rPr>
              <a:t>为任意集合，把</a:t>
            </a:r>
            <a:r>
              <a:rPr lang="en-US" altLang="zh-CN" smtClean="0">
                <a:sym typeface="Symbol" panose="05050102010706020507" pitchFamily="18" charset="2"/>
              </a:rPr>
              <a:t>A</a:t>
            </a:r>
            <a:r>
              <a:rPr lang="zh-CN" altLang="en-US" smtClean="0">
                <a:sym typeface="Symbol" panose="05050102010706020507" pitchFamily="18" charset="2"/>
              </a:rPr>
              <a:t>的</a:t>
            </a:r>
            <a:r>
              <a:rPr lang="zh-CN" altLang="en-US" u="sng" smtClean="0">
                <a:solidFill>
                  <a:srgbClr val="0000FF"/>
                </a:solidFill>
                <a:sym typeface="Symbol" panose="05050102010706020507" pitchFamily="18" charset="2"/>
              </a:rPr>
              <a:t>所有不同子集</a:t>
            </a:r>
            <a:r>
              <a:rPr lang="zh-CN" altLang="en-US" smtClean="0">
                <a:sym typeface="Symbol" panose="05050102010706020507" pitchFamily="18" charset="2"/>
              </a:rPr>
              <a:t>为元素构成的集合叫做</a:t>
            </a:r>
            <a:r>
              <a:rPr lang="en-US" altLang="zh-CN" smtClean="0">
                <a:sym typeface="Symbol" panose="05050102010706020507" pitchFamily="18" charset="2"/>
              </a:rPr>
              <a:t>A</a:t>
            </a:r>
            <a:r>
              <a:rPr lang="zh-CN" altLang="en-US" smtClean="0">
                <a:sym typeface="Symbol" panose="05050102010706020507" pitchFamily="18" charset="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sym typeface="Symbol" panose="05050102010706020507" pitchFamily="18" charset="2"/>
              </a:rPr>
              <a:t>幂集</a:t>
            </a:r>
            <a:r>
              <a:rPr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mtClean="0">
                <a:sym typeface="Symbol" panose="05050102010706020507" pitchFamily="18" charset="2"/>
              </a:rPr>
              <a:t>power set)</a:t>
            </a:r>
            <a:r>
              <a:rPr lang="zh-CN" altLang="en-US" smtClean="0">
                <a:sym typeface="Symbol" panose="05050102010706020507" pitchFamily="18" charset="2"/>
              </a:rPr>
              <a:t>，记为</a:t>
            </a:r>
            <a:r>
              <a:rPr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zh-CN" smtClean="0">
                <a:solidFill>
                  <a:srgbClr val="FF3300"/>
                </a:solidFill>
                <a:sym typeface="Symbol" panose="05050102010706020507" pitchFamily="18" charset="2"/>
              </a:rPr>
              <a:t>(A)</a:t>
            </a:r>
            <a:r>
              <a:rPr lang="zh-CN" altLang="en-US" smtClean="0">
                <a:sym typeface="Symbol" panose="05050102010706020507" pitchFamily="18" charset="2"/>
              </a:rPr>
              <a:t>或</a:t>
            </a:r>
            <a:r>
              <a:rPr lang="en-US" altLang="zh-CN" smtClean="0">
                <a:solidFill>
                  <a:srgbClr val="FF3300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30000" smtClean="0">
                <a:solidFill>
                  <a:srgbClr val="FF3300"/>
                </a:solidFill>
                <a:sym typeface="Symbol" panose="05050102010706020507" pitchFamily="18" charset="2"/>
              </a:rPr>
              <a:t>A</a:t>
            </a:r>
            <a:r>
              <a:rPr kumimoji="1" lang="zh-CN" altLang="en-US" smtClean="0"/>
              <a:t>。</a:t>
            </a:r>
            <a:endParaRPr lang="zh-CN" altLang="en-US" smtClean="0">
              <a:sym typeface="Symbol" panose="05050102010706020507" pitchFamily="18" charset="2"/>
            </a:endParaRPr>
          </a:p>
          <a:p>
            <a:pPr marL="0" indent="0" eaLnBrk="1" hangingPunct="1"/>
            <a:r>
              <a:rPr lang="zh-CN" altLang="en-US" smtClean="0">
                <a:sym typeface="Symbol" panose="05050102010706020507" pitchFamily="18" charset="2"/>
              </a:rPr>
              <a:t>    其符号化表示为 </a:t>
            </a:r>
            <a:endParaRPr lang="en-US" altLang="zh-CN" smtClean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indent="0" algn="ctr" eaLnBrk="1" hangingPunct="1"/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P(A)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{x|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一切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xA}</a:t>
            </a:r>
          </a:p>
          <a:p>
            <a:pPr marL="0" indent="0" eaLnBrk="1" hangingPunct="1"/>
            <a:r>
              <a:rPr lang="zh-CN" altLang="en-US" smtClean="0">
                <a:sym typeface="Symbol" panose="05050102010706020507" pitchFamily="18" charset="2"/>
              </a:rPr>
              <a:t>该集合又称为</a:t>
            </a:r>
            <a:r>
              <a:rPr lang="zh-CN" altLang="en-US" smtClean="0">
                <a:solidFill>
                  <a:srgbClr val="FF0000"/>
                </a:solidFill>
                <a:sym typeface="Symbol" panose="05050102010706020507" pitchFamily="18" charset="2"/>
              </a:rPr>
              <a:t>集族</a:t>
            </a:r>
            <a:r>
              <a:rPr lang="en-US" altLang="zh-CN" smtClean="0">
                <a:sym typeface="Symbol" panose="05050102010706020507" pitchFamily="18" charset="2"/>
              </a:rPr>
              <a:t>(family of set)</a:t>
            </a:r>
            <a:r>
              <a:rPr lang="zh-CN" altLang="en-US" smtClean="0">
                <a:sym typeface="Symbol" panose="05050102010706020507" pitchFamily="18" charset="2"/>
              </a:rPr>
              <a:t>。</a:t>
            </a:r>
            <a:endParaRPr lang="en-US" altLang="zh-CN" smtClean="0">
              <a:sym typeface="Symbol" panose="05050102010706020507" pitchFamily="18" charset="2"/>
            </a:endParaRPr>
          </a:p>
        </p:txBody>
      </p:sp>
      <p:sp>
        <p:nvSpPr>
          <p:cNvPr id="1447940" name="Rectangle 4"/>
          <p:cNvSpPr>
            <a:spLocks noChangeArrowheads="1"/>
          </p:cNvSpPr>
          <p:nvPr/>
        </p:nvSpPr>
        <p:spPr bwMode="auto">
          <a:xfrm>
            <a:off x="225425" y="5033963"/>
            <a:ext cx="835342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      </a:t>
            </a:r>
            <a:r>
              <a:rPr kumimoji="1" lang="zh-CN" altLang="en-US"/>
              <a:t>对集族的研究在数学方面、知识库和表处理语言以及人工智能等方面都有十分重要的意义。 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4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940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B2EC085-5CD4-4019-951D-C72986FABAB7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1.2.15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2998787"/>
          </a:xfrm>
        </p:spPr>
        <p:txBody>
          <a:bodyPr/>
          <a:lstStyle/>
          <a:p>
            <a:pPr marL="609600" indent="-609600" eaLnBrk="1" hangingPunct="1"/>
            <a:r>
              <a:rPr lang="zh-CN" altLang="en-US" smtClean="0"/>
              <a:t>计算下列幂集</a:t>
            </a:r>
          </a:p>
          <a:p>
            <a:pPr marL="609600" indent="-609600"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P(Φ)</a:t>
            </a:r>
            <a:r>
              <a:rPr lang="zh-CN" altLang="en-US" smtClean="0"/>
              <a:t>；（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P({Φ})</a:t>
            </a:r>
            <a:r>
              <a:rPr lang="zh-CN" altLang="en-US" smtClean="0"/>
              <a:t>；（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P({a,{b,c}})</a:t>
            </a:r>
            <a:r>
              <a:rPr lang="zh-CN" altLang="en-US" smtClean="0"/>
              <a:t>。</a:t>
            </a:r>
          </a:p>
          <a:p>
            <a:pPr marL="609600" indent="-609600" eaLnBrk="1" hangingPunct="1"/>
            <a:r>
              <a:rPr lang="zh-CN" altLang="en-US" smtClean="0">
                <a:solidFill>
                  <a:srgbClr val="FF0000"/>
                </a:solidFill>
              </a:rPr>
              <a:t>解  </a:t>
            </a: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P(Φ) = {Φ}</a:t>
            </a:r>
            <a:r>
              <a:rPr lang="zh-CN" altLang="en-US" smtClean="0"/>
              <a:t>；</a:t>
            </a:r>
          </a:p>
          <a:p>
            <a:pPr marL="609600" indent="-609600"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P({Φ}) = {Φ, {Φ}}</a:t>
            </a:r>
            <a:r>
              <a:rPr lang="zh-CN" altLang="en-US" smtClean="0"/>
              <a:t>；</a:t>
            </a:r>
          </a:p>
          <a:p>
            <a:pPr marL="609600" indent="-609600"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P({a,{b,c}})={Φ,{a},{{b,c}},{a,{b,c}}}</a:t>
            </a:r>
            <a:r>
              <a:rPr lang="zh-CN" altLang="en-US" smtClean="0"/>
              <a:t>。</a:t>
            </a:r>
          </a:p>
        </p:txBody>
      </p:sp>
      <p:sp>
        <p:nvSpPr>
          <p:cNvPr id="1448964" name="Rectangle 4"/>
          <p:cNvSpPr>
            <a:spLocks noChangeArrowheads="1"/>
          </p:cNvSpPr>
          <p:nvPr/>
        </p:nvSpPr>
        <p:spPr bwMode="gray">
          <a:xfrm>
            <a:off x="468313" y="4797425"/>
            <a:ext cx="8064500" cy="16637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>
                <a:solidFill>
                  <a:schemeClr val="tx2"/>
                </a:solidFill>
              </a:rPr>
              <a:t>  显然，若集合Ａ有ｎ个元素，则集合Ａ共有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en-US" altLang="zh-CN" baseline="30000">
                <a:solidFill>
                  <a:schemeClr val="tx2"/>
                </a:solidFill>
              </a:rPr>
              <a:t>|A|</a:t>
            </a:r>
            <a:r>
              <a:rPr lang="zh-CN" altLang="en-US">
                <a:solidFill>
                  <a:schemeClr val="tx2"/>
                </a:solidFill>
              </a:rPr>
              <a:t>个子集，即：</a:t>
            </a:r>
          </a:p>
          <a:p>
            <a:pPr lvl="1" algn="ctr"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sz="3200">
                <a:solidFill>
                  <a:srgbClr val="FF3300"/>
                </a:solidFill>
              </a:rPr>
              <a:t>|</a:t>
            </a:r>
            <a:r>
              <a:rPr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200">
                <a:solidFill>
                  <a:srgbClr val="FF3300"/>
                </a:solidFill>
              </a:rPr>
              <a:t>(A)|</a:t>
            </a:r>
            <a:r>
              <a:rPr lang="zh-CN" altLang="en-US" sz="3200">
                <a:solidFill>
                  <a:srgbClr val="FF3300"/>
                </a:solidFill>
              </a:rPr>
              <a:t>＝ </a:t>
            </a:r>
            <a:r>
              <a:rPr lang="en-US" altLang="zh-CN" sz="3200">
                <a:solidFill>
                  <a:srgbClr val="FF3300"/>
                </a:solidFill>
              </a:rPr>
              <a:t>2</a:t>
            </a:r>
            <a:r>
              <a:rPr lang="en-US" altLang="zh-CN" sz="3200" baseline="30000">
                <a:solidFill>
                  <a:srgbClr val="FF3300"/>
                </a:solidFill>
              </a:rPr>
              <a:t>|A|</a:t>
            </a:r>
            <a:r>
              <a:rPr lang="zh-CN" altLang="en-US" sz="3200">
                <a:solidFill>
                  <a:srgbClr val="FF3300"/>
                </a:solidFill>
              </a:rPr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44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963" grpId="0" build="p" autoUpdateAnimBg="0"/>
      <p:bldP spid="14489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5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3DE2B4B-0535-4A45-AE0F-115010891233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8064500" cy="635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1.2.5 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集合的运算</a:t>
            </a:r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96975"/>
            <a:ext cx="8893175" cy="31686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FF3300"/>
                </a:solidFill>
              </a:rPr>
              <a:t>定义</a:t>
            </a:r>
            <a:r>
              <a:rPr lang="en-US" altLang="zh-CN" smtClean="0">
                <a:solidFill>
                  <a:srgbClr val="FF3300"/>
                </a:solidFill>
              </a:rPr>
              <a:t>1.2.8</a:t>
            </a:r>
            <a:r>
              <a:rPr lang="en-US" altLang="zh-CN" smtClean="0"/>
              <a:t>  </a:t>
            </a:r>
            <a:r>
              <a:rPr lang="zh-CN" altLang="en-US" smtClean="0"/>
              <a:t>设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是两个集合，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altLang="zh-CN" smtClean="0"/>
              <a:t>(1)</a:t>
            </a:r>
            <a:r>
              <a:rPr lang="zh-CN" altLang="en-US" smtClean="0"/>
              <a:t>并集  </a:t>
            </a:r>
            <a:r>
              <a:rPr lang="en-US" altLang="zh-CN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</a:t>
            </a:r>
            <a:r>
              <a:rPr lang="en-US" altLang="zh-CN" smtClean="0"/>
              <a:t>B={x|x</a:t>
            </a:r>
            <a:r>
              <a:rPr lang="en-US" altLang="zh-CN" smtClean="0">
                <a:sym typeface="Symbol" panose="05050102010706020507" pitchFamily="18" charset="2"/>
              </a:rPr>
              <a:t>A</a:t>
            </a:r>
            <a:r>
              <a:rPr lang="zh-CN" altLang="en-US" smtClean="0">
                <a:sym typeface="Symbol" panose="05050102010706020507" pitchFamily="18" charset="2"/>
              </a:rPr>
              <a:t>或</a:t>
            </a:r>
            <a:r>
              <a:rPr lang="en-US" altLang="zh-CN" smtClean="0">
                <a:sym typeface="Symbol" panose="05050102010706020507" pitchFamily="18" charset="2"/>
              </a:rPr>
              <a:t>xB}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altLang="zh-CN" smtClean="0">
                <a:sym typeface="Symbol" panose="05050102010706020507" pitchFamily="18" charset="2"/>
              </a:rPr>
              <a:t>(2)</a:t>
            </a:r>
            <a:r>
              <a:rPr lang="zh-CN" altLang="en-US" smtClean="0">
                <a:sym typeface="Symbol" panose="05050102010706020507" pitchFamily="18" charset="2"/>
              </a:rPr>
              <a:t>交集  </a:t>
            </a:r>
            <a:r>
              <a:rPr lang="en-US" altLang="zh-CN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</a:t>
            </a:r>
            <a:r>
              <a:rPr lang="en-US" altLang="zh-CN" smtClean="0"/>
              <a:t>B={x|x</a:t>
            </a:r>
            <a:r>
              <a:rPr lang="en-US" altLang="zh-CN" smtClean="0">
                <a:sym typeface="Symbol" panose="05050102010706020507" pitchFamily="18" charset="2"/>
              </a:rPr>
              <a:t>A</a:t>
            </a:r>
            <a:r>
              <a:rPr lang="zh-CN" altLang="en-US" smtClean="0">
                <a:sym typeface="Symbol" panose="05050102010706020507" pitchFamily="18" charset="2"/>
              </a:rPr>
              <a:t>且</a:t>
            </a:r>
            <a:r>
              <a:rPr lang="en-US" altLang="zh-CN" smtClean="0">
                <a:sym typeface="Symbol" panose="05050102010706020507" pitchFamily="18" charset="2"/>
              </a:rPr>
              <a:t>xB}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altLang="zh-CN" smtClean="0">
                <a:sym typeface="Symbol" panose="05050102010706020507" pitchFamily="18" charset="2"/>
              </a:rPr>
              <a:t>(3)</a:t>
            </a:r>
            <a:r>
              <a:rPr lang="zh-CN" altLang="en-US" smtClean="0">
                <a:sym typeface="Symbol" panose="05050102010706020507" pitchFamily="18" charset="2"/>
              </a:rPr>
              <a:t>差集  </a:t>
            </a:r>
            <a:r>
              <a:rPr lang="en-US" altLang="zh-CN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-</a:t>
            </a:r>
            <a:r>
              <a:rPr lang="en-US" altLang="zh-CN" smtClean="0"/>
              <a:t>B={x|x</a:t>
            </a:r>
            <a:r>
              <a:rPr lang="en-US" altLang="zh-CN" smtClean="0">
                <a:sym typeface="Symbol" panose="05050102010706020507" pitchFamily="18" charset="2"/>
              </a:rPr>
              <a:t>A</a:t>
            </a:r>
            <a:r>
              <a:rPr lang="zh-CN" altLang="en-US" smtClean="0">
                <a:sym typeface="Symbol" panose="05050102010706020507" pitchFamily="18" charset="2"/>
              </a:rPr>
              <a:t>且</a:t>
            </a:r>
            <a:r>
              <a:rPr lang="en-US" altLang="zh-CN" smtClean="0">
                <a:sym typeface="Symbol" panose="05050102010706020507" pitchFamily="18" charset="2"/>
              </a:rPr>
              <a:t>xB}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altLang="zh-CN" smtClean="0">
                <a:sym typeface="Symbol" panose="05050102010706020507" pitchFamily="18" charset="2"/>
              </a:rPr>
              <a:t>(4)</a:t>
            </a:r>
            <a:r>
              <a:rPr lang="zh-CN" altLang="en-US" smtClean="0">
                <a:sym typeface="Symbol" panose="05050102010706020507" pitchFamily="18" charset="2"/>
              </a:rPr>
              <a:t>补集    </a:t>
            </a:r>
            <a:r>
              <a:rPr lang="en-US" altLang="zh-CN" smtClean="0"/>
              <a:t>=</a:t>
            </a:r>
            <a:r>
              <a:rPr lang="en-US" altLang="zh-CN" smtClean="0">
                <a:sym typeface="Symbol" panose="05050102010706020507" pitchFamily="18" charset="2"/>
              </a:rPr>
              <a:t>U-</a:t>
            </a:r>
            <a:r>
              <a:rPr lang="en-US" altLang="zh-CN" smtClean="0"/>
              <a:t>A={x|x</a:t>
            </a:r>
            <a:r>
              <a:rPr lang="en-US" altLang="zh-CN" smtClean="0">
                <a:sym typeface="Symbol" panose="05050102010706020507" pitchFamily="18" charset="2"/>
              </a:rPr>
              <a:t>U</a:t>
            </a:r>
            <a:r>
              <a:rPr lang="zh-CN" altLang="en-US" smtClean="0">
                <a:sym typeface="Symbol" panose="05050102010706020507" pitchFamily="18" charset="2"/>
              </a:rPr>
              <a:t>且</a:t>
            </a:r>
            <a:r>
              <a:rPr lang="en-US" altLang="zh-CN" smtClean="0">
                <a:sym typeface="Symbol" panose="05050102010706020507" pitchFamily="18" charset="2"/>
              </a:rPr>
              <a:t>xA}     (</a:t>
            </a:r>
            <a:r>
              <a:rPr lang="zh-CN" altLang="en-US" smtClean="0">
                <a:sym typeface="Symbol" panose="05050102010706020507" pitchFamily="18" charset="2"/>
              </a:rPr>
              <a:t>Ａ</a:t>
            </a:r>
            <a:r>
              <a:rPr lang="en-US" altLang="zh-CN" sz="2400" smtClean="0">
                <a:sym typeface="Symbol" panose="05050102010706020507" pitchFamily="18" charset="2"/>
              </a:rPr>
              <a:t>′,</a:t>
            </a:r>
            <a:r>
              <a:rPr lang="zh-CN" altLang="en-US" smtClean="0">
                <a:sym typeface="Symbol" panose="05050102010706020507" pitchFamily="18" charset="2"/>
              </a:rPr>
              <a:t>～Ａ</a:t>
            </a:r>
            <a:r>
              <a:rPr lang="en-US" altLang="zh-CN" smtClean="0">
                <a:sym typeface="Symbol" panose="05050102010706020507" pitchFamily="18" charset="2"/>
              </a:rPr>
              <a:t>,A</a:t>
            </a:r>
            <a:r>
              <a:rPr lang="en-US" altLang="zh-CN" baseline="30000" smtClean="0">
                <a:sym typeface="Symbol" panose="05050102010706020507" pitchFamily="18" charset="2"/>
              </a:rPr>
              <a:t>C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altLang="zh-CN" smtClean="0">
                <a:sym typeface="Symbol" panose="05050102010706020507" pitchFamily="18" charset="2"/>
              </a:rPr>
              <a:t>(5)</a:t>
            </a:r>
            <a:r>
              <a:rPr lang="zh-CN" altLang="en-US" smtClean="0">
                <a:sym typeface="Symbol" panose="05050102010706020507" pitchFamily="18" charset="2"/>
              </a:rPr>
              <a:t>对称差集 </a:t>
            </a:r>
            <a:r>
              <a:rPr lang="en-US" altLang="zh-CN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</a:t>
            </a:r>
            <a:r>
              <a:rPr lang="en-US" altLang="zh-CN" smtClean="0"/>
              <a:t>B={x|(x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smtClean="0"/>
              <a:t>A)</a:t>
            </a:r>
            <a:r>
              <a:rPr lang="zh-CN" altLang="en-US" smtClean="0"/>
              <a:t>且</a:t>
            </a:r>
            <a:r>
              <a:rPr lang="en-US" altLang="zh-CN" smtClean="0"/>
              <a:t>(x</a:t>
            </a:r>
            <a:r>
              <a:rPr lang="en-US" altLang="zh-CN" smtClean="0">
                <a:sym typeface="Symbol" panose="05050102010706020507" pitchFamily="18" charset="2"/>
              </a:rPr>
              <a:t></a:t>
            </a:r>
            <a:r>
              <a:rPr lang="en-US" altLang="zh-CN" smtClean="0"/>
              <a:t>B)</a:t>
            </a:r>
            <a:r>
              <a:rPr lang="zh-CN" altLang="en-US" smtClean="0"/>
              <a:t>或</a:t>
            </a:r>
            <a:r>
              <a:rPr lang="en-US" altLang="zh-CN" smtClean="0"/>
              <a:t>(x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smtClean="0"/>
              <a:t>B)</a:t>
            </a:r>
            <a:r>
              <a:rPr lang="zh-CN" altLang="en-US" smtClean="0"/>
              <a:t>且</a:t>
            </a:r>
            <a:r>
              <a:rPr lang="en-US" altLang="zh-CN" smtClean="0"/>
              <a:t>(x</a:t>
            </a:r>
            <a:r>
              <a:rPr lang="en-US" altLang="zh-CN" smtClean="0">
                <a:sym typeface="Symbol" panose="05050102010706020507" pitchFamily="18" charset="2"/>
              </a:rPr>
              <a:t></a:t>
            </a:r>
            <a:r>
              <a:rPr lang="en-US" altLang="zh-CN" smtClean="0"/>
              <a:t>A)}</a:t>
            </a:r>
            <a:endParaRPr lang="zh-CN" altLang="en-US" smtClean="0"/>
          </a:p>
        </p:txBody>
      </p:sp>
      <p:graphicFrame>
        <p:nvGraphicFramePr>
          <p:cNvPr id="144998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835150" y="3284538"/>
          <a:ext cx="315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quation" r:id="rId3" imgW="126835" imgH="202936" progId="Equation.DSMT4">
                  <p:embed/>
                </p:oleObj>
              </mc:Choice>
              <mc:Fallback>
                <p:oleObj name="Equation" r:id="rId3" imgW="126835" imgH="20293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84538"/>
                        <a:ext cx="3159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825" y="4508500"/>
            <a:ext cx="1549400" cy="2030413"/>
            <a:chOff x="158" y="2886"/>
            <a:chExt cx="976" cy="1279"/>
          </a:xfrm>
        </p:grpSpPr>
        <p:grpSp>
          <p:nvGrpSpPr>
            <p:cNvPr id="44066" name="Group 6"/>
            <p:cNvGrpSpPr>
              <a:grpSpLocks/>
            </p:cNvGrpSpPr>
            <p:nvPr/>
          </p:nvGrpSpPr>
          <p:grpSpPr bwMode="auto">
            <a:xfrm>
              <a:off x="158" y="2886"/>
              <a:ext cx="976" cy="968"/>
              <a:chOff x="158" y="2886"/>
              <a:chExt cx="976" cy="968"/>
            </a:xfrm>
          </p:grpSpPr>
          <p:sp>
            <p:nvSpPr>
              <p:cNvPr id="44068" name="Text Box 7"/>
              <p:cNvSpPr txBox="1">
                <a:spLocks noChangeArrowheads="1"/>
              </p:cNvSpPr>
              <p:nvPr/>
            </p:nvSpPr>
            <p:spPr bwMode="auto">
              <a:xfrm>
                <a:off x="158" y="2886"/>
                <a:ext cx="976" cy="968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</a:p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 u="sng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u="sng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4069" name="Oval 8" descr="浅色上对角线"/>
              <p:cNvSpPr>
                <a:spLocks noChangeArrowheads="1"/>
              </p:cNvSpPr>
              <p:nvPr/>
            </p:nvSpPr>
            <p:spPr bwMode="auto">
              <a:xfrm>
                <a:off x="297" y="3216"/>
                <a:ext cx="380" cy="231"/>
              </a:xfrm>
              <a:prstGeom prst="ellipse">
                <a:avLst/>
              </a:prstGeom>
              <a:pattFill prst="ltUpDiag">
                <a:fgClr>
                  <a:schemeClr val="hlink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44070" name="Oval 9" descr="浅色下对角线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380" cy="249"/>
              </a:xfrm>
              <a:prstGeom prst="ellipse">
                <a:avLst/>
              </a:prstGeom>
              <a:pattFill prst="ltDnDiag">
                <a:fgClr>
                  <a:schemeClr val="hlink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44071" name="Line 10"/>
              <p:cNvSpPr>
                <a:spLocks noChangeShapeType="1"/>
              </p:cNvSpPr>
              <p:nvPr/>
            </p:nvSpPr>
            <p:spPr bwMode="auto">
              <a:xfrm>
                <a:off x="981" y="327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2" name="Oval 11" descr="浅色竖线"/>
              <p:cNvSpPr>
                <a:spLocks noChangeArrowheads="1"/>
              </p:cNvSpPr>
              <p:nvPr/>
            </p:nvSpPr>
            <p:spPr bwMode="auto">
              <a:xfrm>
                <a:off x="576" y="3252"/>
                <a:ext cx="76" cy="160"/>
              </a:xfrm>
              <a:prstGeom prst="ellipse">
                <a:avLst/>
              </a:prstGeom>
              <a:pattFill prst="ltVert">
                <a:fgClr>
                  <a:schemeClr val="hlink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067" name="Rectangle 12"/>
            <p:cNvSpPr>
              <a:spLocks noChangeArrowheads="1"/>
            </p:cNvSpPr>
            <p:nvPr/>
          </p:nvSpPr>
          <p:spPr bwMode="auto">
            <a:xfrm>
              <a:off x="337" y="3838"/>
              <a:ext cx="6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并集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643313" y="4510088"/>
            <a:ext cx="1544637" cy="2028825"/>
            <a:chOff x="2290" y="2886"/>
            <a:chExt cx="973" cy="1278"/>
          </a:xfrm>
        </p:grpSpPr>
        <p:sp>
          <p:nvSpPr>
            <p:cNvPr id="44061" name="Text Box 14"/>
            <p:cNvSpPr txBox="1">
              <a:spLocks noChangeArrowheads="1"/>
            </p:cNvSpPr>
            <p:nvPr/>
          </p:nvSpPr>
          <p:spPr bwMode="auto">
            <a:xfrm>
              <a:off x="2290" y="2886"/>
              <a:ext cx="973" cy="967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062" name="Oval 15" descr="宽上对角线"/>
            <p:cNvSpPr>
              <a:spLocks noChangeArrowheads="1"/>
            </p:cNvSpPr>
            <p:nvPr/>
          </p:nvSpPr>
          <p:spPr bwMode="auto">
            <a:xfrm>
              <a:off x="2456" y="2987"/>
              <a:ext cx="405" cy="546"/>
            </a:xfrm>
            <a:prstGeom prst="ellipse">
              <a:avLst/>
            </a:prstGeom>
            <a:pattFill prst="wdUpDiag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44063" name="Oval 16"/>
            <p:cNvSpPr>
              <a:spLocks noChangeArrowheads="1"/>
            </p:cNvSpPr>
            <p:nvPr/>
          </p:nvSpPr>
          <p:spPr bwMode="auto">
            <a:xfrm>
              <a:off x="2693" y="2987"/>
              <a:ext cx="382" cy="51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44064" name="Line 17"/>
            <p:cNvSpPr>
              <a:spLocks noChangeShapeType="1"/>
            </p:cNvSpPr>
            <p:nvPr/>
          </p:nvSpPr>
          <p:spPr bwMode="auto">
            <a:xfrm flipV="1">
              <a:off x="2501" y="3308"/>
              <a:ext cx="0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5" name="Rectangle 18"/>
            <p:cNvSpPr>
              <a:spLocks noChangeArrowheads="1"/>
            </p:cNvSpPr>
            <p:nvPr/>
          </p:nvSpPr>
          <p:spPr bwMode="auto">
            <a:xfrm>
              <a:off x="2370" y="3876"/>
              <a:ext cx="6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差集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138988" y="4594225"/>
            <a:ext cx="1571625" cy="1944688"/>
            <a:chOff x="4497" y="2885"/>
            <a:chExt cx="990" cy="1225"/>
          </a:xfrm>
        </p:grpSpPr>
        <p:grpSp>
          <p:nvGrpSpPr>
            <p:cNvPr id="44054" name="Group 20"/>
            <p:cNvGrpSpPr>
              <a:grpSpLocks/>
            </p:cNvGrpSpPr>
            <p:nvPr/>
          </p:nvGrpSpPr>
          <p:grpSpPr bwMode="auto">
            <a:xfrm>
              <a:off x="4514" y="2885"/>
              <a:ext cx="973" cy="967"/>
              <a:chOff x="1824" y="2508"/>
              <a:chExt cx="1488" cy="1104"/>
            </a:xfrm>
          </p:grpSpPr>
          <p:sp>
            <p:nvSpPr>
              <p:cNvPr id="44056" name="Rectangle 21"/>
              <p:cNvSpPr>
                <a:spLocks noChangeArrowheads="1"/>
              </p:cNvSpPr>
              <p:nvPr/>
            </p:nvSpPr>
            <p:spPr bwMode="auto">
              <a:xfrm>
                <a:off x="1824" y="2508"/>
                <a:ext cx="1488" cy="1104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4057" name="Oval 22"/>
              <p:cNvSpPr>
                <a:spLocks noChangeArrowheads="1"/>
              </p:cNvSpPr>
              <p:nvPr/>
            </p:nvSpPr>
            <p:spPr bwMode="auto">
              <a:xfrm>
                <a:off x="2064" y="2795"/>
                <a:ext cx="528" cy="49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44058" name="Oval 23"/>
              <p:cNvSpPr>
                <a:spLocks noChangeArrowheads="1"/>
              </p:cNvSpPr>
              <p:nvPr/>
            </p:nvSpPr>
            <p:spPr bwMode="auto">
              <a:xfrm>
                <a:off x="2448" y="2795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44059" name="Oval 24"/>
              <p:cNvSpPr>
                <a:spLocks noChangeArrowheads="1"/>
              </p:cNvSpPr>
              <p:nvPr/>
            </p:nvSpPr>
            <p:spPr bwMode="auto">
              <a:xfrm>
                <a:off x="2448" y="2865"/>
                <a:ext cx="160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4060" name="Text Box 25"/>
              <p:cNvSpPr txBox="1">
                <a:spLocks noChangeArrowheads="1"/>
              </p:cNvSpPr>
              <p:nvPr/>
            </p:nvSpPr>
            <p:spPr bwMode="auto">
              <a:xfrm>
                <a:off x="1920" y="2545"/>
                <a:ext cx="240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</a:p>
            </p:txBody>
          </p:sp>
        </p:grpSp>
        <p:sp>
          <p:nvSpPr>
            <p:cNvPr id="44055" name="Rectangle 26"/>
            <p:cNvSpPr>
              <a:spLocks noChangeArrowheads="1"/>
            </p:cNvSpPr>
            <p:nvPr/>
          </p:nvSpPr>
          <p:spPr bwMode="auto">
            <a:xfrm>
              <a:off x="4497" y="3822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对称差集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1949450" y="4570413"/>
            <a:ext cx="1544638" cy="1968500"/>
            <a:chOff x="1202" y="2886"/>
            <a:chExt cx="973" cy="1240"/>
          </a:xfrm>
        </p:grpSpPr>
        <p:grpSp>
          <p:nvGrpSpPr>
            <p:cNvPr id="44047" name="Group 28"/>
            <p:cNvGrpSpPr>
              <a:grpSpLocks/>
            </p:cNvGrpSpPr>
            <p:nvPr/>
          </p:nvGrpSpPr>
          <p:grpSpPr bwMode="auto">
            <a:xfrm>
              <a:off x="1202" y="2886"/>
              <a:ext cx="973" cy="967"/>
              <a:chOff x="1202" y="2886"/>
              <a:chExt cx="973" cy="967"/>
            </a:xfrm>
          </p:grpSpPr>
          <p:sp>
            <p:nvSpPr>
              <p:cNvPr id="44049" name="Text Box 29"/>
              <p:cNvSpPr txBox="1">
                <a:spLocks noChangeArrowheads="1"/>
              </p:cNvSpPr>
              <p:nvPr/>
            </p:nvSpPr>
            <p:spPr bwMode="auto">
              <a:xfrm>
                <a:off x="1202" y="2886"/>
                <a:ext cx="973" cy="967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</a:p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4050" name="Oval 30"/>
              <p:cNvSpPr>
                <a:spLocks noChangeArrowheads="1"/>
              </p:cNvSpPr>
              <p:nvPr/>
            </p:nvSpPr>
            <p:spPr bwMode="auto">
              <a:xfrm>
                <a:off x="1365" y="2968"/>
                <a:ext cx="400" cy="4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44051" name="Oval 31"/>
              <p:cNvSpPr>
                <a:spLocks noChangeArrowheads="1"/>
              </p:cNvSpPr>
              <p:nvPr/>
            </p:nvSpPr>
            <p:spPr bwMode="auto">
              <a:xfrm>
                <a:off x="1632" y="2968"/>
                <a:ext cx="453" cy="4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2020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44052" name="Line 32"/>
              <p:cNvSpPr>
                <a:spLocks noChangeShapeType="1"/>
              </p:cNvSpPr>
              <p:nvPr/>
            </p:nvSpPr>
            <p:spPr bwMode="auto">
              <a:xfrm flipV="1">
                <a:off x="1712" y="3229"/>
                <a:ext cx="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3" name="Oval 33" descr="宽上对角线"/>
              <p:cNvSpPr>
                <a:spLocks noChangeArrowheads="1"/>
              </p:cNvSpPr>
              <p:nvPr/>
            </p:nvSpPr>
            <p:spPr bwMode="auto">
              <a:xfrm>
                <a:off x="1632" y="3033"/>
                <a:ext cx="106" cy="360"/>
              </a:xfrm>
              <a:prstGeom prst="ellipse">
                <a:avLst/>
              </a:prstGeom>
              <a:pattFill prst="wdUpDiag">
                <a:fgClr>
                  <a:srgbClr val="727272"/>
                </a:fgClr>
                <a:bgClr>
                  <a:srgbClr val="FFFFFF"/>
                </a:bgClr>
              </a:pattFill>
              <a:ln w="9525">
                <a:solidFill>
                  <a:srgbClr val="7E7E7E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048" name="Rectangle 34"/>
            <p:cNvSpPr>
              <a:spLocks noChangeArrowheads="1"/>
            </p:cNvSpPr>
            <p:nvPr/>
          </p:nvSpPr>
          <p:spPr bwMode="auto">
            <a:xfrm>
              <a:off x="1245" y="3838"/>
              <a:ext cx="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交集</a:t>
              </a:r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5337175" y="4549775"/>
            <a:ext cx="1652588" cy="1989138"/>
            <a:chOff x="3288" y="2880"/>
            <a:chExt cx="1041" cy="1253"/>
          </a:xfrm>
        </p:grpSpPr>
        <p:sp>
          <p:nvSpPr>
            <p:cNvPr id="44043" name="Rectangle 36"/>
            <p:cNvSpPr>
              <a:spLocks noChangeArrowheads="1"/>
            </p:cNvSpPr>
            <p:nvPr/>
          </p:nvSpPr>
          <p:spPr bwMode="auto">
            <a:xfrm>
              <a:off x="3554" y="3845"/>
              <a:ext cx="6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补集</a:t>
              </a:r>
            </a:p>
          </p:txBody>
        </p:sp>
        <p:sp>
          <p:nvSpPr>
            <p:cNvPr id="44044" name="Rectangle 38"/>
            <p:cNvSpPr>
              <a:spLocks noChangeArrowheads="1"/>
            </p:cNvSpPr>
            <p:nvPr/>
          </p:nvSpPr>
          <p:spPr bwMode="auto">
            <a:xfrm>
              <a:off x="3288" y="2880"/>
              <a:ext cx="1041" cy="991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</a:p>
          </p:txBody>
        </p:sp>
        <p:sp>
          <p:nvSpPr>
            <p:cNvPr id="44045" name="Oval 39"/>
            <p:cNvSpPr>
              <a:spLocks noChangeArrowheads="1"/>
            </p:cNvSpPr>
            <p:nvPr/>
          </p:nvSpPr>
          <p:spPr bwMode="auto">
            <a:xfrm>
              <a:off x="3552" y="3073"/>
              <a:ext cx="521" cy="6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graphicFrame>
          <p:nvGraphicFramePr>
            <p:cNvPr id="44046" name="Object 40"/>
            <p:cNvGraphicFramePr>
              <a:graphicFrameLocks/>
            </p:cNvGraphicFramePr>
            <p:nvPr/>
          </p:nvGraphicFramePr>
          <p:xfrm>
            <a:off x="4088" y="2958"/>
            <a:ext cx="18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6" name="Equation" r:id="rId5" imgW="99006" imgH="175332" progId="Equation.DSMT4">
                    <p:embed/>
                  </p:oleObj>
                </mc:Choice>
                <mc:Fallback>
                  <p:oleObj name="Equation" r:id="rId5" imgW="99006" imgH="175332" progId="Equation.DSMT4">
                    <p:embed/>
                    <p:pic>
                      <p:nvPicPr>
                        <p:cNvPr id="0" name="Object 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2958"/>
                          <a:ext cx="189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4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44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4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4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9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B5D69D5-BEC3-4525-A86B-D8663AE31B04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12750"/>
            <a:ext cx="8064500" cy="763588"/>
          </a:xfrm>
        </p:spPr>
        <p:txBody>
          <a:bodyPr/>
          <a:lstStyle/>
          <a:p>
            <a:pPr eaLnBrk="1" hangingPunct="1"/>
            <a:r>
              <a:rPr lang="zh-CN" alt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 集合论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196975"/>
            <a:ext cx="8086725" cy="5305425"/>
          </a:xfrm>
          <a:noFill/>
        </p:spPr>
        <p:txBody>
          <a:bodyPr/>
          <a:lstStyle/>
          <a:p>
            <a:pPr marL="0" indent="0"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集合论是现代数学的</a:t>
            </a:r>
            <a:r>
              <a:rPr lang="zh-CN" altLang="en-US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基础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，几乎与现代数学的各个分支都有着密切联系，并且渗透到所有科技领域，是不可缺少的数学工具和表达语言。</a:t>
            </a:r>
          </a:p>
          <a:p>
            <a:pPr marL="0" indent="0"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集合论的起源可以追溯到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世纪末期，为了追寻微积分的坚实基础，开始时，人们仅进行了有关数集的研究。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1879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1884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zh-CN" altLang="en-US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康托尔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(Georg Cantor)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发表了一系列有关集合论研究的文章，奠定了集合论的深厚基础，以后</a:t>
            </a:r>
            <a:r>
              <a:rPr lang="zh-CN" altLang="en-US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策墨罗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(Zermelo)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1904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1908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年列出了第一个集合论的公理系统，并逐步形成</a:t>
            </a:r>
            <a:r>
              <a:rPr lang="zh-CN" altLang="en-US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公理化集合论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A8F5821-4058-4E7B-BE0F-4BDBC620FBFD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推广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8538" y="1341438"/>
            <a:ext cx="4965700" cy="604837"/>
          </a:xfrm>
        </p:spPr>
        <p:txBody>
          <a:bodyPr/>
          <a:lstStyle/>
          <a:p>
            <a:pPr marL="0" indent="0" eaLnBrk="1" hangingPunct="1"/>
            <a:r>
              <a:rPr lang="en-US" altLang="zh-CN" smtClean="0"/>
              <a:t>A</a:t>
            </a:r>
            <a:r>
              <a:rPr lang="en-US" altLang="zh-CN" baseline="-30000" smtClean="0"/>
              <a:t>1</a:t>
            </a:r>
            <a:r>
              <a:rPr lang="en-US" altLang="zh-CN" smtClean="0"/>
              <a:t>∪A</a:t>
            </a:r>
            <a:r>
              <a:rPr lang="en-US" altLang="zh-CN" baseline="-30000" smtClean="0"/>
              <a:t>2</a:t>
            </a:r>
            <a:r>
              <a:rPr lang="en-US" altLang="zh-CN" smtClean="0"/>
              <a:t>∪A</a:t>
            </a:r>
            <a:r>
              <a:rPr lang="en-US" altLang="zh-CN" baseline="-30000" smtClean="0"/>
              <a:t>3</a:t>
            </a:r>
            <a:r>
              <a:rPr lang="en-US" altLang="zh-CN" smtClean="0"/>
              <a:t>∪</a:t>
            </a:r>
            <a:r>
              <a:rPr lang="en-US" altLang="zh-CN" smtClean="0">
                <a:latin typeface="宋体" panose="02010600030101010101" pitchFamily="2" charset="-122"/>
              </a:rPr>
              <a:t>……</a:t>
            </a:r>
            <a:r>
              <a:rPr lang="en-US" altLang="zh-CN" smtClean="0"/>
              <a:t>∪A</a:t>
            </a:r>
            <a:r>
              <a:rPr lang="en-US" altLang="zh-CN" baseline="-30000" smtClean="0"/>
              <a:t>n</a:t>
            </a:r>
          </a:p>
        </p:txBody>
      </p:sp>
      <p:graphicFrame>
        <p:nvGraphicFramePr>
          <p:cNvPr id="1451012" name="Object 4"/>
          <p:cNvGraphicFramePr>
            <a:graphicFrameLocks/>
          </p:cNvGraphicFramePr>
          <p:nvPr/>
        </p:nvGraphicFramePr>
        <p:xfrm>
          <a:off x="1258888" y="1196975"/>
          <a:ext cx="10144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Equation" r:id="rId3" imgW="373326" imgH="327588" progId="Equation.DSMT4">
                  <p:embed/>
                </p:oleObj>
              </mc:Choice>
              <mc:Fallback>
                <p:oleObj name="Equation" r:id="rId3" imgW="373326" imgH="327588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96975"/>
                        <a:ext cx="10144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1013" name="Object 5"/>
          <p:cNvGraphicFramePr>
            <a:graphicFrameLocks noChangeAspect="1"/>
          </p:cNvGraphicFramePr>
          <p:nvPr/>
        </p:nvGraphicFramePr>
        <p:xfrm>
          <a:off x="1258888" y="2670175"/>
          <a:ext cx="25733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Equation" r:id="rId5" imgW="998274" imgH="335352" progId="Equation.DSMT4">
                  <p:embed/>
                </p:oleObj>
              </mc:Choice>
              <mc:Fallback>
                <p:oleObj name="Equation" r:id="rId5" imgW="998274" imgH="33535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670175"/>
                        <a:ext cx="2573337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1014" name="Object 6"/>
          <p:cNvGraphicFramePr>
            <a:graphicFrameLocks noChangeAspect="1"/>
          </p:cNvGraphicFramePr>
          <p:nvPr/>
        </p:nvGraphicFramePr>
        <p:xfrm>
          <a:off x="1552575" y="4706938"/>
          <a:ext cx="1841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Equation" r:id="rId7" imgW="708606" imgH="335352" progId="Equation.DSMT4">
                  <p:embed/>
                </p:oleObj>
              </mc:Choice>
              <mc:Fallback>
                <p:oleObj name="Equation" r:id="rId7" imgW="708606" imgH="33535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706938"/>
                        <a:ext cx="18415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1015" name="Object 7"/>
          <p:cNvGraphicFramePr>
            <a:graphicFrameLocks noChangeAspect="1"/>
          </p:cNvGraphicFramePr>
          <p:nvPr/>
        </p:nvGraphicFramePr>
        <p:xfrm>
          <a:off x="1568450" y="5607050"/>
          <a:ext cx="1809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9" imgW="693474" imgH="335352" progId="Equation.DSMT4">
                  <p:embed/>
                </p:oleObj>
              </mc:Choice>
              <mc:Fallback>
                <p:oleObj name="Equation" r:id="rId9" imgW="693474" imgH="33535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5607050"/>
                        <a:ext cx="180975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1016" name="Rectangle 8"/>
          <p:cNvSpPr>
            <a:spLocks noChangeArrowheads="1"/>
          </p:cNvSpPr>
          <p:nvPr/>
        </p:nvSpPr>
        <p:spPr bwMode="auto">
          <a:xfrm>
            <a:off x="2268538" y="2066925"/>
            <a:ext cx="626586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</a:pPr>
            <a:r>
              <a:rPr kumimoji="1" lang="en-US" altLang="zh-CN" sz="3000">
                <a:solidFill>
                  <a:schemeClr val="tx1"/>
                </a:solidFill>
              </a:rPr>
              <a:t>={x|(x</a:t>
            </a:r>
            <a:r>
              <a:rPr kumimoji="1" lang="en-US" altLang="zh-CN" sz="300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 sz="3000">
                <a:solidFill>
                  <a:schemeClr val="tx1"/>
                </a:solidFill>
              </a:rPr>
              <a:t>A</a:t>
            </a:r>
            <a:r>
              <a:rPr kumimoji="1" lang="en-US" altLang="zh-CN" sz="3000" baseline="-30000">
                <a:solidFill>
                  <a:schemeClr val="tx1"/>
                </a:solidFill>
              </a:rPr>
              <a:t>1</a:t>
            </a:r>
            <a:r>
              <a:rPr kumimoji="1" lang="en-US" altLang="zh-CN" sz="3000">
                <a:solidFill>
                  <a:schemeClr val="tx1"/>
                </a:solidFill>
              </a:rPr>
              <a:t>)</a:t>
            </a:r>
            <a:r>
              <a:rPr kumimoji="1" lang="zh-CN" altLang="en-US" sz="3000">
                <a:solidFill>
                  <a:schemeClr val="tx1"/>
                </a:solidFill>
              </a:rPr>
              <a:t>或</a:t>
            </a:r>
            <a:r>
              <a:rPr kumimoji="1" lang="en-US" altLang="zh-CN" sz="3000">
                <a:solidFill>
                  <a:schemeClr val="tx1"/>
                </a:solidFill>
              </a:rPr>
              <a:t>(x</a:t>
            </a:r>
            <a:r>
              <a:rPr kumimoji="1" lang="en-US" altLang="zh-CN" sz="300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 sz="3000">
                <a:solidFill>
                  <a:schemeClr val="tx1"/>
                </a:solidFill>
              </a:rPr>
              <a:t>A</a:t>
            </a:r>
            <a:r>
              <a:rPr kumimoji="1" lang="en-US" altLang="zh-CN" sz="3000" baseline="-30000">
                <a:solidFill>
                  <a:schemeClr val="tx1"/>
                </a:solidFill>
              </a:rPr>
              <a:t>2</a:t>
            </a:r>
            <a:r>
              <a:rPr kumimoji="1" lang="en-US" altLang="zh-CN" sz="3000">
                <a:solidFill>
                  <a:schemeClr val="tx1"/>
                </a:solidFill>
              </a:rPr>
              <a:t>)</a:t>
            </a:r>
            <a:r>
              <a:rPr kumimoji="1" lang="zh-CN" altLang="en-US" sz="3000">
                <a:solidFill>
                  <a:schemeClr val="tx1"/>
                </a:solidFill>
              </a:rPr>
              <a:t>或</a:t>
            </a:r>
            <a:r>
              <a:rPr kumimoji="1" lang="en-US" altLang="zh-CN" sz="3000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r>
              <a:rPr kumimoji="1" lang="zh-CN" altLang="en-US" sz="3000">
                <a:solidFill>
                  <a:schemeClr val="tx1"/>
                </a:solidFill>
              </a:rPr>
              <a:t>或</a:t>
            </a:r>
            <a:r>
              <a:rPr kumimoji="1" lang="en-US" altLang="zh-CN" sz="3000">
                <a:solidFill>
                  <a:schemeClr val="tx1"/>
                </a:solidFill>
              </a:rPr>
              <a:t>(x</a:t>
            </a:r>
            <a:r>
              <a:rPr kumimoji="1" lang="en-US" altLang="zh-CN" sz="300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 sz="3000">
                <a:solidFill>
                  <a:schemeClr val="tx1"/>
                </a:solidFill>
              </a:rPr>
              <a:t>A</a:t>
            </a:r>
            <a:r>
              <a:rPr kumimoji="1" lang="en-US" altLang="zh-CN" sz="3000" baseline="-30000">
                <a:solidFill>
                  <a:schemeClr val="tx1"/>
                </a:solidFill>
              </a:rPr>
              <a:t>n</a:t>
            </a:r>
            <a:r>
              <a:rPr kumimoji="1" lang="en-US" altLang="zh-CN" sz="3000">
                <a:solidFill>
                  <a:schemeClr val="tx1"/>
                </a:solidFill>
              </a:rPr>
              <a:t>)}</a:t>
            </a:r>
          </a:p>
        </p:txBody>
      </p:sp>
      <p:sp>
        <p:nvSpPr>
          <p:cNvPr id="1451017" name="Rectangle 9"/>
          <p:cNvSpPr>
            <a:spLocks noChangeArrowheads="1"/>
          </p:cNvSpPr>
          <p:nvPr/>
        </p:nvSpPr>
        <p:spPr bwMode="auto">
          <a:xfrm>
            <a:off x="4114800" y="2838450"/>
            <a:ext cx="426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</a:pPr>
            <a:r>
              <a:rPr kumimoji="1" lang="zh-CN" altLang="en-US">
                <a:solidFill>
                  <a:schemeClr val="tx1"/>
                </a:solidFill>
              </a:rPr>
              <a:t>＝</a:t>
            </a:r>
            <a:r>
              <a:rPr kumimoji="1" lang="en-US" altLang="zh-CN">
                <a:solidFill>
                  <a:schemeClr val="tx1"/>
                </a:solidFill>
              </a:rPr>
              <a:t>A</a:t>
            </a:r>
            <a:r>
              <a:rPr kumimoji="1" lang="en-US" altLang="zh-CN" baseline="-30000">
                <a:solidFill>
                  <a:schemeClr val="tx1"/>
                </a:solidFill>
              </a:rPr>
              <a:t>1</a:t>
            </a:r>
            <a:r>
              <a:rPr kumimoji="1" lang="en-US" altLang="zh-CN">
                <a:solidFill>
                  <a:schemeClr val="tx1"/>
                </a:solidFill>
              </a:rPr>
              <a:t>∩A</a:t>
            </a:r>
            <a:r>
              <a:rPr kumimoji="1" lang="en-US" altLang="zh-CN" baseline="-30000">
                <a:solidFill>
                  <a:schemeClr val="tx1"/>
                </a:solidFill>
              </a:rPr>
              <a:t>2</a:t>
            </a:r>
            <a:r>
              <a:rPr kumimoji="1" lang="en-US" altLang="zh-CN">
                <a:solidFill>
                  <a:schemeClr val="tx1"/>
                </a:solidFill>
              </a:rPr>
              <a:t>∩A</a:t>
            </a:r>
            <a:r>
              <a:rPr kumimoji="1" lang="en-US" altLang="zh-CN" baseline="-30000">
                <a:solidFill>
                  <a:schemeClr val="tx1"/>
                </a:solidFill>
              </a:rPr>
              <a:t>3</a:t>
            </a:r>
            <a:r>
              <a:rPr kumimoji="1" lang="en-US" altLang="zh-CN">
                <a:solidFill>
                  <a:schemeClr val="tx1"/>
                </a:solidFill>
              </a:rPr>
              <a:t>∩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r>
              <a:rPr kumimoji="1" lang="en-US" altLang="zh-CN">
                <a:solidFill>
                  <a:schemeClr val="tx1"/>
                </a:solidFill>
              </a:rPr>
              <a:t>∩A</a:t>
            </a:r>
            <a:r>
              <a:rPr kumimoji="1" lang="en-US" altLang="zh-CN" baseline="-30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51018" name="Rectangle 10"/>
          <p:cNvSpPr>
            <a:spLocks noChangeArrowheads="1"/>
          </p:cNvSpPr>
          <p:nvPr/>
        </p:nvSpPr>
        <p:spPr bwMode="auto">
          <a:xfrm>
            <a:off x="1981200" y="3573463"/>
            <a:ext cx="6858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</a:pPr>
            <a:r>
              <a:rPr kumimoji="1" lang="zh-CN" altLang="en-US">
                <a:solidFill>
                  <a:schemeClr val="tx1"/>
                </a:solidFill>
              </a:rPr>
              <a:t>＝</a:t>
            </a:r>
            <a:r>
              <a:rPr kumimoji="1" lang="en-US" altLang="zh-CN">
                <a:solidFill>
                  <a:schemeClr val="tx1"/>
                </a:solidFill>
              </a:rPr>
              <a:t>{x|(x</a:t>
            </a:r>
            <a:r>
              <a:rPr kumimoji="1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chemeClr val="tx1"/>
                </a:solidFill>
              </a:rPr>
              <a:t>A</a:t>
            </a:r>
            <a:r>
              <a:rPr kumimoji="1" lang="en-US" altLang="zh-CN" baseline="-30000">
                <a:solidFill>
                  <a:schemeClr val="tx1"/>
                </a:solidFill>
              </a:rPr>
              <a:t>1</a:t>
            </a:r>
            <a:r>
              <a:rPr kumimoji="1" lang="en-US" altLang="zh-CN">
                <a:solidFill>
                  <a:schemeClr val="tx1"/>
                </a:solidFill>
              </a:rPr>
              <a:t>)</a:t>
            </a:r>
            <a:r>
              <a:rPr kumimoji="1" lang="zh-CN" altLang="en-US">
                <a:solidFill>
                  <a:schemeClr val="tx1"/>
                </a:solidFill>
              </a:rPr>
              <a:t>且</a:t>
            </a:r>
            <a:r>
              <a:rPr kumimoji="1" lang="en-US" altLang="zh-CN">
                <a:solidFill>
                  <a:schemeClr val="tx1"/>
                </a:solidFill>
              </a:rPr>
              <a:t>(x</a:t>
            </a:r>
            <a:r>
              <a:rPr kumimoji="1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chemeClr val="tx1"/>
                </a:solidFill>
              </a:rPr>
              <a:t>A</a:t>
            </a:r>
            <a:r>
              <a:rPr kumimoji="1" lang="en-US" altLang="zh-CN" baseline="-30000">
                <a:solidFill>
                  <a:schemeClr val="tx1"/>
                </a:solidFill>
              </a:rPr>
              <a:t>2</a:t>
            </a:r>
            <a:r>
              <a:rPr kumimoji="1" lang="en-US" altLang="zh-CN">
                <a:solidFill>
                  <a:schemeClr val="tx1"/>
                </a:solidFill>
              </a:rPr>
              <a:t>)</a:t>
            </a:r>
            <a:r>
              <a:rPr kumimoji="1" lang="zh-CN" altLang="en-US">
                <a:solidFill>
                  <a:schemeClr val="tx1"/>
                </a:solidFill>
              </a:rPr>
              <a:t>且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r>
              <a:rPr kumimoji="1" lang="zh-CN" altLang="en-US">
                <a:solidFill>
                  <a:schemeClr val="tx1"/>
                </a:solidFill>
              </a:rPr>
              <a:t>且</a:t>
            </a:r>
            <a:r>
              <a:rPr kumimoji="1" lang="en-US" altLang="zh-CN">
                <a:solidFill>
                  <a:schemeClr val="tx1"/>
                </a:solidFill>
              </a:rPr>
              <a:t>(x</a:t>
            </a:r>
            <a:r>
              <a:rPr kumimoji="1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>
                <a:solidFill>
                  <a:schemeClr val="tx1"/>
                </a:solidFill>
              </a:rPr>
              <a:t>A</a:t>
            </a:r>
            <a:r>
              <a:rPr kumimoji="1" lang="en-US" altLang="zh-CN" baseline="-30000">
                <a:solidFill>
                  <a:schemeClr val="tx1"/>
                </a:solidFill>
              </a:rPr>
              <a:t>n</a:t>
            </a:r>
            <a:r>
              <a:rPr kumimoji="1" lang="en-US" altLang="zh-CN">
                <a:solidFill>
                  <a:schemeClr val="tx1"/>
                </a:solidFill>
              </a:rPr>
              <a:t>)}</a:t>
            </a:r>
          </a:p>
        </p:txBody>
      </p:sp>
      <p:sp>
        <p:nvSpPr>
          <p:cNvPr id="1451019" name="Rectangle 11"/>
          <p:cNvSpPr>
            <a:spLocks noChangeArrowheads="1"/>
          </p:cNvSpPr>
          <p:nvPr/>
        </p:nvSpPr>
        <p:spPr bwMode="auto">
          <a:xfrm>
            <a:off x="546100" y="4140200"/>
            <a:ext cx="7848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</a:pPr>
            <a:r>
              <a:rPr kumimoji="1" lang="zh-CN" altLang="en-US">
                <a:solidFill>
                  <a:srgbClr val="0000FF"/>
                </a:solidFill>
              </a:rPr>
              <a:t>当</a:t>
            </a:r>
            <a:r>
              <a:rPr kumimoji="1" lang="en-US" altLang="zh-CN">
                <a:solidFill>
                  <a:srgbClr val="0000FF"/>
                </a:solidFill>
              </a:rPr>
              <a:t>n</a:t>
            </a:r>
            <a:r>
              <a:rPr kumimoji="1" lang="zh-CN" altLang="en-US">
                <a:solidFill>
                  <a:srgbClr val="0000FF"/>
                </a:solidFill>
              </a:rPr>
              <a:t>无限增大时，可以记为：</a:t>
            </a:r>
          </a:p>
        </p:txBody>
      </p:sp>
      <p:sp>
        <p:nvSpPr>
          <p:cNvPr id="1451020" name="Rectangle 12"/>
          <p:cNvSpPr>
            <a:spLocks noChangeArrowheads="1"/>
          </p:cNvSpPr>
          <p:nvPr/>
        </p:nvSpPr>
        <p:spPr bwMode="auto">
          <a:xfrm>
            <a:off x="3581400" y="4873625"/>
            <a:ext cx="3200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</a:pPr>
            <a:r>
              <a:rPr kumimoji="1" lang="zh-CN" altLang="en-US">
                <a:solidFill>
                  <a:schemeClr val="tx1"/>
                </a:solidFill>
              </a:rPr>
              <a:t>＝</a:t>
            </a:r>
            <a:r>
              <a:rPr kumimoji="1" lang="en-US" altLang="zh-CN">
                <a:solidFill>
                  <a:schemeClr val="tx1"/>
                </a:solidFill>
              </a:rPr>
              <a:t>A</a:t>
            </a:r>
            <a:r>
              <a:rPr kumimoji="1" lang="en-US" altLang="zh-CN" baseline="-30000">
                <a:solidFill>
                  <a:schemeClr val="tx1"/>
                </a:solidFill>
              </a:rPr>
              <a:t>1</a:t>
            </a:r>
            <a:r>
              <a:rPr kumimoji="1" lang="en-US" altLang="zh-CN">
                <a:solidFill>
                  <a:schemeClr val="tx1"/>
                </a:solidFill>
              </a:rPr>
              <a:t>∪A</a:t>
            </a:r>
            <a:r>
              <a:rPr kumimoji="1" lang="en-US" altLang="zh-CN" baseline="-30000">
                <a:solidFill>
                  <a:schemeClr val="tx1"/>
                </a:solidFill>
              </a:rPr>
              <a:t>2</a:t>
            </a:r>
            <a:r>
              <a:rPr kumimoji="1" lang="en-US" altLang="zh-CN">
                <a:solidFill>
                  <a:schemeClr val="tx1"/>
                </a:solidFill>
              </a:rPr>
              <a:t>∪A</a:t>
            </a:r>
            <a:r>
              <a:rPr kumimoji="1" lang="en-US" altLang="zh-CN" baseline="-30000">
                <a:solidFill>
                  <a:schemeClr val="tx1"/>
                </a:solidFill>
              </a:rPr>
              <a:t>3</a:t>
            </a:r>
            <a:r>
              <a:rPr kumimoji="1" lang="en-US" altLang="zh-CN">
                <a:solidFill>
                  <a:schemeClr val="tx1"/>
                </a:solidFill>
              </a:rPr>
              <a:t>∪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kumimoji="1" lang="en-US" altLang="zh-CN">
              <a:solidFill>
                <a:schemeClr val="tx1"/>
              </a:solidFill>
            </a:endParaRPr>
          </a:p>
        </p:txBody>
      </p:sp>
      <p:sp>
        <p:nvSpPr>
          <p:cNvPr id="1451021" name="Rectangle 13"/>
          <p:cNvSpPr>
            <a:spLocks noChangeArrowheads="1"/>
          </p:cNvSpPr>
          <p:nvPr/>
        </p:nvSpPr>
        <p:spPr bwMode="auto">
          <a:xfrm>
            <a:off x="3505200" y="5775325"/>
            <a:ext cx="3581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</a:pPr>
            <a:r>
              <a:rPr kumimoji="1" lang="zh-CN" altLang="en-US">
                <a:solidFill>
                  <a:schemeClr val="tx1"/>
                </a:solidFill>
              </a:rPr>
              <a:t>＝ </a:t>
            </a:r>
            <a:r>
              <a:rPr kumimoji="1" lang="en-US" altLang="zh-CN">
                <a:solidFill>
                  <a:schemeClr val="tx1"/>
                </a:solidFill>
              </a:rPr>
              <a:t>A</a:t>
            </a:r>
            <a:r>
              <a:rPr kumimoji="1" lang="en-US" altLang="zh-CN" baseline="-30000">
                <a:solidFill>
                  <a:schemeClr val="tx1"/>
                </a:solidFill>
              </a:rPr>
              <a:t>1</a:t>
            </a:r>
            <a:r>
              <a:rPr kumimoji="1" lang="en-US" altLang="zh-CN">
                <a:solidFill>
                  <a:schemeClr val="tx1"/>
                </a:solidFill>
              </a:rPr>
              <a:t>∩A</a:t>
            </a:r>
            <a:r>
              <a:rPr kumimoji="1" lang="en-US" altLang="zh-CN" baseline="-30000">
                <a:solidFill>
                  <a:schemeClr val="tx1"/>
                </a:solidFill>
              </a:rPr>
              <a:t>2</a:t>
            </a:r>
            <a:r>
              <a:rPr kumimoji="1" lang="en-US" altLang="zh-CN">
                <a:solidFill>
                  <a:schemeClr val="tx1"/>
                </a:solidFill>
              </a:rPr>
              <a:t>∩A</a:t>
            </a:r>
            <a:r>
              <a:rPr kumimoji="1" lang="en-US" altLang="zh-CN" baseline="-30000">
                <a:solidFill>
                  <a:schemeClr val="tx1"/>
                </a:solidFill>
              </a:rPr>
              <a:t>3</a:t>
            </a:r>
            <a:r>
              <a:rPr kumimoji="1" lang="en-US" altLang="zh-CN">
                <a:solidFill>
                  <a:schemeClr val="tx1"/>
                </a:solidFill>
              </a:rPr>
              <a:t>∩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kumimoji="1"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5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5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5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5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5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5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5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5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5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5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5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1011" grpId="0" build="p" autoUpdateAnimBg="0" advAuto="0"/>
      <p:bldP spid="1451016" grpId="0" autoUpdateAnimBg="0"/>
      <p:bldP spid="1451017" grpId="0" autoUpdateAnimBg="0"/>
      <p:bldP spid="1451018" grpId="0" autoUpdateAnimBg="0"/>
      <p:bldP spid="1451019" grpId="0" autoUpdateAnimBg="0"/>
      <p:bldP spid="1451020" grpId="0" autoUpdateAnimBg="0"/>
      <p:bldP spid="145102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5E6CD98-6814-4EF0-A7BE-56E52829C042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1.2.5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31888"/>
            <a:ext cx="8424862" cy="5392737"/>
          </a:xfrm>
        </p:spPr>
        <p:txBody>
          <a:bodyPr/>
          <a:lstStyle/>
          <a:p>
            <a:pPr marL="457200" indent="-457200" eaLnBrk="1" hangingPunct="1"/>
            <a:r>
              <a:rPr lang="zh-CN" altLang="en-US" smtClean="0">
                <a:solidFill>
                  <a:srgbClr val="FF0000"/>
                </a:solidFill>
              </a:rPr>
              <a:t>幂等律</a:t>
            </a:r>
            <a:r>
              <a:rPr lang="en-US" altLang="zh-CN" smtClean="0"/>
              <a:t>:</a:t>
            </a:r>
            <a:r>
              <a:rPr lang="zh-CN" altLang="en-US" smtClean="0"/>
              <a:t>Ａ∪Ａ</a:t>
            </a:r>
            <a:r>
              <a:rPr lang="en-US" altLang="zh-CN" smtClean="0"/>
              <a:t>=</a:t>
            </a:r>
            <a:r>
              <a:rPr lang="zh-CN" altLang="en-US" smtClean="0"/>
              <a:t>Ａ； Ａ∩Ａ</a:t>
            </a:r>
            <a:r>
              <a:rPr lang="en-US" altLang="zh-CN" smtClean="0"/>
              <a:t>=</a:t>
            </a:r>
            <a:r>
              <a:rPr lang="zh-CN" altLang="en-US" smtClean="0"/>
              <a:t>Ａ； </a:t>
            </a:r>
          </a:p>
          <a:p>
            <a:pPr marL="457200" indent="-457200" eaLnBrk="1" hangingPunct="1"/>
            <a:r>
              <a:rPr lang="zh-CN" altLang="en-US" smtClean="0">
                <a:solidFill>
                  <a:srgbClr val="FF0000"/>
                </a:solidFill>
              </a:rPr>
              <a:t>交换律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r>
              <a:rPr lang="zh-CN" altLang="en-US" smtClean="0"/>
              <a:t>Ａ∪Ｂ</a:t>
            </a:r>
            <a:r>
              <a:rPr lang="en-US" altLang="zh-CN" smtClean="0"/>
              <a:t>=</a:t>
            </a:r>
            <a:r>
              <a:rPr lang="zh-CN" altLang="en-US" smtClean="0"/>
              <a:t>Ｂ∪Ａ</a:t>
            </a:r>
            <a:r>
              <a:rPr lang="en-US" altLang="zh-CN" smtClean="0"/>
              <a:t>;  </a:t>
            </a:r>
            <a:r>
              <a:rPr lang="zh-CN" altLang="en-US" smtClean="0"/>
              <a:t>Ａ∩Ｂ</a:t>
            </a:r>
            <a:r>
              <a:rPr lang="en-US" altLang="zh-CN" smtClean="0"/>
              <a:t>=</a:t>
            </a:r>
            <a:r>
              <a:rPr lang="zh-CN" altLang="en-US" smtClean="0"/>
              <a:t>Ｂ∩Ａ</a:t>
            </a:r>
          </a:p>
          <a:p>
            <a:pPr marL="457200" indent="-457200" eaLnBrk="1" hangingPunct="1"/>
            <a:r>
              <a:rPr lang="zh-CN" altLang="en-US" smtClean="0">
                <a:solidFill>
                  <a:srgbClr val="FF0000"/>
                </a:solidFill>
              </a:rPr>
              <a:t>结合律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r>
              <a:rPr lang="zh-CN" altLang="en-US" smtClean="0"/>
              <a:t>Ａ∪</a:t>
            </a:r>
            <a:r>
              <a:rPr lang="en-US" altLang="zh-CN" smtClean="0"/>
              <a:t>(</a:t>
            </a:r>
            <a:r>
              <a:rPr lang="zh-CN" altLang="en-US" smtClean="0"/>
              <a:t>Ｂ∪Ｃ</a:t>
            </a:r>
            <a:r>
              <a:rPr lang="en-US" altLang="zh-CN" smtClean="0"/>
              <a:t>)=(</a:t>
            </a:r>
            <a:r>
              <a:rPr lang="zh-CN" altLang="en-US" smtClean="0"/>
              <a:t>Ａ∪Ｂ</a:t>
            </a:r>
            <a:r>
              <a:rPr lang="en-US" altLang="zh-CN" smtClean="0"/>
              <a:t>)∪</a:t>
            </a:r>
            <a:r>
              <a:rPr lang="zh-CN" altLang="en-US" smtClean="0"/>
              <a:t>Ｃ；</a:t>
            </a:r>
          </a:p>
          <a:p>
            <a:pPr marL="914400" lvl="1" indent="-457200" eaLnBrk="1" hangingPunct="1"/>
            <a:r>
              <a:rPr lang="zh-CN" altLang="en-US" smtClean="0"/>
              <a:t>	  Ａ∩</a:t>
            </a:r>
            <a:r>
              <a:rPr lang="en-US" altLang="zh-CN" smtClean="0"/>
              <a:t>(</a:t>
            </a:r>
            <a:r>
              <a:rPr lang="zh-CN" altLang="en-US" smtClean="0"/>
              <a:t>Ｂ∩Ｃ</a:t>
            </a:r>
            <a:r>
              <a:rPr lang="en-US" altLang="zh-CN" smtClean="0"/>
              <a:t>)=(</a:t>
            </a:r>
            <a:r>
              <a:rPr lang="zh-CN" altLang="en-US" smtClean="0"/>
              <a:t>Ａ∩Ｂ</a:t>
            </a:r>
            <a:r>
              <a:rPr lang="en-US" altLang="zh-CN" smtClean="0"/>
              <a:t>)∩</a:t>
            </a:r>
            <a:r>
              <a:rPr lang="zh-CN" altLang="en-US" smtClean="0"/>
              <a:t>Ｃ；</a:t>
            </a:r>
          </a:p>
          <a:p>
            <a:pPr marL="457200" indent="-457200" eaLnBrk="1" hangingPunct="1"/>
            <a:r>
              <a:rPr lang="zh-CN" altLang="en-US" smtClean="0">
                <a:solidFill>
                  <a:srgbClr val="FF0000"/>
                </a:solidFill>
              </a:rPr>
              <a:t>恒等律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r>
              <a:rPr lang="zh-CN" altLang="en-US" smtClean="0"/>
              <a:t>Ａ∪</a:t>
            </a:r>
            <a:r>
              <a:rPr lang="en-US" altLang="zh-CN" smtClean="0"/>
              <a:t>Φ=</a:t>
            </a:r>
            <a:r>
              <a:rPr lang="zh-CN" altLang="en-US" smtClean="0"/>
              <a:t>Ａ；	Ａ∩Ｕ</a:t>
            </a:r>
            <a:r>
              <a:rPr lang="en-US" altLang="zh-CN" smtClean="0"/>
              <a:t>=</a:t>
            </a:r>
            <a:r>
              <a:rPr lang="zh-CN" altLang="en-US" smtClean="0"/>
              <a:t>Ａ；    </a:t>
            </a:r>
          </a:p>
          <a:p>
            <a:pPr marL="457200" indent="-457200" eaLnBrk="1" hangingPunct="1"/>
            <a:r>
              <a:rPr lang="zh-CN" altLang="en-US" smtClean="0">
                <a:solidFill>
                  <a:srgbClr val="FF0000"/>
                </a:solidFill>
              </a:rPr>
              <a:t>零　律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r>
              <a:rPr lang="zh-CN" altLang="en-US" smtClean="0"/>
              <a:t>Ａ∪Ｕ</a:t>
            </a:r>
            <a:r>
              <a:rPr lang="en-US" altLang="zh-CN" smtClean="0"/>
              <a:t>=</a:t>
            </a:r>
            <a:r>
              <a:rPr lang="zh-CN" altLang="en-US" smtClean="0"/>
              <a:t>Ｕ；	Ａ∩</a:t>
            </a:r>
            <a:r>
              <a:rPr lang="en-US" altLang="zh-CN" smtClean="0"/>
              <a:t>Φ=Φ</a:t>
            </a:r>
            <a:r>
              <a:rPr lang="zh-CN" altLang="en-US" smtClean="0"/>
              <a:t>；</a:t>
            </a:r>
          </a:p>
          <a:p>
            <a:pPr marL="457200" indent="-457200" eaLnBrk="1" hangingPunct="1"/>
            <a:r>
              <a:rPr lang="zh-CN" altLang="en-US" smtClean="0">
                <a:solidFill>
                  <a:srgbClr val="FF0000"/>
                </a:solidFill>
              </a:rPr>
              <a:t>分配律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r>
              <a:rPr lang="zh-CN" altLang="en-US" smtClean="0"/>
              <a:t>Ａ∩</a:t>
            </a:r>
            <a:r>
              <a:rPr lang="en-US" altLang="zh-CN" smtClean="0"/>
              <a:t>(</a:t>
            </a:r>
            <a:r>
              <a:rPr lang="zh-CN" altLang="en-US" smtClean="0"/>
              <a:t>Ｂ∪Ｃ</a:t>
            </a:r>
            <a:r>
              <a:rPr lang="en-US" altLang="zh-CN" smtClean="0"/>
              <a:t>)=(</a:t>
            </a:r>
            <a:r>
              <a:rPr lang="zh-CN" altLang="en-US" smtClean="0"/>
              <a:t>Ａ∩Ｂ</a:t>
            </a:r>
            <a:r>
              <a:rPr lang="en-US" altLang="zh-CN" smtClean="0"/>
              <a:t>)∪(</a:t>
            </a:r>
            <a:r>
              <a:rPr lang="zh-CN" altLang="en-US" smtClean="0"/>
              <a:t>Ａ∩Ｃ</a:t>
            </a:r>
            <a:r>
              <a:rPr lang="en-US" altLang="zh-CN" smtClean="0"/>
              <a:t>)</a:t>
            </a:r>
          </a:p>
          <a:p>
            <a:pPr marL="914400" lvl="1" indent="-457200" eaLnBrk="1" hangingPunct="1"/>
            <a:r>
              <a:rPr lang="en-US" altLang="zh-CN" smtClean="0"/>
              <a:t>	  </a:t>
            </a:r>
            <a:r>
              <a:rPr lang="zh-CN" altLang="en-US" smtClean="0"/>
              <a:t>Ａ∪</a:t>
            </a:r>
            <a:r>
              <a:rPr lang="en-US" altLang="zh-CN" smtClean="0"/>
              <a:t>(</a:t>
            </a:r>
            <a:r>
              <a:rPr lang="zh-CN" altLang="en-US" smtClean="0"/>
              <a:t>Ｂ∩Ｃ</a:t>
            </a:r>
            <a:r>
              <a:rPr lang="en-US" altLang="zh-CN" smtClean="0"/>
              <a:t>)=(</a:t>
            </a:r>
            <a:r>
              <a:rPr lang="zh-CN" altLang="en-US" smtClean="0"/>
              <a:t>Ａ∪Ｂ</a:t>
            </a:r>
            <a:r>
              <a:rPr lang="en-US" altLang="zh-CN" smtClean="0"/>
              <a:t>)∩(</a:t>
            </a:r>
            <a:r>
              <a:rPr lang="zh-CN" altLang="en-US" smtClean="0"/>
              <a:t>Ａ∪Ｃ</a:t>
            </a:r>
            <a:r>
              <a:rPr lang="en-US" altLang="zh-CN" smtClean="0"/>
              <a:t>)</a:t>
            </a:r>
          </a:p>
          <a:p>
            <a:pPr marL="457200" indent="-457200" eaLnBrk="1" hangingPunct="1"/>
            <a:r>
              <a:rPr lang="zh-CN" altLang="en-US" smtClean="0">
                <a:solidFill>
                  <a:srgbClr val="FF0000"/>
                </a:solidFill>
              </a:rPr>
              <a:t>吸收律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r>
              <a:rPr lang="en-US" altLang="zh-CN" smtClean="0"/>
              <a:t>A∩(A∪B)=A;	  A∪(A∩B)=A</a:t>
            </a:r>
            <a:r>
              <a:rPr lang="zh-CN" altLang="en-US" smtClean="0"/>
              <a:t>；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5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5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5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5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5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5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5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5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5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5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203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5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9509EBB-EC8E-4218-9ADD-7EA69C26B23E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1.2.5(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续）</a:t>
            </a:r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125538"/>
            <a:ext cx="8058150" cy="5392737"/>
          </a:xfrm>
          <a:noFill/>
        </p:spPr>
        <p:txBody>
          <a:bodyPr/>
          <a:lstStyle/>
          <a:p>
            <a:pPr marL="457200" indent="-457200" eaLnBrk="1" hangingPunct="1">
              <a:tabLst>
                <a:tab pos="4749800" algn="l"/>
              </a:tabLst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 - A = Φ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457200" indent="-457200" eaLnBrk="1" hangingPunct="1">
              <a:tabLst>
                <a:tab pos="4749800" algn="l"/>
              </a:tabLst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 - B = A - (A∩B)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457200" indent="-457200" eaLnBrk="1" hangingPunct="1">
              <a:tabLst>
                <a:tab pos="4749800" algn="l"/>
              </a:tabLst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(A - B) - C = A - (B∪C)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457200" indent="-457200" eaLnBrk="1" hangingPunct="1">
              <a:tabLst>
                <a:tab pos="4749800" algn="l"/>
              </a:tabLst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A∪(B-A) = A∪B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457200" indent="-457200" eaLnBrk="1" hangingPunct="1">
              <a:tabLst>
                <a:tab pos="4749800" algn="l"/>
              </a:tabLst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 - B =A∩ 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457200" indent="-457200" eaLnBrk="1" hangingPunct="1">
              <a:tabLst>
                <a:tab pos="4749800" algn="l"/>
              </a:tabLst>
            </a:pP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否定律：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；</a:t>
            </a:r>
          </a:p>
          <a:p>
            <a:pPr marL="457200" indent="-457200" eaLnBrk="1" hangingPunct="1">
              <a:tabLst>
                <a:tab pos="4749800" algn="l"/>
              </a:tabLst>
            </a:pP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DeMorgan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律：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；</a:t>
            </a:r>
          </a:p>
          <a:p>
            <a:pPr marL="457200" indent="-457200" eaLnBrk="1" hangingPunct="1">
              <a:tabLst>
                <a:tab pos="4749800" algn="l"/>
              </a:tabLst>
            </a:pP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矛盾律：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A∩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＝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457200" indent="-457200" eaLnBrk="1" hangingPunct="1">
              <a:tabLst>
                <a:tab pos="4749800" algn="l"/>
              </a:tabLst>
            </a:pP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排中律：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A∪ 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45306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924300" y="3573463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3" imgW="126890" imgH="190335" progId="Equation.DSMT4">
                  <p:embed/>
                </p:oleObj>
              </mc:Choice>
              <mc:Fallback>
                <p:oleObj name="Equation" r:id="rId3" imgW="126890" imgH="1903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573463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268538" y="4102100"/>
          <a:ext cx="863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5" imgW="368300" imgH="228600" progId="Equation.DSMT4">
                  <p:embed/>
                </p:oleObj>
              </mc:Choice>
              <mc:Fallback>
                <p:oleObj name="Equation" r:id="rId5" imgW="3683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102100"/>
                        <a:ext cx="863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2" name="Object 6"/>
          <p:cNvGraphicFramePr>
            <a:graphicFrameLocks noChangeAspect="1"/>
          </p:cNvGraphicFramePr>
          <p:nvPr/>
        </p:nvGraphicFramePr>
        <p:xfrm>
          <a:off x="3046413" y="4797425"/>
          <a:ext cx="39258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Equation" r:id="rId7" imgW="1739900" imgH="241300" progId="Equation.DSMT4">
                  <p:embed/>
                </p:oleObj>
              </mc:Choice>
              <mc:Fallback>
                <p:oleObj name="Equation" r:id="rId7" imgW="17399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4797425"/>
                        <a:ext cx="39258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3" name="Object 7"/>
          <p:cNvGraphicFramePr>
            <a:graphicFrameLocks noChangeAspect="1"/>
          </p:cNvGraphicFramePr>
          <p:nvPr/>
        </p:nvGraphicFramePr>
        <p:xfrm>
          <a:off x="2836863" y="5373688"/>
          <a:ext cx="3476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9" imgW="164957" imgH="203024" progId="Equation.3">
                  <p:embed/>
                </p:oleObj>
              </mc:Choice>
              <mc:Fallback>
                <p:oleObj name="Equation" r:id="rId9" imgW="164957" imgH="2030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5373688"/>
                        <a:ext cx="3476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4" name="Object 8"/>
          <p:cNvGraphicFramePr>
            <a:graphicFrameLocks noChangeAspect="1"/>
          </p:cNvGraphicFramePr>
          <p:nvPr/>
        </p:nvGraphicFramePr>
        <p:xfrm>
          <a:off x="2674938" y="5907088"/>
          <a:ext cx="3841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Equation" r:id="rId11" imgW="164957" imgH="203024" progId="Equation.3">
                  <p:embed/>
                </p:oleObj>
              </mc:Choice>
              <mc:Fallback>
                <p:oleObj name="Equation" r:id="rId11" imgW="164957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5907088"/>
                        <a:ext cx="3841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5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5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5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5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5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45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5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30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CBECD43-4ADD-43F8-A7BD-20CA6C436E28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17513"/>
            <a:ext cx="8064500" cy="70802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3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选取证明</a:t>
            </a:r>
          </a:p>
        </p:txBody>
      </p:sp>
      <p:sp>
        <p:nvSpPr>
          <p:cNvPr id="1454083" name="Rectangle 3"/>
          <p:cNvSpPr>
            <a:spLocks noChangeArrowheads="1"/>
          </p:cNvSpPr>
          <p:nvPr/>
        </p:nvSpPr>
        <p:spPr bwMode="auto">
          <a:xfrm>
            <a:off x="668338" y="1446213"/>
            <a:ext cx="6424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>
                <a:srgbClr val="00FF00"/>
              </a:buClr>
              <a:buFont typeface="Monotype Sorts" pitchFamily="2" charset="2"/>
              <a:buNone/>
            </a:pPr>
            <a:r>
              <a:rPr kumimoji="1" lang="en-US" altLang="zh-CN" sz="3200">
                <a:solidFill>
                  <a:srgbClr val="FF0000"/>
                </a:solidFill>
              </a:rPr>
              <a:t>DeMorgan</a:t>
            </a:r>
            <a:r>
              <a:rPr kumimoji="1" lang="zh-CN" altLang="en-US" sz="3200">
                <a:solidFill>
                  <a:srgbClr val="FF0000"/>
                </a:solidFill>
              </a:rPr>
              <a:t>律：</a:t>
            </a:r>
          </a:p>
        </p:txBody>
      </p:sp>
      <p:graphicFrame>
        <p:nvGraphicFramePr>
          <p:cNvPr id="1454084" name="Object 4"/>
          <p:cNvGraphicFramePr>
            <a:graphicFrameLocks noChangeAspect="1"/>
          </p:cNvGraphicFramePr>
          <p:nvPr/>
        </p:nvGraphicFramePr>
        <p:xfrm>
          <a:off x="3511550" y="1522413"/>
          <a:ext cx="20510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3" imgW="812447" imgH="469696" progId="Equation.DSMT4">
                  <p:embed/>
                </p:oleObj>
              </mc:Choice>
              <mc:Fallback>
                <p:oleObj name="Equation" r:id="rId3" imgW="812447" imgH="46969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1522413"/>
                        <a:ext cx="205105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085" name="Object 5"/>
          <p:cNvGraphicFramePr>
            <a:graphicFrameLocks noChangeAspect="1"/>
          </p:cNvGraphicFramePr>
          <p:nvPr>
            <p:ph idx="1"/>
          </p:nvPr>
        </p:nvGraphicFramePr>
        <p:xfrm>
          <a:off x="2627313" y="5013325"/>
          <a:ext cx="288925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5" imgW="1155700" imgH="508000" progId="Equation.DSMT4">
                  <p:embed/>
                </p:oleObj>
              </mc:Choice>
              <mc:Fallback>
                <p:oleObj name="Equation" r:id="rId5" imgW="11557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013325"/>
                        <a:ext cx="288925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086" name="Rectangle 6"/>
          <p:cNvSpPr>
            <a:spLocks noChangeArrowheads="1"/>
          </p:cNvSpPr>
          <p:nvPr/>
        </p:nvSpPr>
        <p:spPr bwMode="gray">
          <a:xfrm>
            <a:off x="539750" y="2968625"/>
            <a:ext cx="8137525" cy="178276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分析</a:t>
            </a:r>
          </a:p>
          <a:p>
            <a:pPr eaLnBrk="1" hangingPunct="1"/>
            <a:r>
              <a:rPr lang="zh-CN" altLang="en-US">
                <a:solidFill>
                  <a:srgbClr val="990033"/>
                </a:solidFill>
              </a:rPr>
              <a:t>定理</a:t>
            </a:r>
            <a:r>
              <a:rPr lang="en-US" altLang="zh-CN">
                <a:solidFill>
                  <a:srgbClr val="990033"/>
                </a:solidFill>
              </a:rPr>
              <a:t>1.2.2</a:t>
            </a:r>
            <a:r>
              <a:rPr lang="en-US" altLang="zh-CN">
                <a:solidFill>
                  <a:srgbClr val="CC00CC"/>
                </a:solidFill>
              </a:rPr>
              <a:t> </a:t>
            </a: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是任意两个集合，则</a:t>
            </a:r>
          </a:p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A=B 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5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4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4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083" grpId="0" build="p" autoUpdateAnimBg="0"/>
      <p:bldP spid="145408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5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C655212-E874-4C15-B726-240FED57C049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证明（</a:t>
            </a:r>
            <a:r>
              <a:rPr lang="en-US" altLang="zh-CN" sz="3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sz="half" idx="1"/>
          </p:nvPr>
        </p:nvSpPr>
        <p:spPr bwMode="gray">
          <a:xfrm>
            <a:off x="2338388" y="5862638"/>
            <a:ext cx="3956050" cy="585787"/>
          </a:xfrm>
          <a:solidFill>
            <a:schemeClr val="tx2"/>
          </a:solidFill>
        </p:spPr>
        <p:txBody>
          <a:bodyPr lIns="36000" tIns="36000" rIns="36000" bIns="36000"/>
          <a:lstStyle/>
          <a:p>
            <a:pPr marL="0" indent="0"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由①、②知，</a:t>
            </a:r>
          </a:p>
        </p:txBody>
      </p:sp>
      <p:graphicFrame>
        <p:nvGraphicFramePr>
          <p:cNvPr id="145510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258888" y="4354513"/>
          <a:ext cx="19034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name="Equation" r:id="rId3" imgW="731520" imgH="182880" progId="Equation.DSMT4">
                  <p:embed/>
                </p:oleObj>
              </mc:Choice>
              <mc:Fallback>
                <p:oleObj name="Equation" r:id="rId3" imgW="731520" imgH="182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54513"/>
                        <a:ext cx="190341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5109" name="Rectangle 5"/>
          <p:cNvSpPr>
            <a:spLocks noChangeArrowheads="1"/>
          </p:cNvSpPr>
          <p:nvPr/>
        </p:nvSpPr>
        <p:spPr bwMode="auto">
          <a:xfrm>
            <a:off x="539750" y="1357313"/>
            <a:ext cx="654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>
                <a:solidFill>
                  <a:srgbClr val="800080"/>
                </a:solidFill>
                <a:sym typeface="Symbol" panose="05050102010706020507" pitchFamily="18" charset="2"/>
              </a:rPr>
              <a:t>①</a:t>
            </a:r>
          </a:p>
        </p:txBody>
      </p:sp>
      <p:sp>
        <p:nvSpPr>
          <p:cNvPr id="1455110" name="Rectangle 6"/>
          <p:cNvSpPr>
            <a:spLocks noChangeArrowheads="1"/>
          </p:cNvSpPr>
          <p:nvPr/>
        </p:nvSpPr>
        <p:spPr bwMode="auto">
          <a:xfrm>
            <a:off x="4710113" y="1357313"/>
            <a:ext cx="654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>
                <a:solidFill>
                  <a:srgbClr val="800080"/>
                </a:solidFill>
                <a:sym typeface="Symbol" panose="05050102010706020507" pitchFamily="18" charset="2"/>
              </a:rPr>
              <a:t>②</a:t>
            </a:r>
          </a:p>
        </p:txBody>
      </p:sp>
      <p:graphicFrame>
        <p:nvGraphicFramePr>
          <p:cNvPr id="1455111" name="Object 7"/>
          <p:cNvGraphicFramePr>
            <a:graphicFrameLocks noChangeAspect="1"/>
          </p:cNvGraphicFramePr>
          <p:nvPr/>
        </p:nvGraphicFramePr>
        <p:xfrm>
          <a:off x="1258888" y="5130800"/>
          <a:ext cx="2570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" name="Equation" r:id="rId5" imgW="1028700" imgH="228600" progId="Equation.DSMT4">
                  <p:embed/>
                </p:oleObj>
              </mc:Choice>
              <mc:Fallback>
                <p:oleObj name="Equation" r:id="rId5" imgW="10287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130800"/>
                        <a:ext cx="2570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112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1258888" y="1341438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Equation" r:id="rId7" imgW="655428" imgH="175332" progId="Equation.DSMT4">
                  <p:embed/>
                </p:oleObj>
              </mc:Choice>
              <mc:Fallback>
                <p:oleObj name="Equation" r:id="rId7" imgW="655428" imgH="17533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41438"/>
                        <a:ext cx="1714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113" name="Object 9"/>
          <p:cNvGraphicFramePr>
            <a:graphicFrameLocks noChangeAspect="1"/>
          </p:cNvGraphicFramePr>
          <p:nvPr/>
        </p:nvGraphicFramePr>
        <p:xfrm>
          <a:off x="1258888" y="3513138"/>
          <a:ext cx="25701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Equation" r:id="rId9" imgW="1028254" imgH="241195" progId="Equation.DSMT4">
                  <p:embed/>
                </p:oleObj>
              </mc:Choice>
              <mc:Fallback>
                <p:oleObj name="Equation" r:id="rId9" imgW="1028254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13138"/>
                        <a:ext cx="25701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114" name="Object 10"/>
          <p:cNvGraphicFramePr>
            <a:graphicFrameLocks noChangeAspect="1"/>
          </p:cNvGraphicFramePr>
          <p:nvPr/>
        </p:nvGraphicFramePr>
        <p:xfrm>
          <a:off x="1258888" y="2085975"/>
          <a:ext cx="19034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Equation" r:id="rId11" imgW="761669" imgH="177723" progId="Equation.DSMT4">
                  <p:embed/>
                </p:oleObj>
              </mc:Choice>
              <mc:Fallback>
                <p:oleObj name="Equation" r:id="rId11" imgW="761669" imgH="17772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085975"/>
                        <a:ext cx="19034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115" name="Object 11"/>
          <p:cNvGraphicFramePr>
            <a:graphicFrameLocks noChangeAspect="1"/>
          </p:cNvGraphicFramePr>
          <p:nvPr/>
        </p:nvGraphicFramePr>
        <p:xfrm>
          <a:off x="1258888" y="2767013"/>
          <a:ext cx="2570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Equation" r:id="rId13" imgW="1028254" imgH="203112" progId="Equation.DSMT4">
                  <p:embed/>
                </p:oleObj>
              </mc:Choice>
              <mc:Fallback>
                <p:oleObj name="Equation" r:id="rId13" imgW="1028254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67013"/>
                        <a:ext cx="2570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116" name="Object 12"/>
          <p:cNvGraphicFramePr>
            <a:graphicFrameLocks noChangeAspect="1"/>
          </p:cNvGraphicFramePr>
          <p:nvPr/>
        </p:nvGraphicFramePr>
        <p:xfrm>
          <a:off x="5292725" y="1341438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15" imgW="655428" imgH="175332" progId="Equation.DSMT4">
                  <p:embed/>
                </p:oleObj>
              </mc:Choice>
              <mc:Fallback>
                <p:oleObj name="Equation" r:id="rId15" imgW="655428" imgH="17533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341438"/>
                        <a:ext cx="1714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117" name="Object 13"/>
          <p:cNvGraphicFramePr>
            <a:graphicFrameLocks noChangeAspect="1"/>
          </p:cNvGraphicFramePr>
          <p:nvPr/>
        </p:nvGraphicFramePr>
        <p:xfrm>
          <a:off x="5292725" y="2085975"/>
          <a:ext cx="2570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Equation" r:id="rId17" imgW="1028254" imgH="241195" progId="Equation.DSMT4">
                  <p:embed/>
                </p:oleObj>
              </mc:Choice>
              <mc:Fallback>
                <p:oleObj name="Equation" r:id="rId17" imgW="1028254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085975"/>
                        <a:ext cx="25701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118" name="Object 14"/>
          <p:cNvGraphicFramePr>
            <a:graphicFrameLocks noChangeAspect="1"/>
          </p:cNvGraphicFramePr>
          <p:nvPr/>
        </p:nvGraphicFramePr>
        <p:xfrm>
          <a:off x="5292725" y="2767013"/>
          <a:ext cx="2570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Equation" r:id="rId19" imgW="1028254" imgH="203112" progId="Equation.DSMT4">
                  <p:embed/>
                </p:oleObj>
              </mc:Choice>
              <mc:Fallback>
                <p:oleObj name="Equation" r:id="rId19" imgW="1028254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767013"/>
                        <a:ext cx="2570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119" name="Object 15"/>
          <p:cNvGraphicFramePr>
            <a:graphicFrameLocks noChangeAspect="1"/>
          </p:cNvGraphicFramePr>
          <p:nvPr/>
        </p:nvGraphicFramePr>
        <p:xfrm>
          <a:off x="5292725" y="3608388"/>
          <a:ext cx="19034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" name="Equation" r:id="rId21" imgW="761669" imgH="177723" progId="Equation.DSMT4">
                  <p:embed/>
                </p:oleObj>
              </mc:Choice>
              <mc:Fallback>
                <p:oleObj name="Equation" r:id="rId21" imgW="761669" imgH="17772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608388"/>
                        <a:ext cx="19034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120" name="Object 16"/>
          <p:cNvGraphicFramePr>
            <a:graphicFrameLocks noChangeAspect="1"/>
          </p:cNvGraphicFramePr>
          <p:nvPr/>
        </p:nvGraphicFramePr>
        <p:xfrm>
          <a:off x="5292725" y="4354513"/>
          <a:ext cx="19034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Equation" r:id="rId23" imgW="731520" imgH="182880" progId="Equation.DSMT4">
                  <p:embed/>
                </p:oleObj>
              </mc:Choice>
              <mc:Fallback>
                <p:oleObj name="Equation" r:id="rId23" imgW="731520" imgH="1828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354513"/>
                        <a:ext cx="190341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121" name="Object 17"/>
          <p:cNvGraphicFramePr>
            <a:graphicFrameLocks noChangeAspect="1"/>
          </p:cNvGraphicFramePr>
          <p:nvPr/>
        </p:nvGraphicFramePr>
        <p:xfrm>
          <a:off x="5292725" y="5130800"/>
          <a:ext cx="2570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Equation" r:id="rId25" imgW="1028700" imgH="228600" progId="Equation.DSMT4">
                  <p:embed/>
                </p:oleObj>
              </mc:Choice>
              <mc:Fallback>
                <p:oleObj name="Equation" r:id="rId25" imgW="10287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130800"/>
                        <a:ext cx="25701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122" name="Object 18"/>
          <p:cNvGraphicFramePr>
            <a:graphicFrameLocks noChangeAspect="1"/>
          </p:cNvGraphicFramePr>
          <p:nvPr/>
        </p:nvGraphicFramePr>
        <p:xfrm>
          <a:off x="4702175" y="5902325"/>
          <a:ext cx="2030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Equation" r:id="rId27" imgW="812447" imgH="203112" progId="Equation.DSMT4">
                  <p:embed/>
                </p:oleObj>
              </mc:Choice>
              <mc:Fallback>
                <p:oleObj name="Equation" r:id="rId27" imgW="812447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5902325"/>
                        <a:ext cx="2030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2" name="Line 19"/>
          <p:cNvSpPr>
            <a:spLocks noChangeShapeType="1"/>
          </p:cNvSpPr>
          <p:nvPr/>
        </p:nvSpPr>
        <p:spPr bwMode="auto">
          <a:xfrm>
            <a:off x="4356100" y="1196975"/>
            <a:ext cx="0" cy="4679950"/>
          </a:xfrm>
          <a:prstGeom prst="line">
            <a:avLst/>
          </a:prstGeom>
          <a:noFill/>
          <a:ln w="76200" cmpd="dbl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5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5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5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5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5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55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55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45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55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55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5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5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55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55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55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55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5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5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5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5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107" grpId="0" build="p" autoUpdateAnimBg="0"/>
      <p:bldP spid="1455109" grpId="0"/>
      <p:bldP spid="145511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5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498C931-71C5-4A24-A7AE-C545A21D95AE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064500" cy="708025"/>
          </a:xfrm>
        </p:spPr>
        <p:txBody>
          <a:bodyPr/>
          <a:lstStyle/>
          <a:p>
            <a:pPr eaLnBrk="1" hangingPunct="1"/>
            <a:r>
              <a:rPr lang="zh-CN" altLang="en-US" sz="3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证明（</a:t>
            </a:r>
            <a:r>
              <a:rPr lang="en-US" altLang="zh-CN" sz="3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</a:p>
        </p:txBody>
      </p:sp>
      <p:sp>
        <p:nvSpPr>
          <p:cNvPr id="145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52550"/>
            <a:ext cx="8064500" cy="652486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                       中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   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 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分别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取代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，则有  </a:t>
            </a:r>
          </a:p>
        </p:txBody>
      </p:sp>
      <p:graphicFrame>
        <p:nvGraphicFramePr>
          <p:cNvPr id="145613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116013" y="1454150"/>
          <a:ext cx="2030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Equation" r:id="rId3" imgW="812447" imgH="203112" progId="Equation.DSMT4">
                  <p:embed/>
                </p:oleObj>
              </mc:Choice>
              <mc:Fallback>
                <p:oleObj name="Equation" r:id="rId3" imgW="812447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54150"/>
                        <a:ext cx="2030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6133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700338" y="2498725"/>
          <a:ext cx="31384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Equation" r:id="rId5" imgW="1226766" imgH="198192" progId="Equation.DSMT4">
                  <p:embed/>
                </p:oleObj>
              </mc:Choice>
              <mc:Fallback>
                <p:oleObj name="Equation" r:id="rId5" imgW="1226766" imgH="19819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8725"/>
                        <a:ext cx="31384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608944"/>
              </p:ext>
            </p:extLst>
          </p:nvPr>
        </p:nvGraphicFramePr>
        <p:xfrm>
          <a:off x="4131121" y="1454150"/>
          <a:ext cx="2968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quation" r:id="rId7" imgW="126835" imgH="202936" progId="Equation.DSMT4">
                  <p:embed/>
                </p:oleObj>
              </mc:Choice>
              <mc:Fallback>
                <p:oleObj name="Equation" r:id="rId7" imgW="126835" imgH="20293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121" y="1454150"/>
                        <a:ext cx="2968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6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799248"/>
              </p:ext>
            </p:extLst>
          </p:nvPr>
        </p:nvGraphicFramePr>
        <p:xfrm>
          <a:off x="4779193" y="1454150"/>
          <a:ext cx="2968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9" imgW="126835" imgH="202936" progId="Equation.DSMT4">
                  <p:embed/>
                </p:oleObj>
              </mc:Choice>
              <mc:Fallback>
                <p:oleObj name="Equation" r:id="rId9" imgW="126835" imgH="20293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193" y="1454150"/>
                        <a:ext cx="2968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6136" name="Object 8"/>
          <p:cNvGraphicFramePr>
            <a:graphicFrameLocks noChangeAspect="1"/>
          </p:cNvGraphicFramePr>
          <p:nvPr/>
        </p:nvGraphicFramePr>
        <p:xfrm>
          <a:off x="2239963" y="3638550"/>
          <a:ext cx="24733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Equation" r:id="rId11" imgW="960228" imgH="251460" progId="Equation.DSMT4">
                  <p:embed/>
                </p:oleObj>
              </mc:Choice>
              <mc:Fallback>
                <p:oleObj name="Equation" r:id="rId11" imgW="960228" imgH="2514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3638550"/>
                        <a:ext cx="247332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6137" name="Object 9"/>
          <p:cNvGraphicFramePr>
            <a:graphicFrameLocks noChangeAspect="1"/>
          </p:cNvGraphicFramePr>
          <p:nvPr/>
        </p:nvGraphicFramePr>
        <p:xfrm>
          <a:off x="2239963" y="4905375"/>
          <a:ext cx="24733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Equation" r:id="rId13" imgW="960228" imgH="182880" progId="Equation.DSMT4">
                  <p:embed/>
                </p:oleObj>
              </mc:Choice>
              <mc:Fallback>
                <p:oleObj name="Equation" r:id="rId13" imgW="960228" imgH="182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4905375"/>
                        <a:ext cx="24733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5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5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5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6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56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13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FB80609-EAB4-4FF5-8B8E-4FD49BACDEE7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无限集</a:t>
            </a:r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547938"/>
            <a:ext cx="1439863" cy="628650"/>
          </a:xfrm>
          <a:noFill/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zh-CN" altLang="en-US" sz="3200" smtClean="0">
                <a:solidFill>
                  <a:srgbClr val="FF0000"/>
                </a:solidFill>
                <a:sym typeface="Symbol" panose="05050102010706020507" pitchFamily="18" charset="2"/>
              </a:rPr>
              <a:t>质  变</a:t>
            </a:r>
          </a:p>
        </p:txBody>
      </p:sp>
      <p:sp>
        <p:nvSpPr>
          <p:cNvPr id="1457156" name="Line 4"/>
          <p:cNvSpPr>
            <a:spLocks noChangeShapeType="1"/>
          </p:cNvSpPr>
          <p:nvPr/>
        </p:nvSpPr>
        <p:spPr bwMode="auto">
          <a:xfrm>
            <a:off x="3505200" y="1795463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7157" name="Line 5"/>
          <p:cNvSpPr>
            <a:spLocks noChangeShapeType="1"/>
          </p:cNvSpPr>
          <p:nvPr/>
        </p:nvSpPr>
        <p:spPr bwMode="auto">
          <a:xfrm>
            <a:off x="3505200" y="2862263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7158" name="Rectangle 6"/>
          <p:cNvSpPr>
            <a:spLocks noChangeArrowheads="1"/>
          </p:cNvSpPr>
          <p:nvPr/>
        </p:nvSpPr>
        <p:spPr bwMode="auto">
          <a:xfrm>
            <a:off x="611188" y="3590925"/>
            <a:ext cx="8064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</a:pPr>
            <a:r>
              <a:rPr kumimoji="1"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    无限集合无法用确切的个数来描述，</a:t>
            </a:r>
            <a:r>
              <a:rPr kumimoji="1" lang="zh-CN" altLang="en-US">
                <a:sym typeface="Symbol" panose="05050102010706020507" pitchFamily="18" charset="2"/>
              </a:rPr>
              <a:t>因此，无限集合有许多有限集合所没有的一些特征，而有限集合的一些特征也不能任意推广到无限集合中去，即使有的能推广，也要做某些意义上的修改。</a:t>
            </a:r>
            <a:endParaRPr kumimoji="1" lang="zh-CN" altLang="zh-CN">
              <a:sym typeface="Symbol" panose="05050102010706020507" pitchFamily="18" charset="2"/>
            </a:endParaRPr>
          </a:p>
        </p:txBody>
      </p:sp>
      <p:sp>
        <p:nvSpPr>
          <p:cNvPr id="1457159" name="Rectangle 7"/>
          <p:cNvSpPr>
            <a:spLocks noChangeArrowheads="1"/>
          </p:cNvSpPr>
          <p:nvPr/>
        </p:nvSpPr>
        <p:spPr bwMode="auto">
          <a:xfrm>
            <a:off x="1828800" y="1457325"/>
            <a:ext cx="14081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</a:pPr>
            <a:r>
              <a:rPr kumimoji="1" lang="zh-CN" altLang="en-US" sz="3200">
                <a:solidFill>
                  <a:srgbClr val="FF0000"/>
                </a:solidFill>
                <a:sym typeface="Symbol" panose="05050102010706020507" pitchFamily="18" charset="2"/>
              </a:rPr>
              <a:t>有限集</a:t>
            </a:r>
          </a:p>
        </p:txBody>
      </p:sp>
      <p:sp>
        <p:nvSpPr>
          <p:cNvPr id="1457160" name="Rectangle 8"/>
          <p:cNvSpPr>
            <a:spLocks noChangeArrowheads="1"/>
          </p:cNvSpPr>
          <p:nvPr/>
        </p:nvSpPr>
        <p:spPr bwMode="auto">
          <a:xfrm>
            <a:off x="5076825" y="1457325"/>
            <a:ext cx="15827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</a:pPr>
            <a:r>
              <a:rPr kumimoji="1" lang="zh-CN" altLang="en-US" sz="3200">
                <a:solidFill>
                  <a:srgbClr val="FF0000"/>
                </a:solidFill>
                <a:sym typeface="Symbol" panose="05050102010706020507" pitchFamily="18" charset="2"/>
              </a:rPr>
              <a:t>无限集</a:t>
            </a:r>
          </a:p>
        </p:txBody>
      </p:sp>
      <p:sp>
        <p:nvSpPr>
          <p:cNvPr id="1457161" name="Rectangle 9"/>
          <p:cNvSpPr>
            <a:spLocks noChangeArrowheads="1"/>
          </p:cNvSpPr>
          <p:nvPr/>
        </p:nvSpPr>
        <p:spPr bwMode="auto">
          <a:xfrm>
            <a:off x="1828800" y="2524125"/>
            <a:ext cx="20193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</a:pPr>
            <a:r>
              <a:rPr kumimoji="1" lang="zh-CN" altLang="en-US" sz="3200">
                <a:solidFill>
                  <a:srgbClr val="FF0000"/>
                </a:solidFill>
                <a:sym typeface="Symbol" panose="05050102010706020507" pitchFamily="18" charset="2"/>
              </a:rPr>
              <a:t>量  变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5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55" grpId="0" build="p" autoUpdateAnimBg="0"/>
      <p:bldP spid="1457156" grpId="0" animBg="1"/>
      <p:bldP spid="1457157" grpId="0" animBg="1"/>
      <p:bldP spid="1457158" grpId="0" autoUpdateAnimBg="0"/>
      <p:bldP spid="1457159" grpId="0" autoUpdateAnimBg="0"/>
      <p:bldP spid="1457160" grpId="0" autoUpdateAnimBg="0"/>
      <p:bldP spid="145716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65E6AA9-DA8B-4A6D-BE19-C5AFD5F44E8F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95300"/>
            <a:ext cx="7056437" cy="701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1.3.1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可数集合与不可数集合</a:t>
            </a:r>
          </a:p>
        </p:txBody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24862" cy="475138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sym typeface="Symbol" panose="05050102010706020507" pitchFamily="18" charset="2"/>
              </a:rPr>
              <a:t>问题 </a:t>
            </a:r>
            <a:r>
              <a:rPr lang="en-US" altLang="zh-CN" smtClean="0">
                <a:sym typeface="Symbol" panose="05050102010706020507" pitchFamily="18" charset="2"/>
              </a:rPr>
              <a:t>{1,2,3,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 smtClean="0">
                <a:sym typeface="Symbol" panose="05050102010706020507" pitchFamily="18" charset="2"/>
              </a:rPr>
              <a:t>}</a:t>
            </a:r>
            <a:r>
              <a:rPr lang="zh-CN" altLang="en-US" smtClean="0">
                <a:sym typeface="Symbol" panose="05050102010706020507" pitchFamily="18" charset="2"/>
              </a:rPr>
              <a:t>与</a:t>
            </a:r>
            <a:r>
              <a:rPr lang="en-US" altLang="zh-CN" smtClean="0">
                <a:sym typeface="Symbol" panose="05050102010706020507" pitchFamily="18" charset="2"/>
              </a:rPr>
              <a:t>{1</a:t>
            </a:r>
            <a:r>
              <a:rPr lang="en-US" altLang="zh-CN" baseline="32000" smtClean="0"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,2</a:t>
            </a:r>
            <a:r>
              <a:rPr lang="en-US" altLang="zh-CN" baseline="32000" smtClean="0"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,3</a:t>
            </a:r>
            <a:r>
              <a:rPr lang="en-US" altLang="zh-CN" baseline="32000" smtClean="0"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,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 smtClean="0">
                <a:sym typeface="Symbol" panose="05050102010706020507" pitchFamily="18" charset="2"/>
              </a:rPr>
              <a:t>}</a:t>
            </a:r>
            <a:r>
              <a:rPr lang="zh-CN" altLang="en-US" smtClean="0">
                <a:sym typeface="Symbol" panose="05050102010706020507" pitchFamily="18" charset="2"/>
              </a:rPr>
              <a:t>哪个集合的元素更多？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sym typeface="Symbol" panose="05050102010706020507" pitchFamily="18" charset="2"/>
              </a:rPr>
              <a:t>引入：</a:t>
            </a:r>
            <a:r>
              <a:rPr lang="zh-CN" altLang="en-US" smtClean="0">
                <a:solidFill>
                  <a:srgbClr val="CC0099"/>
                </a:solidFill>
                <a:sym typeface="Symbol" panose="05050102010706020507" pitchFamily="18" charset="2"/>
              </a:rPr>
              <a:t>自然数集合</a:t>
            </a:r>
          </a:p>
          <a:p>
            <a:pPr marL="0" indent="0" eaLnBrk="1" hangingPunct="1"/>
            <a:r>
              <a:rPr lang="zh-CN" altLang="en-US" smtClean="0">
                <a:sym typeface="Symbol" panose="05050102010706020507" pitchFamily="18" charset="2"/>
              </a:rPr>
              <a:t>    二十世纪初，集合成为数学的基本概念之后，由冯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•</a:t>
            </a:r>
            <a:r>
              <a:rPr lang="zh-CN" altLang="en-US" smtClean="0">
                <a:sym typeface="Symbol" panose="05050102010706020507" pitchFamily="18" charset="2"/>
              </a:rPr>
              <a:t>诺依曼（</a:t>
            </a:r>
            <a:r>
              <a:rPr lang="en-US" altLang="zh-CN" smtClean="0">
                <a:sym typeface="Symbol" panose="05050102010706020507" pitchFamily="18" charset="2"/>
              </a:rPr>
              <a:t>Von Neumann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smtClean="0">
                <a:sym typeface="Symbol" panose="05050102010706020507" pitchFamily="18" charset="2"/>
              </a:rPr>
              <a:t>J</a:t>
            </a:r>
            <a:r>
              <a:rPr lang="zh-CN" altLang="en-US" smtClean="0">
                <a:sym typeface="Symbol" panose="05050102010706020507" pitchFamily="18" charset="2"/>
              </a:rPr>
              <a:t>）用集合的方式来定义自然数取得了成功，提出了用序列</a:t>
            </a:r>
            <a:r>
              <a:rPr lang="en-US" altLang="zh-CN" smtClean="0">
                <a:sym typeface="Symbol" panose="05050102010706020507" pitchFamily="18" charset="2"/>
              </a:rPr>
              <a:t>Φ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smtClean="0">
                <a:sym typeface="Symbol" panose="05050102010706020507" pitchFamily="18" charset="2"/>
              </a:rPr>
              <a:t>{Φ}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smtClean="0">
                <a:sym typeface="Symbol" panose="05050102010706020507" pitchFamily="18" charset="2"/>
              </a:rPr>
              <a:t>{Φ,{Φ}}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smtClean="0">
                <a:sym typeface="Symbol" panose="05050102010706020507" pitchFamily="18" charset="2"/>
              </a:rPr>
              <a:t>{Φ,{Φ},{Φ,{Φ}}}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······</a:t>
            </a:r>
            <a:r>
              <a:rPr lang="zh-CN" altLang="en-US" smtClean="0">
                <a:sym typeface="Symbol" panose="05050102010706020507" pitchFamily="18" charset="2"/>
              </a:rPr>
              <a:t>来定义自然数。 </a:t>
            </a:r>
            <a:endParaRPr lang="zh-CN" altLang="zh-CN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20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360CFAC-6A69-45A8-A8E2-F7D3D07595F9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自然数集合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</a:t>
            </a:r>
          </a:p>
        </p:txBody>
      </p:sp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921625" cy="5214938"/>
          </a:xfrm>
        </p:spPr>
        <p:txBody>
          <a:bodyPr/>
          <a:lstStyle/>
          <a:p>
            <a:pPr marL="609600" indent="-609600" eaLnBrk="1" hangingPunct="1">
              <a:spcBef>
                <a:spcPct val="15000"/>
              </a:spcBef>
              <a:buFont typeface="Monotype Sorts" pitchFamily="2" charset="2"/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    </a:t>
            </a:r>
            <a:r>
              <a:rPr lang="zh-CN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dirty="0" smtClean="0">
                <a:sym typeface="Symbol" panose="05050102010706020507" pitchFamily="18" charset="2"/>
              </a:rPr>
              <a:t>N</a:t>
            </a:r>
            <a:r>
              <a:rPr lang="zh-CN" altLang="en-US" dirty="0" smtClean="0">
                <a:sym typeface="Symbol" panose="05050102010706020507" pitchFamily="18" charset="2"/>
              </a:rPr>
              <a:t>，</a:t>
            </a:r>
          </a:p>
          <a:p>
            <a:pPr marL="609600" indent="-609600" eaLnBrk="1" hangingPunct="1">
              <a:spcBef>
                <a:spcPct val="15000"/>
              </a:spcBef>
              <a:buFont typeface="Monotype Sorts" pitchFamily="2" charset="2"/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    若</a:t>
            </a:r>
            <a:r>
              <a:rPr lang="en-US" altLang="zh-CN" dirty="0" err="1" smtClean="0">
                <a:sym typeface="Symbol" panose="05050102010706020507" pitchFamily="18" charset="2"/>
              </a:rPr>
              <a:t>nN</a:t>
            </a:r>
            <a:r>
              <a:rPr lang="zh-CN" altLang="en-US" dirty="0" smtClean="0">
                <a:sym typeface="Symbol" panose="05050102010706020507" pitchFamily="18" charset="2"/>
              </a:rPr>
              <a:t>，则</a:t>
            </a:r>
            <a:r>
              <a:rPr lang="en-US" altLang="zh-CN" dirty="0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/>
              <a:t>′</a:t>
            </a:r>
            <a:r>
              <a:rPr lang="en-US" altLang="zh-CN" dirty="0" smtClean="0">
                <a:sym typeface="Symbol" panose="05050102010706020507" pitchFamily="18" charset="2"/>
              </a:rPr>
              <a:t>:</a:t>
            </a:r>
            <a:r>
              <a:rPr lang="zh-CN" altLang="en-US" dirty="0" smtClean="0">
                <a:sym typeface="Symbol" panose="05050102010706020507" pitchFamily="18" charset="2"/>
              </a:rPr>
              <a:t>＝</a:t>
            </a:r>
            <a:r>
              <a:rPr lang="en-US" altLang="zh-CN" dirty="0" smtClean="0">
                <a:sym typeface="Symbol" panose="05050102010706020507" pitchFamily="18" charset="2"/>
              </a:rPr>
              <a:t>n{n}N</a:t>
            </a:r>
            <a:r>
              <a:rPr lang="zh-CN" altLang="en-US" dirty="0" smtClean="0">
                <a:sym typeface="Symbol" panose="05050102010706020507" pitchFamily="18" charset="2"/>
              </a:rPr>
              <a:t>。</a:t>
            </a:r>
          </a:p>
          <a:p>
            <a:pPr marL="609600" indent="-609600" eaLnBrk="1" hangingPunct="1">
              <a:spcBef>
                <a:spcPct val="15000"/>
              </a:spcBef>
            </a:pPr>
            <a:r>
              <a:rPr lang="zh-CN" altLang="en-US" dirty="0" smtClean="0">
                <a:solidFill>
                  <a:srgbClr val="9900CC"/>
                </a:solidFill>
                <a:sym typeface="Symbol" panose="05050102010706020507" pitchFamily="18" charset="2"/>
              </a:rPr>
              <a:t>也即：</a:t>
            </a:r>
            <a:r>
              <a:rPr lang="en-US" altLang="zh-CN" dirty="0" smtClean="0">
                <a:sym typeface="Symbol" panose="05050102010706020507" pitchFamily="18" charset="2"/>
              </a:rPr>
              <a:t>0:</a:t>
            </a:r>
            <a:r>
              <a:rPr lang="zh-CN" altLang="en-US" dirty="0" smtClean="0">
                <a:sym typeface="Symbol" panose="05050102010706020507" pitchFamily="18" charset="2"/>
              </a:rPr>
              <a:t>＝，</a:t>
            </a:r>
          </a:p>
          <a:p>
            <a:pPr marL="609600" indent="-609600" eaLnBrk="1" hangingPunct="1">
              <a:spcBef>
                <a:spcPct val="15000"/>
              </a:spcBef>
              <a:buClr>
                <a:srgbClr val="FF9900"/>
              </a:buClr>
            </a:pPr>
            <a:r>
              <a:rPr lang="zh-CN" altLang="en-US" dirty="0" smtClean="0">
                <a:sym typeface="Symbol" panose="05050102010706020507" pitchFamily="18" charset="2"/>
              </a:rPr>
              <a:t>	   </a:t>
            </a:r>
            <a:r>
              <a:rPr lang="en-US" altLang="zh-CN" dirty="0" smtClean="0">
                <a:sym typeface="Symbol" panose="05050102010706020507" pitchFamily="18" charset="2"/>
              </a:rPr>
              <a:t>1:</a:t>
            </a:r>
            <a:r>
              <a:rPr lang="zh-CN" altLang="en-US" dirty="0" smtClean="0">
                <a:sym typeface="Symbol" panose="05050102010706020507" pitchFamily="18" charset="2"/>
              </a:rPr>
              <a:t>＝</a:t>
            </a:r>
            <a:r>
              <a:rPr lang="en-US" altLang="zh-CN" dirty="0" smtClean="0">
                <a:sym typeface="Symbol" panose="05050102010706020507" pitchFamily="18" charset="2"/>
              </a:rPr>
              <a:t>{}</a:t>
            </a:r>
            <a:r>
              <a:rPr lang="zh-CN" altLang="en-US" dirty="0" smtClean="0">
                <a:sym typeface="Symbol" panose="05050102010706020507" pitchFamily="18" charset="2"/>
              </a:rPr>
              <a:t>＝</a:t>
            </a:r>
            <a:r>
              <a:rPr lang="en-US" altLang="zh-CN" dirty="0" smtClean="0">
                <a:sym typeface="Symbol" panose="05050102010706020507" pitchFamily="18" charset="2"/>
              </a:rPr>
              <a:t>{0}</a:t>
            </a:r>
            <a:r>
              <a:rPr lang="zh-CN" altLang="en-US" dirty="0" smtClean="0">
                <a:sym typeface="Symbol" panose="05050102010706020507" pitchFamily="18" charset="2"/>
              </a:rPr>
              <a:t>，</a:t>
            </a:r>
          </a:p>
          <a:p>
            <a:pPr marL="609600" indent="-609600" eaLnBrk="1" hangingPunct="1">
              <a:spcBef>
                <a:spcPct val="15000"/>
              </a:spcBef>
              <a:buClr>
                <a:srgbClr val="FF9900"/>
              </a:buClr>
            </a:pPr>
            <a:r>
              <a:rPr lang="zh-CN" altLang="en-US" dirty="0" smtClean="0">
                <a:sym typeface="Symbol" panose="05050102010706020507" pitchFamily="18" charset="2"/>
              </a:rPr>
              <a:t>	   </a:t>
            </a:r>
            <a:r>
              <a:rPr lang="en-US" altLang="zh-CN" dirty="0" smtClean="0">
                <a:sym typeface="Symbol" panose="05050102010706020507" pitchFamily="18" charset="2"/>
              </a:rPr>
              <a:t>2:</a:t>
            </a:r>
            <a:r>
              <a:rPr lang="zh-CN" altLang="en-US" dirty="0" smtClean="0">
                <a:sym typeface="Symbol" panose="05050102010706020507" pitchFamily="18" charset="2"/>
              </a:rPr>
              <a:t>＝</a:t>
            </a:r>
            <a:r>
              <a:rPr lang="en-US" altLang="zh-CN" dirty="0" smtClean="0">
                <a:sym typeface="Symbol" panose="05050102010706020507" pitchFamily="18" charset="2"/>
              </a:rPr>
              <a:t>{,{}}</a:t>
            </a:r>
            <a:r>
              <a:rPr lang="zh-CN" altLang="en-US" dirty="0" smtClean="0">
                <a:sym typeface="Symbol" panose="05050102010706020507" pitchFamily="18" charset="2"/>
              </a:rPr>
              <a:t>＝</a:t>
            </a:r>
            <a:r>
              <a:rPr lang="en-US" altLang="zh-CN" dirty="0" smtClean="0">
                <a:sym typeface="Symbol" panose="05050102010706020507" pitchFamily="18" charset="2"/>
              </a:rPr>
              <a:t>{0,1}</a:t>
            </a:r>
          </a:p>
          <a:p>
            <a:pPr marL="609600" indent="-609600" eaLnBrk="1" hangingPunct="1">
              <a:spcBef>
                <a:spcPct val="15000"/>
              </a:spcBef>
              <a:buClr>
                <a:srgbClr val="FF9900"/>
              </a:buClr>
            </a:pPr>
            <a:r>
              <a:rPr lang="en-US" altLang="zh-CN" dirty="0" smtClean="0">
                <a:sym typeface="Symbol" panose="05050102010706020507" pitchFamily="18" charset="2"/>
              </a:rPr>
              <a:t>	    ...</a:t>
            </a:r>
          </a:p>
          <a:p>
            <a:pPr marL="609600" indent="-609600" eaLnBrk="1" hangingPunct="1">
              <a:spcBef>
                <a:spcPct val="15000"/>
              </a:spcBef>
              <a:buClr>
                <a:srgbClr val="FF9900"/>
              </a:buClr>
            </a:pPr>
            <a:r>
              <a:rPr lang="en-US" altLang="zh-CN" dirty="0" smtClean="0">
                <a:sym typeface="Symbol" panose="05050102010706020507" pitchFamily="18" charset="2"/>
              </a:rPr>
              <a:t>	   n:</a:t>
            </a:r>
            <a:r>
              <a:rPr lang="zh-CN" altLang="en-US" dirty="0" smtClean="0">
                <a:sym typeface="Symbol" panose="05050102010706020507" pitchFamily="18" charset="2"/>
              </a:rPr>
              <a:t>＝</a:t>
            </a:r>
            <a:r>
              <a:rPr lang="en-US" altLang="zh-CN" dirty="0" smtClean="0">
                <a:sym typeface="Symbol" panose="05050102010706020507" pitchFamily="18" charset="2"/>
              </a:rPr>
              <a:t>{0,1,2,3,...,n-1}</a:t>
            </a:r>
          </a:p>
          <a:p>
            <a:pPr marL="609600" indent="-609600" eaLnBrk="1" hangingPunct="1">
              <a:spcBef>
                <a:spcPct val="15000"/>
              </a:spcBef>
              <a:buClr>
                <a:srgbClr val="FF9900"/>
              </a:buClr>
            </a:pPr>
            <a:r>
              <a:rPr lang="en-US" altLang="zh-CN" dirty="0" smtClean="0">
                <a:sym typeface="Symbol" panose="05050102010706020507" pitchFamily="18" charset="2"/>
              </a:rPr>
              <a:t>	      ...</a:t>
            </a:r>
          </a:p>
          <a:p>
            <a:pPr marL="609600" indent="-609600" eaLnBrk="1" hangingPunct="1">
              <a:spcBef>
                <a:spcPct val="15000"/>
              </a:spcBef>
            </a:pP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故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{0,1,2,3,...,n,...}</a:t>
            </a:r>
            <a:endParaRPr lang="zh-CN" altLang="zh-CN" dirty="0" smtClean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6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6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6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6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227" grpId="0" build="p" autoUpdateAnimBg="0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F1D1C29-F503-44D5-9837-B63785102E46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等势的概念</a:t>
            </a:r>
          </a:p>
        </p:txBody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823200" cy="3425825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solidFill>
                  <a:srgbClr val="FF3300"/>
                </a:solidFill>
              </a:rPr>
              <a:t>  定义</a:t>
            </a:r>
            <a:r>
              <a:rPr lang="en-US" altLang="zh-CN" smtClean="0">
                <a:solidFill>
                  <a:srgbClr val="FF3300"/>
                </a:solidFill>
              </a:rPr>
              <a:t>1.3.1</a:t>
            </a:r>
            <a:r>
              <a:rPr lang="en-US" altLang="zh-CN" smtClean="0"/>
              <a:t>  </a:t>
            </a:r>
            <a:r>
              <a:rPr lang="zh-CN" altLang="en-US" smtClean="0"/>
              <a:t>设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zh-CN" altLang="en-US" smtClean="0"/>
              <a:t>是两个集合，若在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zh-CN" altLang="en-US" smtClean="0"/>
              <a:t>之间存在</a:t>
            </a:r>
            <a:r>
              <a:rPr lang="en-US" altLang="zh-CN" smtClean="0">
                <a:solidFill>
                  <a:srgbClr val="0000FF"/>
                </a:solidFill>
              </a:rPr>
              <a:t>1-1</a:t>
            </a:r>
            <a:r>
              <a:rPr lang="zh-CN" altLang="en-US" smtClean="0">
                <a:solidFill>
                  <a:srgbClr val="0000FF"/>
                </a:solidFill>
              </a:rPr>
              <a:t>对应</a:t>
            </a:r>
            <a:r>
              <a:rPr lang="zh-CN" altLang="en-US" smtClean="0"/>
              <a:t>的关系：</a:t>
            </a:r>
          </a:p>
          <a:p>
            <a:pPr marL="0" indent="0" algn="ctr" eaLnBrk="1" hangingPunct="1"/>
            <a:r>
              <a:rPr lang="el-GR" altLang="zh-CN" smtClean="0"/>
              <a:t>ψ</a:t>
            </a:r>
            <a:r>
              <a:rPr lang="zh-CN" altLang="en-US" smtClean="0"/>
              <a:t>：</a:t>
            </a:r>
            <a:r>
              <a:rPr lang="en-US" altLang="zh-CN" smtClean="0"/>
              <a:t>A→B</a:t>
            </a:r>
            <a:endParaRPr lang="el-GR" altLang="zh-CN" smtClean="0"/>
          </a:p>
          <a:p>
            <a:pPr marL="0" indent="0" eaLnBrk="1" hangingPunct="1"/>
            <a:r>
              <a:rPr lang="zh-CN" altLang="en-US" smtClean="0"/>
              <a:t>则称</a:t>
            </a:r>
            <a:r>
              <a:rPr lang="en-US" altLang="zh-CN" smtClean="0"/>
              <a:t>A</a:t>
            </a:r>
            <a:r>
              <a:rPr lang="zh-CN" altLang="en-US" smtClean="0"/>
              <a:t>与</a:t>
            </a:r>
            <a:r>
              <a:rPr lang="en-US" altLang="zh-CN" smtClean="0"/>
              <a:t>B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3300"/>
                </a:solidFill>
              </a:rPr>
              <a:t>等势的</a:t>
            </a:r>
            <a:r>
              <a:rPr lang="en-US" altLang="zh-CN" smtClean="0"/>
              <a:t>(equipotential)</a:t>
            </a:r>
            <a:r>
              <a:rPr lang="zh-CN" altLang="en-US" smtClean="0"/>
              <a:t>，记为：</a:t>
            </a:r>
            <a:r>
              <a:rPr lang="en-US" altLang="zh-CN" smtClean="0">
                <a:solidFill>
                  <a:srgbClr val="FF3300"/>
                </a:solidFill>
              </a:rPr>
              <a:t>A</a:t>
            </a:r>
            <a:r>
              <a:rPr lang="en-US" altLang="zh-CN" smtClean="0">
                <a:solidFill>
                  <a:srgbClr val="FF3300"/>
                </a:solidFill>
                <a:sym typeface="Symbol" panose="05050102010706020507" pitchFamily="18" charset="2"/>
              </a:rPr>
              <a:t></a:t>
            </a:r>
            <a:r>
              <a:rPr lang="en-US" altLang="zh-CN" smtClean="0">
                <a:solidFill>
                  <a:srgbClr val="FF3300"/>
                </a:solidFill>
              </a:rPr>
              <a:t>B</a:t>
            </a:r>
            <a:r>
              <a:rPr lang="zh-CN" altLang="en-US" smtClean="0">
                <a:solidFill>
                  <a:srgbClr val="FF3300"/>
                </a:solidFill>
              </a:rPr>
              <a:t>。</a:t>
            </a:r>
          </a:p>
          <a:p>
            <a:pPr marL="0" indent="0" eaLnBrk="1" hangingPunct="1"/>
            <a:r>
              <a:rPr lang="zh-CN" altLang="en-US" smtClean="0"/>
              <a:t>也称集合</a:t>
            </a:r>
            <a:r>
              <a:rPr lang="en-US" altLang="zh-CN" smtClean="0"/>
              <a:t>A</a:t>
            </a:r>
            <a:r>
              <a:rPr lang="zh-CN" altLang="en-US" smtClean="0"/>
              <a:t>与</a:t>
            </a:r>
            <a:r>
              <a:rPr lang="en-US" altLang="zh-CN" smtClean="0"/>
              <a:t>B</a:t>
            </a:r>
            <a:r>
              <a:rPr lang="zh-CN" altLang="en-US" smtClean="0">
                <a:solidFill>
                  <a:srgbClr val="FF3300"/>
                </a:solidFill>
              </a:rPr>
              <a:t>等势</a:t>
            </a:r>
            <a:r>
              <a:rPr lang="en-US" altLang="zh-CN" smtClean="0"/>
              <a:t>(equipotent)</a:t>
            </a:r>
            <a:r>
              <a:rPr lang="zh-CN" altLang="en-US" smtClean="0"/>
              <a:t>。</a:t>
            </a:r>
          </a:p>
        </p:txBody>
      </p:sp>
      <p:sp>
        <p:nvSpPr>
          <p:cNvPr id="1461252" name="Rectangle 4"/>
          <p:cNvSpPr>
            <a:spLocks noChangeArrowheads="1"/>
          </p:cNvSpPr>
          <p:nvPr/>
        </p:nvSpPr>
        <p:spPr bwMode="auto">
          <a:xfrm>
            <a:off x="1028700" y="4691063"/>
            <a:ext cx="566896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200">
                <a:solidFill>
                  <a:schemeClr val="tx1"/>
                </a:solidFill>
              </a:rPr>
              <a:t>  </a:t>
            </a:r>
            <a:r>
              <a:rPr kumimoji="1" lang="zh-CN" altLang="en-US">
                <a:solidFill>
                  <a:schemeClr val="tx1"/>
                </a:solidFill>
              </a:rPr>
              <a:t>注意：</a:t>
            </a:r>
            <a:r>
              <a:rPr kumimoji="1" lang="zh-CN" altLang="en-US">
                <a:solidFill>
                  <a:srgbClr val="0000CC"/>
                </a:solidFill>
              </a:rPr>
              <a:t>若</a:t>
            </a:r>
            <a:r>
              <a:rPr kumimoji="1" lang="en-US" altLang="zh-CN">
                <a:solidFill>
                  <a:srgbClr val="0000CC"/>
                </a:solidFill>
              </a:rPr>
              <a:t>A</a:t>
            </a:r>
            <a:r>
              <a:rPr kumimoji="1" lang="zh-CN" altLang="en-US">
                <a:solidFill>
                  <a:srgbClr val="0000CC"/>
                </a:solidFill>
              </a:rPr>
              <a:t>＝</a:t>
            </a:r>
            <a:r>
              <a:rPr kumimoji="1" lang="en-US" altLang="zh-CN">
                <a:solidFill>
                  <a:srgbClr val="0000CC"/>
                </a:solidFill>
              </a:rPr>
              <a:t>B</a:t>
            </a:r>
            <a:r>
              <a:rPr kumimoji="1" lang="zh-CN" altLang="en-US">
                <a:solidFill>
                  <a:srgbClr val="0000CC"/>
                </a:solidFill>
              </a:rPr>
              <a:t>，则 </a:t>
            </a:r>
            <a:r>
              <a:rPr kumimoji="1" lang="en-US" altLang="zh-CN">
                <a:solidFill>
                  <a:srgbClr val="0000CC"/>
                </a:solidFill>
              </a:rPr>
              <a:t>A</a:t>
            </a:r>
            <a:r>
              <a:rPr kumimoji="1" lang="en-US" altLang="zh-CN">
                <a:solidFill>
                  <a:srgbClr val="0000CC"/>
                </a:solidFill>
                <a:sym typeface="Symbol" panose="05050102010706020507" pitchFamily="18" charset="2"/>
              </a:rPr>
              <a:t></a:t>
            </a:r>
            <a:r>
              <a:rPr kumimoji="1" lang="en-US" altLang="zh-CN">
                <a:solidFill>
                  <a:srgbClr val="0000CC"/>
                </a:solidFill>
              </a:rPr>
              <a:t>B</a:t>
            </a:r>
            <a:r>
              <a:rPr kumimoji="1" lang="zh-CN" altLang="en-US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1461253" name="Rectangle 5"/>
          <p:cNvSpPr>
            <a:spLocks noChangeArrowheads="1"/>
          </p:cNvSpPr>
          <p:nvPr/>
        </p:nvSpPr>
        <p:spPr bwMode="auto">
          <a:xfrm>
            <a:off x="2306638" y="5534025"/>
            <a:ext cx="43100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200">
                <a:solidFill>
                  <a:srgbClr val="0000CC"/>
                </a:solidFill>
              </a:rPr>
              <a:t> </a:t>
            </a:r>
            <a:r>
              <a:rPr kumimoji="1" lang="zh-CN" altLang="en-US">
                <a:solidFill>
                  <a:srgbClr val="0000CC"/>
                </a:solidFill>
              </a:rPr>
              <a:t>若</a:t>
            </a:r>
            <a:r>
              <a:rPr kumimoji="1" lang="en-US" altLang="zh-CN">
                <a:solidFill>
                  <a:srgbClr val="0000CC"/>
                </a:solidFill>
              </a:rPr>
              <a:t>A</a:t>
            </a:r>
            <a:r>
              <a:rPr kumimoji="1" lang="en-US" altLang="zh-CN">
                <a:solidFill>
                  <a:srgbClr val="0000CC"/>
                </a:solidFill>
                <a:sym typeface="Symbol" panose="05050102010706020507" pitchFamily="18" charset="2"/>
              </a:rPr>
              <a:t></a:t>
            </a:r>
            <a:r>
              <a:rPr kumimoji="1" lang="en-US" altLang="zh-CN">
                <a:solidFill>
                  <a:srgbClr val="0000CC"/>
                </a:solidFill>
              </a:rPr>
              <a:t>B</a:t>
            </a:r>
            <a:r>
              <a:rPr kumimoji="1" lang="zh-CN" altLang="en-US">
                <a:solidFill>
                  <a:srgbClr val="0000CC"/>
                </a:solidFill>
              </a:rPr>
              <a:t>，则 </a:t>
            </a:r>
            <a:r>
              <a:rPr kumimoji="1" lang="en-US" altLang="zh-CN">
                <a:solidFill>
                  <a:srgbClr val="0000CC"/>
                </a:solidFill>
              </a:rPr>
              <a:t>A</a:t>
            </a:r>
            <a:r>
              <a:rPr kumimoji="1" lang="zh-CN" altLang="en-US">
                <a:solidFill>
                  <a:srgbClr val="0000CC"/>
                </a:solidFill>
              </a:rPr>
              <a:t>＝</a:t>
            </a:r>
            <a:r>
              <a:rPr kumimoji="1" lang="en-US" altLang="zh-CN">
                <a:solidFill>
                  <a:srgbClr val="0000CC"/>
                </a:solidFill>
              </a:rPr>
              <a:t>B   </a:t>
            </a:r>
          </a:p>
        </p:txBody>
      </p:sp>
      <p:sp>
        <p:nvSpPr>
          <p:cNvPr id="1461254" name="Text Box 6"/>
          <p:cNvSpPr txBox="1">
            <a:spLocks noChangeArrowheads="1"/>
          </p:cNvSpPr>
          <p:nvPr/>
        </p:nvSpPr>
        <p:spPr bwMode="auto">
          <a:xfrm>
            <a:off x="5915025" y="5619750"/>
            <a:ext cx="17922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FF00"/>
              </a:buClr>
            </a:pP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×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1461255" name="Text Box 7"/>
          <p:cNvSpPr txBox="1">
            <a:spLocks noChangeArrowheads="1"/>
          </p:cNvSpPr>
          <p:nvPr/>
        </p:nvSpPr>
        <p:spPr bwMode="auto">
          <a:xfrm>
            <a:off x="5856288" y="4776788"/>
            <a:ext cx="17922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FF00"/>
              </a:buClr>
            </a:pP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（</a:t>
            </a:r>
            <a:r>
              <a:rPr kumimoji="1" lang="zh-CN" altLang="en-US" sz="3200">
                <a:solidFill>
                  <a:srgbClr val="FF0000"/>
                </a:solidFill>
              </a:rPr>
              <a:t>√</a:t>
            </a:r>
            <a:r>
              <a:rPr kumimoji="1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）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6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46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46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6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6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6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6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1251" grpId="0" build="p" autoUpdateAnimBg="0" advAuto="0"/>
      <p:bldP spid="1461252" grpId="0" autoUpdateAnimBg="0"/>
      <p:bldP spid="1461253" grpId="0" autoUpdateAnimBg="0"/>
      <p:bldP spid="1461254" grpId="0" autoUpdateAnimBg="0"/>
      <p:bldP spid="146125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74250B-DCF7-47FE-96B8-4D4E9E83C60D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12750"/>
            <a:ext cx="8064500" cy="763588"/>
          </a:xfrm>
        </p:spPr>
        <p:txBody>
          <a:bodyPr/>
          <a:lstStyle/>
          <a:p>
            <a:pPr eaLnBrk="1" hangingPunct="1"/>
            <a:r>
              <a:rPr lang="zh-CN" altLang="en-US" sz="3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集合论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91512" cy="5422900"/>
          </a:xfrm>
          <a:noFill/>
        </p:spPr>
        <p:txBody>
          <a:bodyPr/>
          <a:lstStyle/>
          <a:p>
            <a:pPr marL="0" indent="0" eaLnBrk="1" hangingPunct="1"/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我们这里学习集合论，更是因为</a:t>
            </a:r>
            <a:r>
              <a:rPr lang="zh-CN" altLang="en-US" sz="24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计算机科学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及其应用的研究也和集合论有着极其密切的关系。集合不仅可以表示</a:t>
            </a:r>
            <a:r>
              <a:rPr lang="zh-CN" altLang="en-US" sz="240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、而且还可以象数一样进行运算，更可以用于</a:t>
            </a:r>
            <a:r>
              <a:rPr lang="zh-CN" altLang="en-US" sz="240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非数值信息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的表示和处理，如数据的增加、删除、排序以及数据间关系的描述；有些很难用传统的数值计算来处理，但可以用集合运算来处理。因此，集合论在</a:t>
            </a:r>
            <a:r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程序语言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数据结构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编译原理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数据库与知识库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形式语言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人工智能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等领域都得到了广泛的应用，并且还得到了发展。</a:t>
            </a:r>
          </a:p>
          <a:p>
            <a:pPr marL="0" indent="0" eaLnBrk="1" hangingPunct="1"/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本章对集合论本身及其公理化系统不作深入探讨，主要是介绍集合、子集的</a:t>
            </a:r>
            <a:r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基本概念及相关性质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；集合间的各种运算和它们满足的运算性质；有限集、无限集以及粗糙集的基本概念。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15E28D4-48B5-4DA4-B33C-0222D7EB99F1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可数集合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可列集）</a:t>
            </a:r>
          </a:p>
        </p:txBody>
      </p:sp>
      <p:sp>
        <p:nvSpPr>
          <p:cNvPr id="146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268413"/>
            <a:ext cx="7977187" cy="1630362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solidFill>
                  <a:srgbClr val="FF3300"/>
                </a:solidFill>
              </a:rPr>
              <a:t>   定义</a:t>
            </a:r>
            <a:r>
              <a:rPr lang="en-US" altLang="zh-CN" smtClean="0">
                <a:solidFill>
                  <a:srgbClr val="FF3300"/>
                </a:solidFill>
              </a:rPr>
              <a:t>1.3.2</a:t>
            </a:r>
            <a:r>
              <a:rPr lang="en-US" altLang="zh-CN" smtClean="0"/>
              <a:t>  </a:t>
            </a:r>
            <a:r>
              <a:rPr lang="zh-CN" altLang="en-US" smtClean="0"/>
              <a:t>凡是与</a:t>
            </a:r>
            <a:r>
              <a:rPr lang="zh-CN" altLang="en-US" smtClean="0">
                <a:solidFill>
                  <a:srgbClr val="0000CC"/>
                </a:solidFill>
              </a:rPr>
              <a:t>自然数集合</a:t>
            </a:r>
            <a:r>
              <a:rPr lang="zh-CN" altLang="en-US" smtClean="0"/>
              <a:t>等势的集合，均称为</a:t>
            </a:r>
            <a:r>
              <a:rPr lang="zh-CN" altLang="en-US" smtClean="0">
                <a:solidFill>
                  <a:srgbClr val="FF3300"/>
                </a:solidFill>
              </a:rPr>
              <a:t>可数集合</a:t>
            </a:r>
            <a:r>
              <a:rPr lang="en-US" altLang="zh-CN" smtClean="0"/>
              <a:t>(</a:t>
            </a:r>
            <a:r>
              <a:rPr lang="zh-CN" altLang="en-US" smtClean="0"/>
              <a:t>可列集</a:t>
            </a:r>
            <a:r>
              <a:rPr lang="en-US" altLang="zh-CN" smtClean="0"/>
              <a:t>)(Countable Set )</a:t>
            </a:r>
            <a:r>
              <a:rPr lang="zh-CN" altLang="en-US" smtClean="0"/>
              <a:t>。可数集合的基数记为：</a:t>
            </a:r>
            <a:r>
              <a:rPr lang="he-IL" altLang="zh-CN" smtClean="0">
                <a:solidFill>
                  <a:srgbClr val="FF3300"/>
                </a:solidFill>
                <a:latin typeface="宋体" panose="02010600030101010101" pitchFamily="2" charset="-122"/>
                <a:ea typeface="Times New Roman (Hebrew)"/>
                <a:cs typeface="Times New Roman (Hebrew)"/>
                <a:sym typeface="Symbol" panose="05050102010706020507" pitchFamily="18" charset="2"/>
              </a:rPr>
              <a:t>א</a:t>
            </a:r>
            <a:r>
              <a:rPr lang="en-US" altLang="zh-CN" baseline="-25000" smtClean="0">
                <a:solidFill>
                  <a:srgbClr val="FF3300"/>
                </a:solidFill>
                <a:latin typeface="宋体" panose="02010600030101010101" pitchFamily="2" charset="-122"/>
                <a:ea typeface="Times New Roman (Hebrew)"/>
                <a:cs typeface="Times New Roman (Hebrew)"/>
                <a:sym typeface="Symbol" panose="05050102010706020507" pitchFamily="18" charset="2"/>
              </a:rPr>
              <a:t>0</a:t>
            </a:r>
            <a:r>
              <a:rPr lang="zh-CN" altLang="en-US" smtClean="0">
                <a:latin typeface="宋体" panose="02010600030101010101" pitchFamily="2" charset="-122"/>
                <a:ea typeface="Times New Roman (Hebrew)"/>
                <a:cs typeface="Times New Roman (Hebrew)"/>
                <a:sym typeface="Symbol" panose="05050102010706020507" pitchFamily="18" charset="2"/>
              </a:rPr>
              <a:t> </a:t>
            </a:r>
            <a:r>
              <a:rPr lang="en-US" altLang="zh-CN" smtClean="0">
                <a:latin typeface="宋体" panose="02010600030101010101" pitchFamily="2" charset="-122"/>
                <a:ea typeface="Times New Roman (Hebrew)"/>
                <a:cs typeface="Times New Roman (Hebrew)"/>
                <a:sym typeface="Symbol" panose="05050102010706020507" pitchFamily="18" charset="2"/>
              </a:rPr>
              <a:t>(</a:t>
            </a:r>
            <a:r>
              <a:rPr lang="zh-CN" altLang="en-US" smtClean="0">
                <a:latin typeface="宋体" panose="02010600030101010101" pitchFamily="2" charset="-122"/>
                <a:ea typeface="Times New Roman (Hebrew)"/>
                <a:cs typeface="Times New Roman (Hebrew)"/>
                <a:sym typeface="Symbol" panose="05050102010706020507" pitchFamily="18" charset="2"/>
              </a:rPr>
              <a:t>读作</a:t>
            </a:r>
            <a:r>
              <a:rPr lang="zh-CN" altLang="en-US" smtClean="0">
                <a:solidFill>
                  <a:srgbClr val="0000CC"/>
                </a:solidFill>
                <a:latin typeface="宋体" panose="02010600030101010101" pitchFamily="2" charset="-122"/>
                <a:ea typeface="Times New Roman (Hebrew)"/>
                <a:cs typeface="Times New Roman (Hebrew)"/>
                <a:sym typeface="Symbol" panose="05050102010706020507" pitchFamily="18" charset="2"/>
              </a:rPr>
              <a:t>阿列夫零</a:t>
            </a:r>
            <a:r>
              <a:rPr lang="en-US" altLang="zh-CN" smtClean="0">
                <a:latin typeface="宋体" panose="02010600030101010101" pitchFamily="2" charset="-122"/>
                <a:ea typeface="Times New Roman (Hebrew)"/>
                <a:cs typeface="Times New Roman (Hebrew)"/>
                <a:sym typeface="Symbol" panose="05050102010706020507" pitchFamily="18" charset="2"/>
              </a:rPr>
              <a:t>) </a:t>
            </a:r>
            <a:r>
              <a:rPr lang="zh-CN" altLang="en-US" smtClean="0">
                <a:latin typeface="宋体" panose="02010600030101010101" pitchFamily="2" charset="-122"/>
                <a:ea typeface="Times New Roman (Hebrew)"/>
                <a:cs typeface="Times New Roman (Hebrew)"/>
                <a:sym typeface="Symbol" panose="05050102010706020507" pitchFamily="18" charset="2"/>
              </a:rPr>
              <a:t>。</a:t>
            </a:r>
            <a:endParaRPr lang="en-US" altLang="zh-CN" smtClean="0">
              <a:latin typeface="宋体" panose="02010600030101010101" pitchFamily="2" charset="-122"/>
              <a:ea typeface="Times New Roman (Hebrew)"/>
              <a:cs typeface="Times New Roman (Hebrew)"/>
              <a:sym typeface="Symbol" panose="05050102010706020507" pitchFamily="18" charset="2"/>
            </a:endParaRPr>
          </a:p>
        </p:txBody>
      </p:sp>
      <p:sp>
        <p:nvSpPr>
          <p:cNvPr id="1462276" name="Rectangle 4"/>
          <p:cNvSpPr>
            <a:spLocks noChangeArrowheads="1"/>
          </p:cNvSpPr>
          <p:nvPr/>
        </p:nvSpPr>
        <p:spPr bwMode="auto">
          <a:xfrm>
            <a:off x="971550" y="3429000"/>
            <a:ext cx="77057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685800" indent="-6858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CC"/>
                </a:solidFill>
              </a:rPr>
              <a:t>例</a:t>
            </a:r>
            <a:r>
              <a:rPr lang="en-US" altLang="zh-CN">
                <a:solidFill>
                  <a:srgbClr val="CC00CC"/>
                </a:solidFill>
              </a:rPr>
              <a:t>1.3.1</a:t>
            </a:r>
            <a:r>
              <a:rPr lang="en-US" altLang="zh-CN"/>
              <a:t> </a:t>
            </a:r>
            <a:r>
              <a:rPr lang="zh-CN" altLang="en-US"/>
              <a:t>下列集合都是可数集合：</a:t>
            </a:r>
          </a:p>
          <a:p>
            <a:pPr eaLnBrk="1" hangingPunct="1"/>
            <a:r>
              <a:rPr lang="zh-CN" altLang="en-US"/>
              <a:t>   </a:t>
            </a:r>
            <a:r>
              <a:rPr lang="en-US" altLang="zh-CN"/>
              <a:t>1)O</a:t>
            </a:r>
            <a:r>
              <a:rPr lang="en-US" altLang="zh-CN" baseline="30000"/>
              <a:t>+</a:t>
            </a:r>
            <a:r>
              <a:rPr lang="zh-CN" altLang="en-US"/>
              <a:t>＝</a:t>
            </a:r>
            <a:r>
              <a:rPr lang="en-US" altLang="zh-CN"/>
              <a:t>{x|x</a:t>
            </a:r>
            <a:r>
              <a:rPr lang="en-US" altLang="zh-CN">
                <a:sym typeface="Symbol" panose="05050102010706020507" pitchFamily="18" charset="2"/>
              </a:rPr>
              <a:t>N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是正奇数</a:t>
            </a:r>
            <a:r>
              <a:rPr lang="en-US" altLang="zh-CN">
                <a:sym typeface="Symbol" panose="05050102010706020507" pitchFamily="18" charset="2"/>
              </a:rPr>
              <a:t>};</a:t>
            </a:r>
          </a:p>
          <a:p>
            <a:pPr eaLnBrk="1" hangingPunct="1"/>
            <a:r>
              <a:rPr lang="en-US" altLang="zh-CN"/>
              <a:t>   2)P</a:t>
            </a:r>
            <a:r>
              <a:rPr lang="zh-CN" altLang="en-US"/>
              <a:t>＝</a:t>
            </a:r>
            <a:r>
              <a:rPr lang="en-US" altLang="zh-CN"/>
              <a:t>{x|x</a:t>
            </a:r>
            <a:r>
              <a:rPr lang="en-US" altLang="zh-CN">
                <a:sym typeface="Symbol" panose="05050102010706020507" pitchFamily="18" charset="2"/>
              </a:rPr>
              <a:t>N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是素数</a:t>
            </a:r>
            <a:r>
              <a:rPr lang="en-US" altLang="zh-CN">
                <a:sym typeface="Symbol" panose="05050102010706020507" pitchFamily="18" charset="2"/>
              </a:rPr>
              <a:t>};</a:t>
            </a:r>
          </a:p>
          <a:p>
            <a:pPr eaLnBrk="1" hangingPunct="1"/>
            <a:r>
              <a:rPr lang="en-US" altLang="zh-CN"/>
              <a:t>   3)</a:t>
            </a:r>
            <a:r>
              <a:rPr lang="zh-CN" altLang="en-US"/>
              <a:t>有理数集合</a:t>
            </a:r>
            <a:r>
              <a:rPr lang="en-US" altLang="zh-CN"/>
              <a:t>Q.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2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2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5" grpId="0" build="p" autoUpdateAnimBg="0"/>
      <p:bldP spid="1462276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315C90-9B8D-45AF-B471-388F7EB4C302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46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861300" cy="4283075"/>
          </a:xfrm>
          <a:noFill/>
        </p:spPr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zh-CN" altLang="en-US" smtClean="0"/>
              <a:t>在</a:t>
            </a:r>
            <a:r>
              <a:rPr lang="en-US" altLang="zh-CN" smtClean="0"/>
              <a:t>O</a:t>
            </a:r>
            <a:r>
              <a:rPr lang="en-US" altLang="zh-CN" baseline="30000" smtClean="0"/>
              <a:t>+</a:t>
            </a:r>
            <a:r>
              <a:rPr lang="zh-CN" altLang="en-US" smtClean="0"/>
              <a:t>与</a:t>
            </a:r>
            <a:r>
              <a:rPr lang="en-US" altLang="zh-CN" smtClean="0"/>
              <a:t>N</a:t>
            </a:r>
            <a:r>
              <a:rPr lang="zh-CN" altLang="en-US" smtClean="0"/>
              <a:t>之间建立</a:t>
            </a:r>
            <a:r>
              <a:rPr lang="en-US" altLang="zh-CN" smtClean="0"/>
              <a:t>1-1</a:t>
            </a:r>
            <a:r>
              <a:rPr lang="zh-CN" altLang="en-US" smtClean="0"/>
              <a:t>对应的关系 </a:t>
            </a:r>
            <a:r>
              <a:rPr lang="en-US" altLang="zh-CN" smtClean="0"/>
              <a:t>f</a:t>
            </a:r>
            <a:r>
              <a:rPr lang="zh-CN" altLang="en-US" smtClean="0"/>
              <a:t>：</a:t>
            </a:r>
            <a:r>
              <a:rPr lang="en-US" altLang="zh-CN" smtClean="0"/>
              <a:t>N→O</a:t>
            </a:r>
            <a:r>
              <a:rPr lang="en-US" altLang="zh-CN" baseline="30000" smtClean="0"/>
              <a:t>+</a:t>
            </a:r>
            <a:r>
              <a:rPr lang="en-US" altLang="zh-CN" smtClean="0"/>
              <a:t> </a:t>
            </a:r>
            <a:r>
              <a:rPr lang="zh-CN" altLang="en-US" smtClean="0"/>
              <a:t>如下：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altLang="zh-CN" smtClean="0">
                <a:solidFill>
                  <a:srgbClr val="0000CC"/>
                </a:solidFill>
              </a:rPr>
              <a:t>	N   </a:t>
            </a:r>
            <a:r>
              <a:rPr lang="zh-CN" altLang="en-US" smtClean="0">
                <a:solidFill>
                  <a:srgbClr val="0000CC"/>
                </a:solidFill>
              </a:rPr>
              <a:t>０ １ ２ ３ ４ </a:t>
            </a:r>
            <a:r>
              <a:rPr lang="en-US" altLang="zh-CN" smtClean="0">
                <a:solidFill>
                  <a:srgbClr val="0000CC"/>
                </a:solidFill>
              </a:rPr>
              <a:t>...  </a:t>
            </a:r>
            <a:r>
              <a:rPr lang="zh-CN" altLang="en-US" smtClean="0">
                <a:solidFill>
                  <a:srgbClr val="0000CC"/>
                </a:solidFill>
              </a:rPr>
              <a:t>ｎ  </a:t>
            </a:r>
            <a:r>
              <a:rPr lang="zh-CN" altLang="zh-CN" smtClean="0">
                <a:solidFill>
                  <a:srgbClr val="0000CC"/>
                </a:solidFill>
              </a:rPr>
              <a:t>...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smtClean="0">
                <a:solidFill>
                  <a:srgbClr val="0000CC"/>
                </a:solidFill>
                <a:sym typeface="Symbol" panose="05050102010706020507" pitchFamily="18" charset="2"/>
              </a:rPr>
              <a:t>	</a:t>
            </a:r>
            <a:r>
              <a:rPr lang="zh-CN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ｆ  ↓</a:t>
            </a:r>
            <a:r>
              <a:rPr lang="zh-CN" altLang="en-US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zh-CN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↓</a:t>
            </a:r>
            <a:r>
              <a:rPr lang="zh-CN" altLang="en-US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zh-CN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↓</a:t>
            </a:r>
            <a:r>
              <a:rPr lang="zh-CN" altLang="en-US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zh-CN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↓</a:t>
            </a:r>
            <a:r>
              <a:rPr lang="zh-CN" altLang="en-US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zh-CN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↓</a:t>
            </a:r>
            <a:r>
              <a:rPr lang="zh-CN" altLang="en-US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zh-CN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...</a:t>
            </a:r>
            <a:r>
              <a:rPr lang="en-US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zh-CN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↓</a:t>
            </a:r>
            <a:r>
              <a:rPr lang="en-US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  ...</a:t>
            </a:r>
            <a:r>
              <a:rPr lang="zh-CN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endParaRPr lang="zh-CN" altLang="zh-CN" smtClean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US" altLang="zh-CN" smtClean="0">
                <a:solidFill>
                  <a:srgbClr val="0000CC"/>
                </a:solidFill>
              </a:rPr>
              <a:t>	O</a:t>
            </a:r>
            <a:r>
              <a:rPr lang="en-US" altLang="zh-CN" baseline="30000" smtClean="0">
                <a:solidFill>
                  <a:srgbClr val="0000CC"/>
                </a:solidFill>
              </a:rPr>
              <a:t>+</a:t>
            </a:r>
            <a:r>
              <a:rPr lang="zh-CN" altLang="zh-CN" smtClean="0">
                <a:solidFill>
                  <a:srgbClr val="0000CC"/>
                </a:solidFill>
              </a:rPr>
              <a:t>  １ ３ ５ ７ ９</a:t>
            </a:r>
            <a:r>
              <a:rPr lang="zh-CN" altLang="en-US" smtClean="0">
                <a:solidFill>
                  <a:srgbClr val="0000CC"/>
                </a:solidFill>
              </a:rPr>
              <a:t> </a:t>
            </a:r>
            <a:r>
              <a:rPr lang="en-US" altLang="zh-CN" smtClean="0">
                <a:solidFill>
                  <a:srgbClr val="0000CC"/>
                </a:solidFill>
              </a:rPr>
              <a:t>... 2n+1 ...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smtClean="0"/>
              <a:t>所以，</a:t>
            </a:r>
            <a:r>
              <a:rPr lang="en-US" altLang="zh-CN" smtClean="0"/>
              <a:t>O</a:t>
            </a:r>
            <a:r>
              <a:rPr lang="en-US" altLang="zh-CN" baseline="30000" smtClean="0"/>
              <a:t>+</a:t>
            </a:r>
            <a:r>
              <a:rPr lang="zh-CN" altLang="en-US" smtClean="0"/>
              <a:t>是可数集合。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6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6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6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6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3299" grpId="0" build="p" autoUpdateAnimBg="0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07AB6C-36E6-4E94-9DC8-AA43EC7B4F56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1484313"/>
            <a:ext cx="7391400" cy="364172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zh-CN" altLang="en-US" smtClean="0"/>
              <a:t>在</a:t>
            </a:r>
            <a:r>
              <a:rPr lang="en-US" altLang="zh-CN" smtClean="0"/>
              <a:t>P</a:t>
            </a:r>
            <a:r>
              <a:rPr lang="zh-CN" altLang="en-US" smtClean="0"/>
              <a:t>与</a:t>
            </a:r>
            <a:r>
              <a:rPr lang="en-US" altLang="zh-CN" smtClean="0"/>
              <a:t>N</a:t>
            </a:r>
            <a:r>
              <a:rPr lang="zh-CN" altLang="en-US" smtClean="0"/>
              <a:t>之间建立</a:t>
            </a:r>
            <a:r>
              <a:rPr lang="en-US" altLang="zh-CN" smtClean="0"/>
              <a:t>1-1</a:t>
            </a:r>
            <a:r>
              <a:rPr lang="zh-CN" altLang="en-US" smtClean="0"/>
              <a:t>对应的关系</a:t>
            </a:r>
            <a:r>
              <a:rPr lang="en-US" altLang="zh-CN" smtClean="0"/>
              <a:t>f</a:t>
            </a:r>
            <a:r>
              <a:rPr lang="zh-CN" altLang="en-US" smtClean="0"/>
              <a:t>：</a:t>
            </a:r>
            <a:r>
              <a:rPr lang="en-US" altLang="zh-CN" smtClean="0"/>
              <a:t>N→P</a:t>
            </a:r>
            <a:r>
              <a:rPr lang="zh-CN" altLang="en-US" smtClean="0"/>
              <a:t>如下：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altLang="zh-CN" smtClean="0">
                <a:solidFill>
                  <a:srgbClr val="0000CC"/>
                </a:solidFill>
              </a:rPr>
              <a:t>	N   </a:t>
            </a:r>
            <a:r>
              <a:rPr lang="zh-CN" altLang="en-US" smtClean="0">
                <a:solidFill>
                  <a:srgbClr val="0000CC"/>
                </a:solidFill>
              </a:rPr>
              <a:t>０ １ ２ ３ ４ </a:t>
            </a:r>
            <a:r>
              <a:rPr lang="en-US" altLang="zh-CN" smtClean="0">
                <a:solidFill>
                  <a:srgbClr val="0000CC"/>
                </a:solidFill>
              </a:rPr>
              <a:t>... 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smtClean="0">
                <a:solidFill>
                  <a:srgbClr val="0000CC"/>
                </a:solidFill>
                <a:sym typeface="Symbol" panose="05050102010706020507" pitchFamily="18" charset="2"/>
              </a:rPr>
              <a:t>	</a:t>
            </a:r>
            <a:r>
              <a:rPr lang="zh-CN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ｆ  ↓</a:t>
            </a:r>
            <a:r>
              <a:rPr lang="zh-CN" altLang="en-US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zh-CN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↓</a:t>
            </a:r>
            <a:r>
              <a:rPr lang="zh-CN" altLang="en-US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zh-CN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↓</a:t>
            </a:r>
            <a:r>
              <a:rPr lang="zh-CN" altLang="en-US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zh-CN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↓</a:t>
            </a:r>
            <a:r>
              <a:rPr lang="zh-CN" altLang="en-US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zh-CN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↓</a:t>
            </a:r>
            <a:r>
              <a:rPr lang="zh-CN" altLang="en-US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zh-CN" altLang="zh-CN" smtClean="0">
                <a:solidFill>
                  <a:srgbClr val="0000CC"/>
                </a:solidFill>
                <a:sym typeface="Symbol" panose="05050102010706020507" pitchFamily="18" charset="2"/>
              </a:rPr>
              <a:t>...</a:t>
            </a:r>
            <a:endParaRPr lang="zh-CN" altLang="zh-CN" smtClean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US" altLang="zh-CN" smtClean="0">
                <a:solidFill>
                  <a:srgbClr val="0000CC"/>
                </a:solidFill>
              </a:rPr>
              <a:t>	P</a:t>
            </a:r>
            <a:r>
              <a:rPr lang="zh-CN" altLang="zh-CN" smtClean="0">
                <a:solidFill>
                  <a:srgbClr val="0000CC"/>
                </a:solidFill>
              </a:rPr>
              <a:t>   ２ ３ ５ ７ </a:t>
            </a:r>
            <a:r>
              <a:rPr lang="en-US" altLang="zh-CN" smtClean="0">
                <a:solidFill>
                  <a:srgbClr val="0000CC"/>
                </a:solidFill>
              </a:rPr>
              <a:t>11 ...</a:t>
            </a:r>
            <a:r>
              <a:rPr lang="en-US" altLang="zh-CN" smtClean="0"/>
              <a:t> 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smtClean="0"/>
              <a:t>所以，</a:t>
            </a:r>
            <a:r>
              <a:rPr lang="en-US" altLang="zh-CN" smtClean="0"/>
              <a:t>P</a:t>
            </a:r>
            <a:r>
              <a:rPr lang="zh-CN" altLang="en-US" smtClean="0"/>
              <a:t>是可数集合。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6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6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3BA6C87-5C70-46D2-8555-E6F24C284C19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007350" cy="3910012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en-US" altLang="zh-CN" sz="2000" smtClean="0">
                <a:latin typeface="宋体" panose="02010600030101010101" pitchFamily="2" charset="-122"/>
              </a:rPr>
              <a:t>…</a:t>
            </a:r>
            <a:r>
              <a:rPr lang="en-US" altLang="zh-CN" sz="2000" smtClean="0"/>
              <a:t>-3/1</a:t>
            </a:r>
            <a:r>
              <a:rPr lang="en-US" altLang="zh-CN" sz="2000" baseline="30000" smtClean="0"/>
              <a:t>[18]   </a:t>
            </a:r>
            <a:r>
              <a:rPr lang="en-US" altLang="zh-CN" sz="2000" smtClean="0"/>
              <a:t>-2/1</a:t>
            </a:r>
            <a:r>
              <a:rPr lang="en-US" altLang="zh-CN" sz="2000" baseline="30000" smtClean="0"/>
              <a:t>[5]   </a:t>
            </a:r>
            <a:r>
              <a:rPr lang="en-US" altLang="zh-CN" sz="2000" smtClean="0"/>
              <a:t>-1/1</a:t>
            </a:r>
            <a:r>
              <a:rPr lang="en-US" altLang="zh-CN" sz="2000" baseline="30000" smtClean="0"/>
              <a:t>[4]  </a:t>
            </a:r>
            <a:r>
              <a:rPr lang="en-US" altLang="zh-CN" sz="2000" smtClean="0"/>
              <a:t> </a:t>
            </a:r>
            <a:r>
              <a:rPr lang="en-US" altLang="zh-CN" sz="2000" smtClean="0">
                <a:solidFill>
                  <a:srgbClr val="FF0000"/>
                </a:solidFill>
              </a:rPr>
              <a:t>0/1</a:t>
            </a:r>
            <a:r>
              <a:rPr lang="en-US" altLang="zh-CN" sz="2000" baseline="30000" smtClean="0">
                <a:solidFill>
                  <a:srgbClr val="FF0000"/>
                </a:solidFill>
              </a:rPr>
              <a:t>[0]</a:t>
            </a:r>
            <a:r>
              <a:rPr lang="en-US" altLang="zh-CN" sz="2000" smtClean="0">
                <a:solidFill>
                  <a:srgbClr val="0000FF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000" smtClean="0"/>
              <a:t>1/1</a:t>
            </a:r>
            <a:r>
              <a:rPr lang="en-US" altLang="zh-CN" sz="2000" baseline="30000" smtClean="0"/>
              <a:t>[1] </a:t>
            </a:r>
            <a:r>
              <a:rPr lang="en-US" altLang="zh-CN" sz="2000" smtClean="0"/>
              <a:t>  2/1</a:t>
            </a:r>
            <a:r>
              <a:rPr lang="en-US" altLang="zh-CN" sz="2000" baseline="30000" smtClean="0"/>
              <a:t>[10]</a:t>
            </a:r>
            <a:r>
              <a:rPr lang="en-US" altLang="zh-CN" sz="2000" smtClean="0"/>
              <a:t>   -3/1</a:t>
            </a:r>
            <a:r>
              <a:rPr lang="en-US" altLang="zh-CN" sz="2000" baseline="30000" smtClean="0"/>
              <a:t>[11]</a:t>
            </a:r>
            <a:r>
              <a:rPr lang="en-US" altLang="zh-CN" sz="2000" smtClean="0">
                <a:latin typeface="宋体" panose="02010600030101010101" pitchFamily="2" charset="-122"/>
              </a:rPr>
              <a:t>…</a:t>
            </a:r>
            <a:endParaRPr lang="en-US" altLang="zh-CN" sz="2000" smtClean="0"/>
          </a:p>
          <a:p>
            <a:pPr marL="0" indent="0" eaLnBrk="1" hangingPunct="1">
              <a:lnSpc>
                <a:spcPct val="110000"/>
              </a:lnSpc>
            </a:pPr>
            <a:r>
              <a:rPr lang="en-US" altLang="zh-CN" sz="2000" smtClean="0">
                <a:sym typeface="Symbol" panose="05050102010706020507" pitchFamily="18" charset="2"/>
              </a:rPr>
              <a:t>     </a:t>
            </a:r>
            <a:endParaRPr lang="en-US" altLang="zh-CN" sz="200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10000"/>
              </a:lnSpc>
            </a:pPr>
            <a:r>
              <a:rPr lang="en-US" altLang="zh-CN" sz="2000" smtClean="0">
                <a:latin typeface="宋体" panose="02010600030101010101" pitchFamily="2" charset="-122"/>
              </a:rPr>
              <a:t>…</a:t>
            </a:r>
            <a:r>
              <a:rPr lang="en-US" altLang="zh-CN" sz="2000" smtClean="0"/>
              <a:t>-3/2</a:t>
            </a:r>
            <a:r>
              <a:rPr lang="en-US" altLang="zh-CN" sz="2000" baseline="30000" smtClean="0"/>
              <a:t>[17]    </a:t>
            </a:r>
            <a:r>
              <a:rPr lang="en-US" altLang="zh-CN" sz="2000" smtClean="0"/>
              <a:t>-2/2    -1/2</a:t>
            </a:r>
            <a:r>
              <a:rPr lang="en-US" altLang="zh-CN" sz="2000" baseline="30000" smtClean="0"/>
              <a:t>[3]   </a:t>
            </a:r>
            <a:r>
              <a:rPr lang="en-US" altLang="zh-CN" sz="2000" smtClean="0">
                <a:sym typeface="Symbol" panose="05050102010706020507" pitchFamily="18" charset="2"/>
              </a:rPr>
              <a:t> </a:t>
            </a:r>
            <a:r>
              <a:rPr lang="en-US" altLang="zh-CN" sz="2000" smtClean="0"/>
              <a:t>0/2    1/2</a:t>
            </a:r>
            <a:r>
              <a:rPr lang="en-US" altLang="zh-CN" sz="2000" baseline="30000" smtClean="0"/>
              <a:t>[2]</a:t>
            </a:r>
            <a:r>
              <a:rPr lang="en-US" altLang="zh-CN" sz="2000" smtClean="0"/>
              <a:t>    2/2  </a:t>
            </a:r>
            <a:r>
              <a:rPr lang="en-US" altLang="zh-CN" sz="2000" smtClean="0">
                <a:sym typeface="Symbol" panose="05050102010706020507" pitchFamily="18" charset="2"/>
              </a:rPr>
              <a:t>   </a:t>
            </a:r>
            <a:r>
              <a:rPr lang="en-US" altLang="zh-CN" sz="2000" smtClean="0"/>
              <a:t>3/2</a:t>
            </a:r>
            <a:r>
              <a:rPr lang="en-US" altLang="zh-CN" sz="2000" baseline="30000" smtClean="0"/>
              <a:t>[12]</a:t>
            </a:r>
            <a:r>
              <a:rPr lang="en-US" altLang="zh-CN" sz="2000" smtClean="0">
                <a:latin typeface="宋体" panose="02010600030101010101" pitchFamily="2" charset="-122"/>
              </a:rPr>
              <a:t>…</a:t>
            </a:r>
            <a:endParaRPr lang="en-US" altLang="zh-CN" sz="2000" smtClean="0"/>
          </a:p>
          <a:p>
            <a:pPr marL="0" indent="0" eaLnBrk="1" hangingPunct="1">
              <a:lnSpc>
                <a:spcPct val="110000"/>
              </a:lnSpc>
            </a:pPr>
            <a:endParaRPr lang="en-US" altLang="zh-CN" sz="200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10000"/>
              </a:lnSpc>
            </a:pPr>
            <a:r>
              <a:rPr lang="en-US" altLang="zh-CN" sz="2000" smtClean="0">
                <a:latin typeface="宋体" panose="02010600030101010101" pitchFamily="2" charset="-122"/>
              </a:rPr>
              <a:t>…</a:t>
            </a:r>
            <a:r>
              <a:rPr lang="en-US" altLang="zh-CN" sz="2000" smtClean="0"/>
              <a:t> -3/3    -2/3</a:t>
            </a:r>
            <a:r>
              <a:rPr lang="en-US" altLang="zh-CN" sz="2000" baseline="30000" smtClean="0"/>
              <a:t>[6]    </a:t>
            </a:r>
            <a:r>
              <a:rPr lang="en-US" altLang="zh-CN" sz="2000" smtClean="0"/>
              <a:t>-1/3</a:t>
            </a:r>
            <a:r>
              <a:rPr lang="en-US" altLang="zh-CN" sz="2000" baseline="30000" smtClean="0"/>
              <a:t>[7]    </a:t>
            </a:r>
            <a:r>
              <a:rPr lang="en-US" altLang="zh-CN" sz="2000" smtClean="0"/>
              <a:t>0/3    1/3</a:t>
            </a:r>
            <a:r>
              <a:rPr lang="en-US" altLang="zh-CN" sz="2000" baseline="30000" smtClean="0"/>
              <a:t>[8]</a:t>
            </a:r>
            <a:r>
              <a:rPr lang="en-US" altLang="zh-CN" sz="2000" smtClean="0"/>
              <a:t>    2/3</a:t>
            </a:r>
            <a:r>
              <a:rPr lang="en-US" altLang="zh-CN" sz="2000" baseline="30000" smtClean="0"/>
              <a:t>[9]</a:t>
            </a:r>
            <a:r>
              <a:rPr lang="en-US" altLang="zh-CN" sz="2000" smtClean="0"/>
              <a:t>    3/3</a:t>
            </a:r>
            <a:r>
              <a:rPr lang="en-US" altLang="zh-CN" sz="2000" smtClean="0">
                <a:latin typeface="宋体" panose="02010600030101010101" pitchFamily="2" charset="-122"/>
              </a:rPr>
              <a:t>…</a:t>
            </a:r>
            <a:endParaRPr lang="en-US" altLang="zh-CN" sz="2000" smtClean="0"/>
          </a:p>
          <a:p>
            <a:pPr marL="0" indent="0" eaLnBrk="1" hangingPunct="1">
              <a:lnSpc>
                <a:spcPct val="110000"/>
              </a:lnSpc>
            </a:pPr>
            <a:r>
              <a:rPr lang="en-US" altLang="zh-CN" sz="2000" smtClean="0"/>
              <a:t> </a:t>
            </a:r>
          </a:p>
          <a:p>
            <a:pPr marL="0" indent="0" eaLnBrk="1" hangingPunct="1">
              <a:lnSpc>
                <a:spcPct val="110000"/>
              </a:lnSpc>
            </a:pPr>
            <a:r>
              <a:rPr lang="en-US" altLang="zh-CN" sz="2000" smtClean="0"/>
              <a:t> -3/4</a:t>
            </a:r>
            <a:r>
              <a:rPr lang="en-US" altLang="zh-CN" sz="2000" baseline="30000" smtClean="0"/>
              <a:t>[16]</a:t>
            </a:r>
            <a:r>
              <a:rPr lang="en-US" altLang="zh-CN" sz="2000" smtClean="0">
                <a:solidFill>
                  <a:srgbClr val="0000FF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000" smtClean="0"/>
              <a:t>-2/4</a:t>
            </a:r>
            <a:r>
              <a:rPr lang="en-US" altLang="zh-CN" sz="2000" smtClean="0">
                <a:solidFill>
                  <a:srgbClr val="0000FF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000" smtClean="0"/>
              <a:t>-1/4</a:t>
            </a:r>
            <a:r>
              <a:rPr lang="en-US" altLang="zh-CN" sz="2000" baseline="30000" smtClean="0"/>
              <a:t>[15]     </a:t>
            </a:r>
            <a:r>
              <a:rPr lang="en-US" altLang="zh-CN" sz="2000" smtClean="0"/>
              <a:t>0/4</a:t>
            </a:r>
            <a:r>
              <a:rPr lang="en-US" altLang="zh-CN" sz="2000" baseline="30000" smtClean="0"/>
              <a:t>      </a:t>
            </a:r>
            <a:r>
              <a:rPr lang="en-US" altLang="zh-CN" sz="2000" smtClean="0"/>
              <a:t>1/4</a:t>
            </a:r>
            <a:r>
              <a:rPr lang="en-US" altLang="zh-CN" sz="2000" baseline="30000" smtClean="0"/>
              <a:t>[14]    </a:t>
            </a:r>
            <a:r>
              <a:rPr lang="en-US" altLang="zh-CN" sz="200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smtClean="0"/>
              <a:t>2/4     3/4</a:t>
            </a:r>
            <a:r>
              <a:rPr lang="en-US" altLang="zh-CN" sz="2000" baseline="30000" smtClean="0"/>
              <a:t>[13]</a:t>
            </a:r>
            <a:r>
              <a:rPr lang="en-US" altLang="zh-CN" sz="2000" smtClean="0">
                <a:latin typeface="宋体" panose="02010600030101010101" pitchFamily="2" charset="-122"/>
              </a:rPr>
              <a:t>…</a:t>
            </a:r>
            <a:endParaRPr lang="en-US" altLang="zh-CN" sz="2000" smtClean="0"/>
          </a:p>
          <a:p>
            <a:pPr marL="0" indent="0" eaLnBrk="1" hangingPunct="1">
              <a:lnSpc>
                <a:spcPct val="110000"/>
              </a:lnSpc>
            </a:pPr>
            <a:endParaRPr lang="zh-CN" altLang="en-US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所以，有理数集合必是可数集合。</a:t>
            </a:r>
          </a:p>
        </p:txBody>
      </p:sp>
      <p:sp>
        <p:nvSpPr>
          <p:cNvPr id="1465348" name="Rectangle 4"/>
          <p:cNvSpPr>
            <a:spLocks noChangeArrowheads="1"/>
          </p:cNvSpPr>
          <p:nvPr/>
        </p:nvSpPr>
        <p:spPr bwMode="auto">
          <a:xfrm>
            <a:off x="4892675" y="1339850"/>
            <a:ext cx="534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49" name="Rectangle 5"/>
          <p:cNvSpPr>
            <a:spLocks noChangeArrowheads="1"/>
          </p:cNvSpPr>
          <p:nvPr/>
        </p:nvSpPr>
        <p:spPr bwMode="auto">
          <a:xfrm>
            <a:off x="6561138" y="1822450"/>
            <a:ext cx="398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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50" name="Rectangle 6"/>
          <p:cNvSpPr>
            <a:spLocks noChangeArrowheads="1"/>
          </p:cNvSpPr>
          <p:nvPr/>
        </p:nvSpPr>
        <p:spPr bwMode="auto">
          <a:xfrm>
            <a:off x="6369050" y="2597150"/>
            <a:ext cx="57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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51" name="Rectangle 7"/>
          <p:cNvSpPr>
            <a:spLocks noChangeArrowheads="1"/>
          </p:cNvSpPr>
          <p:nvPr/>
        </p:nvSpPr>
        <p:spPr bwMode="auto">
          <a:xfrm>
            <a:off x="5468938" y="1771650"/>
            <a:ext cx="398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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52" name="Rectangle 8"/>
          <p:cNvSpPr>
            <a:spLocks noChangeArrowheads="1"/>
          </p:cNvSpPr>
          <p:nvPr/>
        </p:nvSpPr>
        <p:spPr bwMode="auto">
          <a:xfrm>
            <a:off x="3511550" y="1797050"/>
            <a:ext cx="398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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53" name="Rectangle 9"/>
          <p:cNvSpPr>
            <a:spLocks noChangeArrowheads="1"/>
          </p:cNvSpPr>
          <p:nvPr/>
        </p:nvSpPr>
        <p:spPr bwMode="auto">
          <a:xfrm>
            <a:off x="2433638" y="2571750"/>
            <a:ext cx="398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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54" name="Rectangle 10"/>
          <p:cNvSpPr>
            <a:spLocks noChangeArrowheads="1"/>
          </p:cNvSpPr>
          <p:nvPr/>
        </p:nvSpPr>
        <p:spPr bwMode="auto">
          <a:xfrm>
            <a:off x="2446338" y="1835150"/>
            <a:ext cx="398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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55" name="Rectangle 11"/>
          <p:cNvSpPr>
            <a:spLocks noChangeArrowheads="1"/>
          </p:cNvSpPr>
          <p:nvPr/>
        </p:nvSpPr>
        <p:spPr bwMode="auto">
          <a:xfrm>
            <a:off x="4054475" y="3732213"/>
            <a:ext cx="53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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56" name="Rectangle 12"/>
          <p:cNvSpPr>
            <a:spLocks noChangeArrowheads="1"/>
          </p:cNvSpPr>
          <p:nvPr/>
        </p:nvSpPr>
        <p:spPr bwMode="auto">
          <a:xfrm>
            <a:off x="1857375" y="3719513"/>
            <a:ext cx="53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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57" name="Rectangle 13"/>
          <p:cNvSpPr>
            <a:spLocks noChangeArrowheads="1"/>
          </p:cNvSpPr>
          <p:nvPr/>
        </p:nvSpPr>
        <p:spPr bwMode="auto">
          <a:xfrm>
            <a:off x="1412875" y="1763713"/>
            <a:ext cx="398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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58" name="Rectangle 14"/>
          <p:cNvSpPr>
            <a:spLocks noChangeArrowheads="1"/>
          </p:cNvSpPr>
          <p:nvPr/>
        </p:nvSpPr>
        <p:spPr bwMode="auto">
          <a:xfrm>
            <a:off x="7813675" y="2589213"/>
            <a:ext cx="398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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59" name="Rectangle 15"/>
          <p:cNvSpPr>
            <a:spLocks noChangeArrowheads="1"/>
          </p:cNvSpPr>
          <p:nvPr/>
        </p:nvSpPr>
        <p:spPr bwMode="auto">
          <a:xfrm>
            <a:off x="7839075" y="3313113"/>
            <a:ext cx="398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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60" name="Rectangle 16"/>
          <p:cNvSpPr>
            <a:spLocks noChangeArrowheads="1"/>
          </p:cNvSpPr>
          <p:nvPr/>
        </p:nvSpPr>
        <p:spPr bwMode="auto">
          <a:xfrm>
            <a:off x="1425575" y="2627313"/>
            <a:ext cx="398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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61" name="Rectangle 17"/>
          <p:cNvSpPr>
            <a:spLocks noChangeArrowheads="1"/>
          </p:cNvSpPr>
          <p:nvPr/>
        </p:nvSpPr>
        <p:spPr bwMode="auto">
          <a:xfrm>
            <a:off x="1400175" y="3402013"/>
            <a:ext cx="398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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62" name="Rectangle 18"/>
          <p:cNvSpPr>
            <a:spLocks noChangeArrowheads="1"/>
          </p:cNvSpPr>
          <p:nvPr/>
        </p:nvSpPr>
        <p:spPr bwMode="auto">
          <a:xfrm>
            <a:off x="2987675" y="2944813"/>
            <a:ext cx="53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63" name="Rectangle 19"/>
          <p:cNvSpPr>
            <a:spLocks noChangeArrowheads="1"/>
          </p:cNvSpPr>
          <p:nvPr/>
        </p:nvSpPr>
        <p:spPr bwMode="auto">
          <a:xfrm>
            <a:off x="6975475" y="136683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CC"/>
                </a:solidFill>
                <a:sym typeface="Symbol" panose="05050102010706020507" pitchFamily="18" charset="2"/>
              </a:rPr>
              <a:t>→</a:t>
            </a:r>
            <a:endParaRPr lang="zh-CN" altLang="en-US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sp>
        <p:nvSpPr>
          <p:cNvPr id="1465364" name="Rectangle 20"/>
          <p:cNvSpPr>
            <a:spLocks noChangeArrowheads="1"/>
          </p:cNvSpPr>
          <p:nvPr/>
        </p:nvSpPr>
        <p:spPr bwMode="auto">
          <a:xfrm>
            <a:off x="4930775" y="3732213"/>
            <a:ext cx="53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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65" name="Rectangle 21"/>
          <p:cNvSpPr>
            <a:spLocks noChangeArrowheads="1"/>
          </p:cNvSpPr>
          <p:nvPr/>
        </p:nvSpPr>
        <p:spPr bwMode="auto">
          <a:xfrm>
            <a:off x="5857875" y="2944813"/>
            <a:ext cx="714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66" name="Rectangle 22"/>
          <p:cNvSpPr>
            <a:spLocks noChangeArrowheads="1"/>
          </p:cNvSpPr>
          <p:nvPr/>
        </p:nvSpPr>
        <p:spPr bwMode="auto">
          <a:xfrm>
            <a:off x="4727575" y="2944813"/>
            <a:ext cx="714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67" name="Rectangle 23"/>
          <p:cNvSpPr>
            <a:spLocks noChangeArrowheads="1"/>
          </p:cNvSpPr>
          <p:nvPr/>
        </p:nvSpPr>
        <p:spPr bwMode="auto">
          <a:xfrm>
            <a:off x="4079875" y="2932113"/>
            <a:ext cx="53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68" name="Rectangle 24"/>
          <p:cNvSpPr>
            <a:spLocks noChangeArrowheads="1"/>
          </p:cNvSpPr>
          <p:nvPr/>
        </p:nvSpPr>
        <p:spPr bwMode="auto">
          <a:xfrm>
            <a:off x="4054475" y="2157413"/>
            <a:ext cx="53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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69" name="Rectangle 25"/>
          <p:cNvSpPr>
            <a:spLocks noChangeArrowheads="1"/>
          </p:cNvSpPr>
          <p:nvPr/>
        </p:nvSpPr>
        <p:spPr bwMode="auto">
          <a:xfrm>
            <a:off x="7038975" y="3706813"/>
            <a:ext cx="53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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70" name="Rectangle 26"/>
          <p:cNvSpPr>
            <a:spLocks noChangeArrowheads="1"/>
          </p:cNvSpPr>
          <p:nvPr/>
        </p:nvSpPr>
        <p:spPr bwMode="auto">
          <a:xfrm>
            <a:off x="4905375" y="2144713"/>
            <a:ext cx="53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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71" name="Rectangle 27"/>
          <p:cNvSpPr>
            <a:spLocks noChangeArrowheads="1"/>
          </p:cNvSpPr>
          <p:nvPr/>
        </p:nvSpPr>
        <p:spPr bwMode="auto">
          <a:xfrm>
            <a:off x="6099175" y="3706813"/>
            <a:ext cx="53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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72" name="Rectangle 28"/>
          <p:cNvSpPr>
            <a:spLocks noChangeArrowheads="1"/>
          </p:cNvSpPr>
          <p:nvPr/>
        </p:nvSpPr>
        <p:spPr bwMode="auto">
          <a:xfrm>
            <a:off x="2860675" y="3719513"/>
            <a:ext cx="53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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73" name="Rectangle 29"/>
          <p:cNvSpPr>
            <a:spLocks noChangeArrowheads="1"/>
          </p:cNvSpPr>
          <p:nvPr/>
        </p:nvSpPr>
        <p:spPr bwMode="auto">
          <a:xfrm>
            <a:off x="2886075" y="1357313"/>
            <a:ext cx="53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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465374" name="Rectangle 30"/>
          <p:cNvSpPr>
            <a:spLocks noChangeArrowheads="1"/>
          </p:cNvSpPr>
          <p:nvPr/>
        </p:nvSpPr>
        <p:spPr bwMode="auto">
          <a:xfrm>
            <a:off x="7724775" y="1789113"/>
            <a:ext cx="39846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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6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6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6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6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6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5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5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6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6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6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6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6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6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6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6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6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6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6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6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6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6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6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6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6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65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65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65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65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46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6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6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6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6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65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65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6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6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65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65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6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6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65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65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465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65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6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6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348" grpId="0"/>
      <p:bldP spid="1465349" grpId="0"/>
      <p:bldP spid="1465350" grpId="0"/>
      <p:bldP spid="1465351" grpId="0"/>
      <p:bldP spid="1465352" grpId="0"/>
      <p:bldP spid="1465353" grpId="0"/>
      <p:bldP spid="1465354" grpId="0"/>
      <p:bldP spid="1465355" grpId="0"/>
      <p:bldP spid="1465356" grpId="0"/>
      <p:bldP spid="1465357" grpId="0"/>
      <p:bldP spid="1465358" grpId="0"/>
      <p:bldP spid="1465359" grpId="0"/>
      <p:bldP spid="1465360" grpId="0"/>
      <p:bldP spid="1465361" grpId="0"/>
      <p:bldP spid="1465362" grpId="0"/>
      <p:bldP spid="1465363" grpId="0"/>
      <p:bldP spid="1465364" grpId="0"/>
      <p:bldP spid="1465365" grpId="0"/>
      <p:bldP spid="1465366" grpId="0"/>
      <p:bldP spid="1465367" grpId="0"/>
      <p:bldP spid="1465368" grpId="0"/>
      <p:bldP spid="1465369" grpId="0"/>
      <p:bldP spid="1465370" grpId="0"/>
      <p:bldP spid="1465371" grpId="0"/>
      <p:bldP spid="1465372" grpId="0"/>
      <p:bldP spid="1465373" grpId="0"/>
      <p:bldP spid="146537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71A50AA-AB76-43E5-9437-0643F1E034A5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1.3.1</a:t>
            </a:r>
          </a:p>
        </p:txBody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562100"/>
            <a:ext cx="7162800" cy="2314575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</a:rPr>
              <a:t>两个有限集合等势</a:t>
            </a:r>
            <a:r>
              <a:rPr lang="zh-CN" altLang="en-US" smtClean="0"/>
              <a:t>当且仅当它们的元素个数相同；</a:t>
            </a:r>
          </a:p>
          <a:p>
            <a:pPr marL="609600" indent="-609600" eaLnBrk="1" hangingPunct="1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</a:rPr>
              <a:t>有限集合不和其任何真子集等势；</a:t>
            </a:r>
          </a:p>
          <a:p>
            <a:pPr marL="609600" indent="-609600" eaLnBrk="1" hangingPunct="1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</a:rPr>
              <a:t>可数集合可以和其可数的真子集等势。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371" grpId="0" build="p" autoUpdateAnimBg="0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B92CDAA-4A65-42C9-8ED5-A548328A2CA9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不可数集合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484313"/>
            <a:ext cx="7620000" cy="2827337"/>
          </a:xfrm>
          <a:noFill/>
        </p:spPr>
        <p:txBody>
          <a:bodyPr/>
          <a:lstStyle/>
          <a:p>
            <a:pPr marL="609600" indent="-609600" eaLnBrk="1" hangingPunct="1"/>
            <a:r>
              <a:rPr lang="zh-CN" altLang="en-US" smtClean="0">
                <a:solidFill>
                  <a:srgbClr val="FF3300"/>
                </a:solidFill>
              </a:rPr>
              <a:t>定义</a:t>
            </a:r>
            <a:r>
              <a:rPr lang="en-US" altLang="zh-CN" smtClean="0">
                <a:solidFill>
                  <a:srgbClr val="FF3300"/>
                </a:solidFill>
              </a:rPr>
              <a:t>1.3.3</a:t>
            </a:r>
          </a:p>
          <a:p>
            <a:pPr marL="609600" indent="-609600" eaLnBrk="1" hangingPunct="1">
              <a:buClr>
                <a:srgbClr val="800080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FF3300"/>
                </a:solidFill>
              </a:rPr>
              <a:t>开区间</a:t>
            </a:r>
            <a:r>
              <a:rPr lang="en-US" altLang="zh-CN" smtClean="0">
                <a:solidFill>
                  <a:srgbClr val="FF3300"/>
                </a:solidFill>
              </a:rPr>
              <a:t>(0,1)</a:t>
            </a: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FF3300"/>
                </a:solidFill>
              </a:rPr>
              <a:t>不可数集合</a:t>
            </a:r>
            <a:r>
              <a:rPr lang="zh-CN" altLang="en-US" smtClean="0"/>
              <a:t>，其</a:t>
            </a:r>
            <a:r>
              <a:rPr lang="zh-CN" altLang="en-US" smtClean="0">
                <a:sym typeface="Symbol" panose="05050102010706020507" pitchFamily="18" charset="2"/>
              </a:rPr>
              <a:t>基数记为为</a:t>
            </a:r>
            <a:r>
              <a:rPr lang="he-IL" altLang="zh-CN" smtClean="0">
                <a:solidFill>
                  <a:srgbClr val="FF3300"/>
                </a:solidFill>
                <a:ea typeface="Times New Roman (Hebrew)"/>
                <a:cs typeface="Times New Roman (Hebrew)"/>
                <a:sym typeface="Symbol" panose="05050102010706020507" pitchFamily="18" charset="2"/>
              </a:rPr>
              <a:t>א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zh-CN" altLang="en-US" smtClean="0">
                <a:sym typeface="Symbol" panose="05050102010706020507" pitchFamily="18" charset="2"/>
              </a:rPr>
              <a:t>读作阿列夫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r>
              <a:rPr lang="zh-CN" altLang="en-US" smtClean="0"/>
              <a:t>；</a:t>
            </a:r>
          </a:p>
          <a:p>
            <a:pPr marL="609600" indent="-609600" eaLnBrk="1" hangingPunct="1">
              <a:buClr>
                <a:srgbClr val="800080"/>
              </a:buClr>
              <a:buFont typeface="Wingdings" panose="05000000000000000000" pitchFamily="2" charset="2"/>
              <a:buChar char="Ø"/>
            </a:pPr>
            <a:r>
              <a:rPr lang="zh-CN" altLang="en-US" smtClean="0"/>
              <a:t>凡是与开区间</a:t>
            </a:r>
            <a:r>
              <a:rPr lang="en-US" altLang="zh-CN" smtClean="0"/>
              <a:t>(0,1)</a:t>
            </a:r>
            <a:r>
              <a:rPr lang="zh-CN" altLang="en-US" smtClean="0"/>
              <a:t>等势的集合都是不可数集合。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395" grpId="0" build="p" autoUpdateAnimBg="0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0805F7F-A770-4F5A-99AE-7540B00FE7B2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1.3.2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848600" cy="2622550"/>
          </a:xfrm>
        </p:spPr>
        <p:txBody>
          <a:bodyPr/>
          <a:lstStyle/>
          <a:p>
            <a:pPr marL="0" indent="0" eaLnBrk="1" hangingPunct="1"/>
            <a:r>
              <a:rPr kumimoji="1" lang="zh-CN" altLang="en-US" sz="3200" smtClean="0">
                <a:solidFill>
                  <a:srgbClr val="0000CC"/>
                </a:solidFill>
              </a:rPr>
              <a:t>  </a:t>
            </a:r>
            <a:r>
              <a:rPr kumimoji="1" lang="en-US" altLang="zh-CN" sz="3200" smtClean="0">
                <a:solidFill>
                  <a:srgbClr val="CC00CC"/>
                </a:solidFill>
              </a:rPr>
              <a:t> </a:t>
            </a:r>
            <a:r>
              <a:rPr kumimoji="1" lang="en-US" altLang="zh-CN" sz="3200" smtClean="0"/>
              <a:t>(1)</a:t>
            </a:r>
            <a:r>
              <a:rPr kumimoji="1" lang="zh-CN" altLang="en-US" sz="3200" smtClean="0"/>
              <a:t>闭区间</a:t>
            </a:r>
            <a:r>
              <a:rPr kumimoji="1" lang="en-US" altLang="zh-CN" sz="3200" smtClean="0"/>
              <a:t>[0,1] </a:t>
            </a:r>
            <a:r>
              <a:rPr kumimoji="1" lang="zh-CN" altLang="en-US" sz="3200" smtClean="0"/>
              <a:t>是不可数集合；</a:t>
            </a:r>
          </a:p>
          <a:p>
            <a:pPr marL="0" indent="0" eaLnBrk="1" hangingPunct="1"/>
            <a:r>
              <a:rPr kumimoji="1" lang="zh-CN" altLang="en-US" sz="3200" smtClean="0"/>
              <a:t>   </a:t>
            </a:r>
            <a:r>
              <a:rPr kumimoji="1" lang="en-US" altLang="zh-CN" sz="3200" smtClean="0"/>
              <a:t>(2)</a:t>
            </a:r>
            <a:r>
              <a:rPr kumimoji="1" lang="zh-CN" altLang="en-US" sz="3200" smtClean="0"/>
              <a:t>实数集合</a:t>
            </a:r>
            <a:r>
              <a:rPr kumimoji="1" lang="en-US" altLang="zh-CN" sz="3200" smtClean="0"/>
              <a:t>R</a:t>
            </a:r>
            <a:r>
              <a:rPr kumimoji="1" lang="zh-CN" altLang="en-US" sz="3200" smtClean="0"/>
              <a:t>是不可数集合。</a:t>
            </a:r>
          </a:p>
          <a:p>
            <a:pPr marL="0" indent="0" eaLnBrk="1" hangingPunct="1"/>
            <a:r>
              <a:rPr lang="zh-CN" altLang="en-US" sz="3200" smtClean="0">
                <a:solidFill>
                  <a:schemeClr val="accent1"/>
                </a:solidFill>
              </a:rPr>
              <a:t>解</a:t>
            </a:r>
            <a:r>
              <a:rPr lang="zh-CN" altLang="en-US" sz="3200" smtClean="0">
                <a:solidFill>
                  <a:srgbClr val="800080"/>
                </a:solidFill>
              </a:rPr>
              <a:t>（</a:t>
            </a:r>
            <a:r>
              <a:rPr lang="en-US" altLang="zh-CN" sz="3200" smtClean="0">
                <a:solidFill>
                  <a:srgbClr val="800080"/>
                </a:solidFill>
              </a:rPr>
              <a:t>1</a:t>
            </a:r>
            <a:r>
              <a:rPr lang="zh-CN" altLang="en-US" sz="3200" smtClean="0">
                <a:solidFill>
                  <a:srgbClr val="800080"/>
                </a:solidFill>
              </a:rPr>
              <a:t>）</a:t>
            </a:r>
            <a:r>
              <a:rPr lang="zh-CN" altLang="en-US" sz="3200" smtClean="0"/>
              <a:t>在闭区间</a:t>
            </a:r>
            <a:r>
              <a:rPr lang="en-US" altLang="zh-CN" sz="3200" smtClean="0"/>
              <a:t>[0, 1]</a:t>
            </a:r>
            <a:r>
              <a:rPr lang="zh-CN" altLang="en-US" sz="3200" smtClean="0"/>
              <a:t>和开区间</a:t>
            </a:r>
            <a:r>
              <a:rPr lang="en-US" altLang="zh-CN" sz="3200" smtClean="0"/>
              <a:t>(0, 1)</a:t>
            </a:r>
            <a:r>
              <a:rPr lang="zh-CN" altLang="en-US" sz="3200" smtClean="0"/>
              <a:t>之间建立如下对应关系：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aphicFrame>
        <p:nvGraphicFramePr>
          <p:cNvPr id="1468421" name="Object 5"/>
          <p:cNvGraphicFramePr>
            <a:graphicFrameLocks noChangeAspect="1"/>
          </p:cNvGraphicFramePr>
          <p:nvPr/>
        </p:nvGraphicFramePr>
        <p:xfrm>
          <a:off x="1582738" y="3933825"/>
          <a:ext cx="5510212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3" imgW="1689100" imgH="1016000" progId="Equation.DSMT4">
                  <p:embed/>
                </p:oleObj>
              </mc:Choice>
              <mc:Fallback>
                <p:oleObj name="Equation" r:id="rId3" imgW="1689100" imgH="101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933825"/>
                        <a:ext cx="5510212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6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2734225-C545-4558-B4F7-325F10966061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1.3.2(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137525" cy="4665662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则上述对应是</a:t>
            </a:r>
            <a:r>
              <a:rPr lang="zh-CN" altLang="en-US" smtClean="0">
                <a:solidFill>
                  <a:srgbClr val="0000CC"/>
                </a:solidFill>
              </a:rPr>
              <a:t>一一对应</a:t>
            </a:r>
            <a:r>
              <a:rPr lang="zh-CN" altLang="en-US" smtClean="0"/>
              <a:t>的关系。 所以</a:t>
            </a:r>
            <a:r>
              <a:rPr lang="en-US" altLang="zh-CN" smtClean="0"/>
              <a:t>[0</a:t>
            </a:r>
            <a:r>
              <a:rPr lang="zh-CN" altLang="en-US" smtClean="0"/>
              <a:t>，</a:t>
            </a:r>
            <a:r>
              <a:rPr lang="en-US" altLang="zh-CN" smtClean="0"/>
              <a:t>1]</a:t>
            </a:r>
            <a:r>
              <a:rPr lang="zh-CN" altLang="en-US" smtClean="0"/>
              <a:t>与（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zh-CN" altLang="en-US" smtClean="0"/>
              <a:t>）一定是等势的，即</a:t>
            </a:r>
            <a:r>
              <a:rPr lang="en-US" altLang="zh-CN" smtClean="0">
                <a:solidFill>
                  <a:srgbClr val="FF0000"/>
                </a:solidFill>
              </a:rPr>
              <a:t>[0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en-US" altLang="zh-CN" smtClean="0">
                <a:solidFill>
                  <a:srgbClr val="FF0000"/>
                </a:solidFill>
              </a:rPr>
              <a:t>1]</a:t>
            </a:r>
            <a:r>
              <a:rPr lang="zh-CN" altLang="en-US" smtClean="0">
                <a:solidFill>
                  <a:srgbClr val="FF0000"/>
                </a:solidFill>
              </a:rPr>
              <a:t>是不可数集合</a:t>
            </a:r>
            <a:r>
              <a:rPr lang="zh-CN" altLang="en-US" smtClean="0"/>
              <a:t>。</a:t>
            </a:r>
          </a:p>
          <a:p>
            <a:pPr marL="0" indent="0" eaLnBrk="1" hangingPunct="1">
              <a:spcBef>
                <a:spcPct val="50000"/>
              </a:spcBef>
            </a:pPr>
            <a:r>
              <a:rPr lang="zh-CN" altLang="en-US" smtClean="0">
                <a:solidFill>
                  <a:srgbClr val="800080"/>
                </a:solidFill>
              </a:rPr>
              <a:t>（</a:t>
            </a:r>
            <a:r>
              <a:rPr lang="en-US" altLang="zh-CN" smtClean="0">
                <a:solidFill>
                  <a:srgbClr val="800080"/>
                </a:solidFill>
              </a:rPr>
              <a:t>2</a:t>
            </a:r>
            <a:r>
              <a:rPr lang="zh-CN" altLang="en-US" smtClean="0">
                <a:solidFill>
                  <a:srgbClr val="800080"/>
                </a:solidFill>
              </a:rPr>
              <a:t>）</a:t>
            </a:r>
            <a:r>
              <a:rPr lang="zh-CN" altLang="en-US" smtClean="0"/>
              <a:t>在实数集Ｒ和开区间</a:t>
            </a:r>
            <a:r>
              <a:rPr lang="en-US" altLang="zh-CN" smtClean="0"/>
              <a:t>(0,1)</a:t>
            </a:r>
            <a:r>
              <a:rPr lang="zh-CN" altLang="en-US" smtClean="0"/>
              <a:t>之间建立如下对应关系：</a:t>
            </a:r>
          </a:p>
          <a:p>
            <a:pPr marL="0" indent="0" eaLnBrk="1" hangingPunct="1"/>
            <a:endParaRPr lang="zh-CN" altLang="en-US" smtClean="0"/>
          </a:p>
          <a:p>
            <a:pPr marL="0" indent="0" eaLnBrk="1" hangingPunct="1"/>
            <a:endParaRPr lang="zh-CN" altLang="en-US" smtClean="0"/>
          </a:p>
          <a:p>
            <a:pPr marL="0" indent="0" eaLnBrk="1" hangingPunct="1"/>
            <a:r>
              <a:rPr lang="zh-CN" altLang="en-US" smtClean="0"/>
              <a:t>显然此对应关系是</a:t>
            </a:r>
            <a:r>
              <a:rPr lang="zh-CN" altLang="en-US" smtClean="0">
                <a:solidFill>
                  <a:srgbClr val="FF0000"/>
                </a:solidFill>
              </a:rPr>
              <a:t>一一对应</a:t>
            </a:r>
            <a:r>
              <a:rPr lang="zh-CN" altLang="en-US" smtClean="0"/>
              <a:t>关系，即（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zh-CN" altLang="en-US" smtClean="0"/>
              <a:t>）与</a:t>
            </a:r>
            <a:r>
              <a:rPr lang="en-US" altLang="zh-CN" smtClean="0"/>
              <a:t>R</a:t>
            </a:r>
            <a:r>
              <a:rPr lang="zh-CN" altLang="en-US" smtClean="0"/>
              <a:t>之间是等势的，所以</a:t>
            </a:r>
            <a:r>
              <a:rPr lang="en-US" altLang="zh-CN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是一个不可数集合</a:t>
            </a:r>
            <a:r>
              <a:rPr lang="zh-CN" altLang="en-US" smtClean="0"/>
              <a:t>。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aphicFrame>
        <p:nvGraphicFramePr>
          <p:cNvPr id="1469445" name="Object 5"/>
          <p:cNvGraphicFramePr>
            <a:graphicFrameLocks noChangeAspect="1"/>
          </p:cNvGraphicFramePr>
          <p:nvPr/>
        </p:nvGraphicFramePr>
        <p:xfrm>
          <a:off x="3073400" y="3789363"/>
          <a:ext cx="24606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Equation" r:id="rId3" imgW="1013406" imgH="365760" progId="Equation.DSMT4">
                  <p:embed/>
                </p:oleObj>
              </mc:Choice>
              <mc:Fallback>
                <p:oleObj name="Equation" r:id="rId3" imgW="1013406" imgH="3657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3789363"/>
                        <a:ext cx="246062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59590B1-89CE-430D-84FC-28ED504028FF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 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本章总结 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62088"/>
            <a:ext cx="7993062" cy="3767137"/>
          </a:xfrm>
        </p:spPr>
        <p:txBody>
          <a:bodyPr/>
          <a:lstStyle/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与集合相关的概念和特殊集合：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集合的定义、集合的表示、属于和不属于、子集、真子集、包含和真包含、幂集、空集、全集、基数、有限集、无限集等；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与集合运算相关的概念和定理：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集合的交、并、差、补和对称差等五种运算的定义及相关定理。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4757260-E273-4BAF-925A-FA3C2494946A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44488"/>
            <a:ext cx="8064500" cy="92392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习题类型</a:t>
            </a:r>
          </a:p>
        </p:txBody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064500" cy="3425825"/>
          </a:xfrm>
        </p:spPr>
        <p:txBody>
          <a:bodyPr/>
          <a:lstStyle/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基本概念题：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涉及集合的表示；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判断题：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涉及元素与集合、集合与集合间的关系；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计算题：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涉及集合的运算和幂集的计算；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证明题：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涉及集合相等以及集合间包含关系的证明。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66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F5E8EF4-7062-42BB-B39C-DAB00C2BB5EB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1788"/>
            <a:ext cx="7937500" cy="709612"/>
          </a:xfrm>
        </p:spPr>
        <p:txBody>
          <a:bodyPr/>
          <a:lstStyle/>
          <a:p>
            <a:pPr eaLnBrk="1" hangingPunct="1"/>
            <a:r>
              <a:rPr lang="en-US" altLang="zh-CN" sz="3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 </a:t>
            </a:r>
            <a:r>
              <a:rPr lang="zh-CN" altLang="en-US" sz="3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内容提要</a:t>
            </a:r>
            <a:endParaRPr lang="en-US" altLang="zh-CN" sz="39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82800" y="3355975"/>
            <a:ext cx="4724400" cy="909638"/>
            <a:chOff x="1296" y="1824"/>
            <a:chExt cx="2976" cy="432"/>
          </a:xfrm>
        </p:grpSpPr>
        <p:sp>
          <p:nvSpPr>
            <p:cNvPr id="1416207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285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0286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003300"/>
                  </a:solidFill>
                  <a:latin typeface="Arial" panose="020B0604020202020204" pitchFamily="34" charset="0"/>
                </a:rPr>
                <a:t>集合间的关系</a:t>
              </a:r>
              <a:endParaRPr lang="en-US" altLang="zh-CN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7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082800" y="4340225"/>
            <a:ext cx="4724400" cy="889000"/>
            <a:chOff x="1296" y="1824"/>
            <a:chExt cx="2976" cy="432"/>
          </a:xfrm>
        </p:grpSpPr>
        <p:sp>
          <p:nvSpPr>
            <p:cNvPr id="1416212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281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0282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003300"/>
                  </a:solidFill>
                  <a:latin typeface="Arial" panose="020B0604020202020204" pitchFamily="34" charset="0"/>
                </a:rPr>
                <a:t>集合的运算</a:t>
              </a:r>
              <a:endParaRPr lang="en-US" altLang="zh-CN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3" name="Text Box 2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073275" y="1412875"/>
            <a:ext cx="4733925" cy="890588"/>
            <a:chOff x="1306" y="890"/>
            <a:chExt cx="2982" cy="561"/>
          </a:xfrm>
        </p:grpSpPr>
        <p:grpSp>
          <p:nvGrpSpPr>
            <p:cNvPr id="10270" name="Group 4"/>
            <p:cNvGrpSpPr>
              <a:grpSpLocks/>
            </p:cNvGrpSpPr>
            <p:nvPr/>
          </p:nvGrpSpPr>
          <p:grpSpPr bwMode="auto">
            <a:xfrm>
              <a:off x="1312" y="890"/>
              <a:ext cx="2976" cy="561"/>
              <a:chOff x="1296" y="1824"/>
              <a:chExt cx="2976" cy="432"/>
            </a:xfrm>
          </p:grpSpPr>
          <p:sp>
            <p:nvSpPr>
              <p:cNvPr id="1416197" name="AutoShape 5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tint val="21176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0277" name="AutoShape 6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78" name="Text Box 7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tx2"/>
                    </a:solidFill>
                    <a:latin typeface="Arial" panose="020B0604020202020204" pitchFamily="34" charset="0"/>
                  </a:rPr>
                  <a:t>集合的概念</a:t>
                </a:r>
                <a:endParaRPr lang="en-US" altLang="zh-CN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79" name="Text Box 8"/>
              <p:cNvSpPr txBox="1">
                <a:spLocks noChangeArrowheads="1"/>
              </p:cNvSpPr>
              <p:nvPr/>
            </p:nvSpPr>
            <p:spPr bwMode="gray">
              <a:xfrm>
                <a:off x="1393" y="1886"/>
                <a:ext cx="223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0271" name="Group 29"/>
            <p:cNvGrpSpPr>
              <a:grpSpLocks/>
            </p:cNvGrpSpPr>
            <p:nvPr/>
          </p:nvGrpSpPr>
          <p:grpSpPr bwMode="auto">
            <a:xfrm>
              <a:off x="1306" y="890"/>
              <a:ext cx="2976" cy="561"/>
              <a:chOff x="1296" y="1824"/>
              <a:chExt cx="2976" cy="432"/>
            </a:xfrm>
          </p:grpSpPr>
          <p:sp>
            <p:nvSpPr>
              <p:cNvPr id="10272" name="AutoShape 30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765E00"/>
                  </a:gs>
                  <a:gs pos="50000">
                    <a:srgbClr val="FFCC00"/>
                  </a:gs>
                  <a:gs pos="100000">
                    <a:srgbClr val="765E00"/>
                  </a:gs>
                </a:gsLst>
                <a:lin ang="540000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73" name="AutoShape 31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rgbClr val="CC9900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74" name="Text Box 32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003300"/>
                    </a:solidFill>
                    <a:latin typeface="Arial" panose="020B0604020202020204" pitchFamily="34" charset="0"/>
                  </a:rPr>
                  <a:t>集合的概念</a:t>
                </a:r>
                <a:endParaRPr lang="en-US" altLang="zh-CN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75" name="Text Box 33"/>
              <p:cNvSpPr txBox="1">
                <a:spLocks noChangeArrowheads="1"/>
              </p:cNvSpPr>
              <p:nvPr/>
            </p:nvSpPr>
            <p:spPr bwMode="gray">
              <a:xfrm>
                <a:off x="1393" y="1886"/>
                <a:ext cx="223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2073275" y="2420938"/>
            <a:ext cx="4724400" cy="863600"/>
            <a:chOff x="1306" y="1525"/>
            <a:chExt cx="2976" cy="544"/>
          </a:xfrm>
        </p:grpSpPr>
        <p:grpSp>
          <p:nvGrpSpPr>
            <p:cNvPr id="10260" name="Group 9"/>
            <p:cNvGrpSpPr>
              <a:grpSpLocks/>
            </p:cNvGrpSpPr>
            <p:nvPr/>
          </p:nvGrpSpPr>
          <p:grpSpPr bwMode="auto">
            <a:xfrm>
              <a:off x="1306" y="1525"/>
              <a:ext cx="2976" cy="544"/>
              <a:chOff x="1296" y="1824"/>
              <a:chExt cx="2976" cy="432"/>
            </a:xfrm>
          </p:grpSpPr>
          <p:sp>
            <p:nvSpPr>
              <p:cNvPr id="1416202" name="AutoShape 10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tint val="21176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0267" name="AutoShape 11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68" name="Text Box 12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tx2"/>
                    </a:solidFill>
                    <a:latin typeface="Arial" panose="020B0604020202020204" pitchFamily="34" charset="0"/>
                  </a:rPr>
                  <a:t>集合的表示方法</a:t>
                </a:r>
                <a:endParaRPr lang="en-US" altLang="zh-CN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69" name="Text Box 13"/>
              <p:cNvSpPr txBox="1">
                <a:spLocks noChangeArrowheads="1"/>
              </p:cNvSpPr>
              <p:nvPr/>
            </p:nvSpPr>
            <p:spPr bwMode="gray">
              <a:xfrm>
                <a:off x="1393" y="1886"/>
                <a:ext cx="22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0261" name="Group 34"/>
            <p:cNvGrpSpPr>
              <a:grpSpLocks/>
            </p:cNvGrpSpPr>
            <p:nvPr/>
          </p:nvGrpSpPr>
          <p:grpSpPr bwMode="auto">
            <a:xfrm>
              <a:off x="1306" y="1525"/>
              <a:ext cx="2976" cy="544"/>
              <a:chOff x="1296" y="1824"/>
              <a:chExt cx="2976" cy="432"/>
            </a:xfrm>
          </p:grpSpPr>
          <p:sp>
            <p:nvSpPr>
              <p:cNvPr id="10262" name="AutoShape 35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9CC00"/>
                  </a:gs>
                  <a:gs pos="50000">
                    <a:srgbClr val="E9F4C9"/>
                  </a:gs>
                  <a:gs pos="100000">
                    <a:srgbClr val="99CC00"/>
                  </a:gs>
                </a:gsLst>
                <a:lin ang="540000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63" name="AutoShape 36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rgbClr val="99CC00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64" name="Text Box 37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003300"/>
                    </a:solidFill>
                    <a:latin typeface="Arial" panose="020B0604020202020204" pitchFamily="34" charset="0"/>
                  </a:rPr>
                  <a:t>集合的表示方法</a:t>
                </a:r>
                <a:endParaRPr lang="en-US" altLang="zh-CN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65" name="Text Box 38"/>
              <p:cNvSpPr txBox="1">
                <a:spLocks noChangeArrowheads="1"/>
              </p:cNvSpPr>
              <p:nvPr/>
            </p:nvSpPr>
            <p:spPr bwMode="gray">
              <a:xfrm>
                <a:off x="1393" y="1886"/>
                <a:ext cx="22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2073275" y="5373688"/>
            <a:ext cx="4724400" cy="863600"/>
            <a:chOff x="1306" y="3385"/>
            <a:chExt cx="2976" cy="544"/>
          </a:xfrm>
        </p:grpSpPr>
        <p:grpSp>
          <p:nvGrpSpPr>
            <p:cNvPr id="10250" name="Group 24"/>
            <p:cNvGrpSpPr>
              <a:grpSpLocks/>
            </p:cNvGrpSpPr>
            <p:nvPr/>
          </p:nvGrpSpPr>
          <p:grpSpPr bwMode="auto">
            <a:xfrm>
              <a:off x="1306" y="3385"/>
              <a:ext cx="2976" cy="544"/>
              <a:chOff x="1296" y="1824"/>
              <a:chExt cx="2976" cy="432"/>
            </a:xfrm>
          </p:grpSpPr>
          <p:sp>
            <p:nvSpPr>
              <p:cNvPr id="1416217" name="AutoShape 25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tint val="21176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0257" name="AutoShape 26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58" name="Text Box 27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>
                    <a:solidFill>
                      <a:schemeClr val="tx2"/>
                    </a:solidFill>
                    <a:latin typeface="Arial" panose="020B0604020202020204" pitchFamily="34" charset="0"/>
                  </a:rPr>
                  <a:t>无限集合</a:t>
                </a:r>
              </a:p>
            </p:txBody>
          </p:sp>
          <p:sp>
            <p:nvSpPr>
              <p:cNvPr id="10259" name="Text Box 28"/>
              <p:cNvSpPr txBox="1">
                <a:spLocks noChangeArrowheads="1"/>
              </p:cNvSpPr>
              <p:nvPr/>
            </p:nvSpPr>
            <p:spPr bwMode="gray">
              <a:xfrm>
                <a:off x="1393" y="1886"/>
                <a:ext cx="22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0251" name="Group 39"/>
            <p:cNvGrpSpPr>
              <a:grpSpLocks/>
            </p:cNvGrpSpPr>
            <p:nvPr/>
          </p:nvGrpSpPr>
          <p:grpSpPr bwMode="auto">
            <a:xfrm>
              <a:off x="1306" y="3385"/>
              <a:ext cx="2976" cy="544"/>
              <a:chOff x="1296" y="1824"/>
              <a:chExt cx="2976" cy="432"/>
            </a:xfrm>
          </p:grpSpPr>
          <p:sp>
            <p:nvSpPr>
              <p:cNvPr id="10252" name="AutoShape 40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66FF"/>
                  </a:gs>
                  <a:gs pos="50000">
                    <a:srgbClr val="D4DFFF"/>
                  </a:gs>
                  <a:gs pos="100000">
                    <a:srgbClr val="3366FF"/>
                  </a:gs>
                </a:gsLst>
                <a:lin ang="540000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53" name="AutoShape 41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rgbClr val="3366FF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54" name="Text Box 42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003300"/>
                    </a:solidFill>
                    <a:latin typeface="Arial" panose="020B0604020202020204" pitchFamily="34" charset="0"/>
                  </a:rPr>
                  <a:t>特殊集合</a:t>
                </a:r>
              </a:p>
            </p:txBody>
          </p:sp>
          <p:sp>
            <p:nvSpPr>
              <p:cNvPr id="10255" name="Text Box 43"/>
              <p:cNvSpPr txBox="1">
                <a:spLocks noChangeArrowheads="1"/>
              </p:cNvSpPr>
              <p:nvPr/>
            </p:nvSpPr>
            <p:spPr bwMode="gray">
              <a:xfrm>
                <a:off x="1393" y="1886"/>
                <a:ext cx="22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rgbClr val="0033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AC2C58A-1A04-422F-B370-62958A61017C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习题    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21-22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5" y="1311275"/>
            <a:ext cx="7056438" cy="3341688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</a:pPr>
            <a:r>
              <a:rPr lang="en-US" altLang="zh-CN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mtClean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10000"/>
              </a:spcBef>
            </a:pPr>
            <a:r>
              <a:rPr lang="en-US" altLang="zh-CN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	</a:t>
            </a:r>
          </a:p>
          <a:p>
            <a:pPr marL="0" indent="0" eaLnBrk="1" hangingPunct="1">
              <a:spcBef>
                <a:spcPct val="10000"/>
              </a:spcBef>
            </a:pPr>
            <a:r>
              <a:rPr lang="en-US" altLang="zh-CN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 eaLnBrk="1" hangingPunct="1">
              <a:spcBef>
                <a:spcPct val="10000"/>
              </a:spcBef>
            </a:pP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 eaLnBrk="1" hangingPunct="1">
              <a:spcBef>
                <a:spcPct val="10000"/>
              </a:spcBef>
            </a:pPr>
            <a:r>
              <a:rPr lang="en-US" altLang="zh-CN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mtClean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10000"/>
              </a:spcBef>
            </a:pPr>
            <a:r>
              <a:rPr lang="en-US" altLang="zh-CN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WordArt 2"/>
          <p:cNvSpPr>
            <a:spLocks noChangeArrowheads="1" noChangeShapeType="1" noTextEdit="1"/>
          </p:cNvSpPr>
          <p:nvPr/>
        </p:nvSpPr>
        <p:spPr bwMode="gray">
          <a:xfrm>
            <a:off x="1704975" y="2146300"/>
            <a:ext cx="49530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4294967295"/>
          </p:nvPr>
        </p:nvSpPr>
        <p:spPr bwMode="gray">
          <a:xfrm>
            <a:off x="1547813" y="3144838"/>
            <a:ext cx="5400675" cy="381000"/>
          </a:xfrm>
          <a:noFill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http://202.115.21.136:8080/lssx</a:t>
            </a:r>
            <a:r>
              <a:rPr lang="en-US" altLang="zh-CN" sz="2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8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8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7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51BBE0-9418-4566-B8CB-525648B96800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30238" y="496888"/>
            <a:ext cx="7110412" cy="628650"/>
          </a:xfrm>
        </p:spPr>
        <p:txBody>
          <a:bodyPr/>
          <a:lstStyle/>
          <a:p>
            <a:pPr eaLnBrk="1" hangingPunct="1"/>
            <a:r>
              <a:rPr lang="en-US" altLang="zh-CN" sz="3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zh-CN" altLang="en-US" sz="3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本章学习要求</a:t>
            </a:r>
          </a:p>
        </p:txBody>
      </p:sp>
      <p:sp>
        <p:nvSpPr>
          <p:cNvPr id="1417219" name="AutoShape 3"/>
          <p:cNvSpPr>
            <a:spLocks noChangeArrowheads="1"/>
          </p:cNvSpPr>
          <p:nvPr/>
        </p:nvSpPr>
        <p:spPr bwMode="gray">
          <a:xfrm>
            <a:off x="3167063" y="206057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sp>
        <p:nvSpPr>
          <p:cNvPr id="1417220" name="AutoShape 4"/>
          <p:cNvSpPr>
            <a:spLocks noChangeArrowheads="1"/>
          </p:cNvSpPr>
          <p:nvPr/>
        </p:nvSpPr>
        <p:spPr bwMode="gray">
          <a:xfrm>
            <a:off x="6081713" y="2060575"/>
            <a:ext cx="398462" cy="449263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44575" y="1412875"/>
            <a:ext cx="1728788" cy="1687513"/>
            <a:chOff x="816" y="912"/>
            <a:chExt cx="1073" cy="1063"/>
          </a:xfrm>
        </p:grpSpPr>
        <p:sp>
          <p:nvSpPr>
            <p:cNvPr id="1417222" name="Oval 6"/>
            <p:cNvSpPr>
              <a:spLocks noChangeArrowheads="1"/>
            </p:cNvSpPr>
            <p:nvPr/>
          </p:nvSpPr>
          <p:spPr bwMode="gray">
            <a:xfrm>
              <a:off x="816" y="91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17223" name="Oval 7"/>
            <p:cNvSpPr>
              <a:spLocks noChangeArrowheads="1"/>
            </p:cNvSpPr>
            <p:nvPr/>
          </p:nvSpPr>
          <p:spPr bwMode="gray">
            <a:xfrm>
              <a:off x="816" y="91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17224" name="Oval 8"/>
            <p:cNvSpPr>
              <a:spLocks noChangeArrowheads="1"/>
            </p:cNvSpPr>
            <p:nvPr/>
          </p:nvSpPr>
          <p:spPr bwMode="gray">
            <a:xfrm>
              <a:off x="886" y="98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17225" name="Oval 9"/>
            <p:cNvSpPr>
              <a:spLocks noChangeArrowheads="1"/>
            </p:cNvSpPr>
            <p:nvPr/>
          </p:nvSpPr>
          <p:spPr bwMode="gray">
            <a:xfrm>
              <a:off x="887" y="983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37" name="Oval 10"/>
            <p:cNvSpPr>
              <a:spLocks noChangeArrowheads="1"/>
            </p:cNvSpPr>
            <p:nvPr/>
          </p:nvSpPr>
          <p:spPr bwMode="gray">
            <a:xfrm>
              <a:off x="933" y="1028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11338" name="Group 11"/>
            <p:cNvGrpSpPr>
              <a:grpSpLocks/>
            </p:cNvGrpSpPr>
            <p:nvPr/>
          </p:nvGrpSpPr>
          <p:grpSpPr bwMode="auto">
            <a:xfrm>
              <a:off x="946" y="1040"/>
              <a:ext cx="813" cy="805"/>
              <a:chOff x="4166" y="1706"/>
              <a:chExt cx="1252" cy="1252"/>
            </a:xfrm>
          </p:grpSpPr>
          <p:sp>
            <p:nvSpPr>
              <p:cNvPr id="11340" name="Oval 1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41" name="Oval 1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42" name="Oval 1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43" name="Oval 1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339" name="Text Box 16"/>
            <p:cNvSpPr txBox="1">
              <a:spLocks noChangeArrowheads="1"/>
            </p:cNvSpPr>
            <p:nvPr/>
          </p:nvSpPr>
          <p:spPr bwMode="gray">
            <a:xfrm>
              <a:off x="913" y="1326"/>
              <a:ext cx="8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重点掌握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960813" y="1412875"/>
            <a:ext cx="1727200" cy="1687513"/>
            <a:chOff x="2368" y="915"/>
            <a:chExt cx="1073" cy="1063"/>
          </a:xfrm>
        </p:grpSpPr>
        <p:sp>
          <p:nvSpPr>
            <p:cNvPr id="1417234" name="Oval 18"/>
            <p:cNvSpPr>
              <a:spLocks noChangeArrowheads="1"/>
            </p:cNvSpPr>
            <p:nvPr/>
          </p:nvSpPr>
          <p:spPr bwMode="gray">
            <a:xfrm>
              <a:off x="2368" y="91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17235" name="Oval 19"/>
            <p:cNvSpPr>
              <a:spLocks noChangeArrowheads="1"/>
            </p:cNvSpPr>
            <p:nvPr/>
          </p:nvSpPr>
          <p:spPr bwMode="gray">
            <a:xfrm>
              <a:off x="2368" y="91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17236" name="Oval 20"/>
            <p:cNvSpPr>
              <a:spLocks noChangeArrowheads="1"/>
            </p:cNvSpPr>
            <p:nvPr/>
          </p:nvSpPr>
          <p:spPr bwMode="gray">
            <a:xfrm>
              <a:off x="2438" y="985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17237" name="Oval 21"/>
            <p:cNvSpPr>
              <a:spLocks noChangeArrowheads="1"/>
            </p:cNvSpPr>
            <p:nvPr/>
          </p:nvSpPr>
          <p:spPr bwMode="gray">
            <a:xfrm>
              <a:off x="2439" y="986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26" name="Oval 22"/>
            <p:cNvSpPr>
              <a:spLocks noChangeArrowheads="1"/>
            </p:cNvSpPr>
            <p:nvPr/>
          </p:nvSpPr>
          <p:spPr bwMode="gray">
            <a:xfrm>
              <a:off x="2484" y="1030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11327" name="Group 23"/>
            <p:cNvGrpSpPr>
              <a:grpSpLocks/>
            </p:cNvGrpSpPr>
            <p:nvPr/>
          </p:nvGrpSpPr>
          <p:grpSpPr bwMode="auto">
            <a:xfrm>
              <a:off x="2498" y="1040"/>
              <a:ext cx="813" cy="805"/>
              <a:chOff x="4166" y="1706"/>
              <a:chExt cx="1252" cy="1252"/>
            </a:xfrm>
          </p:grpSpPr>
          <p:sp>
            <p:nvSpPr>
              <p:cNvPr id="11329" name="Oval 2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30" name="Oval 2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31" name="Oval 2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32" name="Oval 2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328" name="Text Box 28"/>
            <p:cNvSpPr txBox="1">
              <a:spLocks noChangeArrowheads="1"/>
            </p:cNvSpPr>
            <p:nvPr/>
          </p:nvSpPr>
          <p:spPr bwMode="gray">
            <a:xfrm>
              <a:off x="2468" y="1326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一般掌握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873875" y="1484313"/>
            <a:ext cx="1728788" cy="1687512"/>
            <a:chOff x="3919" y="915"/>
            <a:chExt cx="1073" cy="1063"/>
          </a:xfrm>
        </p:grpSpPr>
        <p:sp>
          <p:nvSpPr>
            <p:cNvPr id="1417246" name="Oval 30"/>
            <p:cNvSpPr>
              <a:spLocks noChangeArrowheads="1"/>
            </p:cNvSpPr>
            <p:nvPr/>
          </p:nvSpPr>
          <p:spPr bwMode="gray">
            <a:xfrm>
              <a:off x="3919" y="91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17247" name="Oval 31"/>
            <p:cNvSpPr>
              <a:spLocks noChangeArrowheads="1"/>
            </p:cNvSpPr>
            <p:nvPr/>
          </p:nvSpPr>
          <p:spPr bwMode="gray">
            <a:xfrm>
              <a:off x="3919" y="91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17248" name="Oval 32"/>
            <p:cNvSpPr>
              <a:spLocks noChangeArrowheads="1"/>
            </p:cNvSpPr>
            <p:nvPr/>
          </p:nvSpPr>
          <p:spPr bwMode="gray">
            <a:xfrm>
              <a:off x="3989" y="985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17249" name="Oval 33"/>
            <p:cNvSpPr>
              <a:spLocks noChangeArrowheads="1"/>
            </p:cNvSpPr>
            <p:nvPr/>
          </p:nvSpPr>
          <p:spPr bwMode="gray">
            <a:xfrm>
              <a:off x="4005" y="990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15" name="Oval 34"/>
            <p:cNvSpPr>
              <a:spLocks noChangeArrowheads="1"/>
            </p:cNvSpPr>
            <p:nvPr/>
          </p:nvSpPr>
          <p:spPr bwMode="gray">
            <a:xfrm>
              <a:off x="4039" y="1030"/>
              <a:ext cx="841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11316" name="Group 35"/>
            <p:cNvGrpSpPr>
              <a:grpSpLocks/>
            </p:cNvGrpSpPr>
            <p:nvPr/>
          </p:nvGrpSpPr>
          <p:grpSpPr bwMode="auto">
            <a:xfrm>
              <a:off x="4054" y="1040"/>
              <a:ext cx="814" cy="805"/>
              <a:chOff x="4166" y="1706"/>
              <a:chExt cx="1252" cy="1252"/>
            </a:xfrm>
          </p:grpSpPr>
          <p:sp>
            <p:nvSpPr>
              <p:cNvPr id="11318" name="Oval 3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19" name="Oval 3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20" name="Oval 3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21" name="Oval 3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317" name="Text Box 40"/>
            <p:cNvSpPr txBox="1">
              <a:spLocks noChangeArrowheads="1"/>
            </p:cNvSpPr>
            <p:nvPr/>
          </p:nvSpPr>
          <p:spPr bwMode="gray">
            <a:xfrm>
              <a:off x="4214" y="1326"/>
              <a:ext cx="4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了解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827088" y="3178175"/>
            <a:ext cx="2163762" cy="3165475"/>
            <a:chOff x="768" y="1154"/>
            <a:chExt cx="1363" cy="1994"/>
          </a:xfrm>
        </p:grpSpPr>
        <p:sp>
          <p:nvSpPr>
            <p:cNvPr id="11299" name="AutoShape 42"/>
            <p:cNvSpPr>
              <a:spLocks noChangeArrowheads="1"/>
            </p:cNvSpPr>
            <p:nvPr/>
          </p:nvSpPr>
          <p:spPr bwMode="gray">
            <a:xfrm>
              <a:off x="768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300" name="AutoShape 43"/>
            <p:cNvSpPr>
              <a:spLocks noChangeArrowheads="1"/>
            </p:cNvSpPr>
            <p:nvPr/>
          </p:nvSpPr>
          <p:spPr bwMode="gray">
            <a:xfrm>
              <a:off x="789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301" name="AutoShape 44"/>
            <p:cNvSpPr>
              <a:spLocks noChangeArrowheads="1"/>
            </p:cNvSpPr>
            <p:nvPr/>
          </p:nvSpPr>
          <p:spPr bwMode="gray">
            <a:xfrm>
              <a:off x="800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302" name="AutoShape 45"/>
            <p:cNvSpPr>
              <a:spLocks noChangeArrowheads="1"/>
            </p:cNvSpPr>
            <p:nvPr/>
          </p:nvSpPr>
          <p:spPr bwMode="gray">
            <a:xfrm>
              <a:off x="800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11303" name="Group 46"/>
            <p:cNvGrpSpPr>
              <a:grpSpLocks/>
            </p:cNvGrpSpPr>
            <p:nvPr/>
          </p:nvGrpSpPr>
          <p:grpSpPr bwMode="auto">
            <a:xfrm>
              <a:off x="1237" y="1154"/>
              <a:ext cx="405" cy="405"/>
              <a:chOff x="1289" y="582"/>
              <a:chExt cx="668" cy="668"/>
            </a:xfrm>
          </p:grpSpPr>
          <p:sp>
            <p:nvSpPr>
              <p:cNvPr id="11306" name="Oval 47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07" name="Oval 4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08" name="Oval 49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09" name="Oval 50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10" name="Oval 51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304" name="Text Box 52"/>
            <p:cNvSpPr txBox="1">
              <a:spLocks noChangeArrowheads="1"/>
            </p:cNvSpPr>
            <p:nvPr/>
          </p:nvSpPr>
          <p:spPr bwMode="gray">
            <a:xfrm>
              <a:off x="1324" y="121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5" name="Text Box 53"/>
            <p:cNvSpPr txBox="1">
              <a:spLocks noChangeArrowheads="1"/>
            </p:cNvSpPr>
            <p:nvPr/>
          </p:nvSpPr>
          <p:spPr bwMode="gray">
            <a:xfrm>
              <a:off x="816" y="1634"/>
              <a:ext cx="1296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3300"/>
                  </a:solidFill>
                </a:rPr>
                <a:t>1 </a:t>
              </a:r>
              <a:r>
                <a:rPr lang="zh-CN" altLang="en-US" sz="2400">
                  <a:solidFill>
                    <a:srgbClr val="003300"/>
                  </a:solidFill>
                </a:rPr>
                <a:t>集合的概念及集合间关系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3300"/>
                  </a:solidFill>
                </a:rPr>
                <a:t>2 </a:t>
              </a:r>
              <a:r>
                <a:rPr lang="zh-CN" altLang="en-US" sz="2400">
                  <a:solidFill>
                    <a:srgbClr val="003300"/>
                  </a:solidFill>
                </a:rPr>
                <a:t>集合的表示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3300"/>
                  </a:solidFill>
                </a:rPr>
                <a:t>3 </a:t>
              </a:r>
              <a:r>
                <a:rPr lang="zh-CN" altLang="en-US" sz="2400">
                  <a:solidFill>
                    <a:srgbClr val="003300"/>
                  </a:solidFill>
                </a:rPr>
                <a:t>集合运算及定律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3300"/>
                  </a:solidFill>
                </a:rPr>
                <a:t>4 </a:t>
              </a:r>
              <a:r>
                <a:rPr lang="zh-CN" altLang="en-US" sz="2400">
                  <a:solidFill>
                    <a:srgbClr val="003300"/>
                  </a:solidFill>
                </a:rPr>
                <a:t>幂集</a:t>
              </a:r>
              <a:r>
                <a:rPr lang="en-US" altLang="zh-CN" sz="2400">
                  <a:solidFill>
                    <a:srgbClr val="003300"/>
                  </a:solidFill>
                </a:rPr>
                <a:t>P(A)</a:t>
              </a:r>
              <a:r>
                <a:rPr lang="zh-CN" altLang="en-US" sz="2400" b="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2400" b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6656388" y="3246438"/>
            <a:ext cx="2163762" cy="3165475"/>
            <a:chOff x="3748" y="1152"/>
            <a:chExt cx="1363" cy="1994"/>
          </a:xfrm>
        </p:grpSpPr>
        <p:sp>
          <p:nvSpPr>
            <p:cNvPr id="11287" name="AutoShape 55"/>
            <p:cNvSpPr>
              <a:spLocks noChangeArrowheads="1"/>
            </p:cNvSpPr>
            <p:nvPr/>
          </p:nvSpPr>
          <p:spPr bwMode="gray">
            <a:xfrm>
              <a:off x="3748" y="1346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288" name="AutoShape 56"/>
            <p:cNvSpPr>
              <a:spLocks noChangeArrowheads="1"/>
            </p:cNvSpPr>
            <p:nvPr/>
          </p:nvSpPr>
          <p:spPr bwMode="gray">
            <a:xfrm>
              <a:off x="3769" y="1351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289" name="AutoShape 57"/>
            <p:cNvSpPr>
              <a:spLocks noChangeArrowheads="1"/>
            </p:cNvSpPr>
            <p:nvPr/>
          </p:nvSpPr>
          <p:spPr bwMode="gray">
            <a:xfrm>
              <a:off x="3780" y="2651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290" name="AutoShape 58"/>
            <p:cNvSpPr>
              <a:spLocks noChangeArrowheads="1"/>
            </p:cNvSpPr>
            <p:nvPr/>
          </p:nvSpPr>
          <p:spPr bwMode="gray">
            <a:xfrm>
              <a:off x="3780" y="136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grpSp>
          <p:nvGrpSpPr>
            <p:cNvPr id="11291" name="Group 59"/>
            <p:cNvGrpSpPr>
              <a:grpSpLocks/>
            </p:cNvGrpSpPr>
            <p:nvPr/>
          </p:nvGrpSpPr>
          <p:grpSpPr bwMode="auto">
            <a:xfrm>
              <a:off x="4217" y="1152"/>
              <a:ext cx="405" cy="405"/>
              <a:chOff x="1289" y="582"/>
              <a:chExt cx="668" cy="668"/>
            </a:xfrm>
          </p:grpSpPr>
          <p:sp>
            <p:nvSpPr>
              <p:cNvPr id="11294" name="Oval 60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95" name="Oval 6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96" name="Oval 6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97" name="Oval 6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98" name="Oval 6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292" name="Text Box 65"/>
            <p:cNvSpPr txBox="1">
              <a:spLocks noChangeArrowheads="1"/>
            </p:cNvSpPr>
            <p:nvPr/>
          </p:nvSpPr>
          <p:spPr bwMode="gray">
            <a:xfrm>
              <a:off x="4304" y="121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3" name="Text Box 66"/>
            <p:cNvSpPr txBox="1">
              <a:spLocks noChangeArrowheads="1"/>
            </p:cNvSpPr>
            <p:nvPr/>
          </p:nvSpPr>
          <p:spPr bwMode="gray">
            <a:xfrm>
              <a:off x="3796" y="1632"/>
              <a:ext cx="1296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1 </a:t>
              </a:r>
              <a:r>
                <a:rPr lang="zh-CN" altLang="en-US" sz="2400">
                  <a:solidFill>
                    <a:srgbClr val="003300"/>
                  </a:solidFill>
                </a:rPr>
                <a:t>集合的递归指定法表示</a:t>
              </a: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3300"/>
                  </a:solidFill>
                </a:rPr>
                <a:t>2 </a:t>
              </a:r>
              <a:r>
                <a:rPr lang="zh-CN" altLang="en-US" sz="2400">
                  <a:solidFill>
                    <a:srgbClr val="003300"/>
                  </a:solidFill>
                </a:rPr>
                <a:t>了解无限集的基本概念</a:t>
              </a:r>
              <a:endParaRPr lang="en-US" altLang="zh-CN" sz="2400">
                <a:solidFill>
                  <a:srgbClr val="003300"/>
                </a:solidFill>
              </a:endParaRPr>
            </a:p>
          </p:txBody>
        </p:sp>
      </p:grp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3779838" y="3246438"/>
            <a:ext cx="2163762" cy="3165475"/>
            <a:chOff x="2256" y="1154"/>
            <a:chExt cx="1363" cy="1994"/>
          </a:xfrm>
        </p:grpSpPr>
        <p:sp>
          <p:nvSpPr>
            <p:cNvPr id="11276" name="AutoShape 6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277" name="AutoShape 6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278" name="AutoShape 7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279" name="AutoShape 7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280" name="Oval 72"/>
            <p:cNvSpPr>
              <a:spLocks noChangeArrowheads="1"/>
            </p:cNvSpPr>
            <p:nvPr/>
          </p:nvSpPr>
          <p:spPr bwMode="gray">
            <a:xfrm>
              <a:off x="2725" y="1154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281" name="Oval 7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282" name="Oval 7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283" name="Oval 7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284" name="Oval 7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solidFill>
                  <a:srgbClr val="FF0000"/>
                </a:solidFill>
              </a:endParaRPr>
            </a:p>
          </p:txBody>
        </p:sp>
        <p:sp>
          <p:nvSpPr>
            <p:cNvPr id="11285" name="Text Box 77"/>
            <p:cNvSpPr txBox="1">
              <a:spLocks noChangeArrowheads="1"/>
            </p:cNvSpPr>
            <p:nvPr/>
          </p:nvSpPr>
          <p:spPr bwMode="gray">
            <a:xfrm>
              <a:off x="2812" y="121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6" name="Text Box 78"/>
            <p:cNvSpPr txBox="1">
              <a:spLocks noChangeArrowheads="1"/>
            </p:cNvSpPr>
            <p:nvPr/>
          </p:nvSpPr>
          <p:spPr bwMode="gray">
            <a:xfrm>
              <a:off x="2304" y="1634"/>
              <a:ext cx="1296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3300"/>
                  </a:solidFill>
                </a:rPr>
                <a:t>1 </a:t>
              </a:r>
              <a:r>
                <a:rPr lang="zh-CN" altLang="en-US" sz="2400">
                  <a:solidFill>
                    <a:srgbClr val="003300"/>
                  </a:solidFill>
                </a:rPr>
                <a:t>集合的归纳法表示</a:t>
              </a:r>
            </a:p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3300"/>
                  </a:solidFill>
                </a:rPr>
                <a:t>2 </a:t>
              </a:r>
              <a:r>
                <a:rPr lang="zh-CN" altLang="en-US" sz="2400">
                  <a:solidFill>
                    <a:srgbClr val="003300"/>
                  </a:solidFill>
                </a:rPr>
                <a:t>集合的对称差运算 </a:t>
              </a:r>
              <a:endParaRPr lang="en-US" altLang="zh-CN" sz="2400">
                <a:solidFill>
                  <a:srgbClr val="003300"/>
                </a:solidFill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41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141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7219" grpId="0" animBg="1"/>
      <p:bldP spid="14172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E1CA42F-C95A-41E3-A161-0C58926D74ED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772400" cy="676275"/>
          </a:xfrm>
        </p:spPr>
        <p:txBody>
          <a:bodyPr/>
          <a:lstStyle/>
          <a:p>
            <a:pPr marL="0" indent="0" eaLnBrk="1" hangingPunct="1"/>
            <a:r>
              <a:rPr lang="zh-CN" altLang="en-US" sz="3200" smtClean="0">
                <a:solidFill>
                  <a:srgbClr val="0000FF"/>
                </a:solidFill>
              </a:rPr>
              <a:t>一、集合的概念</a:t>
            </a:r>
          </a:p>
        </p:txBody>
      </p:sp>
      <p:sp>
        <p:nvSpPr>
          <p:cNvPr id="1418244" name="Rectangle 4"/>
          <p:cNvSpPr>
            <a:spLocks noChangeArrowheads="1"/>
          </p:cNvSpPr>
          <p:nvPr/>
        </p:nvSpPr>
        <p:spPr bwMode="auto">
          <a:xfrm>
            <a:off x="900113" y="2060575"/>
            <a:ext cx="709771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</a:pPr>
            <a:r>
              <a:rPr lang="zh-CN" altLang="en-US">
                <a:solidFill>
                  <a:srgbClr val="FF0000"/>
                </a:solidFill>
              </a:rPr>
              <a:t>集合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SET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zh-CN" altLang="en-US"/>
              <a:t>是由指定范围内的满足给定条件的所有对象聚集在一起构成的。</a:t>
            </a:r>
            <a:endParaRPr lang="en-US" altLang="zh-CN"/>
          </a:p>
        </p:txBody>
      </p:sp>
      <p:sp>
        <p:nvSpPr>
          <p:cNvPr id="1418245" name="Rectangle 5"/>
          <p:cNvSpPr>
            <a:spLocks noChangeArrowheads="1"/>
          </p:cNvSpPr>
          <p:nvPr/>
        </p:nvSpPr>
        <p:spPr bwMode="auto">
          <a:xfrm>
            <a:off x="900113" y="4795838"/>
            <a:ext cx="75057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</a:pPr>
            <a:r>
              <a:rPr lang="zh-CN" altLang="en-US"/>
              <a:t>指定范围内的每一个对象称为这个</a:t>
            </a:r>
            <a:r>
              <a:rPr lang="zh-CN" altLang="en-US">
                <a:solidFill>
                  <a:srgbClr val="FF0000"/>
                </a:solidFill>
              </a:rPr>
              <a:t>集合的元素</a:t>
            </a:r>
            <a:r>
              <a:rPr lang="en-US" altLang="zh-CN">
                <a:solidFill>
                  <a:schemeClr val="tx1"/>
                </a:solidFill>
              </a:rPr>
              <a:t>(element)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18246" name="Rectangle 6"/>
          <p:cNvSpPr>
            <a:spLocks noChangeArrowheads="1"/>
          </p:cNvSpPr>
          <p:nvPr/>
        </p:nvSpPr>
        <p:spPr bwMode="auto">
          <a:xfrm>
            <a:off x="2484438" y="3716338"/>
            <a:ext cx="52562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</a:pPr>
            <a:r>
              <a:rPr lang="zh-CN" altLang="en-US" u="sng">
                <a:solidFill>
                  <a:srgbClr val="990033"/>
                </a:solidFill>
              </a:rPr>
              <a:t>中国</a:t>
            </a:r>
            <a:r>
              <a:rPr lang="zh-CN" altLang="en-US" i="1" u="sng">
                <a:solidFill>
                  <a:srgbClr val="0000CC"/>
                </a:solidFill>
              </a:rPr>
              <a:t>所有真皮沙发</a:t>
            </a:r>
            <a:r>
              <a:rPr lang="zh-CN" altLang="en-US">
                <a:solidFill>
                  <a:schemeClr val="tx1"/>
                </a:solidFill>
              </a:rPr>
              <a:t>的聚集</a:t>
            </a:r>
          </a:p>
        </p:txBody>
      </p:sp>
      <p:sp>
        <p:nvSpPr>
          <p:cNvPr id="1418247" name="AutoShape 7"/>
          <p:cNvSpPr>
            <a:spLocks noChangeArrowheads="1"/>
          </p:cNvSpPr>
          <p:nvPr/>
        </p:nvSpPr>
        <p:spPr bwMode="auto">
          <a:xfrm>
            <a:off x="539750" y="3140075"/>
            <a:ext cx="1439863" cy="1368425"/>
          </a:xfrm>
          <a:prstGeom prst="cloudCallout">
            <a:avLst>
              <a:gd name="adj1" fmla="val 101597"/>
              <a:gd name="adj2" fmla="val 21694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</a:rPr>
              <a:t>指定范围</a:t>
            </a:r>
          </a:p>
        </p:txBody>
      </p:sp>
      <p:sp>
        <p:nvSpPr>
          <p:cNvPr id="1418248" name="AutoShape 8"/>
          <p:cNvSpPr>
            <a:spLocks noChangeArrowheads="1"/>
          </p:cNvSpPr>
          <p:nvPr/>
        </p:nvSpPr>
        <p:spPr bwMode="auto">
          <a:xfrm>
            <a:off x="6516688" y="2636838"/>
            <a:ext cx="1582737" cy="1223962"/>
          </a:xfrm>
          <a:prstGeom prst="cloudCallout">
            <a:avLst>
              <a:gd name="adj1" fmla="val -116144"/>
              <a:gd name="adj2" fmla="val 44676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</a:rPr>
              <a:t>特定对象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1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8243" grpId="0" build="p" autoUpdateAnimBg="0"/>
      <p:bldP spid="1418244" grpId="0" autoUpdateAnimBg="0"/>
      <p:bldP spid="1418245" grpId="0" autoUpdateAnimBg="0"/>
      <p:bldP spid="1418246" grpId="0" autoUpdateAnimBg="0"/>
      <p:bldP spid="1418247" grpId="0" animBg="1"/>
      <p:bldP spid="14182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6528D06-567A-4648-9B14-F4793E26F60D}" type="datetime1">
              <a:rPr lang="zh-CN" altLang="en-US" sz="2000" smtClean="0">
                <a:solidFill>
                  <a:srgbClr val="0000FF"/>
                </a:solidFill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2019/2/24</a:t>
            </a:fld>
            <a:endParaRPr lang="en-US" altLang="zh-CN" sz="2000" smtClean="0">
              <a:solidFill>
                <a:srgbClr val="0000FF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二、集合的记法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208963" cy="2870200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通常用带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不带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标号的大写字母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 eaLnBrk="1" fontAlgn="ctr" hangingPunct="1">
              <a:lnSpc>
                <a:spcPct val="130000"/>
              </a:lnSpc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通常用带（不带）标号的小写字母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67" grpId="0" build="p"/>
    </p:bldLst>
  </p:timing>
</p:sld>
</file>

<file path=ppt/theme/theme1.xml><?xml version="1.0" encoding="utf-8"?>
<a:theme xmlns:a="http://schemas.openxmlformats.org/drawingml/2006/main" name="电子科技大学离散数学课程组">
  <a:themeElements>
    <a:clrScheme name="电子科技大学离散数学课程组 9">
      <a:dk1>
        <a:srgbClr val="330066"/>
      </a:dk1>
      <a:lt1>
        <a:srgbClr val="D8DADA"/>
      </a:lt1>
      <a:dk2>
        <a:srgbClr val="FFFFFF"/>
      </a:dk2>
      <a:lt2>
        <a:srgbClr val="6B6B6B"/>
      </a:lt2>
      <a:accent1>
        <a:srgbClr val="DF0029"/>
      </a:accent1>
      <a:accent2>
        <a:srgbClr val="DF0029"/>
      </a:accent2>
      <a:accent3>
        <a:srgbClr val="E9EAEA"/>
      </a:accent3>
      <a:accent4>
        <a:srgbClr val="2A0056"/>
      </a:accent4>
      <a:accent5>
        <a:srgbClr val="ECAAAC"/>
      </a:accent5>
      <a:accent6>
        <a:srgbClr val="CA0024"/>
      </a:accent6>
      <a:hlink>
        <a:srgbClr val="135A9A"/>
      </a:hlink>
      <a:folHlink>
        <a:srgbClr val="711C81"/>
      </a:folHlink>
    </a:clrScheme>
    <a:fontScheme name="电子科技大学离散数学课程组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>
            <a:alpha val="89999"/>
          </a:srgbClr>
        </a:solidFill>
        <a:ln w="12700" cap="flat" cmpd="sng" algn="ctr">
          <a:solidFill>
            <a:srgbClr val="0033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>
            <a:alpha val="89999"/>
          </a:srgbClr>
        </a:solidFill>
        <a:ln w="12700" cap="flat" cmpd="sng" algn="ctr">
          <a:solidFill>
            <a:srgbClr val="0033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黑体" pitchFamily="2" charset="-122"/>
            <a:ea typeface="黑体" pitchFamily="2" charset="-122"/>
          </a:defRPr>
        </a:defPPr>
      </a:lstStyle>
    </a:lnDef>
  </a:objectDefaults>
  <a:extraClrSchemeLst>
    <a:extraClrScheme>
      <a:clrScheme name="电子科技大学离散数学课程组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子科技大学离散数学课程组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8">
        <a:dk1>
          <a:srgbClr val="330066"/>
        </a:dk1>
        <a:lt1>
          <a:srgbClr val="D8DADA"/>
        </a:lt1>
        <a:dk2>
          <a:srgbClr val="FFFFFF"/>
        </a:dk2>
        <a:lt2>
          <a:srgbClr val="6B6B6B"/>
        </a:lt2>
        <a:accent1>
          <a:srgbClr val="DF0029"/>
        </a:accent1>
        <a:accent2>
          <a:srgbClr val="8FECE5"/>
        </a:accent2>
        <a:accent3>
          <a:srgbClr val="E9EAEA"/>
        </a:accent3>
        <a:accent4>
          <a:srgbClr val="2A0056"/>
        </a:accent4>
        <a:accent5>
          <a:srgbClr val="ECAAAC"/>
        </a:accent5>
        <a:accent6>
          <a:srgbClr val="81D6CF"/>
        </a:accent6>
        <a:hlink>
          <a:srgbClr val="135A9A"/>
        </a:hlink>
        <a:folHlink>
          <a:srgbClr val="711C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9">
        <a:dk1>
          <a:srgbClr val="330066"/>
        </a:dk1>
        <a:lt1>
          <a:srgbClr val="D8DADA"/>
        </a:lt1>
        <a:dk2>
          <a:srgbClr val="FFFFFF"/>
        </a:dk2>
        <a:lt2>
          <a:srgbClr val="6B6B6B"/>
        </a:lt2>
        <a:accent1>
          <a:srgbClr val="DF0029"/>
        </a:accent1>
        <a:accent2>
          <a:srgbClr val="DF0029"/>
        </a:accent2>
        <a:accent3>
          <a:srgbClr val="E9EAEA"/>
        </a:accent3>
        <a:accent4>
          <a:srgbClr val="2A0056"/>
        </a:accent4>
        <a:accent5>
          <a:srgbClr val="ECAAAC"/>
        </a:accent5>
        <a:accent6>
          <a:srgbClr val="CA0024"/>
        </a:accent6>
        <a:hlink>
          <a:srgbClr val="135A9A"/>
        </a:hlink>
        <a:folHlink>
          <a:srgbClr val="711C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电子科技大学离散数学课程组</Template>
  <TotalTime>2529</TotalTime>
  <Words>4205</Words>
  <Application>Microsoft Office PowerPoint</Application>
  <PresentationFormat>全屏显示(4:3)</PresentationFormat>
  <Paragraphs>527</Paragraphs>
  <Slides>61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61</vt:i4>
      </vt:variant>
    </vt:vector>
  </HeadingPairs>
  <TitlesOfParts>
    <vt:vector size="76" baseType="lpstr">
      <vt:lpstr>黑体</vt:lpstr>
      <vt:lpstr>Arial</vt:lpstr>
      <vt:lpstr>Wingdings</vt:lpstr>
      <vt:lpstr>Times New Roman</vt:lpstr>
      <vt:lpstr>宋体</vt:lpstr>
      <vt:lpstr>华文楷体</vt:lpstr>
      <vt:lpstr>华文新魏</vt:lpstr>
      <vt:lpstr>Symbol</vt:lpstr>
      <vt:lpstr>Monotype Sorts</vt:lpstr>
      <vt:lpstr>楷体_GB2312</vt:lpstr>
      <vt:lpstr>Times New Roman (Hebrew)</vt:lpstr>
      <vt:lpstr>电子科技大学离散数学课程组</vt:lpstr>
      <vt:lpstr>MathType 5.0 Equation</vt:lpstr>
      <vt:lpstr>Microsoft Equation 3.0</vt:lpstr>
      <vt:lpstr>Microsoft 公式 3.0</vt:lpstr>
      <vt:lpstr>PowerPoint 演示文稿</vt:lpstr>
      <vt:lpstr>第一篇 预备知识</vt:lpstr>
      <vt:lpstr>教学目标</vt:lpstr>
      <vt:lpstr>第1章 集合论</vt:lpstr>
      <vt:lpstr>集合论</vt:lpstr>
      <vt:lpstr>1.0 内容提要</vt:lpstr>
      <vt:lpstr>1.1 本章学习要求</vt:lpstr>
      <vt:lpstr>1.2  集合</vt:lpstr>
      <vt:lpstr>二、集合的记法</vt:lpstr>
      <vt:lpstr>固定的符号</vt:lpstr>
      <vt:lpstr>1.2.1  集合的表示方法</vt:lpstr>
      <vt:lpstr>1、枚举法（显示法）</vt:lpstr>
      <vt:lpstr>枚举法的优缺点</vt:lpstr>
      <vt:lpstr>2、叙述法（隐式法）</vt:lpstr>
      <vt:lpstr>例1.2.2</vt:lpstr>
      <vt:lpstr>3、归纳法</vt:lpstr>
      <vt:lpstr>例1.2.3</vt:lpstr>
      <vt:lpstr>4、递归指定集合</vt:lpstr>
      <vt:lpstr>5、文氏图解法</vt:lpstr>
      <vt:lpstr>1.2.2 集合与元素的关系</vt:lpstr>
      <vt:lpstr>罗素悖论</vt:lpstr>
      <vt:lpstr>1.2.3 集合与集合的关系</vt:lpstr>
      <vt:lpstr>例1.2.5</vt:lpstr>
      <vt:lpstr>例1.2.6 </vt:lpstr>
      <vt:lpstr>三、包含和真包含关系</vt:lpstr>
      <vt:lpstr>例1.2.7</vt:lpstr>
      <vt:lpstr>真包含关系</vt:lpstr>
      <vt:lpstr>例1.2.8</vt:lpstr>
      <vt:lpstr>例1.2.9</vt:lpstr>
      <vt:lpstr>1.2.4 几个特殊集合</vt:lpstr>
      <vt:lpstr>定理1.2.3 （2）的证明</vt:lpstr>
      <vt:lpstr>2、全集</vt:lpstr>
      <vt:lpstr>例1.2.12</vt:lpstr>
      <vt:lpstr>有限集和无限集</vt:lpstr>
      <vt:lpstr>m元子集</vt:lpstr>
      <vt:lpstr>子集总数</vt:lpstr>
      <vt:lpstr>幂集</vt:lpstr>
      <vt:lpstr>例1.2.15</vt:lpstr>
      <vt:lpstr>1.2.5  集合的运算</vt:lpstr>
      <vt:lpstr>推广</vt:lpstr>
      <vt:lpstr>定理1.2.5</vt:lpstr>
      <vt:lpstr>定理1.2.5(续）</vt:lpstr>
      <vt:lpstr>选取证明</vt:lpstr>
      <vt:lpstr>证明（a）：</vt:lpstr>
      <vt:lpstr>证明（b）：</vt:lpstr>
      <vt:lpstr>1.3  无限集</vt:lpstr>
      <vt:lpstr>1.3.1 可数集合与不可数集合</vt:lpstr>
      <vt:lpstr>自然数集合N的定义</vt:lpstr>
      <vt:lpstr>等势的概念</vt:lpstr>
      <vt:lpstr>可数集合(可列集）</vt:lpstr>
      <vt:lpstr>解：1）</vt:lpstr>
      <vt:lpstr>2）</vt:lpstr>
      <vt:lpstr>3）</vt:lpstr>
      <vt:lpstr>定理1.3.1</vt:lpstr>
      <vt:lpstr>不可数集合</vt:lpstr>
      <vt:lpstr>例1.3.2</vt:lpstr>
      <vt:lpstr>例1.3.2(续)</vt:lpstr>
      <vt:lpstr>1.5  本章总结 </vt:lpstr>
      <vt:lpstr>习题类型</vt:lpstr>
      <vt:lpstr>习题    第21-22页</vt:lpstr>
      <vt:lpstr>PowerPoint 演示文稿</vt:lpstr>
    </vt:vector>
  </TitlesOfParts>
  <Company>UESTC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顾小丰</dc:creator>
  <cp:lastModifiedBy>GuXF-QiuH</cp:lastModifiedBy>
  <cp:revision>58</cp:revision>
  <dcterms:created xsi:type="dcterms:W3CDTF">2008-02-21T03:51:14Z</dcterms:created>
  <dcterms:modified xsi:type="dcterms:W3CDTF">2019-02-24T15:00:36Z</dcterms:modified>
</cp:coreProperties>
</file>