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23"/>
  </p:notesMasterIdLst>
  <p:sldIdLst>
    <p:sldId id="361" r:id="rId2"/>
    <p:sldId id="287" r:id="rId3"/>
    <p:sldId id="288" r:id="rId4"/>
    <p:sldId id="277" r:id="rId5"/>
    <p:sldId id="362" r:id="rId6"/>
    <p:sldId id="289" r:id="rId7"/>
    <p:sldId id="290" r:id="rId8"/>
    <p:sldId id="291" r:id="rId9"/>
    <p:sldId id="363" r:id="rId10"/>
    <p:sldId id="292" r:id="rId11"/>
    <p:sldId id="294" r:id="rId12"/>
    <p:sldId id="364" r:id="rId13"/>
    <p:sldId id="295" r:id="rId14"/>
    <p:sldId id="297" r:id="rId15"/>
    <p:sldId id="366" r:id="rId16"/>
    <p:sldId id="299" r:id="rId17"/>
    <p:sldId id="301" r:id="rId18"/>
    <p:sldId id="367" r:id="rId19"/>
    <p:sldId id="302" r:id="rId20"/>
    <p:sldId id="303" r:id="rId21"/>
    <p:sldId id="368" r:id="rId22"/>
    <p:sldId id="304" r:id="rId23"/>
    <p:sldId id="305" r:id="rId24"/>
    <p:sldId id="306" r:id="rId25"/>
    <p:sldId id="369" r:id="rId26"/>
    <p:sldId id="308" r:id="rId27"/>
    <p:sldId id="309" r:id="rId28"/>
    <p:sldId id="310" r:id="rId29"/>
    <p:sldId id="370" r:id="rId30"/>
    <p:sldId id="311" r:id="rId31"/>
    <p:sldId id="336" r:id="rId32"/>
    <p:sldId id="314" r:id="rId33"/>
    <p:sldId id="316" r:id="rId34"/>
    <p:sldId id="371" r:id="rId35"/>
    <p:sldId id="317" r:id="rId36"/>
    <p:sldId id="319" r:id="rId37"/>
    <p:sldId id="320" r:id="rId38"/>
    <p:sldId id="321" r:id="rId39"/>
    <p:sldId id="374" r:id="rId40"/>
    <p:sldId id="322" r:id="rId41"/>
    <p:sldId id="323" r:id="rId42"/>
    <p:sldId id="324" r:id="rId43"/>
    <p:sldId id="325" r:id="rId44"/>
    <p:sldId id="326" r:id="rId45"/>
    <p:sldId id="327" r:id="rId46"/>
    <p:sldId id="328" r:id="rId47"/>
    <p:sldId id="330" r:id="rId48"/>
    <p:sldId id="329" r:id="rId49"/>
    <p:sldId id="331" r:id="rId50"/>
    <p:sldId id="332" r:id="rId51"/>
    <p:sldId id="375" r:id="rId52"/>
    <p:sldId id="333" r:id="rId53"/>
    <p:sldId id="334" r:id="rId54"/>
    <p:sldId id="335" r:id="rId55"/>
    <p:sldId id="337" r:id="rId56"/>
    <p:sldId id="380" r:id="rId57"/>
    <p:sldId id="338" r:id="rId58"/>
    <p:sldId id="339" r:id="rId59"/>
    <p:sldId id="340" r:id="rId60"/>
    <p:sldId id="341" r:id="rId61"/>
    <p:sldId id="342" r:id="rId62"/>
    <p:sldId id="343" r:id="rId63"/>
    <p:sldId id="378" r:id="rId64"/>
    <p:sldId id="344" r:id="rId65"/>
    <p:sldId id="377" r:id="rId66"/>
    <p:sldId id="345" r:id="rId67"/>
    <p:sldId id="346" r:id="rId68"/>
    <p:sldId id="376" r:id="rId69"/>
    <p:sldId id="348" r:id="rId70"/>
    <p:sldId id="349" r:id="rId71"/>
    <p:sldId id="350" r:id="rId72"/>
    <p:sldId id="347" r:id="rId73"/>
    <p:sldId id="351" r:id="rId74"/>
    <p:sldId id="352" r:id="rId75"/>
    <p:sldId id="353" r:id="rId76"/>
    <p:sldId id="354" r:id="rId77"/>
    <p:sldId id="355" r:id="rId78"/>
    <p:sldId id="356" r:id="rId79"/>
    <p:sldId id="357" r:id="rId80"/>
    <p:sldId id="358" r:id="rId81"/>
    <p:sldId id="359" r:id="rId82"/>
    <p:sldId id="360" r:id="rId83"/>
    <p:sldId id="382" r:id="rId84"/>
    <p:sldId id="383" r:id="rId85"/>
    <p:sldId id="384" r:id="rId86"/>
    <p:sldId id="385" r:id="rId87"/>
    <p:sldId id="386" r:id="rId88"/>
    <p:sldId id="387" r:id="rId89"/>
    <p:sldId id="388" r:id="rId90"/>
    <p:sldId id="389" r:id="rId91"/>
    <p:sldId id="390" r:id="rId92"/>
    <p:sldId id="391" r:id="rId93"/>
    <p:sldId id="392" r:id="rId94"/>
    <p:sldId id="393" r:id="rId95"/>
    <p:sldId id="394" r:id="rId96"/>
    <p:sldId id="395" r:id="rId97"/>
    <p:sldId id="396" r:id="rId98"/>
    <p:sldId id="397" r:id="rId99"/>
    <p:sldId id="398" r:id="rId100"/>
    <p:sldId id="399" r:id="rId101"/>
    <p:sldId id="400" r:id="rId102"/>
    <p:sldId id="401" r:id="rId103"/>
    <p:sldId id="402" r:id="rId104"/>
    <p:sldId id="403" r:id="rId105"/>
    <p:sldId id="404" r:id="rId106"/>
    <p:sldId id="405" r:id="rId107"/>
    <p:sldId id="406" r:id="rId108"/>
    <p:sldId id="407" r:id="rId109"/>
    <p:sldId id="408" r:id="rId110"/>
    <p:sldId id="409" r:id="rId111"/>
    <p:sldId id="410" r:id="rId112"/>
    <p:sldId id="411" r:id="rId113"/>
    <p:sldId id="412" r:id="rId114"/>
    <p:sldId id="413" r:id="rId115"/>
    <p:sldId id="414" r:id="rId116"/>
    <p:sldId id="415" r:id="rId117"/>
    <p:sldId id="416" r:id="rId118"/>
    <p:sldId id="417" r:id="rId119"/>
    <p:sldId id="418" r:id="rId120"/>
    <p:sldId id="381" r:id="rId121"/>
    <p:sldId id="276" r:id="rId122"/>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rgbClr val="FF0000"/>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3200" b="1" kern="1200">
        <a:solidFill>
          <a:srgbClr val="FF0000"/>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3200" b="1" kern="1200">
        <a:solidFill>
          <a:srgbClr val="FF0000"/>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3200" b="1" kern="1200">
        <a:solidFill>
          <a:srgbClr val="FF0000"/>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3200" b="1" kern="1200">
        <a:solidFill>
          <a:srgbClr val="FF0000"/>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3200" b="1" kern="1200">
        <a:solidFill>
          <a:srgbClr val="FF0000"/>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3200" b="1" kern="1200">
        <a:solidFill>
          <a:srgbClr val="FF0000"/>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3200" b="1" kern="1200">
        <a:solidFill>
          <a:srgbClr val="FF0000"/>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3200" b="1" kern="1200">
        <a:solidFill>
          <a:srgbClr val="FF0000"/>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FF"/>
    <a:srgbClr val="CC0099"/>
    <a:srgbClr val="000000"/>
    <a:srgbClr val="FF0000"/>
    <a:srgbClr val="FFCC00"/>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0" autoAdjust="0"/>
    <p:restoredTop sz="94660" autoAdjust="0"/>
  </p:normalViewPr>
  <p:slideViewPr>
    <p:cSldViewPr>
      <p:cViewPr varScale="1">
        <p:scale>
          <a:sx n="66" d="100"/>
          <a:sy n="66" d="100"/>
        </p:scale>
        <p:origin x="14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ea typeface="宋体" pitchFamily="2" charset="-122"/>
              </a:defRPr>
            </a:lvl1pPr>
          </a:lstStyle>
          <a:p>
            <a:pPr>
              <a:defRPr/>
            </a:pPr>
            <a:endParaRPr lang="zh-CN" altLang="en-US"/>
          </a:p>
        </p:txBody>
      </p:sp>
      <p:sp>
        <p:nvSpPr>
          <p:cNvPr id="104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ea typeface="宋体" pitchFamily="2" charset="-122"/>
              </a:defRPr>
            </a:lvl1pPr>
          </a:lstStyle>
          <a:p>
            <a:pPr>
              <a:defRPr/>
            </a:pPr>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chemeClr val="tx1"/>
                </a:solidFill>
                <a:latin typeface="Arial" panose="020B0604020202020204" pitchFamily="34" charset="0"/>
                <a:ea typeface="宋体" panose="02010600030101010101" pitchFamily="2" charset="-122"/>
              </a:defRPr>
            </a:lvl1pPr>
          </a:lstStyle>
          <a:p>
            <a:pPr>
              <a:defRPr/>
            </a:pPr>
            <a:fld id="{A7195165-CFE4-47EB-A192-996985501E1B}" type="slidenum">
              <a:rPr lang="zh-CN" altLang="en-US"/>
              <a:pPr>
                <a:defRPr/>
              </a:pPr>
              <a:t>‹#›</a:t>
            </a:fld>
            <a:endParaRPr lang="en-US" altLang="zh-CN"/>
          </a:p>
        </p:txBody>
      </p:sp>
    </p:spTree>
    <p:extLst>
      <p:ext uri="{BB962C8B-B14F-4D97-AF65-F5344CB8AC3E}">
        <p14:creationId xmlns:p14="http://schemas.microsoft.com/office/powerpoint/2010/main" val="4544723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AE1E0C-A06B-43ED-BDE4-D5720E337E6C}" type="slidenum">
              <a:rPr lang="zh-CN" altLang="en-US"/>
              <a:pPr>
                <a:spcBef>
                  <a:spcPct val="0"/>
                </a:spcBef>
              </a:pPr>
              <a:t>1</a:t>
            </a:fld>
            <a:endParaRPr lang="en-US" altLang="zh-CN"/>
          </a:p>
        </p:txBody>
      </p:sp>
      <p:sp>
        <p:nvSpPr>
          <p:cNvPr id="5123" name="Rectangle 2"/>
          <p:cNvSpPr>
            <a:spLocks noRot="1" noChangeArrowheads="1" noTextEdit="1"/>
          </p:cNvSpPr>
          <p:nvPr>
            <p:ph type="sldImg"/>
          </p:nvPr>
        </p:nvSpPr>
        <p:spPr>
          <a:ln/>
        </p:spPr>
      </p:sp>
      <p:sp>
        <p:nvSpPr>
          <p:cNvPr id="51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929652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p:cNvSpPr>
            <a:spLocks noChangeShapeType="1"/>
          </p:cNvSpPr>
          <p:nvPr/>
        </p:nvSpPr>
        <p:spPr bwMode="auto">
          <a:xfrm flipH="1">
            <a:off x="1143000" y="2422525"/>
            <a:ext cx="8001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009775" y="2425700"/>
            <a:ext cx="0" cy="2746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5"/>
          <p:cNvSpPr>
            <a:spLocks noChangeArrowheads="1"/>
          </p:cNvSpPr>
          <p:nvPr/>
        </p:nvSpPr>
        <p:spPr bwMode="auto">
          <a:xfrm>
            <a:off x="-7938" y="0"/>
            <a:ext cx="9151938" cy="6858000"/>
          </a:xfrm>
          <a:prstGeom prst="rect">
            <a:avLst/>
          </a:prstGeom>
          <a:solidFill>
            <a:schemeClr val="tx2"/>
          </a:solidFill>
          <a:ln w="9525">
            <a:solidFill>
              <a:schemeClr val="tx1"/>
            </a:solidFill>
            <a:miter lim="800000"/>
            <a:headEnd/>
            <a:tailEnd/>
          </a:ln>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6" name="Rectangle 7"/>
          <p:cNvSpPr>
            <a:spLocks noChangeArrowheads="1"/>
          </p:cNvSpPr>
          <p:nvPr/>
        </p:nvSpPr>
        <p:spPr bwMode="auto">
          <a:xfrm>
            <a:off x="4763" y="6742113"/>
            <a:ext cx="8599487" cy="71437"/>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 name="Rectangle 8"/>
          <p:cNvSpPr>
            <a:spLocks noChangeArrowheads="1"/>
          </p:cNvSpPr>
          <p:nvPr/>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8" name="Rectangle 9"/>
          <p:cNvSpPr>
            <a:spLocks noChangeArrowheads="1"/>
          </p:cNvSpPr>
          <p:nvPr/>
        </p:nvSpPr>
        <p:spPr bwMode="auto">
          <a:xfrm>
            <a:off x="1588" y="6577013"/>
            <a:ext cx="8597900" cy="165100"/>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9" name="Line 10"/>
          <p:cNvSpPr>
            <a:spLocks noChangeShapeType="1"/>
          </p:cNvSpPr>
          <p:nvPr/>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 name="Text Box 11"/>
          <p:cNvSpPr txBox="1">
            <a:spLocks noChangeArrowheads="1"/>
          </p:cNvSpPr>
          <p:nvPr/>
        </p:nvSpPr>
        <p:spPr bwMode="auto">
          <a:xfrm>
            <a:off x="0" y="4149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1" name="Group 12"/>
          <p:cNvGrpSpPr>
            <a:grpSpLocks/>
          </p:cNvGrpSpPr>
          <p:nvPr/>
        </p:nvGrpSpPr>
        <p:grpSpPr bwMode="auto">
          <a:xfrm>
            <a:off x="7596188" y="188913"/>
            <a:ext cx="1338262" cy="2189162"/>
            <a:chOff x="4704" y="1885"/>
            <a:chExt cx="843" cy="1379"/>
          </a:xfrm>
        </p:grpSpPr>
        <p:sp>
          <p:nvSpPr>
            <p:cNvPr id="12" name="Oval 13"/>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3" name="Oval 14"/>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4" name="Oval 15"/>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5" name="Oval 16"/>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6" name="Oval 17"/>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7" name="Oval 18"/>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8" name="Oval 19"/>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9" name="Oval 20"/>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0" name="Oval 21"/>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1" name="Oval 22"/>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2" name="Oval 23"/>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3" name="Oval 24"/>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4" name="Oval 25"/>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5" name="Oval 26"/>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6" name="Oval 27"/>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7" name="Oval 28"/>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8" name="Oval 29"/>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29" name="Oval 30"/>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0" name="Oval 31"/>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1" name="Oval 32"/>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2" name="Oval 33"/>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3" name="Oval 34"/>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4" name="Oval 35"/>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5" name="Oval 36"/>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6" name="Oval 37"/>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7" name="Oval 38"/>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8" name="Oval 39"/>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9" name="Oval 40"/>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0" name="Oval 41"/>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1" name="Oval 42"/>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2" name="Oval 43"/>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43" name="Line 44"/>
          <p:cNvSpPr>
            <a:spLocks noChangeShapeType="1"/>
          </p:cNvSpPr>
          <p:nvPr/>
        </p:nvSpPr>
        <p:spPr bwMode="auto">
          <a:xfrm>
            <a:off x="7451725" y="0"/>
            <a:ext cx="0" cy="54451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44" name="Picture 45" descr="no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288" y="0"/>
            <a:ext cx="23764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6"/>
          <p:cNvSpPr>
            <a:spLocks noChangeArrowheads="1"/>
          </p:cNvSpPr>
          <p:nvPr userDrawn="1"/>
        </p:nvSpPr>
        <p:spPr bwMode="auto">
          <a:xfrm>
            <a:off x="0" y="0"/>
            <a:ext cx="6740525" cy="422275"/>
          </a:xfrm>
          <a:prstGeom prst="rect">
            <a:avLst/>
          </a:prstGeom>
          <a:solidFill>
            <a:srgbClr val="C30224"/>
          </a:solidFill>
          <a:ln w="9525">
            <a:noFill/>
            <a:miter lim="800000"/>
            <a:headEnd/>
            <a:tailEnd/>
          </a:ln>
          <a:effectLst/>
        </p:spPr>
        <p:txBody>
          <a:bodyPr wrap="none" lIns="36000" rIns="36000" anchor="ctr"/>
          <a:lstStyle>
            <a:defPPr>
              <a:defRPr lang="en-US"/>
            </a:defPPr>
            <a:lvl1pPr algn="l" rtl="0" fontAlgn="base">
              <a:spcBef>
                <a:spcPct val="0"/>
              </a:spcBef>
              <a:spcAft>
                <a:spcPct val="0"/>
              </a:spcAft>
              <a:defRPr sz="2800" b="1" kern="1200">
                <a:solidFill>
                  <a:srgbClr val="FF0000"/>
                </a:solidFill>
                <a:latin typeface="黑体" pitchFamily="2" charset="-122"/>
                <a:ea typeface="黑体" pitchFamily="2" charset="-122"/>
                <a:cs typeface="+mn-cs"/>
              </a:defRPr>
            </a:lvl1pPr>
            <a:lvl2pPr marL="457200" algn="l" rtl="0" fontAlgn="base">
              <a:spcBef>
                <a:spcPct val="0"/>
              </a:spcBef>
              <a:spcAft>
                <a:spcPct val="0"/>
              </a:spcAft>
              <a:defRPr sz="2800" b="1" kern="1200">
                <a:solidFill>
                  <a:srgbClr val="FF0000"/>
                </a:solidFill>
                <a:latin typeface="黑体" pitchFamily="2" charset="-122"/>
                <a:ea typeface="黑体" pitchFamily="2" charset="-122"/>
                <a:cs typeface="+mn-cs"/>
              </a:defRPr>
            </a:lvl2pPr>
            <a:lvl3pPr marL="914400" algn="l" rtl="0" fontAlgn="base">
              <a:spcBef>
                <a:spcPct val="0"/>
              </a:spcBef>
              <a:spcAft>
                <a:spcPct val="0"/>
              </a:spcAft>
              <a:defRPr sz="2800" b="1" kern="1200">
                <a:solidFill>
                  <a:srgbClr val="FF0000"/>
                </a:solidFill>
                <a:latin typeface="黑体" pitchFamily="2" charset="-122"/>
                <a:ea typeface="黑体" pitchFamily="2" charset="-122"/>
                <a:cs typeface="+mn-cs"/>
              </a:defRPr>
            </a:lvl3pPr>
            <a:lvl4pPr marL="1371600" algn="l" rtl="0" fontAlgn="base">
              <a:spcBef>
                <a:spcPct val="0"/>
              </a:spcBef>
              <a:spcAft>
                <a:spcPct val="0"/>
              </a:spcAft>
              <a:defRPr sz="2800" b="1" kern="1200">
                <a:solidFill>
                  <a:srgbClr val="FF0000"/>
                </a:solidFill>
                <a:latin typeface="黑体" pitchFamily="2" charset="-122"/>
                <a:ea typeface="黑体" pitchFamily="2" charset="-122"/>
                <a:cs typeface="+mn-cs"/>
              </a:defRPr>
            </a:lvl4pPr>
            <a:lvl5pPr marL="1828800" algn="l" rtl="0" fontAlgn="base">
              <a:spcBef>
                <a:spcPct val="0"/>
              </a:spcBef>
              <a:spcAft>
                <a:spcPct val="0"/>
              </a:spcAft>
              <a:defRPr sz="2800" b="1" kern="1200">
                <a:solidFill>
                  <a:srgbClr val="FF0000"/>
                </a:solidFill>
                <a:latin typeface="黑体" pitchFamily="2" charset="-122"/>
                <a:ea typeface="黑体" pitchFamily="2" charset="-122"/>
                <a:cs typeface="+mn-cs"/>
              </a:defRPr>
            </a:lvl5pPr>
            <a:lvl6pPr marL="2286000" algn="l" defTabSz="914400" rtl="0" eaLnBrk="1" latinLnBrk="0" hangingPunct="1">
              <a:defRPr sz="2800" b="1" kern="1200">
                <a:solidFill>
                  <a:srgbClr val="FF0000"/>
                </a:solidFill>
                <a:latin typeface="黑体" pitchFamily="2" charset="-122"/>
                <a:ea typeface="黑体" pitchFamily="2" charset="-122"/>
                <a:cs typeface="+mn-cs"/>
              </a:defRPr>
            </a:lvl6pPr>
            <a:lvl7pPr marL="2743200" algn="l" defTabSz="914400" rtl="0" eaLnBrk="1" latinLnBrk="0" hangingPunct="1">
              <a:defRPr sz="2800" b="1" kern="1200">
                <a:solidFill>
                  <a:srgbClr val="FF0000"/>
                </a:solidFill>
                <a:latin typeface="黑体" pitchFamily="2" charset="-122"/>
                <a:ea typeface="黑体" pitchFamily="2" charset="-122"/>
                <a:cs typeface="+mn-cs"/>
              </a:defRPr>
            </a:lvl7pPr>
            <a:lvl8pPr marL="3200400" algn="l" defTabSz="914400" rtl="0" eaLnBrk="1" latinLnBrk="0" hangingPunct="1">
              <a:defRPr sz="2800" b="1" kern="1200">
                <a:solidFill>
                  <a:srgbClr val="FF0000"/>
                </a:solidFill>
                <a:latin typeface="黑体" pitchFamily="2" charset="-122"/>
                <a:ea typeface="黑体" pitchFamily="2" charset="-122"/>
                <a:cs typeface="+mn-cs"/>
              </a:defRPr>
            </a:lvl8pPr>
            <a:lvl9pPr marL="3657600" algn="l" defTabSz="914400" rtl="0" eaLnBrk="1" latinLnBrk="0" hangingPunct="1">
              <a:defRPr sz="2800" b="1" kern="1200">
                <a:solidFill>
                  <a:srgbClr val="FF0000"/>
                </a:solidFill>
                <a:latin typeface="黑体" pitchFamily="2" charset="-122"/>
                <a:ea typeface="黑体" pitchFamily="2" charset="-122"/>
                <a:cs typeface="+mn-cs"/>
              </a:defRPr>
            </a:lvl9pPr>
          </a:lstStyle>
          <a:p>
            <a:pPr algn="ctr" eaLnBrk="1" hangingPunct="1">
              <a:defRPr/>
            </a:pPr>
            <a:r>
              <a:rPr lang="zh-CN" altLang="en-US" sz="1900" dirty="0">
                <a:solidFill>
                  <a:schemeClr val="tx2"/>
                </a:solidFill>
                <a:latin typeface="华文楷体" pitchFamily="2" charset="-122"/>
                <a:ea typeface="华文楷体" pitchFamily="2" charset="-122"/>
              </a:rPr>
              <a:t>电子科技大学离散数学课程组</a:t>
            </a:r>
            <a:r>
              <a:rPr lang="en-US" altLang="zh-CN" sz="1900" dirty="0">
                <a:solidFill>
                  <a:schemeClr val="tx2"/>
                </a:solidFill>
                <a:latin typeface="华文楷体" pitchFamily="2" charset="-122"/>
                <a:ea typeface="华文楷体" pitchFamily="2" charset="-122"/>
              </a:rPr>
              <a:t>——</a:t>
            </a:r>
            <a:r>
              <a:rPr lang="zh-CN" altLang="en-US" sz="1900" dirty="0">
                <a:solidFill>
                  <a:schemeClr val="tx2"/>
                </a:solidFill>
                <a:latin typeface="华文楷体" pitchFamily="2" charset="-122"/>
                <a:ea typeface="华文楷体" pitchFamily="2" charset="-122"/>
              </a:rPr>
              <a:t>国家精品</a:t>
            </a:r>
            <a:r>
              <a:rPr lang="zh-CN" altLang="en-US" sz="1900" dirty="0" smtClean="0">
                <a:solidFill>
                  <a:schemeClr val="tx2"/>
                </a:solidFill>
                <a:latin typeface="华文楷体" pitchFamily="2" charset="-122"/>
                <a:ea typeface="华文楷体" pitchFamily="2" charset="-122"/>
              </a:rPr>
              <a:t>课程  双语示范课程</a:t>
            </a:r>
            <a:endParaRPr lang="zh-CN" altLang="en-US" sz="1900" dirty="0">
              <a:solidFill>
                <a:schemeClr val="tx2"/>
              </a:solidFill>
              <a:latin typeface="华文楷体" pitchFamily="2" charset="-122"/>
              <a:ea typeface="华文楷体" pitchFamily="2" charset="-122"/>
            </a:endParaRPr>
          </a:p>
        </p:txBody>
      </p:sp>
      <p:sp>
        <p:nvSpPr>
          <p:cNvPr id="185348" name="Rectangle 4"/>
          <p:cNvSpPr>
            <a:spLocks noGrp="1" noChangeArrowheads="1"/>
          </p:cNvSpPr>
          <p:nvPr>
            <p:ph type="ctrTitle"/>
          </p:nvPr>
        </p:nvSpPr>
        <p:spPr>
          <a:xfrm>
            <a:off x="1066800" y="692150"/>
            <a:ext cx="7696200" cy="1524000"/>
          </a:xfrm>
        </p:spPr>
        <p:txBody>
          <a:bodyPr lIns="91440" tIns="0" bIns="0" anchor="b"/>
          <a:lstStyle>
            <a:lvl1pPr>
              <a:lnSpc>
                <a:spcPct val="85000"/>
              </a:lnSpc>
              <a:defRPr sz="5800">
                <a:solidFill>
                  <a:schemeClr val="tx2"/>
                </a:solidFill>
              </a:defRPr>
            </a:lvl1pPr>
          </a:lstStyle>
          <a:p>
            <a:r>
              <a:rPr lang="en-US" altLang="en-US"/>
              <a:t>Click to edit Master title style</a:t>
            </a:r>
          </a:p>
        </p:txBody>
      </p:sp>
    </p:spTree>
    <p:extLst>
      <p:ext uri="{BB962C8B-B14F-4D97-AF65-F5344CB8AC3E}">
        <p14:creationId xmlns:p14="http://schemas.microsoft.com/office/powerpoint/2010/main" val="426706714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dt" sz="half" idx="10"/>
          </p:nvPr>
        </p:nvSpPr>
        <p:spPr>
          <a:ln/>
        </p:spPr>
        <p:txBody>
          <a:bodyPr/>
          <a:lstStyle>
            <a:lvl1pPr>
              <a:defRPr/>
            </a:lvl1pPr>
          </a:lstStyle>
          <a:p>
            <a:pPr>
              <a:defRPr/>
            </a:pPr>
            <a:fld id="{130ED516-CE6B-4F07-8D20-F78523DB08DA}" type="datetime1">
              <a:rPr lang="zh-CN" altLang="en-US"/>
              <a:pPr>
                <a:defRPr/>
              </a:pPr>
              <a:t>2019/3/24</a:t>
            </a:fld>
            <a:endParaRPr lang="en-US" altLang="zh-CN"/>
          </a:p>
        </p:txBody>
      </p:sp>
    </p:spTree>
    <p:extLst>
      <p:ext uri="{BB962C8B-B14F-4D97-AF65-F5344CB8AC3E}">
        <p14:creationId xmlns:p14="http://schemas.microsoft.com/office/powerpoint/2010/main" val="3163288027"/>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fld id="{3F910CF6-71DA-4112-96E3-9883FE24EB8C}" type="datetime1">
              <a:rPr lang="zh-CN" altLang="en-US"/>
              <a:pPr>
                <a:defRPr/>
              </a:pPr>
              <a:t>2019/3/24</a:t>
            </a:fld>
            <a:endParaRPr lang="en-US" altLang="zh-CN"/>
          </a:p>
        </p:txBody>
      </p:sp>
    </p:spTree>
    <p:extLst>
      <p:ext uri="{BB962C8B-B14F-4D97-AF65-F5344CB8AC3E}">
        <p14:creationId xmlns:p14="http://schemas.microsoft.com/office/powerpoint/2010/main" val="3347992824"/>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44488"/>
            <a:ext cx="8064500" cy="9239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484313"/>
            <a:ext cx="3956050" cy="2998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484313"/>
            <a:ext cx="3956050" cy="142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059113"/>
            <a:ext cx="3956050" cy="1423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dt" sz="half" idx="10"/>
          </p:nvPr>
        </p:nvSpPr>
        <p:spPr>
          <a:ln/>
        </p:spPr>
        <p:txBody>
          <a:bodyPr/>
          <a:lstStyle>
            <a:lvl1pPr>
              <a:defRPr/>
            </a:lvl1pPr>
          </a:lstStyle>
          <a:p>
            <a:pPr>
              <a:defRPr/>
            </a:pPr>
            <a:fld id="{CCE3E321-1045-4CE3-85E6-AC177BBA5884}" type="datetime1">
              <a:rPr lang="zh-CN" altLang="en-US"/>
              <a:pPr>
                <a:defRPr/>
              </a:pPr>
              <a:t>2019/3/24</a:t>
            </a:fld>
            <a:endParaRPr lang="en-US" altLang="zh-CN"/>
          </a:p>
        </p:txBody>
      </p:sp>
    </p:spTree>
    <p:extLst>
      <p:ext uri="{BB962C8B-B14F-4D97-AF65-F5344CB8AC3E}">
        <p14:creationId xmlns:p14="http://schemas.microsoft.com/office/powerpoint/2010/main" val="116465729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51938" cy="6858000"/>
          </a:xfrm>
          <a:prstGeom prst="rect">
            <a:avLst/>
          </a:prstGeom>
          <a:solidFill>
            <a:schemeClr val="tx2"/>
          </a:solidFill>
          <a:ln w="9525">
            <a:solidFill>
              <a:schemeClr val="tx1"/>
            </a:solidFill>
            <a:miter lim="800000"/>
            <a:headEnd/>
            <a:tailEnd/>
          </a:ln>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27" name="Rectangle 3"/>
          <p:cNvSpPr>
            <a:spLocks noGrp="1" noChangeArrowheads="1"/>
          </p:cNvSpPr>
          <p:nvPr>
            <p:ph type="title"/>
          </p:nvPr>
        </p:nvSpPr>
        <p:spPr bwMode="auto">
          <a:xfrm>
            <a:off x="611188" y="344488"/>
            <a:ext cx="8064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auto">
          <a:xfrm>
            <a:off x="611188" y="1484313"/>
            <a:ext cx="80645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 主文本标题</a:t>
            </a:r>
          </a:p>
          <a:p>
            <a:pPr lvl="1"/>
            <a:r>
              <a:rPr lang="zh-CN" altLang="en-US" smtClean="0"/>
              <a:t>二级标题</a:t>
            </a:r>
            <a:endParaRPr lang="en-US" altLang="en-US" smtClean="0"/>
          </a:p>
          <a:p>
            <a:pPr lvl="2"/>
            <a:r>
              <a:rPr lang="zh-CN" altLang="en-US" smtClean="0"/>
              <a:t>三级标题</a:t>
            </a:r>
            <a:endParaRPr lang="en-US" altLang="en-US" smtClean="0"/>
          </a:p>
          <a:p>
            <a:pPr lvl="3"/>
            <a:r>
              <a:rPr lang="zh-CN" altLang="en-US" smtClean="0"/>
              <a:t>四级标题</a:t>
            </a:r>
            <a:endParaRPr lang="en-US" altLang="en-US" smtClean="0"/>
          </a:p>
          <a:p>
            <a:pPr lvl="4"/>
            <a:r>
              <a:rPr lang="zh-CN" altLang="en-US" smtClean="0"/>
              <a:t>五级标题</a:t>
            </a:r>
          </a:p>
        </p:txBody>
      </p:sp>
      <p:sp>
        <p:nvSpPr>
          <p:cNvPr id="1029" name="Rectangle 6"/>
          <p:cNvSpPr>
            <a:spLocks noChangeArrowheads="1"/>
          </p:cNvSpPr>
          <p:nvPr/>
        </p:nvSpPr>
        <p:spPr bwMode="auto">
          <a:xfrm>
            <a:off x="4763" y="6597650"/>
            <a:ext cx="8312150" cy="260350"/>
          </a:xfrm>
          <a:prstGeom prst="rect">
            <a:avLst/>
          </a:prstGeom>
          <a:solidFill>
            <a:srgbClr val="E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0" name="Rectangle 7"/>
          <p:cNvSpPr>
            <a:spLocks noChangeArrowheads="1"/>
          </p:cNvSpPr>
          <p:nvPr/>
        </p:nvSpPr>
        <p:spPr bwMode="auto">
          <a:xfrm>
            <a:off x="11113" y="6811963"/>
            <a:ext cx="9140825" cy="73025"/>
          </a:xfrm>
          <a:prstGeom prst="rect">
            <a:avLst/>
          </a:prstGeom>
          <a:solidFill>
            <a:srgbClr val="C9561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1" name="Rectangle 8"/>
          <p:cNvSpPr>
            <a:spLocks noChangeArrowheads="1"/>
          </p:cNvSpPr>
          <p:nvPr/>
        </p:nvSpPr>
        <p:spPr bwMode="auto">
          <a:xfrm>
            <a:off x="1588" y="6524625"/>
            <a:ext cx="8242300" cy="217488"/>
          </a:xfrm>
          <a:prstGeom prst="rect">
            <a:avLst/>
          </a:prstGeom>
          <a:solidFill>
            <a:srgbClr val="FCC2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2" name="Text Box 9"/>
          <p:cNvSpPr txBox="1">
            <a:spLocks noChangeArrowheads="1"/>
          </p:cNvSpPr>
          <p:nvPr/>
        </p:nvSpPr>
        <p:spPr bwMode="auto">
          <a:xfrm>
            <a:off x="7812088" y="6465888"/>
            <a:ext cx="1296987" cy="369887"/>
          </a:xfrm>
          <a:prstGeom prst="rect">
            <a:avLst/>
          </a:prstGeom>
          <a:noFill/>
          <a:ln w="9525">
            <a:noFill/>
            <a:miter lim="800000"/>
            <a:headEnd/>
            <a:tailEnd/>
          </a:ln>
        </p:spPr>
        <p:txBody>
          <a:bodyPr lIns="0" tIns="0" rIns="0" bIns="0">
            <a:spAutoFit/>
          </a:bodyPr>
          <a:lstStyle>
            <a:lvl1pPr eaLnBrk="0" hangingPunct="0">
              <a:defRPr sz="3200" b="1">
                <a:solidFill>
                  <a:srgbClr val="FF0000"/>
                </a:solidFill>
                <a:latin typeface="黑体" panose="02010609060101010101" pitchFamily="49" charset="-122"/>
                <a:ea typeface="黑体" panose="02010609060101010101" pitchFamily="49" charset="-122"/>
              </a:defRPr>
            </a:lvl1pPr>
            <a:lvl2pPr marL="742950" indent="-285750" eaLnBrk="0" hangingPunct="0">
              <a:defRPr sz="3200" b="1">
                <a:solidFill>
                  <a:srgbClr val="FF0000"/>
                </a:solidFill>
                <a:latin typeface="黑体" panose="02010609060101010101" pitchFamily="49" charset="-122"/>
                <a:ea typeface="黑体" panose="02010609060101010101" pitchFamily="49" charset="-122"/>
              </a:defRPr>
            </a:lvl2pPr>
            <a:lvl3pPr marL="1143000" indent="-228600" eaLnBrk="0" hangingPunct="0">
              <a:defRPr sz="3200" b="1">
                <a:solidFill>
                  <a:srgbClr val="FF0000"/>
                </a:solidFill>
                <a:latin typeface="黑体" panose="02010609060101010101" pitchFamily="49" charset="-122"/>
                <a:ea typeface="黑体" panose="02010609060101010101" pitchFamily="49" charset="-122"/>
              </a:defRPr>
            </a:lvl3pPr>
            <a:lvl4pPr marL="1600200" indent="-228600" eaLnBrk="0" hangingPunct="0">
              <a:defRPr sz="3200" b="1">
                <a:solidFill>
                  <a:srgbClr val="FF0000"/>
                </a:solidFill>
                <a:latin typeface="黑体" panose="02010609060101010101" pitchFamily="49" charset="-122"/>
                <a:ea typeface="黑体" panose="02010609060101010101" pitchFamily="49" charset="-122"/>
              </a:defRPr>
            </a:lvl4pPr>
            <a:lvl5pPr marL="2057400" indent="-228600" eaLnBrk="0" hangingPunct="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algn="r">
              <a:defRPr/>
            </a:pPr>
            <a:r>
              <a:rPr lang="en-US" altLang="zh-CN" sz="2400" smtClean="0">
                <a:solidFill>
                  <a:srgbClr val="000099"/>
                </a:solidFill>
              </a:rPr>
              <a:t>120-</a:t>
            </a:r>
            <a:fld id="{2CD2E739-10A7-445B-843E-1C4D8A064FD6}" type="slidenum">
              <a:rPr lang="en-US" altLang="zh-CN" sz="2400" smtClean="0">
                <a:solidFill>
                  <a:srgbClr val="000099"/>
                </a:solidFill>
              </a:rPr>
              <a:pPr algn="r">
                <a:defRPr/>
              </a:pPr>
              <a:t>‹#›</a:t>
            </a:fld>
            <a:endParaRPr lang="en-US" altLang="zh-CN" sz="2400" smtClean="0">
              <a:solidFill>
                <a:srgbClr val="000099"/>
              </a:solidFill>
            </a:endParaRPr>
          </a:p>
        </p:txBody>
      </p:sp>
      <p:sp>
        <p:nvSpPr>
          <p:cNvPr id="1033" name="Line 10"/>
          <p:cNvSpPr>
            <a:spLocks noChangeShapeType="1"/>
          </p:cNvSpPr>
          <p:nvPr/>
        </p:nvSpPr>
        <p:spPr bwMode="auto">
          <a:xfrm flipV="1">
            <a:off x="611188" y="11255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 name="Text Box 11"/>
          <p:cNvSpPr txBox="1">
            <a:spLocks noChangeArrowheads="1"/>
          </p:cNvSpPr>
          <p:nvPr/>
        </p:nvSpPr>
        <p:spPr bwMode="auto">
          <a:xfrm>
            <a:off x="2484438" y="0"/>
            <a:ext cx="217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pPr>
            <a:endParaRPr lang="zh-CN" altLang="en-US" sz="1800">
              <a:solidFill>
                <a:schemeClr val="tx1"/>
              </a:solidFill>
              <a:latin typeface="Arial" panose="020B0604020202020204" pitchFamily="34" charset="0"/>
              <a:ea typeface="宋体" panose="02010600030101010101" pitchFamily="2" charset="-122"/>
            </a:endParaRPr>
          </a:p>
        </p:txBody>
      </p:sp>
      <p:pic>
        <p:nvPicPr>
          <p:cNvPr id="1035" name="Picture 12" descr="no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5763" y="0"/>
            <a:ext cx="24114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33" name="Rectangle 13"/>
          <p:cNvSpPr>
            <a:spLocks noGrp="1" noChangeArrowheads="1"/>
          </p:cNvSpPr>
          <p:nvPr>
            <p:ph type="dt" sz="half" idx="2"/>
          </p:nvPr>
        </p:nvSpPr>
        <p:spPr bwMode="gray">
          <a:xfrm>
            <a:off x="250825" y="6405563"/>
            <a:ext cx="1728788" cy="3651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2400">
                <a:solidFill>
                  <a:srgbClr val="0000FF"/>
                </a:solidFill>
                <a:latin typeface="黑体" pitchFamily="2" charset="-122"/>
                <a:ea typeface="黑体" pitchFamily="2" charset="-122"/>
              </a:defRPr>
            </a:lvl1pPr>
          </a:lstStyle>
          <a:p>
            <a:pPr>
              <a:defRPr/>
            </a:pPr>
            <a:fld id="{DA500B20-97A8-4827-9727-3A106C56AD78}" type="datetime1">
              <a:rPr lang="zh-CN" altLang="en-US"/>
              <a:pPr>
                <a:defRPr/>
              </a:pPr>
              <a:t>2019/3/24</a:t>
            </a:fld>
            <a:endParaRPr lang="en-US" altLang="zh-CN"/>
          </a:p>
        </p:txBody>
      </p:sp>
      <p:sp>
        <p:nvSpPr>
          <p:cNvPr id="1037" name="AutoShape 16">
            <a:hlinkClick r:id="" action="ppaction://hlinkshowjump?jump=previousslide" highlightClick="1"/>
          </p:cNvPr>
          <p:cNvSpPr>
            <a:spLocks noChangeArrowheads="1"/>
          </p:cNvSpPr>
          <p:nvPr userDrawn="1"/>
        </p:nvSpPr>
        <p:spPr bwMode="auto">
          <a:xfrm>
            <a:off x="4030663" y="6451600"/>
            <a:ext cx="539750" cy="360363"/>
          </a:xfrm>
          <a:prstGeom prst="actionButtonBackPrevious">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8" name="AutoShape 17">
            <a:hlinkClick r:id="" action="ppaction://hlinkshowjump?jump=nextslide" highlightClick="1"/>
          </p:cNvPr>
          <p:cNvSpPr>
            <a:spLocks noChangeArrowheads="1"/>
          </p:cNvSpPr>
          <p:nvPr userDrawn="1"/>
        </p:nvSpPr>
        <p:spPr bwMode="auto">
          <a:xfrm>
            <a:off x="4751388" y="6451600"/>
            <a:ext cx="539750" cy="360363"/>
          </a:xfrm>
          <a:prstGeom prst="actionButtonForwardNext">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39" name="AutoShape 18">
            <a:hlinkClick r:id="" action="ppaction://hlinkshowjump?jump=firstslide" highlightClick="1"/>
          </p:cNvPr>
          <p:cNvSpPr>
            <a:spLocks noChangeArrowheads="1"/>
          </p:cNvSpPr>
          <p:nvPr userDrawn="1"/>
        </p:nvSpPr>
        <p:spPr bwMode="auto">
          <a:xfrm>
            <a:off x="3311525" y="6451600"/>
            <a:ext cx="539750" cy="360363"/>
          </a:xfrm>
          <a:prstGeom prst="actionButtonBeginning">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40" name="AutoShape 19">
            <a:hlinkClick r:id="" action="ppaction://hlinkshowjump?jump=lastslide" highlightClick="1"/>
          </p:cNvPr>
          <p:cNvSpPr>
            <a:spLocks noChangeArrowheads="1"/>
          </p:cNvSpPr>
          <p:nvPr userDrawn="1"/>
        </p:nvSpPr>
        <p:spPr bwMode="auto">
          <a:xfrm>
            <a:off x="5472113" y="6453188"/>
            <a:ext cx="539750" cy="360362"/>
          </a:xfrm>
          <a:prstGeom prst="actionButtonEnd">
            <a:avLst/>
          </a:prstGeom>
          <a:solidFill>
            <a:srgbClr val="FFFF66">
              <a:alpha val="89803"/>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rgbClr val="FF0000"/>
                </a:solidFill>
                <a:latin typeface="黑体" panose="02010609060101010101" pitchFamily="49" charset="-122"/>
                <a:ea typeface="黑体" panose="02010609060101010101" pitchFamily="49" charset="-122"/>
              </a:defRPr>
            </a:lvl1pPr>
            <a:lvl2pPr marL="742950" indent="-285750">
              <a:defRPr sz="3200" b="1">
                <a:solidFill>
                  <a:srgbClr val="FF0000"/>
                </a:solidFill>
                <a:latin typeface="黑体" panose="02010609060101010101" pitchFamily="49" charset="-122"/>
                <a:ea typeface="黑体" panose="02010609060101010101" pitchFamily="49" charset="-122"/>
              </a:defRPr>
            </a:lvl2pPr>
            <a:lvl3pPr marL="1143000" indent="-228600">
              <a:defRPr sz="3200" b="1">
                <a:solidFill>
                  <a:srgbClr val="FF0000"/>
                </a:solidFill>
                <a:latin typeface="黑体" panose="02010609060101010101" pitchFamily="49" charset="-122"/>
                <a:ea typeface="黑体" panose="02010609060101010101" pitchFamily="49" charset="-122"/>
              </a:defRPr>
            </a:lvl3pPr>
            <a:lvl4pPr marL="1600200" indent="-228600">
              <a:defRPr sz="3200" b="1">
                <a:solidFill>
                  <a:srgbClr val="FF0000"/>
                </a:solidFill>
                <a:latin typeface="黑体" panose="02010609060101010101" pitchFamily="49" charset="-122"/>
                <a:ea typeface="黑体" panose="02010609060101010101" pitchFamily="49" charset="-122"/>
              </a:defRPr>
            </a:lvl4pPr>
            <a:lvl5pPr marL="2057400" indent="-228600">
              <a:defRPr sz="32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b="1">
                <a:solidFill>
                  <a:srgbClr val="FF00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8" name="Rectangle 6"/>
          <p:cNvSpPr>
            <a:spLocks noChangeArrowheads="1"/>
          </p:cNvSpPr>
          <p:nvPr userDrawn="1"/>
        </p:nvSpPr>
        <p:spPr bwMode="auto">
          <a:xfrm>
            <a:off x="0" y="0"/>
            <a:ext cx="6740525" cy="422275"/>
          </a:xfrm>
          <a:prstGeom prst="rect">
            <a:avLst/>
          </a:prstGeom>
          <a:solidFill>
            <a:srgbClr val="C30224"/>
          </a:solidFill>
          <a:ln w="9525">
            <a:noFill/>
            <a:miter lim="800000"/>
            <a:headEnd/>
            <a:tailEnd/>
          </a:ln>
          <a:effectLst/>
        </p:spPr>
        <p:txBody>
          <a:bodyPr wrap="none" lIns="36000" rIns="36000" anchor="ctr"/>
          <a:lstStyle>
            <a:defPPr>
              <a:defRPr lang="en-US"/>
            </a:defPPr>
            <a:lvl1pPr algn="l" rtl="0" fontAlgn="base">
              <a:spcBef>
                <a:spcPct val="0"/>
              </a:spcBef>
              <a:spcAft>
                <a:spcPct val="0"/>
              </a:spcAft>
              <a:defRPr sz="2800" b="1" kern="1200">
                <a:solidFill>
                  <a:srgbClr val="FF0000"/>
                </a:solidFill>
                <a:latin typeface="黑体" pitchFamily="2" charset="-122"/>
                <a:ea typeface="黑体" pitchFamily="2" charset="-122"/>
                <a:cs typeface="+mn-cs"/>
              </a:defRPr>
            </a:lvl1pPr>
            <a:lvl2pPr marL="457200" algn="l" rtl="0" fontAlgn="base">
              <a:spcBef>
                <a:spcPct val="0"/>
              </a:spcBef>
              <a:spcAft>
                <a:spcPct val="0"/>
              </a:spcAft>
              <a:defRPr sz="2800" b="1" kern="1200">
                <a:solidFill>
                  <a:srgbClr val="FF0000"/>
                </a:solidFill>
                <a:latin typeface="黑体" pitchFamily="2" charset="-122"/>
                <a:ea typeface="黑体" pitchFamily="2" charset="-122"/>
                <a:cs typeface="+mn-cs"/>
              </a:defRPr>
            </a:lvl2pPr>
            <a:lvl3pPr marL="914400" algn="l" rtl="0" fontAlgn="base">
              <a:spcBef>
                <a:spcPct val="0"/>
              </a:spcBef>
              <a:spcAft>
                <a:spcPct val="0"/>
              </a:spcAft>
              <a:defRPr sz="2800" b="1" kern="1200">
                <a:solidFill>
                  <a:srgbClr val="FF0000"/>
                </a:solidFill>
                <a:latin typeface="黑体" pitchFamily="2" charset="-122"/>
                <a:ea typeface="黑体" pitchFamily="2" charset="-122"/>
                <a:cs typeface="+mn-cs"/>
              </a:defRPr>
            </a:lvl3pPr>
            <a:lvl4pPr marL="1371600" algn="l" rtl="0" fontAlgn="base">
              <a:spcBef>
                <a:spcPct val="0"/>
              </a:spcBef>
              <a:spcAft>
                <a:spcPct val="0"/>
              </a:spcAft>
              <a:defRPr sz="2800" b="1" kern="1200">
                <a:solidFill>
                  <a:srgbClr val="FF0000"/>
                </a:solidFill>
                <a:latin typeface="黑体" pitchFamily="2" charset="-122"/>
                <a:ea typeface="黑体" pitchFamily="2" charset="-122"/>
                <a:cs typeface="+mn-cs"/>
              </a:defRPr>
            </a:lvl4pPr>
            <a:lvl5pPr marL="1828800" algn="l" rtl="0" fontAlgn="base">
              <a:spcBef>
                <a:spcPct val="0"/>
              </a:spcBef>
              <a:spcAft>
                <a:spcPct val="0"/>
              </a:spcAft>
              <a:defRPr sz="2800" b="1" kern="1200">
                <a:solidFill>
                  <a:srgbClr val="FF0000"/>
                </a:solidFill>
                <a:latin typeface="黑体" pitchFamily="2" charset="-122"/>
                <a:ea typeface="黑体" pitchFamily="2" charset="-122"/>
                <a:cs typeface="+mn-cs"/>
              </a:defRPr>
            </a:lvl5pPr>
            <a:lvl6pPr marL="2286000" algn="l" defTabSz="914400" rtl="0" eaLnBrk="1" latinLnBrk="0" hangingPunct="1">
              <a:defRPr sz="2800" b="1" kern="1200">
                <a:solidFill>
                  <a:srgbClr val="FF0000"/>
                </a:solidFill>
                <a:latin typeface="黑体" pitchFamily="2" charset="-122"/>
                <a:ea typeface="黑体" pitchFamily="2" charset="-122"/>
                <a:cs typeface="+mn-cs"/>
              </a:defRPr>
            </a:lvl6pPr>
            <a:lvl7pPr marL="2743200" algn="l" defTabSz="914400" rtl="0" eaLnBrk="1" latinLnBrk="0" hangingPunct="1">
              <a:defRPr sz="2800" b="1" kern="1200">
                <a:solidFill>
                  <a:srgbClr val="FF0000"/>
                </a:solidFill>
                <a:latin typeface="黑体" pitchFamily="2" charset="-122"/>
                <a:ea typeface="黑体" pitchFamily="2" charset="-122"/>
                <a:cs typeface="+mn-cs"/>
              </a:defRPr>
            </a:lvl7pPr>
            <a:lvl8pPr marL="3200400" algn="l" defTabSz="914400" rtl="0" eaLnBrk="1" latinLnBrk="0" hangingPunct="1">
              <a:defRPr sz="2800" b="1" kern="1200">
                <a:solidFill>
                  <a:srgbClr val="FF0000"/>
                </a:solidFill>
                <a:latin typeface="黑体" pitchFamily="2" charset="-122"/>
                <a:ea typeface="黑体" pitchFamily="2" charset="-122"/>
                <a:cs typeface="+mn-cs"/>
              </a:defRPr>
            </a:lvl8pPr>
            <a:lvl9pPr marL="3657600" algn="l" defTabSz="914400" rtl="0" eaLnBrk="1" latinLnBrk="0" hangingPunct="1">
              <a:defRPr sz="2800" b="1" kern="1200">
                <a:solidFill>
                  <a:srgbClr val="FF0000"/>
                </a:solidFill>
                <a:latin typeface="黑体" pitchFamily="2" charset="-122"/>
                <a:ea typeface="黑体" pitchFamily="2" charset="-122"/>
                <a:cs typeface="+mn-cs"/>
              </a:defRPr>
            </a:lvl9pPr>
          </a:lstStyle>
          <a:p>
            <a:pPr algn="ctr" eaLnBrk="1" hangingPunct="1">
              <a:defRPr/>
            </a:pPr>
            <a:r>
              <a:rPr lang="zh-CN" altLang="en-US" sz="1900" dirty="0">
                <a:solidFill>
                  <a:schemeClr val="tx2"/>
                </a:solidFill>
                <a:latin typeface="华文楷体" pitchFamily="2" charset="-122"/>
                <a:ea typeface="华文楷体" pitchFamily="2" charset="-122"/>
              </a:rPr>
              <a:t>电子科技大学离散数学课程组</a:t>
            </a:r>
            <a:r>
              <a:rPr lang="en-US" altLang="zh-CN" sz="1900" dirty="0">
                <a:solidFill>
                  <a:schemeClr val="tx2"/>
                </a:solidFill>
                <a:latin typeface="华文楷体" pitchFamily="2" charset="-122"/>
                <a:ea typeface="华文楷体" pitchFamily="2" charset="-122"/>
              </a:rPr>
              <a:t>——</a:t>
            </a:r>
            <a:r>
              <a:rPr lang="zh-CN" altLang="en-US" sz="1900" dirty="0">
                <a:solidFill>
                  <a:schemeClr val="tx2"/>
                </a:solidFill>
                <a:latin typeface="华文楷体" pitchFamily="2" charset="-122"/>
                <a:ea typeface="华文楷体" pitchFamily="2" charset="-122"/>
              </a:rPr>
              <a:t>国家精品</a:t>
            </a:r>
            <a:r>
              <a:rPr lang="zh-CN" altLang="en-US" sz="1900" dirty="0" smtClean="0">
                <a:solidFill>
                  <a:schemeClr val="tx2"/>
                </a:solidFill>
                <a:latin typeface="华文楷体" pitchFamily="2" charset="-122"/>
                <a:ea typeface="华文楷体" pitchFamily="2" charset="-122"/>
              </a:rPr>
              <a:t>课程  双语示范课程</a:t>
            </a:r>
            <a:endParaRPr lang="zh-CN" altLang="en-US" sz="1900" dirty="0">
              <a:solidFill>
                <a:schemeClr val="tx2"/>
              </a:solidFill>
              <a:latin typeface="华文楷体" pitchFamily="2" charset="-122"/>
              <a:ea typeface="华文楷体" pitchFamily="2" charset="-122"/>
            </a:endParaRPr>
          </a:p>
        </p:txBody>
      </p:sp>
    </p:spTree>
  </p:cSld>
  <p:clrMap bg1="lt1" tx1="dk1" bg2="lt2" tx2="dk2" accent1="accent1" accent2="accent2" accent3="accent3" accent4="accent4" accent5="accent5" accent6="accent6" hlink="hlink" folHlink="folHlink"/>
  <p:sldLayoutIdLst>
    <p:sldLayoutId id="2147483731" r:id="rId1"/>
    <p:sldLayoutId id="2147483728" r:id="rId2"/>
    <p:sldLayoutId id="2147483729" r:id="rId3"/>
    <p:sldLayoutId id="2147483730" r:id="rId4"/>
  </p:sldLayoutIdLst>
  <p:transition spd="med">
    <p:wipe dir="r"/>
  </p:transition>
  <p:timing>
    <p:tnLst>
      <p:par>
        <p:cTn id="1" dur="indefinite" restart="never" nodeType="tmRoot"/>
      </p:par>
    </p:tnLst>
  </p:timing>
  <p:hf sldNum="0" hdr="0" ftr="0"/>
  <p:txStyles>
    <p:title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l"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l"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l"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l"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l"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l" rtl="0" fontAlgn="base">
        <a:lnSpc>
          <a:spcPct val="120000"/>
        </a:lnSpc>
        <a:spcBef>
          <a:spcPct val="20000"/>
        </a:spcBef>
        <a:spcAft>
          <a:spcPct val="0"/>
        </a:spcAft>
        <a:buClr>
          <a:srgbClr val="FF3300"/>
        </a:buClr>
        <a:defRPr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gray">
          <a:xfrm>
            <a:off x="684213" y="1336675"/>
            <a:ext cx="62642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85000"/>
              </a:lnSpc>
              <a:spcBef>
                <a:spcPct val="0"/>
              </a:spcBef>
              <a:buClrTx/>
              <a:buFontTx/>
              <a:buNone/>
            </a:pPr>
            <a:r>
              <a:rPr lang="zh-CN" altLang="en-US" sz="9500">
                <a:solidFill>
                  <a:schemeClr val="tx1"/>
                </a:solidFill>
                <a:latin typeface="华文新魏" panose="02010800040101010101" pitchFamily="2" charset="-122"/>
                <a:ea typeface="华文新魏" panose="02010800040101010101" pitchFamily="2" charset="-122"/>
              </a:rPr>
              <a:t>离 散 数 学</a:t>
            </a:r>
          </a:p>
        </p:txBody>
      </p:sp>
      <p:sp>
        <p:nvSpPr>
          <p:cNvPr id="4099" name="Rectangle 3"/>
          <p:cNvSpPr>
            <a:spLocks noChangeArrowheads="1"/>
          </p:cNvSpPr>
          <p:nvPr/>
        </p:nvSpPr>
        <p:spPr bwMode="gray">
          <a:xfrm>
            <a:off x="396875" y="3660775"/>
            <a:ext cx="30956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sz="4000">
                <a:solidFill>
                  <a:schemeClr val="accent2"/>
                </a:solidFill>
                <a:latin typeface="华文新魏" panose="02010800040101010101" pitchFamily="2" charset="-122"/>
                <a:ea typeface="华文新魏" panose="02010800040101010101" pitchFamily="2" charset="-122"/>
              </a:rPr>
              <a:t>电子科技大学</a:t>
            </a:r>
          </a:p>
        </p:txBody>
      </p:sp>
      <p:sp>
        <p:nvSpPr>
          <p:cNvPr id="4100" name="Rectangle 4"/>
          <p:cNvSpPr>
            <a:spLocks noChangeArrowheads="1"/>
          </p:cNvSpPr>
          <p:nvPr/>
        </p:nvSpPr>
        <p:spPr bwMode="gray">
          <a:xfrm>
            <a:off x="3636963" y="3470275"/>
            <a:ext cx="3671887"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dist" eaLnBrk="1" hangingPunct="1">
              <a:lnSpc>
                <a:spcPct val="130000"/>
              </a:lnSpc>
              <a:spcBef>
                <a:spcPct val="0"/>
              </a:spcBef>
              <a:buFont typeface="Wingdings" panose="05000000000000000000" pitchFamily="2" charset="2"/>
              <a:buNone/>
            </a:pPr>
            <a:r>
              <a:rPr lang="zh-CN" altLang="en-US">
                <a:solidFill>
                  <a:schemeClr val="accent2"/>
                </a:solidFill>
                <a:latin typeface="华文新魏" panose="02010800040101010101" pitchFamily="2" charset="-122"/>
                <a:ea typeface="华文新魏" panose="02010800040101010101" pitchFamily="2" charset="-122"/>
              </a:rPr>
              <a:t>计算机科学与工程学院</a:t>
            </a:r>
          </a:p>
          <a:p>
            <a:pPr algn="dist" eaLnBrk="1" hangingPunct="1">
              <a:lnSpc>
                <a:spcPct val="130000"/>
              </a:lnSpc>
              <a:spcBef>
                <a:spcPct val="0"/>
              </a:spcBef>
              <a:buFont typeface="Wingdings" panose="05000000000000000000" pitchFamily="2" charset="2"/>
              <a:buNone/>
            </a:pPr>
            <a:r>
              <a:rPr lang="zh-CN" altLang="en-US">
                <a:solidFill>
                  <a:schemeClr val="accent2"/>
                </a:solidFill>
                <a:latin typeface="华文新魏" panose="02010800040101010101" pitchFamily="2" charset="-122"/>
                <a:ea typeface="华文新魏" panose="02010800040101010101" pitchFamily="2" charset="-122"/>
              </a:rPr>
              <a:t>信息与软件工程学院</a:t>
            </a:r>
          </a:p>
        </p:txBody>
      </p:sp>
      <p:sp>
        <p:nvSpPr>
          <p:cNvPr id="4101" name="Text Box 5"/>
          <p:cNvSpPr txBox="1">
            <a:spLocks noChangeArrowheads="1"/>
          </p:cNvSpPr>
          <p:nvPr/>
        </p:nvSpPr>
        <p:spPr bwMode="auto">
          <a:xfrm>
            <a:off x="1868488" y="5811838"/>
            <a:ext cx="540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buClrTx/>
              <a:buFontTx/>
              <a:buNone/>
            </a:pPr>
            <a:fld id="{3A00C168-5895-46EC-AD33-A5D6CDF60586}" type="datetime3">
              <a:rPr lang="zh-CN" altLang="en-US" sz="3600">
                <a:solidFill>
                  <a:schemeClr val="folHlink"/>
                </a:solidFill>
                <a:latin typeface="华文新魏" panose="02010800040101010101" pitchFamily="2" charset="-122"/>
                <a:ea typeface="华文新魏" panose="02010800040101010101" pitchFamily="2" charset="-122"/>
              </a:rPr>
              <a:pPr algn="ctr" eaLnBrk="1" hangingPunct="1">
                <a:lnSpc>
                  <a:spcPct val="100000"/>
                </a:lnSpc>
                <a:spcBef>
                  <a:spcPct val="50000"/>
                </a:spcBef>
                <a:buClrTx/>
                <a:buFontTx/>
                <a:buNone/>
              </a:pPr>
              <a:t>2019年3月24日星期日</a:t>
            </a:fld>
            <a:endParaRPr lang="zh-CN" altLang="en-US" sz="3600">
              <a:solidFill>
                <a:schemeClr val="folHlink"/>
              </a:solidFill>
              <a:latin typeface="华文新魏" panose="02010800040101010101" pitchFamily="2" charset="-122"/>
              <a:ea typeface="华文新魏" panose="02010800040101010101" pitchFamily="2" charset="-122"/>
            </a:endParaRPr>
          </a:p>
        </p:txBody>
      </p:sp>
    </p:spTree>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304CC97-3F0F-442A-8888-E1E3039FD88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4339" name="Rectangle 2"/>
          <p:cNvSpPr>
            <a:spLocks noGrp="1" noChangeArrowheads="1"/>
          </p:cNvSpPr>
          <p:nvPr>
            <p:ph type="title"/>
          </p:nvPr>
        </p:nvSpPr>
        <p:spPr/>
        <p:txBody>
          <a:bodyPr/>
          <a:lstStyle/>
          <a:p>
            <a:pPr eaLnBrk="1" hangingPunct="1"/>
            <a:r>
              <a:rPr lang="zh-CN" altLang="en-US" smtClean="0"/>
              <a:t>例子</a:t>
            </a:r>
          </a:p>
        </p:txBody>
      </p:sp>
      <p:sp>
        <p:nvSpPr>
          <p:cNvPr id="110597" name="Rectangle 5"/>
          <p:cNvSpPr>
            <a:spLocks noChangeArrowheads="1"/>
          </p:cNvSpPr>
          <p:nvPr/>
        </p:nvSpPr>
        <p:spPr bwMode="auto">
          <a:xfrm>
            <a:off x="755650" y="1557338"/>
            <a:ext cx="81375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2"/>
                </a:solidFill>
              </a:rPr>
              <a:t>例</a:t>
            </a:r>
            <a:r>
              <a:rPr lang="en-US" altLang="zh-CN">
                <a:solidFill>
                  <a:schemeClr val="accent2"/>
                </a:solidFill>
              </a:rPr>
              <a:t>2</a:t>
            </a:r>
            <a:r>
              <a:rPr lang="en-US" altLang="zh-CN"/>
              <a:t>  </a:t>
            </a:r>
            <a:r>
              <a:rPr lang="zh-CN" altLang="en-US"/>
              <a:t>考察下列句子：</a:t>
            </a:r>
          </a:p>
          <a:p>
            <a:pPr eaLnBrk="1" hangingPunct="1">
              <a:buFont typeface="Wingdings" panose="05000000000000000000" pitchFamily="2" charset="2"/>
              <a:buNone/>
            </a:pPr>
            <a:r>
              <a:rPr lang="zh-CN" altLang="en-US"/>
              <a:t>  （</a:t>
            </a:r>
            <a:r>
              <a:rPr lang="en-US" altLang="zh-CN"/>
              <a:t>1</a:t>
            </a:r>
            <a:r>
              <a:rPr lang="zh-CN" altLang="en-US"/>
              <a:t>）</a:t>
            </a:r>
            <a:r>
              <a:rPr lang="zh-CN" altLang="en-US">
                <a:solidFill>
                  <a:srgbClr val="FF0000"/>
                </a:solidFill>
              </a:rPr>
              <a:t>北京</a:t>
            </a:r>
            <a:r>
              <a:rPr lang="zh-CN" altLang="en-US" u="sng">
                <a:solidFill>
                  <a:srgbClr val="0000FF"/>
                </a:solidFill>
              </a:rPr>
              <a:t>是中国的首都</a:t>
            </a:r>
            <a:r>
              <a:rPr lang="zh-CN" altLang="en-US"/>
              <a:t>；     </a:t>
            </a:r>
          </a:p>
          <a:p>
            <a:pPr eaLnBrk="1" hangingPunct="1">
              <a:buFont typeface="Wingdings" panose="05000000000000000000" pitchFamily="2" charset="2"/>
              <a:buNone/>
            </a:pPr>
            <a:r>
              <a:rPr lang="zh-CN" altLang="en-US"/>
              <a:t>  （</a:t>
            </a:r>
            <a:r>
              <a:rPr lang="en-US" altLang="zh-CN"/>
              <a:t>2</a:t>
            </a:r>
            <a:r>
              <a:rPr lang="zh-CN" altLang="en-US"/>
              <a:t>）</a:t>
            </a:r>
            <a:r>
              <a:rPr lang="zh-CN" altLang="en-US">
                <a:solidFill>
                  <a:srgbClr val="FF0000"/>
                </a:solidFill>
              </a:rPr>
              <a:t>离散数学</a:t>
            </a:r>
            <a:r>
              <a:rPr lang="zh-CN" altLang="en-US" u="sng">
                <a:solidFill>
                  <a:srgbClr val="0000FF"/>
                </a:solidFill>
              </a:rPr>
              <a:t>是计算机的基础课程</a:t>
            </a:r>
            <a:r>
              <a:rPr lang="zh-CN" altLang="en-US"/>
              <a:t>；            </a:t>
            </a:r>
          </a:p>
          <a:p>
            <a:pPr eaLnBrk="1" hangingPunct="1">
              <a:buFont typeface="Wingdings" panose="05000000000000000000" pitchFamily="2" charset="2"/>
              <a:buNone/>
            </a:pPr>
            <a:r>
              <a:rPr lang="zh-CN" altLang="en-US"/>
              <a:t>  （</a:t>
            </a:r>
            <a:r>
              <a:rPr lang="en-US" altLang="zh-CN"/>
              <a:t>3</a:t>
            </a:r>
            <a:r>
              <a:rPr lang="zh-CN" altLang="en-US"/>
              <a:t>）</a:t>
            </a:r>
            <a:r>
              <a:rPr lang="zh-CN" altLang="en-US">
                <a:solidFill>
                  <a:srgbClr val="FF0000"/>
                </a:solidFill>
              </a:rPr>
              <a:t>刘翔</a:t>
            </a:r>
            <a:r>
              <a:rPr lang="zh-CN" altLang="en-US" u="sng">
                <a:solidFill>
                  <a:srgbClr val="0000FF"/>
                </a:solidFill>
              </a:rPr>
              <a:t>是一个跨栏世界冠军</a:t>
            </a:r>
            <a:r>
              <a:rPr lang="zh-CN" altLang="en-US"/>
              <a:t>；                         </a:t>
            </a:r>
          </a:p>
          <a:p>
            <a:pPr eaLnBrk="1" hangingPunct="1">
              <a:buFont typeface="Wingdings" panose="05000000000000000000" pitchFamily="2" charset="2"/>
              <a:buNone/>
            </a:pPr>
            <a:r>
              <a:rPr lang="zh-CN" altLang="en-US"/>
              <a:t>  （</a:t>
            </a:r>
            <a:r>
              <a:rPr lang="en-US" altLang="zh-CN"/>
              <a:t>4</a:t>
            </a:r>
            <a:r>
              <a:rPr lang="zh-CN" altLang="en-US"/>
              <a:t>）</a:t>
            </a:r>
            <a:r>
              <a:rPr lang="zh-CN" altLang="en-US">
                <a:solidFill>
                  <a:srgbClr val="FF0000"/>
                </a:solidFill>
              </a:rPr>
              <a:t>中国人</a:t>
            </a:r>
            <a:r>
              <a:rPr lang="zh-CN" altLang="en-US" u="sng">
                <a:solidFill>
                  <a:srgbClr val="0000FF"/>
                </a:solidFill>
              </a:rPr>
              <a:t>是很聪明的</a:t>
            </a:r>
            <a:r>
              <a:rPr lang="zh-CN" altLang="en-US"/>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597">
                                            <p:txEl>
                                              <p:pRg st="0" end="0"/>
                                            </p:txEl>
                                          </p:spTgt>
                                        </p:tgtEl>
                                        <p:attrNameLst>
                                          <p:attrName>style.visibility</p:attrName>
                                        </p:attrNameLst>
                                      </p:cBhvr>
                                      <p:to>
                                        <p:strVal val="visible"/>
                                      </p:to>
                                    </p:set>
                                    <p:anim calcmode="lin" valueType="num">
                                      <p:cBhvr additive="base">
                                        <p:cTn id="7" dur="500" fill="hold"/>
                                        <p:tgtEl>
                                          <p:spTgt spid="11059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5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597">
                                            <p:txEl>
                                              <p:pRg st="1" end="1"/>
                                            </p:txEl>
                                          </p:spTgt>
                                        </p:tgtEl>
                                        <p:attrNameLst>
                                          <p:attrName>style.visibility</p:attrName>
                                        </p:attrNameLst>
                                      </p:cBhvr>
                                      <p:to>
                                        <p:strVal val="visible"/>
                                      </p:to>
                                    </p:set>
                                    <p:anim calcmode="lin" valueType="num">
                                      <p:cBhvr additive="base">
                                        <p:cTn id="13" dur="500" fill="hold"/>
                                        <p:tgtEl>
                                          <p:spTgt spid="11059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05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0597">
                                            <p:txEl>
                                              <p:pRg st="2" end="2"/>
                                            </p:txEl>
                                          </p:spTgt>
                                        </p:tgtEl>
                                        <p:attrNameLst>
                                          <p:attrName>style.visibility</p:attrName>
                                        </p:attrNameLst>
                                      </p:cBhvr>
                                      <p:to>
                                        <p:strVal val="visible"/>
                                      </p:to>
                                    </p:set>
                                    <p:anim calcmode="lin" valueType="num">
                                      <p:cBhvr additive="base">
                                        <p:cTn id="19" dur="500" fill="hold"/>
                                        <p:tgtEl>
                                          <p:spTgt spid="11059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5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0597">
                                            <p:txEl>
                                              <p:pRg st="3" end="3"/>
                                            </p:txEl>
                                          </p:spTgt>
                                        </p:tgtEl>
                                        <p:attrNameLst>
                                          <p:attrName>style.visibility</p:attrName>
                                        </p:attrNameLst>
                                      </p:cBhvr>
                                      <p:to>
                                        <p:strVal val="visible"/>
                                      </p:to>
                                    </p:set>
                                    <p:anim calcmode="lin" valueType="num">
                                      <p:cBhvr additive="base">
                                        <p:cTn id="25" dur="500" fill="hold"/>
                                        <p:tgtEl>
                                          <p:spTgt spid="11059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59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0597">
                                            <p:txEl>
                                              <p:pRg st="4" end="4"/>
                                            </p:txEl>
                                          </p:spTgt>
                                        </p:tgtEl>
                                        <p:attrNameLst>
                                          <p:attrName>style.visibility</p:attrName>
                                        </p:attrNameLst>
                                      </p:cBhvr>
                                      <p:to>
                                        <p:strVal val="visible"/>
                                      </p:to>
                                    </p:set>
                                    <p:anim calcmode="lin" valueType="num">
                                      <p:cBhvr additive="base">
                                        <p:cTn id="31" dur="500" fill="hold"/>
                                        <p:tgtEl>
                                          <p:spTgt spid="11059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059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FED9FDB-B0F9-4A55-BFBC-181135A0C4C1}"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6499" name="Rectangle 2"/>
          <p:cNvSpPr>
            <a:spLocks noGrp="1" noChangeArrowheads="1"/>
          </p:cNvSpPr>
          <p:nvPr>
            <p:ph type="title"/>
          </p:nvPr>
        </p:nvSpPr>
        <p:spPr/>
        <p:txBody>
          <a:bodyPr/>
          <a:lstStyle/>
          <a:p>
            <a:pPr eaLnBrk="1" hangingPunct="1"/>
            <a:r>
              <a:rPr lang="zh-CN" altLang="en-US" smtClean="0"/>
              <a:t>例</a:t>
            </a:r>
            <a:r>
              <a:rPr lang="en-US" altLang="zh-CN" smtClean="0"/>
              <a:t>4.5.2</a:t>
            </a:r>
            <a:r>
              <a:rPr lang="en-US" altLang="zh-CN" smtClean="0">
                <a:latin typeface="宋体" panose="02010600030101010101" pitchFamily="2" charset="-122"/>
              </a:rPr>
              <a:t>(</a:t>
            </a:r>
            <a:r>
              <a:rPr lang="zh-CN" altLang="en-US" smtClean="0">
                <a:latin typeface="宋体" panose="02010600030101010101" pitchFamily="2" charset="-122"/>
              </a:rPr>
              <a:t>３</a:t>
            </a:r>
            <a:r>
              <a:rPr lang="en-US" altLang="zh-CN" smtClean="0">
                <a:latin typeface="宋体" panose="02010600030101010101" pitchFamily="2" charset="-122"/>
              </a:rPr>
              <a:t>)</a:t>
            </a:r>
          </a:p>
        </p:txBody>
      </p:sp>
      <p:sp>
        <p:nvSpPr>
          <p:cNvPr id="1016835" name="Rectangle 3"/>
          <p:cNvSpPr>
            <a:spLocks noGrp="1" noChangeArrowheads="1"/>
          </p:cNvSpPr>
          <p:nvPr>
            <p:ph type="body" idx="1"/>
          </p:nvPr>
        </p:nvSpPr>
        <p:spPr>
          <a:xfrm>
            <a:off x="684213" y="1538288"/>
            <a:ext cx="7848600" cy="4195762"/>
          </a:xfrm>
        </p:spPr>
        <p:txBody>
          <a:bodyPr/>
          <a:lstStyle/>
          <a:p>
            <a:pPr marL="0" indent="0" eaLnBrk="1" hangingPunct="1">
              <a:buFont typeface="Wingdings" panose="05000000000000000000" pitchFamily="2" charset="2"/>
              <a:buNone/>
            </a:pPr>
            <a:r>
              <a:rPr lang="zh-CN" altLang="en-US" smtClean="0">
                <a:solidFill>
                  <a:srgbClr val="FF0000"/>
                </a:solidFill>
                <a:latin typeface="宋体" panose="02010600030101010101" pitchFamily="2" charset="-122"/>
              </a:rPr>
              <a:t>请看推导</a:t>
            </a:r>
            <a:r>
              <a:rPr lang="zh-CN" altLang="en-US" smtClean="0">
                <a:latin typeface="宋体" panose="02010600030101010101" pitchFamily="2" charset="-122"/>
              </a:rPr>
              <a:t>：</a:t>
            </a:r>
          </a:p>
          <a:p>
            <a:pPr marL="0" indent="0" eaLnBrk="1" hangingPunct="1">
              <a:buFont typeface="Wingdings" panose="05000000000000000000" pitchFamily="2" charset="2"/>
              <a:buNone/>
            </a:pPr>
            <a:r>
              <a:rPr lang="zh-CN" altLang="zh-CN" smtClean="0">
                <a:latin typeface="宋体" panose="02010600030101010101" pitchFamily="2" charset="-122"/>
              </a:rPr>
              <a:t>(1)</a:t>
            </a:r>
            <a:r>
              <a:rPr lang="zh-CN" altLang="zh-CN" noProof="1" smtClean="0">
                <a:latin typeface="宋体" panose="02010600030101010101" pitchFamily="2" charset="-122"/>
              </a:rPr>
              <a:t>  </a:t>
            </a:r>
            <a:r>
              <a:rPr lang="zh-CN" altLang="en-US" noProof="1" smtClean="0">
                <a:latin typeface="宋体" panose="02010600030101010101" pitchFamily="2" charset="-122"/>
              </a:rPr>
              <a:t>(</a:t>
            </a:r>
            <a:r>
              <a:rPr lang="zh-CN" altLang="en-US" noProof="1" smtClean="0">
                <a:latin typeface="宋体" panose="02010600030101010101" pitchFamily="2" charset="-122"/>
                <a:sym typeface="Symbol" panose="05050102010706020507" pitchFamily="18" charset="2"/>
              </a:rPr>
              <a:t></a:t>
            </a:r>
            <a:r>
              <a:rPr lang="en-US" altLang="en-US" noProof="1" smtClean="0">
                <a:latin typeface="宋体" panose="02010600030101010101" pitchFamily="2" charset="-122"/>
              </a:rPr>
              <a:t>x)</a:t>
            </a:r>
            <a:r>
              <a:rPr lang="en-US" altLang="zh-CN" smtClean="0">
                <a:latin typeface="宋体" panose="02010600030101010101" pitchFamily="2" charset="-122"/>
                <a:sym typeface="Symbol" panose="05050102010706020507" pitchFamily="18" charset="2"/>
              </a:rPr>
              <a:t>P(x)			P</a:t>
            </a:r>
          </a:p>
          <a:p>
            <a:pPr marL="0" indent="0" eaLnBrk="1" hangingPunct="1">
              <a:buFont typeface="Wingdings" panose="05000000000000000000" pitchFamily="2" charset="2"/>
              <a:buNone/>
            </a:pPr>
            <a:r>
              <a:rPr lang="en-US" altLang="zh-CN" smtClean="0">
                <a:latin typeface="宋体" panose="02010600030101010101" pitchFamily="2" charset="-122"/>
              </a:rPr>
              <a:t>(2)</a:t>
            </a:r>
            <a:r>
              <a:rPr lang="en-US" altLang="zh-CN" noProof="1" smtClean="0">
                <a:latin typeface="宋体" panose="02010600030101010101" pitchFamily="2" charset="-122"/>
              </a:rPr>
              <a:t>  </a:t>
            </a:r>
            <a:r>
              <a:rPr lang="en-US" altLang="zh-CN" smtClean="0">
                <a:latin typeface="宋体" panose="02010600030101010101" pitchFamily="2" charset="-122"/>
                <a:sym typeface="Symbol" panose="05050102010706020507" pitchFamily="18" charset="2"/>
              </a:rPr>
              <a:t>P(c)				ES,(1)</a:t>
            </a:r>
          </a:p>
          <a:p>
            <a:pPr marL="0" indent="0" eaLnBrk="1" hangingPunct="1">
              <a:buFont typeface="Wingdings" panose="05000000000000000000" pitchFamily="2" charset="2"/>
              <a:buNone/>
            </a:pPr>
            <a:r>
              <a:rPr lang="en-US" altLang="zh-CN" smtClean="0">
                <a:latin typeface="宋体" panose="02010600030101010101" pitchFamily="2" charset="-122"/>
                <a:sym typeface="Symbol" panose="05050102010706020507" pitchFamily="18" charset="2"/>
              </a:rPr>
              <a:t>(3)  </a:t>
            </a:r>
            <a:r>
              <a:rPr lang="en-US" altLang="zh-CN" smtClean="0">
                <a:latin typeface="宋体" panose="02010600030101010101" pitchFamily="2" charset="-122"/>
              </a:rPr>
              <a:t>(</a:t>
            </a:r>
            <a:r>
              <a:rPr lang="en-US" altLang="zh-CN" smtClean="0">
                <a:latin typeface="宋体" panose="02010600030101010101" pitchFamily="2" charset="-122"/>
                <a:sym typeface="Symbol" panose="05050102010706020507" pitchFamily="18" charset="2"/>
              </a:rPr>
              <a:t>x)(P(x)Q(x))	P</a:t>
            </a:r>
          </a:p>
          <a:p>
            <a:pPr marL="0" indent="0" eaLnBrk="1" hangingPunct="1">
              <a:buFont typeface="Wingdings" panose="05000000000000000000" pitchFamily="2" charset="2"/>
              <a:buNone/>
            </a:pPr>
            <a:r>
              <a:rPr lang="en-US" altLang="zh-CN" smtClean="0">
                <a:latin typeface="宋体" panose="02010600030101010101" pitchFamily="2" charset="-122"/>
                <a:sym typeface="Symbol" panose="05050102010706020507" pitchFamily="18" charset="2"/>
              </a:rPr>
              <a:t>(4)  P(c)Q(c)			US,(3)</a:t>
            </a:r>
          </a:p>
          <a:p>
            <a:pPr marL="0" indent="0" eaLnBrk="1" hangingPunct="1">
              <a:buFont typeface="Wingdings" panose="05000000000000000000" pitchFamily="2" charset="2"/>
              <a:buNone/>
            </a:pPr>
            <a:r>
              <a:rPr lang="en-US" altLang="zh-CN" smtClean="0">
                <a:latin typeface="宋体" panose="02010600030101010101" pitchFamily="2" charset="-122"/>
                <a:sym typeface="Symbol" panose="05050102010706020507" pitchFamily="18" charset="2"/>
              </a:rPr>
              <a:t>(5)  Q(c)				T,(2),(4),I</a:t>
            </a:r>
          </a:p>
          <a:p>
            <a:pPr marL="0" indent="0" eaLnBrk="1" hangingPunct="1">
              <a:buFont typeface="Wingdings" panose="05000000000000000000" pitchFamily="2" charset="2"/>
              <a:buNone/>
            </a:pPr>
            <a:r>
              <a:rPr lang="en-US" altLang="zh-CN" smtClean="0">
                <a:latin typeface="宋体" panose="02010600030101010101" pitchFamily="2" charset="-122"/>
                <a:sym typeface="Symbol" panose="05050102010706020507" pitchFamily="18" charset="2"/>
              </a:rPr>
              <a:t>(6)  </a:t>
            </a:r>
            <a:r>
              <a:rPr lang="en-US" altLang="en-US" noProof="1" smtClean="0">
                <a:latin typeface="宋体" panose="02010600030101010101" pitchFamily="2" charset="-122"/>
              </a:rPr>
              <a:t>(</a:t>
            </a:r>
            <a:r>
              <a:rPr lang="en-US" altLang="en-US" noProof="1" smtClean="0">
                <a:latin typeface="宋体" panose="02010600030101010101" pitchFamily="2" charset="-122"/>
                <a:sym typeface="Symbol" panose="05050102010706020507" pitchFamily="18" charset="2"/>
              </a:rPr>
              <a:t></a:t>
            </a:r>
            <a:r>
              <a:rPr lang="en-US" altLang="en-US" noProof="1" smtClean="0">
                <a:latin typeface="宋体" panose="02010600030101010101" pitchFamily="2" charset="-122"/>
              </a:rPr>
              <a:t>x)</a:t>
            </a:r>
            <a:r>
              <a:rPr lang="en-US" altLang="zh-CN" smtClean="0">
                <a:latin typeface="宋体" panose="02010600030101010101" pitchFamily="2" charset="-122"/>
                <a:sym typeface="Symbol" panose="05050102010706020507" pitchFamily="18" charset="2"/>
              </a:rPr>
              <a:t>Q(x)			EG,(5)</a:t>
            </a:r>
            <a:endParaRPr lang="en-US" altLang="zh-CN" smtClean="0">
              <a:latin typeface="宋体" panose="02010600030101010101" pitchFamily="2" charset="-122"/>
            </a:endParaRPr>
          </a:p>
        </p:txBody>
      </p:sp>
      <p:sp>
        <p:nvSpPr>
          <p:cNvPr id="1016838" name="AutoShape 6"/>
          <p:cNvSpPr>
            <a:spLocks noChangeArrowheads="1"/>
          </p:cNvSpPr>
          <p:nvPr/>
        </p:nvSpPr>
        <p:spPr bwMode="auto">
          <a:xfrm>
            <a:off x="5795963" y="1196975"/>
            <a:ext cx="2951162" cy="1655763"/>
          </a:xfrm>
          <a:prstGeom prst="irregularSeal2">
            <a:avLst/>
          </a:prstGeom>
          <a:solidFill>
            <a:srgbClr val="FFFF66">
              <a:alpha val="89803"/>
            </a:srgbClr>
          </a:solidFill>
          <a:ln w="12700" algn="ctr">
            <a:solidFill>
              <a:srgbClr val="003300"/>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sz="3200">
                <a:solidFill>
                  <a:srgbClr val="FF0000"/>
                </a:solidFill>
              </a:rPr>
              <a:t>正确！</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anim calcmode="lin" valueType="num">
                                      <p:cBhvr additive="base">
                                        <p:cTn id="7" dur="500" fill="hold"/>
                                        <p:tgtEl>
                                          <p:spTgt spid="1016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6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6835">
                                            <p:txEl>
                                              <p:pRg st="1" end="1"/>
                                            </p:txEl>
                                          </p:spTgt>
                                        </p:tgtEl>
                                        <p:attrNameLst>
                                          <p:attrName>style.visibility</p:attrName>
                                        </p:attrNameLst>
                                      </p:cBhvr>
                                      <p:to>
                                        <p:strVal val="visible"/>
                                      </p:to>
                                    </p:set>
                                    <p:anim calcmode="lin" valueType="num">
                                      <p:cBhvr additive="base">
                                        <p:cTn id="13" dur="500" fill="hold"/>
                                        <p:tgtEl>
                                          <p:spTgt spid="1016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6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16835">
                                            <p:txEl>
                                              <p:pRg st="2" end="2"/>
                                            </p:txEl>
                                          </p:spTgt>
                                        </p:tgtEl>
                                        <p:attrNameLst>
                                          <p:attrName>style.visibility</p:attrName>
                                        </p:attrNameLst>
                                      </p:cBhvr>
                                      <p:to>
                                        <p:strVal val="visible"/>
                                      </p:to>
                                    </p:set>
                                    <p:anim calcmode="lin" valueType="num">
                                      <p:cBhvr additive="base">
                                        <p:cTn id="19" dur="500" fill="hold"/>
                                        <p:tgtEl>
                                          <p:spTgt spid="1016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6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16835">
                                            <p:txEl>
                                              <p:pRg st="3" end="3"/>
                                            </p:txEl>
                                          </p:spTgt>
                                        </p:tgtEl>
                                        <p:attrNameLst>
                                          <p:attrName>style.visibility</p:attrName>
                                        </p:attrNameLst>
                                      </p:cBhvr>
                                      <p:to>
                                        <p:strVal val="visible"/>
                                      </p:to>
                                    </p:set>
                                    <p:anim calcmode="lin" valueType="num">
                                      <p:cBhvr additive="base">
                                        <p:cTn id="25" dur="500" fill="hold"/>
                                        <p:tgtEl>
                                          <p:spTgt spid="1016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6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16835">
                                            <p:txEl>
                                              <p:pRg st="4" end="4"/>
                                            </p:txEl>
                                          </p:spTgt>
                                        </p:tgtEl>
                                        <p:attrNameLst>
                                          <p:attrName>style.visibility</p:attrName>
                                        </p:attrNameLst>
                                      </p:cBhvr>
                                      <p:to>
                                        <p:strVal val="visible"/>
                                      </p:to>
                                    </p:set>
                                    <p:anim calcmode="lin" valueType="num">
                                      <p:cBhvr additive="base">
                                        <p:cTn id="31" dur="500" fill="hold"/>
                                        <p:tgtEl>
                                          <p:spTgt spid="10168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168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16835">
                                            <p:txEl>
                                              <p:pRg st="5" end="5"/>
                                            </p:txEl>
                                          </p:spTgt>
                                        </p:tgtEl>
                                        <p:attrNameLst>
                                          <p:attrName>style.visibility</p:attrName>
                                        </p:attrNameLst>
                                      </p:cBhvr>
                                      <p:to>
                                        <p:strVal val="visible"/>
                                      </p:to>
                                    </p:set>
                                    <p:anim calcmode="lin" valueType="num">
                                      <p:cBhvr additive="base">
                                        <p:cTn id="37" dur="500" fill="hold"/>
                                        <p:tgtEl>
                                          <p:spTgt spid="10168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168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16835">
                                            <p:txEl>
                                              <p:pRg st="6" end="6"/>
                                            </p:txEl>
                                          </p:spTgt>
                                        </p:tgtEl>
                                        <p:attrNameLst>
                                          <p:attrName>style.visibility</p:attrName>
                                        </p:attrNameLst>
                                      </p:cBhvr>
                                      <p:to>
                                        <p:strVal val="visible"/>
                                      </p:to>
                                    </p:set>
                                    <p:anim calcmode="lin" valueType="num">
                                      <p:cBhvr additive="base">
                                        <p:cTn id="43" dur="500" fill="hold"/>
                                        <p:tgtEl>
                                          <p:spTgt spid="10168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168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6" presetClass="entr" presetSubtype="0" fill="hold" grpId="0" nodeType="clickEffect">
                                  <p:stCondLst>
                                    <p:cond delay="0"/>
                                  </p:stCondLst>
                                  <p:iterate type="lt">
                                    <p:tmPct val="10000"/>
                                  </p:iterate>
                                  <p:childTnLst>
                                    <p:set>
                                      <p:cBhvr>
                                        <p:cTn id="48" dur="1" fill="hold">
                                          <p:stCondLst>
                                            <p:cond delay="0"/>
                                          </p:stCondLst>
                                        </p:cTn>
                                        <p:tgtEl>
                                          <p:spTgt spid="1016838"/>
                                        </p:tgtEl>
                                        <p:attrNameLst>
                                          <p:attrName>style.visibility</p:attrName>
                                        </p:attrNameLst>
                                      </p:cBhvr>
                                      <p:to>
                                        <p:strVal val="visible"/>
                                      </p:to>
                                    </p:set>
                                    <p:anim by="(-#ppt_w*2)" calcmode="lin" valueType="num">
                                      <p:cBhvr rctx="PPT">
                                        <p:cTn id="49" dur="500" autoRev="1" fill="hold">
                                          <p:stCondLst>
                                            <p:cond delay="0"/>
                                          </p:stCondLst>
                                        </p:cTn>
                                        <p:tgtEl>
                                          <p:spTgt spid="1016838"/>
                                        </p:tgtEl>
                                        <p:attrNameLst>
                                          <p:attrName>ppt_w</p:attrName>
                                        </p:attrNameLst>
                                      </p:cBhvr>
                                    </p:anim>
                                    <p:anim by="(#ppt_w*0.50)" calcmode="lin" valueType="num">
                                      <p:cBhvr>
                                        <p:cTn id="50" dur="500" decel="50000" autoRev="1" fill="hold">
                                          <p:stCondLst>
                                            <p:cond delay="0"/>
                                          </p:stCondLst>
                                        </p:cTn>
                                        <p:tgtEl>
                                          <p:spTgt spid="1016838"/>
                                        </p:tgtEl>
                                        <p:attrNameLst>
                                          <p:attrName>ppt_x</p:attrName>
                                        </p:attrNameLst>
                                      </p:cBhvr>
                                    </p:anim>
                                    <p:anim from="(-#ppt_h/2)" to="(#ppt_y)" calcmode="lin" valueType="num">
                                      <p:cBhvr>
                                        <p:cTn id="51" dur="1000" fill="hold">
                                          <p:stCondLst>
                                            <p:cond delay="0"/>
                                          </p:stCondLst>
                                        </p:cTn>
                                        <p:tgtEl>
                                          <p:spTgt spid="1016838"/>
                                        </p:tgtEl>
                                        <p:attrNameLst>
                                          <p:attrName>ppt_y</p:attrName>
                                        </p:attrNameLst>
                                      </p:cBhvr>
                                    </p:anim>
                                    <p:animRot by="21600000">
                                      <p:cBhvr>
                                        <p:cTn id="52" dur="1000" fill="hold">
                                          <p:stCondLst>
                                            <p:cond delay="0"/>
                                          </p:stCondLst>
                                        </p:cTn>
                                        <p:tgtEl>
                                          <p:spTgt spid="1016838"/>
                                        </p:tgtEl>
                                        <p:attrNameLst>
                                          <p:attrName>r</p:attrName>
                                        </p:attrNameLst>
                                      </p:cBhvr>
                                    </p:animRot>
                                  </p:childTnLst>
                                </p:cTn>
                              </p:par>
                            </p:childTnLst>
                          </p:cTn>
                        </p:par>
                      </p:childTnLst>
                    </p:cTn>
                  </p:par>
                  <p:par>
                    <p:cTn id="53" fill="hold" nodeType="clickPar">
                      <p:stCondLst>
                        <p:cond delay="indefinite"/>
                      </p:stCondLst>
                      <p:childTnLst>
                        <p:par>
                          <p:cTn id="54" fill="hold" nodeType="withGroup">
                            <p:stCondLst>
                              <p:cond delay="0"/>
                            </p:stCondLst>
                            <p:childTnLst>
                              <p:par>
                                <p:cTn id="55" presetID="34" presetClass="emph" presetSubtype="0" fill="hold" grpId="1" nodeType="clickEffect">
                                  <p:stCondLst>
                                    <p:cond delay="0"/>
                                  </p:stCondLst>
                                  <p:iterate type="lt">
                                    <p:tmPct val="10000"/>
                                  </p:iterate>
                                  <p:childTnLst>
                                    <p:animMotion origin="layout" path="M 0.0 0.0 L 0.0 -0.07213" pathEditMode="relative" ptsTypes="">
                                      <p:cBhvr>
                                        <p:cTn id="56" dur="500" accel="50000" decel="50000" autoRev="1" fill="hold">
                                          <p:stCondLst>
                                            <p:cond delay="0"/>
                                          </p:stCondLst>
                                        </p:cTn>
                                        <p:tgtEl>
                                          <p:spTgt spid="1016838"/>
                                        </p:tgtEl>
                                        <p:attrNameLst>
                                          <p:attrName>ppt_x</p:attrName>
                                          <p:attrName>ppt_y</p:attrName>
                                        </p:attrNameLst>
                                      </p:cBhvr>
                                    </p:animMotion>
                                    <p:animRot by="1500000">
                                      <p:cBhvr>
                                        <p:cTn id="57" dur="250" fill="hold">
                                          <p:stCondLst>
                                            <p:cond delay="0"/>
                                          </p:stCondLst>
                                        </p:cTn>
                                        <p:tgtEl>
                                          <p:spTgt spid="1016838"/>
                                        </p:tgtEl>
                                        <p:attrNameLst>
                                          <p:attrName>r</p:attrName>
                                        </p:attrNameLst>
                                      </p:cBhvr>
                                    </p:animRot>
                                    <p:animRot by="-1500000">
                                      <p:cBhvr>
                                        <p:cTn id="58" dur="250" fill="hold">
                                          <p:stCondLst>
                                            <p:cond delay="250"/>
                                          </p:stCondLst>
                                        </p:cTn>
                                        <p:tgtEl>
                                          <p:spTgt spid="1016838"/>
                                        </p:tgtEl>
                                        <p:attrNameLst>
                                          <p:attrName>r</p:attrName>
                                        </p:attrNameLst>
                                      </p:cBhvr>
                                    </p:animRot>
                                    <p:animRot by="-1500000">
                                      <p:cBhvr>
                                        <p:cTn id="59" dur="250" fill="hold">
                                          <p:stCondLst>
                                            <p:cond delay="500"/>
                                          </p:stCondLst>
                                        </p:cTn>
                                        <p:tgtEl>
                                          <p:spTgt spid="1016838"/>
                                        </p:tgtEl>
                                        <p:attrNameLst>
                                          <p:attrName>r</p:attrName>
                                        </p:attrNameLst>
                                      </p:cBhvr>
                                    </p:animRot>
                                    <p:animRot by="1500000">
                                      <p:cBhvr>
                                        <p:cTn id="60" dur="250" fill="hold">
                                          <p:stCondLst>
                                            <p:cond delay="750"/>
                                          </p:stCondLst>
                                        </p:cTn>
                                        <p:tgtEl>
                                          <p:spTgt spid="10168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autoUpdateAnimBg="0"/>
      <p:bldP spid="1016838" grpId="0" animBg="1"/>
      <p:bldP spid="1016838" grpId="1"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96E606B-29B9-47E1-B559-040C0236E26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7523" name="Rectangle 2"/>
          <p:cNvSpPr>
            <a:spLocks noGrp="1" noChangeArrowheads="1"/>
          </p:cNvSpPr>
          <p:nvPr>
            <p:ph type="title"/>
          </p:nvPr>
        </p:nvSpPr>
        <p:spPr/>
        <p:txBody>
          <a:bodyPr/>
          <a:lstStyle/>
          <a:p>
            <a:pPr eaLnBrk="1" hangingPunct="1"/>
            <a:r>
              <a:rPr lang="zh-CN" altLang="en-US" smtClean="0"/>
              <a:t>例</a:t>
            </a:r>
            <a:r>
              <a:rPr lang="en-US" altLang="zh-CN" smtClean="0"/>
              <a:t>4.5.3   </a:t>
            </a:r>
          </a:p>
        </p:txBody>
      </p:sp>
      <p:sp>
        <p:nvSpPr>
          <p:cNvPr id="1017859" name="Rectangle 3"/>
          <p:cNvSpPr>
            <a:spLocks noGrp="1" noChangeArrowheads="1"/>
          </p:cNvSpPr>
          <p:nvPr>
            <p:ph type="body" idx="1"/>
          </p:nvPr>
        </p:nvSpPr>
        <p:spPr>
          <a:xfrm>
            <a:off x="611188" y="2205038"/>
            <a:ext cx="8137525" cy="4195762"/>
          </a:xfrm>
        </p:spPr>
        <p:txBody>
          <a:bodyPr/>
          <a:lstStyle/>
          <a:p>
            <a:pPr marL="0" indent="0" eaLnBrk="1" hangingPunct="1">
              <a:buFont typeface="Wingdings" panose="05000000000000000000" pitchFamily="2" charset="2"/>
              <a:buNone/>
            </a:pPr>
            <a:r>
              <a:rPr lang="zh-CN" altLang="en-US" smtClean="0">
                <a:solidFill>
                  <a:srgbClr val="FF0000"/>
                </a:solidFill>
              </a:rPr>
              <a:t>证明</a:t>
            </a:r>
            <a:r>
              <a:rPr lang="zh-CN" altLang="en-US" smtClean="0"/>
              <a:t>：</a:t>
            </a:r>
            <a:r>
              <a:rPr lang="en-US" altLang="zh-CN" smtClean="0"/>
              <a:t>1) (</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a:t>
            </a:r>
            <a:r>
              <a:rPr lang="en-US" altLang="zh-CN" noProof="1" smtClean="0"/>
              <a:t>∧</a:t>
            </a:r>
            <a:r>
              <a:rPr lang="en-US" altLang="zh-CN" smtClean="0">
                <a:sym typeface="Symbol" panose="05050102010706020507" pitchFamily="18" charset="2"/>
              </a:rPr>
              <a:t>Q(x))		P</a:t>
            </a:r>
          </a:p>
          <a:p>
            <a:pPr marL="0" indent="0" eaLnBrk="1" hangingPunct="1">
              <a:buFont typeface="Wingdings" panose="05000000000000000000" pitchFamily="2" charset="2"/>
              <a:buNone/>
            </a:pPr>
            <a:r>
              <a:rPr lang="en-US" altLang="zh-CN" smtClean="0">
                <a:sym typeface="Symbol" panose="05050102010706020507" pitchFamily="18" charset="2"/>
              </a:rPr>
              <a:t>	 2) P(c)</a:t>
            </a:r>
            <a:r>
              <a:rPr lang="en-US" altLang="zh-CN" noProof="1" smtClean="0"/>
              <a:t>∧</a:t>
            </a:r>
            <a:r>
              <a:rPr lang="en-US" altLang="zh-CN" smtClean="0">
                <a:sym typeface="Symbol" panose="05050102010706020507" pitchFamily="18" charset="2"/>
              </a:rPr>
              <a:t>Q(c)		     ES,1)</a:t>
            </a:r>
          </a:p>
          <a:p>
            <a:pPr marL="0" indent="0" eaLnBrk="1" hangingPunct="1">
              <a:buFont typeface="Wingdings" panose="05000000000000000000" pitchFamily="2" charset="2"/>
              <a:buNone/>
            </a:pPr>
            <a:r>
              <a:rPr lang="en-US" altLang="zh-CN" smtClean="0">
                <a:sym typeface="Symbol" panose="05050102010706020507" pitchFamily="18" charset="2"/>
              </a:rPr>
              <a:t>	 3) P(c)				T,2),I</a:t>
            </a:r>
          </a:p>
          <a:p>
            <a:pPr marL="0" indent="0" eaLnBrk="1" hangingPunct="1">
              <a:buFont typeface="Wingdings" panose="05000000000000000000" pitchFamily="2" charset="2"/>
              <a:buNone/>
            </a:pPr>
            <a:r>
              <a:rPr lang="en-US" altLang="zh-CN" smtClean="0">
                <a:sym typeface="Symbol" panose="05050102010706020507" pitchFamily="18" charset="2"/>
              </a:rPr>
              <a:t>	 4) Q(c)				T,2),I</a:t>
            </a:r>
          </a:p>
          <a:p>
            <a:pPr marL="0" indent="0" eaLnBrk="1" hangingPunct="1">
              <a:buFont typeface="Wingdings" panose="05000000000000000000" pitchFamily="2" charset="2"/>
              <a:buNone/>
            </a:pPr>
            <a:r>
              <a:rPr lang="en-US" altLang="zh-CN" smtClean="0">
                <a:sym typeface="Symbol" panose="05050102010706020507" pitchFamily="18" charset="2"/>
              </a:rPr>
              <a:t>	 5)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			EG,3)</a:t>
            </a:r>
          </a:p>
          <a:p>
            <a:pPr marL="0" indent="0" eaLnBrk="1" hangingPunct="1">
              <a:buFont typeface="Wingdings" panose="05000000000000000000" pitchFamily="2" charset="2"/>
              <a:buNone/>
            </a:pPr>
            <a:r>
              <a:rPr lang="en-US" altLang="zh-CN" smtClean="0">
                <a:sym typeface="Symbol" panose="05050102010706020507" pitchFamily="18" charset="2"/>
              </a:rPr>
              <a:t>	 6)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Q(x)			EG,4)</a:t>
            </a:r>
          </a:p>
          <a:p>
            <a:pPr marL="0" indent="0" eaLnBrk="1" hangingPunct="1">
              <a:buFont typeface="Wingdings" panose="05000000000000000000" pitchFamily="2" charset="2"/>
              <a:buNone/>
            </a:pPr>
            <a:r>
              <a:rPr lang="en-US" altLang="zh-CN" smtClean="0">
                <a:sym typeface="Symbol" panose="05050102010706020507" pitchFamily="18" charset="2"/>
              </a:rPr>
              <a:t>	 7)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a:t>
            </a:r>
            <a:r>
              <a:rPr lang="en-US" altLang="zh-CN" noProof="1" smtClean="0"/>
              <a:t>∧</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Q(x)	T,5),6),I  </a:t>
            </a:r>
          </a:p>
        </p:txBody>
      </p:sp>
      <p:sp>
        <p:nvSpPr>
          <p:cNvPr id="1017860" name="Rectangle 4"/>
          <p:cNvSpPr>
            <a:spLocks noChangeArrowheads="1"/>
          </p:cNvSpPr>
          <p:nvPr/>
        </p:nvSpPr>
        <p:spPr bwMode="auto">
          <a:xfrm>
            <a:off x="684213" y="1196975"/>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3200"/>
              <a:t>证明：</a:t>
            </a:r>
          </a:p>
          <a:p>
            <a:pPr algn="ctr" eaLnBrk="1" hangingPunct="1">
              <a:lnSpc>
                <a:spcPct val="100000"/>
              </a:lnSpc>
              <a:spcBef>
                <a:spcPct val="0"/>
              </a:spcBef>
              <a:buClrTx/>
              <a:buFontTx/>
              <a:buNone/>
            </a:pPr>
            <a:r>
              <a:rPr kumimoji="1" lang="en-US" altLang="zh-CN" sz="3200"/>
              <a:t>(</a:t>
            </a:r>
            <a:r>
              <a:rPr kumimoji="1" lang="en-US" altLang="en-US" sz="3200" noProof="1">
                <a:sym typeface="Symbol" panose="05050102010706020507" pitchFamily="18" charset="2"/>
              </a:rPr>
              <a:t></a:t>
            </a:r>
            <a:r>
              <a:rPr kumimoji="1" lang="en-US" altLang="en-US" sz="3200" noProof="1"/>
              <a:t>x</a:t>
            </a:r>
            <a:r>
              <a:rPr kumimoji="1" lang="en-US" altLang="zh-CN" sz="3200" noProof="1"/>
              <a:t>)</a:t>
            </a:r>
            <a:r>
              <a:rPr kumimoji="1" lang="en-US" altLang="zh-CN" sz="3200">
                <a:sym typeface="Symbol" panose="05050102010706020507" pitchFamily="18" charset="2"/>
              </a:rPr>
              <a:t>(P(x)</a:t>
            </a:r>
            <a:r>
              <a:rPr kumimoji="1" lang="en-US" altLang="zh-CN" sz="3200" noProof="1"/>
              <a:t>∧</a:t>
            </a:r>
            <a:r>
              <a:rPr kumimoji="1" lang="en-US" altLang="zh-CN" sz="3200">
                <a:sym typeface="Symbol" panose="05050102010706020507" pitchFamily="18" charset="2"/>
              </a:rPr>
              <a:t>Q(x))</a:t>
            </a:r>
            <a:r>
              <a:rPr kumimoji="1" lang="en-US" altLang="en-US" sz="3200" noProof="1"/>
              <a:t>(</a:t>
            </a:r>
            <a:r>
              <a:rPr kumimoji="1" lang="en-US" altLang="en-US" sz="3200" noProof="1">
                <a:sym typeface="Symbol" panose="05050102010706020507" pitchFamily="18" charset="2"/>
              </a:rPr>
              <a:t></a:t>
            </a:r>
            <a:r>
              <a:rPr kumimoji="1" lang="en-US" altLang="en-US" sz="3200" noProof="1"/>
              <a:t>x)</a:t>
            </a:r>
            <a:r>
              <a:rPr kumimoji="1" lang="en-US" altLang="zh-CN" sz="3200">
                <a:sym typeface="Symbol" panose="05050102010706020507" pitchFamily="18" charset="2"/>
              </a:rPr>
              <a:t>P(x)</a:t>
            </a:r>
            <a:r>
              <a:rPr kumimoji="1" lang="en-US" altLang="zh-CN" sz="3200" noProof="1"/>
              <a:t>∧</a:t>
            </a:r>
            <a:r>
              <a:rPr kumimoji="1" lang="en-US" altLang="en-US" sz="3200" noProof="1"/>
              <a:t>(</a:t>
            </a:r>
            <a:r>
              <a:rPr kumimoji="1" lang="en-US" altLang="en-US" sz="3200" noProof="1">
                <a:sym typeface="Symbol" panose="05050102010706020507" pitchFamily="18" charset="2"/>
              </a:rPr>
              <a:t></a:t>
            </a:r>
            <a:r>
              <a:rPr kumimoji="1" lang="en-US" altLang="en-US" sz="3200" noProof="1"/>
              <a:t>x)</a:t>
            </a:r>
            <a:r>
              <a:rPr kumimoji="1" lang="en-US" altLang="zh-CN" sz="3200">
                <a:sym typeface="Symbol" panose="05050102010706020507" pitchFamily="18" charset="2"/>
              </a:rPr>
              <a:t>Q(x)</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17860"/>
                                        </p:tgtEl>
                                        <p:attrNameLst>
                                          <p:attrName>style.visibility</p:attrName>
                                        </p:attrNameLst>
                                      </p:cBhvr>
                                      <p:to>
                                        <p:strVal val="visible"/>
                                      </p:to>
                                    </p:set>
                                    <p:anim calcmode="lin" valueType="num">
                                      <p:cBhvr additive="base">
                                        <p:cTn id="7" dur="500" fill="hold"/>
                                        <p:tgtEl>
                                          <p:spTgt spid="1017860"/>
                                        </p:tgtEl>
                                        <p:attrNameLst>
                                          <p:attrName>ppt_x</p:attrName>
                                        </p:attrNameLst>
                                      </p:cBhvr>
                                      <p:tavLst>
                                        <p:tav tm="0">
                                          <p:val>
                                            <p:strVal val="#ppt_x"/>
                                          </p:val>
                                        </p:tav>
                                        <p:tav tm="100000">
                                          <p:val>
                                            <p:strVal val="#ppt_x"/>
                                          </p:val>
                                        </p:tav>
                                      </p:tavLst>
                                    </p:anim>
                                    <p:anim calcmode="lin" valueType="num">
                                      <p:cBhvr additive="base">
                                        <p:cTn id="8" dur="500" fill="hold"/>
                                        <p:tgtEl>
                                          <p:spTgt spid="10178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7859">
                                            <p:txEl>
                                              <p:pRg st="0" end="0"/>
                                            </p:txEl>
                                          </p:spTgt>
                                        </p:tgtEl>
                                        <p:attrNameLst>
                                          <p:attrName>style.visibility</p:attrName>
                                        </p:attrNameLst>
                                      </p:cBhvr>
                                      <p:to>
                                        <p:strVal val="visible"/>
                                      </p:to>
                                    </p:set>
                                    <p:anim calcmode="lin" valueType="num">
                                      <p:cBhvr additive="base">
                                        <p:cTn id="13" dur="500" fill="hold"/>
                                        <p:tgtEl>
                                          <p:spTgt spid="10178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7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7859">
                                            <p:txEl>
                                              <p:pRg st="1" end="1"/>
                                            </p:txEl>
                                          </p:spTgt>
                                        </p:tgtEl>
                                        <p:attrNameLst>
                                          <p:attrName>style.visibility</p:attrName>
                                        </p:attrNameLst>
                                      </p:cBhvr>
                                      <p:to>
                                        <p:strVal val="visible"/>
                                      </p:to>
                                    </p:set>
                                    <p:anim calcmode="lin" valueType="num">
                                      <p:cBhvr additive="base">
                                        <p:cTn id="19" dur="500" fill="hold"/>
                                        <p:tgtEl>
                                          <p:spTgt spid="101785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7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7859">
                                            <p:txEl>
                                              <p:pRg st="2" end="2"/>
                                            </p:txEl>
                                          </p:spTgt>
                                        </p:tgtEl>
                                        <p:attrNameLst>
                                          <p:attrName>style.visibility</p:attrName>
                                        </p:attrNameLst>
                                      </p:cBhvr>
                                      <p:to>
                                        <p:strVal val="visible"/>
                                      </p:to>
                                    </p:set>
                                    <p:anim calcmode="lin" valueType="num">
                                      <p:cBhvr additive="base">
                                        <p:cTn id="25" dur="500" fill="hold"/>
                                        <p:tgtEl>
                                          <p:spTgt spid="101785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7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17859">
                                            <p:txEl>
                                              <p:pRg st="3" end="3"/>
                                            </p:txEl>
                                          </p:spTgt>
                                        </p:tgtEl>
                                        <p:attrNameLst>
                                          <p:attrName>style.visibility</p:attrName>
                                        </p:attrNameLst>
                                      </p:cBhvr>
                                      <p:to>
                                        <p:strVal val="visible"/>
                                      </p:to>
                                    </p:set>
                                    <p:anim calcmode="lin" valueType="num">
                                      <p:cBhvr additive="base">
                                        <p:cTn id="31" dur="500" fill="hold"/>
                                        <p:tgtEl>
                                          <p:spTgt spid="101785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7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17859">
                                            <p:txEl>
                                              <p:pRg st="4" end="4"/>
                                            </p:txEl>
                                          </p:spTgt>
                                        </p:tgtEl>
                                        <p:attrNameLst>
                                          <p:attrName>style.visibility</p:attrName>
                                        </p:attrNameLst>
                                      </p:cBhvr>
                                      <p:to>
                                        <p:strVal val="visible"/>
                                      </p:to>
                                    </p:set>
                                    <p:anim calcmode="lin" valueType="num">
                                      <p:cBhvr additive="base">
                                        <p:cTn id="37" dur="500" fill="hold"/>
                                        <p:tgtEl>
                                          <p:spTgt spid="101785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7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17859">
                                            <p:txEl>
                                              <p:pRg st="5" end="5"/>
                                            </p:txEl>
                                          </p:spTgt>
                                        </p:tgtEl>
                                        <p:attrNameLst>
                                          <p:attrName>style.visibility</p:attrName>
                                        </p:attrNameLst>
                                      </p:cBhvr>
                                      <p:to>
                                        <p:strVal val="visible"/>
                                      </p:to>
                                    </p:set>
                                    <p:anim calcmode="lin" valueType="num">
                                      <p:cBhvr additive="base">
                                        <p:cTn id="43" dur="500" fill="hold"/>
                                        <p:tgtEl>
                                          <p:spTgt spid="101785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78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17859">
                                            <p:txEl>
                                              <p:pRg st="6" end="6"/>
                                            </p:txEl>
                                          </p:spTgt>
                                        </p:tgtEl>
                                        <p:attrNameLst>
                                          <p:attrName>style.visibility</p:attrName>
                                        </p:attrNameLst>
                                      </p:cBhvr>
                                      <p:to>
                                        <p:strVal val="visible"/>
                                      </p:to>
                                    </p:set>
                                    <p:anim calcmode="lin" valueType="num">
                                      <p:cBhvr additive="base">
                                        <p:cTn id="49" dur="500" fill="hold"/>
                                        <p:tgtEl>
                                          <p:spTgt spid="101785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178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build="p" autoUpdateAnimBg="0"/>
      <p:bldP spid="1017860"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1CCA282-1E90-45A5-94E2-587A8097D47E}"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8547" name="Rectangle 2"/>
          <p:cNvSpPr>
            <a:spLocks noGrp="1" noChangeArrowheads="1"/>
          </p:cNvSpPr>
          <p:nvPr>
            <p:ph type="title"/>
          </p:nvPr>
        </p:nvSpPr>
        <p:spPr/>
        <p:txBody>
          <a:bodyPr/>
          <a:lstStyle/>
          <a:p>
            <a:pPr eaLnBrk="1" hangingPunct="1"/>
            <a:r>
              <a:rPr lang="zh-CN" altLang="en-US" smtClean="0"/>
              <a:t>例</a:t>
            </a:r>
            <a:r>
              <a:rPr lang="en-US" altLang="zh-CN" smtClean="0"/>
              <a:t>4.5.3(</a:t>
            </a:r>
            <a:r>
              <a:rPr lang="zh-CN" altLang="en-US" smtClean="0"/>
              <a:t>续</a:t>
            </a:r>
            <a:r>
              <a:rPr lang="en-US" altLang="zh-CN" smtClean="0"/>
              <a:t>1)</a:t>
            </a:r>
          </a:p>
        </p:txBody>
      </p:sp>
      <p:sp>
        <p:nvSpPr>
          <p:cNvPr id="1018883" name="Rectangle 3"/>
          <p:cNvSpPr>
            <a:spLocks noGrp="1" noChangeArrowheads="1"/>
          </p:cNvSpPr>
          <p:nvPr>
            <p:ph type="body" idx="1"/>
          </p:nvPr>
        </p:nvSpPr>
        <p:spPr>
          <a:xfrm>
            <a:off x="827088" y="1825625"/>
            <a:ext cx="7620000" cy="4195763"/>
          </a:xfrm>
        </p:spPr>
        <p:txBody>
          <a:bodyPr/>
          <a:lstStyle/>
          <a:p>
            <a:pPr marL="0" indent="0" eaLnBrk="1" hangingPunct="1">
              <a:buFont typeface="Wingdings" panose="05000000000000000000" pitchFamily="2" charset="2"/>
              <a:buNone/>
            </a:pPr>
            <a:r>
              <a:rPr lang="en-US" altLang="zh-CN" smtClean="0"/>
              <a:t>1)  (</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a:t>
            </a:r>
            <a:r>
              <a:rPr lang="en-US" altLang="zh-CN" noProof="1" smtClean="0"/>
              <a:t>∧</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Q(x)	P</a:t>
            </a:r>
          </a:p>
          <a:p>
            <a:pPr marL="0" indent="0" eaLnBrk="1" hangingPunct="1">
              <a:buFont typeface="Wingdings" panose="05000000000000000000" pitchFamily="2" charset="2"/>
              <a:buNone/>
            </a:pPr>
            <a:r>
              <a:rPr lang="en-US" altLang="zh-CN" smtClean="0">
                <a:sym typeface="Symbol" panose="05050102010706020507" pitchFamily="18" charset="2"/>
              </a:rPr>
              <a:t>2)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			T,1),I</a:t>
            </a:r>
          </a:p>
          <a:p>
            <a:pPr marL="0" indent="0" eaLnBrk="1" hangingPunct="1">
              <a:buFont typeface="Wingdings" panose="05000000000000000000" pitchFamily="2" charset="2"/>
              <a:buNone/>
            </a:pPr>
            <a:r>
              <a:rPr lang="en-US" altLang="zh-CN" smtClean="0">
                <a:sym typeface="Symbol" panose="05050102010706020507" pitchFamily="18" charset="2"/>
              </a:rPr>
              <a:t>3)  P(c)				ES,2)</a:t>
            </a:r>
          </a:p>
          <a:p>
            <a:pPr marL="0" indent="0" eaLnBrk="1" hangingPunct="1">
              <a:buFont typeface="Wingdings" panose="05000000000000000000" pitchFamily="2" charset="2"/>
              <a:buNone/>
            </a:pPr>
            <a:r>
              <a:rPr lang="en-US" altLang="zh-CN" smtClean="0">
                <a:sym typeface="Symbol" panose="05050102010706020507" pitchFamily="18" charset="2"/>
              </a:rPr>
              <a:t>4)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Q(x)			T,1),I</a:t>
            </a:r>
          </a:p>
          <a:p>
            <a:pPr marL="0" indent="0" eaLnBrk="1" hangingPunct="1">
              <a:buFont typeface="Wingdings" panose="05000000000000000000" pitchFamily="2" charset="2"/>
              <a:buNone/>
            </a:pPr>
            <a:r>
              <a:rPr lang="en-US" altLang="zh-CN" smtClean="0">
                <a:sym typeface="Symbol" panose="05050102010706020507" pitchFamily="18" charset="2"/>
              </a:rPr>
              <a:t>5)  Q(c)				ES,4)</a:t>
            </a:r>
          </a:p>
          <a:p>
            <a:pPr marL="0" indent="0" eaLnBrk="1" hangingPunct="1">
              <a:buFont typeface="Wingdings" panose="05000000000000000000" pitchFamily="2" charset="2"/>
              <a:buNone/>
            </a:pPr>
            <a:r>
              <a:rPr lang="en-US" altLang="zh-CN" smtClean="0">
                <a:sym typeface="Symbol" panose="05050102010706020507" pitchFamily="18" charset="2"/>
              </a:rPr>
              <a:t>6)  P(c)</a:t>
            </a:r>
            <a:r>
              <a:rPr lang="en-US" altLang="zh-CN" noProof="1" smtClean="0"/>
              <a:t>∧</a:t>
            </a:r>
            <a:r>
              <a:rPr lang="en-US" altLang="zh-CN" smtClean="0">
                <a:sym typeface="Symbol" panose="05050102010706020507" pitchFamily="18" charset="2"/>
              </a:rPr>
              <a:t>Q(c)			T,3),4),I</a:t>
            </a:r>
          </a:p>
          <a:p>
            <a:pPr marL="0" indent="0" eaLnBrk="1" hangingPunct="1">
              <a:buFont typeface="Wingdings" panose="05000000000000000000" pitchFamily="2" charset="2"/>
              <a:buNone/>
            </a:pPr>
            <a:r>
              <a:rPr lang="en-US" altLang="zh-CN" smtClean="0">
                <a:sym typeface="Symbol" panose="05050102010706020507" pitchFamily="18" charset="2"/>
              </a:rPr>
              <a:t>7)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a:t>
            </a:r>
            <a:r>
              <a:rPr lang="en-US" altLang="zh-CN" noProof="1" smtClean="0"/>
              <a:t>∧</a:t>
            </a:r>
            <a:r>
              <a:rPr lang="en-US" altLang="zh-CN" smtClean="0">
                <a:sym typeface="Symbol" panose="05050102010706020507" pitchFamily="18" charset="2"/>
              </a:rPr>
              <a:t>Q(x))		EG,6)  </a:t>
            </a:r>
          </a:p>
        </p:txBody>
      </p:sp>
      <p:sp>
        <p:nvSpPr>
          <p:cNvPr id="108549" name="Rectangle 4"/>
          <p:cNvSpPr>
            <a:spLocks noChangeArrowheads="1"/>
          </p:cNvSpPr>
          <p:nvPr/>
        </p:nvSpPr>
        <p:spPr bwMode="auto">
          <a:xfrm>
            <a:off x="684213" y="1196975"/>
            <a:ext cx="6092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3200">
                <a:solidFill>
                  <a:srgbClr val="FF0000"/>
                </a:solidFill>
              </a:rPr>
              <a:t>请看上述推论的逆推导</a:t>
            </a:r>
            <a:r>
              <a:rPr kumimoji="1" lang="zh-CN" altLang="en-US" sz="3200">
                <a:solidFill>
                  <a:srgbClr val="6666FF"/>
                </a:solidFill>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8883">
                                            <p:txEl>
                                              <p:pRg st="0" end="0"/>
                                            </p:txEl>
                                          </p:spTgt>
                                        </p:tgtEl>
                                        <p:attrNameLst>
                                          <p:attrName>style.visibility</p:attrName>
                                        </p:attrNameLst>
                                      </p:cBhvr>
                                      <p:to>
                                        <p:strVal val="visible"/>
                                      </p:to>
                                    </p:set>
                                    <p:anim calcmode="lin" valueType="num">
                                      <p:cBhvr additive="base">
                                        <p:cTn id="7" dur="500" fill="hold"/>
                                        <p:tgtEl>
                                          <p:spTgt spid="1018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8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8883">
                                            <p:txEl>
                                              <p:pRg st="1" end="1"/>
                                            </p:txEl>
                                          </p:spTgt>
                                        </p:tgtEl>
                                        <p:attrNameLst>
                                          <p:attrName>style.visibility</p:attrName>
                                        </p:attrNameLst>
                                      </p:cBhvr>
                                      <p:to>
                                        <p:strVal val="visible"/>
                                      </p:to>
                                    </p:set>
                                    <p:anim calcmode="lin" valueType="num">
                                      <p:cBhvr additive="base">
                                        <p:cTn id="13" dur="500" fill="hold"/>
                                        <p:tgtEl>
                                          <p:spTgt spid="1018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8883">
                                            <p:txEl>
                                              <p:pRg st="2" end="2"/>
                                            </p:txEl>
                                          </p:spTgt>
                                        </p:tgtEl>
                                        <p:attrNameLst>
                                          <p:attrName>style.visibility</p:attrName>
                                        </p:attrNameLst>
                                      </p:cBhvr>
                                      <p:to>
                                        <p:strVal val="visible"/>
                                      </p:to>
                                    </p:set>
                                    <p:anim calcmode="lin" valueType="num">
                                      <p:cBhvr additive="base">
                                        <p:cTn id="19" dur="500" fill="hold"/>
                                        <p:tgtEl>
                                          <p:spTgt spid="1018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8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8883">
                                            <p:txEl>
                                              <p:pRg st="3" end="3"/>
                                            </p:txEl>
                                          </p:spTgt>
                                        </p:tgtEl>
                                        <p:attrNameLst>
                                          <p:attrName>style.visibility</p:attrName>
                                        </p:attrNameLst>
                                      </p:cBhvr>
                                      <p:to>
                                        <p:strVal val="visible"/>
                                      </p:to>
                                    </p:set>
                                    <p:anim calcmode="lin" valueType="num">
                                      <p:cBhvr additive="base">
                                        <p:cTn id="25" dur="500" fill="hold"/>
                                        <p:tgtEl>
                                          <p:spTgt spid="1018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8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18883">
                                            <p:txEl>
                                              <p:pRg st="4" end="4"/>
                                            </p:txEl>
                                          </p:spTgt>
                                        </p:tgtEl>
                                        <p:attrNameLst>
                                          <p:attrName>style.visibility</p:attrName>
                                        </p:attrNameLst>
                                      </p:cBhvr>
                                      <p:to>
                                        <p:strVal val="visible"/>
                                      </p:to>
                                    </p:set>
                                    <p:anim calcmode="lin" valueType="num">
                                      <p:cBhvr additive="base">
                                        <p:cTn id="31" dur="500" fill="hold"/>
                                        <p:tgtEl>
                                          <p:spTgt spid="1018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8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18883">
                                            <p:txEl>
                                              <p:pRg st="5" end="5"/>
                                            </p:txEl>
                                          </p:spTgt>
                                        </p:tgtEl>
                                        <p:attrNameLst>
                                          <p:attrName>style.visibility</p:attrName>
                                        </p:attrNameLst>
                                      </p:cBhvr>
                                      <p:to>
                                        <p:strVal val="visible"/>
                                      </p:to>
                                    </p:set>
                                    <p:anim calcmode="lin" valueType="num">
                                      <p:cBhvr additive="base">
                                        <p:cTn id="37" dur="500" fill="hold"/>
                                        <p:tgtEl>
                                          <p:spTgt spid="1018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8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18883">
                                            <p:txEl>
                                              <p:pRg st="6" end="6"/>
                                            </p:txEl>
                                          </p:spTgt>
                                        </p:tgtEl>
                                        <p:attrNameLst>
                                          <p:attrName>style.visibility</p:attrName>
                                        </p:attrNameLst>
                                      </p:cBhvr>
                                      <p:to>
                                        <p:strVal val="visible"/>
                                      </p:to>
                                    </p:set>
                                    <p:anim calcmode="lin" valueType="num">
                                      <p:cBhvr additive="base">
                                        <p:cTn id="43" dur="500" fill="hold"/>
                                        <p:tgtEl>
                                          <p:spTgt spid="1018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88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5F322F6-D106-4013-8885-41E0128D9A5E}"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9571" name="Rectangle 2"/>
          <p:cNvSpPr>
            <a:spLocks noGrp="1" noChangeArrowheads="1"/>
          </p:cNvSpPr>
          <p:nvPr>
            <p:ph type="title"/>
          </p:nvPr>
        </p:nvSpPr>
        <p:spPr/>
        <p:txBody>
          <a:bodyPr/>
          <a:lstStyle/>
          <a:p>
            <a:pPr eaLnBrk="1" hangingPunct="1"/>
            <a:r>
              <a:rPr lang="zh-CN" altLang="en-US" smtClean="0"/>
              <a:t>例</a:t>
            </a:r>
            <a:r>
              <a:rPr lang="en-US" altLang="zh-CN" smtClean="0"/>
              <a:t>4.5.3(</a:t>
            </a:r>
            <a:r>
              <a:rPr lang="zh-CN" altLang="en-US" smtClean="0"/>
              <a:t>续</a:t>
            </a:r>
            <a:r>
              <a:rPr lang="en-US" altLang="zh-CN" smtClean="0"/>
              <a:t>2)</a:t>
            </a:r>
          </a:p>
        </p:txBody>
      </p:sp>
      <p:sp>
        <p:nvSpPr>
          <p:cNvPr id="1019907" name="Rectangle 3"/>
          <p:cNvSpPr>
            <a:spLocks noGrp="1" noChangeArrowheads="1"/>
          </p:cNvSpPr>
          <p:nvPr>
            <p:ph type="body" idx="1"/>
          </p:nvPr>
        </p:nvSpPr>
        <p:spPr>
          <a:xfrm>
            <a:off x="611188" y="1125538"/>
            <a:ext cx="8064500" cy="5392737"/>
          </a:xfrm>
        </p:spPr>
        <p:txBody>
          <a:bodyPr/>
          <a:lstStyle/>
          <a:p>
            <a:pPr marL="0" indent="0" eaLnBrk="1" hangingPunct="1">
              <a:buFont typeface="Wingdings" panose="05000000000000000000" pitchFamily="2" charset="2"/>
              <a:buNone/>
            </a:pPr>
            <a:r>
              <a:rPr lang="zh-CN" altLang="en-US" smtClean="0">
                <a:solidFill>
                  <a:srgbClr val="FF0000"/>
                </a:solidFill>
              </a:rPr>
              <a:t>正确地推导</a:t>
            </a:r>
            <a:r>
              <a:rPr lang="zh-CN" altLang="en-US" smtClean="0">
                <a:solidFill>
                  <a:srgbClr val="6666FF"/>
                </a:solidFill>
              </a:rPr>
              <a:t>：</a:t>
            </a:r>
          </a:p>
          <a:p>
            <a:pPr marL="0" indent="0" eaLnBrk="1" hangingPunct="1">
              <a:buFont typeface="Wingdings" panose="05000000000000000000" pitchFamily="2" charset="2"/>
              <a:buNone/>
            </a:pPr>
            <a:r>
              <a:rPr lang="en-US" altLang="zh-CN" smtClean="0"/>
              <a:t>	1) (</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a:t>
            </a:r>
            <a:r>
              <a:rPr lang="en-US" altLang="zh-CN" noProof="1" smtClean="0"/>
              <a:t>∧</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Q(x)	P</a:t>
            </a:r>
          </a:p>
          <a:p>
            <a:pPr marL="0" indent="0" eaLnBrk="1" hangingPunct="1">
              <a:buFont typeface="Wingdings" panose="05000000000000000000" pitchFamily="2" charset="2"/>
              <a:buNone/>
            </a:pPr>
            <a:r>
              <a:rPr lang="en-US" altLang="zh-CN" smtClean="0">
                <a:sym typeface="Symbol" panose="05050102010706020507" pitchFamily="18" charset="2"/>
              </a:rPr>
              <a:t>	2)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P(x)			T,1),I</a:t>
            </a:r>
          </a:p>
          <a:p>
            <a:pPr marL="0" indent="0" eaLnBrk="1" hangingPunct="1">
              <a:buFont typeface="Wingdings" panose="05000000000000000000" pitchFamily="2" charset="2"/>
              <a:buNone/>
            </a:pPr>
            <a:r>
              <a:rPr lang="en-US" altLang="zh-CN" smtClean="0">
                <a:sym typeface="Symbol" panose="05050102010706020507" pitchFamily="18" charset="2"/>
              </a:rPr>
              <a:t>	3) P(c)				ES,2)</a:t>
            </a:r>
          </a:p>
          <a:p>
            <a:pPr marL="0" indent="0" eaLnBrk="1" hangingPunct="1">
              <a:buFont typeface="Wingdings" panose="05000000000000000000" pitchFamily="2" charset="2"/>
              <a:buNone/>
            </a:pPr>
            <a:r>
              <a:rPr lang="en-US" altLang="zh-CN" smtClean="0">
                <a:sym typeface="Symbol" panose="05050102010706020507" pitchFamily="18" charset="2"/>
              </a:rPr>
              <a:t>	4)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sym typeface="Symbol" panose="05050102010706020507" pitchFamily="18" charset="2"/>
              </a:rPr>
              <a:t>Q(x)			T,1),I</a:t>
            </a:r>
          </a:p>
          <a:p>
            <a:pPr marL="0" indent="0" eaLnBrk="1" hangingPunct="1">
              <a:buFont typeface="Wingdings" panose="05000000000000000000" pitchFamily="2" charset="2"/>
              <a:buNone/>
            </a:pPr>
            <a:r>
              <a:rPr lang="en-US" altLang="zh-CN" smtClean="0">
                <a:sym typeface="Symbol" panose="05050102010706020507" pitchFamily="18" charset="2"/>
              </a:rPr>
              <a:t>	5) Q(b)				ES,4)</a:t>
            </a:r>
          </a:p>
          <a:p>
            <a:pPr marL="0" indent="0" eaLnBrk="1" hangingPunct="1">
              <a:buFont typeface="Wingdings" panose="05000000000000000000" pitchFamily="2" charset="2"/>
              <a:buNone/>
            </a:pPr>
            <a:r>
              <a:rPr lang="en-US" altLang="zh-CN" smtClean="0">
                <a:sym typeface="Symbol" panose="05050102010706020507" pitchFamily="18" charset="2"/>
              </a:rPr>
              <a:t>	6) P(c)</a:t>
            </a:r>
            <a:r>
              <a:rPr lang="en-US" altLang="zh-CN" noProof="1" smtClean="0"/>
              <a:t>∧</a:t>
            </a:r>
            <a:r>
              <a:rPr lang="en-US" altLang="zh-CN" smtClean="0">
                <a:sym typeface="Symbol" panose="05050102010706020507" pitchFamily="18" charset="2"/>
              </a:rPr>
              <a:t>Q(b)			T,3),4),I</a:t>
            </a:r>
          </a:p>
          <a:p>
            <a:pPr marL="0" indent="0" eaLnBrk="1" hangingPunct="1">
              <a:buFont typeface="Wingdings" panose="05000000000000000000" pitchFamily="2" charset="2"/>
              <a:buNone/>
            </a:pPr>
            <a:r>
              <a:rPr lang="en-US" altLang="zh-CN" smtClean="0">
                <a:sym typeface="Symbol" panose="05050102010706020507" pitchFamily="18" charset="2"/>
              </a:rPr>
              <a:t>	7) </a:t>
            </a:r>
            <a:r>
              <a:rPr lang="en-US" altLang="zh-CN" smtClean="0"/>
              <a:t>(</a:t>
            </a:r>
            <a:r>
              <a:rPr lang="en-US" altLang="en-US" noProof="1" smtClean="0">
                <a:sym typeface="Symbol" panose="05050102010706020507" pitchFamily="18" charset="2"/>
              </a:rPr>
              <a:t></a:t>
            </a:r>
            <a:r>
              <a:rPr lang="en-US" altLang="en-US" noProof="1" smtClean="0"/>
              <a:t>y</a:t>
            </a:r>
            <a:r>
              <a:rPr lang="en-US" altLang="zh-CN" noProof="1" smtClean="0"/>
              <a:t>)</a:t>
            </a:r>
            <a:r>
              <a:rPr lang="en-US" altLang="zh-CN" smtClean="0">
                <a:sym typeface="Symbol" panose="05050102010706020507" pitchFamily="18" charset="2"/>
              </a:rPr>
              <a:t>(P(c)</a:t>
            </a:r>
            <a:r>
              <a:rPr lang="en-US" altLang="zh-CN" noProof="1" smtClean="0"/>
              <a:t>∧</a:t>
            </a:r>
            <a:r>
              <a:rPr lang="en-US" altLang="zh-CN" smtClean="0">
                <a:sym typeface="Symbol" panose="05050102010706020507" pitchFamily="18" charset="2"/>
              </a:rPr>
              <a:t>Q(y))		EG,6)</a:t>
            </a:r>
          </a:p>
          <a:p>
            <a:pPr marL="0" indent="0" eaLnBrk="1" hangingPunct="1">
              <a:buFont typeface="Wingdings" panose="05000000000000000000" pitchFamily="2" charset="2"/>
              <a:buNone/>
            </a:pPr>
            <a:r>
              <a:rPr lang="en-US" altLang="zh-CN" smtClean="0">
                <a:sym typeface="Symbol" panose="05050102010706020507" pitchFamily="18" charset="2"/>
              </a:rPr>
              <a:t>	8) </a:t>
            </a:r>
            <a:r>
              <a:rPr lang="en-US" altLang="zh-CN" smtClean="0"/>
              <a:t>(</a:t>
            </a:r>
            <a:r>
              <a:rPr lang="en-US" altLang="en-US" noProof="1" smtClean="0">
                <a:sym typeface="Symbol" panose="05050102010706020507" pitchFamily="18" charset="2"/>
              </a:rPr>
              <a:t></a:t>
            </a:r>
            <a:r>
              <a:rPr lang="en-US" altLang="en-US" noProof="1" smtClean="0"/>
              <a:t>x</a:t>
            </a:r>
            <a:r>
              <a:rPr lang="en-US" altLang="zh-CN" noProof="1" smtClean="0"/>
              <a:t>)</a:t>
            </a:r>
            <a:r>
              <a:rPr lang="en-US" altLang="zh-CN" smtClean="0"/>
              <a:t>(</a:t>
            </a:r>
            <a:r>
              <a:rPr lang="en-US" altLang="en-US" noProof="1" smtClean="0">
                <a:sym typeface="Symbol" panose="05050102010706020507" pitchFamily="18" charset="2"/>
              </a:rPr>
              <a:t></a:t>
            </a:r>
            <a:r>
              <a:rPr lang="en-US" altLang="en-US" noProof="1" smtClean="0"/>
              <a:t>y</a:t>
            </a:r>
            <a:r>
              <a:rPr lang="en-US" altLang="zh-CN" noProof="1" smtClean="0"/>
              <a:t>)</a:t>
            </a:r>
            <a:r>
              <a:rPr lang="en-US" altLang="zh-CN" smtClean="0">
                <a:sym typeface="Symbol" panose="05050102010706020507" pitchFamily="18" charset="2"/>
              </a:rPr>
              <a:t>(P(x)</a:t>
            </a:r>
            <a:r>
              <a:rPr lang="en-US" altLang="zh-CN" noProof="1" smtClean="0"/>
              <a:t>∧</a:t>
            </a:r>
            <a:r>
              <a:rPr lang="en-US" altLang="zh-CN" smtClean="0">
                <a:sym typeface="Symbol" panose="05050102010706020507" pitchFamily="18" charset="2"/>
              </a:rPr>
              <a:t>Q(y))	EG,7)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anim calcmode="lin" valueType="num">
                                      <p:cBhvr additive="base">
                                        <p:cTn id="7" dur="500" fill="hold"/>
                                        <p:tgtEl>
                                          <p:spTgt spid="1019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9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9907">
                                            <p:txEl>
                                              <p:pRg st="1" end="1"/>
                                            </p:txEl>
                                          </p:spTgt>
                                        </p:tgtEl>
                                        <p:attrNameLst>
                                          <p:attrName>style.visibility</p:attrName>
                                        </p:attrNameLst>
                                      </p:cBhvr>
                                      <p:to>
                                        <p:strVal val="visible"/>
                                      </p:to>
                                    </p:set>
                                    <p:anim calcmode="lin" valueType="num">
                                      <p:cBhvr additive="base">
                                        <p:cTn id="13" dur="500" fill="hold"/>
                                        <p:tgtEl>
                                          <p:spTgt spid="10199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9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19907">
                                            <p:txEl>
                                              <p:pRg st="2" end="2"/>
                                            </p:txEl>
                                          </p:spTgt>
                                        </p:tgtEl>
                                        <p:attrNameLst>
                                          <p:attrName>style.visibility</p:attrName>
                                        </p:attrNameLst>
                                      </p:cBhvr>
                                      <p:to>
                                        <p:strVal val="visible"/>
                                      </p:to>
                                    </p:set>
                                    <p:anim calcmode="lin" valueType="num">
                                      <p:cBhvr additive="base">
                                        <p:cTn id="19" dur="500" fill="hold"/>
                                        <p:tgtEl>
                                          <p:spTgt spid="10199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9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19907">
                                            <p:txEl>
                                              <p:pRg st="3" end="3"/>
                                            </p:txEl>
                                          </p:spTgt>
                                        </p:tgtEl>
                                        <p:attrNameLst>
                                          <p:attrName>style.visibility</p:attrName>
                                        </p:attrNameLst>
                                      </p:cBhvr>
                                      <p:to>
                                        <p:strVal val="visible"/>
                                      </p:to>
                                    </p:set>
                                    <p:anim calcmode="lin" valueType="num">
                                      <p:cBhvr additive="base">
                                        <p:cTn id="25" dur="500" fill="hold"/>
                                        <p:tgtEl>
                                          <p:spTgt spid="10199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99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19907">
                                            <p:txEl>
                                              <p:pRg st="4" end="4"/>
                                            </p:txEl>
                                          </p:spTgt>
                                        </p:tgtEl>
                                        <p:attrNameLst>
                                          <p:attrName>style.visibility</p:attrName>
                                        </p:attrNameLst>
                                      </p:cBhvr>
                                      <p:to>
                                        <p:strVal val="visible"/>
                                      </p:to>
                                    </p:set>
                                    <p:anim calcmode="lin" valueType="num">
                                      <p:cBhvr additive="base">
                                        <p:cTn id="31" dur="500" fill="hold"/>
                                        <p:tgtEl>
                                          <p:spTgt spid="10199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199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19907">
                                            <p:txEl>
                                              <p:pRg st="5" end="5"/>
                                            </p:txEl>
                                          </p:spTgt>
                                        </p:tgtEl>
                                        <p:attrNameLst>
                                          <p:attrName>style.visibility</p:attrName>
                                        </p:attrNameLst>
                                      </p:cBhvr>
                                      <p:to>
                                        <p:strVal val="visible"/>
                                      </p:to>
                                    </p:set>
                                    <p:anim calcmode="lin" valueType="num">
                                      <p:cBhvr additive="base">
                                        <p:cTn id="37" dur="500" fill="hold"/>
                                        <p:tgtEl>
                                          <p:spTgt spid="10199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199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19907">
                                            <p:txEl>
                                              <p:pRg st="6" end="6"/>
                                            </p:txEl>
                                          </p:spTgt>
                                        </p:tgtEl>
                                        <p:attrNameLst>
                                          <p:attrName>style.visibility</p:attrName>
                                        </p:attrNameLst>
                                      </p:cBhvr>
                                      <p:to>
                                        <p:strVal val="visible"/>
                                      </p:to>
                                    </p:set>
                                    <p:anim calcmode="lin" valueType="num">
                                      <p:cBhvr additive="base">
                                        <p:cTn id="43" dur="500" fill="hold"/>
                                        <p:tgtEl>
                                          <p:spTgt spid="10199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199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19907">
                                            <p:txEl>
                                              <p:pRg st="7" end="7"/>
                                            </p:txEl>
                                          </p:spTgt>
                                        </p:tgtEl>
                                        <p:attrNameLst>
                                          <p:attrName>style.visibility</p:attrName>
                                        </p:attrNameLst>
                                      </p:cBhvr>
                                      <p:to>
                                        <p:strVal val="visible"/>
                                      </p:to>
                                    </p:set>
                                    <p:anim calcmode="lin" valueType="num">
                                      <p:cBhvr additive="base">
                                        <p:cTn id="49" dur="500" fill="hold"/>
                                        <p:tgtEl>
                                          <p:spTgt spid="10199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199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19907">
                                            <p:txEl>
                                              <p:pRg st="8" end="8"/>
                                            </p:txEl>
                                          </p:spTgt>
                                        </p:tgtEl>
                                        <p:attrNameLst>
                                          <p:attrName>style.visibility</p:attrName>
                                        </p:attrNameLst>
                                      </p:cBhvr>
                                      <p:to>
                                        <p:strVal val="visible"/>
                                      </p:to>
                                    </p:set>
                                    <p:anim calcmode="lin" valueType="num">
                                      <p:cBhvr additive="base">
                                        <p:cTn id="55" dur="500" fill="hold"/>
                                        <p:tgtEl>
                                          <p:spTgt spid="101990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199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667DE7D-D0B6-4ADE-BD9E-8478FC26A2D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0595" name="Rectangle 2"/>
          <p:cNvSpPr>
            <a:spLocks noGrp="1" noChangeArrowheads="1"/>
          </p:cNvSpPr>
          <p:nvPr>
            <p:ph type="title"/>
          </p:nvPr>
        </p:nvSpPr>
        <p:spPr/>
        <p:txBody>
          <a:bodyPr/>
          <a:lstStyle/>
          <a:p>
            <a:pPr eaLnBrk="1" hangingPunct="1"/>
            <a:r>
              <a:rPr lang="zh-CN" altLang="en-US" smtClean="0"/>
              <a:t>例</a:t>
            </a:r>
            <a:r>
              <a:rPr lang="en-US" altLang="zh-CN" smtClean="0"/>
              <a:t>4.5.4 </a:t>
            </a:r>
            <a:endParaRPr lang="zh-CN" altLang="en-US" smtClean="0"/>
          </a:p>
        </p:txBody>
      </p:sp>
      <p:sp>
        <p:nvSpPr>
          <p:cNvPr id="1020931" name="Rectangle 3"/>
          <p:cNvSpPr>
            <a:spLocks noGrp="1" noChangeArrowheads="1"/>
          </p:cNvSpPr>
          <p:nvPr>
            <p:ph type="body" idx="1"/>
          </p:nvPr>
        </p:nvSpPr>
        <p:spPr>
          <a:xfrm>
            <a:off x="684213" y="1897063"/>
            <a:ext cx="7848600" cy="4195762"/>
          </a:xfrm>
        </p:spPr>
        <p:txBody>
          <a:bodyPr/>
          <a:lstStyle/>
          <a:p>
            <a:pPr marL="533400" indent="-533400" eaLnBrk="1" hangingPunct="1">
              <a:buFont typeface="Wingdings" panose="05000000000000000000" pitchFamily="2" charset="2"/>
              <a:buNone/>
            </a:pPr>
            <a:r>
              <a:rPr lang="zh-CN" altLang="en-US" smtClean="0">
                <a:solidFill>
                  <a:srgbClr val="FF0000"/>
                </a:solidFill>
              </a:rPr>
              <a:t>证明</a:t>
            </a:r>
            <a:r>
              <a:rPr lang="en-US" altLang="zh-CN" smtClean="0"/>
              <a:t>(</a:t>
            </a:r>
            <a:r>
              <a:rPr lang="zh-CN" altLang="en-US" smtClean="0">
                <a:solidFill>
                  <a:srgbClr val="FF3399"/>
                </a:solidFill>
              </a:rPr>
              <a:t>采用反证法，</a:t>
            </a:r>
            <a:r>
              <a:rPr lang="en-US" altLang="zh-CN" smtClean="0">
                <a:solidFill>
                  <a:srgbClr val="FF3399"/>
                </a:solidFill>
              </a:rPr>
              <a:t>CP</a:t>
            </a:r>
            <a:r>
              <a:rPr lang="zh-CN" altLang="en-US" smtClean="0">
                <a:solidFill>
                  <a:srgbClr val="FF3399"/>
                </a:solidFill>
              </a:rPr>
              <a:t>规则的方法由学生完成</a:t>
            </a:r>
            <a:r>
              <a:rPr lang="en-US" altLang="zh-CN" smtClean="0"/>
              <a:t>)</a:t>
            </a:r>
            <a:r>
              <a:rPr lang="zh-CN" altLang="en-US" smtClean="0"/>
              <a:t>：</a:t>
            </a:r>
          </a:p>
          <a:p>
            <a:pPr marL="533400" indent="-533400" eaLnBrk="1" hangingPunct="1">
              <a:buFont typeface="Wingdings" panose="05000000000000000000" pitchFamily="2" charset="2"/>
              <a:buNone/>
            </a:pPr>
            <a:r>
              <a:rPr lang="zh-CN" altLang="en-US" smtClean="0">
                <a:sym typeface="Symbol" panose="05050102010706020507" pitchFamily="18" charset="2"/>
              </a:rPr>
              <a:t>	1</a:t>
            </a:r>
            <a:r>
              <a:rPr lang="en-US" altLang="zh-CN" smtClean="0">
                <a:sym typeface="Symbol" panose="05050102010706020507" pitchFamily="18" charset="2"/>
              </a:rPr>
              <a:t>) </a:t>
            </a:r>
            <a:r>
              <a:rPr lang="zh-CN" altLang="zh-CN" smtClean="0">
                <a:sym typeface="Symbol" panose="05050102010706020507" pitchFamily="18" charset="2"/>
              </a:rPr>
              <a:t>(</a:t>
            </a:r>
            <a:r>
              <a:rPr lang="en-US" altLang="zh-CN" smtClean="0"/>
              <a:t>(</a:t>
            </a:r>
            <a:r>
              <a:rPr lang="en-US" altLang="zh-CN" smtClean="0">
                <a:sym typeface="Symbol" panose="05050102010706020507" pitchFamily="18" charset="2"/>
              </a:rPr>
              <a:t>x)P(x)</a:t>
            </a:r>
            <a:r>
              <a:rPr lang="en-US" altLang="zh-CN" noProof="1" smtClean="0"/>
              <a:t>∨</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Q(x))	P(</a:t>
            </a:r>
            <a:r>
              <a:rPr lang="zh-CN" altLang="en-US" smtClean="0">
                <a:sym typeface="Symbol" panose="05050102010706020507" pitchFamily="18" charset="2"/>
              </a:rPr>
              <a:t>附加</a:t>
            </a:r>
            <a:r>
              <a:rPr lang="en-US" altLang="zh-CN" smtClean="0">
                <a:sym typeface="Symbol" panose="05050102010706020507" pitchFamily="18" charset="2"/>
              </a:rPr>
              <a:t>)</a:t>
            </a:r>
          </a:p>
          <a:p>
            <a:pPr marL="533400" indent="-533400" eaLnBrk="1" hangingPunct="1">
              <a:buFont typeface="Wingdings" panose="05000000000000000000" pitchFamily="2" charset="2"/>
              <a:buNone/>
            </a:pPr>
            <a:r>
              <a:rPr lang="zh-CN" altLang="en-US" smtClean="0">
                <a:sym typeface="Symbol" panose="05050102010706020507" pitchFamily="18" charset="2"/>
              </a:rPr>
              <a:t>	2</a:t>
            </a:r>
            <a:r>
              <a:rPr lang="en-US" altLang="zh-CN" smtClean="0">
                <a:sym typeface="Symbol" panose="05050102010706020507" pitchFamily="18" charset="2"/>
              </a:rPr>
              <a:t>) </a:t>
            </a:r>
            <a:r>
              <a:rPr lang="zh-CN" altLang="zh-CN" smtClean="0">
                <a:sym typeface="Symbol" panose="05050102010706020507" pitchFamily="18" charset="2"/>
              </a:rPr>
              <a:t></a:t>
            </a:r>
            <a:r>
              <a:rPr lang="en-US" altLang="zh-CN" smtClean="0"/>
              <a:t>(</a:t>
            </a:r>
            <a:r>
              <a:rPr lang="en-US" altLang="zh-CN" smtClean="0">
                <a:sym typeface="Symbol" panose="05050102010706020507" pitchFamily="18" charset="2"/>
              </a:rPr>
              <a:t>x)P(x)</a:t>
            </a:r>
            <a:r>
              <a:rPr lang="en-US" altLang="zh-CN" noProof="1" smtClean="0"/>
              <a:t>∧</a:t>
            </a:r>
            <a:r>
              <a:rPr lang="en-US" altLang="zh-CN" smtClean="0">
                <a:sym typeface="Symbol" panose="05050102010706020507" pitchFamily="18" charset="2"/>
              </a:rPr>
              <a:t></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Q(x)	T,1),E</a:t>
            </a:r>
          </a:p>
          <a:p>
            <a:pPr marL="533400" indent="-533400" eaLnBrk="1" hangingPunct="1">
              <a:buFont typeface="Wingdings" panose="05000000000000000000" pitchFamily="2" charset="2"/>
              <a:buNone/>
            </a:pPr>
            <a:r>
              <a:rPr lang="en-US" altLang="zh-CN" smtClean="0">
                <a:sym typeface="Symbol" panose="05050102010706020507" pitchFamily="18" charset="2"/>
              </a:rPr>
              <a:t>	3) </a:t>
            </a:r>
            <a:r>
              <a:rPr lang="en-US" altLang="zh-CN" smtClean="0"/>
              <a:t>(</a:t>
            </a:r>
            <a:r>
              <a:rPr lang="en-US" altLang="zh-CN" smtClean="0">
                <a:sym typeface="Symbol" panose="05050102010706020507" pitchFamily="18" charset="2"/>
              </a:rPr>
              <a:t>x)P(x)	</a:t>
            </a:r>
            <a:r>
              <a:rPr lang="en-US" altLang="zh-CN" smtClean="0"/>
              <a:t>		</a:t>
            </a:r>
            <a:r>
              <a:rPr lang="en-US" altLang="zh-CN" smtClean="0">
                <a:sym typeface="Symbol" panose="05050102010706020507" pitchFamily="18" charset="2"/>
              </a:rPr>
              <a:t>T,2),I</a:t>
            </a:r>
          </a:p>
          <a:p>
            <a:pPr marL="533400" indent="-533400" eaLnBrk="1" hangingPunct="1">
              <a:buFont typeface="Wingdings" panose="05000000000000000000" pitchFamily="2" charset="2"/>
              <a:buNone/>
            </a:pPr>
            <a:r>
              <a:rPr lang="en-US" altLang="zh-CN" smtClean="0">
                <a:sym typeface="Symbol" panose="05050102010706020507" pitchFamily="18" charset="2"/>
              </a:rPr>
              <a:t>	4)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Q(x)			T,2),I</a:t>
            </a:r>
          </a:p>
          <a:p>
            <a:pPr marL="533400" indent="-533400" eaLnBrk="1" hangingPunct="1">
              <a:buFont typeface="Wingdings" panose="05000000000000000000" pitchFamily="2" charset="2"/>
              <a:buNone/>
            </a:pPr>
            <a:r>
              <a:rPr lang="en-US" altLang="zh-CN" smtClean="0"/>
              <a:t>	5)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P(x)			T,3),E</a:t>
            </a:r>
          </a:p>
          <a:p>
            <a:pPr marL="533400" indent="-533400" eaLnBrk="1" hangingPunct="1">
              <a:buFont typeface="Wingdings" panose="05000000000000000000" pitchFamily="2" charset="2"/>
              <a:buNone/>
            </a:pPr>
            <a:r>
              <a:rPr lang="en-US" altLang="zh-CN" smtClean="0">
                <a:sym typeface="Symbol" panose="05050102010706020507" pitchFamily="18" charset="2"/>
              </a:rPr>
              <a:t>	6) P(c)			     ES,5)</a:t>
            </a:r>
            <a:endParaRPr lang="en-US" altLang="zh-CN" smtClean="0"/>
          </a:p>
        </p:txBody>
      </p:sp>
      <p:sp>
        <p:nvSpPr>
          <p:cNvPr id="110597" name="Rectangle 4"/>
          <p:cNvSpPr>
            <a:spLocks noChangeArrowheads="1"/>
          </p:cNvSpPr>
          <p:nvPr/>
        </p:nvSpPr>
        <p:spPr bwMode="auto">
          <a:xfrm>
            <a:off x="539750" y="1268413"/>
            <a:ext cx="813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a:t>证明</a:t>
            </a:r>
            <a:r>
              <a:rPr kumimoji="1" lang="en-US" altLang="zh-CN"/>
              <a:t>(</a:t>
            </a:r>
            <a:r>
              <a:rPr kumimoji="1" lang="en-US" altLang="zh-CN">
                <a:sym typeface="Symbol" panose="05050102010706020507" pitchFamily="18" charset="2"/>
              </a:rPr>
              <a:t>x)(P(x)</a:t>
            </a:r>
            <a:r>
              <a:rPr kumimoji="1" lang="en-US" altLang="zh-CN" noProof="1"/>
              <a:t>∨</a:t>
            </a:r>
            <a:r>
              <a:rPr kumimoji="1" lang="en-US" altLang="zh-CN">
                <a:sym typeface="Symbol" panose="05050102010706020507" pitchFamily="18" charset="2"/>
              </a:rPr>
              <a:t>Q(x))    </a:t>
            </a:r>
            <a:r>
              <a:rPr kumimoji="1" lang="en-US" altLang="zh-CN"/>
              <a:t>(</a:t>
            </a:r>
            <a:r>
              <a:rPr kumimoji="1" lang="en-US" altLang="zh-CN">
                <a:sym typeface="Symbol" panose="05050102010706020507" pitchFamily="18" charset="2"/>
              </a:rPr>
              <a:t>x)P(x)</a:t>
            </a:r>
            <a:r>
              <a:rPr kumimoji="1" lang="en-US" altLang="zh-CN" noProof="1"/>
              <a:t>∨</a:t>
            </a:r>
            <a:r>
              <a:rPr kumimoji="1" lang="en-US" altLang="en-US" noProof="1"/>
              <a:t>(</a:t>
            </a:r>
            <a:r>
              <a:rPr kumimoji="1" lang="en-US" altLang="en-US" noProof="1">
                <a:sym typeface="Symbol" panose="05050102010706020507" pitchFamily="18" charset="2"/>
              </a:rPr>
              <a:t></a:t>
            </a:r>
            <a:r>
              <a:rPr kumimoji="1" lang="en-US" altLang="en-US" noProof="1"/>
              <a:t>x)</a:t>
            </a:r>
            <a:r>
              <a:rPr kumimoji="1" lang="en-US" altLang="zh-CN">
                <a:sym typeface="Symbol" panose="05050102010706020507" pitchFamily="18" charset="2"/>
              </a:rPr>
              <a:t>Q(x)</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anim calcmode="lin" valueType="num">
                                      <p:cBhvr additive="base">
                                        <p:cTn id="7" dur="500" fill="hold"/>
                                        <p:tgtEl>
                                          <p:spTgt spid="102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0931">
                                            <p:txEl>
                                              <p:pRg st="1" end="1"/>
                                            </p:txEl>
                                          </p:spTgt>
                                        </p:tgtEl>
                                        <p:attrNameLst>
                                          <p:attrName>style.visibility</p:attrName>
                                        </p:attrNameLst>
                                      </p:cBhvr>
                                      <p:to>
                                        <p:strVal val="visible"/>
                                      </p:to>
                                    </p:set>
                                    <p:anim calcmode="lin" valueType="num">
                                      <p:cBhvr additive="base">
                                        <p:cTn id="13" dur="500" fill="hold"/>
                                        <p:tgtEl>
                                          <p:spTgt spid="102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0931">
                                            <p:txEl>
                                              <p:pRg st="2" end="2"/>
                                            </p:txEl>
                                          </p:spTgt>
                                        </p:tgtEl>
                                        <p:attrNameLst>
                                          <p:attrName>style.visibility</p:attrName>
                                        </p:attrNameLst>
                                      </p:cBhvr>
                                      <p:to>
                                        <p:strVal val="visible"/>
                                      </p:to>
                                    </p:set>
                                    <p:anim calcmode="lin" valueType="num">
                                      <p:cBhvr additive="base">
                                        <p:cTn id="19" dur="500" fill="hold"/>
                                        <p:tgtEl>
                                          <p:spTgt spid="102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0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0931">
                                            <p:txEl>
                                              <p:pRg st="3" end="3"/>
                                            </p:txEl>
                                          </p:spTgt>
                                        </p:tgtEl>
                                        <p:attrNameLst>
                                          <p:attrName>style.visibility</p:attrName>
                                        </p:attrNameLst>
                                      </p:cBhvr>
                                      <p:to>
                                        <p:strVal val="visible"/>
                                      </p:to>
                                    </p:set>
                                    <p:anim calcmode="lin" valueType="num">
                                      <p:cBhvr additive="base">
                                        <p:cTn id="25" dur="500" fill="hold"/>
                                        <p:tgtEl>
                                          <p:spTgt spid="10209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0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0931">
                                            <p:txEl>
                                              <p:pRg st="4" end="4"/>
                                            </p:txEl>
                                          </p:spTgt>
                                        </p:tgtEl>
                                        <p:attrNameLst>
                                          <p:attrName>style.visibility</p:attrName>
                                        </p:attrNameLst>
                                      </p:cBhvr>
                                      <p:to>
                                        <p:strVal val="visible"/>
                                      </p:to>
                                    </p:set>
                                    <p:anim calcmode="lin" valueType="num">
                                      <p:cBhvr additive="base">
                                        <p:cTn id="31" dur="500" fill="hold"/>
                                        <p:tgtEl>
                                          <p:spTgt spid="10209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09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0931">
                                            <p:txEl>
                                              <p:pRg st="5" end="5"/>
                                            </p:txEl>
                                          </p:spTgt>
                                        </p:tgtEl>
                                        <p:attrNameLst>
                                          <p:attrName>style.visibility</p:attrName>
                                        </p:attrNameLst>
                                      </p:cBhvr>
                                      <p:to>
                                        <p:strVal val="visible"/>
                                      </p:to>
                                    </p:set>
                                    <p:anim calcmode="lin" valueType="num">
                                      <p:cBhvr additive="base">
                                        <p:cTn id="37" dur="500" fill="hold"/>
                                        <p:tgtEl>
                                          <p:spTgt spid="10209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09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0931">
                                            <p:txEl>
                                              <p:pRg st="6" end="6"/>
                                            </p:txEl>
                                          </p:spTgt>
                                        </p:tgtEl>
                                        <p:attrNameLst>
                                          <p:attrName>style.visibility</p:attrName>
                                        </p:attrNameLst>
                                      </p:cBhvr>
                                      <p:to>
                                        <p:strVal val="visible"/>
                                      </p:to>
                                    </p:set>
                                    <p:anim calcmode="lin" valueType="num">
                                      <p:cBhvr additive="base">
                                        <p:cTn id="43" dur="500" fill="hold"/>
                                        <p:tgtEl>
                                          <p:spTgt spid="10209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09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0D424A9-3964-4BF2-87D3-4F94D6F21103}"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1619" name="Rectangle 2"/>
          <p:cNvSpPr>
            <a:spLocks noGrp="1" noChangeArrowheads="1"/>
          </p:cNvSpPr>
          <p:nvPr>
            <p:ph type="title"/>
          </p:nvPr>
        </p:nvSpPr>
        <p:spPr/>
        <p:txBody>
          <a:bodyPr/>
          <a:lstStyle/>
          <a:p>
            <a:pPr eaLnBrk="1" hangingPunct="1"/>
            <a:r>
              <a:rPr lang="zh-CN" altLang="en-US" smtClean="0"/>
              <a:t>例</a:t>
            </a:r>
            <a:r>
              <a:rPr lang="en-US" altLang="zh-CN" smtClean="0"/>
              <a:t>4.5.4 </a:t>
            </a:r>
            <a:endParaRPr lang="zh-CN" altLang="en-US" smtClean="0"/>
          </a:p>
        </p:txBody>
      </p:sp>
      <p:sp>
        <p:nvSpPr>
          <p:cNvPr id="1065987" name="Rectangle 3"/>
          <p:cNvSpPr>
            <a:spLocks noGrp="1" noChangeArrowheads="1"/>
          </p:cNvSpPr>
          <p:nvPr>
            <p:ph type="body" idx="1"/>
          </p:nvPr>
        </p:nvSpPr>
        <p:spPr>
          <a:xfrm>
            <a:off x="684213" y="1268413"/>
            <a:ext cx="7848600" cy="4195762"/>
          </a:xfrm>
        </p:spPr>
        <p:txBody>
          <a:bodyPr/>
          <a:lstStyle/>
          <a:p>
            <a:pPr marL="533400" indent="-533400" eaLnBrk="1" hangingPunct="1">
              <a:buFont typeface="Wingdings" panose="05000000000000000000" pitchFamily="2" charset="2"/>
              <a:buNone/>
            </a:pPr>
            <a:r>
              <a:rPr lang="en-US" altLang="zh-CN" smtClean="0"/>
              <a:t>7)  (</a:t>
            </a:r>
            <a:r>
              <a:rPr lang="en-US" altLang="zh-CN" smtClean="0">
                <a:sym typeface="Symbol" panose="05050102010706020507" pitchFamily="18" charset="2"/>
              </a:rPr>
              <a:t>x)Q(x)	</a:t>
            </a:r>
            <a:r>
              <a:rPr lang="en-US" altLang="zh-CN" smtClean="0"/>
              <a:t>			   </a:t>
            </a:r>
            <a:r>
              <a:rPr lang="en-US" altLang="zh-CN" smtClean="0">
                <a:sym typeface="Symbol" panose="05050102010706020507" pitchFamily="18" charset="2"/>
              </a:rPr>
              <a:t>T,4),E</a:t>
            </a:r>
          </a:p>
          <a:p>
            <a:pPr marL="533400" indent="-533400" eaLnBrk="1" hangingPunct="1">
              <a:buFont typeface="Wingdings" panose="05000000000000000000" pitchFamily="2" charset="2"/>
              <a:buNone/>
            </a:pPr>
            <a:r>
              <a:rPr lang="en-US" altLang="zh-CN" smtClean="0">
                <a:sym typeface="Symbol" panose="05050102010706020507" pitchFamily="18" charset="2"/>
              </a:rPr>
              <a:t>8)  Q(c)</a:t>
            </a:r>
            <a:r>
              <a:rPr lang="en-US" altLang="zh-CN" smtClean="0"/>
              <a:t>				        </a:t>
            </a:r>
            <a:r>
              <a:rPr lang="en-US" altLang="zh-CN" smtClean="0">
                <a:sym typeface="Symbol" panose="05050102010706020507" pitchFamily="18" charset="2"/>
              </a:rPr>
              <a:t>US,7)</a:t>
            </a:r>
          </a:p>
          <a:p>
            <a:pPr marL="533400" indent="-533400" eaLnBrk="1" hangingPunct="1">
              <a:buFont typeface="Wingdings" panose="05000000000000000000" pitchFamily="2" charset="2"/>
              <a:buNone/>
            </a:pPr>
            <a:r>
              <a:rPr lang="en-US" altLang="zh-CN" smtClean="0">
                <a:sym typeface="Symbol" panose="05050102010706020507" pitchFamily="18" charset="2"/>
              </a:rPr>
              <a:t>9)  P(c)</a:t>
            </a:r>
            <a:r>
              <a:rPr lang="en-US" altLang="zh-CN" noProof="1" smtClean="0"/>
              <a:t>∧</a:t>
            </a:r>
            <a:r>
              <a:rPr lang="en-US" altLang="zh-CN" smtClean="0">
                <a:sym typeface="Symbol" panose="05050102010706020507" pitchFamily="18" charset="2"/>
              </a:rPr>
              <a:t>Q(c)</a:t>
            </a:r>
            <a:r>
              <a:rPr lang="en-US" altLang="zh-CN" smtClean="0"/>
              <a:t>			   </a:t>
            </a:r>
            <a:r>
              <a:rPr lang="en-US" altLang="zh-CN" noProof="1" smtClean="0"/>
              <a:t>T,6),8),I</a:t>
            </a:r>
            <a:endParaRPr lang="en-US" altLang="zh-CN" smtClean="0"/>
          </a:p>
          <a:p>
            <a:pPr marL="533400" indent="-533400" eaLnBrk="1" hangingPunct="1">
              <a:buFont typeface="Wingdings" panose="05000000000000000000" pitchFamily="2" charset="2"/>
              <a:buNone/>
            </a:pPr>
            <a:r>
              <a:rPr lang="en-US" altLang="zh-CN" smtClean="0">
                <a:sym typeface="Symbol" panose="05050102010706020507" pitchFamily="18" charset="2"/>
              </a:rPr>
              <a:t>10) (P(c)</a:t>
            </a:r>
            <a:r>
              <a:rPr lang="en-US" altLang="zh-CN" noProof="1" smtClean="0"/>
              <a:t>∨</a:t>
            </a:r>
            <a:r>
              <a:rPr lang="en-US" altLang="zh-CN" smtClean="0">
                <a:sym typeface="Symbol" panose="05050102010706020507" pitchFamily="18" charset="2"/>
              </a:rPr>
              <a:t>Q(c))</a:t>
            </a:r>
            <a:r>
              <a:rPr lang="en-US" altLang="zh-CN" smtClean="0"/>
              <a:t>			   </a:t>
            </a:r>
            <a:r>
              <a:rPr lang="en-US" altLang="zh-CN" noProof="1" smtClean="0"/>
              <a:t>T,9),E</a:t>
            </a:r>
            <a:endParaRPr lang="en-US" altLang="zh-CN" smtClean="0"/>
          </a:p>
          <a:p>
            <a:pPr marL="533400" indent="-533400" eaLnBrk="1" hangingPunct="1">
              <a:buFont typeface="Wingdings" panose="05000000000000000000" pitchFamily="2" charset="2"/>
              <a:buNone/>
            </a:pPr>
            <a:r>
              <a:rPr lang="en-US" altLang="zh-CN" smtClean="0"/>
              <a:t>11) (</a:t>
            </a:r>
            <a:r>
              <a:rPr lang="en-US" altLang="zh-CN" smtClean="0">
                <a:sym typeface="Symbol" panose="05050102010706020507" pitchFamily="18" charset="2"/>
              </a:rPr>
              <a:t>x)(P(x)</a:t>
            </a:r>
            <a:r>
              <a:rPr lang="en-US" altLang="zh-CN" noProof="1" smtClean="0"/>
              <a:t>∨</a:t>
            </a:r>
            <a:r>
              <a:rPr lang="en-US" altLang="zh-CN" smtClean="0">
                <a:sym typeface="Symbol" panose="05050102010706020507" pitchFamily="18" charset="2"/>
              </a:rPr>
              <a:t>Q(x))	</a:t>
            </a:r>
            <a:r>
              <a:rPr lang="en-US" altLang="zh-CN" smtClean="0"/>
              <a:t>	   </a:t>
            </a:r>
            <a:r>
              <a:rPr lang="en-US" altLang="zh-CN" noProof="1" smtClean="0"/>
              <a:t>P</a:t>
            </a:r>
            <a:endParaRPr lang="en-US" altLang="zh-CN" smtClean="0">
              <a:sym typeface="Symbol" panose="05050102010706020507" pitchFamily="18" charset="2"/>
            </a:endParaRPr>
          </a:p>
          <a:p>
            <a:pPr marL="533400" indent="-533400" eaLnBrk="1" hangingPunct="1">
              <a:buFont typeface="Wingdings" panose="05000000000000000000" pitchFamily="2" charset="2"/>
              <a:buNone/>
            </a:pPr>
            <a:r>
              <a:rPr lang="en-US" altLang="zh-CN" smtClean="0">
                <a:sym typeface="Symbol" panose="05050102010706020507" pitchFamily="18" charset="2"/>
              </a:rPr>
              <a:t>12) (P(c)</a:t>
            </a:r>
            <a:r>
              <a:rPr lang="en-US" altLang="zh-CN" noProof="1" smtClean="0"/>
              <a:t>∨</a:t>
            </a:r>
            <a:r>
              <a:rPr lang="en-US" altLang="zh-CN" smtClean="0">
                <a:sym typeface="Symbol" panose="05050102010706020507" pitchFamily="18" charset="2"/>
              </a:rPr>
              <a:t>Q(c))</a:t>
            </a:r>
            <a:r>
              <a:rPr lang="en-US" altLang="zh-CN" smtClean="0"/>
              <a:t>		        </a:t>
            </a:r>
            <a:r>
              <a:rPr lang="en-US" altLang="zh-CN" noProof="1" smtClean="0"/>
              <a:t>US,11)</a:t>
            </a:r>
          </a:p>
          <a:p>
            <a:pPr marL="533400" indent="-533400" eaLnBrk="1" hangingPunct="1">
              <a:buFont typeface="Wingdings" panose="05000000000000000000" pitchFamily="2" charset="2"/>
              <a:buNone/>
            </a:pPr>
            <a:r>
              <a:rPr lang="en-US" altLang="zh-CN" smtClean="0">
                <a:sym typeface="Symbol" panose="05050102010706020507" pitchFamily="18" charset="2"/>
              </a:rPr>
              <a:t>13) (P(c)</a:t>
            </a:r>
            <a:r>
              <a:rPr lang="en-US" altLang="zh-CN" noProof="1" smtClean="0"/>
              <a:t>∨</a:t>
            </a:r>
            <a:r>
              <a:rPr lang="en-US" altLang="zh-CN" smtClean="0">
                <a:sym typeface="Symbol" panose="05050102010706020507" pitchFamily="18" charset="2"/>
              </a:rPr>
              <a:t>Q(c))</a:t>
            </a:r>
            <a:r>
              <a:rPr lang="en-US" altLang="zh-CN" noProof="1" smtClean="0"/>
              <a:t>∧</a:t>
            </a:r>
            <a:r>
              <a:rPr lang="en-US" altLang="zh-CN" smtClean="0">
                <a:sym typeface="Symbol" panose="05050102010706020507" pitchFamily="18" charset="2"/>
              </a:rPr>
              <a:t>(P(c)</a:t>
            </a:r>
            <a:r>
              <a:rPr lang="en-US" altLang="zh-CN" noProof="1" smtClean="0"/>
              <a:t>∨</a:t>
            </a:r>
            <a:r>
              <a:rPr lang="en-US" altLang="zh-CN" smtClean="0">
                <a:sym typeface="Symbol" panose="05050102010706020507" pitchFamily="18" charset="2"/>
              </a:rPr>
              <a:t>Q(c))  </a:t>
            </a:r>
            <a:r>
              <a:rPr lang="en-US" altLang="zh-CN" noProof="1" smtClean="0"/>
              <a:t>T,10),</a:t>
            </a:r>
            <a:r>
              <a:rPr lang="en-US" altLang="zh-CN" smtClean="0"/>
              <a:t>12)</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5987">
                                            <p:txEl>
                                              <p:pRg st="0" end="0"/>
                                            </p:txEl>
                                          </p:spTgt>
                                        </p:tgtEl>
                                        <p:attrNameLst>
                                          <p:attrName>style.visibility</p:attrName>
                                        </p:attrNameLst>
                                      </p:cBhvr>
                                      <p:to>
                                        <p:strVal val="visible"/>
                                      </p:to>
                                    </p:set>
                                    <p:anim calcmode="lin" valueType="num">
                                      <p:cBhvr additive="base">
                                        <p:cTn id="7" dur="500" fill="hold"/>
                                        <p:tgtEl>
                                          <p:spTgt spid="1065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5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5987">
                                            <p:txEl>
                                              <p:pRg st="1" end="1"/>
                                            </p:txEl>
                                          </p:spTgt>
                                        </p:tgtEl>
                                        <p:attrNameLst>
                                          <p:attrName>style.visibility</p:attrName>
                                        </p:attrNameLst>
                                      </p:cBhvr>
                                      <p:to>
                                        <p:strVal val="visible"/>
                                      </p:to>
                                    </p:set>
                                    <p:anim calcmode="lin" valueType="num">
                                      <p:cBhvr additive="base">
                                        <p:cTn id="13" dur="500" fill="hold"/>
                                        <p:tgtEl>
                                          <p:spTgt spid="1065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5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5987">
                                            <p:txEl>
                                              <p:pRg st="2" end="2"/>
                                            </p:txEl>
                                          </p:spTgt>
                                        </p:tgtEl>
                                        <p:attrNameLst>
                                          <p:attrName>style.visibility</p:attrName>
                                        </p:attrNameLst>
                                      </p:cBhvr>
                                      <p:to>
                                        <p:strVal val="visible"/>
                                      </p:to>
                                    </p:set>
                                    <p:anim calcmode="lin" valueType="num">
                                      <p:cBhvr additive="base">
                                        <p:cTn id="19" dur="500" fill="hold"/>
                                        <p:tgtEl>
                                          <p:spTgt spid="1065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5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5987">
                                            <p:txEl>
                                              <p:pRg st="3" end="3"/>
                                            </p:txEl>
                                          </p:spTgt>
                                        </p:tgtEl>
                                        <p:attrNameLst>
                                          <p:attrName>style.visibility</p:attrName>
                                        </p:attrNameLst>
                                      </p:cBhvr>
                                      <p:to>
                                        <p:strVal val="visible"/>
                                      </p:to>
                                    </p:set>
                                    <p:anim calcmode="lin" valueType="num">
                                      <p:cBhvr additive="base">
                                        <p:cTn id="25" dur="500" fill="hold"/>
                                        <p:tgtEl>
                                          <p:spTgt spid="10659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65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65987">
                                            <p:txEl>
                                              <p:pRg st="4" end="4"/>
                                            </p:txEl>
                                          </p:spTgt>
                                        </p:tgtEl>
                                        <p:attrNameLst>
                                          <p:attrName>style.visibility</p:attrName>
                                        </p:attrNameLst>
                                      </p:cBhvr>
                                      <p:to>
                                        <p:strVal val="visible"/>
                                      </p:to>
                                    </p:set>
                                    <p:anim calcmode="lin" valueType="num">
                                      <p:cBhvr additive="base">
                                        <p:cTn id="31" dur="500" fill="hold"/>
                                        <p:tgtEl>
                                          <p:spTgt spid="10659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65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65987">
                                            <p:txEl>
                                              <p:pRg st="5" end="5"/>
                                            </p:txEl>
                                          </p:spTgt>
                                        </p:tgtEl>
                                        <p:attrNameLst>
                                          <p:attrName>style.visibility</p:attrName>
                                        </p:attrNameLst>
                                      </p:cBhvr>
                                      <p:to>
                                        <p:strVal val="visible"/>
                                      </p:to>
                                    </p:set>
                                    <p:anim calcmode="lin" valueType="num">
                                      <p:cBhvr additive="base">
                                        <p:cTn id="37" dur="500" fill="hold"/>
                                        <p:tgtEl>
                                          <p:spTgt spid="10659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659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65987">
                                            <p:txEl>
                                              <p:pRg st="6" end="6"/>
                                            </p:txEl>
                                          </p:spTgt>
                                        </p:tgtEl>
                                        <p:attrNameLst>
                                          <p:attrName>style.visibility</p:attrName>
                                        </p:attrNameLst>
                                      </p:cBhvr>
                                      <p:to>
                                        <p:strVal val="visible"/>
                                      </p:to>
                                    </p:set>
                                    <p:anim calcmode="lin" valueType="num">
                                      <p:cBhvr additive="base">
                                        <p:cTn id="43" dur="500" fill="hold"/>
                                        <p:tgtEl>
                                          <p:spTgt spid="10659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659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04CFAE1-95EC-498B-B4A7-D3F1240DEEAA}"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2643" name="Rectangle 2"/>
          <p:cNvSpPr>
            <a:spLocks noGrp="1" noChangeArrowheads="1"/>
          </p:cNvSpPr>
          <p:nvPr>
            <p:ph type="title"/>
          </p:nvPr>
        </p:nvSpPr>
        <p:spPr/>
        <p:txBody>
          <a:bodyPr/>
          <a:lstStyle/>
          <a:p>
            <a:pPr eaLnBrk="1" hangingPunct="1"/>
            <a:r>
              <a:rPr lang="en-US" altLang="zh-CN" smtClean="0"/>
              <a:t>4.5.3  </a:t>
            </a:r>
            <a:r>
              <a:rPr lang="zh-CN" altLang="en-US" smtClean="0"/>
              <a:t>谓词逻辑推理的难点</a:t>
            </a:r>
          </a:p>
        </p:txBody>
      </p:sp>
      <p:sp>
        <p:nvSpPr>
          <p:cNvPr id="1011715" name="Rectangle 3"/>
          <p:cNvSpPr>
            <a:spLocks noGrp="1" noChangeArrowheads="1"/>
          </p:cNvSpPr>
          <p:nvPr>
            <p:ph type="body" idx="1"/>
          </p:nvPr>
        </p:nvSpPr>
        <p:spPr>
          <a:xfrm>
            <a:off x="468313" y="1341438"/>
            <a:ext cx="8355012" cy="4706937"/>
          </a:xfrm>
        </p:spPr>
        <p:txBody>
          <a:bodyPr/>
          <a:lstStyle/>
          <a:p>
            <a:pPr marL="533400" indent="-533400" eaLnBrk="1" hangingPunct="1">
              <a:spcBef>
                <a:spcPct val="0"/>
              </a:spcBef>
              <a:buFont typeface="Wingdings" panose="05000000000000000000" pitchFamily="2" charset="2"/>
              <a:buAutoNum type="arabicPeriod"/>
            </a:pPr>
            <a:r>
              <a:rPr lang="zh-CN" altLang="en-US" smtClean="0"/>
              <a:t>在推导过程中，如</a:t>
            </a:r>
            <a:r>
              <a:rPr lang="zh-CN" altLang="en-US" smtClean="0">
                <a:solidFill>
                  <a:srgbClr val="FF0000"/>
                </a:solidFill>
              </a:rPr>
              <a:t>既要使用规则</a:t>
            </a:r>
            <a:r>
              <a:rPr lang="en-US" altLang="zh-CN" smtClean="0">
                <a:solidFill>
                  <a:srgbClr val="FF0000"/>
                </a:solidFill>
              </a:rPr>
              <a:t>US</a:t>
            </a:r>
            <a:r>
              <a:rPr lang="zh-CN" altLang="en-US" smtClean="0">
                <a:solidFill>
                  <a:srgbClr val="FF0000"/>
                </a:solidFill>
              </a:rPr>
              <a:t>又要使用规则</a:t>
            </a:r>
            <a:r>
              <a:rPr lang="en-US" altLang="zh-CN" smtClean="0">
                <a:solidFill>
                  <a:srgbClr val="FF0000"/>
                </a:solidFill>
              </a:rPr>
              <a:t>ES</a:t>
            </a:r>
            <a:r>
              <a:rPr lang="zh-CN" altLang="en-US" smtClean="0"/>
              <a:t>消去公式中的量词，而且选用的个体是同一个符号，则必须</a:t>
            </a:r>
            <a:r>
              <a:rPr lang="zh-CN" altLang="en-US" smtClean="0">
                <a:solidFill>
                  <a:srgbClr val="0000FF"/>
                </a:solidFill>
              </a:rPr>
              <a:t>先先使用规则</a:t>
            </a:r>
            <a:r>
              <a:rPr lang="en-US" altLang="zh-CN" smtClean="0">
                <a:solidFill>
                  <a:srgbClr val="0000FF"/>
                </a:solidFill>
              </a:rPr>
              <a:t>ES</a:t>
            </a:r>
            <a:r>
              <a:rPr lang="zh-CN" altLang="en-US" smtClean="0">
                <a:solidFill>
                  <a:srgbClr val="0000FF"/>
                </a:solidFill>
              </a:rPr>
              <a:t>，再使用规则</a:t>
            </a:r>
            <a:r>
              <a:rPr lang="en-US" altLang="zh-CN" smtClean="0">
                <a:solidFill>
                  <a:srgbClr val="0000FF"/>
                </a:solidFill>
              </a:rPr>
              <a:t>US</a:t>
            </a:r>
            <a:r>
              <a:rPr lang="zh-CN" altLang="en-US" smtClean="0"/>
              <a:t>。然后再使用命题演算中的推理规则，最后使用规则</a:t>
            </a:r>
            <a:r>
              <a:rPr lang="en-US" altLang="zh-CN" smtClean="0"/>
              <a:t>UG</a:t>
            </a:r>
            <a:r>
              <a:rPr lang="zh-CN" altLang="en-US" smtClean="0"/>
              <a:t>或规则</a:t>
            </a:r>
            <a:r>
              <a:rPr lang="en-US" altLang="zh-CN" smtClean="0"/>
              <a:t>EG</a:t>
            </a:r>
            <a:r>
              <a:rPr lang="zh-CN" altLang="en-US" smtClean="0"/>
              <a:t>引入量词，得到所要的结论。</a:t>
            </a:r>
          </a:p>
          <a:p>
            <a:pPr marL="533400" indent="-533400" eaLnBrk="1" hangingPunct="1">
              <a:spcBef>
                <a:spcPct val="0"/>
              </a:spcBef>
              <a:buFont typeface="Wingdings" panose="05000000000000000000" pitchFamily="2" charset="2"/>
              <a:buAutoNum type="arabicPeriod"/>
            </a:pPr>
            <a:r>
              <a:rPr lang="zh-CN" altLang="en-US" smtClean="0"/>
              <a:t>如一个变量是用</a:t>
            </a:r>
            <a:r>
              <a:rPr lang="zh-CN" altLang="en-US" smtClean="0">
                <a:solidFill>
                  <a:srgbClr val="FF0000"/>
                </a:solidFill>
              </a:rPr>
              <a:t>规则</a:t>
            </a:r>
            <a:r>
              <a:rPr lang="en-US" altLang="zh-CN" smtClean="0">
                <a:solidFill>
                  <a:srgbClr val="FF0000"/>
                </a:solidFill>
              </a:rPr>
              <a:t>ES</a:t>
            </a:r>
            <a:r>
              <a:rPr lang="zh-CN" altLang="en-US" smtClean="0">
                <a:solidFill>
                  <a:srgbClr val="FF0000"/>
                </a:solidFill>
              </a:rPr>
              <a:t>消去量词</a:t>
            </a:r>
            <a:r>
              <a:rPr lang="zh-CN" altLang="en-US" smtClean="0"/>
              <a:t>，对该变量在添加量词时，则</a:t>
            </a:r>
            <a:r>
              <a:rPr lang="zh-CN" altLang="en-US" smtClean="0">
                <a:solidFill>
                  <a:srgbClr val="0000FF"/>
                </a:solidFill>
              </a:rPr>
              <a:t>只能使用规则</a:t>
            </a:r>
            <a:r>
              <a:rPr lang="en-US" altLang="zh-CN" smtClean="0">
                <a:solidFill>
                  <a:srgbClr val="0000FF"/>
                </a:solidFill>
              </a:rPr>
              <a:t>EG</a:t>
            </a:r>
            <a:r>
              <a:rPr lang="zh-CN" altLang="en-US" smtClean="0"/>
              <a:t>，而不能使用规则</a:t>
            </a:r>
            <a:r>
              <a:rPr lang="en-US" altLang="zh-CN" smtClean="0"/>
              <a:t>UG</a:t>
            </a:r>
            <a:r>
              <a:rPr lang="zh-CN" altLang="en-US" smtClean="0"/>
              <a:t>；如使用</a:t>
            </a:r>
            <a:r>
              <a:rPr lang="zh-CN" altLang="en-US" smtClean="0">
                <a:solidFill>
                  <a:srgbClr val="FF0000"/>
                </a:solidFill>
              </a:rPr>
              <a:t>规则</a:t>
            </a:r>
            <a:r>
              <a:rPr lang="en-US" altLang="zh-CN" smtClean="0">
                <a:solidFill>
                  <a:srgbClr val="FF0000"/>
                </a:solidFill>
              </a:rPr>
              <a:t>US</a:t>
            </a:r>
            <a:r>
              <a:rPr lang="zh-CN" altLang="en-US" smtClean="0">
                <a:solidFill>
                  <a:srgbClr val="FF0000"/>
                </a:solidFill>
              </a:rPr>
              <a:t>消去量词</a:t>
            </a:r>
            <a:r>
              <a:rPr lang="zh-CN" altLang="en-US" smtClean="0"/>
              <a:t>，对该变量在添加量词时，则</a:t>
            </a:r>
            <a:r>
              <a:rPr lang="zh-CN" altLang="en-US" smtClean="0">
                <a:solidFill>
                  <a:srgbClr val="0000FF"/>
                </a:solidFill>
              </a:rPr>
              <a:t>可使用规则</a:t>
            </a:r>
            <a:r>
              <a:rPr lang="en-US" altLang="zh-CN" smtClean="0">
                <a:solidFill>
                  <a:srgbClr val="0000FF"/>
                </a:solidFill>
              </a:rPr>
              <a:t>EG</a:t>
            </a:r>
            <a:r>
              <a:rPr lang="zh-CN" altLang="en-US" smtClean="0">
                <a:solidFill>
                  <a:srgbClr val="0000FF"/>
                </a:solidFill>
              </a:rPr>
              <a:t>和规则</a:t>
            </a:r>
            <a:r>
              <a:rPr lang="en-US" altLang="zh-CN" smtClean="0">
                <a:solidFill>
                  <a:srgbClr val="0000FF"/>
                </a:solidFill>
              </a:rPr>
              <a:t>UG</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strips(upRight)">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strips(upRight)">
                                      <p:cBhvr>
                                        <p:cTn id="12" dur="500"/>
                                        <p:tgtEl>
                                          <p:spTgt spid="10117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7047117A-136A-4D79-B7C9-248D02A81B9C}"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3667" name="Rectangle 2"/>
          <p:cNvSpPr>
            <a:spLocks noGrp="1" noChangeArrowheads="1"/>
          </p:cNvSpPr>
          <p:nvPr>
            <p:ph type="title"/>
          </p:nvPr>
        </p:nvSpPr>
        <p:spPr/>
        <p:txBody>
          <a:bodyPr/>
          <a:lstStyle/>
          <a:p>
            <a:pPr eaLnBrk="1" hangingPunct="1"/>
            <a:r>
              <a:rPr lang="zh-CN" altLang="en-US" smtClean="0"/>
              <a:t>谓词逻辑推理的难点（续）</a:t>
            </a:r>
          </a:p>
        </p:txBody>
      </p:sp>
      <p:sp>
        <p:nvSpPr>
          <p:cNvPr id="1063939" name="Rectangle 3"/>
          <p:cNvSpPr>
            <a:spLocks noGrp="1" noChangeArrowheads="1"/>
          </p:cNvSpPr>
          <p:nvPr>
            <p:ph type="body" idx="1"/>
          </p:nvPr>
        </p:nvSpPr>
        <p:spPr>
          <a:xfrm>
            <a:off x="468313" y="1341438"/>
            <a:ext cx="8355012" cy="3767137"/>
          </a:xfrm>
        </p:spPr>
        <p:txBody>
          <a:bodyPr/>
          <a:lstStyle/>
          <a:p>
            <a:pPr marL="533400" indent="-533400" eaLnBrk="1" hangingPunct="1">
              <a:spcBef>
                <a:spcPct val="0"/>
              </a:spcBef>
              <a:buFont typeface="Wingdings" panose="05000000000000000000" pitchFamily="2" charset="2"/>
              <a:buAutoNum type="arabicPeriod" startAt="3"/>
            </a:pPr>
            <a:r>
              <a:rPr lang="zh-CN" altLang="en-US" smtClean="0">
                <a:latin typeface="宋体" panose="02010600030101010101" pitchFamily="2" charset="-122"/>
              </a:rPr>
              <a:t>如有</a:t>
            </a:r>
            <a:r>
              <a:rPr lang="zh-CN" altLang="en-US" smtClean="0">
                <a:solidFill>
                  <a:srgbClr val="0000FF"/>
                </a:solidFill>
                <a:latin typeface="宋体" panose="02010600030101010101" pitchFamily="2" charset="-122"/>
              </a:rPr>
              <a:t>两个含有存在量词的公式</a:t>
            </a:r>
            <a:r>
              <a:rPr lang="zh-CN" altLang="en-US" smtClean="0">
                <a:latin typeface="宋体" panose="02010600030101010101" pitchFamily="2" charset="-122"/>
              </a:rPr>
              <a:t>，当用</a:t>
            </a:r>
            <a:r>
              <a:rPr lang="zh-CN" altLang="en-US" smtClean="0">
                <a:solidFill>
                  <a:srgbClr val="FF0000"/>
                </a:solidFill>
                <a:latin typeface="宋体" panose="02010600030101010101" pitchFamily="2" charset="-122"/>
              </a:rPr>
              <a:t>规则</a:t>
            </a:r>
            <a:r>
              <a:rPr lang="en-US" altLang="zh-CN" smtClean="0">
                <a:solidFill>
                  <a:srgbClr val="FF0000"/>
                </a:solidFill>
                <a:latin typeface="宋体" panose="02010600030101010101" pitchFamily="2" charset="-122"/>
              </a:rPr>
              <a:t>ES</a:t>
            </a:r>
            <a:r>
              <a:rPr lang="zh-CN" altLang="en-US" smtClean="0">
                <a:solidFill>
                  <a:srgbClr val="FF0000"/>
                </a:solidFill>
                <a:latin typeface="宋体" panose="02010600030101010101" pitchFamily="2" charset="-122"/>
              </a:rPr>
              <a:t>消去量词</a:t>
            </a:r>
            <a:r>
              <a:rPr lang="zh-CN" altLang="en-US" smtClean="0">
                <a:latin typeface="宋体" panose="02010600030101010101" pitchFamily="2" charset="-122"/>
              </a:rPr>
              <a:t>时，</a:t>
            </a:r>
            <a:r>
              <a:rPr lang="zh-CN" altLang="en-US" smtClean="0">
                <a:solidFill>
                  <a:srgbClr val="0000FF"/>
                </a:solidFill>
                <a:latin typeface="宋体" panose="02010600030101010101" pitchFamily="2" charset="-122"/>
              </a:rPr>
              <a:t>不能选用同样的一个常量符号</a:t>
            </a:r>
            <a:r>
              <a:rPr lang="zh-CN" altLang="en-US" smtClean="0">
                <a:latin typeface="宋体" panose="02010600030101010101" pitchFamily="2" charset="-122"/>
              </a:rPr>
              <a:t>来取代两个公式中的变元，而应用不同的常量符号来取代它们。</a:t>
            </a:r>
          </a:p>
          <a:p>
            <a:pPr marL="533400" indent="-533400" eaLnBrk="1" hangingPunct="1">
              <a:buFont typeface="Wingdings" panose="05000000000000000000" pitchFamily="2" charset="2"/>
              <a:buAutoNum type="arabicPeriod" startAt="3"/>
            </a:pPr>
            <a:r>
              <a:rPr lang="zh-CN" altLang="en-US" smtClean="0"/>
              <a:t>在用</a:t>
            </a:r>
            <a:r>
              <a:rPr lang="zh-CN" altLang="en-US" smtClean="0">
                <a:solidFill>
                  <a:srgbClr val="0000FF"/>
                </a:solidFill>
              </a:rPr>
              <a:t>规则</a:t>
            </a:r>
            <a:r>
              <a:rPr lang="en-US" altLang="zh-CN" smtClean="0">
                <a:solidFill>
                  <a:srgbClr val="0000FF"/>
                </a:solidFill>
              </a:rPr>
              <a:t>US</a:t>
            </a:r>
            <a:r>
              <a:rPr lang="zh-CN" altLang="en-US" smtClean="0"/>
              <a:t>和</a:t>
            </a:r>
            <a:r>
              <a:rPr lang="zh-CN" altLang="en-US" smtClean="0">
                <a:solidFill>
                  <a:srgbClr val="0000FF"/>
                </a:solidFill>
              </a:rPr>
              <a:t>规则</a:t>
            </a:r>
            <a:r>
              <a:rPr lang="en-US" altLang="zh-CN" smtClean="0">
                <a:solidFill>
                  <a:srgbClr val="0000FF"/>
                </a:solidFill>
              </a:rPr>
              <a:t>ES</a:t>
            </a:r>
            <a:r>
              <a:rPr lang="zh-CN" altLang="en-US" smtClean="0">
                <a:solidFill>
                  <a:srgbClr val="FF0000"/>
                </a:solidFill>
              </a:rPr>
              <a:t>消去量词</a:t>
            </a:r>
            <a:r>
              <a:rPr lang="zh-CN" altLang="en-US" smtClean="0"/>
              <a:t>、用</a:t>
            </a:r>
            <a:r>
              <a:rPr lang="zh-CN" altLang="en-US" smtClean="0">
                <a:solidFill>
                  <a:srgbClr val="9900CC"/>
                </a:solidFill>
              </a:rPr>
              <a:t>规则</a:t>
            </a:r>
            <a:r>
              <a:rPr lang="en-US" altLang="zh-CN" smtClean="0">
                <a:solidFill>
                  <a:srgbClr val="9900CC"/>
                </a:solidFill>
              </a:rPr>
              <a:t>UG</a:t>
            </a:r>
            <a:r>
              <a:rPr lang="zh-CN" altLang="en-US" smtClean="0"/>
              <a:t>和</a:t>
            </a:r>
            <a:r>
              <a:rPr lang="zh-CN" altLang="en-US" smtClean="0">
                <a:solidFill>
                  <a:srgbClr val="9900CC"/>
                </a:solidFill>
              </a:rPr>
              <a:t>规则</a:t>
            </a:r>
            <a:r>
              <a:rPr lang="en-US" altLang="zh-CN" smtClean="0">
                <a:solidFill>
                  <a:srgbClr val="9900CC"/>
                </a:solidFill>
              </a:rPr>
              <a:t>EG</a:t>
            </a:r>
            <a:r>
              <a:rPr lang="zh-CN" altLang="en-US" smtClean="0">
                <a:solidFill>
                  <a:srgbClr val="FF0000"/>
                </a:solidFill>
              </a:rPr>
              <a:t>添加量词</a:t>
            </a:r>
            <a:r>
              <a:rPr lang="zh-CN" altLang="en-US" smtClean="0"/>
              <a:t>时，此量词必须位于</a:t>
            </a:r>
            <a:r>
              <a:rPr lang="zh-CN" altLang="en-US" smtClean="0">
                <a:solidFill>
                  <a:srgbClr val="0000FF"/>
                </a:solidFill>
              </a:rPr>
              <a:t>整个公式的最前端，并且它的辖域为其后的整个公式</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63939">
                                            <p:txEl>
                                              <p:pRg st="0" end="0"/>
                                            </p:txEl>
                                          </p:spTgt>
                                        </p:tgtEl>
                                        <p:attrNameLst>
                                          <p:attrName>style.visibility</p:attrName>
                                        </p:attrNameLst>
                                      </p:cBhvr>
                                      <p:to>
                                        <p:strVal val="visible"/>
                                      </p:to>
                                    </p:set>
                                    <p:animEffect transition="in" filter="strips(upRight)">
                                      <p:cBhvr>
                                        <p:cTn id="7" dur="500"/>
                                        <p:tgtEl>
                                          <p:spTgt spid="1063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63939">
                                            <p:txEl>
                                              <p:pRg st="1" end="1"/>
                                            </p:txEl>
                                          </p:spTgt>
                                        </p:tgtEl>
                                        <p:attrNameLst>
                                          <p:attrName>style.visibility</p:attrName>
                                        </p:attrNameLst>
                                      </p:cBhvr>
                                      <p:to>
                                        <p:strVal val="visible"/>
                                      </p:to>
                                    </p:set>
                                    <p:animEffect transition="in" filter="strips(upRight)">
                                      <p:cBhvr>
                                        <p:cTn id="12" dur="500"/>
                                        <p:tgtEl>
                                          <p:spTgt spid="1063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F672ADA-02E4-4F16-B949-1F2E47D4BC52}"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4691" name="Rectangle 2"/>
          <p:cNvSpPr>
            <a:spLocks noGrp="1" noChangeArrowheads="1"/>
          </p:cNvSpPr>
          <p:nvPr>
            <p:ph type="title"/>
          </p:nvPr>
        </p:nvSpPr>
        <p:spPr/>
        <p:txBody>
          <a:bodyPr/>
          <a:lstStyle/>
          <a:p>
            <a:pPr eaLnBrk="1" hangingPunct="1"/>
            <a:r>
              <a:rPr lang="zh-CN" altLang="en-US" smtClean="0"/>
              <a:t>谓词逻辑推理的难点（续）</a:t>
            </a:r>
          </a:p>
        </p:txBody>
      </p:sp>
      <p:sp>
        <p:nvSpPr>
          <p:cNvPr id="1021955" name="Rectangle 3"/>
          <p:cNvSpPr>
            <a:spLocks noGrp="1" noChangeArrowheads="1"/>
          </p:cNvSpPr>
          <p:nvPr>
            <p:ph type="body" idx="1"/>
          </p:nvPr>
        </p:nvSpPr>
        <p:spPr>
          <a:xfrm>
            <a:off x="598488" y="1196975"/>
            <a:ext cx="8064500" cy="5391150"/>
          </a:xfrm>
        </p:spPr>
        <p:txBody>
          <a:bodyPr/>
          <a:lstStyle/>
          <a:p>
            <a:pPr marL="533400" indent="-533400" eaLnBrk="1" hangingPunct="1">
              <a:buFont typeface="Wingdings" panose="05000000000000000000" pitchFamily="2" charset="2"/>
              <a:buAutoNum type="arabicPeriod" startAt="5"/>
            </a:pPr>
            <a:r>
              <a:rPr lang="zh-CN" altLang="en-US" smtClean="0"/>
              <a:t>在</a:t>
            </a:r>
            <a:r>
              <a:rPr lang="zh-CN" altLang="en-US" smtClean="0">
                <a:solidFill>
                  <a:srgbClr val="FF0000"/>
                </a:solidFill>
              </a:rPr>
              <a:t>添加量词</a:t>
            </a:r>
            <a:r>
              <a:rPr lang="en-US" altLang="zh-CN" smtClean="0"/>
              <a:t>(</a:t>
            </a:r>
            <a:r>
              <a:rPr lang="en-US" altLang="zh-CN" smtClean="0">
                <a:sym typeface="Symbol" panose="05050102010706020507" pitchFamily="18" charset="2"/>
              </a:rPr>
              <a:t></a:t>
            </a:r>
            <a:r>
              <a:rPr lang="en-US" altLang="zh-CN" smtClean="0"/>
              <a:t>x)</a:t>
            </a:r>
            <a:r>
              <a:rPr lang="zh-CN" altLang="en-US" smtClean="0"/>
              <a:t>、</a:t>
            </a:r>
            <a:r>
              <a:rPr lang="en-US" altLang="zh-CN" smtClean="0"/>
              <a:t>(</a:t>
            </a:r>
            <a:r>
              <a:rPr lang="en-US" altLang="zh-CN" smtClean="0">
                <a:sym typeface="Symbol" panose="05050102010706020507" pitchFamily="18" charset="2"/>
              </a:rPr>
              <a:t></a:t>
            </a:r>
            <a:r>
              <a:rPr lang="en-US" altLang="zh-CN" smtClean="0"/>
              <a:t>x)</a:t>
            </a:r>
            <a:r>
              <a:rPr lang="zh-CN" altLang="en-US" smtClean="0"/>
              <a:t>时，所选用的</a:t>
            </a:r>
            <a:r>
              <a:rPr lang="en-US" altLang="zh-CN" smtClean="0"/>
              <a:t>x</a:t>
            </a:r>
            <a:r>
              <a:rPr lang="zh-CN" altLang="en-US" smtClean="0"/>
              <a:t>不能在公式</a:t>
            </a:r>
            <a:r>
              <a:rPr lang="en-US" altLang="zh-CN" smtClean="0"/>
              <a:t>G(y)</a:t>
            </a:r>
            <a:r>
              <a:rPr lang="zh-CN" altLang="en-US" smtClean="0"/>
              <a:t>或</a:t>
            </a:r>
            <a:r>
              <a:rPr lang="en-US" altLang="zh-CN" smtClean="0"/>
              <a:t>G(c)</a:t>
            </a:r>
            <a:r>
              <a:rPr lang="zh-CN" altLang="en-US" smtClean="0"/>
              <a:t>中</a:t>
            </a:r>
            <a:r>
              <a:rPr lang="zh-CN" altLang="en-US" smtClean="0">
                <a:solidFill>
                  <a:srgbClr val="0000FF"/>
                </a:solidFill>
              </a:rPr>
              <a:t>自由出现</a:t>
            </a:r>
            <a:r>
              <a:rPr lang="zh-CN" altLang="en-US" smtClean="0"/>
              <a:t>且</a:t>
            </a:r>
            <a:r>
              <a:rPr lang="en-US" altLang="zh-CN" smtClean="0"/>
              <a:t>G(y)</a:t>
            </a:r>
            <a:r>
              <a:rPr kumimoji="1" lang="zh-CN" altLang="en-US" smtClean="0">
                <a:solidFill>
                  <a:srgbClr val="0000FF"/>
                </a:solidFill>
                <a:latin typeface="Times New Roman" panose="02020603050405020304" pitchFamily="18" charset="0"/>
                <a:cs typeface="Times New Roman" panose="02020603050405020304" pitchFamily="18" charset="0"/>
              </a:rPr>
              <a:t>中</a:t>
            </a:r>
            <a:r>
              <a:rPr kumimoji="1" lang="en-US" altLang="zh-CN" smtClean="0">
                <a:solidFill>
                  <a:srgbClr val="9900CC"/>
                </a:solidFill>
                <a:latin typeface="Times New Roman" panose="02020603050405020304" pitchFamily="18" charset="0"/>
                <a:cs typeface="Times New Roman" panose="02020603050405020304" pitchFamily="18" charset="0"/>
              </a:rPr>
              <a:t>y</a:t>
            </a:r>
            <a:r>
              <a:rPr lang="zh-CN" altLang="en-US" smtClean="0"/>
              <a:t>或</a:t>
            </a:r>
            <a:r>
              <a:rPr lang="en-US" altLang="zh-CN" smtClean="0"/>
              <a:t>G(c)</a:t>
            </a:r>
            <a:r>
              <a:rPr kumimoji="1" lang="en-US" altLang="zh-CN" smtClean="0">
                <a:solidFill>
                  <a:srgbClr val="0000FF"/>
                </a:solidFill>
                <a:latin typeface="Times New Roman" panose="02020603050405020304" pitchFamily="18" charset="0"/>
                <a:cs typeface="Times New Roman" panose="02020603050405020304" pitchFamily="18" charset="0"/>
              </a:rPr>
              <a:t> </a:t>
            </a:r>
            <a:r>
              <a:rPr kumimoji="1" lang="zh-CN" altLang="en-US" smtClean="0">
                <a:solidFill>
                  <a:srgbClr val="0000FF"/>
                </a:solidFill>
                <a:latin typeface="Times New Roman" panose="02020603050405020304" pitchFamily="18" charset="0"/>
                <a:cs typeface="Times New Roman" panose="02020603050405020304" pitchFamily="18" charset="0"/>
              </a:rPr>
              <a:t>中</a:t>
            </a:r>
            <a:r>
              <a:rPr lang="en-US" altLang="zh-CN" smtClean="0">
                <a:solidFill>
                  <a:srgbClr val="9900CC"/>
                </a:solidFill>
              </a:rPr>
              <a:t>c</a:t>
            </a:r>
            <a:r>
              <a:rPr kumimoji="1" lang="zh-CN" altLang="en-US" smtClean="0">
                <a:solidFill>
                  <a:srgbClr val="0000FF"/>
                </a:solidFill>
                <a:latin typeface="Times New Roman" panose="02020603050405020304" pitchFamily="18" charset="0"/>
                <a:cs typeface="Times New Roman" panose="02020603050405020304" pitchFamily="18" charset="0"/>
              </a:rPr>
              <a:t>不出现在量词</a:t>
            </a:r>
            <a:r>
              <a:rPr lang="en-US" altLang="zh-CN" smtClean="0">
                <a:solidFill>
                  <a:schemeClr val="accent2"/>
                </a:solidFill>
                <a:latin typeface="Times New Roman" panose="02020603050405020304" pitchFamily="18" charset="0"/>
                <a:cs typeface="Times New Roman" panose="02020603050405020304" pitchFamily="18" charset="0"/>
              </a:rPr>
              <a:t>(</a:t>
            </a:r>
            <a:r>
              <a:rPr lang="en-US" altLang="zh-CN" smtClean="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kumimoji="1" lang="zh-CN" altLang="en-US"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或</a:t>
            </a:r>
            <a:r>
              <a:rPr lang="en-US" altLang="zh-CN" smtClean="0">
                <a:solidFill>
                  <a:schemeClr val="accent2"/>
                </a:solidFill>
                <a:latin typeface="Times New Roman" panose="02020603050405020304" pitchFamily="18" charset="0"/>
                <a:cs typeface="Times New Roman" panose="02020603050405020304" pitchFamily="18" charset="0"/>
              </a:rPr>
              <a:t>(</a:t>
            </a:r>
            <a:r>
              <a:rPr lang="en-US" altLang="zh-CN" smtClean="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mtClean="0">
                <a:solidFill>
                  <a:schemeClr val="accent2"/>
                </a:solidFill>
                <a:latin typeface="Times New Roman" panose="02020603050405020304" pitchFamily="18" charset="0"/>
                <a:cs typeface="Times New Roman" panose="02020603050405020304" pitchFamily="18" charset="0"/>
              </a:rPr>
              <a:t>)</a:t>
            </a:r>
            <a:r>
              <a:rPr kumimoji="1" lang="zh-CN" altLang="en-US" smtClean="0">
                <a:solidFill>
                  <a:srgbClr val="0000FF"/>
                </a:solidFill>
                <a:latin typeface="Times New Roman" panose="02020603050405020304" pitchFamily="18" charset="0"/>
                <a:cs typeface="Times New Roman" panose="02020603050405020304" pitchFamily="18" charset="0"/>
              </a:rPr>
              <a:t>的辖域之内</a:t>
            </a:r>
            <a:r>
              <a:rPr lang="zh-CN" altLang="en-US" smtClean="0"/>
              <a:t>。</a:t>
            </a:r>
          </a:p>
          <a:p>
            <a:pPr marL="533400" indent="-533400" eaLnBrk="1" hangingPunct="1">
              <a:buFont typeface="Wingdings" panose="05000000000000000000" pitchFamily="2" charset="2"/>
              <a:buAutoNum type="arabicPeriod" startAt="5"/>
            </a:pPr>
            <a:r>
              <a:rPr lang="zh-CN" altLang="en-US" smtClean="0"/>
              <a:t>在使用</a:t>
            </a:r>
            <a:r>
              <a:rPr lang="zh-CN" altLang="en-US" smtClean="0">
                <a:solidFill>
                  <a:srgbClr val="FF0000"/>
                </a:solidFill>
              </a:rPr>
              <a:t>规则</a:t>
            </a:r>
            <a:r>
              <a:rPr lang="en-US" altLang="zh-CN" smtClean="0">
                <a:solidFill>
                  <a:srgbClr val="FF0000"/>
                </a:solidFill>
              </a:rPr>
              <a:t>EG</a:t>
            </a:r>
            <a:r>
              <a:rPr lang="zh-CN" altLang="en-US" smtClean="0"/>
              <a:t>引入存在量词</a:t>
            </a:r>
            <a:r>
              <a:rPr lang="en-US" altLang="zh-CN" smtClean="0"/>
              <a:t>(</a:t>
            </a:r>
            <a:r>
              <a:rPr lang="en-US" altLang="zh-CN" smtClean="0">
                <a:sym typeface="Symbol" panose="05050102010706020507" pitchFamily="18" charset="2"/>
              </a:rPr>
              <a:t></a:t>
            </a:r>
            <a:r>
              <a:rPr lang="en-US" altLang="zh-CN" smtClean="0"/>
              <a:t>x)</a:t>
            </a:r>
            <a:r>
              <a:rPr lang="zh-CN" altLang="en-US" smtClean="0"/>
              <a:t>时，</a:t>
            </a:r>
            <a:r>
              <a:rPr lang="zh-CN" altLang="en-US" smtClean="0">
                <a:solidFill>
                  <a:srgbClr val="0000FF"/>
                </a:solidFill>
              </a:rPr>
              <a:t>此</a:t>
            </a:r>
            <a:r>
              <a:rPr lang="en-US" altLang="zh-CN" smtClean="0">
                <a:solidFill>
                  <a:srgbClr val="0000FF"/>
                </a:solidFill>
              </a:rPr>
              <a:t>x</a:t>
            </a:r>
            <a:r>
              <a:rPr lang="zh-CN" altLang="en-US" smtClean="0">
                <a:solidFill>
                  <a:srgbClr val="0000FF"/>
                </a:solidFill>
              </a:rPr>
              <a:t>不得仅为</a:t>
            </a:r>
            <a:r>
              <a:rPr lang="en-US" altLang="zh-CN" smtClean="0">
                <a:solidFill>
                  <a:srgbClr val="0000FF"/>
                </a:solidFill>
              </a:rPr>
              <a:t>G(c)</a:t>
            </a:r>
            <a:r>
              <a:rPr lang="zh-CN" altLang="en-US" smtClean="0">
                <a:solidFill>
                  <a:srgbClr val="0000FF"/>
                </a:solidFill>
              </a:rPr>
              <a:t>或</a:t>
            </a:r>
            <a:r>
              <a:rPr lang="en-US" altLang="zh-CN" smtClean="0">
                <a:solidFill>
                  <a:srgbClr val="0000FF"/>
                </a:solidFill>
              </a:rPr>
              <a:t>G(y)</a:t>
            </a:r>
            <a:r>
              <a:rPr lang="zh-CN" altLang="en-US" smtClean="0">
                <a:solidFill>
                  <a:srgbClr val="0000FF"/>
                </a:solidFill>
              </a:rPr>
              <a:t>中的函数变元</a:t>
            </a:r>
            <a:r>
              <a:rPr lang="zh-CN" altLang="en-US" smtClean="0"/>
              <a:t>。在使用</a:t>
            </a:r>
            <a:r>
              <a:rPr lang="zh-CN" altLang="en-US" smtClean="0">
                <a:solidFill>
                  <a:srgbClr val="FF0000"/>
                </a:solidFill>
              </a:rPr>
              <a:t>规则</a:t>
            </a:r>
            <a:r>
              <a:rPr lang="en-US" altLang="zh-CN" smtClean="0">
                <a:solidFill>
                  <a:srgbClr val="FF0000"/>
                </a:solidFill>
              </a:rPr>
              <a:t>UG</a:t>
            </a:r>
            <a:r>
              <a:rPr lang="zh-CN" altLang="en-US" smtClean="0"/>
              <a:t>引入全称量词</a:t>
            </a:r>
            <a:r>
              <a:rPr lang="en-US" altLang="zh-CN" smtClean="0"/>
              <a:t>(</a:t>
            </a:r>
            <a:r>
              <a:rPr lang="en-US" altLang="zh-CN" smtClean="0">
                <a:sym typeface="Symbol" panose="05050102010706020507" pitchFamily="18" charset="2"/>
              </a:rPr>
              <a:t></a:t>
            </a:r>
            <a:r>
              <a:rPr lang="en-US" altLang="zh-CN" smtClean="0"/>
              <a:t>x)</a:t>
            </a:r>
            <a:r>
              <a:rPr lang="zh-CN" altLang="en-US" smtClean="0"/>
              <a:t>时，</a:t>
            </a:r>
            <a:r>
              <a:rPr lang="zh-CN" altLang="en-US" smtClean="0">
                <a:solidFill>
                  <a:srgbClr val="0000FF"/>
                </a:solidFill>
              </a:rPr>
              <a:t>此</a:t>
            </a:r>
            <a:r>
              <a:rPr lang="en-US" altLang="zh-CN" smtClean="0">
                <a:solidFill>
                  <a:srgbClr val="0000FF"/>
                </a:solidFill>
              </a:rPr>
              <a:t>x</a:t>
            </a:r>
            <a:r>
              <a:rPr lang="zh-CN" altLang="en-US" smtClean="0">
                <a:solidFill>
                  <a:srgbClr val="0000FF"/>
                </a:solidFill>
              </a:rPr>
              <a:t>不得为</a:t>
            </a:r>
            <a:r>
              <a:rPr lang="en-US" altLang="zh-CN" smtClean="0">
                <a:solidFill>
                  <a:srgbClr val="0000FF"/>
                </a:solidFill>
              </a:rPr>
              <a:t>G(y)</a:t>
            </a:r>
            <a:r>
              <a:rPr lang="zh-CN" altLang="en-US" smtClean="0">
                <a:solidFill>
                  <a:srgbClr val="0000FF"/>
                </a:solidFill>
              </a:rPr>
              <a:t>中的函数变元</a:t>
            </a:r>
            <a:r>
              <a:rPr lang="en-US" altLang="zh-CN" smtClean="0"/>
              <a:t>(</a:t>
            </a:r>
            <a:r>
              <a:rPr lang="zh-CN" altLang="en-US" smtClean="0"/>
              <a:t>因该函数变元不得作为自由变元</a:t>
            </a:r>
            <a:r>
              <a:rPr lang="en-US" altLang="zh-CN" smtClean="0"/>
              <a:t>)</a:t>
            </a:r>
            <a:r>
              <a:rPr lang="zh-CN" altLang="en-US" smtClean="0"/>
              <a:t>。</a:t>
            </a:r>
          </a:p>
          <a:p>
            <a:pPr marL="533400" indent="-533400" eaLnBrk="1" hangingPunct="1">
              <a:buFont typeface="Wingdings" panose="05000000000000000000" pitchFamily="2" charset="2"/>
              <a:buAutoNum type="arabicPeriod" startAt="5"/>
            </a:pPr>
            <a:r>
              <a:rPr lang="zh-CN" altLang="en-US" smtClean="0"/>
              <a:t>在使用</a:t>
            </a:r>
            <a:r>
              <a:rPr lang="zh-CN" altLang="en-US" smtClean="0">
                <a:solidFill>
                  <a:srgbClr val="FF0000"/>
                </a:solidFill>
              </a:rPr>
              <a:t>规则</a:t>
            </a:r>
            <a:r>
              <a:rPr lang="en-US" altLang="zh-CN" smtClean="0">
                <a:solidFill>
                  <a:srgbClr val="FF0000"/>
                </a:solidFill>
              </a:rPr>
              <a:t>UG</a:t>
            </a:r>
            <a:r>
              <a:rPr lang="zh-CN" altLang="en-US" smtClean="0"/>
              <a:t>引入全称量词</a:t>
            </a:r>
            <a:r>
              <a:rPr lang="en-US" altLang="zh-CN" smtClean="0"/>
              <a:t>(</a:t>
            </a:r>
            <a:r>
              <a:rPr lang="en-US" altLang="zh-CN" smtClean="0">
                <a:sym typeface="Symbol" panose="05050102010706020507" pitchFamily="18" charset="2"/>
              </a:rPr>
              <a:t></a:t>
            </a:r>
            <a:r>
              <a:rPr lang="en-US" altLang="zh-CN" smtClean="0"/>
              <a:t>x)</a:t>
            </a:r>
            <a:r>
              <a:rPr lang="zh-CN" altLang="en-US" smtClean="0"/>
              <a:t>时，</a:t>
            </a:r>
            <a:r>
              <a:rPr lang="en-US" altLang="zh-CN" smtClean="0">
                <a:solidFill>
                  <a:srgbClr val="0000FF"/>
                </a:solidFill>
              </a:rPr>
              <a:t>G(y)</a:t>
            </a:r>
            <a:r>
              <a:rPr lang="zh-CN" altLang="en-US" smtClean="0">
                <a:solidFill>
                  <a:srgbClr val="0000FF"/>
                </a:solidFill>
              </a:rPr>
              <a:t>中不得出现在使用</a:t>
            </a:r>
            <a:r>
              <a:rPr lang="zh-CN" altLang="en-US" smtClean="0">
                <a:solidFill>
                  <a:srgbClr val="FF0000"/>
                </a:solidFill>
              </a:rPr>
              <a:t>规则</a:t>
            </a:r>
            <a:r>
              <a:rPr lang="en-US" altLang="zh-CN" smtClean="0">
                <a:solidFill>
                  <a:srgbClr val="FF0000"/>
                </a:solidFill>
              </a:rPr>
              <a:t>US</a:t>
            </a:r>
            <a:r>
              <a:rPr lang="zh-CN" altLang="en-US" smtClean="0"/>
              <a:t>引入</a:t>
            </a:r>
            <a:r>
              <a:rPr lang="en-US" altLang="zh-CN" smtClean="0"/>
              <a:t>y</a:t>
            </a:r>
            <a:r>
              <a:rPr lang="zh-CN" altLang="en-US" smtClean="0"/>
              <a:t>之后由</a:t>
            </a:r>
            <a:r>
              <a:rPr lang="zh-CN" altLang="en-US" smtClean="0">
                <a:solidFill>
                  <a:srgbClr val="FF0000"/>
                </a:solidFill>
              </a:rPr>
              <a:t>规则</a:t>
            </a:r>
            <a:r>
              <a:rPr lang="en-US" altLang="zh-CN" smtClean="0">
                <a:solidFill>
                  <a:srgbClr val="FF0000"/>
                </a:solidFill>
              </a:rPr>
              <a:t>ES</a:t>
            </a:r>
            <a:r>
              <a:rPr lang="zh-CN" altLang="en-US" smtClean="0"/>
              <a:t>引入的常量或函数。</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21955">
                                            <p:txEl>
                                              <p:pRg st="0" end="0"/>
                                            </p:txEl>
                                          </p:spTgt>
                                        </p:tgtEl>
                                        <p:attrNameLst>
                                          <p:attrName>style.visibility</p:attrName>
                                        </p:attrNameLst>
                                      </p:cBhvr>
                                      <p:to>
                                        <p:strVal val="visible"/>
                                      </p:to>
                                    </p:set>
                                    <p:animEffect transition="in" filter="strips(upRight)">
                                      <p:cBhvr>
                                        <p:cTn id="7" dur="500"/>
                                        <p:tgtEl>
                                          <p:spTgt spid="102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21955">
                                            <p:txEl>
                                              <p:pRg st="1" end="1"/>
                                            </p:txEl>
                                          </p:spTgt>
                                        </p:tgtEl>
                                        <p:attrNameLst>
                                          <p:attrName>style.visibility</p:attrName>
                                        </p:attrNameLst>
                                      </p:cBhvr>
                                      <p:to>
                                        <p:strVal val="visible"/>
                                      </p:to>
                                    </p:set>
                                    <p:animEffect transition="in" filter="strips(upRight)">
                                      <p:cBhvr>
                                        <p:cTn id="12" dur="500"/>
                                        <p:tgtEl>
                                          <p:spTgt spid="1021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21955">
                                            <p:txEl>
                                              <p:pRg st="2" end="2"/>
                                            </p:txEl>
                                          </p:spTgt>
                                        </p:tgtEl>
                                        <p:attrNameLst>
                                          <p:attrName>style.visibility</p:attrName>
                                        </p:attrNameLst>
                                      </p:cBhvr>
                                      <p:to>
                                        <p:strVal val="visible"/>
                                      </p:to>
                                    </p:set>
                                    <p:animEffect transition="in" filter="strips(upRight)">
                                      <p:cBhvr>
                                        <p:cTn id="17" dur="500"/>
                                        <p:tgtEl>
                                          <p:spTgt spid="10219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20736B83-C05A-4C5B-B703-8ADEC2047A5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5715" name="Rectangle 2"/>
          <p:cNvSpPr>
            <a:spLocks noGrp="1" noChangeArrowheads="1"/>
          </p:cNvSpPr>
          <p:nvPr>
            <p:ph type="title"/>
          </p:nvPr>
        </p:nvSpPr>
        <p:spPr/>
        <p:txBody>
          <a:bodyPr/>
          <a:lstStyle/>
          <a:p>
            <a:pPr eaLnBrk="1" hangingPunct="1"/>
            <a:r>
              <a:rPr lang="en-US" altLang="zh-CN" smtClean="0"/>
              <a:t>4.5.4  </a:t>
            </a:r>
            <a:r>
              <a:rPr lang="zh-CN" altLang="en-US" smtClean="0"/>
              <a:t>谓词逻辑推理的应用</a:t>
            </a:r>
          </a:p>
        </p:txBody>
      </p:sp>
      <p:sp>
        <p:nvSpPr>
          <p:cNvPr id="1022979" name="Rectangle 3"/>
          <p:cNvSpPr>
            <a:spLocks noGrp="1" noChangeArrowheads="1"/>
          </p:cNvSpPr>
          <p:nvPr>
            <p:ph type="body" idx="1"/>
          </p:nvPr>
        </p:nvSpPr>
        <p:spPr>
          <a:xfrm>
            <a:off x="611188" y="1293813"/>
            <a:ext cx="8064500" cy="1630362"/>
          </a:xfrm>
        </p:spPr>
        <p:txBody>
          <a:bodyPr/>
          <a:lstStyle/>
          <a:p>
            <a:pPr marL="0" indent="0" eaLnBrk="1" hangingPunct="1">
              <a:buFont typeface="Wingdings" panose="05000000000000000000" pitchFamily="2" charset="2"/>
              <a:buNone/>
            </a:pPr>
            <a:r>
              <a:rPr lang="zh-CN" altLang="en-US" smtClean="0">
                <a:solidFill>
                  <a:schemeClr val="accent2"/>
                </a:solidFill>
              </a:rPr>
              <a:t>例</a:t>
            </a:r>
            <a:r>
              <a:rPr lang="en-US" altLang="zh-CN" smtClean="0">
                <a:solidFill>
                  <a:schemeClr val="accent2"/>
                </a:solidFill>
              </a:rPr>
              <a:t>4.5.5</a:t>
            </a:r>
            <a:r>
              <a:rPr lang="en-US" altLang="zh-CN" smtClean="0"/>
              <a:t>  </a:t>
            </a:r>
            <a:r>
              <a:rPr lang="zh-CN" altLang="en-US" smtClean="0"/>
              <a:t>每个喜欢步行的人都不喜欢坐汽车；每个人或者喜欢坐汽车或者喜欢骑自行车；有的人不喜欢骑自行车。因而有的人不喜欢步行。 </a:t>
            </a:r>
          </a:p>
        </p:txBody>
      </p:sp>
      <p:sp>
        <p:nvSpPr>
          <p:cNvPr id="1022980" name="Rectangle 4"/>
          <p:cNvSpPr>
            <a:spLocks noChangeArrowheads="1"/>
          </p:cNvSpPr>
          <p:nvPr/>
        </p:nvSpPr>
        <p:spPr bwMode="auto">
          <a:xfrm>
            <a:off x="611188" y="2822575"/>
            <a:ext cx="8135937"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latin typeface="Arial" panose="020B0604020202020204" pitchFamily="34" charset="0"/>
              </a:rPr>
              <a:t>设：</a:t>
            </a:r>
            <a:r>
              <a:rPr lang="en-US" altLang="zh-CN">
                <a:solidFill>
                  <a:srgbClr val="0000FF"/>
                </a:solidFill>
                <a:latin typeface="Arial" panose="020B0604020202020204" pitchFamily="34" charset="0"/>
              </a:rPr>
              <a:t>H(x)</a:t>
            </a:r>
            <a:r>
              <a:rPr lang="zh-CN" altLang="en-US">
                <a:solidFill>
                  <a:srgbClr val="0000FF"/>
                </a:solidFill>
                <a:latin typeface="Arial" panose="020B0604020202020204" pitchFamily="34" charset="0"/>
              </a:rPr>
              <a:t>：</a:t>
            </a:r>
            <a:r>
              <a:rPr lang="en-US" altLang="zh-CN">
                <a:solidFill>
                  <a:srgbClr val="0000FF"/>
                </a:solidFill>
                <a:latin typeface="Arial" panose="020B0604020202020204" pitchFamily="34" charset="0"/>
              </a:rPr>
              <a:t>x</a:t>
            </a:r>
            <a:r>
              <a:rPr lang="zh-CN" altLang="en-US">
                <a:solidFill>
                  <a:srgbClr val="0000FF"/>
                </a:solidFill>
                <a:latin typeface="Arial" panose="020B0604020202020204" pitchFamily="34" charset="0"/>
              </a:rPr>
              <a:t>是人；          </a:t>
            </a:r>
            <a:r>
              <a:rPr lang="en-US" altLang="zh-CN">
                <a:solidFill>
                  <a:srgbClr val="0000FF"/>
                </a:solidFill>
                <a:latin typeface="Arial" panose="020B0604020202020204" pitchFamily="34" charset="0"/>
              </a:rPr>
              <a:t>P(x)</a:t>
            </a:r>
            <a:r>
              <a:rPr lang="zh-CN" altLang="en-US">
                <a:solidFill>
                  <a:srgbClr val="0000FF"/>
                </a:solidFill>
                <a:latin typeface="Arial" panose="020B0604020202020204" pitchFamily="34" charset="0"/>
              </a:rPr>
              <a:t>：</a:t>
            </a:r>
            <a:r>
              <a:rPr lang="en-US" altLang="zh-CN">
                <a:solidFill>
                  <a:srgbClr val="0000FF"/>
                </a:solidFill>
                <a:latin typeface="Arial" panose="020B0604020202020204" pitchFamily="34" charset="0"/>
              </a:rPr>
              <a:t>x</a:t>
            </a:r>
            <a:r>
              <a:rPr lang="zh-CN" altLang="en-US">
                <a:solidFill>
                  <a:srgbClr val="0000FF"/>
                </a:solidFill>
                <a:latin typeface="Arial" panose="020B0604020202020204" pitchFamily="34" charset="0"/>
              </a:rPr>
              <a:t>喜欢坐汽车；</a:t>
            </a:r>
          </a:p>
          <a:p>
            <a:pPr eaLnBrk="1" hangingPunct="1">
              <a:buFont typeface="Wingdings" panose="05000000000000000000" pitchFamily="2" charset="2"/>
              <a:buNone/>
            </a:pPr>
            <a:r>
              <a:rPr lang="en-US" altLang="zh-CN">
                <a:solidFill>
                  <a:srgbClr val="0000FF"/>
                </a:solidFill>
                <a:latin typeface="Arial" panose="020B0604020202020204" pitchFamily="34" charset="0"/>
              </a:rPr>
              <a:t>       Q(x)</a:t>
            </a:r>
            <a:r>
              <a:rPr lang="zh-CN" altLang="en-US">
                <a:solidFill>
                  <a:srgbClr val="0000FF"/>
                </a:solidFill>
                <a:latin typeface="Arial" panose="020B0604020202020204" pitchFamily="34" charset="0"/>
              </a:rPr>
              <a:t>：</a:t>
            </a:r>
            <a:r>
              <a:rPr lang="en-US" altLang="zh-CN">
                <a:solidFill>
                  <a:srgbClr val="0000FF"/>
                </a:solidFill>
                <a:latin typeface="Arial" panose="020B0604020202020204" pitchFamily="34" charset="0"/>
              </a:rPr>
              <a:t>x</a:t>
            </a:r>
            <a:r>
              <a:rPr lang="zh-CN" altLang="en-US">
                <a:solidFill>
                  <a:srgbClr val="0000FF"/>
                </a:solidFill>
                <a:latin typeface="Arial" panose="020B0604020202020204" pitchFamily="34" charset="0"/>
              </a:rPr>
              <a:t>喜欢骑自行车；  </a:t>
            </a:r>
            <a:r>
              <a:rPr lang="en-US" altLang="zh-CN">
                <a:solidFill>
                  <a:srgbClr val="0000FF"/>
                </a:solidFill>
                <a:latin typeface="Arial" panose="020B0604020202020204" pitchFamily="34" charset="0"/>
              </a:rPr>
              <a:t>R(x)</a:t>
            </a:r>
            <a:r>
              <a:rPr lang="zh-CN" altLang="en-US">
                <a:solidFill>
                  <a:srgbClr val="0000FF"/>
                </a:solidFill>
                <a:latin typeface="Arial" panose="020B0604020202020204" pitchFamily="34" charset="0"/>
              </a:rPr>
              <a:t>：</a:t>
            </a:r>
            <a:r>
              <a:rPr lang="en-US" altLang="zh-CN">
                <a:solidFill>
                  <a:srgbClr val="0000FF"/>
                </a:solidFill>
                <a:latin typeface="Arial" panose="020B0604020202020204" pitchFamily="34" charset="0"/>
              </a:rPr>
              <a:t>x</a:t>
            </a:r>
            <a:r>
              <a:rPr lang="zh-CN" altLang="en-US">
                <a:solidFill>
                  <a:srgbClr val="0000FF"/>
                </a:solidFill>
                <a:latin typeface="Arial" panose="020B0604020202020204" pitchFamily="34" charset="0"/>
              </a:rPr>
              <a:t>喜欢步行</a:t>
            </a:r>
            <a:r>
              <a:rPr lang="zh-CN" altLang="en-US">
                <a:latin typeface="Arial" panose="020B0604020202020204" pitchFamily="34" charset="0"/>
              </a:rPr>
              <a:t>。</a:t>
            </a:r>
          </a:p>
          <a:p>
            <a:pPr eaLnBrk="1" hangingPunct="1">
              <a:buFont typeface="Wingdings" panose="05000000000000000000" pitchFamily="2" charset="2"/>
              <a:buNone/>
            </a:pPr>
            <a:r>
              <a:rPr lang="zh-CN" altLang="en-US">
                <a:latin typeface="Arial" panose="020B0604020202020204" pitchFamily="34" charset="0"/>
              </a:rPr>
              <a:t>则上述语句可符号化为：</a:t>
            </a:r>
          </a:p>
          <a:p>
            <a:pPr eaLnBrk="1" hangingPunct="1">
              <a:buFont typeface="Wingdings" panose="05000000000000000000" pitchFamily="2" charset="2"/>
              <a:buNone/>
            </a:pPr>
            <a:r>
              <a:rPr lang="pt-BR" altLang="zh-CN">
                <a:latin typeface="Arial" panose="020B0604020202020204" pitchFamily="34" charset="0"/>
              </a:rPr>
              <a:t>      (</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x)(H(x)∧R(x)→</a:t>
            </a:r>
            <a:r>
              <a:rPr lang="en-US" altLang="zh-CN">
                <a:latin typeface="宋体" panose="02010600030101010101" pitchFamily="2" charset="-122"/>
                <a:sym typeface="Symbol" panose="05050102010706020507" pitchFamily="18" charset="2"/>
              </a:rPr>
              <a:t></a:t>
            </a:r>
            <a:r>
              <a:rPr lang="pt-BR" altLang="zh-CN">
                <a:latin typeface="Arial" panose="020B0604020202020204" pitchFamily="34" charset="0"/>
              </a:rPr>
              <a:t>P(x))</a:t>
            </a:r>
            <a:r>
              <a:rPr lang="zh-CN" altLang="pt-BR">
                <a:latin typeface="Arial" panose="020B0604020202020204" pitchFamily="34" charset="0"/>
              </a:rPr>
              <a:t>，  </a:t>
            </a:r>
          </a:p>
          <a:p>
            <a:pPr eaLnBrk="1" hangingPunct="1">
              <a:buFont typeface="Wingdings" panose="05000000000000000000" pitchFamily="2" charset="2"/>
              <a:buNone/>
            </a:pPr>
            <a:r>
              <a:rPr lang="pt-BR" altLang="zh-CN">
                <a:latin typeface="Arial" panose="020B0604020202020204" pitchFamily="34" charset="0"/>
              </a:rPr>
              <a:t>      (</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x)(H(x)→P(x)∨Q(x))</a:t>
            </a:r>
            <a:r>
              <a:rPr lang="zh-CN" altLang="pt-BR">
                <a:latin typeface="Arial" panose="020B0604020202020204" pitchFamily="34" charset="0"/>
              </a:rPr>
              <a:t>，</a:t>
            </a:r>
          </a:p>
          <a:p>
            <a:pPr eaLnBrk="1" hangingPunct="1">
              <a:buFont typeface="Wingdings" panose="05000000000000000000" pitchFamily="2" charset="2"/>
              <a:buNone/>
            </a:pPr>
            <a:r>
              <a:rPr lang="pt-BR" altLang="zh-CN">
                <a:latin typeface="Arial" panose="020B0604020202020204" pitchFamily="34" charset="0"/>
              </a:rPr>
              <a:t>      (</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x)(H(x)∧</a:t>
            </a:r>
            <a:r>
              <a:rPr lang="en-US" altLang="zh-CN">
                <a:latin typeface="宋体" panose="02010600030101010101" pitchFamily="2" charset="-122"/>
                <a:sym typeface="Symbol" panose="05050102010706020507" pitchFamily="18" charset="2"/>
              </a:rPr>
              <a:t></a:t>
            </a:r>
            <a:r>
              <a:rPr lang="pt-BR" altLang="zh-CN">
                <a:latin typeface="Arial" panose="020B0604020202020204" pitchFamily="34" charset="0"/>
              </a:rPr>
              <a:t>Q(x))</a:t>
            </a:r>
            <a:endParaRPr lang="zh-CN" altLang="en-US">
              <a:latin typeface="Arial" panose="020B0604020202020204" pitchFamily="34" charset="0"/>
            </a:endParaRPr>
          </a:p>
        </p:txBody>
      </p:sp>
      <p:sp>
        <p:nvSpPr>
          <p:cNvPr id="6" name="矩形 5"/>
          <p:cNvSpPr>
            <a:spLocks noChangeArrowheads="1"/>
          </p:cNvSpPr>
          <p:nvPr/>
        </p:nvSpPr>
        <p:spPr bwMode="auto">
          <a:xfrm>
            <a:off x="4572000" y="5843588"/>
            <a:ext cx="407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    (</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x)(H(x)∧</a:t>
            </a:r>
            <a:r>
              <a:rPr lang="en-US" altLang="zh-CN">
                <a:latin typeface="宋体" panose="02010600030101010101" pitchFamily="2" charset="-122"/>
                <a:sym typeface="Symbol" panose="05050102010706020507" pitchFamily="18" charset="2"/>
              </a:rPr>
              <a:t></a:t>
            </a:r>
            <a:r>
              <a:rPr lang="pt-BR" altLang="zh-CN">
                <a:latin typeface="Arial" panose="020B0604020202020204" pitchFamily="34" charset="0"/>
              </a:rPr>
              <a:t>R(x)) </a:t>
            </a:r>
            <a:endParaRPr lang="zh-CN" altLang="en-US">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22979">
                                            <p:txEl>
                                              <p:pRg st="0" end="0"/>
                                            </p:txEl>
                                          </p:spTgt>
                                        </p:tgtEl>
                                        <p:attrNameLst>
                                          <p:attrName>style.visibility</p:attrName>
                                        </p:attrNameLst>
                                      </p:cBhvr>
                                      <p:to>
                                        <p:strVal val="visible"/>
                                      </p:to>
                                    </p:set>
                                    <p:animEffect transition="in" filter="blinds(horizontal)">
                                      <p:cBhvr>
                                        <p:cTn id="7" dur="500"/>
                                        <p:tgtEl>
                                          <p:spTgt spid="1022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22980">
                                            <p:txEl>
                                              <p:pRg st="0" end="0"/>
                                            </p:txEl>
                                          </p:spTgt>
                                        </p:tgtEl>
                                        <p:attrNameLst>
                                          <p:attrName>style.visibility</p:attrName>
                                        </p:attrNameLst>
                                      </p:cBhvr>
                                      <p:to>
                                        <p:strVal val="visible"/>
                                      </p:to>
                                    </p:set>
                                    <p:anim calcmode="lin" valueType="num">
                                      <p:cBhvr>
                                        <p:cTn id="12" dur="500" fill="hold"/>
                                        <p:tgtEl>
                                          <p:spTgt spid="102298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2298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022980">
                                            <p:txEl>
                                              <p:pRg st="1" end="1"/>
                                            </p:txEl>
                                          </p:spTgt>
                                        </p:tgtEl>
                                        <p:attrNameLst>
                                          <p:attrName>style.visibility</p:attrName>
                                        </p:attrNameLst>
                                      </p:cBhvr>
                                      <p:to>
                                        <p:strVal val="visible"/>
                                      </p:to>
                                    </p:set>
                                    <p:anim calcmode="lin" valueType="num">
                                      <p:cBhvr>
                                        <p:cTn id="18" dur="500" fill="hold"/>
                                        <p:tgtEl>
                                          <p:spTgt spid="1022980">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02298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022980">
                                            <p:txEl>
                                              <p:pRg st="2" end="2"/>
                                            </p:txEl>
                                          </p:spTgt>
                                        </p:tgtEl>
                                        <p:attrNameLst>
                                          <p:attrName>style.visibility</p:attrName>
                                        </p:attrNameLst>
                                      </p:cBhvr>
                                      <p:to>
                                        <p:strVal val="visible"/>
                                      </p:to>
                                    </p:set>
                                    <p:anim calcmode="lin" valueType="num">
                                      <p:cBhvr>
                                        <p:cTn id="24" dur="500" fill="hold"/>
                                        <p:tgtEl>
                                          <p:spTgt spid="1022980">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102298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022980">
                                            <p:txEl>
                                              <p:pRg st="3" end="3"/>
                                            </p:txEl>
                                          </p:spTgt>
                                        </p:tgtEl>
                                        <p:attrNameLst>
                                          <p:attrName>style.visibility</p:attrName>
                                        </p:attrNameLst>
                                      </p:cBhvr>
                                      <p:to>
                                        <p:strVal val="visible"/>
                                      </p:to>
                                    </p:set>
                                    <p:anim calcmode="lin" valueType="num">
                                      <p:cBhvr>
                                        <p:cTn id="30" dur="500" fill="hold"/>
                                        <p:tgtEl>
                                          <p:spTgt spid="1022980">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102298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022980">
                                            <p:txEl>
                                              <p:pRg st="4" end="4"/>
                                            </p:txEl>
                                          </p:spTgt>
                                        </p:tgtEl>
                                        <p:attrNameLst>
                                          <p:attrName>style.visibility</p:attrName>
                                        </p:attrNameLst>
                                      </p:cBhvr>
                                      <p:to>
                                        <p:strVal val="visible"/>
                                      </p:to>
                                    </p:set>
                                    <p:anim calcmode="lin" valueType="num">
                                      <p:cBhvr>
                                        <p:cTn id="36" dur="500" fill="hold"/>
                                        <p:tgtEl>
                                          <p:spTgt spid="1022980">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1022980">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022980">
                                            <p:txEl>
                                              <p:pRg st="5" end="5"/>
                                            </p:txEl>
                                          </p:spTgt>
                                        </p:tgtEl>
                                        <p:attrNameLst>
                                          <p:attrName>style.visibility</p:attrName>
                                        </p:attrNameLst>
                                      </p:cBhvr>
                                      <p:to>
                                        <p:strVal val="visible"/>
                                      </p:to>
                                    </p:set>
                                    <p:anim calcmode="lin" valueType="num">
                                      <p:cBhvr>
                                        <p:cTn id="42" dur="500" fill="hold"/>
                                        <p:tgtEl>
                                          <p:spTgt spid="1022980">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022980">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build="p"/>
      <p:bldP spid="1022980"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42A09FF-2B7F-4A85-B16B-80CED7E4749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5363" name="Rectangle 2"/>
          <p:cNvSpPr>
            <a:spLocks noGrp="1" noChangeArrowheads="1"/>
          </p:cNvSpPr>
          <p:nvPr>
            <p:ph type="title"/>
          </p:nvPr>
        </p:nvSpPr>
        <p:spPr/>
        <p:txBody>
          <a:bodyPr/>
          <a:lstStyle/>
          <a:p>
            <a:pPr eaLnBrk="1" hangingPunct="1"/>
            <a:r>
              <a:rPr lang="zh-CN" altLang="en-US" smtClean="0"/>
              <a:t>个体域</a:t>
            </a:r>
            <a:endParaRPr lang="en-US" altLang="zh-CN" smtClean="0"/>
          </a:p>
        </p:txBody>
      </p:sp>
      <p:sp>
        <p:nvSpPr>
          <p:cNvPr id="112643" name="Rectangle 3"/>
          <p:cNvSpPr>
            <a:spLocks noGrp="1" noChangeArrowheads="1"/>
          </p:cNvSpPr>
          <p:nvPr>
            <p:ph type="body" idx="1"/>
          </p:nvPr>
        </p:nvSpPr>
        <p:spPr>
          <a:xfrm>
            <a:off x="539750" y="1628775"/>
            <a:ext cx="8208963" cy="3340100"/>
          </a:xfrm>
        </p:spPr>
        <p:txBody>
          <a:bodyPr/>
          <a:lstStyle/>
          <a:p>
            <a:pPr marL="533400" indent="-533400" eaLnBrk="1" hangingPunct="1">
              <a:buFont typeface="Wingdings" panose="05000000000000000000" pitchFamily="2" charset="2"/>
              <a:buNone/>
            </a:pPr>
            <a:r>
              <a:rPr lang="zh-CN" altLang="en-US" smtClean="0">
                <a:solidFill>
                  <a:srgbClr val="FF0000"/>
                </a:solidFill>
              </a:rPr>
              <a:t>定义</a:t>
            </a:r>
            <a:r>
              <a:rPr lang="en-US" altLang="zh-CN" smtClean="0">
                <a:solidFill>
                  <a:srgbClr val="FF0000"/>
                </a:solidFill>
              </a:rPr>
              <a:t>4.2.2</a:t>
            </a:r>
            <a:r>
              <a:rPr lang="en-US" altLang="zh-CN" smtClean="0"/>
              <a:t>  </a:t>
            </a:r>
          </a:p>
          <a:p>
            <a:pPr marL="533400" indent="-533400" eaLnBrk="1" hangingPunct="1">
              <a:buClr>
                <a:srgbClr val="9900CC"/>
              </a:buClr>
              <a:buFont typeface="Wingdings" panose="05000000000000000000" pitchFamily="2" charset="2"/>
              <a:buAutoNum type="arabicPeriod"/>
            </a:pPr>
            <a:r>
              <a:rPr lang="zh-CN" altLang="en-US" smtClean="0">
                <a:solidFill>
                  <a:srgbClr val="0000FF"/>
                </a:solidFill>
              </a:rPr>
              <a:t>个体词的取值范围</a:t>
            </a:r>
            <a:r>
              <a:rPr lang="zh-CN" altLang="en-US" smtClean="0"/>
              <a:t>称为</a:t>
            </a:r>
            <a:r>
              <a:rPr lang="zh-CN" altLang="en-US" smtClean="0">
                <a:solidFill>
                  <a:srgbClr val="FF0000"/>
                </a:solidFill>
              </a:rPr>
              <a:t>个体域</a:t>
            </a:r>
            <a:r>
              <a:rPr lang="en-US" altLang="zh-CN" smtClean="0"/>
              <a:t>(</a:t>
            </a:r>
            <a:r>
              <a:rPr lang="zh-CN" altLang="en-US" smtClean="0"/>
              <a:t>或</a:t>
            </a:r>
            <a:r>
              <a:rPr lang="zh-CN" altLang="en-US" smtClean="0">
                <a:solidFill>
                  <a:srgbClr val="FF0000"/>
                </a:solidFill>
              </a:rPr>
              <a:t>论域</a:t>
            </a:r>
            <a:r>
              <a:rPr lang="en-US" altLang="zh-CN" smtClean="0"/>
              <a:t>) (Individual Field)</a:t>
            </a:r>
            <a:r>
              <a:rPr lang="zh-CN" altLang="en-US" smtClean="0"/>
              <a:t>，常用</a:t>
            </a:r>
            <a:r>
              <a:rPr lang="en-US" altLang="zh-CN" smtClean="0"/>
              <a:t>D</a:t>
            </a:r>
            <a:r>
              <a:rPr lang="zh-CN" altLang="en-US" smtClean="0"/>
              <a:t>表示；</a:t>
            </a:r>
          </a:p>
          <a:p>
            <a:pPr marL="533400" indent="-533400" eaLnBrk="1" hangingPunct="1">
              <a:buClr>
                <a:srgbClr val="9900CC"/>
              </a:buClr>
              <a:buFont typeface="Wingdings" panose="05000000000000000000" pitchFamily="2" charset="2"/>
              <a:buAutoNum type="arabicPeriod"/>
            </a:pPr>
            <a:r>
              <a:rPr lang="zh-CN" altLang="en-US" smtClean="0">
                <a:solidFill>
                  <a:srgbClr val="0000FF"/>
                </a:solidFill>
              </a:rPr>
              <a:t>宇宙间的所有个体域聚集</a:t>
            </a:r>
            <a:r>
              <a:rPr lang="zh-CN" altLang="en-US" smtClean="0"/>
              <a:t>在一起所构成的个体域称为</a:t>
            </a:r>
            <a:r>
              <a:rPr lang="zh-CN" altLang="en-US" smtClean="0">
                <a:solidFill>
                  <a:srgbClr val="FF0000"/>
                </a:solidFill>
              </a:rPr>
              <a:t>全总个体域</a:t>
            </a:r>
            <a:r>
              <a:rPr lang="en-US" altLang="zh-CN" smtClean="0"/>
              <a:t>(Universal Individual Field)</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strips(downRight)">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strips(downRight)">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strips(downRight)">
                                      <p:cBhvr>
                                        <p:cTn id="17" dur="500"/>
                                        <p:tgtEl>
                                          <p:spTgt spid="11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28520482-7F48-48A9-A580-E308A5EA7A32}"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6739" name="Rectangle 2"/>
          <p:cNvSpPr>
            <a:spLocks noGrp="1" noChangeArrowheads="1"/>
          </p:cNvSpPr>
          <p:nvPr>
            <p:ph type="title"/>
          </p:nvPr>
        </p:nvSpPr>
        <p:spPr/>
        <p:txBody>
          <a:bodyPr/>
          <a:lstStyle/>
          <a:p>
            <a:pPr eaLnBrk="1" hangingPunct="1"/>
            <a:r>
              <a:rPr lang="zh-CN" altLang="en-US" smtClean="0"/>
              <a:t>例</a:t>
            </a:r>
            <a:r>
              <a:rPr lang="en-US" altLang="zh-CN" smtClean="0"/>
              <a:t>4.5.5</a:t>
            </a:r>
            <a:r>
              <a:rPr lang="zh-CN" altLang="en-US" smtClean="0">
                <a:solidFill>
                  <a:srgbClr val="FF0000"/>
                </a:solidFill>
              </a:rPr>
              <a:t>证明</a:t>
            </a:r>
          </a:p>
        </p:txBody>
      </p:sp>
      <p:sp>
        <p:nvSpPr>
          <p:cNvPr id="1024003" name="Rectangle 3"/>
          <p:cNvSpPr>
            <a:spLocks noGrp="1" noChangeArrowheads="1"/>
          </p:cNvSpPr>
          <p:nvPr>
            <p:ph type="body" idx="1"/>
          </p:nvPr>
        </p:nvSpPr>
        <p:spPr>
          <a:xfrm>
            <a:off x="900113" y="1209675"/>
            <a:ext cx="7848600" cy="4794250"/>
          </a:xfrm>
        </p:spPr>
        <p:txBody>
          <a:bodyPr/>
          <a:lstStyle/>
          <a:p>
            <a:pPr marL="533400" indent="-533400" eaLnBrk="1" hangingPunct="1">
              <a:buClr>
                <a:srgbClr val="9900CC"/>
              </a:buClr>
              <a:buFont typeface="Wingdings" panose="05000000000000000000" pitchFamily="2" charset="2"/>
              <a:buAutoNum type="arabicParenBoth"/>
            </a:pPr>
            <a:r>
              <a:rPr lang="pt-BR" altLang="zh-CN" smtClean="0"/>
              <a:t>(</a:t>
            </a:r>
            <a:r>
              <a:rPr lang="en-US" altLang="zh-CN" smtClean="0">
                <a:sym typeface="Symbol" panose="05050102010706020507" pitchFamily="18" charset="2"/>
              </a:rPr>
              <a:t></a:t>
            </a:r>
            <a:r>
              <a:rPr lang="pt-BR" altLang="zh-CN" smtClean="0"/>
              <a:t>x)(H(x)∧</a:t>
            </a:r>
            <a:r>
              <a:rPr lang="en-US" altLang="zh-CN" smtClean="0">
                <a:sym typeface="Symbol" panose="05050102010706020507" pitchFamily="18" charset="2"/>
              </a:rPr>
              <a:t></a:t>
            </a:r>
            <a:r>
              <a:rPr lang="pt-BR" altLang="zh-CN" smtClean="0"/>
              <a:t>Q(x))		P</a:t>
            </a:r>
          </a:p>
          <a:p>
            <a:pPr marL="533400" indent="-533400" eaLnBrk="1" hangingPunct="1">
              <a:buClr>
                <a:srgbClr val="9900CC"/>
              </a:buClr>
              <a:buFont typeface="Wingdings" panose="05000000000000000000" pitchFamily="2" charset="2"/>
              <a:buAutoNum type="arabicParenBoth"/>
            </a:pPr>
            <a:r>
              <a:rPr lang="pt-BR" altLang="zh-CN" smtClean="0"/>
              <a:t>H(c)∧</a:t>
            </a:r>
            <a:r>
              <a:rPr lang="en-US" altLang="zh-CN" smtClean="0">
                <a:sym typeface="Symbol" panose="05050102010706020507" pitchFamily="18" charset="2"/>
              </a:rPr>
              <a:t></a:t>
            </a:r>
            <a:r>
              <a:rPr lang="pt-BR" altLang="zh-CN" smtClean="0"/>
              <a:t>Q(c)				ES,(1)</a:t>
            </a:r>
          </a:p>
          <a:p>
            <a:pPr marL="533400" indent="-533400" eaLnBrk="1" hangingPunct="1">
              <a:buClr>
                <a:srgbClr val="9900CC"/>
              </a:buClr>
              <a:buFont typeface="Wingdings" panose="05000000000000000000" pitchFamily="2" charset="2"/>
              <a:buAutoNum type="arabicParenBoth"/>
            </a:pPr>
            <a:r>
              <a:rPr lang="pt-BR" altLang="zh-CN" smtClean="0"/>
              <a:t>H(c)					T,(2 ),I</a:t>
            </a:r>
          </a:p>
          <a:p>
            <a:pPr marL="533400" indent="-533400" eaLnBrk="1" hangingPunct="1">
              <a:buClr>
                <a:srgbClr val="9900CC"/>
              </a:buClr>
              <a:buFont typeface="Wingdings" panose="05000000000000000000" pitchFamily="2" charset="2"/>
              <a:buAutoNum type="arabicParenBoth"/>
            </a:pPr>
            <a:r>
              <a:rPr lang="en-US" altLang="zh-CN" smtClean="0">
                <a:sym typeface="Symbol" panose="05050102010706020507" pitchFamily="18" charset="2"/>
              </a:rPr>
              <a:t></a:t>
            </a:r>
            <a:r>
              <a:rPr lang="pt-BR" altLang="zh-CN" smtClean="0"/>
              <a:t>Q(c)					T,(2 ),I</a:t>
            </a:r>
          </a:p>
          <a:p>
            <a:pPr marL="533400" indent="-533400" eaLnBrk="1" hangingPunct="1">
              <a:buClr>
                <a:srgbClr val="9900CC"/>
              </a:buClr>
              <a:buFont typeface="Wingdings" panose="05000000000000000000" pitchFamily="2" charset="2"/>
              <a:buAutoNum type="arabicParenBoth"/>
            </a:pPr>
            <a:r>
              <a:rPr lang="pt-BR" altLang="zh-CN" smtClean="0"/>
              <a:t>(</a:t>
            </a:r>
            <a:r>
              <a:rPr lang="en-US" altLang="zh-CN" smtClean="0">
                <a:sym typeface="Symbol" panose="05050102010706020507" pitchFamily="18" charset="2"/>
              </a:rPr>
              <a:t></a:t>
            </a:r>
            <a:r>
              <a:rPr lang="pt-BR" altLang="zh-CN" smtClean="0"/>
              <a:t>x)( H(x)→P(x)∨Q(x))	P</a:t>
            </a:r>
          </a:p>
          <a:p>
            <a:pPr marL="533400" indent="-533400" eaLnBrk="1" hangingPunct="1">
              <a:buClr>
                <a:srgbClr val="9900CC"/>
              </a:buClr>
              <a:buFont typeface="Wingdings" panose="05000000000000000000" pitchFamily="2" charset="2"/>
              <a:buAutoNum type="arabicParenBoth"/>
            </a:pPr>
            <a:r>
              <a:rPr lang="pt-BR" altLang="zh-CN" smtClean="0"/>
              <a:t>H(c)→P(c)∨Q(c)			US,(5)</a:t>
            </a:r>
          </a:p>
          <a:p>
            <a:pPr marL="533400" indent="-533400" eaLnBrk="1" hangingPunct="1">
              <a:buClr>
                <a:srgbClr val="9900CC"/>
              </a:buClr>
              <a:buFont typeface="Wingdings" panose="05000000000000000000" pitchFamily="2" charset="2"/>
              <a:buAutoNum type="arabicParenBoth"/>
            </a:pPr>
            <a:r>
              <a:rPr lang="pt-BR" altLang="zh-CN" smtClean="0"/>
              <a:t>P(c)∨Q(c)				T,(3),(6),I</a:t>
            </a:r>
          </a:p>
          <a:p>
            <a:pPr marL="533400" indent="-533400" eaLnBrk="1" hangingPunct="1">
              <a:buClr>
                <a:srgbClr val="9900CC"/>
              </a:buClr>
              <a:buFont typeface="Wingdings" panose="05000000000000000000" pitchFamily="2" charset="2"/>
              <a:buAutoNum type="arabicParenBoth"/>
            </a:pPr>
            <a:r>
              <a:rPr lang="pt-BR" altLang="zh-CN" smtClean="0"/>
              <a:t>P(c)					T,(4),(7),I</a:t>
            </a:r>
            <a:endParaRPr lang="zh-CN"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animEffect transition="in" filter="slide(fromBottom)">
                                      <p:cBhvr>
                                        <p:cTn id="7" dur="500"/>
                                        <p:tgtEl>
                                          <p:spTgt spid="102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03">
                                            <p:txEl>
                                              <p:pRg st="1" end="1"/>
                                            </p:txEl>
                                          </p:spTgt>
                                        </p:tgtEl>
                                        <p:attrNameLst>
                                          <p:attrName>style.visibility</p:attrName>
                                        </p:attrNameLst>
                                      </p:cBhvr>
                                      <p:to>
                                        <p:strVal val="visible"/>
                                      </p:to>
                                    </p:set>
                                    <p:animEffect transition="in" filter="slide(fromBottom)">
                                      <p:cBhvr>
                                        <p:cTn id="12" dur="500"/>
                                        <p:tgtEl>
                                          <p:spTgt spid="1024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03">
                                            <p:txEl>
                                              <p:pRg st="2" end="2"/>
                                            </p:txEl>
                                          </p:spTgt>
                                        </p:tgtEl>
                                        <p:attrNameLst>
                                          <p:attrName>style.visibility</p:attrName>
                                        </p:attrNameLst>
                                      </p:cBhvr>
                                      <p:to>
                                        <p:strVal val="visible"/>
                                      </p:to>
                                    </p:set>
                                    <p:animEffect transition="in" filter="slide(fromBottom)">
                                      <p:cBhvr>
                                        <p:cTn id="17" dur="500"/>
                                        <p:tgtEl>
                                          <p:spTgt spid="1024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03">
                                            <p:txEl>
                                              <p:pRg st="3" end="3"/>
                                            </p:txEl>
                                          </p:spTgt>
                                        </p:tgtEl>
                                        <p:attrNameLst>
                                          <p:attrName>style.visibility</p:attrName>
                                        </p:attrNameLst>
                                      </p:cBhvr>
                                      <p:to>
                                        <p:strVal val="visible"/>
                                      </p:to>
                                    </p:set>
                                    <p:animEffect transition="in" filter="slide(fromBottom)">
                                      <p:cBhvr>
                                        <p:cTn id="22" dur="500"/>
                                        <p:tgtEl>
                                          <p:spTgt spid="1024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24003">
                                            <p:txEl>
                                              <p:pRg st="4" end="4"/>
                                            </p:txEl>
                                          </p:spTgt>
                                        </p:tgtEl>
                                        <p:attrNameLst>
                                          <p:attrName>style.visibility</p:attrName>
                                        </p:attrNameLst>
                                      </p:cBhvr>
                                      <p:to>
                                        <p:strVal val="visible"/>
                                      </p:to>
                                    </p:set>
                                    <p:animEffect transition="in" filter="slide(fromBottom)">
                                      <p:cBhvr>
                                        <p:cTn id="27" dur="500"/>
                                        <p:tgtEl>
                                          <p:spTgt spid="10240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24003">
                                            <p:txEl>
                                              <p:pRg st="5" end="5"/>
                                            </p:txEl>
                                          </p:spTgt>
                                        </p:tgtEl>
                                        <p:attrNameLst>
                                          <p:attrName>style.visibility</p:attrName>
                                        </p:attrNameLst>
                                      </p:cBhvr>
                                      <p:to>
                                        <p:strVal val="visible"/>
                                      </p:to>
                                    </p:set>
                                    <p:animEffect transition="in" filter="slide(fromBottom)">
                                      <p:cBhvr>
                                        <p:cTn id="32" dur="500"/>
                                        <p:tgtEl>
                                          <p:spTgt spid="10240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24003">
                                            <p:txEl>
                                              <p:pRg st="6" end="6"/>
                                            </p:txEl>
                                          </p:spTgt>
                                        </p:tgtEl>
                                        <p:attrNameLst>
                                          <p:attrName>style.visibility</p:attrName>
                                        </p:attrNameLst>
                                      </p:cBhvr>
                                      <p:to>
                                        <p:strVal val="visible"/>
                                      </p:to>
                                    </p:set>
                                    <p:animEffect transition="in" filter="slide(fromBottom)">
                                      <p:cBhvr>
                                        <p:cTn id="37" dur="500"/>
                                        <p:tgtEl>
                                          <p:spTgt spid="10240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24003">
                                            <p:txEl>
                                              <p:pRg st="7" end="7"/>
                                            </p:txEl>
                                          </p:spTgt>
                                        </p:tgtEl>
                                        <p:attrNameLst>
                                          <p:attrName>style.visibility</p:attrName>
                                        </p:attrNameLst>
                                      </p:cBhvr>
                                      <p:to>
                                        <p:strVal val="visible"/>
                                      </p:to>
                                    </p:set>
                                    <p:animEffect transition="in" filter="slide(fromBottom)">
                                      <p:cBhvr>
                                        <p:cTn id="42" dur="500"/>
                                        <p:tgtEl>
                                          <p:spTgt spid="1024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86B0C6D-76EA-42F3-8E1F-63CCEEC9042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7763" name="Rectangle 2"/>
          <p:cNvSpPr>
            <a:spLocks noGrp="1" noChangeArrowheads="1"/>
          </p:cNvSpPr>
          <p:nvPr>
            <p:ph type="title"/>
          </p:nvPr>
        </p:nvSpPr>
        <p:spPr/>
        <p:txBody>
          <a:bodyPr/>
          <a:lstStyle/>
          <a:p>
            <a:pPr eaLnBrk="1" hangingPunct="1"/>
            <a:r>
              <a:rPr lang="zh-CN" altLang="en-US" smtClean="0"/>
              <a:t>例</a:t>
            </a:r>
            <a:r>
              <a:rPr lang="en-US" altLang="zh-CN" smtClean="0"/>
              <a:t>4.5.5</a:t>
            </a:r>
            <a:r>
              <a:rPr lang="zh-CN" altLang="en-US" smtClean="0"/>
              <a:t>（续）</a:t>
            </a:r>
          </a:p>
        </p:txBody>
      </p:sp>
      <p:sp>
        <p:nvSpPr>
          <p:cNvPr id="1062915" name="Rectangle 3"/>
          <p:cNvSpPr>
            <a:spLocks noGrp="1" noChangeArrowheads="1"/>
          </p:cNvSpPr>
          <p:nvPr>
            <p:ph type="body" idx="1"/>
          </p:nvPr>
        </p:nvSpPr>
        <p:spPr>
          <a:xfrm>
            <a:off x="468313" y="1249363"/>
            <a:ext cx="8351837" cy="4195762"/>
          </a:xfrm>
        </p:spPr>
        <p:txBody>
          <a:bodyPr/>
          <a:lstStyle/>
          <a:p>
            <a:pPr marL="533400" indent="-533400" eaLnBrk="1" hangingPunct="1">
              <a:buClr>
                <a:srgbClr val="9900CC"/>
              </a:buClr>
              <a:buFont typeface="Wingdings" panose="05000000000000000000" pitchFamily="2" charset="2"/>
              <a:buAutoNum type="arabicParenBoth" startAt="9"/>
            </a:pPr>
            <a:r>
              <a:rPr lang="pt-BR" altLang="zh-CN" smtClean="0"/>
              <a:t>(</a:t>
            </a:r>
            <a:r>
              <a:rPr lang="en-US" altLang="zh-CN" smtClean="0">
                <a:sym typeface="Symbol" panose="05050102010706020507" pitchFamily="18" charset="2"/>
              </a:rPr>
              <a:t></a:t>
            </a:r>
            <a:r>
              <a:rPr lang="pt-BR" altLang="zh-CN" smtClean="0"/>
              <a:t>x)(H(x)∧R(x)→</a:t>
            </a:r>
            <a:r>
              <a:rPr lang="en-US" altLang="zh-CN" smtClean="0">
                <a:sym typeface="Symbol" panose="05050102010706020507" pitchFamily="18" charset="2"/>
              </a:rPr>
              <a:t></a:t>
            </a:r>
            <a:r>
              <a:rPr lang="pt-BR" altLang="zh-CN" smtClean="0"/>
              <a:t>P(x))	P</a:t>
            </a:r>
          </a:p>
          <a:p>
            <a:pPr marL="533400" indent="-533400" eaLnBrk="1" hangingPunct="1">
              <a:buClr>
                <a:srgbClr val="9900CC"/>
              </a:buClr>
              <a:buFont typeface="Wingdings" panose="05000000000000000000" pitchFamily="2" charset="2"/>
              <a:buAutoNum type="arabicParenBoth" startAt="9"/>
            </a:pPr>
            <a:r>
              <a:rPr lang="pt-BR" altLang="zh-CN" smtClean="0"/>
              <a:t>H(c)∧R(c)→</a:t>
            </a:r>
            <a:r>
              <a:rPr lang="en-US" altLang="zh-CN" smtClean="0">
                <a:sym typeface="Symbol" panose="05050102010706020507" pitchFamily="18" charset="2"/>
              </a:rPr>
              <a:t></a:t>
            </a:r>
            <a:r>
              <a:rPr lang="pt-BR" altLang="zh-CN" smtClean="0"/>
              <a:t>P(c)		US,(9)</a:t>
            </a:r>
          </a:p>
          <a:p>
            <a:pPr marL="533400" indent="-533400" eaLnBrk="1" hangingPunct="1">
              <a:buClr>
                <a:srgbClr val="9900CC"/>
              </a:buClr>
              <a:buFont typeface="Wingdings" panose="05000000000000000000" pitchFamily="2" charset="2"/>
              <a:buAutoNum type="arabicParenBoth" startAt="9"/>
            </a:pPr>
            <a:r>
              <a:rPr lang="en-US" altLang="zh-CN" smtClean="0">
                <a:sym typeface="Symbol" panose="05050102010706020507" pitchFamily="18" charset="2"/>
              </a:rPr>
              <a:t></a:t>
            </a:r>
            <a:r>
              <a:rPr lang="pt-BR" altLang="zh-CN" smtClean="0"/>
              <a:t>(H(c)∧R(c))			T,(8),(10),I</a:t>
            </a:r>
          </a:p>
          <a:p>
            <a:pPr marL="533400" indent="-533400" eaLnBrk="1" hangingPunct="1">
              <a:buClr>
                <a:srgbClr val="9900CC"/>
              </a:buClr>
              <a:buFont typeface="Wingdings" panose="05000000000000000000" pitchFamily="2" charset="2"/>
              <a:buAutoNum type="arabicParenBoth" startAt="9"/>
            </a:pPr>
            <a:r>
              <a:rPr lang="en-US" altLang="zh-CN" smtClean="0">
                <a:sym typeface="Symbol" panose="05050102010706020507" pitchFamily="18" charset="2"/>
              </a:rPr>
              <a:t></a:t>
            </a:r>
            <a:r>
              <a:rPr lang="pt-BR" altLang="zh-CN" smtClean="0"/>
              <a:t>H(c)∨</a:t>
            </a:r>
            <a:r>
              <a:rPr lang="en-US" altLang="zh-CN" smtClean="0">
                <a:sym typeface="Symbol" panose="05050102010706020507" pitchFamily="18" charset="2"/>
              </a:rPr>
              <a:t></a:t>
            </a:r>
            <a:r>
              <a:rPr lang="pt-BR" altLang="zh-CN" smtClean="0"/>
              <a:t>R(c)			T,(11),E</a:t>
            </a:r>
          </a:p>
          <a:p>
            <a:pPr marL="533400" indent="-533400" eaLnBrk="1" hangingPunct="1">
              <a:buClr>
                <a:srgbClr val="9900CC"/>
              </a:buClr>
              <a:buFont typeface="Wingdings" panose="05000000000000000000" pitchFamily="2" charset="2"/>
              <a:buAutoNum type="arabicParenBoth" startAt="9"/>
            </a:pPr>
            <a:r>
              <a:rPr lang="en-US" altLang="zh-CN" smtClean="0">
                <a:sym typeface="Symbol" panose="05050102010706020507" pitchFamily="18" charset="2"/>
              </a:rPr>
              <a:t></a:t>
            </a:r>
            <a:r>
              <a:rPr lang="pt-BR" altLang="zh-CN" smtClean="0"/>
              <a:t>R(c)					T,(3),(12),I</a:t>
            </a:r>
          </a:p>
          <a:p>
            <a:pPr marL="533400" indent="-533400" eaLnBrk="1" hangingPunct="1">
              <a:buClr>
                <a:srgbClr val="9900CC"/>
              </a:buClr>
              <a:buFont typeface="Wingdings" panose="05000000000000000000" pitchFamily="2" charset="2"/>
              <a:buAutoNum type="arabicParenBoth" startAt="9"/>
            </a:pPr>
            <a:r>
              <a:rPr lang="pt-BR" altLang="zh-CN" smtClean="0"/>
              <a:t>H(c)∧</a:t>
            </a:r>
            <a:r>
              <a:rPr lang="en-US" altLang="zh-CN" smtClean="0">
                <a:sym typeface="Symbol" panose="05050102010706020507" pitchFamily="18" charset="2"/>
              </a:rPr>
              <a:t></a:t>
            </a:r>
            <a:r>
              <a:rPr lang="pt-BR" altLang="zh-CN" smtClean="0"/>
              <a:t>R(c)			T,(3),(13),I</a:t>
            </a:r>
          </a:p>
          <a:p>
            <a:pPr marL="533400" indent="-533400" eaLnBrk="1" hangingPunct="1">
              <a:buClr>
                <a:srgbClr val="9900CC"/>
              </a:buClr>
              <a:buFont typeface="Wingdings" panose="05000000000000000000" pitchFamily="2" charset="2"/>
              <a:buAutoNum type="arabicParenBoth" startAt="9"/>
            </a:pPr>
            <a:r>
              <a:rPr lang="pt-BR" altLang="zh-CN" smtClean="0"/>
              <a:t>(</a:t>
            </a:r>
            <a:r>
              <a:rPr lang="en-US" altLang="zh-CN" smtClean="0">
                <a:sym typeface="Symbol" panose="05050102010706020507" pitchFamily="18" charset="2"/>
              </a:rPr>
              <a:t></a:t>
            </a:r>
            <a:r>
              <a:rPr lang="pt-BR" altLang="zh-CN" smtClean="0"/>
              <a:t>x)(H(x)∧</a:t>
            </a:r>
            <a:r>
              <a:rPr lang="en-US" altLang="zh-CN" smtClean="0">
                <a:sym typeface="Symbol" panose="05050102010706020507" pitchFamily="18" charset="2"/>
              </a:rPr>
              <a:t></a:t>
            </a:r>
            <a:r>
              <a:rPr lang="pt-BR" altLang="zh-CN" smtClean="0"/>
              <a:t>R(x))		EG,(14) </a:t>
            </a:r>
            <a:endParaRPr lang="en-US" altLang="zh-CN"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animEffect transition="in" filter="slide(fromBottom)">
                                      <p:cBhvr>
                                        <p:cTn id="7" dur="500"/>
                                        <p:tgtEl>
                                          <p:spTgt spid="1062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62915">
                                            <p:txEl>
                                              <p:pRg st="1" end="1"/>
                                            </p:txEl>
                                          </p:spTgt>
                                        </p:tgtEl>
                                        <p:attrNameLst>
                                          <p:attrName>style.visibility</p:attrName>
                                        </p:attrNameLst>
                                      </p:cBhvr>
                                      <p:to>
                                        <p:strVal val="visible"/>
                                      </p:to>
                                    </p:set>
                                    <p:animEffect transition="in" filter="slide(fromBottom)">
                                      <p:cBhvr>
                                        <p:cTn id="12" dur="500"/>
                                        <p:tgtEl>
                                          <p:spTgt spid="1062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62915">
                                            <p:txEl>
                                              <p:pRg st="2" end="2"/>
                                            </p:txEl>
                                          </p:spTgt>
                                        </p:tgtEl>
                                        <p:attrNameLst>
                                          <p:attrName>style.visibility</p:attrName>
                                        </p:attrNameLst>
                                      </p:cBhvr>
                                      <p:to>
                                        <p:strVal val="visible"/>
                                      </p:to>
                                    </p:set>
                                    <p:animEffect transition="in" filter="slide(fromBottom)">
                                      <p:cBhvr>
                                        <p:cTn id="17" dur="500"/>
                                        <p:tgtEl>
                                          <p:spTgt spid="1062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62915">
                                            <p:txEl>
                                              <p:pRg st="3" end="3"/>
                                            </p:txEl>
                                          </p:spTgt>
                                        </p:tgtEl>
                                        <p:attrNameLst>
                                          <p:attrName>style.visibility</p:attrName>
                                        </p:attrNameLst>
                                      </p:cBhvr>
                                      <p:to>
                                        <p:strVal val="visible"/>
                                      </p:to>
                                    </p:set>
                                    <p:animEffect transition="in" filter="slide(fromBottom)">
                                      <p:cBhvr>
                                        <p:cTn id="22" dur="500"/>
                                        <p:tgtEl>
                                          <p:spTgt spid="1062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62915">
                                            <p:txEl>
                                              <p:pRg st="4" end="4"/>
                                            </p:txEl>
                                          </p:spTgt>
                                        </p:tgtEl>
                                        <p:attrNameLst>
                                          <p:attrName>style.visibility</p:attrName>
                                        </p:attrNameLst>
                                      </p:cBhvr>
                                      <p:to>
                                        <p:strVal val="visible"/>
                                      </p:to>
                                    </p:set>
                                    <p:animEffect transition="in" filter="slide(fromBottom)">
                                      <p:cBhvr>
                                        <p:cTn id="27" dur="500"/>
                                        <p:tgtEl>
                                          <p:spTgt spid="1062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62915">
                                            <p:txEl>
                                              <p:pRg st="5" end="5"/>
                                            </p:txEl>
                                          </p:spTgt>
                                        </p:tgtEl>
                                        <p:attrNameLst>
                                          <p:attrName>style.visibility</p:attrName>
                                        </p:attrNameLst>
                                      </p:cBhvr>
                                      <p:to>
                                        <p:strVal val="visible"/>
                                      </p:to>
                                    </p:set>
                                    <p:animEffect transition="in" filter="slide(fromBottom)">
                                      <p:cBhvr>
                                        <p:cTn id="32" dur="500"/>
                                        <p:tgtEl>
                                          <p:spTgt spid="1062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62915">
                                            <p:txEl>
                                              <p:pRg st="6" end="6"/>
                                            </p:txEl>
                                          </p:spTgt>
                                        </p:tgtEl>
                                        <p:attrNameLst>
                                          <p:attrName>style.visibility</p:attrName>
                                        </p:attrNameLst>
                                      </p:cBhvr>
                                      <p:to>
                                        <p:strVal val="visible"/>
                                      </p:to>
                                    </p:set>
                                    <p:animEffect transition="in" filter="slide(fromBottom)">
                                      <p:cBhvr>
                                        <p:cTn id="37" dur="500"/>
                                        <p:tgtEl>
                                          <p:spTgt spid="1062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A67D4F9-DE08-4102-99D0-7B2F7152639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8787" name="Rectangle 2"/>
          <p:cNvSpPr>
            <a:spLocks noGrp="1" noChangeArrowheads="1"/>
          </p:cNvSpPr>
          <p:nvPr>
            <p:ph type="title"/>
          </p:nvPr>
        </p:nvSpPr>
        <p:spPr/>
        <p:txBody>
          <a:bodyPr/>
          <a:lstStyle/>
          <a:p>
            <a:pPr eaLnBrk="1" hangingPunct="1"/>
            <a:r>
              <a:rPr lang="zh-CN" altLang="en-US" smtClean="0">
                <a:solidFill>
                  <a:schemeClr val="accent2"/>
                </a:solidFill>
              </a:rPr>
              <a:t>例</a:t>
            </a:r>
            <a:r>
              <a:rPr lang="en-US" altLang="zh-CN" smtClean="0">
                <a:solidFill>
                  <a:schemeClr val="accent2"/>
                </a:solidFill>
              </a:rPr>
              <a:t>4.5.5</a:t>
            </a:r>
            <a:endParaRPr lang="zh-CN" altLang="en-US" smtClean="0"/>
          </a:p>
        </p:txBody>
      </p:sp>
      <p:sp>
        <p:nvSpPr>
          <p:cNvPr id="1089539" name="Rectangle 3"/>
          <p:cNvSpPr>
            <a:spLocks noGrp="1" noChangeArrowheads="1"/>
          </p:cNvSpPr>
          <p:nvPr>
            <p:ph type="body" idx="1"/>
          </p:nvPr>
        </p:nvSpPr>
        <p:spPr>
          <a:xfrm>
            <a:off x="611188" y="1293813"/>
            <a:ext cx="8064500" cy="1630362"/>
          </a:xfrm>
        </p:spPr>
        <p:txBody>
          <a:bodyPr/>
          <a:lstStyle/>
          <a:p>
            <a:pPr marL="0" indent="0" eaLnBrk="1" hangingPunct="1">
              <a:buFont typeface="Wingdings" panose="05000000000000000000" pitchFamily="2" charset="2"/>
              <a:buNone/>
            </a:pPr>
            <a:r>
              <a:rPr lang="zh-CN" altLang="en-US" smtClean="0"/>
              <a:t>每个喜欢步行的人都不喜欢坐汽车；每个人或者喜欢坐汽车或者喜欢骑自行车；有的人不喜欢骑自行车。因而有的人不喜欢步行。 </a:t>
            </a:r>
          </a:p>
        </p:txBody>
      </p:sp>
      <p:sp>
        <p:nvSpPr>
          <p:cNvPr id="1089540" name="Rectangle 4"/>
          <p:cNvSpPr>
            <a:spLocks noChangeArrowheads="1"/>
          </p:cNvSpPr>
          <p:nvPr/>
        </p:nvSpPr>
        <p:spPr bwMode="auto">
          <a:xfrm>
            <a:off x="611188" y="2822575"/>
            <a:ext cx="8135937"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latin typeface="Arial" panose="020B0604020202020204" pitchFamily="34" charset="0"/>
              </a:rPr>
              <a:t>设：</a:t>
            </a:r>
            <a:r>
              <a:rPr lang="zh-CN" altLang="en-US">
                <a:solidFill>
                  <a:srgbClr val="0000FF"/>
                </a:solidFill>
                <a:latin typeface="Arial" panose="020B0604020202020204" pitchFamily="34" charset="0"/>
              </a:rPr>
              <a:t>个体域</a:t>
            </a:r>
            <a:r>
              <a:rPr lang="en-US" altLang="zh-CN">
                <a:solidFill>
                  <a:srgbClr val="0000FF"/>
                </a:solidFill>
                <a:latin typeface="Arial" panose="020B0604020202020204" pitchFamily="34" charset="0"/>
              </a:rPr>
              <a:t>D</a:t>
            </a:r>
            <a:r>
              <a:rPr lang="zh-CN" altLang="en-US">
                <a:solidFill>
                  <a:srgbClr val="0000FF"/>
                </a:solidFill>
                <a:latin typeface="Arial" panose="020B0604020202020204" pitchFamily="34" charset="0"/>
              </a:rPr>
              <a:t>＝</a:t>
            </a:r>
            <a:r>
              <a:rPr lang="en-US" altLang="zh-CN">
                <a:solidFill>
                  <a:srgbClr val="0000FF"/>
                </a:solidFill>
                <a:latin typeface="Arial" panose="020B0604020202020204" pitchFamily="34" charset="0"/>
              </a:rPr>
              <a:t>{</a:t>
            </a:r>
            <a:r>
              <a:rPr lang="zh-CN" altLang="en-US">
                <a:solidFill>
                  <a:srgbClr val="0000FF"/>
                </a:solidFill>
                <a:latin typeface="Arial" panose="020B0604020202020204" pitchFamily="34" charset="0"/>
              </a:rPr>
              <a:t>人</a:t>
            </a:r>
            <a:r>
              <a:rPr lang="en-US" altLang="zh-CN">
                <a:solidFill>
                  <a:srgbClr val="0000FF"/>
                </a:solidFill>
                <a:latin typeface="Arial" panose="020B0604020202020204" pitchFamily="34" charset="0"/>
              </a:rPr>
              <a:t>}</a:t>
            </a:r>
            <a:r>
              <a:rPr lang="zh-CN" altLang="en-US">
                <a:solidFill>
                  <a:srgbClr val="0000FF"/>
                </a:solidFill>
                <a:latin typeface="Arial" panose="020B0604020202020204" pitchFamily="34" charset="0"/>
              </a:rPr>
              <a:t>；        </a:t>
            </a:r>
            <a:r>
              <a:rPr lang="en-US" altLang="zh-CN">
                <a:solidFill>
                  <a:srgbClr val="0000FF"/>
                </a:solidFill>
                <a:latin typeface="Arial" panose="020B0604020202020204" pitchFamily="34" charset="0"/>
              </a:rPr>
              <a:t>P(x)</a:t>
            </a:r>
            <a:r>
              <a:rPr lang="zh-CN" altLang="en-US">
                <a:solidFill>
                  <a:srgbClr val="0000FF"/>
                </a:solidFill>
                <a:latin typeface="Arial" panose="020B0604020202020204" pitchFamily="34" charset="0"/>
              </a:rPr>
              <a:t>：人</a:t>
            </a:r>
            <a:r>
              <a:rPr lang="en-US" altLang="zh-CN">
                <a:solidFill>
                  <a:srgbClr val="0000FF"/>
                </a:solidFill>
                <a:latin typeface="Arial" panose="020B0604020202020204" pitchFamily="34" charset="0"/>
              </a:rPr>
              <a:t>x</a:t>
            </a:r>
            <a:r>
              <a:rPr lang="zh-CN" altLang="en-US">
                <a:solidFill>
                  <a:srgbClr val="0000FF"/>
                </a:solidFill>
                <a:latin typeface="Arial" panose="020B0604020202020204" pitchFamily="34" charset="0"/>
              </a:rPr>
              <a:t>喜欢坐汽车；</a:t>
            </a:r>
          </a:p>
          <a:p>
            <a:pPr eaLnBrk="1" hangingPunct="1">
              <a:buFont typeface="Wingdings" panose="05000000000000000000" pitchFamily="2" charset="2"/>
              <a:buNone/>
            </a:pPr>
            <a:r>
              <a:rPr lang="en-US" altLang="zh-CN">
                <a:solidFill>
                  <a:srgbClr val="0000FF"/>
                </a:solidFill>
                <a:latin typeface="Arial" panose="020B0604020202020204" pitchFamily="34" charset="0"/>
              </a:rPr>
              <a:t>	Q(x)</a:t>
            </a:r>
            <a:r>
              <a:rPr lang="zh-CN" altLang="en-US">
                <a:solidFill>
                  <a:srgbClr val="0000FF"/>
                </a:solidFill>
                <a:latin typeface="Arial" panose="020B0604020202020204" pitchFamily="34" charset="0"/>
              </a:rPr>
              <a:t>：人</a:t>
            </a:r>
            <a:r>
              <a:rPr lang="en-US" altLang="zh-CN">
                <a:solidFill>
                  <a:srgbClr val="0000FF"/>
                </a:solidFill>
                <a:latin typeface="Arial" panose="020B0604020202020204" pitchFamily="34" charset="0"/>
              </a:rPr>
              <a:t>x</a:t>
            </a:r>
            <a:r>
              <a:rPr lang="zh-CN" altLang="en-US">
                <a:solidFill>
                  <a:srgbClr val="0000FF"/>
                </a:solidFill>
                <a:latin typeface="Arial" panose="020B0604020202020204" pitchFamily="34" charset="0"/>
              </a:rPr>
              <a:t>喜欢骑自行车；</a:t>
            </a:r>
          </a:p>
          <a:p>
            <a:pPr eaLnBrk="1" hangingPunct="1">
              <a:buFont typeface="Wingdings" panose="05000000000000000000" pitchFamily="2" charset="2"/>
              <a:buNone/>
            </a:pPr>
            <a:r>
              <a:rPr lang="en-US" altLang="zh-CN">
                <a:solidFill>
                  <a:srgbClr val="0000FF"/>
                </a:solidFill>
                <a:latin typeface="Arial" panose="020B0604020202020204" pitchFamily="34" charset="0"/>
              </a:rPr>
              <a:t>	R(x)</a:t>
            </a:r>
            <a:r>
              <a:rPr lang="zh-CN" altLang="en-US">
                <a:solidFill>
                  <a:srgbClr val="0000FF"/>
                </a:solidFill>
                <a:latin typeface="Arial" panose="020B0604020202020204" pitchFamily="34" charset="0"/>
              </a:rPr>
              <a:t>：人</a:t>
            </a:r>
            <a:r>
              <a:rPr lang="en-US" altLang="zh-CN">
                <a:solidFill>
                  <a:srgbClr val="0000FF"/>
                </a:solidFill>
                <a:latin typeface="Arial" panose="020B0604020202020204" pitchFamily="34" charset="0"/>
              </a:rPr>
              <a:t>x</a:t>
            </a:r>
            <a:r>
              <a:rPr lang="zh-CN" altLang="en-US">
                <a:solidFill>
                  <a:srgbClr val="0000FF"/>
                </a:solidFill>
                <a:latin typeface="Arial" panose="020B0604020202020204" pitchFamily="34" charset="0"/>
              </a:rPr>
              <a:t>喜欢步行</a:t>
            </a:r>
            <a:r>
              <a:rPr lang="zh-CN" altLang="en-US">
                <a:latin typeface="Arial" panose="020B0604020202020204" pitchFamily="34" charset="0"/>
              </a:rPr>
              <a:t>。</a:t>
            </a:r>
          </a:p>
          <a:p>
            <a:pPr eaLnBrk="1" hangingPunct="1">
              <a:buFont typeface="Wingdings" panose="05000000000000000000" pitchFamily="2" charset="2"/>
              <a:buNone/>
            </a:pPr>
            <a:r>
              <a:rPr lang="zh-CN" altLang="en-US">
                <a:latin typeface="Arial" panose="020B0604020202020204" pitchFamily="34" charset="0"/>
              </a:rPr>
              <a:t>则上述语句可符号化为：</a:t>
            </a:r>
          </a:p>
          <a:p>
            <a:pPr eaLnBrk="1" hangingPunct="1">
              <a:buFont typeface="Wingdings" panose="05000000000000000000" pitchFamily="2" charset="2"/>
              <a:buNone/>
            </a:pPr>
            <a:r>
              <a:rPr lang="pt-BR" altLang="zh-CN">
                <a:latin typeface="Arial" panose="020B0604020202020204" pitchFamily="34" charset="0"/>
              </a:rPr>
              <a:t>      (</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x)(R(x)→</a:t>
            </a:r>
            <a:r>
              <a:rPr lang="en-US" altLang="zh-CN">
                <a:latin typeface="宋体" panose="02010600030101010101" pitchFamily="2" charset="-122"/>
                <a:sym typeface="Symbol" panose="05050102010706020507" pitchFamily="18" charset="2"/>
              </a:rPr>
              <a:t></a:t>
            </a:r>
            <a:r>
              <a:rPr lang="pt-BR" altLang="zh-CN">
                <a:latin typeface="Arial" panose="020B0604020202020204" pitchFamily="34" charset="0"/>
              </a:rPr>
              <a:t>P(x))</a:t>
            </a:r>
            <a:r>
              <a:rPr lang="zh-CN" altLang="pt-BR">
                <a:latin typeface="Arial" panose="020B0604020202020204" pitchFamily="34" charset="0"/>
              </a:rPr>
              <a:t>，   </a:t>
            </a:r>
            <a:r>
              <a:rPr lang="pt-BR"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x)(P(x)∨Q(x))</a:t>
            </a:r>
            <a:r>
              <a:rPr lang="zh-CN" altLang="pt-BR">
                <a:latin typeface="Arial" panose="020B0604020202020204" pitchFamily="34" charset="0"/>
              </a:rPr>
              <a:t>，</a:t>
            </a:r>
          </a:p>
          <a:p>
            <a:pPr eaLnBrk="1" hangingPunct="1">
              <a:buFont typeface="Wingdings" panose="05000000000000000000" pitchFamily="2" charset="2"/>
              <a:buNone/>
            </a:pPr>
            <a:r>
              <a:rPr lang="pt-BR" altLang="zh-CN">
                <a:latin typeface="Arial" panose="020B0604020202020204" pitchFamily="34" charset="0"/>
              </a:rPr>
              <a:t>      (</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a:t>
            </a:r>
            <a:r>
              <a:rPr lang="en-US" altLang="zh-CN">
                <a:latin typeface="宋体" panose="02010600030101010101" pitchFamily="2" charset="-122"/>
                <a:sym typeface="Symbol" panose="05050102010706020507" pitchFamily="18" charset="2"/>
              </a:rPr>
              <a:t></a:t>
            </a:r>
            <a:r>
              <a:rPr lang="pt-BR" altLang="zh-CN">
                <a:latin typeface="Arial" panose="020B0604020202020204" pitchFamily="34" charset="0"/>
              </a:rPr>
              <a:t>Q(x))  </a:t>
            </a:r>
            <a:r>
              <a:rPr kumimoji="1"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  (</a:t>
            </a:r>
            <a:r>
              <a:rPr lang="en-US" altLang="zh-CN">
                <a:latin typeface="Arial" panose="020B0604020202020204" pitchFamily="34" charset="0"/>
                <a:sym typeface="Symbol" panose="05050102010706020507" pitchFamily="18" charset="2"/>
              </a:rPr>
              <a:t></a:t>
            </a:r>
            <a:r>
              <a:rPr lang="pt-BR" altLang="zh-CN">
                <a:latin typeface="Arial" panose="020B0604020202020204" pitchFamily="34" charset="0"/>
              </a:rPr>
              <a:t>x)(</a:t>
            </a:r>
            <a:r>
              <a:rPr lang="en-US" altLang="zh-CN">
                <a:latin typeface="宋体" panose="02010600030101010101" pitchFamily="2" charset="-122"/>
                <a:sym typeface="Symbol" panose="05050102010706020507" pitchFamily="18" charset="2"/>
              </a:rPr>
              <a:t></a:t>
            </a:r>
            <a:r>
              <a:rPr lang="pt-BR" altLang="zh-CN">
                <a:latin typeface="Arial" panose="020B0604020202020204" pitchFamily="34" charset="0"/>
              </a:rPr>
              <a:t>R(x)) </a:t>
            </a:r>
            <a:endParaRPr lang="zh-CN" altLang="en-US">
              <a:latin typeface="Arial" panose="020B0604020202020204"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animEffect transition="in" filter="blinds(horizontal)">
                                      <p:cBhvr>
                                        <p:cTn id="7" dur="500"/>
                                        <p:tgtEl>
                                          <p:spTgt spid="1089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89540">
                                            <p:txEl>
                                              <p:pRg st="0" end="0"/>
                                            </p:txEl>
                                          </p:spTgt>
                                        </p:tgtEl>
                                        <p:attrNameLst>
                                          <p:attrName>style.visibility</p:attrName>
                                        </p:attrNameLst>
                                      </p:cBhvr>
                                      <p:to>
                                        <p:strVal val="visible"/>
                                      </p:to>
                                    </p:set>
                                    <p:anim calcmode="lin" valueType="num">
                                      <p:cBhvr>
                                        <p:cTn id="12" dur="500" fill="hold"/>
                                        <p:tgtEl>
                                          <p:spTgt spid="108954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8954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089540">
                                            <p:txEl>
                                              <p:pRg st="1" end="1"/>
                                            </p:txEl>
                                          </p:spTgt>
                                        </p:tgtEl>
                                        <p:attrNameLst>
                                          <p:attrName>style.visibility</p:attrName>
                                        </p:attrNameLst>
                                      </p:cBhvr>
                                      <p:to>
                                        <p:strVal val="visible"/>
                                      </p:to>
                                    </p:set>
                                    <p:anim calcmode="lin" valueType="num">
                                      <p:cBhvr>
                                        <p:cTn id="18" dur="500" fill="hold"/>
                                        <p:tgtEl>
                                          <p:spTgt spid="1089540">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08954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089540">
                                            <p:txEl>
                                              <p:pRg st="2" end="2"/>
                                            </p:txEl>
                                          </p:spTgt>
                                        </p:tgtEl>
                                        <p:attrNameLst>
                                          <p:attrName>style.visibility</p:attrName>
                                        </p:attrNameLst>
                                      </p:cBhvr>
                                      <p:to>
                                        <p:strVal val="visible"/>
                                      </p:to>
                                    </p:set>
                                    <p:anim calcmode="lin" valueType="num">
                                      <p:cBhvr>
                                        <p:cTn id="24" dur="500" fill="hold"/>
                                        <p:tgtEl>
                                          <p:spTgt spid="1089540">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108954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089540">
                                            <p:txEl>
                                              <p:pRg st="3" end="3"/>
                                            </p:txEl>
                                          </p:spTgt>
                                        </p:tgtEl>
                                        <p:attrNameLst>
                                          <p:attrName>style.visibility</p:attrName>
                                        </p:attrNameLst>
                                      </p:cBhvr>
                                      <p:to>
                                        <p:strVal val="visible"/>
                                      </p:to>
                                    </p:set>
                                    <p:anim calcmode="lin" valueType="num">
                                      <p:cBhvr>
                                        <p:cTn id="30" dur="500" fill="hold"/>
                                        <p:tgtEl>
                                          <p:spTgt spid="1089540">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108954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089540">
                                            <p:txEl>
                                              <p:pRg st="4" end="4"/>
                                            </p:txEl>
                                          </p:spTgt>
                                        </p:tgtEl>
                                        <p:attrNameLst>
                                          <p:attrName>style.visibility</p:attrName>
                                        </p:attrNameLst>
                                      </p:cBhvr>
                                      <p:to>
                                        <p:strVal val="visible"/>
                                      </p:to>
                                    </p:set>
                                    <p:anim calcmode="lin" valueType="num">
                                      <p:cBhvr>
                                        <p:cTn id="36" dur="500" fill="hold"/>
                                        <p:tgtEl>
                                          <p:spTgt spid="1089540">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1089540">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089540">
                                            <p:txEl>
                                              <p:pRg st="5" end="5"/>
                                            </p:txEl>
                                          </p:spTgt>
                                        </p:tgtEl>
                                        <p:attrNameLst>
                                          <p:attrName>style.visibility</p:attrName>
                                        </p:attrNameLst>
                                      </p:cBhvr>
                                      <p:to>
                                        <p:strVal val="visible"/>
                                      </p:to>
                                    </p:set>
                                    <p:anim calcmode="lin" valueType="num">
                                      <p:cBhvr>
                                        <p:cTn id="42" dur="500" fill="hold"/>
                                        <p:tgtEl>
                                          <p:spTgt spid="1089540">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089540">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P spid="1089540"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45D827A-9135-4390-802A-7C631E56C39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9811" name="Rectangle 2"/>
          <p:cNvSpPr>
            <a:spLocks noGrp="1" noChangeArrowheads="1"/>
          </p:cNvSpPr>
          <p:nvPr>
            <p:ph type="title"/>
          </p:nvPr>
        </p:nvSpPr>
        <p:spPr/>
        <p:txBody>
          <a:bodyPr/>
          <a:lstStyle/>
          <a:p>
            <a:pPr eaLnBrk="1" hangingPunct="1"/>
            <a:r>
              <a:rPr lang="zh-CN" altLang="en-US" smtClean="0">
                <a:solidFill>
                  <a:schemeClr val="hlink"/>
                </a:solidFill>
              </a:rPr>
              <a:t>证明</a:t>
            </a:r>
          </a:p>
        </p:txBody>
      </p:sp>
      <p:sp>
        <p:nvSpPr>
          <p:cNvPr id="1090563" name="Rectangle 3"/>
          <p:cNvSpPr>
            <a:spLocks noGrp="1" noChangeArrowheads="1"/>
          </p:cNvSpPr>
          <p:nvPr>
            <p:ph type="body" idx="1"/>
          </p:nvPr>
        </p:nvSpPr>
        <p:spPr>
          <a:xfrm>
            <a:off x="900113" y="1131888"/>
            <a:ext cx="7848600" cy="5392737"/>
          </a:xfrm>
        </p:spPr>
        <p:txBody>
          <a:bodyPr/>
          <a:lstStyle/>
          <a:p>
            <a:pPr marL="533400" indent="-533400" eaLnBrk="1" hangingPunct="1">
              <a:buFont typeface="Wingdings" panose="05000000000000000000" pitchFamily="2" charset="2"/>
              <a:buNone/>
            </a:pPr>
            <a:r>
              <a:rPr lang="pt-BR" altLang="zh-CN" smtClean="0"/>
              <a:t>(1)  (</a:t>
            </a:r>
            <a:r>
              <a:rPr lang="en-US" altLang="zh-CN" smtClean="0">
                <a:sym typeface="Symbol" panose="05050102010706020507" pitchFamily="18" charset="2"/>
              </a:rPr>
              <a:t></a:t>
            </a:r>
            <a:r>
              <a:rPr lang="pt-BR" altLang="zh-CN" smtClean="0"/>
              <a:t>x)(</a:t>
            </a:r>
            <a:r>
              <a:rPr lang="en-US" altLang="zh-CN" smtClean="0">
                <a:latin typeface="宋体" panose="02010600030101010101" pitchFamily="2" charset="-122"/>
                <a:sym typeface="Symbol" panose="05050102010706020507" pitchFamily="18" charset="2"/>
              </a:rPr>
              <a:t></a:t>
            </a:r>
            <a:r>
              <a:rPr lang="pt-BR" altLang="zh-CN" smtClean="0"/>
              <a:t>Q(x))			P</a:t>
            </a:r>
          </a:p>
          <a:p>
            <a:pPr marL="533400" indent="-533400" eaLnBrk="1" hangingPunct="1">
              <a:buFont typeface="Wingdings" panose="05000000000000000000" pitchFamily="2" charset="2"/>
              <a:buNone/>
            </a:pPr>
            <a:r>
              <a:rPr lang="pt-BR" altLang="zh-CN" smtClean="0"/>
              <a:t>(2)  </a:t>
            </a:r>
            <a:r>
              <a:rPr lang="en-US" altLang="zh-CN" smtClean="0">
                <a:latin typeface="宋体" panose="02010600030101010101" pitchFamily="2" charset="-122"/>
                <a:sym typeface="Symbol" panose="05050102010706020507" pitchFamily="18" charset="2"/>
              </a:rPr>
              <a:t></a:t>
            </a:r>
            <a:r>
              <a:rPr lang="pt-BR" altLang="zh-CN" smtClean="0"/>
              <a:t>Q(c)				ES,(1)</a:t>
            </a:r>
          </a:p>
          <a:p>
            <a:pPr marL="533400" indent="-533400" eaLnBrk="1" hangingPunct="1">
              <a:buFont typeface="Wingdings" panose="05000000000000000000" pitchFamily="2" charset="2"/>
              <a:buNone/>
            </a:pPr>
            <a:r>
              <a:rPr lang="pt-BR" altLang="zh-CN" smtClean="0"/>
              <a:t>(3)  (</a:t>
            </a:r>
            <a:r>
              <a:rPr lang="en-US" altLang="zh-CN" smtClean="0">
                <a:sym typeface="Symbol" panose="05050102010706020507" pitchFamily="18" charset="2"/>
              </a:rPr>
              <a:t></a:t>
            </a:r>
            <a:r>
              <a:rPr lang="pt-BR" altLang="zh-CN" smtClean="0"/>
              <a:t>x)(P(x)∨Q(x))		P</a:t>
            </a:r>
          </a:p>
          <a:p>
            <a:pPr marL="533400" indent="-533400" eaLnBrk="1" hangingPunct="1">
              <a:buFont typeface="Wingdings" panose="05000000000000000000" pitchFamily="2" charset="2"/>
              <a:buNone/>
            </a:pPr>
            <a:r>
              <a:rPr lang="pt-BR" altLang="zh-CN" smtClean="0"/>
              <a:t>(4)  P(c)∨Q(c)				US,(3)</a:t>
            </a:r>
          </a:p>
          <a:p>
            <a:pPr marL="533400" indent="-533400" eaLnBrk="1" hangingPunct="1">
              <a:buFont typeface="Wingdings" panose="05000000000000000000" pitchFamily="2" charset="2"/>
              <a:buNone/>
            </a:pPr>
            <a:r>
              <a:rPr lang="pt-BR" altLang="zh-CN" smtClean="0"/>
              <a:t>(5)  P(c)					T,(2),(4),I</a:t>
            </a:r>
          </a:p>
          <a:p>
            <a:pPr marL="533400" indent="-533400" eaLnBrk="1" hangingPunct="1">
              <a:buFont typeface="Wingdings" panose="05000000000000000000" pitchFamily="2" charset="2"/>
              <a:buNone/>
            </a:pPr>
            <a:r>
              <a:rPr lang="pt-BR" altLang="zh-CN" smtClean="0"/>
              <a:t>(6)</a:t>
            </a:r>
            <a:r>
              <a:rPr lang="zh-CN" altLang="pt-BR" smtClean="0"/>
              <a:t>  </a:t>
            </a:r>
            <a:r>
              <a:rPr lang="pt-BR" altLang="zh-CN" smtClean="0"/>
              <a:t>(</a:t>
            </a:r>
            <a:r>
              <a:rPr lang="en-US" altLang="zh-CN" smtClean="0">
                <a:sym typeface="Symbol" panose="05050102010706020507" pitchFamily="18" charset="2"/>
              </a:rPr>
              <a:t></a:t>
            </a:r>
            <a:r>
              <a:rPr lang="pt-BR" altLang="zh-CN" smtClean="0"/>
              <a:t>x)(R(x)→</a:t>
            </a:r>
            <a:r>
              <a:rPr lang="en-US" altLang="zh-CN" smtClean="0">
                <a:latin typeface="宋体" panose="02010600030101010101" pitchFamily="2" charset="-122"/>
                <a:sym typeface="Symbol" panose="05050102010706020507" pitchFamily="18" charset="2"/>
              </a:rPr>
              <a:t></a:t>
            </a:r>
            <a:r>
              <a:rPr lang="pt-BR" altLang="zh-CN" smtClean="0"/>
              <a:t>P(x))		P</a:t>
            </a:r>
          </a:p>
          <a:p>
            <a:pPr marL="533400" indent="-533400" eaLnBrk="1" hangingPunct="1">
              <a:buFont typeface="Wingdings" panose="05000000000000000000" pitchFamily="2" charset="2"/>
              <a:buNone/>
            </a:pPr>
            <a:r>
              <a:rPr lang="pt-BR" altLang="zh-CN" smtClean="0"/>
              <a:t>(7)  R(c)→</a:t>
            </a:r>
            <a:r>
              <a:rPr lang="en-US" altLang="zh-CN" smtClean="0">
                <a:latin typeface="宋体" panose="02010600030101010101" pitchFamily="2" charset="-122"/>
                <a:sym typeface="Symbol" panose="05050102010706020507" pitchFamily="18" charset="2"/>
              </a:rPr>
              <a:t></a:t>
            </a:r>
            <a:r>
              <a:rPr lang="pt-BR" altLang="zh-CN" smtClean="0"/>
              <a:t>P(c)			US,(6)</a:t>
            </a:r>
            <a:endParaRPr lang="zh-CN" altLang="pt-BR" smtClean="0"/>
          </a:p>
          <a:p>
            <a:pPr marL="533400" indent="-533400" eaLnBrk="1" hangingPunct="1">
              <a:buFont typeface="Wingdings" panose="05000000000000000000" pitchFamily="2" charset="2"/>
              <a:buNone/>
            </a:pPr>
            <a:r>
              <a:rPr lang="pt-BR" altLang="zh-CN" smtClean="0"/>
              <a:t>(8)</a:t>
            </a:r>
            <a:r>
              <a:rPr lang="zh-CN" altLang="pt-BR" smtClean="0"/>
              <a:t>  </a:t>
            </a:r>
            <a:r>
              <a:rPr lang="en-US" altLang="zh-CN" smtClean="0">
                <a:latin typeface="宋体" panose="02010600030101010101" pitchFamily="2" charset="-122"/>
                <a:sym typeface="Symbol" panose="05050102010706020507" pitchFamily="18" charset="2"/>
              </a:rPr>
              <a:t></a:t>
            </a:r>
            <a:r>
              <a:rPr lang="pt-BR" altLang="zh-CN" smtClean="0"/>
              <a:t>R(c)				T,(5),(7),I</a:t>
            </a:r>
          </a:p>
          <a:p>
            <a:pPr marL="533400" indent="-533400" eaLnBrk="1" hangingPunct="1">
              <a:buFont typeface="Wingdings" panose="05000000000000000000" pitchFamily="2" charset="2"/>
              <a:buNone/>
            </a:pPr>
            <a:r>
              <a:rPr lang="pt-BR" altLang="zh-CN" smtClean="0"/>
              <a:t>(9) </a:t>
            </a:r>
            <a:r>
              <a:rPr lang="zh-CN" altLang="pt-BR" smtClean="0"/>
              <a:t> </a:t>
            </a:r>
            <a:r>
              <a:rPr lang="pt-BR" altLang="zh-CN" smtClean="0"/>
              <a:t>(</a:t>
            </a:r>
            <a:r>
              <a:rPr lang="en-US" altLang="zh-CN" smtClean="0">
                <a:sym typeface="Symbol" panose="05050102010706020507" pitchFamily="18" charset="2"/>
              </a:rPr>
              <a:t></a:t>
            </a:r>
            <a:r>
              <a:rPr lang="pt-BR" altLang="zh-CN" smtClean="0"/>
              <a:t>x)</a:t>
            </a:r>
            <a:r>
              <a:rPr lang="en-US" altLang="zh-CN" smtClean="0">
                <a:latin typeface="宋体" panose="02010600030101010101" pitchFamily="2" charset="-122"/>
                <a:sym typeface="Symbol" panose="05050102010706020507" pitchFamily="18" charset="2"/>
              </a:rPr>
              <a:t></a:t>
            </a:r>
            <a:r>
              <a:rPr lang="pt-BR" altLang="zh-CN" smtClean="0"/>
              <a:t>R(x)				EG,(8) </a:t>
            </a:r>
            <a:endParaRPr lang="zh-CN"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90563">
                                            <p:txEl>
                                              <p:pRg st="0" end="0"/>
                                            </p:txEl>
                                          </p:spTgt>
                                        </p:tgtEl>
                                        <p:attrNameLst>
                                          <p:attrName>style.visibility</p:attrName>
                                        </p:attrNameLst>
                                      </p:cBhvr>
                                      <p:to>
                                        <p:strVal val="visible"/>
                                      </p:to>
                                    </p:set>
                                    <p:animEffect transition="in" filter="slide(fromBottom)">
                                      <p:cBhvr>
                                        <p:cTn id="7" dur="500"/>
                                        <p:tgtEl>
                                          <p:spTgt spid="1090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90563">
                                            <p:txEl>
                                              <p:pRg st="1" end="1"/>
                                            </p:txEl>
                                          </p:spTgt>
                                        </p:tgtEl>
                                        <p:attrNameLst>
                                          <p:attrName>style.visibility</p:attrName>
                                        </p:attrNameLst>
                                      </p:cBhvr>
                                      <p:to>
                                        <p:strVal val="visible"/>
                                      </p:to>
                                    </p:set>
                                    <p:animEffect transition="in" filter="slide(fromBottom)">
                                      <p:cBhvr>
                                        <p:cTn id="12" dur="500"/>
                                        <p:tgtEl>
                                          <p:spTgt spid="1090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90563">
                                            <p:txEl>
                                              <p:pRg st="2" end="2"/>
                                            </p:txEl>
                                          </p:spTgt>
                                        </p:tgtEl>
                                        <p:attrNameLst>
                                          <p:attrName>style.visibility</p:attrName>
                                        </p:attrNameLst>
                                      </p:cBhvr>
                                      <p:to>
                                        <p:strVal val="visible"/>
                                      </p:to>
                                    </p:set>
                                    <p:animEffect transition="in" filter="slide(fromBottom)">
                                      <p:cBhvr>
                                        <p:cTn id="17" dur="500"/>
                                        <p:tgtEl>
                                          <p:spTgt spid="1090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90563">
                                            <p:txEl>
                                              <p:pRg st="3" end="3"/>
                                            </p:txEl>
                                          </p:spTgt>
                                        </p:tgtEl>
                                        <p:attrNameLst>
                                          <p:attrName>style.visibility</p:attrName>
                                        </p:attrNameLst>
                                      </p:cBhvr>
                                      <p:to>
                                        <p:strVal val="visible"/>
                                      </p:to>
                                    </p:set>
                                    <p:animEffect transition="in" filter="slide(fromBottom)">
                                      <p:cBhvr>
                                        <p:cTn id="22" dur="500"/>
                                        <p:tgtEl>
                                          <p:spTgt spid="1090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90563">
                                            <p:txEl>
                                              <p:pRg st="4" end="4"/>
                                            </p:txEl>
                                          </p:spTgt>
                                        </p:tgtEl>
                                        <p:attrNameLst>
                                          <p:attrName>style.visibility</p:attrName>
                                        </p:attrNameLst>
                                      </p:cBhvr>
                                      <p:to>
                                        <p:strVal val="visible"/>
                                      </p:to>
                                    </p:set>
                                    <p:animEffect transition="in" filter="slide(fromBottom)">
                                      <p:cBhvr>
                                        <p:cTn id="27" dur="500"/>
                                        <p:tgtEl>
                                          <p:spTgt spid="1090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90563">
                                            <p:txEl>
                                              <p:pRg st="5" end="5"/>
                                            </p:txEl>
                                          </p:spTgt>
                                        </p:tgtEl>
                                        <p:attrNameLst>
                                          <p:attrName>style.visibility</p:attrName>
                                        </p:attrNameLst>
                                      </p:cBhvr>
                                      <p:to>
                                        <p:strVal val="visible"/>
                                      </p:to>
                                    </p:set>
                                    <p:animEffect transition="in" filter="slide(fromBottom)">
                                      <p:cBhvr>
                                        <p:cTn id="32" dur="500"/>
                                        <p:tgtEl>
                                          <p:spTgt spid="1090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90563">
                                            <p:txEl>
                                              <p:pRg st="6" end="6"/>
                                            </p:txEl>
                                          </p:spTgt>
                                        </p:tgtEl>
                                        <p:attrNameLst>
                                          <p:attrName>style.visibility</p:attrName>
                                        </p:attrNameLst>
                                      </p:cBhvr>
                                      <p:to>
                                        <p:strVal val="visible"/>
                                      </p:to>
                                    </p:set>
                                    <p:animEffect transition="in" filter="slide(fromBottom)">
                                      <p:cBhvr>
                                        <p:cTn id="37" dur="500"/>
                                        <p:tgtEl>
                                          <p:spTgt spid="1090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90563">
                                            <p:txEl>
                                              <p:pRg st="7" end="7"/>
                                            </p:txEl>
                                          </p:spTgt>
                                        </p:tgtEl>
                                        <p:attrNameLst>
                                          <p:attrName>style.visibility</p:attrName>
                                        </p:attrNameLst>
                                      </p:cBhvr>
                                      <p:to>
                                        <p:strVal val="visible"/>
                                      </p:to>
                                    </p:set>
                                    <p:animEffect transition="in" filter="slide(fromBottom)">
                                      <p:cBhvr>
                                        <p:cTn id="42" dur="500"/>
                                        <p:tgtEl>
                                          <p:spTgt spid="10905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090563">
                                            <p:txEl>
                                              <p:pRg st="8" end="8"/>
                                            </p:txEl>
                                          </p:spTgt>
                                        </p:tgtEl>
                                        <p:attrNameLst>
                                          <p:attrName>style.visibility</p:attrName>
                                        </p:attrNameLst>
                                      </p:cBhvr>
                                      <p:to>
                                        <p:strVal val="visible"/>
                                      </p:to>
                                    </p:set>
                                    <p:animEffect transition="in" filter="slide(fromBottom)">
                                      <p:cBhvr>
                                        <p:cTn id="47" dur="500"/>
                                        <p:tgtEl>
                                          <p:spTgt spid="1090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C54F19A-F007-4CE4-92F4-916F5D9EA3D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0835" name="Rectangle 2"/>
          <p:cNvSpPr>
            <a:spLocks noGrp="1" noChangeArrowheads="1"/>
          </p:cNvSpPr>
          <p:nvPr>
            <p:ph type="title"/>
          </p:nvPr>
        </p:nvSpPr>
        <p:spPr>
          <a:xfrm>
            <a:off x="612775" y="476250"/>
            <a:ext cx="7775575" cy="720725"/>
          </a:xfrm>
        </p:spPr>
        <p:txBody>
          <a:bodyPr/>
          <a:lstStyle/>
          <a:p>
            <a:pPr eaLnBrk="1" hangingPunct="1"/>
            <a:r>
              <a:rPr lang="zh-CN" altLang="en-US" smtClean="0"/>
              <a:t>例</a:t>
            </a:r>
            <a:r>
              <a:rPr lang="en-US" altLang="zh-CN" smtClean="0"/>
              <a:t>4.5.6 </a:t>
            </a:r>
            <a:r>
              <a:rPr lang="en-US" altLang="en-US" noProof="1" smtClean="0">
                <a:latin typeface="宋体" panose="02010600030101010101" pitchFamily="2" charset="-122"/>
              </a:rPr>
              <a:t>：</a:t>
            </a:r>
            <a:endParaRPr lang="zh-CN" altLang="en-US" smtClean="0">
              <a:latin typeface="宋体" panose="02010600030101010101" pitchFamily="2" charset="-122"/>
            </a:endParaRPr>
          </a:p>
        </p:txBody>
      </p:sp>
      <p:sp>
        <p:nvSpPr>
          <p:cNvPr id="1026051" name="Rectangle 3"/>
          <p:cNvSpPr>
            <a:spLocks noGrp="1" noChangeArrowheads="1"/>
          </p:cNvSpPr>
          <p:nvPr>
            <p:ph type="body" idx="1"/>
          </p:nvPr>
        </p:nvSpPr>
        <p:spPr>
          <a:xfrm>
            <a:off x="539750" y="1125538"/>
            <a:ext cx="8375650" cy="5384800"/>
          </a:xfrm>
        </p:spPr>
        <p:txBody>
          <a:bodyPr/>
          <a:lstStyle/>
          <a:p>
            <a:pPr marL="0" indent="0" eaLnBrk="1" hangingPunct="1">
              <a:spcBef>
                <a:spcPct val="5000"/>
              </a:spcBef>
              <a:buFont typeface="Wingdings" panose="05000000000000000000" pitchFamily="2" charset="2"/>
              <a:buNone/>
            </a:pPr>
            <a:r>
              <a:rPr lang="zh-CN" altLang="en-US" noProof="1" smtClean="0"/>
              <a:t>证明下述论断的正确性：</a:t>
            </a:r>
            <a:endParaRPr lang="en-US" altLang="en-US" smtClean="0"/>
          </a:p>
          <a:p>
            <a:pPr marL="0" indent="0" eaLnBrk="1" hangingPunct="1">
              <a:spcBef>
                <a:spcPct val="5000"/>
              </a:spcBef>
              <a:buFont typeface="Wingdings" panose="05000000000000000000" pitchFamily="2" charset="2"/>
              <a:buNone/>
            </a:pPr>
            <a:r>
              <a:rPr lang="zh-CN" altLang="en-US" noProof="1" smtClean="0"/>
              <a:t>所有的哺乳动物都是脊椎动物；并非所有的哺乳动物都是胎生动物；故有些脊椎动物不是胎生的。</a:t>
            </a:r>
          </a:p>
          <a:p>
            <a:pPr marL="0" indent="0" eaLnBrk="1" hangingPunct="1">
              <a:spcBef>
                <a:spcPct val="5000"/>
              </a:spcBef>
              <a:buFont typeface="Wingdings" panose="05000000000000000000" pitchFamily="2" charset="2"/>
              <a:buNone/>
            </a:pPr>
            <a:r>
              <a:rPr lang="zh-CN" altLang="en-US" noProof="1" smtClean="0">
                <a:solidFill>
                  <a:srgbClr val="FF0000"/>
                </a:solidFill>
              </a:rPr>
              <a:t>解</a:t>
            </a:r>
            <a:r>
              <a:rPr lang="zh-CN" altLang="en-US" noProof="1" smtClean="0"/>
              <a:t>：设谓词如下：</a:t>
            </a:r>
            <a:endParaRPr lang="en-US" altLang="en-US" smtClean="0"/>
          </a:p>
          <a:p>
            <a:pPr lvl="1" eaLnBrk="1" hangingPunct="1">
              <a:spcBef>
                <a:spcPct val="5000"/>
              </a:spcBef>
              <a:buFont typeface="Wingdings" panose="05000000000000000000" pitchFamily="2" charset="2"/>
              <a:buNone/>
            </a:pPr>
            <a:r>
              <a:rPr lang="zh-CN" altLang="en-US" smtClean="0">
                <a:solidFill>
                  <a:srgbClr val="0000FF"/>
                </a:solidFill>
              </a:rPr>
              <a:t>		</a:t>
            </a:r>
            <a:r>
              <a:rPr lang="en-US" altLang="zh-CN" noProof="1" smtClean="0">
                <a:solidFill>
                  <a:srgbClr val="0000FF"/>
                </a:solidFill>
              </a:rPr>
              <a:t>P(x)：x</a:t>
            </a:r>
            <a:r>
              <a:rPr lang="zh-CN" altLang="en-US" noProof="1" smtClean="0">
                <a:solidFill>
                  <a:srgbClr val="0000FF"/>
                </a:solidFill>
              </a:rPr>
              <a:t>是哺乳动物；</a:t>
            </a:r>
            <a:endParaRPr lang="en-US" altLang="en-US" smtClean="0">
              <a:solidFill>
                <a:srgbClr val="0000FF"/>
              </a:solidFill>
            </a:endParaRPr>
          </a:p>
          <a:p>
            <a:pPr lvl="1" eaLnBrk="1" hangingPunct="1">
              <a:spcBef>
                <a:spcPct val="5000"/>
              </a:spcBef>
              <a:buFont typeface="Wingdings" panose="05000000000000000000" pitchFamily="2" charset="2"/>
              <a:buNone/>
            </a:pPr>
            <a:r>
              <a:rPr lang="zh-CN" altLang="en-US" smtClean="0">
                <a:solidFill>
                  <a:srgbClr val="0000FF"/>
                </a:solidFill>
              </a:rPr>
              <a:t>		</a:t>
            </a:r>
            <a:r>
              <a:rPr lang="en-US" altLang="zh-CN" noProof="1" smtClean="0">
                <a:solidFill>
                  <a:srgbClr val="0000FF"/>
                </a:solidFill>
              </a:rPr>
              <a:t>Q(x)：x</a:t>
            </a:r>
            <a:r>
              <a:rPr lang="zh-CN" altLang="en-US" noProof="1" smtClean="0">
                <a:solidFill>
                  <a:srgbClr val="0000FF"/>
                </a:solidFill>
              </a:rPr>
              <a:t>是脊椎动物；</a:t>
            </a:r>
            <a:endParaRPr lang="en-US" altLang="en-US" smtClean="0">
              <a:solidFill>
                <a:srgbClr val="0000FF"/>
              </a:solidFill>
            </a:endParaRPr>
          </a:p>
          <a:p>
            <a:pPr lvl="1" eaLnBrk="1" hangingPunct="1">
              <a:spcBef>
                <a:spcPct val="5000"/>
              </a:spcBef>
              <a:buFont typeface="Wingdings" panose="05000000000000000000" pitchFamily="2" charset="2"/>
              <a:buNone/>
            </a:pPr>
            <a:r>
              <a:rPr lang="en-US" altLang="en-US" smtClean="0">
                <a:solidFill>
                  <a:srgbClr val="0000FF"/>
                </a:solidFill>
              </a:rPr>
              <a:t>		</a:t>
            </a:r>
            <a:r>
              <a:rPr lang="en-US" altLang="zh-CN" noProof="1" smtClean="0">
                <a:solidFill>
                  <a:srgbClr val="0000FF"/>
                </a:solidFill>
              </a:rPr>
              <a:t>R(x)：x</a:t>
            </a:r>
            <a:r>
              <a:rPr lang="zh-CN" altLang="en-US" noProof="1" smtClean="0">
                <a:solidFill>
                  <a:srgbClr val="0000FF"/>
                </a:solidFill>
              </a:rPr>
              <a:t>是胎生动物。</a:t>
            </a:r>
          </a:p>
          <a:p>
            <a:pPr marL="0" indent="0" eaLnBrk="1" hangingPunct="1">
              <a:spcBef>
                <a:spcPct val="5000"/>
              </a:spcBef>
              <a:buFont typeface="Wingdings" panose="05000000000000000000" pitchFamily="2" charset="2"/>
              <a:buNone/>
            </a:pPr>
            <a:r>
              <a:rPr lang="zh-CN" altLang="en-US" noProof="1" smtClean="0"/>
              <a:t>则有</a:t>
            </a:r>
            <a:r>
              <a:rPr lang="zh-CN" altLang="en-US" smtClean="0"/>
              <a:t>：</a:t>
            </a:r>
          </a:p>
          <a:p>
            <a:pPr marL="0" indent="0" eaLnBrk="1" hangingPunct="1">
              <a:spcBef>
                <a:spcPct val="5000"/>
              </a:spcBef>
              <a:buFont typeface="Wingdings" panose="05000000000000000000" pitchFamily="2" charset="2"/>
              <a:buNone/>
            </a:pPr>
            <a:r>
              <a:rPr lang="en-US" altLang="zh-CN" smtClean="0"/>
              <a:t> 	 (</a:t>
            </a:r>
            <a:r>
              <a:rPr lang="en-US" altLang="zh-CN" smtClean="0">
                <a:sym typeface="Symbol" panose="05050102010706020507" pitchFamily="18" charset="2"/>
              </a:rPr>
              <a:t>x)(P(x)Q(x))</a:t>
            </a:r>
            <a:r>
              <a:rPr lang="zh-CN" altLang="en-US" smtClean="0">
                <a:sym typeface="Symbol" panose="05050102010706020507" pitchFamily="18" charset="2"/>
              </a:rPr>
              <a:t>，</a:t>
            </a:r>
            <a:endParaRPr lang="en-US" altLang="zh-CN" smtClean="0">
              <a:sym typeface="Symbol" panose="05050102010706020507" pitchFamily="18" charset="2"/>
            </a:endParaRPr>
          </a:p>
          <a:p>
            <a:pPr lvl="1" eaLnBrk="1" hangingPunct="1">
              <a:spcBef>
                <a:spcPct val="5000"/>
              </a:spcBef>
              <a:buFont typeface="Wingdings" panose="05000000000000000000" pitchFamily="2" charset="2"/>
              <a:buNone/>
            </a:pPr>
            <a:r>
              <a:rPr lang="en-US" altLang="zh-CN" smtClean="0">
                <a:sym typeface="Symbol" panose="05050102010706020507" pitchFamily="18" charset="2"/>
              </a:rPr>
              <a:t>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(Q(x)</a:t>
            </a:r>
            <a:r>
              <a:rPr lang="en-US" altLang="zh-CN" noProof="1" smtClean="0"/>
              <a:t>∧</a:t>
            </a:r>
            <a:r>
              <a:rPr lang="en-US" altLang="zh-CN" smtClean="0">
                <a:sym typeface="Symbol" panose="05050102010706020507" pitchFamily="18" charset="2"/>
              </a:rPr>
              <a:t>R(x))</a:t>
            </a:r>
          </a:p>
        </p:txBody>
      </p:sp>
      <p:sp>
        <p:nvSpPr>
          <p:cNvPr id="5" name="矩形 4"/>
          <p:cNvSpPr/>
          <p:nvPr/>
        </p:nvSpPr>
        <p:spPr>
          <a:xfrm>
            <a:off x="5032375" y="5414963"/>
            <a:ext cx="3643313" cy="523875"/>
          </a:xfrm>
          <a:prstGeom prst="rect">
            <a:avLst/>
          </a:prstGeom>
        </p:spPr>
        <p:txBody>
          <a:bodyPr>
            <a:spAutoFit/>
          </a:bodyPr>
          <a:lstStyle/>
          <a:p>
            <a:pPr eaLnBrk="1" hangingPunct="1">
              <a:defRPr/>
            </a:pPr>
            <a:r>
              <a:rPr lang="zh-CN" altLang="en-US" sz="2800" kern="0" dirty="0">
                <a:solidFill>
                  <a:srgbClr val="000000"/>
                </a:solidFill>
                <a:latin typeface="+mn-ea"/>
                <a:ea typeface="+mn-ea"/>
                <a:sym typeface="Symbol" pitchFamily="18" charset="2"/>
              </a:rPr>
              <a:t></a:t>
            </a:r>
            <a:r>
              <a:rPr lang="en-US" altLang="zh-CN" sz="2800" kern="0" dirty="0">
                <a:solidFill>
                  <a:srgbClr val="000000"/>
                </a:solidFill>
                <a:latin typeface="+mn-ea"/>
                <a:ea typeface="+mn-ea"/>
              </a:rPr>
              <a:t>(</a:t>
            </a:r>
            <a:r>
              <a:rPr lang="en-US" altLang="zh-CN" sz="2800" kern="0" dirty="0">
                <a:solidFill>
                  <a:srgbClr val="000000"/>
                </a:solidFill>
                <a:latin typeface="+mn-ea"/>
                <a:ea typeface="+mn-ea"/>
                <a:sym typeface="Symbol" pitchFamily="18" charset="2"/>
              </a:rPr>
              <a:t>x)(P(x)R(x))</a:t>
            </a:r>
            <a:endParaRPr lang="zh-CN" altLang="en-US" sz="2800" dirty="0">
              <a:latin typeface="+mn-ea"/>
              <a:ea typeface="+mn-ea"/>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6051">
                                            <p:txEl>
                                              <p:pRg st="0" end="0"/>
                                            </p:txEl>
                                          </p:spTgt>
                                        </p:tgtEl>
                                        <p:attrNameLst>
                                          <p:attrName>style.visibility</p:attrName>
                                        </p:attrNameLst>
                                      </p:cBhvr>
                                      <p:to>
                                        <p:strVal val="visible"/>
                                      </p:to>
                                    </p:set>
                                    <p:anim calcmode="lin" valueType="num">
                                      <p:cBhvr additive="base">
                                        <p:cTn id="7" dur="500" fill="hold"/>
                                        <p:tgtEl>
                                          <p:spTgt spid="1026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60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26051">
                                            <p:txEl>
                                              <p:pRg st="1" end="1"/>
                                            </p:txEl>
                                          </p:spTgt>
                                        </p:tgtEl>
                                        <p:attrNameLst>
                                          <p:attrName>style.visibility</p:attrName>
                                        </p:attrNameLst>
                                      </p:cBhvr>
                                      <p:to>
                                        <p:strVal val="visible"/>
                                      </p:to>
                                    </p:set>
                                    <p:anim calcmode="lin" valueType="num">
                                      <p:cBhvr additive="base">
                                        <p:cTn id="12" dur="500" fill="hold"/>
                                        <p:tgtEl>
                                          <p:spTgt spid="10260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6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6051">
                                            <p:txEl>
                                              <p:pRg st="2" end="2"/>
                                            </p:txEl>
                                          </p:spTgt>
                                        </p:tgtEl>
                                        <p:attrNameLst>
                                          <p:attrName>style.visibility</p:attrName>
                                        </p:attrNameLst>
                                      </p:cBhvr>
                                      <p:to>
                                        <p:strVal val="visible"/>
                                      </p:to>
                                    </p:set>
                                    <p:anim calcmode="lin" valueType="num">
                                      <p:cBhvr additive="base">
                                        <p:cTn id="18" dur="500" fill="hold"/>
                                        <p:tgtEl>
                                          <p:spTgt spid="102605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6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6051">
                                            <p:txEl>
                                              <p:pRg st="3" end="3"/>
                                            </p:txEl>
                                          </p:spTgt>
                                        </p:tgtEl>
                                        <p:attrNameLst>
                                          <p:attrName>style.visibility</p:attrName>
                                        </p:attrNameLst>
                                      </p:cBhvr>
                                      <p:to>
                                        <p:strVal val="visible"/>
                                      </p:to>
                                    </p:set>
                                    <p:anim calcmode="lin" valueType="num">
                                      <p:cBhvr additive="base">
                                        <p:cTn id="24" dur="500" fill="hold"/>
                                        <p:tgtEl>
                                          <p:spTgt spid="102605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26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6051">
                                            <p:txEl>
                                              <p:pRg st="4" end="4"/>
                                            </p:txEl>
                                          </p:spTgt>
                                        </p:tgtEl>
                                        <p:attrNameLst>
                                          <p:attrName>style.visibility</p:attrName>
                                        </p:attrNameLst>
                                      </p:cBhvr>
                                      <p:to>
                                        <p:strVal val="visible"/>
                                      </p:to>
                                    </p:set>
                                    <p:anim calcmode="lin" valueType="num">
                                      <p:cBhvr additive="base">
                                        <p:cTn id="30" dur="500" fill="hold"/>
                                        <p:tgtEl>
                                          <p:spTgt spid="102605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6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26051">
                                            <p:txEl>
                                              <p:pRg st="5" end="5"/>
                                            </p:txEl>
                                          </p:spTgt>
                                        </p:tgtEl>
                                        <p:attrNameLst>
                                          <p:attrName>style.visibility</p:attrName>
                                        </p:attrNameLst>
                                      </p:cBhvr>
                                      <p:to>
                                        <p:strVal val="visible"/>
                                      </p:to>
                                    </p:set>
                                    <p:anim calcmode="lin" valueType="num">
                                      <p:cBhvr additive="base">
                                        <p:cTn id="36" dur="500" fill="hold"/>
                                        <p:tgtEl>
                                          <p:spTgt spid="102605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60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26051">
                                            <p:txEl>
                                              <p:pRg st="6" end="6"/>
                                            </p:txEl>
                                          </p:spTgt>
                                        </p:tgtEl>
                                        <p:attrNameLst>
                                          <p:attrName>style.visibility</p:attrName>
                                        </p:attrNameLst>
                                      </p:cBhvr>
                                      <p:to>
                                        <p:strVal val="visible"/>
                                      </p:to>
                                    </p:set>
                                    <p:anim calcmode="lin" valueType="num">
                                      <p:cBhvr additive="base">
                                        <p:cTn id="42" dur="500" fill="hold"/>
                                        <p:tgtEl>
                                          <p:spTgt spid="1026051">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260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26051">
                                            <p:txEl>
                                              <p:pRg st="7" end="7"/>
                                            </p:txEl>
                                          </p:spTgt>
                                        </p:tgtEl>
                                        <p:attrNameLst>
                                          <p:attrName>style.visibility</p:attrName>
                                        </p:attrNameLst>
                                      </p:cBhvr>
                                      <p:to>
                                        <p:strVal val="visible"/>
                                      </p:to>
                                    </p:set>
                                    <p:anim calcmode="lin" valueType="num">
                                      <p:cBhvr additive="base">
                                        <p:cTn id="48" dur="500" fill="hold"/>
                                        <p:tgtEl>
                                          <p:spTgt spid="1026051">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260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26051">
                                            <p:txEl>
                                              <p:pRg st="8" end="8"/>
                                            </p:txEl>
                                          </p:spTgt>
                                        </p:tgtEl>
                                        <p:attrNameLst>
                                          <p:attrName>style.visibility</p:attrName>
                                        </p:attrNameLst>
                                      </p:cBhvr>
                                      <p:to>
                                        <p:strVal val="visible"/>
                                      </p:to>
                                    </p:set>
                                    <p:anim calcmode="lin" valueType="num">
                                      <p:cBhvr additive="base">
                                        <p:cTn id="60" dur="500" fill="hold"/>
                                        <p:tgtEl>
                                          <p:spTgt spid="1026051">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260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autoUpdateAnimBg="0"/>
      <p:bldP spid="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F331C71-2F48-4BB1-BF74-8DECF6C4970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1859"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请看下面推导：</a:t>
            </a:r>
          </a:p>
        </p:txBody>
      </p:sp>
      <p:sp>
        <p:nvSpPr>
          <p:cNvPr id="121860" name="Rectangle 3"/>
          <p:cNvSpPr>
            <a:spLocks noGrp="1" noChangeArrowheads="1"/>
          </p:cNvSpPr>
          <p:nvPr>
            <p:ph type="body" idx="1"/>
          </p:nvPr>
        </p:nvSpPr>
        <p:spPr>
          <a:xfrm>
            <a:off x="1116013" y="1125538"/>
            <a:ext cx="7559675" cy="5521325"/>
          </a:xfrm>
        </p:spPr>
        <p:txBody>
          <a:bodyPr/>
          <a:lstStyle/>
          <a:p>
            <a:pPr marL="533400" indent="-533400" eaLnBrk="1" hangingPunct="1">
              <a:lnSpc>
                <a:spcPct val="105000"/>
              </a:lnSpc>
              <a:spcBef>
                <a:spcPct val="0"/>
              </a:spcBef>
              <a:buFont typeface="Wingdings" panose="05000000000000000000" pitchFamily="2" charset="2"/>
              <a:buNone/>
            </a:pPr>
            <a:r>
              <a:rPr lang="zh-CN" altLang="en-US" smtClean="0">
                <a:latin typeface="Times New Roman" panose="02020603050405020304" pitchFamily="18" charset="0"/>
                <a:cs typeface="Times New Roman" panose="02020603050405020304" pitchFamily="18" charset="0"/>
                <a:sym typeface="Symbol" panose="05050102010706020507" pitchFamily="18" charset="2"/>
              </a:rPr>
              <a:t>1</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x)(P(x)R(x))		P</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2)   (P(x)R(x))			US,1)</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3)   (P(x)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R(x))		T,2),E</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4)   (P(x)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R(x))			T,3),E</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5)   P(x)				T,4),I  </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6)   R(x)				T,4),I</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7)   (</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x)(P(x)Q(x))		P</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8)   P(x)Q(x)			US,7)</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9)   Q(x)				T,(5),(8),I  </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10) Q(x)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R(x)			T,6),9),I</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11) </a:t>
            </a:r>
            <a:r>
              <a:rPr lang="en-US" altLang="en-US" noProof="1" smtClean="0">
                <a:latin typeface="Times New Roman" panose="02020603050405020304" pitchFamily="18" charset="0"/>
                <a:cs typeface="Times New Roman" panose="02020603050405020304" pitchFamily="18" charset="0"/>
              </a:rPr>
              <a:t>(</a:t>
            </a:r>
            <a:r>
              <a:rPr lang="en-US" altLang="en-US" noProof="1"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smtClean="0">
                <a:latin typeface="Times New Roman" panose="02020603050405020304" pitchFamily="18" charset="0"/>
                <a:cs typeface="Times New Roman" panose="02020603050405020304" pitchFamily="18" charset="0"/>
              </a:rPr>
              <a:t>x)</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(Q(x)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R(x))		EG,10)</a:t>
            </a:r>
          </a:p>
          <a:p>
            <a:pPr marL="533400" indent="-533400" eaLnBrk="1" hangingPunct="1">
              <a:lnSpc>
                <a:spcPct val="105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12) (</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x)(Q(x)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R(x))		UG,10)</a:t>
            </a:r>
          </a:p>
        </p:txBody>
      </p:sp>
    </p:spTree>
  </p:cSld>
  <p:clrMapOvr>
    <a:masterClrMapping/>
  </p:clrMapOvr>
  <p:transition>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6A84DEFB-A7B9-4B88-A3B1-E4D57E9503A2}"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2883"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证明：</a:t>
            </a:r>
          </a:p>
        </p:txBody>
      </p:sp>
      <p:sp>
        <p:nvSpPr>
          <p:cNvPr id="1028099" name="Rectangle 3"/>
          <p:cNvSpPr>
            <a:spLocks noGrp="1" noChangeArrowheads="1"/>
          </p:cNvSpPr>
          <p:nvPr>
            <p:ph type="body" idx="1"/>
          </p:nvPr>
        </p:nvSpPr>
        <p:spPr>
          <a:xfrm>
            <a:off x="1116013" y="1192213"/>
            <a:ext cx="7559675" cy="5260975"/>
          </a:xfrm>
        </p:spPr>
        <p:txBody>
          <a:bodyPr/>
          <a:lstStyle/>
          <a:p>
            <a:pPr marL="533400" indent="-533400" eaLnBrk="1" hangingPunct="1">
              <a:lnSpc>
                <a:spcPct val="110000"/>
              </a:lnSpc>
              <a:spcBef>
                <a:spcPct val="0"/>
              </a:spcBef>
              <a:buFont typeface="Wingdings" panose="05000000000000000000" pitchFamily="2" charset="2"/>
              <a:buNone/>
            </a:pPr>
            <a:r>
              <a:rPr lang="zh-CN" altLang="en-US" smtClean="0">
                <a:latin typeface="Times New Roman" panose="02020603050405020304" pitchFamily="18" charset="0"/>
                <a:cs typeface="Times New Roman" panose="02020603050405020304" pitchFamily="18" charset="0"/>
                <a:sym typeface="Symbol" panose="05050102010706020507" pitchFamily="18" charset="2"/>
              </a:rPr>
              <a:t>1</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x)(P(x)R(x))		P</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2)   </a:t>
            </a:r>
            <a:r>
              <a:rPr lang="en-US" altLang="en-US" noProof="1" smtClean="0">
                <a:latin typeface="Times New Roman" panose="02020603050405020304" pitchFamily="18" charset="0"/>
                <a:cs typeface="Times New Roman" panose="02020603050405020304" pitchFamily="18" charset="0"/>
              </a:rPr>
              <a:t>(</a:t>
            </a:r>
            <a:r>
              <a:rPr lang="en-US" altLang="en-US" noProof="1"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smtClean="0">
                <a:latin typeface="Times New Roman" panose="02020603050405020304" pitchFamily="18" charset="0"/>
                <a:cs typeface="Times New Roman" panose="02020603050405020304" pitchFamily="18" charset="0"/>
              </a:rPr>
              <a:t>x)</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(P(x)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R(x))		T,1),E</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3)   (P(c)</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R(c))		ES,2)</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4)   (P(c)</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R(c))			T,3),E</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5)   P(c)				T,4),I  </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6)   R(c)				T,4),I</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7)   (</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x)(P(x)Q(x))		P</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8)   P(c)Q(c)			US,7)</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9)   Q(c)				T,5),8),I  </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10) Q(c)</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R(c)			T,6),9),I</a:t>
            </a:r>
          </a:p>
          <a:p>
            <a:pPr marL="533400" indent="-533400" eaLnBrk="1" hangingPunct="1">
              <a:lnSpc>
                <a:spcPct val="110000"/>
              </a:lnSpc>
              <a:spcBef>
                <a:spcPct val="0"/>
              </a:spcBef>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11) </a:t>
            </a:r>
            <a:r>
              <a:rPr lang="en-US" altLang="en-US" noProof="1" smtClean="0">
                <a:latin typeface="Times New Roman" panose="02020603050405020304" pitchFamily="18" charset="0"/>
                <a:cs typeface="Times New Roman" panose="02020603050405020304" pitchFamily="18" charset="0"/>
              </a:rPr>
              <a:t>(</a:t>
            </a:r>
            <a:r>
              <a:rPr lang="en-US" altLang="en-US" noProof="1"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smtClean="0">
                <a:latin typeface="Times New Roman" panose="02020603050405020304" pitchFamily="18" charset="0"/>
                <a:cs typeface="Times New Roman" panose="02020603050405020304" pitchFamily="18" charset="0"/>
              </a:rPr>
              <a:t>x)</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(Q(x)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R(x))		EG,10)</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099">
                                            <p:txEl>
                                              <p:pRg st="0" end="0"/>
                                            </p:txEl>
                                          </p:spTgt>
                                        </p:tgtEl>
                                        <p:attrNameLst>
                                          <p:attrName>style.visibility</p:attrName>
                                        </p:attrNameLst>
                                      </p:cBhvr>
                                      <p:to>
                                        <p:strVal val="visible"/>
                                      </p:to>
                                    </p:set>
                                    <p:anim calcmode="lin" valueType="num">
                                      <p:cBhvr additive="base">
                                        <p:cTn id="7" dur="500" fill="hold"/>
                                        <p:tgtEl>
                                          <p:spTgt spid="1028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8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8099">
                                            <p:txEl>
                                              <p:pRg st="1" end="1"/>
                                            </p:txEl>
                                          </p:spTgt>
                                        </p:tgtEl>
                                        <p:attrNameLst>
                                          <p:attrName>style.visibility</p:attrName>
                                        </p:attrNameLst>
                                      </p:cBhvr>
                                      <p:to>
                                        <p:strVal val="visible"/>
                                      </p:to>
                                    </p:set>
                                    <p:anim calcmode="lin" valueType="num">
                                      <p:cBhvr additive="base">
                                        <p:cTn id="13" dur="500" fill="hold"/>
                                        <p:tgtEl>
                                          <p:spTgt spid="1028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8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8099">
                                            <p:txEl>
                                              <p:pRg st="2" end="2"/>
                                            </p:txEl>
                                          </p:spTgt>
                                        </p:tgtEl>
                                        <p:attrNameLst>
                                          <p:attrName>style.visibility</p:attrName>
                                        </p:attrNameLst>
                                      </p:cBhvr>
                                      <p:to>
                                        <p:strVal val="visible"/>
                                      </p:to>
                                    </p:set>
                                    <p:anim calcmode="lin" valueType="num">
                                      <p:cBhvr additive="base">
                                        <p:cTn id="19" dur="500" fill="hold"/>
                                        <p:tgtEl>
                                          <p:spTgt spid="1028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8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8099">
                                            <p:txEl>
                                              <p:pRg st="3" end="3"/>
                                            </p:txEl>
                                          </p:spTgt>
                                        </p:tgtEl>
                                        <p:attrNameLst>
                                          <p:attrName>style.visibility</p:attrName>
                                        </p:attrNameLst>
                                      </p:cBhvr>
                                      <p:to>
                                        <p:strVal val="visible"/>
                                      </p:to>
                                    </p:set>
                                    <p:anim calcmode="lin" valueType="num">
                                      <p:cBhvr additive="base">
                                        <p:cTn id="25" dur="500" fill="hold"/>
                                        <p:tgtEl>
                                          <p:spTgt spid="1028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8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8099">
                                            <p:txEl>
                                              <p:pRg st="4" end="4"/>
                                            </p:txEl>
                                          </p:spTgt>
                                        </p:tgtEl>
                                        <p:attrNameLst>
                                          <p:attrName>style.visibility</p:attrName>
                                        </p:attrNameLst>
                                      </p:cBhvr>
                                      <p:to>
                                        <p:strVal val="visible"/>
                                      </p:to>
                                    </p:set>
                                    <p:anim calcmode="lin" valueType="num">
                                      <p:cBhvr additive="base">
                                        <p:cTn id="31" dur="500" fill="hold"/>
                                        <p:tgtEl>
                                          <p:spTgt spid="10280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8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8099">
                                            <p:txEl>
                                              <p:pRg st="5" end="5"/>
                                            </p:txEl>
                                          </p:spTgt>
                                        </p:tgtEl>
                                        <p:attrNameLst>
                                          <p:attrName>style.visibility</p:attrName>
                                        </p:attrNameLst>
                                      </p:cBhvr>
                                      <p:to>
                                        <p:strVal val="visible"/>
                                      </p:to>
                                    </p:set>
                                    <p:anim calcmode="lin" valueType="num">
                                      <p:cBhvr additive="base">
                                        <p:cTn id="37" dur="500" fill="hold"/>
                                        <p:tgtEl>
                                          <p:spTgt spid="10280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8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8099">
                                            <p:txEl>
                                              <p:pRg st="6" end="6"/>
                                            </p:txEl>
                                          </p:spTgt>
                                        </p:tgtEl>
                                        <p:attrNameLst>
                                          <p:attrName>style.visibility</p:attrName>
                                        </p:attrNameLst>
                                      </p:cBhvr>
                                      <p:to>
                                        <p:strVal val="visible"/>
                                      </p:to>
                                    </p:set>
                                    <p:anim calcmode="lin" valueType="num">
                                      <p:cBhvr additive="base">
                                        <p:cTn id="43" dur="500" fill="hold"/>
                                        <p:tgtEl>
                                          <p:spTgt spid="10280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8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8099">
                                            <p:txEl>
                                              <p:pRg st="7" end="7"/>
                                            </p:txEl>
                                          </p:spTgt>
                                        </p:tgtEl>
                                        <p:attrNameLst>
                                          <p:attrName>style.visibility</p:attrName>
                                        </p:attrNameLst>
                                      </p:cBhvr>
                                      <p:to>
                                        <p:strVal val="visible"/>
                                      </p:to>
                                    </p:set>
                                    <p:anim calcmode="lin" valueType="num">
                                      <p:cBhvr additive="base">
                                        <p:cTn id="49" dur="500" fill="hold"/>
                                        <p:tgtEl>
                                          <p:spTgt spid="10280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80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8099">
                                            <p:txEl>
                                              <p:pRg st="8" end="8"/>
                                            </p:txEl>
                                          </p:spTgt>
                                        </p:tgtEl>
                                        <p:attrNameLst>
                                          <p:attrName>style.visibility</p:attrName>
                                        </p:attrNameLst>
                                      </p:cBhvr>
                                      <p:to>
                                        <p:strVal val="visible"/>
                                      </p:to>
                                    </p:set>
                                    <p:anim calcmode="lin" valueType="num">
                                      <p:cBhvr additive="base">
                                        <p:cTn id="55" dur="500" fill="hold"/>
                                        <p:tgtEl>
                                          <p:spTgt spid="10280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8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28099">
                                            <p:txEl>
                                              <p:pRg st="9" end="9"/>
                                            </p:txEl>
                                          </p:spTgt>
                                        </p:tgtEl>
                                        <p:attrNameLst>
                                          <p:attrName>style.visibility</p:attrName>
                                        </p:attrNameLst>
                                      </p:cBhvr>
                                      <p:to>
                                        <p:strVal val="visible"/>
                                      </p:to>
                                    </p:set>
                                    <p:anim calcmode="lin" valueType="num">
                                      <p:cBhvr additive="base">
                                        <p:cTn id="61" dur="500" fill="hold"/>
                                        <p:tgtEl>
                                          <p:spTgt spid="102809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280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28099">
                                            <p:txEl>
                                              <p:pRg st="10" end="10"/>
                                            </p:txEl>
                                          </p:spTgt>
                                        </p:tgtEl>
                                        <p:attrNameLst>
                                          <p:attrName>style.visibility</p:attrName>
                                        </p:attrNameLst>
                                      </p:cBhvr>
                                      <p:to>
                                        <p:strVal val="visible"/>
                                      </p:to>
                                    </p:set>
                                    <p:anim calcmode="lin" valueType="num">
                                      <p:cBhvr additive="base">
                                        <p:cTn id="67" dur="500" fill="hold"/>
                                        <p:tgtEl>
                                          <p:spTgt spid="102809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28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E866738-FEEC-4F50-964A-C481CC9BAF2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3907" name="Rectangle 2"/>
          <p:cNvSpPr>
            <a:spLocks noGrp="1" noChangeArrowheads="1"/>
          </p:cNvSpPr>
          <p:nvPr>
            <p:ph type="title"/>
          </p:nvPr>
        </p:nvSpPr>
        <p:spPr>
          <a:xfrm>
            <a:off x="755650" y="476250"/>
            <a:ext cx="7543800" cy="609600"/>
          </a:xfrm>
        </p:spPr>
        <p:txBody>
          <a:bodyPr/>
          <a:lstStyle/>
          <a:p>
            <a:pPr eaLnBrk="1" hangingPunct="1"/>
            <a:r>
              <a:rPr lang="zh-CN" altLang="en-US" smtClean="0"/>
              <a:t>例</a:t>
            </a:r>
            <a:r>
              <a:rPr lang="en-US" altLang="zh-CN" smtClean="0"/>
              <a:t>4.5.7 </a:t>
            </a:r>
          </a:p>
        </p:txBody>
      </p:sp>
      <p:sp>
        <p:nvSpPr>
          <p:cNvPr id="1029123" name="Rectangle 3"/>
          <p:cNvSpPr>
            <a:spLocks noGrp="1" noChangeArrowheads="1"/>
          </p:cNvSpPr>
          <p:nvPr>
            <p:ph type="body" idx="1"/>
          </p:nvPr>
        </p:nvSpPr>
        <p:spPr>
          <a:xfrm>
            <a:off x="611188" y="1052513"/>
            <a:ext cx="8380412" cy="5476875"/>
          </a:xfrm>
        </p:spPr>
        <p:txBody>
          <a:bodyPr/>
          <a:lstStyle/>
          <a:p>
            <a:pPr marL="0" indent="0" eaLnBrk="1" hangingPunct="1">
              <a:lnSpc>
                <a:spcPct val="110000"/>
              </a:lnSpc>
              <a:buFont typeface="Wingdings" panose="05000000000000000000" pitchFamily="2" charset="2"/>
              <a:buNone/>
            </a:pPr>
            <a:r>
              <a:rPr lang="zh-CN" altLang="en-US" noProof="1" smtClean="0"/>
              <a:t>证明下列论断的正确性：</a:t>
            </a:r>
            <a:endParaRPr lang="en-US" altLang="en-US" smtClean="0"/>
          </a:p>
          <a:p>
            <a:pPr marL="0" indent="0" eaLnBrk="1" hangingPunct="1">
              <a:lnSpc>
                <a:spcPct val="110000"/>
              </a:lnSpc>
              <a:buFont typeface="Wingdings" panose="05000000000000000000" pitchFamily="2" charset="2"/>
              <a:buNone/>
            </a:pPr>
            <a:r>
              <a:rPr lang="zh-CN" altLang="en-US" noProof="1" smtClean="0"/>
              <a:t>有些学生相信所有的教师；任何一个学生都不相信骗子</a:t>
            </a:r>
            <a:r>
              <a:rPr lang="zh-CN" altLang="en-US" smtClean="0"/>
              <a:t>；</a:t>
            </a:r>
            <a:r>
              <a:rPr lang="zh-CN" altLang="en-US" noProof="1" smtClean="0"/>
              <a:t>所以，教师都不是骗子。</a:t>
            </a:r>
            <a:endParaRPr lang="en-US" altLang="en-US" smtClean="0"/>
          </a:p>
          <a:p>
            <a:pPr marL="0" indent="0" eaLnBrk="1" hangingPunct="1">
              <a:lnSpc>
                <a:spcPct val="110000"/>
              </a:lnSpc>
              <a:buFont typeface="Wingdings" panose="05000000000000000000" pitchFamily="2" charset="2"/>
              <a:buNone/>
            </a:pPr>
            <a:r>
              <a:rPr lang="zh-CN" altLang="en-US" noProof="1" smtClean="0">
                <a:solidFill>
                  <a:srgbClr val="FF0000"/>
                </a:solidFill>
              </a:rPr>
              <a:t>解</a:t>
            </a:r>
            <a:r>
              <a:rPr lang="zh-CN" altLang="en-US" noProof="1" smtClean="0"/>
              <a:t>：设谓词如下：</a:t>
            </a:r>
            <a:endParaRPr lang="en-US" altLang="en-US" smtClean="0"/>
          </a:p>
          <a:p>
            <a:pPr marL="0" indent="0" eaLnBrk="1" hangingPunct="1">
              <a:lnSpc>
                <a:spcPct val="110000"/>
              </a:lnSpc>
              <a:buFont typeface="Wingdings" panose="05000000000000000000" pitchFamily="2" charset="2"/>
              <a:buNone/>
            </a:pPr>
            <a:r>
              <a:rPr lang="zh-CN" altLang="en-US" smtClean="0"/>
              <a:t>	</a:t>
            </a:r>
            <a:r>
              <a:rPr lang="en-US" altLang="zh-CN" noProof="1" smtClean="0">
                <a:solidFill>
                  <a:srgbClr val="0000FF"/>
                </a:solidFill>
              </a:rPr>
              <a:t>S(x)：x</a:t>
            </a:r>
            <a:r>
              <a:rPr lang="zh-CN" altLang="en-US" noProof="1" smtClean="0">
                <a:solidFill>
                  <a:srgbClr val="0000FF"/>
                </a:solidFill>
              </a:rPr>
              <a:t>是学生</a:t>
            </a:r>
            <a:r>
              <a:rPr lang="en-US" altLang="en-US" smtClean="0">
                <a:solidFill>
                  <a:srgbClr val="0000FF"/>
                </a:solidFill>
              </a:rPr>
              <a:t>		</a:t>
            </a:r>
            <a:r>
              <a:rPr lang="en-US" altLang="zh-CN" noProof="1" smtClean="0">
                <a:solidFill>
                  <a:srgbClr val="0000FF"/>
                </a:solidFill>
              </a:rPr>
              <a:t>T(x)：x</a:t>
            </a:r>
            <a:r>
              <a:rPr lang="zh-CN" altLang="en-US" noProof="1" smtClean="0">
                <a:solidFill>
                  <a:srgbClr val="0000FF"/>
                </a:solidFill>
              </a:rPr>
              <a:t>是教师</a:t>
            </a:r>
          </a:p>
          <a:p>
            <a:pPr marL="0" indent="0" eaLnBrk="1" hangingPunct="1">
              <a:lnSpc>
                <a:spcPct val="110000"/>
              </a:lnSpc>
              <a:buFont typeface="Wingdings" panose="05000000000000000000" pitchFamily="2" charset="2"/>
              <a:buNone/>
            </a:pPr>
            <a:r>
              <a:rPr lang="en-US" altLang="en-US" smtClean="0">
                <a:solidFill>
                  <a:srgbClr val="0000FF"/>
                </a:solidFill>
              </a:rPr>
              <a:t>	</a:t>
            </a:r>
            <a:r>
              <a:rPr lang="en-US" altLang="zh-CN" noProof="1" smtClean="0">
                <a:solidFill>
                  <a:srgbClr val="0000FF"/>
                </a:solidFill>
              </a:rPr>
              <a:t>P(x)：x</a:t>
            </a:r>
            <a:r>
              <a:rPr lang="zh-CN" altLang="en-US" noProof="1" smtClean="0">
                <a:solidFill>
                  <a:srgbClr val="0000FF"/>
                </a:solidFill>
              </a:rPr>
              <a:t>是骗子</a:t>
            </a:r>
            <a:r>
              <a:rPr lang="en-US" altLang="en-US" smtClean="0">
                <a:solidFill>
                  <a:srgbClr val="0000FF"/>
                </a:solidFill>
              </a:rPr>
              <a:t>		</a:t>
            </a:r>
            <a:r>
              <a:rPr lang="en-US" altLang="zh-CN" noProof="1" smtClean="0">
                <a:solidFill>
                  <a:srgbClr val="0000FF"/>
                </a:solidFill>
              </a:rPr>
              <a:t>L(x,y)：x</a:t>
            </a:r>
            <a:r>
              <a:rPr lang="zh-CN" altLang="en-US" noProof="1" smtClean="0">
                <a:solidFill>
                  <a:srgbClr val="0000FF"/>
                </a:solidFill>
              </a:rPr>
              <a:t>相信</a:t>
            </a:r>
            <a:r>
              <a:rPr lang="en-US" altLang="zh-CN" noProof="1" smtClean="0">
                <a:solidFill>
                  <a:srgbClr val="0000FF"/>
                </a:solidFill>
              </a:rPr>
              <a:t>y</a:t>
            </a:r>
            <a:endParaRPr lang="en-US" altLang="zh-CN" smtClean="0">
              <a:solidFill>
                <a:srgbClr val="0000FF"/>
              </a:solidFill>
            </a:endParaRPr>
          </a:p>
          <a:p>
            <a:pPr marL="0" indent="0" eaLnBrk="1" hangingPunct="1">
              <a:lnSpc>
                <a:spcPct val="110000"/>
              </a:lnSpc>
              <a:buFont typeface="Wingdings" panose="05000000000000000000" pitchFamily="2" charset="2"/>
              <a:buNone/>
            </a:pPr>
            <a:r>
              <a:rPr lang="zh-CN" altLang="zh-CN" smtClean="0"/>
              <a:t>则可符号化为：</a:t>
            </a:r>
          </a:p>
          <a:p>
            <a:pPr marL="0" indent="0" eaLnBrk="1" hangingPunct="1">
              <a:lnSpc>
                <a:spcPct val="110000"/>
              </a:lnSpc>
              <a:buFont typeface="Wingdings" panose="05000000000000000000" pitchFamily="2" charset="2"/>
              <a:buNone/>
            </a:pPr>
            <a:r>
              <a:rPr lang="en-US" altLang="zh-CN" smtClean="0"/>
              <a:t>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(S(x)</a:t>
            </a:r>
            <a:r>
              <a:rPr lang="en-US" altLang="zh-CN" noProof="1" smtClean="0"/>
              <a:t>∧</a:t>
            </a:r>
            <a:r>
              <a:rPr lang="en-US" altLang="zh-CN" smtClean="0"/>
              <a:t>(</a:t>
            </a:r>
            <a:r>
              <a:rPr lang="en-US" altLang="zh-CN" smtClean="0">
                <a:sym typeface="Symbol" panose="05050102010706020507" pitchFamily="18" charset="2"/>
              </a:rPr>
              <a:t>y)(T(y)</a:t>
            </a:r>
            <a:r>
              <a:rPr lang="en-US" altLang="zh-CN" smtClean="0"/>
              <a:t>L(x,y))),</a:t>
            </a:r>
            <a:endParaRPr lang="zh-CN" altLang="en-US" smtClean="0"/>
          </a:p>
          <a:p>
            <a:pPr marL="0" indent="0" eaLnBrk="1" hangingPunct="1">
              <a:lnSpc>
                <a:spcPct val="110000"/>
              </a:lnSpc>
              <a:buFont typeface="Wingdings" panose="05000000000000000000" pitchFamily="2" charset="2"/>
              <a:buNone/>
            </a:pPr>
            <a:r>
              <a:rPr lang="zh-CN" altLang="en-US" smtClean="0"/>
              <a:t>		</a:t>
            </a:r>
            <a:r>
              <a:rPr lang="en-US" altLang="zh-CN" smtClean="0"/>
              <a:t>(</a:t>
            </a:r>
            <a:r>
              <a:rPr lang="en-US" altLang="zh-CN" smtClean="0">
                <a:sym typeface="Symbol" panose="05050102010706020507" pitchFamily="18" charset="2"/>
              </a:rPr>
              <a:t>x)</a:t>
            </a:r>
            <a:r>
              <a:rPr lang="en-US" altLang="zh-CN" smtClean="0"/>
              <a:t>(</a:t>
            </a:r>
            <a:r>
              <a:rPr lang="en-US" altLang="zh-CN" smtClean="0">
                <a:sym typeface="Symbol" panose="05050102010706020507" pitchFamily="18" charset="2"/>
              </a:rPr>
              <a:t>y)((S(x)</a:t>
            </a:r>
            <a:r>
              <a:rPr lang="en-US" altLang="zh-CN" noProof="1" smtClean="0"/>
              <a:t>∧</a:t>
            </a:r>
            <a:r>
              <a:rPr lang="en-US" altLang="zh-CN" smtClean="0">
                <a:sym typeface="Symbol" panose="05050102010706020507" pitchFamily="18" charset="2"/>
              </a:rPr>
              <a:t>P(y))L(x,y))</a:t>
            </a:r>
          </a:p>
          <a:p>
            <a:pPr marL="0" indent="0" eaLnBrk="1" hangingPunct="1">
              <a:lnSpc>
                <a:spcPct val="110000"/>
              </a:lnSpc>
              <a:buFont typeface="Wingdings" panose="05000000000000000000" pitchFamily="2" charset="2"/>
              <a:buNone/>
            </a:pPr>
            <a:r>
              <a:rPr lang="en-US" altLang="zh-CN" smtClean="0">
                <a:sym typeface="Symbol" panose="05050102010706020507" pitchFamily="18" charset="2"/>
              </a:rPr>
              <a:t>		</a:t>
            </a:r>
            <a:r>
              <a:rPr lang="en-US" altLang="zh-CN" smtClean="0"/>
              <a:t>(</a:t>
            </a:r>
            <a:r>
              <a:rPr lang="en-US" altLang="zh-CN" smtClean="0">
                <a:sym typeface="Symbol" panose="05050102010706020507" pitchFamily="18" charset="2"/>
              </a:rPr>
              <a:t>x)(T(x)P(x))</a:t>
            </a:r>
            <a:endParaRPr lang="en-US" altLang="zh-CN"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 calcmode="lin" valueType="num">
                                      <p:cBhvr additive="base">
                                        <p:cTn id="7" dur="500" fill="hold"/>
                                        <p:tgtEl>
                                          <p:spTgt spid="1029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91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29123">
                                            <p:txEl>
                                              <p:pRg st="1" end="1"/>
                                            </p:txEl>
                                          </p:spTgt>
                                        </p:tgtEl>
                                        <p:attrNameLst>
                                          <p:attrName>style.visibility</p:attrName>
                                        </p:attrNameLst>
                                      </p:cBhvr>
                                      <p:to>
                                        <p:strVal val="visible"/>
                                      </p:to>
                                    </p:set>
                                    <p:anim calcmode="lin" valueType="num">
                                      <p:cBhvr additive="base">
                                        <p:cTn id="12" dur="500" fill="hold"/>
                                        <p:tgtEl>
                                          <p:spTgt spid="10291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9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9123">
                                            <p:txEl>
                                              <p:pRg st="2" end="2"/>
                                            </p:txEl>
                                          </p:spTgt>
                                        </p:tgtEl>
                                        <p:attrNameLst>
                                          <p:attrName>style.visibility</p:attrName>
                                        </p:attrNameLst>
                                      </p:cBhvr>
                                      <p:to>
                                        <p:strVal val="visible"/>
                                      </p:to>
                                    </p:set>
                                    <p:anim calcmode="lin" valueType="num">
                                      <p:cBhvr additive="base">
                                        <p:cTn id="18" dur="500" fill="hold"/>
                                        <p:tgtEl>
                                          <p:spTgt spid="1029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9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9123">
                                            <p:txEl>
                                              <p:pRg st="3" end="3"/>
                                            </p:txEl>
                                          </p:spTgt>
                                        </p:tgtEl>
                                        <p:attrNameLst>
                                          <p:attrName>style.visibility</p:attrName>
                                        </p:attrNameLst>
                                      </p:cBhvr>
                                      <p:to>
                                        <p:strVal val="visible"/>
                                      </p:to>
                                    </p:set>
                                    <p:anim calcmode="lin" valueType="num">
                                      <p:cBhvr additive="base">
                                        <p:cTn id="24" dur="500" fill="hold"/>
                                        <p:tgtEl>
                                          <p:spTgt spid="102912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29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9123">
                                            <p:txEl>
                                              <p:pRg st="4" end="4"/>
                                            </p:txEl>
                                          </p:spTgt>
                                        </p:tgtEl>
                                        <p:attrNameLst>
                                          <p:attrName>style.visibility</p:attrName>
                                        </p:attrNameLst>
                                      </p:cBhvr>
                                      <p:to>
                                        <p:strVal val="visible"/>
                                      </p:to>
                                    </p:set>
                                    <p:anim calcmode="lin" valueType="num">
                                      <p:cBhvr additive="base">
                                        <p:cTn id="30" dur="500" fill="hold"/>
                                        <p:tgtEl>
                                          <p:spTgt spid="102912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9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29123">
                                            <p:txEl>
                                              <p:pRg st="5" end="5"/>
                                            </p:txEl>
                                          </p:spTgt>
                                        </p:tgtEl>
                                        <p:attrNameLst>
                                          <p:attrName>style.visibility</p:attrName>
                                        </p:attrNameLst>
                                      </p:cBhvr>
                                      <p:to>
                                        <p:strVal val="visible"/>
                                      </p:to>
                                    </p:set>
                                    <p:anim calcmode="lin" valueType="num">
                                      <p:cBhvr additive="base">
                                        <p:cTn id="36" dur="500" fill="hold"/>
                                        <p:tgtEl>
                                          <p:spTgt spid="102912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29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29123">
                                            <p:txEl>
                                              <p:pRg st="6" end="6"/>
                                            </p:txEl>
                                          </p:spTgt>
                                        </p:tgtEl>
                                        <p:attrNameLst>
                                          <p:attrName>style.visibility</p:attrName>
                                        </p:attrNameLst>
                                      </p:cBhvr>
                                      <p:to>
                                        <p:strVal val="visible"/>
                                      </p:to>
                                    </p:set>
                                    <p:anim calcmode="lin" valueType="num">
                                      <p:cBhvr additive="base">
                                        <p:cTn id="42" dur="500" fill="hold"/>
                                        <p:tgtEl>
                                          <p:spTgt spid="102912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29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29123">
                                            <p:txEl>
                                              <p:pRg st="7" end="7"/>
                                            </p:txEl>
                                          </p:spTgt>
                                        </p:tgtEl>
                                        <p:attrNameLst>
                                          <p:attrName>style.visibility</p:attrName>
                                        </p:attrNameLst>
                                      </p:cBhvr>
                                      <p:to>
                                        <p:strVal val="visible"/>
                                      </p:to>
                                    </p:set>
                                    <p:anim calcmode="lin" valueType="num">
                                      <p:cBhvr additive="base">
                                        <p:cTn id="48" dur="500" fill="hold"/>
                                        <p:tgtEl>
                                          <p:spTgt spid="102912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29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29123">
                                            <p:txEl>
                                              <p:pRg st="8" end="8"/>
                                            </p:txEl>
                                          </p:spTgt>
                                        </p:tgtEl>
                                        <p:attrNameLst>
                                          <p:attrName>style.visibility</p:attrName>
                                        </p:attrNameLst>
                                      </p:cBhvr>
                                      <p:to>
                                        <p:strVal val="visible"/>
                                      </p:to>
                                    </p:set>
                                    <p:anim calcmode="lin" valueType="num">
                                      <p:cBhvr additive="base">
                                        <p:cTn id="54" dur="500" fill="hold"/>
                                        <p:tgtEl>
                                          <p:spTgt spid="102912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291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CEE5806-DE8D-41A1-9E31-CDAE9DFE6D11}"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4931" name="Rectangle 2"/>
          <p:cNvSpPr>
            <a:spLocks noGrp="1" noChangeArrowheads="1"/>
          </p:cNvSpPr>
          <p:nvPr>
            <p:ph type="title"/>
          </p:nvPr>
        </p:nvSpPr>
        <p:spPr/>
        <p:txBody>
          <a:bodyPr/>
          <a:lstStyle/>
          <a:p>
            <a:pPr eaLnBrk="1" hangingPunct="1"/>
            <a:r>
              <a:rPr lang="zh-CN" altLang="en-US" smtClean="0"/>
              <a:t>证明：</a:t>
            </a:r>
          </a:p>
        </p:txBody>
      </p:sp>
      <p:sp>
        <p:nvSpPr>
          <p:cNvPr id="1030147" name="Rectangle 3"/>
          <p:cNvSpPr>
            <a:spLocks noGrp="1" noChangeArrowheads="1"/>
          </p:cNvSpPr>
          <p:nvPr>
            <p:ph type="body" idx="1"/>
          </p:nvPr>
        </p:nvSpPr>
        <p:spPr>
          <a:xfrm>
            <a:off x="827088" y="1074738"/>
            <a:ext cx="7848600" cy="5449887"/>
          </a:xfrm>
        </p:spPr>
        <p:txBody>
          <a:bodyPr/>
          <a:lstStyle/>
          <a:p>
            <a:pPr marL="457200" indent="-457200" eaLnBrk="1" hangingPunct="1">
              <a:lnSpc>
                <a:spcPct val="14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1) </a:t>
            </a:r>
            <a:r>
              <a:rPr lang="en-US" altLang="zh-CN" noProof="1" smtClean="0">
                <a:latin typeface="Times New Roman" panose="02020603050405020304" pitchFamily="18" charset="0"/>
                <a:cs typeface="Times New Roman" panose="02020603050405020304" pitchFamily="18" charset="0"/>
              </a:rPr>
              <a:t>(</a:t>
            </a:r>
            <a:r>
              <a:rPr lang="en-US" altLang="zh-CN" noProof="1"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smtClean="0">
                <a:latin typeface="Times New Roman" panose="02020603050405020304" pitchFamily="18" charset="0"/>
                <a:cs typeface="Times New Roman" panose="02020603050405020304" pitchFamily="18" charset="0"/>
              </a:rPr>
              <a:t>x)</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(S(x)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y)(T(y)</a:t>
            </a:r>
            <a:r>
              <a:rPr lang="en-US" altLang="zh-CN" smtClean="0">
                <a:latin typeface="Times New Roman" panose="02020603050405020304" pitchFamily="18" charset="0"/>
                <a:cs typeface="Times New Roman" panose="02020603050405020304" pitchFamily="18" charset="0"/>
              </a:rPr>
              <a:t>L(x,y)))		P</a:t>
            </a:r>
          </a:p>
          <a:p>
            <a:pPr marL="457200" indent="-457200" eaLnBrk="1" hangingPunct="1">
              <a:lnSpc>
                <a:spcPct val="14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2) S(c)</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y)(T(y)</a:t>
            </a:r>
            <a:r>
              <a:rPr lang="en-US" altLang="zh-CN" smtClean="0">
                <a:latin typeface="Times New Roman" panose="02020603050405020304" pitchFamily="18" charset="0"/>
                <a:cs typeface="Times New Roman" panose="02020603050405020304" pitchFamily="18" charset="0"/>
              </a:rPr>
              <a:t>L(c,y))			ES,1)</a:t>
            </a:r>
          </a:p>
          <a:p>
            <a:pPr marL="457200" indent="-457200" eaLnBrk="1" hangingPunct="1">
              <a:lnSpc>
                <a:spcPct val="14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3) S(c)						T,2),I</a:t>
            </a:r>
            <a:endParaRPr lang="en-US" altLang="zh-CN" smtClean="0">
              <a:latin typeface="Times New Roman" panose="02020603050405020304" pitchFamily="18" charset="0"/>
              <a:cs typeface="Times New Roman" panose="02020603050405020304" pitchFamily="18" charset="0"/>
            </a:endParaRPr>
          </a:p>
          <a:p>
            <a:pPr marL="457200" indent="-457200" eaLnBrk="1" hangingPunct="1">
              <a:lnSpc>
                <a:spcPct val="14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4) (</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y)(T(y)</a:t>
            </a:r>
            <a:r>
              <a:rPr lang="en-US" altLang="zh-CN" smtClean="0">
                <a:latin typeface="Times New Roman" panose="02020603050405020304" pitchFamily="18" charset="0"/>
                <a:cs typeface="Times New Roman" panose="02020603050405020304" pitchFamily="18" charset="0"/>
              </a:rPr>
              <a:t>L(c,y))				T,2),I</a:t>
            </a:r>
          </a:p>
          <a:p>
            <a:pPr marL="457200" indent="-457200" eaLnBrk="1" hangingPunct="1">
              <a:lnSpc>
                <a:spcPct val="14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5) T(x)</a:t>
            </a:r>
            <a:r>
              <a:rPr lang="en-US" altLang="zh-CN" smtClean="0">
                <a:latin typeface="Times New Roman" panose="02020603050405020304" pitchFamily="18" charset="0"/>
                <a:cs typeface="Times New Roman" panose="02020603050405020304" pitchFamily="18" charset="0"/>
              </a:rPr>
              <a:t>L(c,x)					US,4)</a:t>
            </a:r>
          </a:p>
          <a:p>
            <a:pPr marL="457200" indent="-457200" eaLnBrk="1" hangingPunct="1">
              <a:lnSpc>
                <a:spcPct val="14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6) (</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a:t>
            </a:r>
            <a:r>
              <a:rPr lang="en-US" altLang="zh-CN"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y)((S(x)</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P(y))L(x,y))		P</a:t>
            </a:r>
          </a:p>
          <a:p>
            <a:pPr marL="457200" indent="-457200" eaLnBrk="1" hangingPunct="1">
              <a:lnSpc>
                <a:spcPct val="14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7) (</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y)((S(c)</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P(y))L(c,y))		US,6)</a:t>
            </a:r>
          </a:p>
          <a:p>
            <a:pPr marL="457200" indent="-457200" eaLnBrk="1" hangingPunct="1">
              <a:lnSpc>
                <a:spcPct val="140000"/>
              </a:lnSpc>
              <a:buFont typeface="Wingdings" panose="05000000000000000000" pitchFamily="2" charset="2"/>
              <a:buNone/>
            </a:pPr>
            <a:r>
              <a:rPr lang="zh-CN" altLang="en-US" smtClean="0">
                <a:latin typeface="Times New Roman" panose="02020603050405020304" pitchFamily="18" charset="0"/>
                <a:cs typeface="Times New Roman" panose="02020603050405020304" pitchFamily="18" charset="0"/>
                <a:sym typeface="Symbol" panose="05050102010706020507" pitchFamily="18" charset="2"/>
              </a:rPr>
              <a:t>8</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S(c)</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P(x))L(c,x)			US,7)</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anim calcmode="lin" valueType="num">
                                      <p:cBhvr additive="base">
                                        <p:cTn id="7" dur="500" fill="hold"/>
                                        <p:tgtEl>
                                          <p:spTgt spid="1030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0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0147">
                                            <p:txEl>
                                              <p:pRg st="1" end="1"/>
                                            </p:txEl>
                                          </p:spTgt>
                                        </p:tgtEl>
                                        <p:attrNameLst>
                                          <p:attrName>style.visibility</p:attrName>
                                        </p:attrNameLst>
                                      </p:cBhvr>
                                      <p:to>
                                        <p:strVal val="visible"/>
                                      </p:to>
                                    </p:set>
                                    <p:anim calcmode="lin" valueType="num">
                                      <p:cBhvr additive="base">
                                        <p:cTn id="13" dur="500" fill="hold"/>
                                        <p:tgtEl>
                                          <p:spTgt spid="1030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0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0147">
                                            <p:txEl>
                                              <p:pRg st="2" end="2"/>
                                            </p:txEl>
                                          </p:spTgt>
                                        </p:tgtEl>
                                        <p:attrNameLst>
                                          <p:attrName>style.visibility</p:attrName>
                                        </p:attrNameLst>
                                      </p:cBhvr>
                                      <p:to>
                                        <p:strVal val="visible"/>
                                      </p:to>
                                    </p:set>
                                    <p:anim calcmode="lin" valueType="num">
                                      <p:cBhvr additive="base">
                                        <p:cTn id="19" dur="500" fill="hold"/>
                                        <p:tgtEl>
                                          <p:spTgt spid="1030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0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0147">
                                            <p:txEl>
                                              <p:pRg st="3" end="3"/>
                                            </p:txEl>
                                          </p:spTgt>
                                        </p:tgtEl>
                                        <p:attrNameLst>
                                          <p:attrName>style.visibility</p:attrName>
                                        </p:attrNameLst>
                                      </p:cBhvr>
                                      <p:to>
                                        <p:strVal val="visible"/>
                                      </p:to>
                                    </p:set>
                                    <p:anim calcmode="lin" valueType="num">
                                      <p:cBhvr additive="base">
                                        <p:cTn id="25" dur="500" fill="hold"/>
                                        <p:tgtEl>
                                          <p:spTgt spid="1030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30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30147">
                                            <p:txEl>
                                              <p:pRg st="4" end="4"/>
                                            </p:txEl>
                                          </p:spTgt>
                                        </p:tgtEl>
                                        <p:attrNameLst>
                                          <p:attrName>style.visibility</p:attrName>
                                        </p:attrNameLst>
                                      </p:cBhvr>
                                      <p:to>
                                        <p:strVal val="visible"/>
                                      </p:to>
                                    </p:set>
                                    <p:anim calcmode="lin" valueType="num">
                                      <p:cBhvr additive="base">
                                        <p:cTn id="31" dur="500" fill="hold"/>
                                        <p:tgtEl>
                                          <p:spTgt spid="10301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30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0147">
                                            <p:txEl>
                                              <p:pRg st="5" end="5"/>
                                            </p:txEl>
                                          </p:spTgt>
                                        </p:tgtEl>
                                        <p:attrNameLst>
                                          <p:attrName>style.visibility</p:attrName>
                                        </p:attrNameLst>
                                      </p:cBhvr>
                                      <p:to>
                                        <p:strVal val="visible"/>
                                      </p:to>
                                    </p:set>
                                    <p:anim calcmode="lin" valueType="num">
                                      <p:cBhvr additive="base">
                                        <p:cTn id="37" dur="500" fill="hold"/>
                                        <p:tgtEl>
                                          <p:spTgt spid="10301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301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30147">
                                            <p:txEl>
                                              <p:pRg st="6" end="6"/>
                                            </p:txEl>
                                          </p:spTgt>
                                        </p:tgtEl>
                                        <p:attrNameLst>
                                          <p:attrName>style.visibility</p:attrName>
                                        </p:attrNameLst>
                                      </p:cBhvr>
                                      <p:to>
                                        <p:strVal val="visible"/>
                                      </p:to>
                                    </p:set>
                                    <p:anim calcmode="lin" valueType="num">
                                      <p:cBhvr additive="base">
                                        <p:cTn id="43" dur="500" fill="hold"/>
                                        <p:tgtEl>
                                          <p:spTgt spid="103014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301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30147">
                                            <p:txEl>
                                              <p:pRg st="7" end="7"/>
                                            </p:txEl>
                                          </p:spTgt>
                                        </p:tgtEl>
                                        <p:attrNameLst>
                                          <p:attrName>style.visibility</p:attrName>
                                        </p:attrNameLst>
                                      </p:cBhvr>
                                      <p:to>
                                        <p:strVal val="visible"/>
                                      </p:to>
                                    </p:set>
                                    <p:anim calcmode="lin" valueType="num">
                                      <p:cBhvr additive="base">
                                        <p:cTn id="49" dur="500" fill="hold"/>
                                        <p:tgtEl>
                                          <p:spTgt spid="103014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3014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777F525-8EE8-4CBA-B839-481D8325550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5955"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证明：</a:t>
            </a:r>
          </a:p>
        </p:txBody>
      </p:sp>
      <p:sp>
        <p:nvSpPr>
          <p:cNvPr id="1061891" name="Rectangle 3"/>
          <p:cNvSpPr>
            <a:spLocks noGrp="1" noChangeArrowheads="1"/>
          </p:cNvSpPr>
          <p:nvPr>
            <p:ph type="body" idx="1"/>
          </p:nvPr>
        </p:nvSpPr>
        <p:spPr>
          <a:xfrm>
            <a:off x="827088" y="1341438"/>
            <a:ext cx="7620000" cy="3668712"/>
          </a:xfrm>
        </p:spPr>
        <p:txBody>
          <a:bodyPr/>
          <a:lstStyle/>
          <a:p>
            <a:pPr marL="457200" indent="-457200" eaLnBrk="1" hangingPunct="1">
              <a:lnSpc>
                <a:spcPct val="15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9)   S(c)</a:t>
            </a:r>
            <a:r>
              <a:rPr lang="en-US" altLang="zh-CN" noProof="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P(x)L(c,x))		T,8),E</a:t>
            </a:r>
          </a:p>
          <a:p>
            <a:pPr marL="457200" indent="-457200" eaLnBrk="1" hangingPunct="1">
              <a:lnSpc>
                <a:spcPct val="15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10) P(x)L(c,x)				T,3),8),E</a:t>
            </a:r>
          </a:p>
          <a:p>
            <a:pPr marL="457200" indent="-457200" eaLnBrk="1" hangingPunct="1">
              <a:lnSpc>
                <a:spcPct val="15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sym typeface="Symbol" panose="05050102010706020507" pitchFamily="18" charset="2"/>
              </a:rPr>
              <a:t>11) L(c,x)P(x)				T,10),E</a:t>
            </a:r>
          </a:p>
          <a:p>
            <a:pPr marL="457200" indent="-457200" eaLnBrk="1" hangingPunct="1">
              <a:lnSpc>
                <a:spcPct val="15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12) 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x)P(x)				T,5),11),E</a:t>
            </a:r>
          </a:p>
          <a:p>
            <a:pPr marL="457200" indent="-457200" eaLnBrk="1" hangingPunct="1">
              <a:lnSpc>
                <a:spcPct val="150000"/>
              </a:lnSpc>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13) (</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a:t>
            </a:r>
            <a:r>
              <a:rPr lang="en-US" altLang="zh-CN" smtClean="0">
                <a:latin typeface="Times New Roman" panose="02020603050405020304" pitchFamily="18" charset="0"/>
                <a:cs typeface="Times New Roman" panose="02020603050405020304" pitchFamily="18" charset="0"/>
              </a:rPr>
              <a:t>T(</a:t>
            </a:r>
            <a:r>
              <a:rPr lang="en-US" altLang="zh-CN" smtClean="0">
                <a:latin typeface="Times New Roman" panose="02020603050405020304" pitchFamily="18" charset="0"/>
                <a:cs typeface="Times New Roman" panose="02020603050405020304" pitchFamily="18" charset="0"/>
                <a:sym typeface="Symbol" panose="05050102010706020507" pitchFamily="18" charset="2"/>
              </a:rPr>
              <a:t>x)P(x))			US,12)</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anim calcmode="lin" valueType="num">
                                      <p:cBhvr additive="base">
                                        <p:cTn id="7" dur="500" fill="hold"/>
                                        <p:tgtEl>
                                          <p:spTgt spid="1061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1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1891">
                                            <p:txEl>
                                              <p:pRg st="1" end="1"/>
                                            </p:txEl>
                                          </p:spTgt>
                                        </p:tgtEl>
                                        <p:attrNameLst>
                                          <p:attrName>style.visibility</p:attrName>
                                        </p:attrNameLst>
                                      </p:cBhvr>
                                      <p:to>
                                        <p:strVal val="visible"/>
                                      </p:to>
                                    </p:set>
                                    <p:anim calcmode="lin" valueType="num">
                                      <p:cBhvr additive="base">
                                        <p:cTn id="13" dur="500" fill="hold"/>
                                        <p:tgtEl>
                                          <p:spTgt spid="1061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1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1891">
                                            <p:txEl>
                                              <p:pRg st="2" end="2"/>
                                            </p:txEl>
                                          </p:spTgt>
                                        </p:tgtEl>
                                        <p:attrNameLst>
                                          <p:attrName>style.visibility</p:attrName>
                                        </p:attrNameLst>
                                      </p:cBhvr>
                                      <p:to>
                                        <p:strVal val="visible"/>
                                      </p:to>
                                    </p:set>
                                    <p:anim calcmode="lin" valueType="num">
                                      <p:cBhvr additive="base">
                                        <p:cTn id="19" dur="500" fill="hold"/>
                                        <p:tgtEl>
                                          <p:spTgt spid="1061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1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1891">
                                            <p:txEl>
                                              <p:pRg st="3" end="3"/>
                                            </p:txEl>
                                          </p:spTgt>
                                        </p:tgtEl>
                                        <p:attrNameLst>
                                          <p:attrName>style.visibility</p:attrName>
                                        </p:attrNameLst>
                                      </p:cBhvr>
                                      <p:to>
                                        <p:strVal val="visible"/>
                                      </p:to>
                                    </p:set>
                                    <p:anim calcmode="lin" valueType="num">
                                      <p:cBhvr additive="base">
                                        <p:cTn id="25" dur="500" fill="hold"/>
                                        <p:tgtEl>
                                          <p:spTgt spid="1061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61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61891">
                                            <p:txEl>
                                              <p:pRg st="4" end="4"/>
                                            </p:txEl>
                                          </p:spTgt>
                                        </p:tgtEl>
                                        <p:attrNameLst>
                                          <p:attrName>style.visibility</p:attrName>
                                        </p:attrNameLst>
                                      </p:cBhvr>
                                      <p:to>
                                        <p:strVal val="visible"/>
                                      </p:to>
                                    </p:set>
                                    <p:anim calcmode="lin" valueType="num">
                                      <p:cBhvr additive="base">
                                        <p:cTn id="31" dur="500" fill="hold"/>
                                        <p:tgtEl>
                                          <p:spTgt spid="10618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618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87D44C1-4A3B-46C8-96DB-E986FD1663D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6387" name="Rectangle 2"/>
          <p:cNvSpPr>
            <a:spLocks noGrp="1" noChangeArrowheads="1"/>
          </p:cNvSpPr>
          <p:nvPr>
            <p:ph type="title"/>
          </p:nvPr>
        </p:nvSpPr>
        <p:spPr/>
        <p:txBody>
          <a:bodyPr/>
          <a:lstStyle/>
          <a:p>
            <a:pPr eaLnBrk="1" hangingPunct="1"/>
            <a:r>
              <a:rPr lang="en-US" altLang="zh-CN" smtClean="0"/>
              <a:t>n</a:t>
            </a:r>
            <a:r>
              <a:rPr lang="zh-CN" altLang="en-US" smtClean="0"/>
              <a:t>元谓词</a:t>
            </a:r>
            <a:endParaRPr lang="en-US" altLang="zh-CN" smtClean="0"/>
          </a:p>
        </p:txBody>
      </p:sp>
      <p:sp>
        <p:nvSpPr>
          <p:cNvPr id="195588" name="Rectangle 4"/>
          <p:cNvSpPr>
            <a:spLocks noChangeArrowheads="1"/>
          </p:cNvSpPr>
          <p:nvPr/>
        </p:nvSpPr>
        <p:spPr bwMode="gray">
          <a:xfrm>
            <a:off x="611188" y="1700213"/>
            <a:ext cx="80645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FF0000"/>
                </a:solidFill>
              </a:rPr>
              <a:t>定义</a:t>
            </a:r>
            <a:r>
              <a:rPr lang="en-US" altLang="zh-CN">
                <a:solidFill>
                  <a:srgbClr val="FF0000"/>
                </a:solidFill>
              </a:rPr>
              <a:t>4.2.3</a:t>
            </a:r>
            <a:r>
              <a:rPr lang="en-US" altLang="zh-CN"/>
              <a:t>  </a:t>
            </a:r>
            <a:r>
              <a:rPr lang="zh-CN" altLang="en-US"/>
              <a:t>设</a:t>
            </a:r>
            <a:r>
              <a:rPr lang="en-US" altLang="zh-CN"/>
              <a:t>D</a:t>
            </a:r>
            <a:r>
              <a:rPr lang="zh-CN" altLang="en-US"/>
              <a:t>为</a:t>
            </a:r>
            <a:r>
              <a:rPr lang="zh-CN" altLang="en-US">
                <a:solidFill>
                  <a:srgbClr val="0000FF"/>
                </a:solidFill>
              </a:rPr>
              <a:t>非空的</a:t>
            </a:r>
            <a:r>
              <a:rPr lang="zh-CN" altLang="en-US"/>
              <a:t>个体域，定义在</a:t>
            </a:r>
            <a:r>
              <a:rPr lang="en-US" altLang="zh-CN">
                <a:solidFill>
                  <a:srgbClr val="0000FF"/>
                </a:solidFill>
              </a:rPr>
              <a:t>D</a:t>
            </a:r>
            <a:r>
              <a:rPr lang="en-US" altLang="zh-CN" baseline="30000">
                <a:solidFill>
                  <a:srgbClr val="0000FF"/>
                </a:solidFill>
              </a:rPr>
              <a:t>n</a:t>
            </a:r>
            <a:r>
              <a:rPr lang="en-US" altLang="zh-CN"/>
              <a:t>(</a:t>
            </a:r>
            <a:r>
              <a:rPr lang="zh-CN" altLang="en-US"/>
              <a:t>表示</a:t>
            </a:r>
            <a:r>
              <a:rPr lang="en-US" altLang="zh-CN"/>
              <a:t>n</a:t>
            </a:r>
            <a:r>
              <a:rPr lang="zh-CN" altLang="en-US"/>
              <a:t>个个体都在个体域</a:t>
            </a:r>
            <a:r>
              <a:rPr lang="en-US" altLang="zh-CN"/>
              <a:t>D</a:t>
            </a:r>
            <a:r>
              <a:rPr lang="zh-CN" altLang="en-US"/>
              <a:t>上取值</a:t>
            </a:r>
            <a:r>
              <a:rPr lang="en-US" altLang="zh-CN"/>
              <a:t>)</a:t>
            </a:r>
            <a:r>
              <a:rPr lang="zh-CN" altLang="en-US"/>
              <a:t>上取值于</a:t>
            </a:r>
            <a:r>
              <a:rPr lang="en-US" altLang="zh-CN">
                <a:solidFill>
                  <a:srgbClr val="0000FF"/>
                </a:solidFill>
              </a:rPr>
              <a:t>{0,1}</a:t>
            </a:r>
            <a:r>
              <a:rPr lang="zh-CN" altLang="en-US"/>
              <a:t>上的</a:t>
            </a:r>
            <a:r>
              <a:rPr lang="en-US" altLang="zh-CN"/>
              <a:t>n</a:t>
            </a:r>
            <a:r>
              <a:rPr lang="zh-CN" altLang="en-US"/>
              <a:t>元函数，称为</a:t>
            </a:r>
            <a:r>
              <a:rPr lang="en-US" altLang="zh-CN">
                <a:solidFill>
                  <a:srgbClr val="FF0000"/>
                </a:solidFill>
              </a:rPr>
              <a:t>n</a:t>
            </a:r>
            <a:r>
              <a:rPr lang="zh-CN" altLang="en-US">
                <a:solidFill>
                  <a:srgbClr val="FF0000"/>
                </a:solidFill>
              </a:rPr>
              <a:t>元命题函数</a:t>
            </a:r>
            <a:r>
              <a:rPr lang="zh-CN" altLang="en-US"/>
              <a:t>或</a:t>
            </a:r>
            <a:r>
              <a:rPr lang="en-US" altLang="zh-CN">
                <a:solidFill>
                  <a:srgbClr val="FF0000"/>
                </a:solidFill>
              </a:rPr>
              <a:t>n</a:t>
            </a:r>
            <a:r>
              <a:rPr lang="zh-CN" altLang="en-US">
                <a:solidFill>
                  <a:srgbClr val="FF0000"/>
                </a:solidFill>
              </a:rPr>
              <a:t>元谓词</a:t>
            </a:r>
            <a:r>
              <a:rPr lang="en-US" altLang="zh-CN"/>
              <a:t>(Propositional Function)</a:t>
            </a:r>
            <a:r>
              <a:rPr lang="zh-CN" altLang="en-US"/>
              <a:t>，记为</a:t>
            </a:r>
            <a:r>
              <a:rPr lang="en-US" altLang="zh-CN">
                <a:solidFill>
                  <a:srgbClr val="CC0099"/>
                </a:solidFill>
              </a:rPr>
              <a:t>P(x</a:t>
            </a:r>
            <a:r>
              <a:rPr lang="en-US" altLang="zh-CN" baseline="-25000">
                <a:solidFill>
                  <a:srgbClr val="CC0099"/>
                </a:solidFill>
              </a:rPr>
              <a:t>1</a:t>
            </a:r>
            <a:r>
              <a:rPr lang="en-US" altLang="zh-CN">
                <a:solidFill>
                  <a:srgbClr val="CC0099"/>
                </a:solidFill>
              </a:rPr>
              <a:t>, x</a:t>
            </a:r>
            <a:r>
              <a:rPr lang="en-US" altLang="zh-CN" baseline="-25000">
                <a:solidFill>
                  <a:srgbClr val="CC0099"/>
                </a:solidFill>
              </a:rPr>
              <a:t>2</a:t>
            </a:r>
            <a:r>
              <a:rPr lang="en-US" altLang="zh-CN">
                <a:solidFill>
                  <a:srgbClr val="CC0099"/>
                </a:solidFill>
              </a:rPr>
              <a:t>, </a:t>
            </a:r>
            <a:r>
              <a:rPr lang="en-US" altLang="zh-CN">
                <a:solidFill>
                  <a:srgbClr val="CC0099"/>
                </a:solidFill>
                <a:latin typeface="宋体" panose="02010600030101010101" pitchFamily="2" charset="-122"/>
              </a:rPr>
              <a:t>…</a:t>
            </a:r>
            <a:r>
              <a:rPr lang="en-US" altLang="zh-CN">
                <a:solidFill>
                  <a:srgbClr val="CC0099"/>
                </a:solidFill>
              </a:rPr>
              <a:t>, x</a:t>
            </a:r>
            <a:r>
              <a:rPr lang="en-US" altLang="zh-CN" baseline="-25000">
                <a:solidFill>
                  <a:srgbClr val="CC0099"/>
                </a:solidFill>
              </a:rPr>
              <a:t>n</a:t>
            </a:r>
            <a:r>
              <a:rPr lang="en-US" altLang="zh-CN">
                <a:solidFill>
                  <a:srgbClr val="CC0099"/>
                </a:solidFill>
              </a:rPr>
              <a:t>)</a:t>
            </a:r>
            <a:r>
              <a:rPr lang="zh-CN" altLang="en-US"/>
              <a:t>。此时，个体变量</a:t>
            </a:r>
            <a:r>
              <a:rPr lang="en-US" altLang="zh-CN"/>
              <a:t>x</a:t>
            </a:r>
            <a:r>
              <a:rPr lang="en-US" altLang="zh-CN" baseline="-25000"/>
              <a:t>1</a:t>
            </a:r>
            <a:r>
              <a:rPr lang="en-US" altLang="zh-CN"/>
              <a:t>, x</a:t>
            </a:r>
            <a:r>
              <a:rPr lang="en-US" altLang="zh-CN" baseline="-25000"/>
              <a:t>2</a:t>
            </a:r>
            <a:r>
              <a:rPr lang="en-US" altLang="zh-CN"/>
              <a:t>, </a:t>
            </a:r>
            <a:r>
              <a:rPr lang="en-US" altLang="zh-CN">
                <a:latin typeface="宋体" panose="02010600030101010101" pitchFamily="2" charset="-122"/>
              </a:rPr>
              <a:t>…</a:t>
            </a:r>
            <a:r>
              <a:rPr lang="en-US" altLang="zh-CN"/>
              <a:t>, x</a:t>
            </a:r>
            <a:r>
              <a:rPr lang="en-US" altLang="zh-CN" baseline="-25000"/>
              <a:t>n</a:t>
            </a:r>
            <a:r>
              <a:rPr lang="zh-CN" altLang="en-US"/>
              <a:t>的</a:t>
            </a:r>
            <a:r>
              <a:rPr lang="zh-CN" altLang="en-US">
                <a:solidFill>
                  <a:srgbClr val="800000"/>
                </a:solidFill>
              </a:rPr>
              <a:t>定义域</a:t>
            </a:r>
            <a:r>
              <a:rPr lang="zh-CN" altLang="en-US"/>
              <a:t>都为</a:t>
            </a:r>
            <a:r>
              <a:rPr lang="en-US" altLang="zh-CN"/>
              <a:t>D</a:t>
            </a:r>
            <a:r>
              <a:rPr lang="zh-CN" altLang="en-US"/>
              <a:t>，</a:t>
            </a:r>
            <a:r>
              <a:rPr lang="en-US" altLang="zh-CN"/>
              <a:t>P(x</a:t>
            </a:r>
            <a:r>
              <a:rPr lang="en-US" altLang="zh-CN" baseline="-25000"/>
              <a:t>1</a:t>
            </a:r>
            <a:r>
              <a:rPr lang="en-US" altLang="zh-CN"/>
              <a:t>, x</a:t>
            </a:r>
            <a:r>
              <a:rPr lang="en-US" altLang="zh-CN" baseline="-25000"/>
              <a:t>2</a:t>
            </a:r>
            <a:r>
              <a:rPr lang="en-US" altLang="zh-CN"/>
              <a:t>, </a:t>
            </a:r>
            <a:r>
              <a:rPr lang="en-US" altLang="zh-CN">
                <a:latin typeface="宋体" panose="02010600030101010101" pitchFamily="2" charset="-122"/>
              </a:rPr>
              <a:t>…</a:t>
            </a:r>
            <a:r>
              <a:rPr lang="en-US" altLang="zh-CN"/>
              <a:t>, x</a:t>
            </a:r>
            <a:r>
              <a:rPr lang="en-US" altLang="zh-CN" baseline="-25000"/>
              <a:t>n</a:t>
            </a:r>
            <a:r>
              <a:rPr lang="en-US" altLang="zh-CN"/>
              <a:t>)</a:t>
            </a:r>
            <a:r>
              <a:rPr lang="zh-CN" altLang="en-US"/>
              <a:t>的</a:t>
            </a:r>
            <a:r>
              <a:rPr lang="zh-CN" altLang="en-US">
                <a:solidFill>
                  <a:srgbClr val="800000"/>
                </a:solidFill>
              </a:rPr>
              <a:t>值域</a:t>
            </a:r>
            <a:r>
              <a:rPr lang="zh-CN" altLang="en-US"/>
              <a:t>为</a:t>
            </a:r>
            <a:r>
              <a:rPr lang="en-US" altLang="zh-CN"/>
              <a:t>{0, 1</a:t>
            </a:r>
            <a:r>
              <a:rPr lang="zh-CN" altLang="en-US"/>
              <a:t>｝。 </a:t>
            </a:r>
          </a:p>
        </p:txBody>
      </p:sp>
      <p:sp>
        <p:nvSpPr>
          <p:cNvPr id="5" name="矩形 4"/>
          <p:cNvSpPr/>
          <p:nvPr/>
        </p:nvSpPr>
        <p:spPr>
          <a:xfrm>
            <a:off x="468313" y="5013325"/>
            <a:ext cx="8423275" cy="1384300"/>
          </a:xfrm>
          <a:prstGeom prst="rect">
            <a:avLst/>
          </a:prstGeom>
        </p:spPr>
        <p:txBody>
          <a:bodyPr>
            <a:spAutoFit/>
          </a:bodyPr>
          <a:lstStyle/>
          <a:p>
            <a:pPr eaLnBrk="1" hangingPunct="1">
              <a:defRPr/>
            </a:pPr>
            <a:r>
              <a:rPr lang="zh-CN" altLang="zh-CN" sz="2800" dirty="0">
                <a:solidFill>
                  <a:srgbClr val="000000"/>
                </a:solidFill>
                <a:latin typeface="黑体" pitchFamily="2" charset="-122"/>
                <a:ea typeface="黑体" pitchFamily="2" charset="-122"/>
              </a:rPr>
              <a:t>设</a:t>
            </a:r>
            <a:r>
              <a:rPr lang="zh-CN" altLang="en-US" sz="2800" dirty="0">
                <a:solidFill>
                  <a:srgbClr val="000000"/>
                </a:solidFill>
                <a:latin typeface="黑体" pitchFamily="2" charset="-122"/>
                <a:ea typeface="黑体" pitchFamily="2" charset="-122"/>
              </a:rPr>
              <a:t>个体域为实数集合：</a:t>
            </a:r>
            <a:endParaRPr lang="en-US" altLang="zh-CN" sz="2800" dirty="0">
              <a:solidFill>
                <a:srgbClr val="000000"/>
              </a:solidFill>
              <a:latin typeface="黑体" pitchFamily="2" charset="-122"/>
              <a:ea typeface="黑体" pitchFamily="2" charset="-122"/>
            </a:endParaRPr>
          </a:p>
          <a:p>
            <a:pPr marL="514350" indent="-514350" eaLnBrk="1" hangingPunct="1">
              <a:buClr>
                <a:srgbClr val="0000FF"/>
              </a:buClr>
              <a:buFont typeface="+mj-lt"/>
              <a:buAutoNum type="arabicPeriod"/>
              <a:defRPr/>
            </a:pPr>
            <a:r>
              <a:rPr lang="en-US" altLang="zh-CN" sz="2800" dirty="0">
                <a:solidFill>
                  <a:srgbClr val="000000"/>
                </a:solidFill>
                <a:latin typeface="黑体" pitchFamily="2" charset="-122"/>
                <a:ea typeface="黑体" pitchFamily="2" charset="-122"/>
              </a:rPr>
              <a:t>P(x)</a:t>
            </a:r>
            <a:r>
              <a:rPr lang="zh-CN" altLang="zh-CN" sz="2800" dirty="0">
                <a:solidFill>
                  <a:srgbClr val="000000"/>
                </a:solidFill>
                <a:latin typeface="黑体" pitchFamily="2" charset="-122"/>
                <a:ea typeface="黑体" pitchFamily="2" charset="-122"/>
              </a:rPr>
              <a:t>表示语句“</a:t>
            </a:r>
            <a:r>
              <a:rPr lang="en-US" altLang="zh-CN" sz="2800" dirty="0">
                <a:solidFill>
                  <a:srgbClr val="000000"/>
                </a:solidFill>
                <a:latin typeface="黑体" pitchFamily="2" charset="-122"/>
                <a:ea typeface="黑体" pitchFamily="2" charset="-122"/>
              </a:rPr>
              <a:t>x</a:t>
            </a:r>
            <a:r>
              <a:rPr lang="zh-CN" altLang="zh-CN" sz="2800" dirty="0">
                <a:solidFill>
                  <a:srgbClr val="000000"/>
                </a:solidFill>
                <a:latin typeface="黑体" pitchFamily="2" charset="-122"/>
                <a:ea typeface="黑体" pitchFamily="2" charset="-122"/>
              </a:rPr>
              <a:t>＞</a:t>
            </a:r>
            <a:r>
              <a:rPr lang="en-US" altLang="zh-CN" sz="2800" dirty="0">
                <a:solidFill>
                  <a:srgbClr val="000000"/>
                </a:solidFill>
                <a:latin typeface="黑体" pitchFamily="2" charset="-122"/>
                <a:ea typeface="黑体" pitchFamily="2" charset="-122"/>
              </a:rPr>
              <a:t>3</a:t>
            </a:r>
            <a:r>
              <a:rPr lang="zh-CN" altLang="zh-CN" sz="2800" dirty="0">
                <a:solidFill>
                  <a:srgbClr val="000000"/>
                </a:solidFill>
                <a:latin typeface="黑体" pitchFamily="2" charset="-122"/>
                <a:ea typeface="黑体" pitchFamily="2" charset="-122"/>
              </a:rPr>
              <a:t>”，</a:t>
            </a:r>
            <a:r>
              <a:rPr lang="en-US" altLang="zh-CN" sz="2800" dirty="0">
                <a:solidFill>
                  <a:srgbClr val="000000"/>
                </a:solidFill>
                <a:latin typeface="黑体" pitchFamily="2" charset="-122"/>
                <a:ea typeface="黑体" pitchFamily="2" charset="-122"/>
              </a:rPr>
              <a:t>P(4)</a:t>
            </a:r>
            <a:r>
              <a:rPr lang="zh-CN" altLang="zh-CN" sz="2800" dirty="0">
                <a:solidFill>
                  <a:srgbClr val="000000"/>
                </a:solidFill>
                <a:latin typeface="黑体" pitchFamily="2" charset="-122"/>
                <a:ea typeface="黑体" pitchFamily="2" charset="-122"/>
              </a:rPr>
              <a:t>和</a:t>
            </a:r>
            <a:r>
              <a:rPr lang="en-US" altLang="zh-CN" sz="2800" dirty="0">
                <a:solidFill>
                  <a:srgbClr val="000000"/>
                </a:solidFill>
                <a:latin typeface="黑体" pitchFamily="2" charset="-122"/>
                <a:ea typeface="黑体" pitchFamily="2" charset="-122"/>
              </a:rPr>
              <a:t>P(2)</a:t>
            </a:r>
            <a:r>
              <a:rPr lang="zh-CN" altLang="zh-CN" sz="2800" dirty="0">
                <a:solidFill>
                  <a:srgbClr val="000000"/>
                </a:solidFill>
                <a:latin typeface="黑体" pitchFamily="2" charset="-122"/>
                <a:ea typeface="黑体" pitchFamily="2" charset="-122"/>
              </a:rPr>
              <a:t>的真值</a:t>
            </a:r>
            <a:r>
              <a:rPr lang="zh-CN" altLang="en-US" sz="2800" dirty="0">
                <a:solidFill>
                  <a:srgbClr val="000000"/>
                </a:solidFill>
                <a:latin typeface="黑体" pitchFamily="2" charset="-122"/>
                <a:ea typeface="黑体" pitchFamily="2" charset="-122"/>
              </a:rPr>
              <a:t>；</a:t>
            </a:r>
            <a:endParaRPr lang="en-US" altLang="zh-CN" sz="2800" dirty="0">
              <a:solidFill>
                <a:srgbClr val="000000"/>
              </a:solidFill>
              <a:latin typeface="黑体" pitchFamily="2" charset="-122"/>
              <a:ea typeface="黑体" pitchFamily="2" charset="-122"/>
            </a:endParaRPr>
          </a:p>
          <a:p>
            <a:pPr marL="514350" indent="-514350" eaLnBrk="1" hangingPunct="1">
              <a:buClr>
                <a:srgbClr val="0000FF"/>
              </a:buClr>
              <a:buFont typeface="+mj-lt"/>
              <a:buAutoNum type="arabicPeriod"/>
              <a:defRPr/>
            </a:pPr>
            <a:r>
              <a:rPr lang="en-US" altLang="zh-CN" sz="2800" dirty="0">
                <a:solidFill>
                  <a:srgbClr val="000000"/>
                </a:solidFill>
                <a:latin typeface="黑体" pitchFamily="2" charset="-122"/>
                <a:ea typeface="黑体" pitchFamily="2" charset="-122"/>
              </a:rPr>
              <a:t>Q(</a:t>
            </a:r>
            <a:r>
              <a:rPr lang="en-US" altLang="zh-CN" sz="2800" dirty="0" err="1">
                <a:solidFill>
                  <a:srgbClr val="000000"/>
                </a:solidFill>
                <a:latin typeface="黑体" pitchFamily="2" charset="-122"/>
                <a:ea typeface="黑体" pitchFamily="2" charset="-122"/>
              </a:rPr>
              <a:t>x,y</a:t>
            </a:r>
            <a:r>
              <a:rPr lang="en-US" altLang="zh-CN" sz="2800" dirty="0">
                <a:solidFill>
                  <a:srgbClr val="000000"/>
                </a:solidFill>
                <a:latin typeface="黑体" pitchFamily="2" charset="-122"/>
                <a:ea typeface="黑体" pitchFamily="2" charset="-122"/>
              </a:rPr>
              <a:t>)</a:t>
            </a:r>
            <a:r>
              <a:rPr lang="zh-CN" altLang="zh-CN" sz="2800" dirty="0">
                <a:solidFill>
                  <a:srgbClr val="000000"/>
                </a:solidFill>
                <a:latin typeface="黑体" pitchFamily="2" charset="-122"/>
                <a:ea typeface="黑体" pitchFamily="2" charset="-122"/>
              </a:rPr>
              <a:t>表示“</a:t>
            </a:r>
            <a:r>
              <a:rPr lang="en-US" altLang="zh-CN" sz="2800" dirty="0">
                <a:solidFill>
                  <a:srgbClr val="000000"/>
                </a:solidFill>
                <a:latin typeface="黑体" pitchFamily="2" charset="-122"/>
                <a:ea typeface="黑体" pitchFamily="2" charset="-122"/>
              </a:rPr>
              <a:t>x</a:t>
            </a:r>
            <a:r>
              <a:rPr lang="zh-CN" altLang="zh-CN" sz="2800" dirty="0">
                <a:solidFill>
                  <a:srgbClr val="000000"/>
                </a:solidFill>
                <a:latin typeface="黑体" pitchFamily="2" charset="-122"/>
                <a:ea typeface="黑体" pitchFamily="2" charset="-122"/>
              </a:rPr>
              <a:t>＝</a:t>
            </a:r>
            <a:r>
              <a:rPr lang="en-US" altLang="zh-CN" sz="2800" dirty="0">
                <a:solidFill>
                  <a:srgbClr val="000000"/>
                </a:solidFill>
                <a:latin typeface="黑体" pitchFamily="2" charset="-122"/>
                <a:ea typeface="黑体" pitchFamily="2" charset="-122"/>
              </a:rPr>
              <a:t>y</a:t>
            </a:r>
            <a:r>
              <a:rPr lang="zh-CN" altLang="zh-CN" sz="2800" dirty="0">
                <a:solidFill>
                  <a:srgbClr val="000000"/>
                </a:solidFill>
                <a:latin typeface="黑体" pitchFamily="2" charset="-122"/>
                <a:ea typeface="黑体" pitchFamily="2" charset="-122"/>
              </a:rPr>
              <a:t>＋</a:t>
            </a:r>
            <a:r>
              <a:rPr lang="en-US" altLang="zh-CN" sz="2800" dirty="0">
                <a:solidFill>
                  <a:srgbClr val="000000"/>
                </a:solidFill>
                <a:latin typeface="黑体" pitchFamily="2" charset="-122"/>
                <a:ea typeface="黑体" pitchFamily="2" charset="-122"/>
              </a:rPr>
              <a:t>3</a:t>
            </a:r>
            <a:r>
              <a:rPr lang="zh-CN" altLang="zh-CN" sz="2800" dirty="0">
                <a:solidFill>
                  <a:srgbClr val="000000"/>
                </a:solidFill>
                <a:latin typeface="黑体" pitchFamily="2" charset="-122"/>
                <a:ea typeface="黑体" pitchFamily="2" charset="-122"/>
              </a:rPr>
              <a:t>”</a:t>
            </a:r>
            <a:r>
              <a:rPr lang="zh-CN" altLang="en-US" sz="2800" dirty="0">
                <a:solidFill>
                  <a:srgbClr val="000000"/>
                </a:solidFill>
                <a:latin typeface="黑体" pitchFamily="2" charset="-122"/>
                <a:ea typeface="黑体" pitchFamily="2" charset="-122"/>
              </a:rPr>
              <a:t>，</a:t>
            </a:r>
            <a:r>
              <a:rPr lang="en-US" altLang="zh-CN" sz="2800" dirty="0">
                <a:solidFill>
                  <a:srgbClr val="000000"/>
                </a:solidFill>
                <a:latin typeface="黑体" pitchFamily="2" charset="-122"/>
                <a:ea typeface="黑体" pitchFamily="2" charset="-122"/>
              </a:rPr>
              <a:t>Q(1,2)</a:t>
            </a:r>
            <a:r>
              <a:rPr lang="zh-CN" altLang="en-US" sz="2800" dirty="0">
                <a:solidFill>
                  <a:srgbClr val="000000"/>
                </a:solidFill>
                <a:latin typeface="黑体" pitchFamily="2" charset="-122"/>
                <a:ea typeface="黑体" pitchFamily="2" charset="-122"/>
              </a:rPr>
              <a:t>和</a:t>
            </a:r>
            <a:r>
              <a:rPr lang="en-US" altLang="zh-CN" sz="2800" dirty="0">
                <a:solidFill>
                  <a:srgbClr val="000000"/>
                </a:solidFill>
                <a:latin typeface="黑体" pitchFamily="2" charset="-122"/>
                <a:ea typeface="黑体" pitchFamily="2" charset="-122"/>
              </a:rPr>
              <a:t>Q(3,0)</a:t>
            </a:r>
            <a:r>
              <a:rPr lang="zh-CN" altLang="zh-CN" sz="2800" dirty="0">
                <a:solidFill>
                  <a:srgbClr val="000000"/>
                </a:solidFill>
                <a:latin typeface="黑体" pitchFamily="2" charset="-122"/>
                <a:ea typeface="黑体" pitchFamily="2" charset="-122"/>
              </a:rPr>
              <a:t>的真值</a:t>
            </a:r>
            <a:r>
              <a:rPr lang="zh-CN" altLang="en-US" sz="2800" dirty="0">
                <a:solidFill>
                  <a:srgbClr val="000000"/>
                </a:solidFill>
                <a:latin typeface="黑体" pitchFamily="2" charset="-122"/>
                <a:ea typeface="黑体" pitchFamily="2" charset="-12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p:cTn id="7" dur="1000" fill="hold"/>
                                        <p:tgtEl>
                                          <p:spTgt spid="195588"/>
                                        </p:tgtEl>
                                        <p:attrNameLst>
                                          <p:attrName>ppt_w</p:attrName>
                                        </p:attrNameLst>
                                      </p:cBhvr>
                                      <p:tavLst>
                                        <p:tav tm="0">
                                          <p:val>
                                            <p:fltVal val="0"/>
                                          </p:val>
                                        </p:tav>
                                        <p:tav tm="100000">
                                          <p:val>
                                            <p:strVal val="#ppt_w"/>
                                          </p:val>
                                        </p:tav>
                                      </p:tavLst>
                                    </p:anim>
                                    <p:anim calcmode="lin" valueType="num">
                                      <p:cBhvr>
                                        <p:cTn id="8" dur="1000" fill="hold"/>
                                        <p:tgtEl>
                                          <p:spTgt spid="195588"/>
                                        </p:tgtEl>
                                        <p:attrNameLst>
                                          <p:attrName>ppt_h</p:attrName>
                                        </p:attrNameLst>
                                      </p:cBhvr>
                                      <p:tavLst>
                                        <p:tav tm="0">
                                          <p:val>
                                            <p:fltVal val="0"/>
                                          </p:val>
                                        </p:tav>
                                        <p:tav tm="100000">
                                          <p:val>
                                            <p:strVal val="#ppt_h"/>
                                          </p:val>
                                        </p:tav>
                                      </p:tavLst>
                                    </p:anim>
                                    <p:anim calcmode="lin" valueType="num">
                                      <p:cBhvr>
                                        <p:cTn id="9" dur="1000" fill="hold"/>
                                        <p:tgtEl>
                                          <p:spTgt spid="1955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55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P spid="5"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10A5DB5-8DEC-470A-811B-27678A8F677E}"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18114" name="Rectangle 2"/>
          <p:cNvSpPr>
            <a:spLocks noChangeArrowheads="1"/>
          </p:cNvSpPr>
          <p:nvPr/>
        </p:nvSpPr>
        <p:spPr bwMode="auto">
          <a:xfrm>
            <a:off x="684213" y="1235075"/>
            <a:ext cx="4967287"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a:solidFill>
                  <a:srgbClr val="FF0000"/>
                </a:solidFill>
              </a:rPr>
              <a:t>1</a:t>
            </a:r>
            <a:r>
              <a:rPr kumimoji="1" lang="zh-CN" altLang="en-US">
                <a:solidFill>
                  <a:srgbClr val="FF0000"/>
                </a:solidFill>
              </a:rPr>
              <a:t>、</a:t>
            </a:r>
            <a:r>
              <a:rPr kumimoji="1" lang="en-US" altLang="zh-CN">
                <a:solidFill>
                  <a:srgbClr val="9900CC"/>
                </a:solidFill>
              </a:rPr>
              <a:t>(</a:t>
            </a:r>
            <a:r>
              <a:rPr kumimoji="1" lang="en-US" altLang="zh-CN">
                <a:solidFill>
                  <a:srgbClr val="6600CC"/>
                </a:solidFill>
              </a:rPr>
              <a:t>1),(3),(5),(7),(9),(11)</a:t>
            </a:r>
          </a:p>
          <a:p>
            <a:pPr eaLnBrk="1" hangingPunct="1">
              <a:lnSpc>
                <a:spcPct val="100000"/>
              </a:lnSpc>
              <a:spcBef>
                <a:spcPct val="0"/>
              </a:spcBef>
              <a:buClrTx/>
              <a:buFontTx/>
              <a:buNone/>
            </a:pPr>
            <a:r>
              <a:rPr kumimoji="1" lang="en-US" altLang="zh-CN">
                <a:solidFill>
                  <a:srgbClr val="FF0000"/>
                </a:solidFill>
              </a:rPr>
              <a:t>2</a:t>
            </a:r>
            <a:r>
              <a:rPr kumimoji="1" lang="zh-CN" altLang="en-US">
                <a:solidFill>
                  <a:srgbClr val="FF0000"/>
                </a:solidFill>
              </a:rPr>
              <a:t>、</a:t>
            </a:r>
            <a:r>
              <a:rPr kumimoji="1" lang="en-US" altLang="zh-CN">
                <a:solidFill>
                  <a:srgbClr val="9900CC"/>
                </a:solidFill>
              </a:rPr>
              <a:t>(</a:t>
            </a:r>
            <a:r>
              <a:rPr kumimoji="1" lang="en-US" altLang="zh-CN">
                <a:solidFill>
                  <a:srgbClr val="6600CC"/>
                </a:solidFill>
              </a:rPr>
              <a:t>2),(4),(5)</a:t>
            </a:r>
          </a:p>
          <a:p>
            <a:pPr eaLnBrk="1" hangingPunct="1">
              <a:lnSpc>
                <a:spcPct val="100000"/>
              </a:lnSpc>
              <a:spcBef>
                <a:spcPct val="0"/>
              </a:spcBef>
              <a:buClrTx/>
              <a:buFontTx/>
              <a:buNone/>
            </a:pPr>
            <a:r>
              <a:rPr kumimoji="1" lang="en-US" altLang="zh-CN">
                <a:solidFill>
                  <a:srgbClr val="FF0000"/>
                </a:solidFill>
              </a:rPr>
              <a:t>3</a:t>
            </a:r>
            <a:r>
              <a:rPr kumimoji="1" lang="zh-CN" altLang="en-US">
                <a:solidFill>
                  <a:srgbClr val="FF0000"/>
                </a:solidFill>
              </a:rPr>
              <a:t>、</a:t>
            </a:r>
            <a:r>
              <a:rPr kumimoji="1" lang="en-US" altLang="zh-CN">
                <a:solidFill>
                  <a:srgbClr val="9900CC"/>
                </a:solidFill>
              </a:rPr>
              <a:t>(</a:t>
            </a:r>
            <a:r>
              <a:rPr kumimoji="1" lang="en-US" altLang="zh-CN">
                <a:solidFill>
                  <a:srgbClr val="6600CC"/>
                </a:solidFill>
              </a:rPr>
              <a:t>7),(8)</a:t>
            </a:r>
          </a:p>
          <a:p>
            <a:pPr eaLnBrk="1" hangingPunct="1">
              <a:lnSpc>
                <a:spcPct val="100000"/>
              </a:lnSpc>
              <a:spcBef>
                <a:spcPct val="0"/>
              </a:spcBef>
              <a:buClrTx/>
              <a:buFontTx/>
              <a:buNone/>
            </a:pPr>
            <a:r>
              <a:rPr kumimoji="1" lang="en-US" altLang="zh-CN">
                <a:solidFill>
                  <a:srgbClr val="FF0000"/>
                </a:solidFill>
              </a:rPr>
              <a:t>4</a:t>
            </a:r>
            <a:r>
              <a:rPr kumimoji="1" lang="zh-CN" altLang="en-US">
                <a:solidFill>
                  <a:srgbClr val="FF0000"/>
                </a:solidFill>
              </a:rPr>
              <a:t>、</a:t>
            </a:r>
            <a:r>
              <a:rPr kumimoji="1" lang="en-US" altLang="zh-CN">
                <a:solidFill>
                  <a:srgbClr val="9900CC"/>
                </a:solidFill>
              </a:rPr>
              <a:t>(</a:t>
            </a:r>
            <a:r>
              <a:rPr kumimoji="1" lang="en-US" altLang="zh-CN">
                <a:solidFill>
                  <a:srgbClr val="6600CC"/>
                </a:solidFill>
              </a:rPr>
              <a:t>4),(6)</a:t>
            </a:r>
          </a:p>
          <a:p>
            <a:pPr eaLnBrk="1" hangingPunct="1">
              <a:lnSpc>
                <a:spcPct val="100000"/>
              </a:lnSpc>
              <a:spcBef>
                <a:spcPct val="0"/>
              </a:spcBef>
              <a:buClrTx/>
              <a:buFontTx/>
              <a:buNone/>
            </a:pPr>
            <a:r>
              <a:rPr kumimoji="1" lang="en-US" altLang="zh-CN">
                <a:solidFill>
                  <a:srgbClr val="FF0000"/>
                </a:solidFill>
              </a:rPr>
              <a:t>5</a:t>
            </a:r>
            <a:r>
              <a:rPr kumimoji="1" lang="zh-CN" altLang="en-US">
                <a:solidFill>
                  <a:srgbClr val="FF0000"/>
                </a:solidFill>
              </a:rPr>
              <a:t>、</a:t>
            </a:r>
            <a:r>
              <a:rPr kumimoji="1" lang="en-US" altLang="zh-CN">
                <a:solidFill>
                  <a:srgbClr val="9900CC"/>
                </a:solidFill>
              </a:rPr>
              <a:t>(</a:t>
            </a:r>
            <a:r>
              <a:rPr kumimoji="1" lang="en-US" altLang="zh-CN">
                <a:solidFill>
                  <a:srgbClr val="6600CC"/>
                </a:solidFill>
              </a:rPr>
              <a:t>1),(3),(5)</a:t>
            </a:r>
          </a:p>
          <a:p>
            <a:pPr eaLnBrk="1" hangingPunct="1">
              <a:lnSpc>
                <a:spcPct val="100000"/>
              </a:lnSpc>
              <a:spcBef>
                <a:spcPct val="0"/>
              </a:spcBef>
              <a:buClrTx/>
              <a:buFontTx/>
              <a:buNone/>
            </a:pPr>
            <a:r>
              <a:rPr kumimoji="1" lang="en-US" altLang="zh-CN">
                <a:solidFill>
                  <a:srgbClr val="FF0000"/>
                </a:solidFill>
              </a:rPr>
              <a:t>6</a:t>
            </a:r>
            <a:r>
              <a:rPr kumimoji="1" lang="zh-CN" altLang="en-US">
                <a:solidFill>
                  <a:srgbClr val="FF0000"/>
                </a:solidFill>
              </a:rPr>
              <a:t>、</a:t>
            </a:r>
            <a:r>
              <a:rPr kumimoji="1" lang="en-US" altLang="zh-CN">
                <a:solidFill>
                  <a:srgbClr val="9900CC"/>
                </a:solidFill>
              </a:rPr>
              <a:t>(</a:t>
            </a:r>
            <a:r>
              <a:rPr kumimoji="1" lang="en-US" altLang="zh-CN">
                <a:solidFill>
                  <a:srgbClr val="6600CC"/>
                </a:solidFill>
              </a:rPr>
              <a:t>2),(3)</a:t>
            </a:r>
          </a:p>
          <a:p>
            <a:pPr eaLnBrk="1" hangingPunct="1">
              <a:lnSpc>
                <a:spcPct val="100000"/>
              </a:lnSpc>
              <a:spcBef>
                <a:spcPct val="0"/>
              </a:spcBef>
              <a:buClrTx/>
              <a:buFontTx/>
              <a:buNone/>
            </a:pPr>
            <a:r>
              <a:rPr kumimoji="1" lang="en-US" altLang="zh-CN">
                <a:solidFill>
                  <a:srgbClr val="FF0000"/>
                </a:solidFill>
              </a:rPr>
              <a:t>7</a:t>
            </a:r>
            <a:r>
              <a:rPr kumimoji="1" lang="zh-CN" altLang="en-US">
                <a:solidFill>
                  <a:srgbClr val="FF0000"/>
                </a:solidFill>
              </a:rPr>
              <a:t>、</a:t>
            </a:r>
            <a:r>
              <a:rPr kumimoji="1" lang="en-US" altLang="zh-CN">
                <a:solidFill>
                  <a:srgbClr val="9900CC"/>
                </a:solidFill>
              </a:rPr>
              <a:t>(</a:t>
            </a:r>
            <a:r>
              <a:rPr kumimoji="1" lang="en-US" altLang="zh-CN">
                <a:solidFill>
                  <a:srgbClr val="6600CC"/>
                </a:solidFill>
              </a:rPr>
              <a:t>1),(3),(5)</a:t>
            </a:r>
          </a:p>
          <a:p>
            <a:pPr eaLnBrk="1" hangingPunct="1">
              <a:lnSpc>
                <a:spcPct val="100000"/>
              </a:lnSpc>
              <a:spcBef>
                <a:spcPct val="0"/>
              </a:spcBef>
              <a:buClrTx/>
              <a:buFontTx/>
              <a:buNone/>
            </a:pPr>
            <a:r>
              <a:rPr kumimoji="1" lang="en-US" altLang="zh-CN">
                <a:solidFill>
                  <a:srgbClr val="FF0000"/>
                </a:solidFill>
              </a:rPr>
              <a:t>10</a:t>
            </a:r>
            <a:r>
              <a:rPr kumimoji="1" lang="zh-CN" altLang="en-US">
                <a:solidFill>
                  <a:srgbClr val="FF0000"/>
                </a:solidFill>
              </a:rPr>
              <a:t>、</a:t>
            </a:r>
            <a:r>
              <a:rPr kumimoji="1" lang="en-US" altLang="zh-CN">
                <a:solidFill>
                  <a:srgbClr val="9900CC"/>
                </a:solidFill>
              </a:rPr>
              <a:t>(</a:t>
            </a:r>
            <a:r>
              <a:rPr kumimoji="1" lang="en-US" altLang="zh-CN">
                <a:solidFill>
                  <a:srgbClr val="6600CC"/>
                </a:solidFill>
              </a:rPr>
              <a:t>7),(8),(9),(10)</a:t>
            </a:r>
          </a:p>
          <a:p>
            <a:pPr eaLnBrk="1" hangingPunct="1">
              <a:lnSpc>
                <a:spcPct val="100000"/>
              </a:lnSpc>
              <a:spcBef>
                <a:spcPct val="0"/>
              </a:spcBef>
              <a:buClrTx/>
              <a:buFontTx/>
              <a:buNone/>
            </a:pPr>
            <a:r>
              <a:rPr kumimoji="1" lang="en-US" altLang="zh-CN">
                <a:solidFill>
                  <a:srgbClr val="FF0000"/>
                </a:solidFill>
              </a:rPr>
              <a:t>17</a:t>
            </a:r>
            <a:r>
              <a:rPr kumimoji="1" lang="zh-CN" altLang="en-US">
                <a:solidFill>
                  <a:srgbClr val="FF0000"/>
                </a:solidFill>
              </a:rPr>
              <a:t>、</a:t>
            </a:r>
            <a:r>
              <a:rPr kumimoji="1" lang="en-US" altLang="zh-CN">
                <a:solidFill>
                  <a:srgbClr val="9900CC"/>
                </a:solidFill>
              </a:rPr>
              <a:t>(</a:t>
            </a:r>
            <a:r>
              <a:rPr kumimoji="1" lang="en-US" altLang="zh-CN">
                <a:solidFill>
                  <a:srgbClr val="6600CC"/>
                </a:solidFill>
              </a:rPr>
              <a:t>3),(4)</a:t>
            </a:r>
          </a:p>
          <a:p>
            <a:pPr eaLnBrk="1" hangingPunct="1">
              <a:lnSpc>
                <a:spcPct val="100000"/>
              </a:lnSpc>
              <a:spcBef>
                <a:spcPct val="0"/>
              </a:spcBef>
              <a:buClrTx/>
              <a:buFontTx/>
              <a:buNone/>
            </a:pPr>
            <a:r>
              <a:rPr kumimoji="1" lang="en-US" altLang="zh-CN">
                <a:solidFill>
                  <a:srgbClr val="FF0000"/>
                </a:solidFill>
              </a:rPr>
              <a:t>18</a:t>
            </a:r>
            <a:r>
              <a:rPr kumimoji="1" lang="zh-CN" altLang="en-US">
                <a:solidFill>
                  <a:srgbClr val="FF0000"/>
                </a:solidFill>
              </a:rPr>
              <a:t>、</a:t>
            </a:r>
            <a:r>
              <a:rPr kumimoji="1" lang="en-US" altLang="zh-CN">
                <a:solidFill>
                  <a:srgbClr val="9900CC"/>
                </a:solidFill>
              </a:rPr>
              <a:t>(</a:t>
            </a:r>
            <a:r>
              <a:rPr kumimoji="1" lang="en-US" altLang="zh-CN">
                <a:solidFill>
                  <a:srgbClr val="6600CC"/>
                </a:solidFill>
              </a:rPr>
              <a:t>5),(6)</a:t>
            </a:r>
          </a:p>
          <a:p>
            <a:pPr eaLnBrk="1" hangingPunct="1">
              <a:lnSpc>
                <a:spcPct val="100000"/>
              </a:lnSpc>
              <a:spcBef>
                <a:spcPct val="0"/>
              </a:spcBef>
              <a:buClrTx/>
              <a:buFontTx/>
              <a:buNone/>
            </a:pPr>
            <a:r>
              <a:rPr kumimoji="1" lang="en-US" altLang="zh-CN">
                <a:solidFill>
                  <a:srgbClr val="FF0000"/>
                </a:solidFill>
              </a:rPr>
              <a:t>19</a:t>
            </a:r>
            <a:r>
              <a:rPr kumimoji="1" lang="zh-CN" altLang="en-US">
                <a:solidFill>
                  <a:srgbClr val="FF0000"/>
                </a:solidFill>
              </a:rPr>
              <a:t>、</a:t>
            </a:r>
            <a:r>
              <a:rPr kumimoji="1" lang="en-US" altLang="zh-CN">
                <a:solidFill>
                  <a:srgbClr val="9900CC"/>
                </a:solidFill>
              </a:rPr>
              <a:t>(</a:t>
            </a:r>
            <a:r>
              <a:rPr kumimoji="1" lang="en-US" altLang="zh-CN">
                <a:solidFill>
                  <a:srgbClr val="6600CC"/>
                </a:solidFill>
              </a:rPr>
              <a:t>7),(8),(9)</a:t>
            </a:r>
            <a:endParaRPr kumimoji="1" lang="zh-CN" altLang="en-US" sz="3200">
              <a:solidFill>
                <a:schemeClr val="tx1"/>
              </a:solidFill>
            </a:endParaRPr>
          </a:p>
        </p:txBody>
      </p:sp>
      <p:sp>
        <p:nvSpPr>
          <p:cNvPr id="126980" name="Rectangle 4"/>
          <p:cNvSpPr>
            <a:spLocks noGrp="1" noChangeArrowheads="1"/>
          </p:cNvSpPr>
          <p:nvPr>
            <p:ph type="title" idx="4294967295"/>
          </p:nvPr>
        </p:nvSpPr>
        <p:spPr/>
        <p:txBody>
          <a:bodyPr/>
          <a:lstStyle/>
          <a:p>
            <a:pPr eaLnBrk="1" hangingPunct="1"/>
            <a:r>
              <a:rPr lang="zh-CN" altLang="en-US" sz="4000" smtClean="0"/>
              <a:t>习题	</a:t>
            </a:r>
            <a:r>
              <a:rPr kumimoji="1" lang="en-US" altLang="zh-CN" smtClean="0">
                <a:solidFill>
                  <a:srgbClr val="FF0000"/>
                </a:solidFill>
              </a:rPr>
              <a:t>134</a:t>
            </a:r>
            <a:r>
              <a:rPr kumimoji="1" lang="zh-CN" altLang="en-US" smtClean="0">
                <a:solidFill>
                  <a:srgbClr val="FF0000"/>
                </a:solidFill>
              </a:rPr>
              <a:t>－</a:t>
            </a:r>
            <a:r>
              <a:rPr kumimoji="1" lang="en-US" altLang="zh-CN" smtClean="0">
                <a:solidFill>
                  <a:srgbClr val="FF0000"/>
                </a:solidFill>
              </a:rPr>
              <a:t>137</a:t>
            </a:r>
            <a:r>
              <a:rPr kumimoji="1" lang="zh-CN" altLang="en-US" smtClean="0">
                <a:solidFill>
                  <a:srgbClr val="FF0000"/>
                </a:solidFill>
              </a:rPr>
              <a:t>页</a:t>
            </a:r>
            <a:r>
              <a:rPr kumimoji="1" lang="zh-CN" altLang="en-US" smtClean="0">
                <a:solidFill>
                  <a:srgbClr val="6600CC"/>
                </a:solidFill>
              </a:rPr>
              <a:t>	</a:t>
            </a:r>
          </a:p>
        </p:txBody>
      </p:sp>
      <p:sp>
        <p:nvSpPr>
          <p:cNvPr id="218118" name="Rectangle 6"/>
          <p:cNvSpPr>
            <a:spLocks noChangeArrowheads="1"/>
          </p:cNvSpPr>
          <p:nvPr/>
        </p:nvSpPr>
        <p:spPr bwMode="auto">
          <a:xfrm>
            <a:off x="5867400" y="1268413"/>
            <a:ext cx="309721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kumimoji="1" lang="zh-CN" altLang="en-US" sz="3200">
                <a:solidFill>
                  <a:srgbClr val="FF0000"/>
                </a:solidFill>
              </a:rPr>
              <a:t>课堂练习</a:t>
            </a:r>
            <a:endParaRPr kumimoji="1" lang="en-US" altLang="zh-CN" sz="3200">
              <a:solidFill>
                <a:srgbClr val="FF0000"/>
              </a:solidFill>
            </a:endParaRPr>
          </a:p>
          <a:p>
            <a:pPr algn="ctr" eaLnBrk="1" hangingPunct="1">
              <a:lnSpc>
                <a:spcPct val="100000"/>
              </a:lnSpc>
              <a:spcBef>
                <a:spcPct val="0"/>
              </a:spcBef>
              <a:buClrTx/>
              <a:buFontTx/>
              <a:buNone/>
            </a:pPr>
            <a:r>
              <a:rPr kumimoji="1" lang="zh-CN" altLang="en-US" sz="3200">
                <a:solidFill>
                  <a:srgbClr val="FF0000"/>
                </a:solidFill>
              </a:rPr>
              <a:t>（下课交）</a:t>
            </a:r>
            <a:endParaRPr kumimoji="1" lang="en-US" altLang="zh-CN" sz="3200">
              <a:solidFill>
                <a:srgbClr val="FF0000"/>
              </a:solidFill>
            </a:endParaRPr>
          </a:p>
          <a:p>
            <a:pPr marL="0" lvl="1" eaLnBrk="1" hangingPunct="1">
              <a:lnSpc>
                <a:spcPct val="100000"/>
              </a:lnSpc>
              <a:spcBef>
                <a:spcPct val="0"/>
              </a:spcBef>
              <a:buClrTx/>
              <a:buFontTx/>
              <a:buNone/>
            </a:pPr>
            <a:r>
              <a:rPr kumimoji="1" lang="zh-CN" altLang="en-US">
                <a:solidFill>
                  <a:schemeClr val="tx1"/>
                </a:solidFill>
              </a:rPr>
              <a:t>如下谓词公式，是</a:t>
            </a:r>
            <a:r>
              <a:rPr kumimoji="1" lang="zh-CN" altLang="en-US">
                <a:solidFill>
                  <a:srgbClr val="FF0000"/>
                </a:solidFill>
              </a:rPr>
              <a:t>有效式</a:t>
            </a:r>
            <a:r>
              <a:rPr kumimoji="1" lang="zh-CN" altLang="en-US">
                <a:solidFill>
                  <a:schemeClr val="tx1"/>
                </a:solidFill>
              </a:rPr>
              <a:t>、</a:t>
            </a:r>
            <a:r>
              <a:rPr kumimoji="1" lang="zh-CN" altLang="en-US">
                <a:solidFill>
                  <a:srgbClr val="FF0000"/>
                </a:solidFill>
              </a:rPr>
              <a:t>矛盾式</a:t>
            </a:r>
            <a:r>
              <a:rPr kumimoji="1" lang="zh-CN" altLang="en-US">
                <a:solidFill>
                  <a:schemeClr val="tx1"/>
                </a:solidFill>
              </a:rPr>
              <a:t>、</a:t>
            </a:r>
            <a:r>
              <a:rPr kumimoji="1" lang="zh-CN" altLang="en-US">
                <a:solidFill>
                  <a:srgbClr val="FF0000"/>
                </a:solidFill>
              </a:rPr>
              <a:t>可满足式</a:t>
            </a:r>
            <a:r>
              <a:rPr kumimoji="1" lang="zh-CN" altLang="en-US">
                <a:solidFill>
                  <a:schemeClr val="tx1"/>
                </a:solidFill>
              </a:rPr>
              <a:t>？</a:t>
            </a:r>
          </a:p>
        </p:txBody>
      </p:sp>
      <p:graphicFrame>
        <p:nvGraphicFramePr>
          <p:cNvPr id="218119" name="Object 7"/>
          <p:cNvGraphicFramePr>
            <a:graphicFrameLocks noChangeAspect="1"/>
          </p:cNvGraphicFramePr>
          <p:nvPr/>
        </p:nvGraphicFramePr>
        <p:xfrm>
          <a:off x="4983163" y="3724275"/>
          <a:ext cx="4052887" cy="496888"/>
        </p:xfrm>
        <a:graphic>
          <a:graphicData uri="http://schemas.openxmlformats.org/presentationml/2006/ole">
            <mc:AlternateContent xmlns:mc="http://schemas.openxmlformats.org/markup-compatibility/2006">
              <mc:Choice xmlns:v="urn:schemas-microsoft-com:vml" Requires="v">
                <p:oleObj spid="_x0000_s126985" name="Equation" r:id="rId3" imgW="1524000" imgH="175332" progId="Equation.DSMT4">
                  <p:embed/>
                </p:oleObj>
              </mc:Choice>
              <mc:Fallback>
                <p:oleObj name="Equation" r:id="rId3" imgW="1524000" imgH="175332"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163" y="3724275"/>
                        <a:ext cx="405288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直接连接符 7"/>
          <p:cNvCxnSpPr>
            <a:cxnSpLocks noChangeShapeType="1"/>
          </p:cNvCxnSpPr>
          <p:nvPr/>
        </p:nvCxnSpPr>
        <p:spPr bwMode="auto">
          <a:xfrm flipV="1">
            <a:off x="682625" y="2581275"/>
            <a:ext cx="4968875" cy="0"/>
          </a:xfrm>
          <a:prstGeom prst="line">
            <a:avLst/>
          </a:prstGeom>
          <a:noFill/>
          <a:ln w="31750" algn="ctr">
            <a:solidFill>
              <a:srgbClr val="002060"/>
            </a:solidFill>
            <a:round/>
            <a:headEnd/>
            <a:tailEnd/>
          </a:ln>
          <a:effectLst>
            <a:outerShdw sx="999" sy="999" algn="ctr" rotWithShape="0">
              <a:srgbClr val="000000"/>
            </a:outerShdw>
          </a:effectLst>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flipV="1">
            <a:off x="682625" y="4713288"/>
            <a:ext cx="3887788" cy="0"/>
          </a:xfrm>
          <a:prstGeom prst="line">
            <a:avLst/>
          </a:prstGeom>
          <a:noFill/>
          <a:ln w="31750" algn="ctr">
            <a:solidFill>
              <a:srgbClr val="002060"/>
            </a:solidFill>
            <a:round/>
            <a:headEnd/>
            <a:tailEnd/>
          </a:ln>
          <a:effectLst>
            <a:outerShdw sx="999" sy="999" algn="ctr" rotWithShape="0">
              <a:srgbClr val="000000"/>
            </a:outerShdw>
          </a:effectLst>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14">
                                            <p:txEl>
                                              <p:pRg st="0" end="0"/>
                                            </p:txEl>
                                          </p:spTgt>
                                        </p:tgtEl>
                                        <p:attrNameLst>
                                          <p:attrName>style.visibility</p:attrName>
                                        </p:attrNameLst>
                                      </p:cBhvr>
                                      <p:to>
                                        <p:strVal val="visible"/>
                                      </p:to>
                                    </p:set>
                                    <p:anim calcmode="lin" valueType="num">
                                      <p:cBhvr additive="base">
                                        <p:cTn id="7" dur="500" fill="hold"/>
                                        <p:tgtEl>
                                          <p:spTgt spid="2181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811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8114">
                                            <p:txEl>
                                              <p:pRg st="1" end="1"/>
                                            </p:txEl>
                                          </p:spTgt>
                                        </p:tgtEl>
                                        <p:attrNameLst>
                                          <p:attrName>style.visibility</p:attrName>
                                        </p:attrNameLst>
                                      </p:cBhvr>
                                      <p:to>
                                        <p:strVal val="visible"/>
                                      </p:to>
                                    </p:set>
                                    <p:anim calcmode="lin" valueType="num">
                                      <p:cBhvr additive="base">
                                        <p:cTn id="12" dur="500" fill="hold"/>
                                        <p:tgtEl>
                                          <p:spTgt spid="21811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8114">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8114">
                                            <p:txEl>
                                              <p:pRg st="2" end="2"/>
                                            </p:txEl>
                                          </p:spTgt>
                                        </p:tgtEl>
                                        <p:attrNameLst>
                                          <p:attrName>style.visibility</p:attrName>
                                        </p:attrNameLst>
                                      </p:cBhvr>
                                      <p:to>
                                        <p:strVal val="visible"/>
                                      </p:to>
                                    </p:set>
                                    <p:anim calcmode="lin" valueType="num">
                                      <p:cBhvr additive="base">
                                        <p:cTn id="17" dur="500" fill="hold"/>
                                        <p:tgtEl>
                                          <p:spTgt spid="2181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8114">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18114">
                                            <p:txEl>
                                              <p:pRg st="3" end="3"/>
                                            </p:txEl>
                                          </p:spTgt>
                                        </p:tgtEl>
                                        <p:attrNameLst>
                                          <p:attrName>style.visibility</p:attrName>
                                        </p:attrNameLst>
                                      </p:cBhvr>
                                      <p:to>
                                        <p:strVal val="visible"/>
                                      </p:to>
                                    </p:set>
                                    <p:anim calcmode="lin" valueType="num">
                                      <p:cBhvr additive="base">
                                        <p:cTn id="28" dur="500" fill="hold"/>
                                        <p:tgtEl>
                                          <p:spTgt spid="218114">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18114">
                                            <p:txEl>
                                              <p:pRg st="3" end="3"/>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218114">
                                            <p:txEl>
                                              <p:pRg st="4" end="4"/>
                                            </p:txEl>
                                          </p:spTgt>
                                        </p:tgtEl>
                                        <p:attrNameLst>
                                          <p:attrName>style.visibility</p:attrName>
                                        </p:attrNameLst>
                                      </p:cBhvr>
                                      <p:to>
                                        <p:strVal val="visible"/>
                                      </p:to>
                                    </p:set>
                                    <p:anim calcmode="lin" valueType="num">
                                      <p:cBhvr additive="base">
                                        <p:cTn id="33" dur="500" fill="hold"/>
                                        <p:tgtEl>
                                          <p:spTgt spid="21811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8114">
                                            <p:txEl>
                                              <p:pRg st="4" end="4"/>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218114">
                                            <p:txEl>
                                              <p:pRg st="5" end="5"/>
                                            </p:txEl>
                                          </p:spTgt>
                                        </p:tgtEl>
                                        <p:attrNameLst>
                                          <p:attrName>style.visibility</p:attrName>
                                        </p:attrNameLst>
                                      </p:cBhvr>
                                      <p:to>
                                        <p:strVal val="visible"/>
                                      </p:to>
                                    </p:set>
                                    <p:anim calcmode="lin" valueType="num">
                                      <p:cBhvr additive="base">
                                        <p:cTn id="38" dur="500" fill="hold"/>
                                        <p:tgtEl>
                                          <p:spTgt spid="21811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18114">
                                            <p:txEl>
                                              <p:pRg st="5" end="5"/>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500"/>
                            </p:stCondLst>
                            <p:childTnLst>
                              <p:par>
                                <p:cTn id="41" presetID="2" presetClass="entr" presetSubtype="4" fill="hold" grpId="0" nodeType="afterEffect">
                                  <p:stCondLst>
                                    <p:cond delay="0"/>
                                  </p:stCondLst>
                                  <p:childTnLst>
                                    <p:set>
                                      <p:cBhvr>
                                        <p:cTn id="42" dur="1" fill="hold">
                                          <p:stCondLst>
                                            <p:cond delay="0"/>
                                          </p:stCondLst>
                                        </p:cTn>
                                        <p:tgtEl>
                                          <p:spTgt spid="218114">
                                            <p:txEl>
                                              <p:pRg st="6" end="6"/>
                                            </p:txEl>
                                          </p:spTgt>
                                        </p:tgtEl>
                                        <p:attrNameLst>
                                          <p:attrName>style.visibility</p:attrName>
                                        </p:attrNameLst>
                                      </p:cBhvr>
                                      <p:to>
                                        <p:strVal val="visible"/>
                                      </p:to>
                                    </p:set>
                                    <p:anim calcmode="lin" valueType="num">
                                      <p:cBhvr additive="base">
                                        <p:cTn id="43" dur="500" fill="hold"/>
                                        <p:tgtEl>
                                          <p:spTgt spid="21811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8114">
                                            <p:txEl>
                                              <p:pRg st="6" end="6"/>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218114">
                                            <p:txEl>
                                              <p:pRg st="7" end="7"/>
                                            </p:txEl>
                                          </p:spTgt>
                                        </p:tgtEl>
                                        <p:attrNameLst>
                                          <p:attrName>style.visibility</p:attrName>
                                        </p:attrNameLst>
                                      </p:cBhvr>
                                      <p:to>
                                        <p:strVal val="visible"/>
                                      </p:to>
                                    </p:set>
                                    <p:anim calcmode="lin" valueType="num">
                                      <p:cBhvr additive="base">
                                        <p:cTn id="48" dur="500" fill="hold"/>
                                        <p:tgtEl>
                                          <p:spTgt spid="218114">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18114">
                                            <p:txEl>
                                              <p:pRg st="7" end="7"/>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2500"/>
                            </p:stCondLst>
                            <p:childTnLst>
                              <p:par>
                                <p:cTn id="51" presetID="2" presetClass="entr" presetSubtype="4"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18114">
                                            <p:txEl>
                                              <p:pRg st="8" end="8"/>
                                            </p:txEl>
                                          </p:spTgt>
                                        </p:tgtEl>
                                        <p:attrNameLst>
                                          <p:attrName>style.visibility</p:attrName>
                                        </p:attrNameLst>
                                      </p:cBhvr>
                                      <p:to>
                                        <p:strVal val="visible"/>
                                      </p:to>
                                    </p:set>
                                    <p:anim calcmode="lin" valueType="num">
                                      <p:cBhvr additive="base">
                                        <p:cTn id="59" dur="500" fill="hold"/>
                                        <p:tgtEl>
                                          <p:spTgt spid="218114">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18114">
                                            <p:txEl>
                                              <p:pRg st="8" end="8"/>
                                            </p:txEl>
                                          </p:spTgt>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218114">
                                            <p:txEl>
                                              <p:pRg st="9" end="9"/>
                                            </p:txEl>
                                          </p:spTgt>
                                        </p:tgtEl>
                                        <p:attrNameLst>
                                          <p:attrName>style.visibility</p:attrName>
                                        </p:attrNameLst>
                                      </p:cBhvr>
                                      <p:to>
                                        <p:strVal val="visible"/>
                                      </p:to>
                                    </p:set>
                                    <p:anim calcmode="lin" valueType="num">
                                      <p:cBhvr additive="base">
                                        <p:cTn id="64" dur="500" fill="hold"/>
                                        <p:tgtEl>
                                          <p:spTgt spid="218114">
                                            <p:txEl>
                                              <p:pRg st="9" end="9"/>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18114">
                                            <p:txEl>
                                              <p:pRg st="9" end="9"/>
                                            </p:txEl>
                                          </p:spTgt>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1000"/>
                            </p:stCondLst>
                            <p:childTnLst>
                              <p:par>
                                <p:cTn id="67" presetID="2" presetClass="entr" presetSubtype="4" fill="hold" grpId="0" nodeType="afterEffect">
                                  <p:stCondLst>
                                    <p:cond delay="0"/>
                                  </p:stCondLst>
                                  <p:childTnLst>
                                    <p:set>
                                      <p:cBhvr>
                                        <p:cTn id="68" dur="1" fill="hold">
                                          <p:stCondLst>
                                            <p:cond delay="0"/>
                                          </p:stCondLst>
                                        </p:cTn>
                                        <p:tgtEl>
                                          <p:spTgt spid="218114">
                                            <p:txEl>
                                              <p:pRg st="10" end="10"/>
                                            </p:txEl>
                                          </p:spTgt>
                                        </p:tgtEl>
                                        <p:attrNameLst>
                                          <p:attrName>style.visibility</p:attrName>
                                        </p:attrNameLst>
                                      </p:cBhvr>
                                      <p:to>
                                        <p:strVal val="visible"/>
                                      </p:to>
                                    </p:set>
                                    <p:anim calcmode="lin" valueType="num">
                                      <p:cBhvr additive="base">
                                        <p:cTn id="69" dur="500" fill="hold"/>
                                        <p:tgtEl>
                                          <p:spTgt spid="218114">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181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18118"/>
                                        </p:tgtEl>
                                        <p:attrNameLst>
                                          <p:attrName>style.visibility</p:attrName>
                                        </p:attrNameLst>
                                      </p:cBhvr>
                                      <p:to>
                                        <p:strVal val="visible"/>
                                      </p:to>
                                    </p:set>
                                    <p:anim calcmode="lin" valueType="num">
                                      <p:cBhvr additive="base">
                                        <p:cTn id="75" dur="500" fill="hold"/>
                                        <p:tgtEl>
                                          <p:spTgt spid="218118"/>
                                        </p:tgtEl>
                                        <p:attrNameLst>
                                          <p:attrName>ppt_x</p:attrName>
                                        </p:attrNameLst>
                                      </p:cBhvr>
                                      <p:tavLst>
                                        <p:tav tm="0">
                                          <p:val>
                                            <p:strVal val="#ppt_x"/>
                                          </p:val>
                                        </p:tav>
                                        <p:tav tm="100000">
                                          <p:val>
                                            <p:strVal val="#ppt_x"/>
                                          </p:val>
                                        </p:tav>
                                      </p:tavLst>
                                    </p:anim>
                                    <p:anim calcmode="lin" valueType="num">
                                      <p:cBhvr additive="base">
                                        <p:cTn id="76" dur="500" fill="hold"/>
                                        <p:tgtEl>
                                          <p:spTgt spid="218118"/>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500"/>
                            </p:stCondLst>
                            <p:childTnLst>
                              <p:par>
                                <p:cTn id="78" presetID="2" presetClass="entr" presetSubtype="4" fill="hold" nodeType="afterEffect">
                                  <p:stCondLst>
                                    <p:cond delay="0"/>
                                  </p:stCondLst>
                                  <p:childTnLst>
                                    <p:set>
                                      <p:cBhvr>
                                        <p:cTn id="79" dur="1" fill="hold">
                                          <p:stCondLst>
                                            <p:cond delay="0"/>
                                          </p:stCondLst>
                                        </p:cTn>
                                        <p:tgtEl>
                                          <p:spTgt spid="218119"/>
                                        </p:tgtEl>
                                        <p:attrNameLst>
                                          <p:attrName>style.visibility</p:attrName>
                                        </p:attrNameLst>
                                      </p:cBhvr>
                                      <p:to>
                                        <p:strVal val="visible"/>
                                      </p:to>
                                    </p:set>
                                    <p:anim calcmode="lin" valueType="num">
                                      <p:cBhvr additive="base">
                                        <p:cTn id="80" dur="500" fill="hold"/>
                                        <p:tgtEl>
                                          <p:spTgt spid="218119"/>
                                        </p:tgtEl>
                                        <p:attrNameLst>
                                          <p:attrName>ppt_x</p:attrName>
                                        </p:attrNameLst>
                                      </p:cBhvr>
                                      <p:tavLst>
                                        <p:tav tm="0">
                                          <p:val>
                                            <p:strVal val="#ppt_x"/>
                                          </p:val>
                                        </p:tav>
                                        <p:tav tm="100000">
                                          <p:val>
                                            <p:strVal val="#ppt_x"/>
                                          </p:val>
                                        </p:tav>
                                      </p:tavLst>
                                    </p:anim>
                                    <p:anim calcmode="lin" valueType="num">
                                      <p:cBhvr additive="base">
                                        <p:cTn id="81" dur="500" fill="hold"/>
                                        <p:tgtEl>
                                          <p:spTgt spid="218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p:bldP spid="21811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1779588" y="2060575"/>
            <a:ext cx="4953000" cy="533400"/>
          </a:xfrm>
          <a:prstGeom prst="rect">
            <a:avLst/>
          </a:prstGeom>
        </p:spPr>
        <p:txBody>
          <a:bodyPr wrap="none" fromWordArt="1">
            <a:prstTxWarp prst="textDeflate">
              <a:avLst>
                <a:gd name="adj" fmla="val 0"/>
              </a:avLst>
            </a:prstTxWarp>
          </a:bodyPr>
          <a:lstStyle/>
          <a:p>
            <a:pPr algn="ctr"/>
            <a:r>
              <a:rPr lang="en-US" altLang="zh-CN" sz="3600"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rPr>
              <a:t>Thank You !</a:t>
            </a:r>
            <a:endParaRPr lang="zh-CN" altLang="en-US" sz="3600" kern="10">
              <a:ln w="19050">
                <a:solidFill>
                  <a:srgbClr val="FFFFFF"/>
                </a:solidFill>
                <a:round/>
                <a:headEnd/>
                <a:tailEnd/>
              </a:ln>
              <a:gradFill rotWithShape="1">
                <a:gsLst>
                  <a:gs pos="0">
                    <a:schemeClr val="tx1"/>
                  </a:gs>
                  <a:gs pos="100000">
                    <a:schemeClr val="hlink"/>
                  </a:gs>
                </a:gsLst>
                <a:lin ang="0" scaled="1"/>
              </a:gradFill>
              <a:effectLst>
                <a:outerShdw dist="53882" dir="2700000" algn="ctr" rotWithShape="0">
                  <a:schemeClr val="bg2">
                    <a:alpha val="50000"/>
                  </a:schemeClr>
                </a:outerShdw>
              </a:effectLst>
              <a:latin typeface="Arial" panose="020B0604020202020204" pitchFamily="34" charset="0"/>
              <a:cs typeface="Arial" panose="020B0604020202020204" pitchFamily="34" charset="0"/>
            </a:endParaRPr>
          </a:p>
        </p:txBody>
      </p:sp>
      <p:sp>
        <p:nvSpPr>
          <p:cNvPr id="128003" name="Rectangle 7"/>
          <p:cNvSpPr>
            <a:spLocks noGrp="1" noChangeArrowheads="1"/>
          </p:cNvSpPr>
          <p:nvPr>
            <p:ph type="subTitle" idx="4294967295"/>
          </p:nvPr>
        </p:nvSpPr>
        <p:spPr bwMode="gray">
          <a:xfrm>
            <a:off x="2362200" y="3505200"/>
            <a:ext cx="4452938" cy="381000"/>
          </a:xfrm>
          <a:noFill/>
        </p:spPr>
        <p:txBody>
          <a:bodyPr/>
          <a:lstStyle/>
          <a:p>
            <a:pPr marL="0" indent="0" algn="ctr" eaLnBrk="1" hangingPunct="1">
              <a:spcBef>
                <a:spcPct val="0"/>
              </a:spcBef>
              <a:buFont typeface="Wingdings" panose="05000000000000000000" pitchFamily="2" charset="2"/>
              <a:buNone/>
            </a:pPr>
            <a:r>
              <a:rPr lang="en-US" altLang="zh-CN" sz="1600" b="0" smtClean="0">
                <a:solidFill>
                  <a:schemeClr val="tx2"/>
                </a:solidFill>
              </a:rPr>
              <a:t>www.themegallery.com</a:t>
            </a:r>
          </a:p>
        </p:txBody>
      </p:sp>
      <p:sp>
        <p:nvSpPr>
          <p:cNvPr id="128004" name="Rectangle 3"/>
          <p:cNvSpPr>
            <a:spLocks noChangeArrowheads="1"/>
          </p:cNvSpPr>
          <p:nvPr/>
        </p:nvSpPr>
        <p:spPr bwMode="gray">
          <a:xfrm>
            <a:off x="1951038" y="3116263"/>
            <a:ext cx="460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Char char="n"/>
            </a:pPr>
            <a:r>
              <a:rPr lang="en-US" altLang="zh-CN" sz="2000"/>
              <a:t>http://202.115.21.136:8080/lssx/</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BF1B988-9049-488D-B1D2-47E1CEF4AFB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7411" name="Rectangle 2"/>
          <p:cNvSpPr>
            <a:spLocks noGrp="1" noChangeArrowheads="1"/>
          </p:cNvSpPr>
          <p:nvPr>
            <p:ph type="title"/>
          </p:nvPr>
        </p:nvSpPr>
        <p:spPr/>
        <p:txBody>
          <a:bodyPr/>
          <a:lstStyle/>
          <a:p>
            <a:pPr eaLnBrk="1" hangingPunct="1"/>
            <a:r>
              <a:rPr lang="zh-CN" altLang="en-US" smtClean="0"/>
              <a:t>例</a:t>
            </a:r>
            <a:r>
              <a:rPr lang="en-US" altLang="zh-CN" smtClean="0"/>
              <a:t>4.2.1</a:t>
            </a:r>
            <a:endParaRPr lang="zh-CN" altLang="en-US" smtClean="0"/>
          </a:p>
        </p:txBody>
      </p:sp>
      <p:sp>
        <p:nvSpPr>
          <p:cNvPr id="113667" name="Rectangle 3"/>
          <p:cNvSpPr>
            <a:spLocks noGrp="1" noChangeArrowheads="1"/>
          </p:cNvSpPr>
          <p:nvPr>
            <p:ph type="body" idx="1"/>
          </p:nvPr>
        </p:nvSpPr>
        <p:spPr>
          <a:xfrm>
            <a:off x="611188" y="1268413"/>
            <a:ext cx="7848600" cy="2998787"/>
          </a:xfrm>
        </p:spPr>
        <p:txBody>
          <a:bodyPr/>
          <a:lstStyle/>
          <a:p>
            <a:pPr marL="0" indent="0" eaLnBrk="1" hangingPunct="1">
              <a:buFont typeface="Wingdings" panose="05000000000000000000" pitchFamily="2" charset="2"/>
              <a:buNone/>
            </a:pPr>
            <a:r>
              <a:rPr lang="zh-CN" altLang="en-US" smtClean="0"/>
              <a:t>设有如下命题，并用</a:t>
            </a:r>
            <a:r>
              <a:rPr lang="en-US" altLang="zh-CN" smtClean="0"/>
              <a:t>n</a:t>
            </a:r>
            <a:r>
              <a:rPr lang="zh-CN" altLang="en-US" smtClean="0"/>
              <a:t>元谓词进行表示。</a:t>
            </a:r>
          </a:p>
          <a:p>
            <a:pPr marL="0" indent="0" eaLnBrk="1" hangingPunct="1">
              <a:buFont typeface="Wingdings" panose="05000000000000000000" pitchFamily="2" charset="2"/>
              <a:buNone/>
            </a:pPr>
            <a:r>
              <a:rPr lang="en-US" altLang="zh-CN" smtClean="0"/>
              <a:t>    P</a:t>
            </a:r>
            <a:r>
              <a:rPr lang="zh-CN" altLang="en-US" smtClean="0"/>
              <a:t>：</a:t>
            </a:r>
            <a:r>
              <a:rPr lang="zh-CN" altLang="en-US" smtClean="0">
                <a:solidFill>
                  <a:srgbClr val="FF0000"/>
                </a:solidFill>
              </a:rPr>
              <a:t>王童</a:t>
            </a:r>
            <a:r>
              <a:rPr lang="zh-CN" altLang="en-US" smtClean="0">
                <a:solidFill>
                  <a:srgbClr val="0000FF"/>
                </a:solidFill>
              </a:rPr>
              <a:t>是一个三好学生</a:t>
            </a:r>
            <a:r>
              <a:rPr lang="zh-CN" altLang="en-US" smtClean="0"/>
              <a:t>；  </a:t>
            </a:r>
          </a:p>
          <a:p>
            <a:pPr marL="0" indent="0" eaLnBrk="1" hangingPunct="1">
              <a:buFont typeface="Wingdings" panose="05000000000000000000" pitchFamily="2" charset="2"/>
              <a:buNone/>
            </a:pPr>
            <a:r>
              <a:rPr lang="en-US" altLang="zh-CN" smtClean="0"/>
              <a:t>    Q</a:t>
            </a:r>
            <a:r>
              <a:rPr lang="zh-CN" altLang="en-US" smtClean="0"/>
              <a:t>：</a:t>
            </a:r>
            <a:r>
              <a:rPr lang="zh-CN" altLang="en-US" smtClean="0">
                <a:solidFill>
                  <a:srgbClr val="FF0000"/>
                </a:solidFill>
              </a:rPr>
              <a:t>李新华</a:t>
            </a:r>
            <a:r>
              <a:rPr lang="zh-CN" altLang="en-US" smtClean="0">
                <a:solidFill>
                  <a:srgbClr val="0000FF"/>
                </a:solidFill>
              </a:rPr>
              <a:t>是</a:t>
            </a:r>
            <a:r>
              <a:rPr lang="zh-CN" altLang="en-US" smtClean="0">
                <a:solidFill>
                  <a:srgbClr val="FF0000"/>
                </a:solidFill>
              </a:rPr>
              <a:t>李兰</a:t>
            </a:r>
            <a:r>
              <a:rPr lang="zh-CN" altLang="en-US" smtClean="0">
                <a:solidFill>
                  <a:srgbClr val="0000FF"/>
                </a:solidFill>
              </a:rPr>
              <a:t>的父亲</a:t>
            </a:r>
            <a:r>
              <a:rPr lang="zh-CN" altLang="en-US" smtClean="0"/>
              <a:t>；</a:t>
            </a:r>
          </a:p>
          <a:p>
            <a:pPr marL="0" indent="0" eaLnBrk="1" hangingPunct="1">
              <a:buFont typeface="Wingdings" panose="05000000000000000000" pitchFamily="2" charset="2"/>
              <a:buNone/>
            </a:pPr>
            <a:r>
              <a:rPr lang="zh-CN" altLang="en-US" smtClean="0"/>
              <a:t>    </a:t>
            </a:r>
            <a:r>
              <a:rPr lang="en-US" altLang="zh-CN" smtClean="0"/>
              <a:t>R</a:t>
            </a:r>
            <a:r>
              <a:rPr lang="zh-CN" altLang="en-US" smtClean="0"/>
              <a:t>：</a:t>
            </a:r>
            <a:r>
              <a:rPr lang="zh-CN" altLang="en-US" smtClean="0">
                <a:solidFill>
                  <a:srgbClr val="FF0000"/>
                </a:solidFill>
              </a:rPr>
              <a:t>张强</a:t>
            </a:r>
            <a:r>
              <a:rPr lang="zh-CN" altLang="en-US" smtClean="0">
                <a:solidFill>
                  <a:srgbClr val="0000FF"/>
                </a:solidFill>
              </a:rPr>
              <a:t>与</a:t>
            </a:r>
            <a:r>
              <a:rPr lang="zh-CN" altLang="en-US" smtClean="0">
                <a:solidFill>
                  <a:srgbClr val="FF0000"/>
                </a:solidFill>
              </a:rPr>
              <a:t>谢莉</a:t>
            </a:r>
            <a:r>
              <a:rPr lang="zh-CN" altLang="en-US" smtClean="0">
                <a:solidFill>
                  <a:srgbClr val="0000FF"/>
                </a:solidFill>
              </a:rPr>
              <a:t>是好朋友</a:t>
            </a:r>
            <a:r>
              <a:rPr lang="zh-CN" altLang="en-US" smtClean="0"/>
              <a:t>；  </a:t>
            </a:r>
          </a:p>
          <a:p>
            <a:pPr marL="0" indent="0" eaLnBrk="1" hangingPunct="1">
              <a:buFont typeface="Wingdings" panose="05000000000000000000" pitchFamily="2" charset="2"/>
              <a:buNone/>
            </a:pPr>
            <a:r>
              <a:rPr lang="en-US" altLang="zh-CN" smtClean="0"/>
              <a:t>    S</a:t>
            </a:r>
            <a:r>
              <a:rPr lang="zh-CN" altLang="en-US" smtClean="0"/>
              <a:t>：</a:t>
            </a:r>
            <a:r>
              <a:rPr lang="zh-CN" altLang="en-US" smtClean="0">
                <a:solidFill>
                  <a:srgbClr val="FF0000"/>
                </a:solidFill>
              </a:rPr>
              <a:t>武汉</a:t>
            </a:r>
            <a:r>
              <a:rPr lang="zh-CN" altLang="en-US" smtClean="0">
                <a:solidFill>
                  <a:srgbClr val="0000FF"/>
                </a:solidFill>
              </a:rPr>
              <a:t>位于</a:t>
            </a:r>
            <a:r>
              <a:rPr lang="zh-CN" altLang="en-US" smtClean="0">
                <a:solidFill>
                  <a:srgbClr val="FF0000"/>
                </a:solidFill>
              </a:rPr>
              <a:t>北京</a:t>
            </a:r>
            <a:r>
              <a:rPr lang="zh-CN" altLang="en-US" smtClean="0">
                <a:solidFill>
                  <a:srgbClr val="0000FF"/>
                </a:solidFill>
              </a:rPr>
              <a:t>和</a:t>
            </a:r>
            <a:r>
              <a:rPr lang="zh-CN" altLang="en-US" smtClean="0">
                <a:solidFill>
                  <a:srgbClr val="FF0000"/>
                </a:solidFill>
              </a:rPr>
              <a:t>广州</a:t>
            </a:r>
            <a:r>
              <a:rPr lang="zh-CN" altLang="en-US" smtClean="0">
                <a:solidFill>
                  <a:srgbClr val="0000FF"/>
                </a:solidFill>
              </a:rPr>
              <a:t>之间</a:t>
            </a:r>
            <a:r>
              <a:rPr lang="zh-CN" altLang="en-US" smtClean="0"/>
              <a:t>。 </a:t>
            </a:r>
          </a:p>
        </p:txBody>
      </p:sp>
      <p:sp>
        <p:nvSpPr>
          <p:cNvPr id="113669" name="AutoShape 5"/>
          <p:cNvSpPr>
            <a:spLocks noChangeArrowheads="1"/>
          </p:cNvSpPr>
          <p:nvPr/>
        </p:nvSpPr>
        <p:spPr bwMode="auto">
          <a:xfrm>
            <a:off x="973138" y="3087688"/>
            <a:ext cx="5183187" cy="2051050"/>
          </a:xfrm>
          <a:prstGeom prst="wedgeRectCallout">
            <a:avLst>
              <a:gd name="adj1" fmla="val -6324"/>
              <a:gd name="adj2" fmla="val -90125"/>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sz="3200"/>
              <a:t> </a:t>
            </a:r>
            <a:r>
              <a:rPr lang="en-US" altLang="zh-CN" sz="3200">
                <a:solidFill>
                  <a:srgbClr val="FFFF00"/>
                </a:solidFill>
              </a:rPr>
              <a:t>S(x)</a:t>
            </a:r>
            <a:r>
              <a:rPr lang="zh-CN" altLang="en-US" sz="3200">
                <a:solidFill>
                  <a:srgbClr val="FFFF00"/>
                </a:solidFill>
              </a:rPr>
              <a:t>：</a:t>
            </a:r>
            <a:r>
              <a:rPr lang="en-US" altLang="zh-CN" sz="3200">
                <a:solidFill>
                  <a:srgbClr val="FFFF00"/>
                </a:solidFill>
              </a:rPr>
              <a:t>x</a:t>
            </a:r>
            <a:r>
              <a:rPr lang="zh-CN" altLang="en-US" sz="3200">
                <a:solidFill>
                  <a:srgbClr val="FFFF00"/>
                </a:solidFill>
              </a:rPr>
              <a:t>是一个三好学生</a:t>
            </a:r>
          </a:p>
          <a:p>
            <a:pPr algn="just" eaLnBrk="1" hangingPunct="1">
              <a:buClrTx/>
              <a:buFontTx/>
              <a:buNone/>
            </a:pPr>
            <a:r>
              <a:rPr lang="en-US" altLang="zh-CN" sz="3200">
                <a:solidFill>
                  <a:srgbClr val="FFFF00"/>
                </a:solidFill>
              </a:rPr>
              <a:t> a</a:t>
            </a:r>
            <a:r>
              <a:rPr lang="zh-CN" altLang="en-US" sz="3200">
                <a:solidFill>
                  <a:srgbClr val="FFFF00"/>
                </a:solidFill>
              </a:rPr>
              <a:t>：王童</a:t>
            </a:r>
          </a:p>
          <a:p>
            <a:pPr algn="just" eaLnBrk="1" hangingPunct="1">
              <a:buClrTx/>
              <a:buFontTx/>
              <a:buNone/>
            </a:pPr>
            <a:r>
              <a:rPr lang="zh-CN" altLang="en-US" sz="3200">
                <a:solidFill>
                  <a:srgbClr val="FFFF00"/>
                </a:solidFill>
              </a:rPr>
              <a:t> 命题</a:t>
            </a:r>
            <a:r>
              <a:rPr lang="en-US" altLang="zh-CN" sz="3200">
                <a:solidFill>
                  <a:srgbClr val="FFFF00"/>
                </a:solidFill>
              </a:rPr>
              <a:t>P</a:t>
            </a:r>
            <a:r>
              <a:rPr lang="zh-CN" altLang="en-US" sz="3200">
                <a:solidFill>
                  <a:srgbClr val="FFFF00"/>
                </a:solidFill>
              </a:rPr>
              <a:t>可表示为：</a:t>
            </a:r>
            <a:r>
              <a:rPr lang="pt-BR" altLang="zh-CN" sz="3200">
                <a:solidFill>
                  <a:srgbClr val="FFFF00"/>
                </a:solidFill>
              </a:rPr>
              <a:t>S(a)</a:t>
            </a:r>
            <a:endParaRPr lang="zh-CN" altLang="en-US" sz="3200">
              <a:solidFill>
                <a:srgbClr val="FFFF00"/>
              </a:solidFill>
            </a:endParaRPr>
          </a:p>
        </p:txBody>
      </p:sp>
      <p:sp>
        <p:nvSpPr>
          <p:cNvPr id="113670" name="AutoShape 6"/>
          <p:cNvSpPr>
            <a:spLocks noChangeArrowheads="1"/>
          </p:cNvSpPr>
          <p:nvPr/>
        </p:nvSpPr>
        <p:spPr bwMode="auto">
          <a:xfrm>
            <a:off x="973138" y="3451225"/>
            <a:ext cx="5470525" cy="2732088"/>
          </a:xfrm>
          <a:prstGeom prst="wedgeRectCallout">
            <a:avLst>
              <a:gd name="adj1" fmla="val -4005"/>
              <a:gd name="adj2" fmla="val -67315"/>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sz="3200">
                <a:solidFill>
                  <a:srgbClr val="FFFF00"/>
                </a:solidFill>
              </a:rPr>
              <a:t> F(x, y)</a:t>
            </a:r>
            <a:r>
              <a:rPr lang="zh-CN" altLang="en-US" sz="3200">
                <a:solidFill>
                  <a:srgbClr val="FFFF00"/>
                </a:solidFill>
              </a:rPr>
              <a:t>：</a:t>
            </a:r>
            <a:r>
              <a:rPr lang="en-US" altLang="zh-CN" sz="3200">
                <a:solidFill>
                  <a:srgbClr val="FFFF00"/>
                </a:solidFill>
              </a:rPr>
              <a:t>x</a:t>
            </a:r>
            <a:r>
              <a:rPr lang="zh-CN" altLang="en-US" sz="3200">
                <a:solidFill>
                  <a:srgbClr val="FFFF00"/>
                </a:solidFill>
              </a:rPr>
              <a:t>是</a:t>
            </a:r>
            <a:r>
              <a:rPr lang="en-US" altLang="zh-CN" sz="3200">
                <a:solidFill>
                  <a:srgbClr val="FFFF00"/>
                </a:solidFill>
              </a:rPr>
              <a:t>y</a:t>
            </a:r>
            <a:r>
              <a:rPr lang="zh-CN" altLang="en-US" sz="3200">
                <a:solidFill>
                  <a:srgbClr val="FFFF00"/>
                </a:solidFill>
              </a:rPr>
              <a:t>的父亲</a:t>
            </a:r>
          </a:p>
          <a:p>
            <a:pPr algn="just" eaLnBrk="1" hangingPunct="1">
              <a:buClrTx/>
              <a:buFontTx/>
              <a:buNone/>
            </a:pPr>
            <a:r>
              <a:rPr lang="en-US" altLang="zh-CN" sz="3200">
                <a:solidFill>
                  <a:srgbClr val="FFFF00"/>
                </a:solidFill>
              </a:rPr>
              <a:t> b</a:t>
            </a:r>
            <a:r>
              <a:rPr lang="zh-CN" altLang="en-US" sz="3200">
                <a:solidFill>
                  <a:srgbClr val="FFFF00"/>
                </a:solidFill>
              </a:rPr>
              <a:t>：李新华</a:t>
            </a:r>
          </a:p>
          <a:p>
            <a:pPr algn="just" eaLnBrk="1" hangingPunct="1">
              <a:buClrTx/>
              <a:buFontTx/>
              <a:buNone/>
            </a:pPr>
            <a:r>
              <a:rPr lang="en-US" altLang="zh-CN" sz="3200">
                <a:solidFill>
                  <a:srgbClr val="FFFF00"/>
                </a:solidFill>
              </a:rPr>
              <a:t> c</a:t>
            </a:r>
            <a:r>
              <a:rPr lang="zh-CN" altLang="en-US" sz="3200">
                <a:solidFill>
                  <a:srgbClr val="FFFF00"/>
                </a:solidFill>
              </a:rPr>
              <a:t>：李兰</a:t>
            </a:r>
          </a:p>
          <a:p>
            <a:pPr algn="just" eaLnBrk="1" hangingPunct="1">
              <a:buClrTx/>
              <a:buFontTx/>
              <a:buNone/>
            </a:pPr>
            <a:r>
              <a:rPr lang="zh-CN" altLang="en-US" sz="3200">
                <a:solidFill>
                  <a:srgbClr val="FFFF00"/>
                </a:solidFill>
              </a:rPr>
              <a:t> 命题</a:t>
            </a:r>
            <a:r>
              <a:rPr lang="de-DE" altLang="zh-CN" sz="3200">
                <a:solidFill>
                  <a:srgbClr val="FFFF00"/>
                </a:solidFill>
              </a:rPr>
              <a:t>Q</a:t>
            </a:r>
            <a:r>
              <a:rPr lang="zh-CN" altLang="en-US" sz="3200">
                <a:solidFill>
                  <a:srgbClr val="FFFF00"/>
                </a:solidFill>
              </a:rPr>
              <a:t>可表示为：</a:t>
            </a:r>
            <a:r>
              <a:rPr lang="de-DE" altLang="zh-CN" sz="3200">
                <a:solidFill>
                  <a:srgbClr val="FFFF00"/>
                </a:solidFill>
              </a:rPr>
              <a:t>F(b, c)</a:t>
            </a:r>
            <a:endParaRPr lang="zh-CN" altLang="en-US" sz="3200">
              <a:solidFill>
                <a:srgbClr val="FFFF00"/>
              </a:solidFill>
            </a:endParaRPr>
          </a:p>
        </p:txBody>
      </p:sp>
      <p:sp>
        <p:nvSpPr>
          <p:cNvPr id="113671" name="AutoShape 7"/>
          <p:cNvSpPr>
            <a:spLocks noChangeArrowheads="1"/>
          </p:cNvSpPr>
          <p:nvPr/>
        </p:nvSpPr>
        <p:spPr bwMode="auto">
          <a:xfrm>
            <a:off x="971550" y="4108450"/>
            <a:ext cx="5470525" cy="2344738"/>
          </a:xfrm>
          <a:prstGeom prst="wedgeRectCallout">
            <a:avLst>
              <a:gd name="adj1" fmla="val -639"/>
              <a:gd name="adj2" fmla="val -71463"/>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sz="3200">
                <a:solidFill>
                  <a:srgbClr val="FFFF00"/>
                </a:solidFill>
              </a:rPr>
              <a:t> T(x, y)</a:t>
            </a:r>
            <a:r>
              <a:rPr lang="zh-CN" altLang="en-US" sz="3200">
                <a:solidFill>
                  <a:srgbClr val="FFFF00"/>
                </a:solidFill>
              </a:rPr>
              <a:t>：</a:t>
            </a:r>
            <a:r>
              <a:rPr lang="en-US" altLang="zh-CN" sz="3200">
                <a:solidFill>
                  <a:srgbClr val="FFFF00"/>
                </a:solidFill>
              </a:rPr>
              <a:t>x</a:t>
            </a:r>
            <a:r>
              <a:rPr lang="zh-CN" altLang="en-US" sz="3200">
                <a:solidFill>
                  <a:srgbClr val="FFFF00"/>
                </a:solidFill>
              </a:rPr>
              <a:t>与</a:t>
            </a:r>
            <a:r>
              <a:rPr lang="en-US" altLang="zh-CN" sz="3200">
                <a:solidFill>
                  <a:srgbClr val="FFFF00"/>
                </a:solidFill>
              </a:rPr>
              <a:t>y</a:t>
            </a:r>
            <a:r>
              <a:rPr lang="zh-CN" altLang="en-US" sz="3200">
                <a:solidFill>
                  <a:srgbClr val="FFFF00"/>
                </a:solidFill>
              </a:rPr>
              <a:t>是好朋友</a:t>
            </a:r>
          </a:p>
          <a:p>
            <a:pPr algn="just" eaLnBrk="1" hangingPunct="1">
              <a:buClrTx/>
              <a:buFontTx/>
              <a:buNone/>
            </a:pPr>
            <a:r>
              <a:rPr lang="en-US" altLang="zh-CN" sz="3200">
                <a:solidFill>
                  <a:srgbClr val="FFFF00"/>
                </a:solidFill>
              </a:rPr>
              <a:t> d</a:t>
            </a:r>
            <a:r>
              <a:rPr lang="zh-CN" altLang="en-US" sz="3200">
                <a:solidFill>
                  <a:srgbClr val="FFFF00"/>
                </a:solidFill>
              </a:rPr>
              <a:t>：张强</a:t>
            </a:r>
          </a:p>
          <a:p>
            <a:pPr algn="just" eaLnBrk="1" hangingPunct="1">
              <a:lnSpc>
                <a:spcPct val="100000"/>
              </a:lnSpc>
              <a:spcBef>
                <a:spcPct val="0"/>
              </a:spcBef>
              <a:buClrTx/>
              <a:buFontTx/>
              <a:buNone/>
            </a:pPr>
            <a:r>
              <a:rPr lang="en-US" altLang="zh-CN" sz="3200">
                <a:solidFill>
                  <a:srgbClr val="FFFF00"/>
                </a:solidFill>
              </a:rPr>
              <a:t> e</a:t>
            </a:r>
            <a:r>
              <a:rPr lang="zh-CN" altLang="en-US" sz="3200">
                <a:solidFill>
                  <a:srgbClr val="FFFF00"/>
                </a:solidFill>
              </a:rPr>
              <a:t>：谢莉</a:t>
            </a:r>
          </a:p>
          <a:p>
            <a:pPr algn="just" eaLnBrk="1" hangingPunct="1">
              <a:lnSpc>
                <a:spcPct val="100000"/>
              </a:lnSpc>
              <a:spcBef>
                <a:spcPct val="0"/>
              </a:spcBef>
              <a:buClrTx/>
              <a:buFontTx/>
              <a:buNone/>
            </a:pPr>
            <a:r>
              <a:rPr lang="zh-CN" altLang="en-US" sz="3200">
                <a:solidFill>
                  <a:srgbClr val="FFFF00"/>
                </a:solidFill>
              </a:rPr>
              <a:t> 命题</a:t>
            </a:r>
            <a:r>
              <a:rPr lang="de-DE" altLang="zh-CN" sz="3200">
                <a:solidFill>
                  <a:srgbClr val="FFFF00"/>
                </a:solidFill>
              </a:rPr>
              <a:t>R</a:t>
            </a:r>
            <a:r>
              <a:rPr lang="zh-CN" altLang="en-US" sz="3200">
                <a:solidFill>
                  <a:srgbClr val="FFFF00"/>
                </a:solidFill>
              </a:rPr>
              <a:t>可表示为：</a:t>
            </a:r>
            <a:r>
              <a:rPr lang="de-DE" altLang="zh-CN" sz="3200">
                <a:solidFill>
                  <a:srgbClr val="FFFF00"/>
                </a:solidFill>
              </a:rPr>
              <a:t>T(d, e)</a:t>
            </a:r>
            <a:endParaRPr lang="zh-CN" altLang="en-US" sz="3200">
              <a:solidFill>
                <a:srgbClr val="FFFF00"/>
              </a:solidFill>
            </a:endParaRPr>
          </a:p>
        </p:txBody>
      </p:sp>
      <p:sp>
        <p:nvSpPr>
          <p:cNvPr id="113672" name="AutoShape 8"/>
          <p:cNvSpPr>
            <a:spLocks noChangeArrowheads="1"/>
          </p:cNvSpPr>
          <p:nvPr/>
        </p:nvSpPr>
        <p:spPr bwMode="auto">
          <a:xfrm>
            <a:off x="971550" y="4797425"/>
            <a:ext cx="6408738" cy="1663700"/>
          </a:xfrm>
          <a:prstGeom prst="wedgeRectCallout">
            <a:avLst>
              <a:gd name="adj1" fmla="val -12991"/>
              <a:gd name="adj2" fmla="val -82250"/>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sz="3200">
                <a:solidFill>
                  <a:srgbClr val="FFFF00"/>
                </a:solidFill>
              </a:rPr>
              <a:t> B(x,y,z)</a:t>
            </a:r>
            <a:r>
              <a:rPr lang="zh-CN" altLang="en-US" sz="3200">
                <a:solidFill>
                  <a:srgbClr val="FFFF00"/>
                </a:solidFill>
              </a:rPr>
              <a:t>：</a:t>
            </a:r>
            <a:r>
              <a:rPr lang="en-US" altLang="zh-CN" sz="3200">
                <a:solidFill>
                  <a:srgbClr val="FFFF00"/>
                </a:solidFill>
              </a:rPr>
              <a:t>x</a:t>
            </a:r>
            <a:r>
              <a:rPr lang="zh-CN" altLang="en-US" sz="3200">
                <a:solidFill>
                  <a:srgbClr val="FFFF00"/>
                </a:solidFill>
              </a:rPr>
              <a:t>位于</a:t>
            </a:r>
            <a:r>
              <a:rPr lang="en-US" altLang="zh-CN" sz="3200">
                <a:solidFill>
                  <a:srgbClr val="FFFF00"/>
                </a:solidFill>
              </a:rPr>
              <a:t>y</a:t>
            </a:r>
            <a:r>
              <a:rPr lang="zh-CN" altLang="en-US" sz="3200">
                <a:solidFill>
                  <a:srgbClr val="FFFF00"/>
                </a:solidFill>
              </a:rPr>
              <a:t>和</a:t>
            </a:r>
            <a:r>
              <a:rPr lang="en-US" altLang="zh-CN" sz="3200">
                <a:solidFill>
                  <a:srgbClr val="FFFF00"/>
                </a:solidFill>
              </a:rPr>
              <a:t>z</a:t>
            </a:r>
            <a:r>
              <a:rPr lang="zh-CN" altLang="en-US" sz="3200">
                <a:solidFill>
                  <a:srgbClr val="FFFF00"/>
                </a:solidFill>
              </a:rPr>
              <a:t>之间</a:t>
            </a:r>
          </a:p>
          <a:p>
            <a:pPr algn="just" eaLnBrk="1" hangingPunct="1">
              <a:lnSpc>
                <a:spcPct val="100000"/>
              </a:lnSpc>
              <a:spcBef>
                <a:spcPct val="0"/>
              </a:spcBef>
              <a:buClrTx/>
              <a:buFontTx/>
              <a:buNone/>
            </a:pPr>
            <a:r>
              <a:rPr lang="en-US" altLang="zh-CN" sz="3200">
                <a:solidFill>
                  <a:srgbClr val="FFFF00"/>
                </a:solidFill>
              </a:rPr>
              <a:t> f</a:t>
            </a:r>
            <a:r>
              <a:rPr lang="zh-CN" altLang="en-US" sz="3200">
                <a:solidFill>
                  <a:srgbClr val="FFFF00"/>
                </a:solidFill>
              </a:rPr>
              <a:t>：武汉  </a:t>
            </a:r>
            <a:r>
              <a:rPr lang="en-US" altLang="zh-CN" sz="3200">
                <a:solidFill>
                  <a:srgbClr val="FFFF00"/>
                </a:solidFill>
              </a:rPr>
              <a:t>g</a:t>
            </a:r>
            <a:r>
              <a:rPr lang="zh-CN" altLang="en-US" sz="3200">
                <a:solidFill>
                  <a:srgbClr val="FFFF00"/>
                </a:solidFill>
              </a:rPr>
              <a:t>：北京  </a:t>
            </a:r>
            <a:r>
              <a:rPr lang="en-US" altLang="zh-CN" sz="3200">
                <a:solidFill>
                  <a:srgbClr val="FFFF00"/>
                </a:solidFill>
              </a:rPr>
              <a:t>h</a:t>
            </a:r>
            <a:r>
              <a:rPr lang="zh-CN" altLang="en-US" sz="3200">
                <a:solidFill>
                  <a:srgbClr val="FFFF00"/>
                </a:solidFill>
              </a:rPr>
              <a:t>：广州</a:t>
            </a:r>
          </a:p>
          <a:p>
            <a:pPr algn="just" eaLnBrk="1" hangingPunct="1">
              <a:lnSpc>
                <a:spcPct val="100000"/>
              </a:lnSpc>
              <a:spcBef>
                <a:spcPct val="0"/>
              </a:spcBef>
              <a:buClrTx/>
              <a:buFontTx/>
              <a:buNone/>
            </a:pPr>
            <a:r>
              <a:rPr lang="zh-CN" altLang="en-US" sz="3200">
                <a:solidFill>
                  <a:srgbClr val="FFFF00"/>
                </a:solidFill>
              </a:rPr>
              <a:t> 命题</a:t>
            </a:r>
            <a:r>
              <a:rPr lang="pt-BR" altLang="zh-CN" sz="3200">
                <a:solidFill>
                  <a:srgbClr val="FFFF00"/>
                </a:solidFill>
              </a:rPr>
              <a:t>S</a:t>
            </a:r>
            <a:r>
              <a:rPr lang="zh-CN" altLang="en-US" sz="3200">
                <a:solidFill>
                  <a:srgbClr val="FFFF00"/>
                </a:solidFill>
              </a:rPr>
              <a:t>可表示为：</a:t>
            </a:r>
            <a:r>
              <a:rPr lang="pt-BR" altLang="zh-CN" sz="3200">
                <a:solidFill>
                  <a:srgbClr val="FFFF00"/>
                </a:solidFill>
              </a:rPr>
              <a:t>B(f, g, h)</a:t>
            </a:r>
            <a:endParaRPr lang="zh-CN" altLang="en-US" sz="3200">
              <a:solidFill>
                <a:srgbClr val="FFFF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1" dur="500"/>
                                        <p:tgtEl>
                                          <p:spTgt spid="113667">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5" dur="500"/>
                                        <p:tgtEl>
                                          <p:spTgt spid="113667">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19" dur="500"/>
                                        <p:tgtEl>
                                          <p:spTgt spid="113667">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13667">
                                            <p:txEl>
                                              <p:pRg st="4" end="4"/>
                                            </p:txEl>
                                          </p:spTgt>
                                        </p:tgtEl>
                                        <p:attrNameLst>
                                          <p:attrName>style.visibility</p:attrName>
                                        </p:attrNameLst>
                                      </p:cBhvr>
                                      <p:to>
                                        <p:strVal val="visible"/>
                                      </p:to>
                                    </p:set>
                                    <p:animEffect transition="in" filter="blinds(horizontal)">
                                      <p:cBhvr>
                                        <p:cTn id="23" dur="500"/>
                                        <p:tgtEl>
                                          <p:spTgt spid="11366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3669">
                                            <p:bg/>
                                          </p:spTgt>
                                        </p:tgtEl>
                                        <p:attrNameLst>
                                          <p:attrName>style.visibility</p:attrName>
                                        </p:attrNameLst>
                                      </p:cBhvr>
                                      <p:to>
                                        <p:strVal val="visible"/>
                                      </p:to>
                                    </p:set>
                                    <p:animEffect transition="in" filter="wipe(left)">
                                      <p:cBhvr>
                                        <p:cTn id="28" dur="500"/>
                                        <p:tgtEl>
                                          <p:spTgt spid="113669">
                                            <p:bg/>
                                          </p:spTgt>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13669">
                                            <p:txEl>
                                              <p:pRg st="0" end="0"/>
                                            </p:txEl>
                                          </p:spTgt>
                                        </p:tgtEl>
                                        <p:attrNameLst>
                                          <p:attrName>style.visibility</p:attrName>
                                        </p:attrNameLst>
                                      </p:cBhvr>
                                      <p:to>
                                        <p:strVal val="visible"/>
                                      </p:to>
                                    </p:set>
                                    <p:animEffect transition="in" filter="wipe(left)">
                                      <p:cBhvr>
                                        <p:cTn id="32" dur="500"/>
                                        <p:tgtEl>
                                          <p:spTgt spid="11366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669">
                                            <p:txEl>
                                              <p:pRg st="1" end="1"/>
                                            </p:txEl>
                                          </p:spTgt>
                                        </p:tgtEl>
                                        <p:attrNameLst>
                                          <p:attrName>style.visibility</p:attrName>
                                        </p:attrNameLst>
                                      </p:cBhvr>
                                      <p:to>
                                        <p:strVal val="visible"/>
                                      </p:to>
                                    </p:set>
                                    <p:animEffect transition="in" filter="wipe(left)">
                                      <p:cBhvr>
                                        <p:cTn id="37" dur="500"/>
                                        <p:tgtEl>
                                          <p:spTgt spid="113669">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669">
                                            <p:txEl>
                                              <p:pRg st="2" end="2"/>
                                            </p:txEl>
                                          </p:spTgt>
                                        </p:tgtEl>
                                        <p:attrNameLst>
                                          <p:attrName>style.visibility</p:attrName>
                                        </p:attrNameLst>
                                      </p:cBhvr>
                                      <p:to>
                                        <p:strVal val="visible"/>
                                      </p:to>
                                    </p:set>
                                    <p:animEffect transition="in" filter="wipe(left)">
                                      <p:cBhvr>
                                        <p:cTn id="42" dur="500"/>
                                        <p:tgtEl>
                                          <p:spTgt spid="113669">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3" fill="hold" grpId="1" nodeType="clickEffect">
                                  <p:stCondLst>
                                    <p:cond delay="0"/>
                                  </p:stCondLst>
                                  <p:childTnLst>
                                    <p:anim calcmode="lin" valueType="num">
                                      <p:cBhvr additive="base">
                                        <p:cTn id="46" dur="500"/>
                                        <p:tgtEl>
                                          <p:spTgt spid="113669">
                                            <p:txEl>
                                              <p:pRg st="0" end="0"/>
                                            </p:txEl>
                                          </p:spTgt>
                                        </p:tgtEl>
                                        <p:attrNameLst>
                                          <p:attrName>ppt_x</p:attrName>
                                        </p:attrNameLst>
                                      </p:cBhvr>
                                      <p:tavLst>
                                        <p:tav tm="0">
                                          <p:val>
                                            <p:strVal val="ppt_x"/>
                                          </p:val>
                                        </p:tav>
                                        <p:tav tm="100000">
                                          <p:val>
                                            <p:strVal val="1+ppt_w/2"/>
                                          </p:val>
                                        </p:tav>
                                      </p:tavLst>
                                    </p:anim>
                                    <p:anim calcmode="lin" valueType="num">
                                      <p:cBhvr additive="base">
                                        <p:cTn id="47" dur="500"/>
                                        <p:tgtEl>
                                          <p:spTgt spid="113669">
                                            <p:txEl>
                                              <p:pRg st="0" end="0"/>
                                            </p:txEl>
                                          </p:spTgt>
                                        </p:tgtEl>
                                        <p:attrNameLst>
                                          <p:attrName>ppt_y</p:attrName>
                                        </p:attrNameLst>
                                      </p:cBhvr>
                                      <p:tavLst>
                                        <p:tav tm="0">
                                          <p:val>
                                            <p:strVal val="ppt_y"/>
                                          </p:val>
                                        </p:tav>
                                        <p:tav tm="100000">
                                          <p:val>
                                            <p:strVal val="0-ppt_h/2"/>
                                          </p:val>
                                        </p:tav>
                                      </p:tavLst>
                                    </p:anim>
                                    <p:set>
                                      <p:cBhvr>
                                        <p:cTn id="48" dur="1" fill="hold">
                                          <p:stCondLst>
                                            <p:cond delay="499"/>
                                          </p:stCondLst>
                                        </p:cTn>
                                        <p:tgtEl>
                                          <p:spTgt spid="113669">
                                            <p:txEl>
                                              <p:pRg st="0" end="0"/>
                                            </p:txEl>
                                          </p:spTgt>
                                        </p:tgtEl>
                                        <p:attrNameLst>
                                          <p:attrName>style.visibility</p:attrName>
                                        </p:attrNameLst>
                                      </p:cBhvr>
                                      <p:to>
                                        <p:strVal val="hidden"/>
                                      </p:to>
                                    </p:set>
                                  </p:childTnLst>
                                </p:cTn>
                              </p:par>
                              <p:par>
                                <p:cTn id="49" presetID="2" presetClass="exit" presetSubtype="3" fill="hold" grpId="1" nodeType="withEffect">
                                  <p:stCondLst>
                                    <p:cond delay="0"/>
                                  </p:stCondLst>
                                  <p:childTnLst>
                                    <p:anim calcmode="lin" valueType="num">
                                      <p:cBhvr additive="base">
                                        <p:cTn id="50" dur="500"/>
                                        <p:tgtEl>
                                          <p:spTgt spid="113669">
                                            <p:txEl>
                                              <p:pRg st="1" end="1"/>
                                            </p:txEl>
                                          </p:spTgt>
                                        </p:tgtEl>
                                        <p:attrNameLst>
                                          <p:attrName>ppt_x</p:attrName>
                                        </p:attrNameLst>
                                      </p:cBhvr>
                                      <p:tavLst>
                                        <p:tav tm="0">
                                          <p:val>
                                            <p:strVal val="ppt_x"/>
                                          </p:val>
                                        </p:tav>
                                        <p:tav tm="100000">
                                          <p:val>
                                            <p:strVal val="1+ppt_w/2"/>
                                          </p:val>
                                        </p:tav>
                                      </p:tavLst>
                                    </p:anim>
                                    <p:anim calcmode="lin" valueType="num">
                                      <p:cBhvr additive="base">
                                        <p:cTn id="51" dur="500"/>
                                        <p:tgtEl>
                                          <p:spTgt spid="113669">
                                            <p:txEl>
                                              <p:pRg st="1" end="1"/>
                                            </p:txEl>
                                          </p:spTgt>
                                        </p:tgtEl>
                                        <p:attrNameLst>
                                          <p:attrName>ppt_y</p:attrName>
                                        </p:attrNameLst>
                                      </p:cBhvr>
                                      <p:tavLst>
                                        <p:tav tm="0">
                                          <p:val>
                                            <p:strVal val="ppt_y"/>
                                          </p:val>
                                        </p:tav>
                                        <p:tav tm="100000">
                                          <p:val>
                                            <p:strVal val="0-ppt_h/2"/>
                                          </p:val>
                                        </p:tav>
                                      </p:tavLst>
                                    </p:anim>
                                    <p:set>
                                      <p:cBhvr>
                                        <p:cTn id="52" dur="1" fill="hold">
                                          <p:stCondLst>
                                            <p:cond delay="499"/>
                                          </p:stCondLst>
                                        </p:cTn>
                                        <p:tgtEl>
                                          <p:spTgt spid="113669">
                                            <p:txEl>
                                              <p:pRg st="1" end="1"/>
                                            </p:txEl>
                                          </p:spTgt>
                                        </p:tgtEl>
                                        <p:attrNameLst>
                                          <p:attrName>style.visibility</p:attrName>
                                        </p:attrNameLst>
                                      </p:cBhvr>
                                      <p:to>
                                        <p:strVal val="hidden"/>
                                      </p:to>
                                    </p:set>
                                  </p:childTnLst>
                                </p:cTn>
                              </p:par>
                              <p:par>
                                <p:cTn id="53" presetID="2" presetClass="exit" presetSubtype="3" fill="hold" grpId="1" nodeType="withEffect">
                                  <p:stCondLst>
                                    <p:cond delay="0"/>
                                  </p:stCondLst>
                                  <p:childTnLst>
                                    <p:anim calcmode="lin" valueType="num">
                                      <p:cBhvr additive="base">
                                        <p:cTn id="54" dur="500"/>
                                        <p:tgtEl>
                                          <p:spTgt spid="113669">
                                            <p:txEl>
                                              <p:pRg st="2" end="2"/>
                                            </p:txEl>
                                          </p:spTgt>
                                        </p:tgtEl>
                                        <p:attrNameLst>
                                          <p:attrName>ppt_x</p:attrName>
                                        </p:attrNameLst>
                                      </p:cBhvr>
                                      <p:tavLst>
                                        <p:tav tm="0">
                                          <p:val>
                                            <p:strVal val="ppt_x"/>
                                          </p:val>
                                        </p:tav>
                                        <p:tav tm="100000">
                                          <p:val>
                                            <p:strVal val="1+ppt_w/2"/>
                                          </p:val>
                                        </p:tav>
                                      </p:tavLst>
                                    </p:anim>
                                    <p:anim calcmode="lin" valueType="num">
                                      <p:cBhvr additive="base">
                                        <p:cTn id="55" dur="500"/>
                                        <p:tgtEl>
                                          <p:spTgt spid="113669">
                                            <p:txEl>
                                              <p:pRg st="2" end="2"/>
                                            </p:txEl>
                                          </p:spTgt>
                                        </p:tgtEl>
                                        <p:attrNameLst>
                                          <p:attrName>ppt_y</p:attrName>
                                        </p:attrNameLst>
                                      </p:cBhvr>
                                      <p:tavLst>
                                        <p:tav tm="0">
                                          <p:val>
                                            <p:strVal val="ppt_y"/>
                                          </p:val>
                                        </p:tav>
                                        <p:tav tm="100000">
                                          <p:val>
                                            <p:strVal val="0-ppt_h/2"/>
                                          </p:val>
                                        </p:tav>
                                      </p:tavLst>
                                    </p:anim>
                                    <p:set>
                                      <p:cBhvr>
                                        <p:cTn id="56" dur="1" fill="hold">
                                          <p:stCondLst>
                                            <p:cond delay="499"/>
                                          </p:stCondLst>
                                        </p:cTn>
                                        <p:tgtEl>
                                          <p:spTgt spid="113669">
                                            <p:txEl>
                                              <p:pRg st="2" end="2"/>
                                            </p:txEl>
                                          </p:spTgt>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500"/>
                                        <p:tgtEl>
                                          <p:spTgt spid="113669">
                                            <p:bg/>
                                          </p:spTgt>
                                        </p:tgtEl>
                                        <p:attrNameLst>
                                          <p:attrName>ppt_x</p:attrName>
                                        </p:attrNameLst>
                                      </p:cBhvr>
                                      <p:tavLst>
                                        <p:tav tm="0">
                                          <p:val>
                                            <p:strVal val="ppt_x"/>
                                          </p:val>
                                        </p:tav>
                                        <p:tav tm="100000">
                                          <p:val>
                                            <p:strVal val="1+ppt_w/2"/>
                                          </p:val>
                                        </p:tav>
                                      </p:tavLst>
                                    </p:anim>
                                    <p:anim calcmode="lin" valueType="num">
                                      <p:cBhvr additive="base">
                                        <p:cTn id="59" dur="500"/>
                                        <p:tgtEl>
                                          <p:spTgt spid="113669">
                                            <p:bg/>
                                          </p:spTgt>
                                        </p:tgtEl>
                                        <p:attrNameLst>
                                          <p:attrName>ppt_y</p:attrName>
                                        </p:attrNameLst>
                                      </p:cBhvr>
                                      <p:tavLst>
                                        <p:tav tm="0">
                                          <p:val>
                                            <p:strVal val="ppt_y"/>
                                          </p:val>
                                        </p:tav>
                                        <p:tav tm="100000">
                                          <p:val>
                                            <p:strVal val="0-ppt_h/2"/>
                                          </p:val>
                                        </p:tav>
                                      </p:tavLst>
                                    </p:anim>
                                    <p:set>
                                      <p:cBhvr>
                                        <p:cTn id="60" dur="1" fill="hold">
                                          <p:stCondLst>
                                            <p:cond delay="499"/>
                                          </p:stCondLst>
                                        </p:cTn>
                                        <p:tgtEl>
                                          <p:spTgt spid="113669">
                                            <p:bg/>
                                          </p:spTgt>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3670">
                                            <p:bg/>
                                          </p:spTgt>
                                        </p:tgtEl>
                                        <p:attrNameLst>
                                          <p:attrName>style.visibility</p:attrName>
                                        </p:attrNameLst>
                                      </p:cBhvr>
                                      <p:to>
                                        <p:strVal val="visible"/>
                                      </p:to>
                                    </p:set>
                                    <p:animEffect transition="in" filter="wipe(left)">
                                      <p:cBhvr>
                                        <p:cTn id="65" dur="500"/>
                                        <p:tgtEl>
                                          <p:spTgt spid="113670">
                                            <p:bg/>
                                          </p:spTgt>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13670">
                                            <p:txEl>
                                              <p:pRg st="0" end="0"/>
                                            </p:txEl>
                                          </p:spTgt>
                                        </p:tgtEl>
                                        <p:attrNameLst>
                                          <p:attrName>style.visibility</p:attrName>
                                        </p:attrNameLst>
                                      </p:cBhvr>
                                      <p:to>
                                        <p:strVal val="visible"/>
                                      </p:to>
                                    </p:set>
                                    <p:animEffect transition="in" filter="wipe(left)">
                                      <p:cBhvr>
                                        <p:cTn id="69" dur="500"/>
                                        <p:tgtEl>
                                          <p:spTgt spid="113670">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3670">
                                            <p:txEl>
                                              <p:pRg st="1" end="1"/>
                                            </p:txEl>
                                          </p:spTgt>
                                        </p:tgtEl>
                                        <p:attrNameLst>
                                          <p:attrName>style.visibility</p:attrName>
                                        </p:attrNameLst>
                                      </p:cBhvr>
                                      <p:to>
                                        <p:strVal val="visible"/>
                                      </p:to>
                                    </p:set>
                                    <p:animEffect transition="in" filter="wipe(left)">
                                      <p:cBhvr>
                                        <p:cTn id="74" dur="500"/>
                                        <p:tgtEl>
                                          <p:spTgt spid="113670">
                                            <p:txEl>
                                              <p:pRg st="1" end="1"/>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13670">
                                            <p:txEl>
                                              <p:pRg st="2" end="2"/>
                                            </p:txEl>
                                          </p:spTgt>
                                        </p:tgtEl>
                                        <p:attrNameLst>
                                          <p:attrName>style.visibility</p:attrName>
                                        </p:attrNameLst>
                                      </p:cBhvr>
                                      <p:to>
                                        <p:strVal val="visible"/>
                                      </p:to>
                                    </p:set>
                                    <p:animEffect transition="in" filter="wipe(left)">
                                      <p:cBhvr>
                                        <p:cTn id="79" dur="500"/>
                                        <p:tgtEl>
                                          <p:spTgt spid="113670">
                                            <p:txEl>
                                              <p:pRg st="2" end="2"/>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13670">
                                            <p:txEl>
                                              <p:pRg st="3" end="3"/>
                                            </p:txEl>
                                          </p:spTgt>
                                        </p:tgtEl>
                                        <p:attrNameLst>
                                          <p:attrName>style.visibility</p:attrName>
                                        </p:attrNameLst>
                                      </p:cBhvr>
                                      <p:to>
                                        <p:strVal val="visible"/>
                                      </p:to>
                                    </p:set>
                                    <p:animEffect transition="in" filter="wipe(left)">
                                      <p:cBhvr>
                                        <p:cTn id="84" dur="500"/>
                                        <p:tgtEl>
                                          <p:spTgt spid="113670">
                                            <p:txEl>
                                              <p:pRg st="3" end="3"/>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xit" presetSubtype="3" fill="hold" grpId="1" nodeType="clickEffect">
                                  <p:stCondLst>
                                    <p:cond delay="0"/>
                                  </p:stCondLst>
                                  <p:childTnLst>
                                    <p:anim calcmode="lin" valueType="num">
                                      <p:cBhvr additive="base">
                                        <p:cTn id="88" dur="500"/>
                                        <p:tgtEl>
                                          <p:spTgt spid="113670">
                                            <p:txEl>
                                              <p:pRg st="0" end="0"/>
                                            </p:txEl>
                                          </p:spTgt>
                                        </p:tgtEl>
                                        <p:attrNameLst>
                                          <p:attrName>ppt_x</p:attrName>
                                        </p:attrNameLst>
                                      </p:cBhvr>
                                      <p:tavLst>
                                        <p:tav tm="0">
                                          <p:val>
                                            <p:strVal val="ppt_x"/>
                                          </p:val>
                                        </p:tav>
                                        <p:tav tm="100000">
                                          <p:val>
                                            <p:strVal val="1+ppt_w/2"/>
                                          </p:val>
                                        </p:tav>
                                      </p:tavLst>
                                    </p:anim>
                                    <p:anim calcmode="lin" valueType="num">
                                      <p:cBhvr additive="base">
                                        <p:cTn id="89" dur="500"/>
                                        <p:tgtEl>
                                          <p:spTgt spid="113670">
                                            <p:txEl>
                                              <p:pRg st="0" end="0"/>
                                            </p:txEl>
                                          </p:spTgt>
                                        </p:tgtEl>
                                        <p:attrNameLst>
                                          <p:attrName>ppt_y</p:attrName>
                                        </p:attrNameLst>
                                      </p:cBhvr>
                                      <p:tavLst>
                                        <p:tav tm="0">
                                          <p:val>
                                            <p:strVal val="ppt_y"/>
                                          </p:val>
                                        </p:tav>
                                        <p:tav tm="100000">
                                          <p:val>
                                            <p:strVal val="0-ppt_h/2"/>
                                          </p:val>
                                        </p:tav>
                                      </p:tavLst>
                                    </p:anim>
                                    <p:set>
                                      <p:cBhvr>
                                        <p:cTn id="90" dur="1" fill="hold">
                                          <p:stCondLst>
                                            <p:cond delay="499"/>
                                          </p:stCondLst>
                                        </p:cTn>
                                        <p:tgtEl>
                                          <p:spTgt spid="113670">
                                            <p:txEl>
                                              <p:pRg st="0" end="0"/>
                                            </p:txEl>
                                          </p:spTgt>
                                        </p:tgtEl>
                                        <p:attrNameLst>
                                          <p:attrName>style.visibility</p:attrName>
                                        </p:attrNameLst>
                                      </p:cBhvr>
                                      <p:to>
                                        <p:strVal val="hidden"/>
                                      </p:to>
                                    </p:set>
                                  </p:childTnLst>
                                </p:cTn>
                              </p:par>
                              <p:par>
                                <p:cTn id="91" presetID="2" presetClass="exit" presetSubtype="3" fill="hold" grpId="1" nodeType="withEffect">
                                  <p:stCondLst>
                                    <p:cond delay="0"/>
                                  </p:stCondLst>
                                  <p:childTnLst>
                                    <p:anim calcmode="lin" valueType="num">
                                      <p:cBhvr additive="base">
                                        <p:cTn id="92" dur="500"/>
                                        <p:tgtEl>
                                          <p:spTgt spid="113670">
                                            <p:txEl>
                                              <p:pRg st="1" end="1"/>
                                            </p:txEl>
                                          </p:spTgt>
                                        </p:tgtEl>
                                        <p:attrNameLst>
                                          <p:attrName>ppt_x</p:attrName>
                                        </p:attrNameLst>
                                      </p:cBhvr>
                                      <p:tavLst>
                                        <p:tav tm="0">
                                          <p:val>
                                            <p:strVal val="ppt_x"/>
                                          </p:val>
                                        </p:tav>
                                        <p:tav tm="100000">
                                          <p:val>
                                            <p:strVal val="1+ppt_w/2"/>
                                          </p:val>
                                        </p:tav>
                                      </p:tavLst>
                                    </p:anim>
                                    <p:anim calcmode="lin" valueType="num">
                                      <p:cBhvr additive="base">
                                        <p:cTn id="93" dur="500"/>
                                        <p:tgtEl>
                                          <p:spTgt spid="113670">
                                            <p:txEl>
                                              <p:pRg st="1" end="1"/>
                                            </p:txEl>
                                          </p:spTgt>
                                        </p:tgtEl>
                                        <p:attrNameLst>
                                          <p:attrName>ppt_y</p:attrName>
                                        </p:attrNameLst>
                                      </p:cBhvr>
                                      <p:tavLst>
                                        <p:tav tm="0">
                                          <p:val>
                                            <p:strVal val="ppt_y"/>
                                          </p:val>
                                        </p:tav>
                                        <p:tav tm="100000">
                                          <p:val>
                                            <p:strVal val="0-ppt_h/2"/>
                                          </p:val>
                                        </p:tav>
                                      </p:tavLst>
                                    </p:anim>
                                    <p:set>
                                      <p:cBhvr>
                                        <p:cTn id="94" dur="1" fill="hold">
                                          <p:stCondLst>
                                            <p:cond delay="499"/>
                                          </p:stCondLst>
                                        </p:cTn>
                                        <p:tgtEl>
                                          <p:spTgt spid="113670">
                                            <p:txEl>
                                              <p:pRg st="1" end="1"/>
                                            </p:txEl>
                                          </p:spTgt>
                                        </p:tgtEl>
                                        <p:attrNameLst>
                                          <p:attrName>style.visibility</p:attrName>
                                        </p:attrNameLst>
                                      </p:cBhvr>
                                      <p:to>
                                        <p:strVal val="hidden"/>
                                      </p:to>
                                    </p:set>
                                  </p:childTnLst>
                                </p:cTn>
                              </p:par>
                              <p:par>
                                <p:cTn id="95" presetID="2" presetClass="exit" presetSubtype="3" fill="hold" grpId="1" nodeType="withEffect">
                                  <p:stCondLst>
                                    <p:cond delay="0"/>
                                  </p:stCondLst>
                                  <p:childTnLst>
                                    <p:anim calcmode="lin" valueType="num">
                                      <p:cBhvr additive="base">
                                        <p:cTn id="96" dur="500"/>
                                        <p:tgtEl>
                                          <p:spTgt spid="113670">
                                            <p:txEl>
                                              <p:pRg st="2" end="2"/>
                                            </p:txEl>
                                          </p:spTgt>
                                        </p:tgtEl>
                                        <p:attrNameLst>
                                          <p:attrName>ppt_x</p:attrName>
                                        </p:attrNameLst>
                                      </p:cBhvr>
                                      <p:tavLst>
                                        <p:tav tm="0">
                                          <p:val>
                                            <p:strVal val="ppt_x"/>
                                          </p:val>
                                        </p:tav>
                                        <p:tav tm="100000">
                                          <p:val>
                                            <p:strVal val="1+ppt_w/2"/>
                                          </p:val>
                                        </p:tav>
                                      </p:tavLst>
                                    </p:anim>
                                    <p:anim calcmode="lin" valueType="num">
                                      <p:cBhvr additive="base">
                                        <p:cTn id="97" dur="500"/>
                                        <p:tgtEl>
                                          <p:spTgt spid="113670">
                                            <p:txEl>
                                              <p:pRg st="2" end="2"/>
                                            </p:txEl>
                                          </p:spTgt>
                                        </p:tgtEl>
                                        <p:attrNameLst>
                                          <p:attrName>ppt_y</p:attrName>
                                        </p:attrNameLst>
                                      </p:cBhvr>
                                      <p:tavLst>
                                        <p:tav tm="0">
                                          <p:val>
                                            <p:strVal val="ppt_y"/>
                                          </p:val>
                                        </p:tav>
                                        <p:tav tm="100000">
                                          <p:val>
                                            <p:strVal val="0-ppt_h/2"/>
                                          </p:val>
                                        </p:tav>
                                      </p:tavLst>
                                    </p:anim>
                                    <p:set>
                                      <p:cBhvr>
                                        <p:cTn id="98" dur="1" fill="hold">
                                          <p:stCondLst>
                                            <p:cond delay="499"/>
                                          </p:stCondLst>
                                        </p:cTn>
                                        <p:tgtEl>
                                          <p:spTgt spid="113670">
                                            <p:txEl>
                                              <p:pRg st="2" end="2"/>
                                            </p:txEl>
                                          </p:spTgt>
                                        </p:tgtEl>
                                        <p:attrNameLst>
                                          <p:attrName>style.visibility</p:attrName>
                                        </p:attrNameLst>
                                      </p:cBhvr>
                                      <p:to>
                                        <p:strVal val="hidden"/>
                                      </p:to>
                                    </p:set>
                                  </p:childTnLst>
                                </p:cTn>
                              </p:par>
                              <p:par>
                                <p:cTn id="99" presetID="2" presetClass="exit" presetSubtype="3" fill="hold" grpId="1" nodeType="withEffect">
                                  <p:stCondLst>
                                    <p:cond delay="0"/>
                                  </p:stCondLst>
                                  <p:childTnLst>
                                    <p:anim calcmode="lin" valueType="num">
                                      <p:cBhvr additive="base">
                                        <p:cTn id="100" dur="500"/>
                                        <p:tgtEl>
                                          <p:spTgt spid="113670">
                                            <p:txEl>
                                              <p:pRg st="3" end="3"/>
                                            </p:txEl>
                                          </p:spTgt>
                                        </p:tgtEl>
                                        <p:attrNameLst>
                                          <p:attrName>ppt_x</p:attrName>
                                        </p:attrNameLst>
                                      </p:cBhvr>
                                      <p:tavLst>
                                        <p:tav tm="0">
                                          <p:val>
                                            <p:strVal val="ppt_x"/>
                                          </p:val>
                                        </p:tav>
                                        <p:tav tm="100000">
                                          <p:val>
                                            <p:strVal val="1+ppt_w/2"/>
                                          </p:val>
                                        </p:tav>
                                      </p:tavLst>
                                    </p:anim>
                                    <p:anim calcmode="lin" valueType="num">
                                      <p:cBhvr additive="base">
                                        <p:cTn id="101" dur="500"/>
                                        <p:tgtEl>
                                          <p:spTgt spid="113670">
                                            <p:txEl>
                                              <p:pRg st="3" end="3"/>
                                            </p:txEl>
                                          </p:spTgt>
                                        </p:tgtEl>
                                        <p:attrNameLst>
                                          <p:attrName>ppt_y</p:attrName>
                                        </p:attrNameLst>
                                      </p:cBhvr>
                                      <p:tavLst>
                                        <p:tav tm="0">
                                          <p:val>
                                            <p:strVal val="ppt_y"/>
                                          </p:val>
                                        </p:tav>
                                        <p:tav tm="100000">
                                          <p:val>
                                            <p:strVal val="0-ppt_h/2"/>
                                          </p:val>
                                        </p:tav>
                                      </p:tavLst>
                                    </p:anim>
                                    <p:set>
                                      <p:cBhvr>
                                        <p:cTn id="102" dur="1" fill="hold">
                                          <p:stCondLst>
                                            <p:cond delay="499"/>
                                          </p:stCondLst>
                                        </p:cTn>
                                        <p:tgtEl>
                                          <p:spTgt spid="113670">
                                            <p:txEl>
                                              <p:pRg st="3" end="3"/>
                                            </p:txEl>
                                          </p:spTgt>
                                        </p:tgtEl>
                                        <p:attrNameLst>
                                          <p:attrName>style.visibility</p:attrName>
                                        </p:attrNameLst>
                                      </p:cBhvr>
                                      <p:to>
                                        <p:strVal val="hidden"/>
                                      </p:to>
                                    </p:set>
                                  </p:childTnLst>
                                </p:cTn>
                              </p:par>
                              <p:par>
                                <p:cTn id="103" presetID="2" presetClass="exit" presetSubtype="3" fill="hold" grpId="1" nodeType="withEffect">
                                  <p:stCondLst>
                                    <p:cond delay="0"/>
                                  </p:stCondLst>
                                  <p:childTnLst>
                                    <p:anim calcmode="lin" valueType="num">
                                      <p:cBhvr additive="base">
                                        <p:cTn id="104" dur="500"/>
                                        <p:tgtEl>
                                          <p:spTgt spid="113670">
                                            <p:bg/>
                                          </p:spTgt>
                                        </p:tgtEl>
                                        <p:attrNameLst>
                                          <p:attrName>ppt_x</p:attrName>
                                        </p:attrNameLst>
                                      </p:cBhvr>
                                      <p:tavLst>
                                        <p:tav tm="0">
                                          <p:val>
                                            <p:strVal val="ppt_x"/>
                                          </p:val>
                                        </p:tav>
                                        <p:tav tm="100000">
                                          <p:val>
                                            <p:strVal val="1+ppt_w/2"/>
                                          </p:val>
                                        </p:tav>
                                      </p:tavLst>
                                    </p:anim>
                                    <p:anim calcmode="lin" valueType="num">
                                      <p:cBhvr additive="base">
                                        <p:cTn id="105" dur="500"/>
                                        <p:tgtEl>
                                          <p:spTgt spid="113670">
                                            <p:bg/>
                                          </p:spTgt>
                                        </p:tgtEl>
                                        <p:attrNameLst>
                                          <p:attrName>ppt_y</p:attrName>
                                        </p:attrNameLst>
                                      </p:cBhvr>
                                      <p:tavLst>
                                        <p:tav tm="0">
                                          <p:val>
                                            <p:strVal val="ppt_y"/>
                                          </p:val>
                                        </p:tav>
                                        <p:tav tm="100000">
                                          <p:val>
                                            <p:strVal val="0-ppt_h/2"/>
                                          </p:val>
                                        </p:tav>
                                      </p:tavLst>
                                    </p:anim>
                                    <p:set>
                                      <p:cBhvr>
                                        <p:cTn id="106" dur="1" fill="hold">
                                          <p:stCondLst>
                                            <p:cond delay="499"/>
                                          </p:stCondLst>
                                        </p:cTn>
                                        <p:tgtEl>
                                          <p:spTgt spid="113670">
                                            <p:bg/>
                                          </p:spTgt>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13671">
                                            <p:bg/>
                                          </p:spTgt>
                                        </p:tgtEl>
                                        <p:attrNameLst>
                                          <p:attrName>style.visibility</p:attrName>
                                        </p:attrNameLst>
                                      </p:cBhvr>
                                      <p:to>
                                        <p:strVal val="visible"/>
                                      </p:to>
                                    </p:set>
                                    <p:animEffect transition="in" filter="wipe(left)">
                                      <p:cBhvr>
                                        <p:cTn id="111" dur="500"/>
                                        <p:tgtEl>
                                          <p:spTgt spid="113671">
                                            <p:bg/>
                                          </p:spTgt>
                                        </p:tgtEl>
                                      </p:cBhvr>
                                    </p:animEffect>
                                  </p:childTnLst>
                                </p:cTn>
                              </p:par>
                            </p:childTnLst>
                          </p:cTn>
                        </p:par>
                        <p:par>
                          <p:cTn id="112" fill="hold" nodeType="afterGroup">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113671">
                                            <p:txEl>
                                              <p:pRg st="0" end="0"/>
                                            </p:txEl>
                                          </p:spTgt>
                                        </p:tgtEl>
                                        <p:attrNameLst>
                                          <p:attrName>style.visibility</p:attrName>
                                        </p:attrNameLst>
                                      </p:cBhvr>
                                      <p:to>
                                        <p:strVal val="visible"/>
                                      </p:to>
                                    </p:set>
                                    <p:animEffect transition="in" filter="wipe(left)">
                                      <p:cBhvr>
                                        <p:cTn id="115" dur="500"/>
                                        <p:tgtEl>
                                          <p:spTgt spid="113671">
                                            <p:txEl>
                                              <p:pRg st="0" end="0"/>
                                            </p:txEl>
                                          </p:spTgt>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13671">
                                            <p:txEl>
                                              <p:pRg st="1" end="1"/>
                                            </p:txEl>
                                          </p:spTgt>
                                        </p:tgtEl>
                                        <p:attrNameLst>
                                          <p:attrName>style.visibility</p:attrName>
                                        </p:attrNameLst>
                                      </p:cBhvr>
                                      <p:to>
                                        <p:strVal val="visible"/>
                                      </p:to>
                                    </p:set>
                                    <p:animEffect transition="in" filter="wipe(left)">
                                      <p:cBhvr>
                                        <p:cTn id="120" dur="500"/>
                                        <p:tgtEl>
                                          <p:spTgt spid="113671">
                                            <p:txEl>
                                              <p:pRg st="1" end="1"/>
                                            </p:txEl>
                                          </p:spTgt>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13671">
                                            <p:txEl>
                                              <p:pRg st="2" end="2"/>
                                            </p:txEl>
                                          </p:spTgt>
                                        </p:tgtEl>
                                        <p:attrNameLst>
                                          <p:attrName>style.visibility</p:attrName>
                                        </p:attrNameLst>
                                      </p:cBhvr>
                                      <p:to>
                                        <p:strVal val="visible"/>
                                      </p:to>
                                    </p:set>
                                    <p:animEffect transition="in" filter="wipe(left)">
                                      <p:cBhvr>
                                        <p:cTn id="125" dur="500"/>
                                        <p:tgtEl>
                                          <p:spTgt spid="113671">
                                            <p:txEl>
                                              <p:pRg st="2" end="2"/>
                                            </p:txEl>
                                          </p:spTgt>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13671">
                                            <p:txEl>
                                              <p:pRg st="3" end="3"/>
                                            </p:txEl>
                                          </p:spTgt>
                                        </p:tgtEl>
                                        <p:attrNameLst>
                                          <p:attrName>style.visibility</p:attrName>
                                        </p:attrNameLst>
                                      </p:cBhvr>
                                      <p:to>
                                        <p:strVal val="visible"/>
                                      </p:to>
                                    </p:set>
                                    <p:animEffect transition="in" filter="wipe(left)">
                                      <p:cBhvr>
                                        <p:cTn id="130" dur="500"/>
                                        <p:tgtEl>
                                          <p:spTgt spid="113671">
                                            <p:txEl>
                                              <p:pRg st="3" end="3"/>
                                            </p:txEl>
                                          </p:spTgt>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xit" presetSubtype="3" fill="hold" grpId="1" nodeType="clickEffect">
                                  <p:stCondLst>
                                    <p:cond delay="0"/>
                                  </p:stCondLst>
                                  <p:childTnLst>
                                    <p:anim calcmode="lin" valueType="num">
                                      <p:cBhvr additive="base">
                                        <p:cTn id="134" dur="500"/>
                                        <p:tgtEl>
                                          <p:spTgt spid="113671">
                                            <p:txEl>
                                              <p:pRg st="0" end="0"/>
                                            </p:txEl>
                                          </p:spTgt>
                                        </p:tgtEl>
                                        <p:attrNameLst>
                                          <p:attrName>ppt_x</p:attrName>
                                        </p:attrNameLst>
                                      </p:cBhvr>
                                      <p:tavLst>
                                        <p:tav tm="0">
                                          <p:val>
                                            <p:strVal val="ppt_x"/>
                                          </p:val>
                                        </p:tav>
                                        <p:tav tm="100000">
                                          <p:val>
                                            <p:strVal val="1+ppt_w/2"/>
                                          </p:val>
                                        </p:tav>
                                      </p:tavLst>
                                    </p:anim>
                                    <p:anim calcmode="lin" valueType="num">
                                      <p:cBhvr additive="base">
                                        <p:cTn id="135" dur="500"/>
                                        <p:tgtEl>
                                          <p:spTgt spid="113671">
                                            <p:txEl>
                                              <p:pRg st="0" end="0"/>
                                            </p:txEl>
                                          </p:spTgt>
                                        </p:tgtEl>
                                        <p:attrNameLst>
                                          <p:attrName>ppt_y</p:attrName>
                                        </p:attrNameLst>
                                      </p:cBhvr>
                                      <p:tavLst>
                                        <p:tav tm="0">
                                          <p:val>
                                            <p:strVal val="ppt_y"/>
                                          </p:val>
                                        </p:tav>
                                        <p:tav tm="100000">
                                          <p:val>
                                            <p:strVal val="0-ppt_h/2"/>
                                          </p:val>
                                        </p:tav>
                                      </p:tavLst>
                                    </p:anim>
                                    <p:set>
                                      <p:cBhvr>
                                        <p:cTn id="136" dur="1" fill="hold">
                                          <p:stCondLst>
                                            <p:cond delay="499"/>
                                          </p:stCondLst>
                                        </p:cTn>
                                        <p:tgtEl>
                                          <p:spTgt spid="113671">
                                            <p:txEl>
                                              <p:pRg st="0" end="0"/>
                                            </p:txEl>
                                          </p:spTgt>
                                        </p:tgtEl>
                                        <p:attrNameLst>
                                          <p:attrName>style.visibility</p:attrName>
                                        </p:attrNameLst>
                                      </p:cBhvr>
                                      <p:to>
                                        <p:strVal val="hidden"/>
                                      </p:to>
                                    </p:set>
                                  </p:childTnLst>
                                </p:cTn>
                              </p:par>
                              <p:par>
                                <p:cTn id="137" presetID="2" presetClass="exit" presetSubtype="3" fill="hold" grpId="1" nodeType="withEffect">
                                  <p:stCondLst>
                                    <p:cond delay="0"/>
                                  </p:stCondLst>
                                  <p:childTnLst>
                                    <p:anim calcmode="lin" valueType="num">
                                      <p:cBhvr additive="base">
                                        <p:cTn id="138" dur="500"/>
                                        <p:tgtEl>
                                          <p:spTgt spid="113671">
                                            <p:txEl>
                                              <p:pRg st="1" end="1"/>
                                            </p:txEl>
                                          </p:spTgt>
                                        </p:tgtEl>
                                        <p:attrNameLst>
                                          <p:attrName>ppt_x</p:attrName>
                                        </p:attrNameLst>
                                      </p:cBhvr>
                                      <p:tavLst>
                                        <p:tav tm="0">
                                          <p:val>
                                            <p:strVal val="ppt_x"/>
                                          </p:val>
                                        </p:tav>
                                        <p:tav tm="100000">
                                          <p:val>
                                            <p:strVal val="1+ppt_w/2"/>
                                          </p:val>
                                        </p:tav>
                                      </p:tavLst>
                                    </p:anim>
                                    <p:anim calcmode="lin" valueType="num">
                                      <p:cBhvr additive="base">
                                        <p:cTn id="139" dur="500"/>
                                        <p:tgtEl>
                                          <p:spTgt spid="113671">
                                            <p:txEl>
                                              <p:pRg st="1" end="1"/>
                                            </p:txEl>
                                          </p:spTgt>
                                        </p:tgtEl>
                                        <p:attrNameLst>
                                          <p:attrName>ppt_y</p:attrName>
                                        </p:attrNameLst>
                                      </p:cBhvr>
                                      <p:tavLst>
                                        <p:tav tm="0">
                                          <p:val>
                                            <p:strVal val="ppt_y"/>
                                          </p:val>
                                        </p:tav>
                                        <p:tav tm="100000">
                                          <p:val>
                                            <p:strVal val="0-ppt_h/2"/>
                                          </p:val>
                                        </p:tav>
                                      </p:tavLst>
                                    </p:anim>
                                    <p:set>
                                      <p:cBhvr>
                                        <p:cTn id="140" dur="1" fill="hold">
                                          <p:stCondLst>
                                            <p:cond delay="499"/>
                                          </p:stCondLst>
                                        </p:cTn>
                                        <p:tgtEl>
                                          <p:spTgt spid="113671">
                                            <p:txEl>
                                              <p:pRg st="1" end="1"/>
                                            </p:txEl>
                                          </p:spTgt>
                                        </p:tgtEl>
                                        <p:attrNameLst>
                                          <p:attrName>style.visibility</p:attrName>
                                        </p:attrNameLst>
                                      </p:cBhvr>
                                      <p:to>
                                        <p:strVal val="hidden"/>
                                      </p:to>
                                    </p:set>
                                  </p:childTnLst>
                                </p:cTn>
                              </p:par>
                              <p:par>
                                <p:cTn id="141" presetID="2" presetClass="exit" presetSubtype="3" fill="hold" grpId="1" nodeType="withEffect">
                                  <p:stCondLst>
                                    <p:cond delay="0"/>
                                  </p:stCondLst>
                                  <p:childTnLst>
                                    <p:anim calcmode="lin" valueType="num">
                                      <p:cBhvr additive="base">
                                        <p:cTn id="142" dur="500"/>
                                        <p:tgtEl>
                                          <p:spTgt spid="113671">
                                            <p:txEl>
                                              <p:pRg st="2" end="2"/>
                                            </p:txEl>
                                          </p:spTgt>
                                        </p:tgtEl>
                                        <p:attrNameLst>
                                          <p:attrName>ppt_x</p:attrName>
                                        </p:attrNameLst>
                                      </p:cBhvr>
                                      <p:tavLst>
                                        <p:tav tm="0">
                                          <p:val>
                                            <p:strVal val="ppt_x"/>
                                          </p:val>
                                        </p:tav>
                                        <p:tav tm="100000">
                                          <p:val>
                                            <p:strVal val="1+ppt_w/2"/>
                                          </p:val>
                                        </p:tav>
                                      </p:tavLst>
                                    </p:anim>
                                    <p:anim calcmode="lin" valueType="num">
                                      <p:cBhvr additive="base">
                                        <p:cTn id="143" dur="500"/>
                                        <p:tgtEl>
                                          <p:spTgt spid="113671">
                                            <p:txEl>
                                              <p:pRg st="2" end="2"/>
                                            </p:txEl>
                                          </p:spTgt>
                                        </p:tgtEl>
                                        <p:attrNameLst>
                                          <p:attrName>ppt_y</p:attrName>
                                        </p:attrNameLst>
                                      </p:cBhvr>
                                      <p:tavLst>
                                        <p:tav tm="0">
                                          <p:val>
                                            <p:strVal val="ppt_y"/>
                                          </p:val>
                                        </p:tav>
                                        <p:tav tm="100000">
                                          <p:val>
                                            <p:strVal val="0-ppt_h/2"/>
                                          </p:val>
                                        </p:tav>
                                      </p:tavLst>
                                    </p:anim>
                                    <p:set>
                                      <p:cBhvr>
                                        <p:cTn id="144" dur="1" fill="hold">
                                          <p:stCondLst>
                                            <p:cond delay="499"/>
                                          </p:stCondLst>
                                        </p:cTn>
                                        <p:tgtEl>
                                          <p:spTgt spid="113671">
                                            <p:txEl>
                                              <p:pRg st="2" end="2"/>
                                            </p:txEl>
                                          </p:spTgt>
                                        </p:tgtEl>
                                        <p:attrNameLst>
                                          <p:attrName>style.visibility</p:attrName>
                                        </p:attrNameLst>
                                      </p:cBhvr>
                                      <p:to>
                                        <p:strVal val="hidden"/>
                                      </p:to>
                                    </p:set>
                                  </p:childTnLst>
                                </p:cTn>
                              </p:par>
                              <p:par>
                                <p:cTn id="145" presetID="2" presetClass="exit" presetSubtype="3" fill="hold" grpId="1" nodeType="withEffect">
                                  <p:stCondLst>
                                    <p:cond delay="0"/>
                                  </p:stCondLst>
                                  <p:childTnLst>
                                    <p:anim calcmode="lin" valueType="num">
                                      <p:cBhvr additive="base">
                                        <p:cTn id="146" dur="500"/>
                                        <p:tgtEl>
                                          <p:spTgt spid="113671">
                                            <p:txEl>
                                              <p:pRg st="3" end="3"/>
                                            </p:txEl>
                                          </p:spTgt>
                                        </p:tgtEl>
                                        <p:attrNameLst>
                                          <p:attrName>ppt_x</p:attrName>
                                        </p:attrNameLst>
                                      </p:cBhvr>
                                      <p:tavLst>
                                        <p:tav tm="0">
                                          <p:val>
                                            <p:strVal val="ppt_x"/>
                                          </p:val>
                                        </p:tav>
                                        <p:tav tm="100000">
                                          <p:val>
                                            <p:strVal val="1+ppt_w/2"/>
                                          </p:val>
                                        </p:tav>
                                      </p:tavLst>
                                    </p:anim>
                                    <p:anim calcmode="lin" valueType="num">
                                      <p:cBhvr additive="base">
                                        <p:cTn id="147" dur="500"/>
                                        <p:tgtEl>
                                          <p:spTgt spid="113671">
                                            <p:txEl>
                                              <p:pRg st="3" end="3"/>
                                            </p:txEl>
                                          </p:spTgt>
                                        </p:tgtEl>
                                        <p:attrNameLst>
                                          <p:attrName>ppt_y</p:attrName>
                                        </p:attrNameLst>
                                      </p:cBhvr>
                                      <p:tavLst>
                                        <p:tav tm="0">
                                          <p:val>
                                            <p:strVal val="ppt_y"/>
                                          </p:val>
                                        </p:tav>
                                        <p:tav tm="100000">
                                          <p:val>
                                            <p:strVal val="0-ppt_h/2"/>
                                          </p:val>
                                        </p:tav>
                                      </p:tavLst>
                                    </p:anim>
                                    <p:set>
                                      <p:cBhvr>
                                        <p:cTn id="148" dur="1" fill="hold">
                                          <p:stCondLst>
                                            <p:cond delay="499"/>
                                          </p:stCondLst>
                                        </p:cTn>
                                        <p:tgtEl>
                                          <p:spTgt spid="113671">
                                            <p:txEl>
                                              <p:pRg st="3" end="3"/>
                                            </p:txEl>
                                          </p:spTgt>
                                        </p:tgtEl>
                                        <p:attrNameLst>
                                          <p:attrName>style.visibility</p:attrName>
                                        </p:attrNameLst>
                                      </p:cBhvr>
                                      <p:to>
                                        <p:strVal val="hidden"/>
                                      </p:to>
                                    </p:set>
                                  </p:childTnLst>
                                </p:cTn>
                              </p:par>
                              <p:par>
                                <p:cTn id="149" presetID="2" presetClass="exit" presetSubtype="3" fill="hold" grpId="1" nodeType="withEffect">
                                  <p:stCondLst>
                                    <p:cond delay="0"/>
                                  </p:stCondLst>
                                  <p:childTnLst>
                                    <p:anim calcmode="lin" valueType="num">
                                      <p:cBhvr additive="base">
                                        <p:cTn id="150" dur="500"/>
                                        <p:tgtEl>
                                          <p:spTgt spid="113671">
                                            <p:bg/>
                                          </p:spTgt>
                                        </p:tgtEl>
                                        <p:attrNameLst>
                                          <p:attrName>ppt_x</p:attrName>
                                        </p:attrNameLst>
                                      </p:cBhvr>
                                      <p:tavLst>
                                        <p:tav tm="0">
                                          <p:val>
                                            <p:strVal val="ppt_x"/>
                                          </p:val>
                                        </p:tav>
                                        <p:tav tm="100000">
                                          <p:val>
                                            <p:strVal val="1+ppt_w/2"/>
                                          </p:val>
                                        </p:tav>
                                      </p:tavLst>
                                    </p:anim>
                                    <p:anim calcmode="lin" valueType="num">
                                      <p:cBhvr additive="base">
                                        <p:cTn id="151" dur="500"/>
                                        <p:tgtEl>
                                          <p:spTgt spid="113671">
                                            <p:bg/>
                                          </p:spTgt>
                                        </p:tgtEl>
                                        <p:attrNameLst>
                                          <p:attrName>ppt_y</p:attrName>
                                        </p:attrNameLst>
                                      </p:cBhvr>
                                      <p:tavLst>
                                        <p:tav tm="0">
                                          <p:val>
                                            <p:strVal val="ppt_y"/>
                                          </p:val>
                                        </p:tav>
                                        <p:tav tm="100000">
                                          <p:val>
                                            <p:strVal val="0-ppt_h/2"/>
                                          </p:val>
                                        </p:tav>
                                      </p:tavLst>
                                    </p:anim>
                                    <p:set>
                                      <p:cBhvr>
                                        <p:cTn id="152" dur="1" fill="hold">
                                          <p:stCondLst>
                                            <p:cond delay="499"/>
                                          </p:stCondLst>
                                        </p:cTn>
                                        <p:tgtEl>
                                          <p:spTgt spid="113671">
                                            <p:bg/>
                                          </p:spTgt>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13672">
                                            <p:bg/>
                                          </p:spTgt>
                                        </p:tgtEl>
                                        <p:attrNameLst>
                                          <p:attrName>style.visibility</p:attrName>
                                        </p:attrNameLst>
                                      </p:cBhvr>
                                      <p:to>
                                        <p:strVal val="visible"/>
                                      </p:to>
                                    </p:set>
                                    <p:animEffect transition="in" filter="wipe(left)">
                                      <p:cBhvr>
                                        <p:cTn id="157" dur="500"/>
                                        <p:tgtEl>
                                          <p:spTgt spid="113672">
                                            <p:bg/>
                                          </p:spTgt>
                                        </p:tgtEl>
                                      </p:cBhvr>
                                    </p:animEffect>
                                  </p:childTnLst>
                                </p:cTn>
                              </p:par>
                            </p:childTnLst>
                          </p:cTn>
                        </p:par>
                        <p:par>
                          <p:cTn id="158" fill="hold" nodeType="afterGroup">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113672">
                                            <p:txEl>
                                              <p:pRg st="0" end="0"/>
                                            </p:txEl>
                                          </p:spTgt>
                                        </p:tgtEl>
                                        <p:attrNameLst>
                                          <p:attrName>style.visibility</p:attrName>
                                        </p:attrNameLst>
                                      </p:cBhvr>
                                      <p:to>
                                        <p:strVal val="visible"/>
                                      </p:to>
                                    </p:set>
                                    <p:animEffect transition="in" filter="wipe(left)">
                                      <p:cBhvr>
                                        <p:cTn id="161" dur="500"/>
                                        <p:tgtEl>
                                          <p:spTgt spid="113672">
                                            <p:txEl>
                                              <p:pRg st="0" end="0"/>
                                            </p:txEl>
                                          </p:spTgt>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113672">
                                            <p:txEl>
                                              <p:pRg st="1" end="1"/>
                                            </p:txEl>
                                          </p:spTgt>
                                        </p:tgtEl>
                                        <p:attrNameLst>
                                          <p:attrName>style.visibility</p:attrName>
                                        </p:attrNameLst>
                                      </p:cBhvr>
                                      <p:to>
                                        <p:strVal val="visible"/>
                                      </p:to>
                                    </p:set>
                                    <p:animEffect transition="in" filter="wipe(left)">
                                      <p:cBhvr>
                                        <p:cTn id="166" dur="500"/>
                                        <p:tgtEl>
                                          <p:spTgt spid="113672">
                                            <p:txEl>
                                              <p:pRg st="1" end="1"/>
                                            </p:txEl>
                                          </p:spTgt>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13672">
                                            <p:txEl>
                                              <p:pRg st="2" end="2"/>
                                            </p:txEl>
                                          </p:spTgt>
                                        </p:tgtEl>
                                        <p:attrNameLst>
                                          <p:attrName>style.visibility</p:attrName>
                                        </p:attrNameLst>
                                      </p:cBhvr>
                                      <p:to>
                                        <p:strVal val="visible"/>
                                      </p:to>
                                    </p:set>
                                    <p:animEffect transition="in" filter="wipe(left)">
                                      <p:cBhvr>
                                        <p:cTn id="171" dur="500"/>
                                        <p:tgtEl>
                                          <p:spTgt spid="1136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113669" grpId="0" build="p" animBg="1"/>
      <p:bldP spid="113669" grpId="1" build="allAtOnce" animBg="1"/>
      <p:bldP spid="113670" grpId="0" build="p" animBg="1"/>
      <p:bldP spid="113670" grpId="1" build="allAtOnce" animBg="1"/>
      <p:bldP spid="113671" grpId="0" build="p" animBg="1"/>
      <p:bldP spid="113671" grpId="1" build="allAtOnce" animBg="1"/>
      <p:bldP spid="11367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E2580A9-2724-41BA-8452-1C52D35B6CA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8435" name="Rectangle 2"/>
          <p:cNvSpPr>
            <a:spLocks noGrp="1" noChangeArrowheads="1"/>
          </p:cNvSpPr>
          <p:nvPr>
            <p:ph type="title"/>
          </p:nvPr>
        </p:nvSpPr>
        <p:spPr>
          <a:xfrm>
            <a:off x="611188" y="344488"/>
            <a:ext cx="8064500" cy="779462"/>
          </a:xfrm>
        </p:spPr>
        <p:txBody>
          <a:bodyPr/>
          <a:lstStyle/>
          <a:p>
            <a:pPr eaLnBrk="1" hangingPunct="1"/>
            <a:r>
              <a:rPr lang="zh-CN" altLang="en-US" smtClean="0"/>
              <a:t>结论 </a:t>
            </a:r>
          </a:p>
        </p:txBody>
      </p:sp>
      <p:sp>
        <p:nvSpPr>
          <p:cNvPr id="115715" name="Rectangle 3"/>
          <p:cNvSpPr>
            <a:spLocks noGrp="1" noChangeArrowheads="1"/>
          </p:cNvSpPr>
          <p:nvPr>
            <p:ph type="body" idx="1"/>
          </p:nvPr>
        </p:nvSpPr>
        <p:spPr>
          <a:xfrm>
            <a:off x="539750" y="1484313"/>
            <a:ext cx="8064500" cy="3552825"/>
          </a:xfrm>
        </p:spPr>
        <p:txBody>
          <a:bodyPr/>
          <a:lstStyle/>
          <a:p>
            <a:pPr marL="533400" indent="-533400" eaLnBrk="1" hangingPunct="1">
              <a:lnSpc>
                <a:spcPct val="110000"/>
              </a:lnSpc>
              <a:buClr>
                <a:srgbClr val="9900CC"/>
              </a:buClr>
              <a:buFont typeface="Wingdings" panose="05000000000000000000" pitchFamily="2" charset="2"/>
              <a:buAutoNum type="arabicPeriod"/>
            </a:pPr>
            <a:r>
              <a:rPr lang="zh-CN" altLang="en-US" smtClean="0"/>
              <a:t>谓词中</a:t>
            </a:r>
            <a:r>
              <a:rPr lang="zh-CN" altLang="en-US" smtClean="0">
                <a:solidFill>
                  <a:srgbClr val="FF0000"/>
                </a:solidFill>
              </a:rPr>
              <a:t>个体词的顺序是十分重要</a:t>
            </a:r>
            <a:r>
              <a:rPr lang="zh-CN" altLang="en-US" smtClean="0"/>
              <a:t>的，不能随意变更。如命题</a:t>
            </a:r>
            <a:r>
              <a:rPr lang="en-US" altLang="zh-CN" smtClean="0"/>
              <a:t>F(b, c)</a:t>
            </a:r>
            <a:r>
              <a:rPr lang="zh-CN" altLang="en-US" smtClean="0"/>
              <a:t>为</a:t>
            </a:r>
            <a:r>
              <a:rPr lang="zh-CN" altLang="en-US" smtClean="0">
                <a:latin typeface="宋体" panose="02010600030101010101" pitchFamily="2" charset="-122"/>
              </a:rPr>
              <a:t>“</a:t>
            </a:r>
            <a:r>
              <a:rPr lang="zh-CN" altLang="en-US" smtClean="0"/>
              <a:t>真</a:t>
            </a:r>
            <a:r>
              <a:rPr lang="zh-CN" altLang="en-US" smtClean="0">
                <a:latin typeface="宋体" panose="02010600030101010101" pitchFamily="2" charset="-122"/>
              </a:rPr>
              <a:t>”</a:t>
            </a:r>
            <a:r>
              <a:rPr lang="zh-CN" altLang="en-US" smtClean="0"/>
              <a:t>，但命题</a:t>
            </a:r>
            <a:r>
              <a:rPr lang="en-US" altLang="zh-CN" smtClean="0"/>
              <a:t>F(c, b)</a:t>
            </a:r>
            <a:r>
              <a:rPr lang="zh-CN" altLang="en-US" smtClean="0"/>
              <a:t>为</a:t>
            </a:r>
            <a:r>
              <a:rPr lang="zh-CN" altLang="en-US" smtClean="0">
                <a:latin typeface="宋体" panose="02010600030101010101" pitchFamily="2" charset="-122"/>
              </a:rPr>
              <a:t>“</a:t>
            </a:r>
            <a:r>
              <a:rPr lang="zh-CN" altLang="en-US" smtClean="0"/>
              <a:t>假</a:t>
            </a:r>
            <a:r>
              <a:rPr lang="zh-CN" altLang="en-US" smtClean="0">
                <a:latin typeface="宋体" panose="02010600030101010101" pitchFamily="2" charset="-122"/>
              </a:rPr>
              <a:t>”</a:t>
            </a:r>
            <a:r>
              <a:rPr lang="zh-CN" altLang="en-US" smtClean="0"/>
              <a:t>；</a:t>
            </a:r>
          </a:p>
          <a:p>
            <a:pPr marL="533400" indent="-533400" eaLnBrk="1" hangingPunct="1">
              <a:lnSpc>
                <a:spcPct val="110000"/>
              </a:lnSpc>
              <a:buClr>
                <a:srgbClr val="9900CC"/>
              </a:buClr>
              <a:buFont typeface="Wingdings" panose="05000000000000000000" pitchFamily="2" charset="2"/>
              <a:buAutoNum type="arabicPeriod"/>
            </a:pPr>
            <a:r>
              <a:rPr lang="zh-CN" altLang="en-US" smtClean="0">
                <a:solidFill>
                  <a:srgbClr val="FF0000"/>
                </a:solidFill>
              </a:rPr>
              <a:t>一元谓词</a:t>
            </a:r>
            <a:r>
              <a:rPr lang="zh-CN" altLang="en-US" smtClean="0"/>
              <a:t>用以描述</a:t>
            </a:r>
            <a:r>
              <a:rPr lang="zh-CN" altLang="en-US" smtClean="0">
                <a:solidFill>
                  <a:srgbClr val="FF0000"/>
                </a:solidFill>
              </a:rPr>
              <a:t>某一个个体的某种特性</a:t>
            </a:r>
            <a:r>
              <a:rPr lang="zh-CN" altLang="en-US" smtClean="0"/>
              <a:t>，而</a:t>
            </a:r>
            <a:r>
              <a:rPr lang="en-US" altLang="zh-CN" smtClean="0">
                <a:solidFill>
                  <a:srgbClr val="0000FF"/>
                </a:solidFill>
              </a:rPr>
              <a:t>n</a:t>
            </a:r>
            <a:r>
              <a:rPr lang="zh-CN" altLang="en-US" smtClean="0">
                <a:solidFill>
                  <a:srgbClr val="0000FF"/>
                </a:solidFill>
              </a:rPr>
              <a:t>元谓词</a:t>
            </a:r>
            <a:r>
              <a:rPr lang="zh-CN" altLang="en-US" smtClean="0"/>
              <a:t>则用以描述</a:t>
            </a:r>
            <a:r>
              <a:rPr lang="en-US" altLang="zh-CN" smtClean="0">
                <a:solidFill>
                  <a:srgbClr val="0000FF"/>
                </a:solidFill>
              </a:rPr>
              <a:t>n</a:t>
            </a:r>
            <a:r>
              <a:rPr lang="zh-CN" altLang="en-US" smtClean="0">
                <a:solidFill>
                  <a:srgbClr val="0000FF"/>
                </a:solidFill>
              </a:rPr>
              <a:t>个个体之间的关系</a:t>
            </a:r>
            <a:r>
              <a:rPr lang="zh-CN" altLang="en-US" smtClean="0"/>
              <a:t>。</a:t>
            </a:r>
          </a:p>
          <a:p>
            <a:pPr marL="533400" indent="-533400" eaLnBrk="1" hangingPunct="1">
              <a:lnSpc>
                <a:spcPct val="110000"/>
              </a:lnSpc>
              <a:buClr>
                <a:srgbClr val="9900CC"/>
              </a:buClr>
              <a:buFont typeface="Wingdings" panose="05000000000000000000" pitchFamily="2" charset="2"/>
              <a:buAutoNum type="arabicPeriod"/>
            </a:pPr>
            <a:r>
              <a:rPr lang="en-US" altLang="zh-CN" smtClean="0">
                <a:solidFill>
                  <a:srgbClr val="FF0000"/>
                </a:solidFill>
              </a:rPr>
              <a:t>0</a:t>
            </a:r>
            <a:r>
              <a:rPr lang="zh-CN" altLang="en-US" smtClean="0">
                <a:solidFill>
                  <a:srgbClr val="FF0000"/>
                </a:solidFill>
              </a:rPr>
              <a:t>元谓词</a:t>
            </a:r>
            <a:r>
              <a:rPr lang="en-US" altLang="zh-CN" smtClean="0"/>
              <a:t>(</a:t>
            </a:r>
            <a:r>
              <a:rPr lang="zh-CN" altLang="en-US" smtClean="0"/>
              <a:t>不含个体词的</a:t>
            </a:r>
            <a:r>
              <a:rPr lang="en-US" altLang="zh-CN" smtClean="0"/>
              <a:t>)</a:t>
            </a:r>
            <a:r>
              <a:rPr lang="zh-CN" altLang="en-US" smtClean="0"/>
              <a:t>实际上就是一般的命题；</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strips(upRight)">
                                      <p:cBhvr>
                                        <p:cTn id="7" dur="500"/>
                                        <p:tgtEl>
                                          <p:spTgt spid="115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strips(upRight)">
                                      <p:cBhvr>
                                        <p:cTn id="12" dur="500"/>
                                        <p:tgtEl>
                                          <p:spTgt spid="115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strips(upRight)">
                                      <p:cBhvr>
                                        <p:cTn id="17" dur="500"/>
                                        <p:tgtEl>
                                          <p:spTgt spid="115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9EE0C3F-6A78-42FE-8D3F-0BBFA282E14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9459" name="Rectangle 2"/>
          <p:cNvSpPr>
            <a:spLocks noGrp="1" noChangeArrowheads="1"/>
          </p:cNvSpPr>
          <p:nvPr>
            <p:ph type="title"/>
          </p:nvPr>
        </p:nvSpPr>
        <p:spPr/>
        <p:txBody>
          <a:bodyPr/>
          <a:lstStyle/>
          <a:p>
            <a:pPr eaLnBrk="1" hangingPunct="1"/>
            <a:r>
              <a:rPr lang="zh-CN" altLang="en-US" smtClean="0"/>
              <a:t>结论（续）</a:t>
            </a:r>
          </a:p>
        </p:txBody>
      </p:sp>
      <p:sp>
        <p:nvSpPr>
          <p:cNvPr id="197635" name="Rectangle 3"/>
          <p:cNvSpPr>
            <a:spLocks noGrp="1" noChangeArrowheads="1"/>
          </p:cNvSpPr>
          <p:nvPr>
            <p:ph type="body" idx="1"/>
          </p:nvPr>
        </p:nvSpPr>
        <p:spPr>
          <a:xfrm>
            <a:off x="611188" y="1341438"/>
            <a:ext cx="8064500" cy="4792662"/>
          </a:xfrm>
        </p:spPr>
        <p:txBody>
          <a:bodyPr/>
          <a:lstStyle/>
          <a:p>
            <a:pPr marL="533400" indent="-533400" eaLnBrk="1" hangingPunct="1">
              <a:buClr>
                <a:srgbClr val="9900CC"/>
              </a:buClr>
              <a:buFont typeface="Wingdings" panose="05000000000000000000" pitchFamily="2" charset="2"/>
              <a:buAutoNum type="arabicPeriod" startAt="4"/>
            </a:pPr>
            <a:r>
              <a:rPr lang="zh-CN" altLang="en-US" smtClean="0">
                <a:solidFill>
                  <a:srgbClr val="0000FF"/>
                </a:solidFill>
              </a:rPr>
              <a:t>具体命题的谓词表示形式</a:t>
            </a:r>
            <a:r>
              <a:rPr lang="zh-CN" altLang="en-US" smtClean="0"/>
              <a:t>和</a:t>
            </a:r>
            <a:r>
              <a:rPr lang="en-US" altLang="zh-CN" smtClean="0">
                <a:solidFill>
                  <a:schemeClr val="accent2"/>
                </a:solidFill>
              </a:rPr>
              <a:t>n</a:t>
            </a:r>
            <a:r>
              <a:rPr lang="zh-CN" altLang="en-US" smtClean="0">
                <a:solidFill>
                  <a:schemeClr val="accent2"/>
                </a:solidFill>
              </a:rPr>
              <a:t>元命题函数</a:t>
            </a:r>
            <a:r>
              <a:rPr lang="en-US" altLang="zh-CN" smtClean="0"/>
              <a:t>(n</a:t>
            </a:r>
            <a:r>
              <a:rPr lang="zh-CN" altLang="en-US" smtClean="0"/>
              <a:t>元谓词</a:t>
            </a:r>
            <a:r>
              <a:rPr lang="en-US" altLang="zh-CN" smtClean="0"/>
              <a:t>)</a:t>
            </a:r>
            <a:r>
              <a:rPr lang="zh-CN" altLang="en-US" smtClean="0"/>
              <a:t>是不同的，前者是有真值的，而后者不是命题，它的真值是不确定的。如上例中</a:t>
            </a:r>
            <a:r>
              <a:rPr lang="en-US" altLang="zh-CN" smtClean="0">
                <a:solidFill>
                  <a:srgbClr val="9900CC"/>
                </a:solidFill>
              </a:rPr>
              <a:t>S(a)</a:t>
            </a:r>
            <a:r>
              <a:rPr lang="zh-CN" altLang="en-US" smtClean="0"/>
              <a:t>是有真值的，但</a:t>
            </a:r>
            <a:r>
              <a:rPr lang="en-US" altLang="zh-CN" smtClean="0">
                <a:solidFill>
                  <a:srgbClr val="9900CC"/>
                </a:solidFill>
              </a:rPr>
              <a:t>S(x)</a:t>
            </a:r>
            <a:r>
              <a:rPr lang="zh-CN" altLang="en-US" smtClean="0"/>
              <a:t>却没有真值；</a:t>
            </a:r>
          </a:p>
          <a:p>
            <a:pPr marL="533400" indent="-533400" eaLnBrk="1" hangingPunct="1">
              <a:buClr>
                <a:srgbClr val="9900CC"/>
              </a:buClr>
              <a:buFont typeface="Wingdings" panose="05000000000000000000" pitchFamily="2" charset="2"/>
              <a:buAutoNum type="arabicPeriod" startAt="4"/>
            </a:pPr>
            <a:r>
              <a:rPr lang="zh-CN" altLang="en-US" smtClean="0">
                <a:solidFill>
                  <a:srgbClr val="FF0000"/>
                </a:solidFill>
              </a:rPr>
              <a:t>一个</a:t>
            </a:r>
            <a:r>
              <a:rPr lang="en-US" altLang="zh-CN" smtClean="0">
                <a:solidFill>
                  <a:srgbClr val="FF0000"/>
                </a:solidFill>
              </a:rPr>
              <a:t>n</a:t>
            </a:r>
            <a:r>
              <a:rPr lang="zh-CN" altLang="en-US" smtClean="0">
                <a:solidFill>
                  <a:srgbClr val="FF0000"/>
                </a:solidFill>
              </a:rPr>
              <a:t>元谓词不是一个命题</a:t>
            </a:r>
            <a:r>
              <a:rPr lang="zh-CN" altLang="en-US" smtClean="0"/>
              <a:t>，但</a:t>
            </a:r>
            <a:r>
              <a:rPr lang="zh-CN" altLang="en-US" smtClean="0">
                <a:solidFill>
                  <a:srgbClr val="0000FF"/>
                </a:solidFill>
              </a:rPr>
              <a:t>将</a:t>
            </a:r>
            <a:r>
              <a:rPr lang="en-US" altLang="zh-CN" smtClean="0">
                <a:solidFill>
                  <a:srgbClr val="0000FF"/>
                </a:solidFill>
              </a:rPr>
              <a:t>n</a:t>
            </a:r>
            <a:r>
              <a:rPr lang="zh-CN" altLang="en-US" smtClean="0">
                <a:solidFill>
                  <a:srgbClr val="0000FF"/>
                </a:solidFill>
              </a:rPr>
              <a:t>元谓词中的个体变元都用个体域中具体的个体取代</a:t>
            </a:r>
            <a:r>
              <a:rPr lang="zh-CN" altLang="en-US" smtClean="0"/>
              <a:t>后，就</a:t>
            </a:r>
            <a:r>
              <a:rPr lang="zh-CN" altLang="en-US" smtClean="0">
                <a:solidFill>
                  <a:srgbClr val="FF0000"/>
                </a:solidFill>
              </a:rPr>
              <a:t>成为一个命题</a:t>
            </a:r>
            <a:r>
              <a:rPr lang="zh-CN" altLang="en-US" smtClean="0"/>
              <a:t>。而且，个体变元在不同的个体域中取不同的值对是否成为命题及命题的真值有很大的影响。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strips(upRight)">
                                      <p:cBhvr>
                                        <p:cTn id="7" dur="500"/>
                                        <p:tgtEl>
                                          <p:spTgt spid="197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97635">
                                            <p:txEl>
                                              <p:pRg st="1" end="1"/>
                                            </p:txEl>
                                          </p:spTgt>
                                        </p:tgtEl>
                                        <p:attrNameLst>
                                          <p:attrName>style.visibility</p:attrName>
                                        </p:attrNameLst>
                                      </p:cBhvr>
                                      <p:to>
                                        <p:strVal val="visible"/>
                                      </p:to>
                                    </p:set>
                                    <p:animEffect transition="in" filter="strips(upRight)">
                                      <p:cBhvr>
                                        <p:cTn id="12" dur="500"/>
                                        <p:tgtEl>
                                          <p:spTgt spid="197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A55F0EB5-5457-43A7-A971-871D2C1C651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0483" name="Rectangle 2"/>
          <p:cNvSpPr>
            <a:spLocks noGrp="1" noChangeArrowheads="1"/>
          </p:cNvSpPr>
          <p:nvPr>
            <p:ph type="title"/>
          </p:nvPr>
        </p:nvSpPr>
        <p:spPr/>
        <p:txBody>
          <a:bodyPr/>
          <a:lstStyle/>
          <a:p>
            <a:pPr eaLnBrk="1" hangingPunct="1"/>
            <a:r>
              <a:rPr lang="en-US" altLang="zh-CN" smtClean="0"/>
              <a:t>4.2.2  </a:t>
            </a:r>
            <a:r>
              <a:rPr lang="zh-CN" altLang="en-US" smtClean="0"/>
              <a:t>量词</a:t>
            </a:r>
          </a:p>
        </p:txBody>
      </p:sp>
      <p:sp>
        <p:nvSpPr>
          <p:cNvPr id="117763" name="Rectangle 3"/>
          <p:cNvSpPr>
            <a:spLocks noGrp="1" noChangeArrowheads="1"/>
          </p:cNvSpPr>
          <p:nvPr>
            <p:ph type="body" idx="1"/>
          </p:nvPr>
        </p:nvSpPr>
        <p:spPr>
          <a:xfrm>
            <a:off x="468313" y="1196975"/>
            <a:ext cx="8229600" cy="3679825"/>
          </a:xfrm>
        </p:spPr>
        <p:txBody>
          <a:bodyPr/>
          <a:lstStyle/>
          <a:p>
            <a:pPr marL="0" indent="0" eaLnBrk="1" hangingPunct="1">
              <a:buFont typeface="Wingdings" panose="05000000000000000000" pitchFamily="2" charset="2"/>
              <a:buNone/>
            </a:pPr>
            <a:r>
              <a:rPr lang="zh-CN" altLang="en-US" smtClean="0">
                <a:solidFill>
                  <a:srgbClr val="FF0000"/>
                </a:solidFill>
              </a:rPr>
              <a:t>例</a:t>
            </a:r>
            <a:r>
              <a:rPr lang="en-US" altLang="zh-CN" smtClean="0">
                <a:solidFill>
                  <a:srgbClr val="FF0000"/>
                </a:solidFill>
              </a:rPr>
              <a:t>4.2.2</a:t>
            </a:r>
            <a:r>
              <a:rPr lang="en-US" altLang="zh-CN" smtClean="0"/>
              <a:t> </a:t>
            </a:r>
            <a:r>
              <a:rPr lang="zh-CN" altLang="en-US" smtClean="0"/>
              <a:t>符号化下述命题：</a:t>
            </a:r>
          </a:p>
          <a:p>
            <a:pPr marL="0" indent="0" eaLnBrk="1" hangingPunct="1">
              <a:buFont typeface="Wingdings" panose="05000000000000000000" pitchFamily="2" charset="2"/>
              <a:buNone/>
            </a:pPr>
            <a:r>
              <a:rPr lang="zh-CN" altLang="en-US" smtClean="0"/>
              <a:t> （</a:t>
            </a:r>
            <a:r>
              <a:rPr lang="en-US" altLang="zh-CN" smtClean="0"/>
              <a:t>1</a:t>
            </a:r>
            <a:r>
              <a:rPr lang="zh-CN" altLang="en-US" smtClean="0"/>
              <a:t>）</a:t>
            </a:r>
            <a:r>
              <a:rPr lang="zh-CN" altLang="en-US" u="sng" smtClean="0">
                <a:solidFill>
                  <a:srgbClr val="0000FF"/>
                </a:solidFill>
              </a:rPr>
              <a:t>所有的</a:t>
            </a:r>
            <a:r>
              <a:rPr lang="zh-CN" altLang="en-US" smtClean="0"/>
              <a:t>老虎都要吃人；</a:t>
            </a:r>
          </a:p>
          <a:p>
            <a:pPr marL="0" indent="0" eaLnBrk="1" hangingPunct="1">
              <a:buFont typeface="Wingdings" panose="05000000000000000000" pitchFamily="2" charset="2"/>
              <a:buNone/>
            </a:pPr>
            <a:r>
              <a:rPr lang="zh-CN" altLang="en-US" smtClean="0"/>
              <a:t> （</a:t>
            </a:r>
            <a:r>
              <a:rPr lang="en-US" altLang="zh-CN" smtClean="0"/>
              <a:t>2</a:t>
            </a:r>
            <a:r>
              <a:rPr lang="zh-CN" altLang="en-US" smtClean="0"/>
              <a:t>）</a:t>
            </a:r>
            <a:r>
              <a:rPr lang="zh-CN" altLang="en-US" u="sng" smtClean="0">
                <a:solidFill>
                  <a:srgbClr val="0000FF"/>
                </a:solidFill>
              </a:rPr>
              <a:t>每一个</a:t>
            </a:r>
            <a:r>
              <a:rPr lang="zh-CN" altLang="en-US" smtClean="0"/>
              <a:t>大学生都会说英语；</a:t>
            </a:r>
          </a:p>
          <a:p>
            <a:pPr marL="0" indent="0" eaLnBrk="1" hangingPunct="1">
              <a:buFont typeface="Wingdings" panose="05000000000000000000" pitchFamily="2" charset="2"/>
              <a:buNone/>
            </a:pPr>
            <a:r>
              <a:rPr lang="zh-CN" altLang="en-US" smtClean="0"/>
              <a:t> （</a:t>
            </a:r>
            <a:r>
              <a:rPr lang="en-US" altLang="zh-CN" smtClean="0"/>
              <a:t>3</a:t>
            </a:r>
            <a:r>
              <a:rPr lang="zh-CN" altLang="en-US" smtClean="0"/>
              <a:t>）</a:t>
            </a:r>
            <a:r>
              <a:rPr lang="zh-CN" altLang="en-US" u="sng" smtClean="0">
                <a:solidFill>
                  <a:srgbClr val="0000FF"/>
                </a:solidFill>
              </a:rPr>
              <a:t>所有的</a:t>
            </a:r>
            <a:r>
              <a:rPr lang="zh-CN" altLang="en-US" smtClean="0"/>
              <a:t>人都长着黑头发；</a:t>
            </a:r>
          </a:p>
          <a:p>
            <a:pPr marL="0" indent="0" eaLnBrk="1" hangingPunct="1">
              <a:buFont typeface="Wingdings" panose="05000000000000000000" pitchFamily="2" charset="2"/>
              <a:buNone/>
            </a:pPr>
            <a:r>
              <a:rPr lang="zh-CN" altLang="en-US" smtClean="0"/>
              <a:t> （</a:t>
            </a:r>
            <a:r>
              <a:rPr lang="en-US" altLang="zh-CN" smtClean="0"/>
              <a:t>4</a:t>
            </a:r>
            <a:r>
              <a:rPr lang="zh-CN" altLang="en-US" smtClean="0"/>
              <a:t>）</a:t>
            </a:r>
            <a:r>
              <a:rPr lang="zh-CN" altLang="en-US" u="sng" smtClean="0">
                <a:solidFill>
                  <a:srgbClr val="0000FF"/>
                </a:solidFill>
              </a:rPr>
              <a:t>有一些</a:t>
            </a:r>
            <a:r>
              <a:rPr lang="zh-CN" altLang="en-US" smtClean="0"/>
              <a:t>人登上过月球；</a:t>
            </a:r>
          </a:p>
          <a:p>
            <a:pPr marL="0" indent="0" eaLnBrk="1" hangingPunct="1">
              <a:buFont typeface="Wingdings" panose="05000000000000000000" pitchFamily="2" charset="2"/>
              <a:buNone/>
            </a:pPr>
            <a:r>
              <a:rPr lang="zh-CN" altLang="en-US" smtClean="0"/>
              <a:t> （</a:t>
            </a:r>
            <a:r>
              <a:rPr lang="en-US" altLang="zh-CN" smtClean="0"/>
              <a:t>5</a:t>
            </a:r>
            <a:r>
              <a:rPr lang="zh-CN" altLang="en-US" smtClean="0"/>
              <a:t>）</a:t>
            </a:r>
            <a:r>
              <a:rPr lang="zh-CN" altLang="en-US" u="sng" smtClean="0">
                <a:solidFill>
                  <a:srgbClr val="0000FF"/>
                </a:solidFill>
              </a:rPr>
              <a:t>有一些</a:t>
            </a:r>
            <a:r>
              <a:rPr lang="zh-CN" altLang="en-US" smtClean="0"/>
              <a:t>自然数是素数。</a:t>
            </a:r>
            <a:r>
              <a:rPr lang="zh-CN" altLang="en-US" sz="3200" smtClean="0"/>
              <a:t> </a:t>
            </a:r>
          </a:p>
        </p:txBody>
      </p:sp>
      <p:sp>
        <p:nvSpPr>
          <p:cNvPr id="117770" name="AutoShape 10"/>
          <p:cNvSpPr>
            <a:spLocks noChangeArrowheads="1"/>
          </p:cNvSpPr>
          <p:nvPr/>
        </p:nvSpPr>
        <p:spPr bwMode="auto">
          <a:xfrm>
            <a:off x="900113" y="5237163"/>
            <a:ext cx="7345362" cy="1216025"/>
          </a:xfrm>
          <a:prstGeom prst="wedgeRectCallout">
            <a:avLst>
              <a:gd name="adj1" fmla="val -35736"/>
              <a:gd name="adj2" fmla="val -81852"/>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a:solidFill>
                  <a:srgbClr val="FFFF00"/>
                </a:solidFill>
              </a:rPr>
              <a:t> T(x)</a:t>
            </a:r>
            <a:r>
              <a:rPr lang="zh-CN" altLang="en-US">
                <a:solidFill>
                  <a:srgbClr val="FFFF00"/>
                </a:solidFill>
              </a:rPr>
              <a:t>：</a:t>
            </a:r>
            <a:r>
              <a:rPr lang="en-US" altLang="zh-CN">
                <a:solidFill>
                  <a:srgbClr val="FFFF00"/>
                </a:solidFill>
              </a:rPr>
              <a:t>x</a:t>
            </a:r>
            <a:r>
              <a:rPr lang="zh-CN" altLang="en-US">
                <a:solidFill>
                  <a:srgbClr val="FFFF00"/>
                </a:solidFill>
              </a:rPr>
              <a:t>是素数</a:t>
            </a:r>
          </a:p>
          <a:p>
            <a:pPr algn="just" eaLnBrk="1" hangingPunct="1">
              <a:buClrTx/>
              <a:buFontTx/>
              <a:buNone/>
            </a:pPr>
            <a:r>
              <a:rPr lang="zh-CN" altLang="en-US">
                <a:solidFill>
                  <a:srgbClr val="FFFF00"/>
                </a:solidFill>
              </a:rPr>
              <a:t> 则有：</a:t>
            </a:r>
            <a:r>
              <a:rPr lang="zh-CN" altLang="en-US">
                <a:solidFill>
                  <a:schemeClr val="tx2"/>
                </a:solidFill>
              </a:rPr>
              <a:t>有一些</a:t>
            </a:r>
            <a:r>
              <a:rPr lang="en-US" altLang="zh-CN">
                <a:solidFill>
                  <a:schemeClr val="tx2"/>
                </a:solidFill>
              </a:rPr>
              <a:t>x</a:t>
            </a:r>
            <a:r>
              <a:rPr lang="zh-CN" altLang="en-US">
                <a:solidFill>
                  <a:schemeClr val="tx2"/>
                </a:solidFill>
              </a:rPr>
              <a:t>，</a:t>
            </a:r>
            <a:r>
              <a:rPr lang="en-US" altLang="zh-CN">
                <a:solidFill>
                  <a:srgbClr val="FFFF00"/>
                </a:solidFill>
              </a:rPr>
              <a:t>T(x)    x</a:t>
            </a:r>
            <a:r>
              <a:rPr lang="zh-CN" altLang="en-US">
                <a:solidFill>
                  <a:srgbClr val="FFFF00"/>
                </a:solidFill>
              </a:rPr>
              <a:t>∈</a:t>
            </a:r>
            <a:r>
              <a:rPr lang="en-US" altLang="zh-CN">
                <a:solidFill>
                  <a:srgbClr val="FFFF00"/>
                </a:solidFill>
              </a:rPr>
              <a:t>{</a:t>
            </a:r>
            <a:r>
              <a:rPr lang="zh-CN" altLang="en-US">
                <a:solidFill>
                  <a:srgbClr val="FFFF00"/>
                </a:solidFill>
              </a:rPr>
              <a:t>自然数</a:t>
            </a:r>
            <a:r>
              <a:rPr lang="en-US" altLang="zh-CN">
                <a:solidFill>
                  <a:srgbClr val="FFFF00"/>
                </a:solidFill>
              </a:rPr>
              <a:t>}</a:t>
            </a:r>
            <a:endParaRPr lang="zh-CN" altLang="en-US">
              <a:solidFill>
                <a:srgbClr val="FFFF00"/>
              </a:solidFill>
            </a:endParaRPr>
          </a:p>
        </p:txBody>
      </p:sp>
      <p:sp>
        <p:nvSpPr>
          <p:cNvPr id="117769" name="AutoShape 9"/>
          <p:cNvSpPr>
            <a:spLocks noChangeArrowheads="1"/>
          </p:cNvSpPr>
          <p:nvPr/>
        </p:nvSpPr>
        <p:spPr bwMode="auto">
          <a:xfrm>
            <a:off x="900113" y="4941888"/>
            <a:ext cx="7632700" cy="1216025"/>
          </a:xfrm>
          <a:prstGeom prst="wedgeRectCallout">
            <a:avLst>
              <a:gd name="adj1" fmla="val -32111"/>
              <a:gd name="adj2" fmla="val -106921"/>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a:solidFill>
                  <a:srgbClr val="FFFF00"/>
                </a:solidFill>
              </a:rPr>
              <a:t> S(x)</a:t>
            </a:r>
            <a:r>
              <a:rPr lang="zh-CN" altLang="en-US">
                <a:solidFill>
                  <a:srgbClr val="FFFF00"/>
                </a:solidFill>
              </a:rPr>
              <a:t>：</a:t>
            </a:r>
            <a:r>
              <a:rPr lang="en-US" altLang="zh-CN">
                <a:solidFill>
                  <a:srgbClr val="FFFF00"/>
                </a:solidFill>
              </a:rPr>
              <a:t>x</a:t>
            </a:r>
            <a:r>
              <a:rPr lang="zh-CN" altLang="en-US">
                <a:solidFill>
                  <a:srgbClr val="FFFF00"/>
                </a:solidFill>
              </a:rPr>
              <a:t>登上过月球</a:t>
            </a:r>
          </a:p>
          <a:p>
            <a:pPr algn="just" eaLnBrk="1" hangingPunct="1">
              <a:buClrTx/>
              <a:buFontTx/>
              <a:buNone/>
            </a:pPr>
            <a:r>
              <a:rPr lang="zh-CN" altLang="en-US">
                <a:solidFill>
                  <a:srgbClr val="FFFF00"/>
                </a:solidFill>
              </a:rPr>
              <a:t> 则有：</a:t>
            </a:r>
            <a:r>
              <a:rPr lang="zh-CN" altLang="en-US">
                <a:solidFill>
                  <a:schemeClr val="tx2"/>
                </a:solidFill>
              </a:rPr>
              <a:t>有一些</a:t>
            </a:r>
            <a:r>
              <a:rPr lang="en-US" altLang="zh-CN">
                <a:solidFill>
                  <a:schemeClr val="tx2"/>
                </a:solidFill>
              </a:rPr>
              <a:t>x</a:t>
            </a:r>
            <a:r>
              <a:rPr lang="zh-CN" altLang="en-US">
                <a:solidFill>
                  <a:schemeClr val="tx2"/>
                </a:solidFill>
              </a:rPr>
              <a:t>，</a:t>
            </a:r>
            <a:r>
              <a:rPr lang="en-US" altLang="zh-CN">
                <a:solidFill>
                  <a:srgbClr val="FFFF00"/>
                </a:solidFill>
              </a:rPr>
              <a:t>S(x)     x</a:t>
            </a:r>
            <a:r>
              <a:rPr lang="zh-CN" altLang="en-US">
                <a:solidFill>
                  <a:srgbClr val="FFFF00"/>
                </a:solidFill>
              </a:rPr>
              <a:t>∈</a:t>
            </a:r>
            <a:r>
              <a:rPr lang="en-US" altLang="zh-CN">
                <a:solidFill>
                  <a:srgbClr val="FFFF00"/>
                </a:solidFill>
              </a:rPr>
              <a:t>{</a:t>
            </a:r>
            <a:r>
              <a:rPr lang="zh-CN" altLang="en-US">
                <a:solidFill>
                  <a:srgbClr val="FFFF00"/>
                </a:solidFill>
              </a:rPr>
              <a:t>人</a:t>
            </a:r>
            <a:r>
              <a:rPr lang="en-US" altLang="zh-CN">
                <a:solidFill>
                  <a:srgbClr val="FFFF00"/>
                </a:solidFill>
              </a:rPr>
              <a:t>}</a:t>
            </a:r>
            <a:endParaRPr lang="zh-CN" altLang="en-US">
              <a:solidFill>
                <a:srgbClr val="FFFF00"/>
              </a:solidFill>
            </a:endParaRPr>
          </a:p>
        </p:txBody>
      </p:sp>
      <p:sp>
        <p:nvSpPr>
          <p:cNvPr id="117768" name="AutoShape 8"/>
          <p:cNvSpPr>
            <a:spLocks noChangeArrowheads="1"/>
          </p:cNvSpPr>
          <p:nvPr/>
        </p:nvSpPr>
        <p:spPr bwMode="auto">
          <a:xfrm>
            <a:off x="900113" y="4941888"/>
            <a:ext cx="7632700" cy="1216025"/>
          </a:xfrm>
          <a:prstGeom prst="wedgeRectCallout">
            <a:avLst>
              <a:gd name="adj1" fmla="val -38519"/>
              <a:gd name="adj2" fmla="val -165796"/>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a:solidFill>
                  <a:srgbClr val="FFFF00"/>
                </a:solidFill>
              </a:rPr>
              <a:t> R(x)</a:t>
            </a:r>
            <a:r>
              <a:rPr lang="zh-CN" altLang="en-US">
                <a:solidFill>
                  <a:srgbClr val="FFFF00"/>
                </a:solidFill>
              </a:rPr>
              <a:t>：</a:t>
            </a:r>
            <a:r>
              <a:rPr lang="en-US" altLang="zh-CN">
                <a:solidFill>
                  <a:srgbClr val="FFFF00"/>
                </a:solidFill>
              </a:rPr>
              <a:t>x</a:t>
            </a:r>
            <a:r>
              <a:rPr lang="zh-CN" altLang="en-US">
                <a:solidFill>
                  <a:srgbClr val="FFFF00"/>
                </a:solidFill>
              </a:rPr>
              <a:t>长着黑头发</a:t>
            </a:r>
          </a:p>
          <a:p>
            <a:pPr algn="just" eaLnBrk="1" hangingPunct="1">
              <a:buClrTx/>
              <a:buFontTx/>
              <a:buNone/>
            </a:pPr>
            <a:r>
              <a:rPr lang="zh-CN" altLang="en-US">
                <a:solidFill>
                  <a:srgbClr val="FFFF00"/>
                </a:solidFill>
              </a:rPr>
              <a:t> 则有：</a:t>
            </a:r>
            <a:r>
              <a:rPr lang="zh-CN" altLang="en-US">
                <a:solidFill>
                  <a:schemeClr val="tx2"/>
                </a:solidFill>
              </a:rPr>
              <a:t>所有的</a:t>
            </a:r>
            <a:r>
              <a:rPr lang="en-US" altLang="zh-CN">
                <a:solidFill>
                  <a:schemeClr val="tx2"/>
                </a:solidFill>
              </a:rPr>
              <a:t>x</a:t>
            </a:r>
            <a:r>
              <a:rPr lang="zh-CN" altLang="en-US">
                <a:solidFill>
                  <a:schemeClr val="tx2"/>
                </a:solidFill>
              </a:rPr>
              <a:t>，</a:t>
            </a:r>
            <a:r>
              <a:rPr lang="en-US" altLang="zh-CN">
                <a:solidFill>
                  <a:srgbClr val="FFFF00"/>
                </a:solidFill>
              </a:rPr>
              <a:t>R(x)     x</a:t>
            </a:r>
            <a:r>
              <a:rPr lang="zh-CN" altLang="en-US">
                <a:solidFill>
                  <a:srgbClr val="FFFF00"/>
                </a:solidFill>
              </a:rPr>
              <a:t>∈</a:t>
            </a:r>
            <a:r>
              <a:rPr lang="en-US" altLang="zh-CN">
                <a:solidFill>
                  <a:srgbClr val="FFFF00"/>
                </a:solidFill>
              </a:rPr>
              <a:t>{</a:t>
            </a:r>
            <a:r>
              <a:rPr lang="zh-CN" altLang="en-US">
                <a:solidFill>
                  <a:srgbClr val="FFFF00"/>
                </a:solidFill>
              </a:rPr>
              <a:t>人</a:t>
            </a:r>
            <a:r>
              <a:rPr lang="en-US" altLang="zh-CN">
                <a:solidFill>
                  <a:srgbClr val="FFFF00"/>
                </a:solidFill>
              </a:rPr>
              <a:t>}</a:t>
            </a:r>
            <a:endParaRPr lang="zh-CN" altLang="en-US">
              <a:solidFill>
                <a:srgbClr val="FFFF00"/>
              </a:solidFill>
            </a:endParaRPr>
          </a:p>
        </p:txBody>
      </p:sp>
      <p:sp>
        <p:nvSpPr>
          <p:cNvPr id="117767" name="AutoShape 7"/>
          <p:cNvSpPr>
            <a:spLocks noChangeArrowheads="1"/>
          </p:cNvSpPr>
          <p:nvPr/>
        </p:nvSpPr>
        <p:spPr bwMode="auto">
          <a:xfrm>
            <a:off x="900113" y="4941888"/>
            <a:ext cx="7632700" cy="1216025"/>
          </a:xfrm>
          <a:prstGeom prst="wedgeRectCallout">
            <a:avLst>
              <a:gd name="adj1" fmla="val -36606"/>
              <a:gd name="adj2" fmla="val -213968"/>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a:solidFill>
                  <a:srgbClr val="FFFF00"/>
                </a:solidFill>
              </a:rPr>
              <a:t> Q(x)</a:t>
            </a:r>
            <a:r>
              <a:rPr lang="zh-CN" altLang="en-US">
                <a:solidFill>
                  <a:srgbClr val="FFFF00"/>
                </a:solidFill>
              </a:rPr>
              <a:t>：</a:t>
            </a:r>
            <a:r>
              <a:rPr lang="en-US" altLang="zh-CN">
                <a:solidFill>
                  <a:srgbClr val="FFFF00"/>
                </a:solidFill>
              </a:rPr>
              <a:t>x</a:t>
            </a:r>
            <a:r>
              <a:rPr lang="zh-CN" altLang="en-US">
                <a:solidFill>
                  <a:srgbClr val="FFFF00"/>
                </a:solidFill>
              </a:rPr>
              <a:t>会说英语</a:t>
            </a:r>
          </a:p>
          <a:p>
            <a:pPr algn="just" eaLnBrk="1" hangingPunct="1">
              <a:buClrTx/>
              <a:buFontTx/>
              <a:buNone/>
            </a:pPr>
            <a:r>
              <a:rPr lang="zh-CN" altLang="en-US">
                <a:solidFill>
                  <a:srgbClr val="FFFF00"/>
                </a:solidFill>
              </a:rPr>
              <a:t> 则有：</a:t>
            </a:r>
            <a:r>
              <a:rPr lang="zh-CN" altLang="en-US">
                <a:solidFill>
                  <a:schemeClr val="tx2"/>
                </a:solidFill>
              </a:rPr>
              <a:t>每一个</a:t>
            </a:r>
            <a:r>
              <a:rPr lang="en-US" altLang="zh-CN">
                <a:solidFill>
                  <a:schemeClr val="tx2"/>
                </a:solidFill>
              </a:rPr>
              <a:t>x</a:t>
            </a:r>
            <a:r>
              <a:rPr lang="zh-CN" altLang="en-US">
                <a:solidFill>
                  <a:schemeClr val="tx2"/>
                </a:solidFill>
              </a:rPr>
              <a:t>，</a:t>
            </a:r>
            <a:r>
              <a:rPr lang="en-US" altLang="zh-CN">
                <a:solidFill>
                  <a:srgbClr val="FFFF00"/>
                </a:solidFill>
              </a:rPr>
              <a:t>Q(x)  	x</a:t>
            </a:r>
            <a:r>
              <a:rPr lang="zh-CN" altLang="en-US">
                <a:solidFill>
                  <a:srgbClr val="FFFF00"/>
                </a:solidFill>
              </a:rPr>
              <a:t>∈</a:t>
            </a:r>
            <a:r>
              <a:rPr lang="en-US" altLang="zh-CN">
                <a:solidFill>
                  <a:srgbClr val="FFFF00"/>
                </a:solidFill>
              </a:rPr>
              <a:t>{</a:t>
            </a:r>
            <a:r>
              <a:rPr lang="zh-CN" altLang="en-US">
                <a:solidFill>
                  <a:srgbClr val="FFFF00"/>
                </a:solidFill>
              </a:rPr>
              <a:t>大学生</a:t>
            </a:r>
            <a:r>
              <a:rPr lang="en-US" altLang="zh-CN">
                <a:solidFill>
                  <a:srgbClr val="FFFF00"/>
                </a:solidFill>
              </a:rPr>
              <a:t>}</a:t>
            </a:r>
            <a:endParaRPr lang="zh-CN" altLang="en-US">
              <a:solidFill>
                <a:srgbClr val="FFFF00"/>
              </a:solidFill>
            </a:endParaRPr>
          </a:p>
        </p:txBody>
      </p:sp>
      <p:sp>
        <p:nvSpPr>
          <p:cNvPr id="117764" name="AutoShape 4"/>
          <p:cNvSpPr>
            <a:spLocks noChangeArrowheads="1"/>
          </p:cNvSpPr>
          <p:nvPr/>
        </p:nvSpPr>
        <p:spPr bwMode="auto">
          <a:xfrm>
            <a:off x="900113" y="4927600"/>
            <a:ext cx="7632700" cy="1216025"/>
          </a:xfrm>
          <a:prstGeom prst="wedgeRectCallout">
            <a:avLst>
              <a:gd name="adj1" fmla="val -33361"/>
              <a:gd name="adj2" fmla="val -260444"/>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ClrTx/>
              <a:buFontTx/>
              <a:buNone/>
            </a:pPr>
            <a:r>
              <a:rPr lang="en-US" altLang="zh-CN">
                <a:solidFill>
                  <a:srgbClr val="FFFF00"/>
                </a:solidFill>
              </a:rPr>
              <a:t> P(x)</a:t>
            </a:r>
            <a:r>
              <a:rPr lang="zh-CN" altLang="en-US">
                <a:solidFill>
                  <a:srgbClr val="FFFF00"/>
                </a:solidFill>
              </a:rPr>
              <a:t>：</a:t>
            </a:r>
            <a:r>
              <a:rPr lang="en-US" altLang="zh-CN">
                <a:solidFill>
                  <a:srgbClr val="FFFF00"/>
                </a:solidFill>
              </a:rPr>
              <a:t>x</a:t>
            </a:r>
            <a:r>
              <a:rPr lang="zh-CN" altLang="en-US">
                <a:solidFill>
                  <a:srgbClr val="FFFF00"/>
                </a:solidFill>
              </a:rPr>
              <a:t>会吃人</a:t>
            </a:r>
          </a:p>
          <a:p>
            <a:pPr algn="just" eaLnBrk="1" hangingPunct="1">
              <a:buClrTx/>
              <a:buFontTx/>
              <a:buNone/>
            </a:pPr>
            <a:r>
              <a:rPr lang="zh-CN" altLang="en-US">
                <a:solidFill>
                  <a:srgbClr val="FFFF00"/>
                </a:solidFill>
              </a:rPr>
              <a:t> 则有：</a:t>
            </a:r>
            <a:r>
              <a:rPr lang="zh-CN" altLang="en-US">
                <a:solidFill>
                  <a:schemeClr val="tx2"/>
                </a:solidFill>
              </a:rPr>
              <a:t>所有的</a:t>
            </a:r>
            <a:r>
              <a:rPr lang="en-US" altLang="zh-CN">
                <a:solidFill>
                  <a:schemeClr val="tx2"/>
                </a:solidFill>
              </a:rPr>
              <a:t>x</a:t>
            </a:r>
            <a:r>
              <a:rPr lang="zh-CN" altLang="en-US">
                <a:solidFill>
                  <a:schemeClr val="tx2"/>
                </a:solidFill>
              </a:rPr>
              <a:t>，</a:t>
            </a:r>
            <a:r>
              <a:rPr lang="en-US" altLang="zh-CN">
                <a:solidFill>
                  <a:srgbClr val="FFFF00"/>
                </a:solidFill>
              </a:rPr>
              <a:t>P(x)     x</a:t>
            </a:r>
            <a:r>
              <a:rPr lang="zh-CN" altLang="en-US">
                <a:solidFill>
                  <a:srgbClr val="FFFF00"/>
                </a:solidFill>
              </a:rPr>
              <a:t>∈ </a:t>
            </a:r>
            <a:r>
              <a:rPr lang="en-US" altLang="zh-CN">
                <a:solidFill>
                  <a:srgbClr val="FFFF00"/>
                </a:solidFill>
              </a:rPr>
              <a:t>{</a:t>
            </a:r>
            <a:r>
              <a:rPr lang="zh-CN" altLang="en-US">
                <a:solidFill>
                  <a:srgbClr val="FFFF00"/>
                </a:solidFill>
              </a:rPr>
              <a:t>老虎</a:t>
            </a:r>
            <a:r>
              <a:rPr lang="en-US" altLang="zh-CN">
                <a:solidFill>
                  <a:srgbClr val="FFFF00"/>
                </a:solidFill>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dissolve">
                                      <p:cBhvr>
                                        <p:cTn id="7" dur="500"/>
                                        <p:tgtEl>
                                          <p:spTgt spid="117763">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animEffect transition="in" filter="dissolve">
                                      <p:cBhvr>
                                        <p:cTn id="11" dur="500"/>
                                        <p:tgtEl>
                                          <p:spTgt spid="117763">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animEffect transition="in" filter="dissolve">
                                      <p:cBhvr>
                                        <p:cTn id="15" dur="500"/>
                                        <p:tgtEl>
                                          <p:spTgt spid="117763">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animEffect transition="in" filter="dissolve">
                                      <p:cBhvr>
                                        <p:cTn id="19" dur="500"/>
                                        <p:tgtEl>
                                          <p:spTgt spid="117763">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animEffect transition="in" filter="dissolve">
                                      <p:cBhvr>
                                        <p:cTn id="23" dur="500"/>
                                        <p:tgtEl>
                                          <p:spTgt spid="117763">
                                            <p:txEl>
                                              <p:pRg st="4" end="4"/>
                                            </p:txEl>
                                          </p:spTgt>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17763">
                                            <p:txEl>
                                              <p:pRg st="5" end="5"/>
                                            </p:txEl>
                                          </p:spTgt>
                                        </p:tgtEl>
                                        <p:attrNameLst>
                                          <p:attrName>style.visibility</p:attrName>
                                        </p:attrNameLst>
                                      </p:cBhvr>
                                      <p:to>
                                        <p:strVal val="visible"/>
                                      </p:to>
                                    </p:set>
                                    <p:animEffect transition="in" filter="dissolve">
                                      <p:cBhvr>
                                        <p:cTn id="27" dur="500"/>
                                        <p:tgtEl>
                                          <p:spTgt spid="1177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764">
                                            <p:bg/>
                                          </p:spTgt>
                                        </p:tgtEl>
                                        <p:attrNameLst>
                                          <p:attrName>style.visibility</p:attrName>
                                        </p:attrNameLst>
                                      </p:cBhvr>
                                      <p:to>
                                        <p:strVal val="visible"/>
                                      </p:to>
                                    </p:set>
                                    <p:animEffect transition="in" filter="wipe(left)">
                                      <p:cBhvr>
                                        <p:cTn id="32" dur="500"/>
                                        <p:tgtEl>
                                          <p:spTgt spid="117764">
                                            <p:bg/>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7764">
                                            <p:txEl>
                                              <p:pRg st="0" end="0"/>
                                            </p:txEl>
                                          </p:spTgt>
                                        </p:tgtEl>
                                        <p:attrNameLst>
                                          <p:attrName>style.visibility</p:attrName>
                                        </p:attrNameLst>
                                      </p:cBhvr>
                                      <p:to>
                                        <p:strVal val="visible"/>
                                      </p:to>
                                    </p:set>
                                    <p:animEffect transition="in" filter="wipe(left)">
                                      <p:cBhvr>
                                        <p:cTn id="36" dur="500"/>
                                        <p:tgtEl>
                                          <p:spTgt spid="117764">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7764">
                                            <p:txEl>
                                              <p:pRg st="1" end="1"/>
                                            </p:txEl>
                                          </p:spTgt>
                                        </p:tgtEl>
                                        <p:attrNameLst>
                                          <p:attrName>style.visibility</p:attrName>
                                        </p:attrNameLst>
                                      </p:cBhvr>
                                      <p:to>
                                        <p:strVal val="visible"/>
                                      </p:to>
                                    </p:set>
                                    <p:animEffect transition="in" filter="wipe(left)">
                                      <p:cBhvr>
                                        <p:cTn id="41" dur="500"/>
                                        <p:tgtEl>
                                          <p:spTgt spid="117764">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xit" presetSubtype="3" fill="hold" grpId="1" nodeType="clickEffect">
                                  <p:stCondLst>
                                    <p:cond delay="0"/>
                                  </p:stCondLst>
                                  <p:childTnLst>
                                    <p:anim calcmode="lin" valueType="num">
                                      <p:cBhvr additive="base">
                                        <p:cTn id="45" dur="500"/>
                                        <p:tgtEl>
                                          <p:spTgt spid="117764">
                                            <p:txEl>
                                              <p:pRg st="0" end="0"/>
                                            </p:txEl>
                                          </p:spTgt>
                                        </p:tgtEl>
                                        <p:attrNameLst>
                                          <p:attrName>ppt_x</p:attrName>
                                        </p:attrNameLst>
                                      </p:cBhvr>
                                      <p:tavLst>
                                        <p:tav tm="0">
                                          <p:val>
                                            <p:strVal val="ppt_x"/>
                                          </p:val>
                                        </p:tav>
                                        <p:tav tm="100000">
                                          <p:val>
                                            <p:strVal val="1+ppt_w/2"/>
                                          </p:val>
                                        </p:tav>
                                      </p:tavLst>
                                    </p:anim>
                                    <p:anim calcmode="lin" valueType="num">
                                      <p:cBhvr additive="base">
                                        <p:cTn id="46" dur="500"/>
                                        <p:tgtEl>
                                          <p:spTgt spid="117764">
                                            <p:txEl>
                                              <p:pRg st="0" end="0"/>
                                            </p:txEl>
                                          </p:spTgt>
                                        </p:tgtEl>
                                        <p:attrNameLst>
                                          <p:attrName>ppt_y</p:attrName>
                                        </p:attrNameLst>
                                      </p:cBhvr>
                                      <p:tavLst>
                                        <p:tav tm="0">
                                          <p:val>
                                            <p:strVal val="ppt_y"/>
                                          </p:val>
                                        </p:tav>
                                        <p:tav tm="100000">
                                          <p:val>
                                            <p:strVal val="0-ppt_h/2"/>
                                          </p:val>
                                        </p:tav>
                                      </p:tavLst>
                                    </p:anim>
                                    <p:set>
                                      <p:cBhvr>
                                        <p:cTn id="47" dur="1" fill="hold">
                                          <p:stCondLst>
                                            <p:cond delay="499"/>
                                          </p:stCondLst>
                                        </p:cTn>
                                        <p:tgtEl>
                                          <p:spTgt spid="117764">
                                            <p:txEl>
                                              <p:pRg st="0" end="0"/>
                                            </p:txEl>
                                          </p:spTgt>
                                        </p:tgtEl>
                                        <p:attrNameLst>
                                          <p:attrName>style.visibility</p:attrName>
                                        </p:attrNameLst>
                                      </p:cBhvr>
                                      <p:to>
                                        <p:strVal val="hidden"/>
                                      </p:to>
                                    </p:set>
                                  </p:childTnLst>
                                </p:cTn>
                              </p:par>
                              <p:par>
                                <p:cTn id="48" presetID="2" presetClass="exit" presetSubtype="3" fill="hold" grpId="1" nodeType="withEffect">
                                  <p:stCondLst>
                                    <p:cond delay="0"/>
                                  </p:stCondLst>
                                  <p:childTnLst>
                                    <p:anim calcmode="lin" valueType="num">
                                      <p:cBhvr additive="base">
                                        <p:cTn id="49" dur="500"/>
                                        <p:tgtEl>
                                          <p:spTgt spid="117764">
                                            <p:txEl>
                                              <p:pRg st="1" end="1"/>
                                            </p:txEl>
                                          </p:spTgt>
                                        </p:tgtEl>
                                        <p:attrNameLst>
                                          <p:attrName>ppt_x</p:attrName>
                                        </p:attrNameLst>
                                      </p:cBhvr>
                                      <p:tavLst>
                                        <p:tav tm="0">
                                          <p:val>
                                            <p:strVal val="ppt_x"/>
                                          </p:val>
                                        </p:tav>
                                        <p:tav tm="100000">
                                          <p:val>
                                            <p:strVal val="1+ppt_w/2"/>
                                          </p:val>
                                        </p:tav>
                                      </p:tavLst>
                                    </p:anim>
                                    <p:anim calcmode="lin" valueType="num">
                                      <p:cBhvr additive="base">
                                        <p:cTn id="50" dur="500"/>
                                        <p:tgtEl>
                                          <p:spTgt spid="117764">
                                            <p:txEl>
                                              <p:pRg st="1" end="1"/>
                                            </p:txEl>
                                          </p:spTgt>
                                        </p:tgtEl>
                                        <p:attrNameLst>
                                          <p:attrName>ppt_y</p:attrName>
                                        </p:attrNameLst>
                                      </p:cBhvr>
                                      <p:tavLst>
                                        <p:tav tm="0">
                                          <p:val>
                                            <p:strVal val="ppt_y"/>
                                          </p:val>
                                        </p:tav>
                                        <p:tav tm="100000">
                                          <p:val>
                                            <p:strVal val="0-ppt_h/2"/>
                                          </p:val>
                                        </p:tav>
                                      </p:tavLst>
                                    </p:anim>
                                    <p:set>
                                      <p:cBhvr>
                                        <p:cTn id="51" dur="1" fill="hold">
                                          <p:stCondLst>
                                            <p:cond delay="499"/>
                                          </p:stCondLst>
                                        </p:cTn>
                                        <p:tgtEl>
                                          <p:spTgt spid="117764">
                                            <p:txEl>
                                              <p:pRg st="1" end="1"/>
                                            </p:txEl>
                                          </p:spTgt>
                                        </p:tgtEl>
                                        <p:attrNameLst>
                                          <p:attrName>style.visibility</p:attrName>
                                        </p:attrNameLst>
                                      </p:cBhvr>
                                      <p:to>
                                        <p:strVal val="hidden"/>
                                      </p:to>
                                    </p:set>
                                  </p:childTnLst>
                                </p:cTn>
                              </p:par>
                              <p:par>
                                <p:cTn id="52" presetID="2" presetClass="exit" presetSubtype="3" fill="hold" grpId="1" nodeType="withEffect">
                                  <p:stCondLst>
                                    <p:cond delay="0"/>
                                  </p:stCondLst>
                                  <p:childTnLst>
                                    <p:anim calcmode="lin" valueType="num">
                                      <p:cBhvr additive="base">
                                        <p:cTn id="53" dur="500"/>
                                        <p:tgtEl>
                                          <p:spTgt spid="117764">
                                            <p:bg/>
                                          </p:spTgt>
                                        </p:tgtEl>
                                        <p:attrNameLst>
                                          <p:attrName>ppt_x</p:attrName>
                                        </p:attrNameLst>
                                      </p:cBhvr>
                                      <p:tavLst>
                                        <p:tav tm="0">
                                          <p:val>
                                            <p:strVal val="ppt_x"/>
                                          </p:val>
                                        </p:tav>
                                        <p:tav tm="100000">
                                          <p:val>
                                            <p:strVal val="1+ppt_w/2"/>
                                          </p:val>
                                        </p:tav>
                                      </p:tavLst>
                                    </p:anim>
                                    <p:anim calcmode="lin" valueType="num">
                                      <p:cBhvr additive="base">
                                        <p:cTn id="54" dur="500"/>
                                        <p:tgtEl>
                                          <p:spTgt spid="117764">
                                            <p:bg/>
                                          </p:spTgt>
                                        </p:tgtEl>
                                        <p:attrNameLst>
                                          <p:attrName>ppt_y</p:attrName>
                                        </p:attrNameLst>
                                      </p:cBhvr>
                                      <p:tavLst>
                                        <p:tav tm="0">
                                          <p:val>
                                            <p:strVal val="ppt_y"/>
                                          </p:val>
                                        </p:tav>
                                        <p:tav tm="100000">
                                          <p:val>
                                            <p:strVal val="0-ppt_h/2"/>
                                          </p:val>
                                        </p:tav>
                                      </p:tavLst>
                                    </p:anim>
                                    <p:set>
                                      <p:cBhvr>
                                        <p:cTn id="55" dur="1" fill="hold">
                                          <p:stCondLst>
                                            <p:cond delay="499"/>
                                          </p:stCondLst>
                                        </p:cTn>
                                        <p:tgtEl>
                                          <p:spTgt spid="117764">
                                            <p:bg/>
                                          </p:spTgt>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7767">
                                            <p:bg/>
                                          </p:spTgt>
                                        </p:tgtEl>
                                        <p:attrNameLst>
                                          <p:attrName>style.visibility</p:attrName>
                                        </p:attrNameLst>
                                      </p:cBhvr>
                                      <p:to>
                                        <p:strVal val="visible"/>
                                      </p:to>
                                    </p:set>
                                    <p:animEffect transition="in" filter="wipe(left)">
                                      <p:cBhvr>
                                        <p:cTn id="60" dur="500"/>
                                        <p:tgtEl>
                                          <p:spTgt spid="117767">
                                            <p:bg/>
                                          </p:spTgt>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17767">
                                            <p:txEl>
                                              <p:pRg st="0" end="0"/>
                                            </p:txEl>
                                          </p:spTgt>
                                        </p:tgtEl>
                                        <p:attrNameLst>
                                          <p:attrName>style.visibility</p:attrName>
                                        </p:attrNameLst>
                                      </p:cBhvr>
                                      <p:to>
                                        <p:strVal val="visible"/>
                                      </p:to>
                                    </p:set>
                                    <p:animEffect transition="in" filter="wipe(left)">
                                      <p:cBhvr>
                                        <p:cTn id="64" dur="500"/>
                                        <p:tgtEl>
                                          <p:spTgt spid="117767">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17767">
                                            <p:txEl>
                                              <p:pRg st="1" end="1"/>
                                            </p:txEl>
                                          </p:spTgt>
                                        </p:tgtEl>
                                        <p:attrNameLst>
                                          <p:attrName>style.visibility</p:attrName>
                                        </p:attrNameLst>
                                      </p:cBhvr>
                                      <p:to>
                                        <p:strVal val="visible"/>
                                      </p:to>
                                    </p:set>
                                    <p:animEffect transition="in" filter="wipe(left)">
                                      <p:cBhvr>
                                        <p:cTn id="69" dur="500"/>
                                        <p:tgtEl>
                                          <p:spTgt spid="117767">
                                            <p:txEl>
                                              <p:pRg st="1" end="1"/>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xit" presetSubtype="3" fill="hold" grpId="1" nodeType="clickEffect">
                                  <p:stCondLst>
                                    <p:cond delay="0"/>
                                  </p:stCondLst>
                                  <p:childTnLst>
                                    <p:anim calcmode="lin" valueType="num">
                                      <p:cBhvr additive="base">
                                        <p:cTn id="73" dur="500"/>
                                        <p:tgtEl>
                                          <p:spTgt spid="117767">
                                            <p:txEl>
                                              <p:pRg st="0" end="0"/>
                                            </p:txEl>
                                          </p:spTgt>
                                        </p:tgtEl>
                                        <p:attrNameLst>
                                          <p:attrName>ppt_x</p:attrName>
                                        </p:attrNameLst>
                                      </p:cBhvr>
                                      <p:tavLst>
                                        <p:tav tm="0">
                                          <p:val>
                                            <p:strVal val="ppt_x"/>
                                          </p:val>
                                        </p:tav>
                                        <p:tav tm="100000">
                                          <p:val>
                                            <p:strVal val="1+ppt_w/2"/>
                                          </p:val>
                                        </p:tav>
                                      </p:tavLst>
                                    </p:anim>
                                    <p:anim calcmode="lin" valueType="num">
                                      <p:cBhvr additive="base">
                                        <p:cTn id="74" dur="500"/>
                                        <p:tgtEl>
                                          <p:spTgt spid="117767">
                                            <p:txEl>
                                              <p:pRg st="0" end="0"/>
                                            </p:txEl>
                                          </p:spTgt>
                                        </p:tgtEl>
                                        <p:attrNameLst>
                                          <p:attrName>ppt_y</p:attrName>
                                        </p:attrNameLst>
                                      </p:cBhvr>
                                      <p:tavLst>
                                        <p:tav tm="0">
                                          <p:val>
                                            <p:strVal val="ppt_y"/>
                                          </p:val>
                                        </p:tav>
                                        <p:tav tm="100000">
                                          <p:val>
                                            <p:strVal val="0-ppt_h/2"/>
                                          </p:val>
                                        </p:tav>
                                      </p:tavLst>
                                    </p:anim>
                                    <p:set>
                                      <p:cBhvr>
                                        <p:cTn id="75" dur="1" fill="hold">
                                          <p:stCondLst>
                                            <p:cond delay="499"/>
                                          </p:stCondLst>
                                        </p:cTn>
                                        <p:tgtEl>
                                          <p:spTgt spid="117767">
                                            <p:txEl>
                                              <p:pRg st="0" end="0"/>
                                            </p:txEl>
                                          </p:spTgt>
                                        </p:tgtEl>
                                        <p:attrNameLst>
                                          <p:attrName>style.visibility</p:attrName>
                                        </p:attrNameLst>
                                      </p:cBhvr>
                                      <p:to>
                                        <p:strVal val="hidden"/>
                                      </p:to>
                                    </p:set>
                                  </p:childTnLst>
                                </p:cTn>
                              </p:par>
                              <p:par>
                                <p:cTn id="76" presetID="2" presetClass="exit" presetSubtype="3" fill="hold" grpId="1" nodeType="withEffect">
                                  <p:stCondLst>
                                    <p:cond delay="0"/>
                                  </p:stCondLst>
                                  <p:childTnLst>
                                    <p:anim calcmode="lin" valueType="num">
                                      <p:cBhvr additive="base">
                                        <p:cTn id="77" dur="500"/>
                                        <p:tgtEl>
                                          <p:spTgt spid="117767">
                                            <p:txEl>
                                              <p:pRg st="1" end="1"/>
                                            </p:txEl>
                                          </p:spTgt>
                                        </p:tgtEl>
                                        <p:attrNameLst>
                                          <p:attrName>ppt_x</p:attrName>
                                        </p:attrNameLst>
                                      </p:cBhvr>
                                      <p:tavLst>
                                        <p:tav tm="0">
                                          <p:val>
                                            <p:strVal val="ppt_x"/>
                                          </p:val>
                                        </p:tav>
                                        <p:tav tm="100000">
                                          <p:val>
                                            <p:strVal val="1+ppt_w/2"/>
                                          </p:val>
                                        </p:tav>
                                      </p:tavLst>
                                    </p:anim>
                                    <p:anim calcmode="lin" valueType="num">
                                      <p:cBhvr additive="base">
                                        <p:cTn id="78" dur="500"/>
                                        <p:tgtEl>
                                          <p:spTgt spid="117767">
                                            <p:txEl>
                                              <p:pRg st="1" end="1"/>
                                            </p:txEl>
                                          </p:spTgt>
                                        </p:tgtEl>
                                        <p:attrNameLst>
                                          <p:attrName>ppt_y</p:attrName>
                                        </p:attrNameLst>
                                      </p:cBhvr>
                                      <p:tavLst>
                                        <p:tav tm="0">
                                          <p:val>
                                            <p:strVal val="ppt_y"/>
                                          </p:val>
                                        </p:tav>
                                        <p:tav tm="100000">
                                          <p:val>
                                            <p:strVal val="0-ppt_h/2"/>
                                          </p:val>
                                        </p:tav>
                                      </p:tavLst>
                                    </p:anim>
                                    <p:set>
                                      <p:cBhvr>
                                        <p:cTn id="79" dur="1" fill="hold">
                                          <p:stCondLst>
                                            <p:cond delay="499"/>
                                          </p:stCondLst>
                                        </p:cTn>
                                        <p:tgtEl>
                                          <p:spTgt spid="117767">
                                            <p:txEl>
                                              <p:pRg st="1" end="1"/>
                                            </p:txEl>
                                          </p:spTgt>
                                        </p:tgtEl>
                                        <p:attrNameLst>
                                          <p:attrName>style.visibility</p:attrName>
                                        </p:attrNameLst>
                                      </p:cBhvr>
                                      <p:to>
                                        <p:strVal val="hidden"/>
                                      </p:to>
                                    </p:set>
                                  </p:childTnLst>
                                </p:cTn>
                              </p:par>
                              <p:par>
                                <p:cTn id="80" presetID="2" presetClass="exit" presetSubtype="3" fill="hold" grpId="1" nodeType="withEffect">
                                  <p:stCondLst>
                                    <p:cond delay="0"/>
                                  </p:stCondLst>
                                  <p:childTnLst>
                                    <p:anim calcmode="lin" valueType="num">
                                      <p:cBhvr additive="base">
                                        <p:cTn id="81" dur="500"/>
                                        <p:tgtEl>
                                          <p:spTgt spid="117767">
                                            <p:bg/>
                                          </p:spTgt>
                                        </p:tgtEl>
                                        <p:attrNameLst>
                                          <p:attrName>ppt_x</p:attrName>
                                        </p:attrNameLst>
                                      </p:cBhvr>
                                      <p:tavLst>
                                        <p:tav tm="0">
                                          <p:val>
                                            <p:strVal val="ppt_x"/>
                                          </p:val>
                                        </p:tav>
                                        <p:tav tm="100000">
                                          <p:val>
                                            <p:strVal val="1+ppt_w/2"/>
                                          </p:val>
                                        </p:tav>
                                      </p:tavLst>
                                    </p:anim>
                                    <p:anim calcmode="lin" valueType="num">
                                      <p:cBhvr additive="base">
                                        <p:cTn id="82" dur="500"/>
                                        <p:tgtEl>
                                          <p:spTgt spid="117767">
                                            <p:bg/>
                                          </p:spTgt>
                                        </p:tgtEl>
                                        <p:attrNameLst>
                                          <p:attrName>ppt_y</p:attrName>
                                        </p:attrNameLst>
                                      </p:cBhvr>
                                      <p:tavLst>
                                        <p:tav tm="0">
                                          <p:val>
                                            <p:strVal val="ppt_y"/>
                                          </p:val>
                                        </p:tav>
                                        <p:tav tm="100000">
                                          <p:val>
                                            <p:strVal val="0-ppt_h/2"/>
                                          </p:val>
                                        </p:tav>
                                      </p:tavLst>
                                    </p:anim>
                                    <p:set>
                                      <p:cBhvr>
                                        <p:cTn id="83" dur="1" fill="hold">
                                          <p:stCondLst>
                                            <p:cond delay="499"/>
                                          </p:stCondLst>
                                        </p:cTn>
                                        <p:tgtEl>
                                          <p:spTgt spid="117767">
                                            <p:bg/>
                                          </p:spTgt>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17768">
                                            <p:bg/>
                                          </p:spTgt>
                                        </p:tgtEl>
                                        <p:attrNameLst>
                                          <p:attrName>style.visibility</p:attrName>
                                        </p:attrNameLst>
                                      </p:cBhvr>
                                      <p:to>
                                        <p:strVal val="visible"/>
                                      </p:to>
                                    </p:set>
                                    <p:animEffect transition="in" filter="wipe(left)">
                                      <p:cBhvr>
                                        <p:cTn id="88" dur="500"/>
                                        <p:tgtEl>
                                          <p:spTgt spid="117768">
                                            <p:bg/>
                                          </p:spTgt>
                                        </p:tgtEl>
                                      </p:cBhvr>
                                    </p:animEffect>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117768">
                                            <p:txEl>
                                              <p:pRg st="0" end="0"/>
                                            </p:txEl>
                                          </p:spTgt>
                                        </p:tgtEl>
                                        <p:attrNameLst>
                                          <p:attrName>style.visibility</p:attrName>
                                        </p:attrNameLst>
                                      </p:cBhvr>
                                      <p:to>
                                        <p:strVal val="visible"/>
                                      </p:to>
                                    </p:set>
                                    <p:animEffect transition="in" filter="wipe(left)">
                                      <p:cBhvr>
                                        <p:cTn id="92" dur="500"/>
                                        <p:tgtEl>
                                          <p:spTgt spid="117768">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17768">
                                            <p:txEl>
                                              <p:pRg st="1" end="1"/>
                                            </p:txEl>
                                          </p:spTgt>
                                        </p:tgtEl>
                                        <p:attrNameLst>
                                          <p:attrName>style.visibility</p:attrName>
                                        </p:attrNameLst>
                                      </p:cBhvr>
                                      <p:to>
                                        <p:strVal val="visible"/>
                                      </p:to>
                                    </p:set>
                                    <p:animEffect transition="in" filter="wipe(left)">
                                      <p:cBhvr>
                                        <p:cTn id="97" dur="500"/>
                                        <p:tgtEl>
                                          <p:spTgt spid="117768">
                                            <p:txEl>
                                              <p:pRg st="1" end="1"/>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xit" presetSubtype="3" fill="hold" grpId="1" nodeType="clickEffect">
                                  <p:stCondLst>
                                    <p:cond delay="0"/>
                                  </p:stCondLst>
                                  <p:childTnLst>
                                    <p:anim calcmode="lin" valueType="num">
                                      <p:cBhvr additive="base">
                                        <p:cTn id="101" dur="500"/>
                                        <p:tgtEl>
                                          <p:spTgt spid="117768">
                                            <p:txEl>
                                              <p:pRg st="0" end="0"/>
                                            </p:txEl>
                                          </p:spTgt>
                                        </p:tgtEl>
                                        <p:attrNameLst>
                                          <p:attrName>ppt_x</p:attrName>
                                        </p:attrNameLst>
                                      </p:cBhvr>
                                      <p:tavLst>
                                        <p:tav tm="0">
                                          <p:val>
                                            <p:strVal val="ppt_x"/>
                                          </p:val>
                                        </p:tav>
                                        <p:tav tm="100000">
                                          <p:val>
                                            <p:strVal val="1+ppt_w/2"/>
                                          </p:val>
                                        </p:tav>
                                      </p:tavLst>
                                    </p:anim>
                                    <p:anim calcmode="lin" valueType="num">
                                      <p:cBhvr additive="base">
                                        <p:cTn id="102" dur="500"/>
                                        <p:tgtEl>
                                          <p:spTgt spid="117768">
                                            <p:txEl>
                                              <p:pRg st="0" end="0"/>
                                            </p:txEl>
                                          </p:spTgt>
                                        </p:tgtEl>
                                        <p:attrNameLst>
                                          <p:attrName>ppt_y</p:attrName>
                                        </p:attrNameLst>
                                      </p:cBhvr>
                                      <p:tavLst>
                                        <p:tav tm="0">
                                          <p:val>
                                            <p:strVal val="ppt_y"/>
                                          </p:val>
                                        </p:tav>
                                        <p:tav tm="100000">
                                          <p:val>
                                            <p:strVal val="0-ppt_h/2"/>
                                          </p:val>
                                        </p:tav>
                                      </p:tavLst>
                                    </p:anim>
                                    <p:set>
                                      <p:cBhvr>
                                        <p:cTn id="103" dur="1" fill="hold">
                                          <p:stCondLst>
                                            <p:cond delay="499"/>
                                          </p:stCondLst>
                                        </p:cTn>
                                        <p:tgtEl>
                                          <p:spTgt spid="117768">
                                            <p:txEl>
                                              <p:pRg st="0" end="0"/>
                                            </p:txEl>
                                          </p:spTgt>
                                        </p:tgtEl>
                                        <p:attrNameLst>
                                          <p:attrName>style.visibility</p:attrName>
                                        </p:attrNameLst>
                                      </p:cBhvr>
                                      <p:to>
                                        <p:strVal val="hidden"/>
                                      </p:to>
                                    </p:set>
                                  </p:childTnLst>
                                </p:cTn>
                              </p:par>
                              <p:par>
                                <p:cTn id="104" presetID="2" presetClass="exit" presetSubtype="3" fill="hold" grpId="1" nodeType="withEffect">
                                  <p:stCondLst>
                                    <p:cond delay="0"/>
                                  </p:stCondLst>
                                  <p:childTnLst>
                                    <p:anim calcmode="lin" valueType="num">
                                      <p:cBhvr additive="base">
                                        <p:cTn id="105" dur="500"/>
                                        <p:tgtEl>
                                          <p:spTgt spid="117768">
                                            <p:txEl>
                                              <p:pRg st="1" end="1"/>
                                            </p:txEl>
                                          </p:spTgt>
                                        </p:tgtEl>
                                        <p:attrNameLst>
                                          <p:attrName>ppt_x</p:attrName>
                                        </p:attrNameLst>
                                      </p:cBhvr>
                                      <p:tavLst>
                                        <p:tav tm="0">
                                          <p:val>
                                            <p:strVal val="ppt_x"/>
                                          </p:val>
                                        </p:tav>
                                        <p:tav tm="100000">
                                          <p:val>
                                            <p:strVal val="1+ppt_w/2"/>
                                          </p:val>
                                        </p:tav>
                                      </p:tavLst>
                                    </p:anim>
                                    <p:anim calcmode="lin" valueType="num">
                                      <p:cBhvr additive="base">
                                        <p:cTn id="106" dur="500"/>
                                        <p:tgtEl>
                                          <p:spTgt spid="117768">
                                            <p:txEl>
                                              <p:pRg st="1" end="1"/>
                                            </p:txEl>
                                          </p:spTgt>
                                        </p:tgtEl>
                                        <p:attrNameLst>
                                          <p:attrName>ppt_y</p:attrName>
                                        </p:attrNameLst>
                                      </p:cBhvr>
                                      <p:tavLst>
                                        <p:tav tm="0">
                                          <p:val>
                                            <p:strVal val="ppt_y"/>
                                          </p:val>
                                        </p:tav>
                                        <p:tav tm="100000">
                                          <p:val>
                                            <p:strVal val="0-ppt_h/2"/>
                                          </p:val>
                                        </p:tav>
                                      </p:tavLst>
                                    </p:anim>
                                    <p:set>
                                      <p:cBhvr>
                                        <p:cTn id="107" dur="1" fill="hold">
                                          <p:stCondLst>
                                            <p:cond delay="499"/>
                                          </p:stCondLst>
                                        </p:cTn>
                                        <p:tgtEl>
                                          <p:spTgt spid="117768">
                                            <p:txEl>
                                              <p:pRg st="1" end="1"/>
                                            </p:txEl>
                                          </p:spTgt>
                                        </p:tgtEl>
                                        <p:attrNameLst>
                                          <p:attrName>style.visibility</p:attrName>
                                        </p:attrNameLst>
                                      </p:cBhvr>
                                      <p:to>
                                        <p:strVal val="hidden"/>
                                      </p:to>
                                    </p:set>
                                  </p:childTnLst>
                                </p:cTn>
                              </p:par>
                              <p:par>
                                <p:cTn id="108" presetID="2" presetClass="exit" presetSubtype="3" fill="hold" grpId="1" nodeType="withEffect">
                                  <p:stCondLst>
                                    <p:cond delay="0"/>
                                  </p:stCondLst>
                                  <p:childTnLst>
                                    <p:anim calcmode="lin" valueType="num">
                                      <p:cBhvr additive="base">
                                        <p:cTn id="109" dur="500"/>
                                        <p:tgtEl>
                                          <p:spTgt spid="117768">
                                            <p:bg/>
                                          </p:spTgt>
                                        </p:tgtEl>
                                        <p:attrNameLst>
                                          <p:attrName>ppt_x</p:attrName>
                                        </p:attrNameLst>
                                      </p:cBhvr>
                                      <p:tavLst>
                                        <p:tav tm="0">
                                          <p:val>
                                            <p:strVal val="ppt_x"/>
                                          </p:val>
                                        </p:tav>
                                        <p:tav tm="100000">
                                          <p:val>
                                            <p:strVal val="1+ppt_w/2"/>
                                          </p:val>
                                        </p:tav>
                                      </p:tavLst>
                                    </p:anim>
                                    <p:anim calcmode="lin" valueType="num">
                                      <p:cBhvr additive="base">
                                        <p:cTn id="110" dur="500"/>
                                        <p:tgtEl>
                                          <p:spTgt spid="117768">
                                            <p:bg/>
                                          </p:spTgt>
                                        </p:tgtEl>
                                        <p:attrNameLst>
                                          <p:attrName>ppt_y</p:attrName>
                                        </p:attrNameLst>
                                      </p:cBhvr>
                                      <p:tavLst>
                                        <p:tav tm="0">
                                          <p:val>
                                            <p:strVal val="ppt_y"/>
                                          </p:val>
                                        </p:tav>
                                        <p:tav tm="100000">
                                          <p:val>
                                            <p:strVal val="0-ppt_h/2"/>
                                          </p:val>
                                        </p:tav>
                                      </p:tavLst>
                                    </p:anim>
                                    <p:set>
                                      <p:cBhvr>
                                        <p:cTn id="111" dur="1" fill="hold">
                                          <p:stCondLst>
                                            <p:cond delay="499"/>
                                          </p:stCondLst>
                                        </p:cTn>
                                        <p:tgtEl>
                                          <p:spTgt spid="117768">
                                            <p:bg/>
                                          </p:spTgt>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17769">
                                            <p:bg/>
                                          </p:spTgt>
                                        </p:tgtEl>
                                        <p:attrNameLst>
                                          <p:attrName>style.visibility</p:attrName>
                                        </p:attrNameLst>
                                      </p:cBhvr>
                                      <p:to>
                                        <p:strVal val="visible"/>
                                      </p:to>
                                    </p:set>
                                    <p:animEffect transition="in" filter="wipe(left)">
                                      <p:cBhvr>
                                        <p:cTn id="116" dur="500"/>
                                        <p:tgtEl>
                                          <p:spTgt spid="117769">
                                            <p:bg/>
                                          </p:spTgt>
                                        </p:tgtEl>
                                      </p:cBhvr>
                                    </p:animEffect>
                                  </p:childTnLst>
                                </p:cTn>
                              </p:par>
                            </p:childTnLst>
                          </p:cTn>
                        </p:par>
                        <p:par>
                          <p:cTn id="117" fill="hold" nodeType="afterGroup">
                            <p:stCondLst>
                              <p:cond delay="500"/>
                            </p:stCondLst>
                            <p:childTnLst>
                              <p:par>
                                <p:cTn id="118" presetID="22" presetClass="entr" presetSubtype="8" fill="hold" grpId="0" nodeType="afterEffect">
                                  <p:stCondLst>
                                    <p:cond delay="0"/>
                                  </p:stCondLst>
                                  <p:childTnLst>
                                    <p:set>
                                      <p:cBhvr>
                                        <p:cTn id="119" dur="1" fill="hold">
                                          <p:stCondLst>
                                            <p:cond delay="0"/>
                                          </p:stCondLst>
                                        </p:cTn>
                                        <p:tgtEl>
                                          <p:spTgt spid="117769">
                                            <p:txEl>
                                              <p:pRg st="0" end="0"/>
                                            </p:txEl>
                                          </p:spTgt>
                                        </p:tgtEl>
                                        <p:attrNameLst>
                                          <p:attrName>style.visibility</p:attrName>
                                        </p:attrNameLst>
                                      </p:cBhvr>
                                      <p:to>
                                        <p:strVal val="visible"/>
                                      </p:to>
                                    </p:set>
                                    <p:animEffect transition="in" filter="wipe(left)">
                                      <p:cBhvr>
                                        <p:cTn id="120" dur="500"/>
                                        <p:tgtEl>
                                          <p:spTgt spid="117769">
                                            <p:txEl>
                                              <p:pRg st="0" end="0"/>
                                            </p:txEl>
                                          </p:spTgt>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17769">
                                            <p:txEl>
                                              <p:pRg st="1" end="1"/>
                                            </p:txEl>
                                          </p:spTgt>
                                        </p:tgtEl>
                                        <p:attrNameLst>
                                          <p:attrName>style.visibility</p:attrName>
                                        </p:attrNameLst>
                                      </p:cBhvr>
                                      <p:to>
                                        <p:strVal val="visible"/>
                                      </p:to>
                                    </p:set>
                                    <p:animEffect transition="in" filter="wipe(left)">
                                      <p:cBhvr>
                                        <p:cTn id="125" dur="500"/>
                                        <p:tgtEl>
                                          <p:spTgt spid="117769">
                                            <p:txEl>
                                              <p:pRg st="1" end="1"/>
                                            </p:txEl>
                                          </p:spTgt>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xit" presetSubtype="3" fill="hold" grpId="1" nodeType="clickEffect">
                                  <p:stCondLst>
                                    <p:cond delay="0"/>
                                  </p:stCondLst>
                                  <p:childTnLst>
                                    <p:anim calcmode="lin" valueType="num">
                                      <p:cBhvr additive="base">
                                        <p:cTn id="129" dur="500"/>
                                        <p:tgtEl>
                                          <p:spTgt spid="117769">
                                            <p:txEl>
                                              <p:pRg st="0" end="0"/>
                                            </p:txEl>
                                          </p:spTgt>
                                        </p:tgtEl>
                                        <p:attrNameLst>
                                          <p:attrName>ppt_x</p:attrName>
                                        </p:attrNameLst>
                                      </p:cBhvr>
                                      <p:tavLst>
                                        <p:tav tm="0">
                                          <p:val>
                                            <p:strVal val="ppt_x"/>
                                          </p:val>
                                        </p:tav>
                                        <p:tav tm="100000">
                                          <p:val>
                                            <p:strVal val="1+ppt_w/2"/>
                                          </p:val>
                                        </p:tav>
                                      </p:tavLst>
                                    </p:anim>
                                    <p:anim calcmode="lin" valueType="num">
                                      <p:cBhvr additive="base">
                                        <p:cTn id="130" dur="500"/>
                                        <p:tgtEl>
                                          <p:spTgt spid="117769">
                                            <p:txEl>
                                              <p:pRg st="0" end="0"/>
                                            </p:txEl>
                                          </p:spTgt>
                                        </p:tgtEl>
                                        <p:attrNameLst>
                                          <p:attrName>ppt_y</p:attrName>
                                        </p:attrNameLst>
                                      </p:cBhvr>
                                      <p:tavLst>
                                        <p:tav tm="0">
                                          <p:val>
                                            <p:strVal val="ppt_y"/>
                                          </p:val>
                                        </p:tav>
                                        <p:tav tm="100000">
                                          <p:val>
                                            <p:strVal val="0-ppt_h/2"/>
                                          </p:val>
                                        </p:tav>
                                      </p:tavLst>
                                    </p:anim>
                                    <p:set>
                                      <p:cBhvr>
                                        <p:cTn id="131" dur="1" fill="hold">
                                          <p:stCondLst>
                                            <p:cond delay="499"/>
                                          </p:stCondLst>
                                        </p:cTn>
                                        <p:tgtEl>
                                          <p:spTgt spid="117769">
                                            <p:txEl>
                                              <p:pRg st="0" end="0"/>
                                            </p:txEl>
                                          </p:spTgt>
                                        </p:tgtEl>
                                        <p:attrNameLst>
                                          <p:attrName>style.visibility</p:attrName>
                                        </p:attrNameLst>
                                      </p:cBhvr>
                                      <p:to>
                                        <p:strVal val="hidden"/>
                                      </p:to>
                                    </p:set>
                                  </p:childTnLst>
                                </p:cTn>
                              </p:par>
                              <p:par>
                                <p:cTn id="132" presetID="2" presetClass="exit" presetSubtype="3" fill="hold" grpId="1" nodeType="withEffect">
                                  <p:stCondLst>
                                    <p:cond delay="0"/>
                                  </p:stCondLst>
                                  <p:childTnLst>
                                    <p:anim calcmode="lin" valueType="num">
                                      <p:cBhvr additive="base">
                                        <p:cTn id="133" dur="500"/>
                                        <p:tgtEl>
                                          <p:spTgt spid="117769">
                                            <p:txEl>
                                              <p:pRg st="1" end="1"/>
                                            </p:txEl>
                                          </p:spTgt>
                                        </p:tgtEl>
                                        <p:attrNameLst>
                                          <p:attrName>ppt_x</p:attrName>
                                        </p:attrNameLst>
                                      </p:cBhvr>
                                      <p:tavLst>
                                        <p:tav tm="0">
                                          <p:val>
                                            <p:strVal val="ppt_x"/>
                                          </p:val>
                                        </p:tav>
                                        <p:tav tm="100000">
                                          <p:val>
                                            <p:strVal val="1+ppt_w/2"/>
                                          </p:val>
                                        </p:tav>
                                      </p:tavLst>
                                    </p:anim>
                                    <p:anim calcmode="lin" valueType="num">
                                      <p:cBhvr additive="base">
                                        <p:cTn id="134" dur="500"/>
                                        <p:tgtEl>
                                          <p:spTgt spid="117769">
                                            <p:txEl>
                                              <p:pRg st="1" end="1"/>
                                            </p:txEl>
                                          </p:spTgt>
                                        </p:tgtEl>
                                        <p:attrNameLst>
                                          <p:attrName>ppt_y</p:attrName>
                                        </p:attrNameLst>
                                      </p:cBhvr>
                                      <p:tavLst>
                                        <p:tav tm="0">
                                          <p:val>
                                            <p:strVal val="ppt_y"/>
                                          </p:val>
                                        </p:tav>
                                        <p:tav tm="100000">
                                          <p:val>
                                            <p:strVal val="0-ppt_h/2"/>
                                          </p:val>
                                        </p:tav>
                                      </p:tavLst>
                                    </p:anim>
                                    <p:set>
                                      <p:cBhvr>
                                        <p:cTn id="135" dur="1" fill="hold">
                                          <p:stCondLst>
                                            <p:cond delay="499"/>
                                          </p:stCondLst>
                                        </p:cTn>
                                        <p:tgtEl>
                                          <p:spTgt spid="117769">
                                            <p:txEl>
                                              <p:pRg st="1" end="1"/>
                                            </p:txEl>
                                          </p:spTgt>
                                        </p:tgtEl>
                                        <p:attrNameLst>
                                          <p:attrName>style.visibility</p:attrName>
                                        </p:attrNameLst>
                                      </p:cBhvr>
                                      <p:to>
                                        <p:strVal val="hidden"/>
                                      </p:to>
                                    </p:set>
                                  </p:childTnLst>
                                </p:cTn>
                              </p:par>
                              <p:par>
                                <p:cTn id="136" presetID="2" presetClass="exit" presetSubtype="3" fill="hold" grpId="1" nodeType="withEffect">
                                  <p:stCondLst>
                                    <p:cond delay="0"/>
                                  </p:stCondLst>
                                  <p:childTnLst>
                                    <p:anim calcmode="lin" valueType="num">
                                      <p:cBhvr additive="base">
                                        <p:cTn id="137" dur="500"/>
                                        <p:tgtEl>
                                          <p:spTgt spid="117769">
                                            <p:bg/>
                                          </p:spTgt>
                                        </p:tgtEl>
                                        <p:attrNameLst>
                                          <p:attrName>ppt_x</p:attrName>
                                        </p:attrNameLst>
                                      </p:cBhvr>
                                      <p:tavLst>
                                        <p:tav tm="0">
                                          <p:val>
                                            <p:strVal val="ppt_x"/>
                                          </p:val>
                                        </p:tav>
                                        <p:tav tm="100000">
                                          <p:val>
                                            <p:strVal val="1+ppt_w/2"/>
                                          </p:val>
                                        </p:tav>
                                      </p:tavLst>
                                    </p:anim>
                                    <p:anim calcmode="lin" valueType="num">
                                      <p:cBhvr additive="base">
                                        <p:cTn id="138" dur="500"/>
                                        <p:tgtEl>
                                          <p:spTgt spid="117769">
                                            <p:bg/>
                                          </p:spTgt>
                                        </p:tgtEl>
                                        <p:attrNameLst>
                                          <p:attrName>ppt_y</p:attrName>
                                        </p:attrNameLst>
                                      </p:cBhvr>
                                      <p:tavLst>
                                        <p:tav tm="0">
                                          <p:val>
                                            <p:strVal val="ppt_y"/>
                                          </p:val>
                                        </p:tav>
                                        <p:tav tm="100000">
                                          <p:val>
                                            <p:strVal val="0-ppt_h/2"/>
                                          </p:val>
                                        </p:tav>
                                      </p:tavLst>
                                    </p:anim>
                                    <p:set>
                                      <p:cBhvr>
                                        <p:cTn id="139" dur="1" fill="hold">
                                          <p:stCondLst>
                                            <p:cond delay="499"/>
                                          </p:stCondLst>
                                        </p:cTn>
                                        <p:tgtEl>
                                          <p:spTgt spid="117769">
                                            <p:bg/>
                                          </p:spTgt>
                                        </p:tgtEl>
                                        <p:attrNameLst>
                                          <p:attrName>style.visibility</p:attrName>
                                        </p:attrNameLst>
                                      </p:cBhvr>
                                      <p:to>
                                        <p:strVal val="hidden"/>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17770">
                                            <p:bg/>
                                          </p:spTgt>
                                        </p:tgtEl>
                                        <p:attrNameLst>
                                          <p:attrName>style.visibility</p:attrName>
                                        </p:attrNameLst>
                                      </p:cBhvr>
                                      <p:to>
                                        <p:strVal val="visible"/>
                                      </p:to>
                                    </p:set>
                                    <p:animEffect transition="in" filter="wipe(left)">
                                      <p:cBhvr>
                                        <p:cTn id="144" dur="500"/>
                                        <p:tgtEl>
                                          <p:spTgt spid="117770">
                                            <p:bg/>
                                          </p:spTgt>
                                        </p:tgtEl>
                                      </p:cBhvr>
                                    </p:animEffect>
                                  </p:childTnLst>
                                </p:cTn>
                              </p:par>
                            </p:childTnLst>
                          </p:cTn>
                        </p:par>
                        <p:par>
                          <p:cTn id="145" fill="hold" nodeType="afterGroup">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117770">
                                            <p:txEl>
                                              <p:pRg st="0" end="0"/>
                                            </p:txEl>
                                          </p:spTgt>
                                        </p:tgtEl>
                                        <p:attrNameLst>
                                          <p:attrName>style.visibility</p:attrName>
                                        </p:attrNameLst>
                                      </p:cBhvr>
                                      <p:to>
                                        <p:strVal val="visible"/>
                                      </p:to>
                                    </p:set>
                                    <p:animEffect transition="in" filter="wipe(left)">
                                      <p:cBhvr>
                                        <p:cTn id="148" dur="500"/>
                                        <p:tgtEl>
                                          <p:spTgt spid="117770">
                                            <p:txEl>
                                              <p:pRg st="0" end="0"/>
                                            </p:txEl>
                                          </p:spTgt>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17770">
                                            <p:txEl>
                                              <p:pRg st="1" end="1"/>
                                            </p:txEl>
                                          </p:spTgt>
                                        </p:tgtEl>
                                        <p:attrNameLst>
                                          <p:attrName>style.visibility</p:attrName>
                                        </p:attrNameLst>
                                      </p:cBhvr>
                                      <p:to>
                                        <p:strVal val="visible"/>
                                      </p:to>
                                    </p:set>
                                    <p:animEffect transition="in" filter="wipe(left)">
                                      <p:cBhvr>
                                        <p:cTn id="153" dur="500"/>
                                        <p:tgtEl>
                                          <p:spTgt spid="1177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P spid="117770" grpId="0" build="p" animBg="1"/>
      <p:bldP spid="117769" grpId="0" build="p" animBg="1"/>
      <p:bldP spid="117769" grpId="1" build="allAtOnce" animBg="1"/>
      <p:bldP spid="117768" grpId="0" build="p" animBg="1"/>
      <p:bldP spid="117768" grpId="1" build="allAtOnce" animBg="1"/>
      <p:bldP spid="117767" grpId="0" build="p" animBg="1"/>
      <p:bldP spid="117767" grpId="1" build="allAtOnce" animBg="1"/>
      <p:bldP spid="117764" grpId="0" build="p" animBg="1"/>
      <p:bldP spid="117764" grpId="1"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869D80D-D2AD-41B2-8645-B1CB1CA64C9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1507" name="Rectangle 2"/>
          <p:cNvSpPr>
            <a:spLocks noGrp="1" noChangeArrowheads="1"/>
          </p:cNvSpPr>
          <p:nvPr>
            <p:ph type="title"/>
          </p:nvPr>
        </p:nvSpPr>
        <p:spPr/>
        <p:txBody>
          <a:bodyPr/>
          <a:lstStyle/>
          <a:p>
            <a:pPr eaLnBrk="1" hangingPunct="1"/>
            <a:r>
              <a:rPr lang="zh-CN" altLang="en-US" smtClean="0"/>
              <a:t>量词含义</a:t>
            </a:r>
          </a:p>
        </p:txBody>
      </p:sp>
      <p:sp>
        <p:nvSpPr>
          <p:cNvPr id="21508"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aphicFrame>
        <p:nvGraphicFramePr>
          <p:cNvPr id="119812" name="Object 4"/>
          <p:cNvGraphicFramePr>
            <a:graphicFrameLocks noChangeAspect="1"/>
          </p:cNvGraphicFramePr>
          <p:nvPr/>
        </p:nvGraphicFramePr>
        <p:xfrm>
          <a:off x="1722438" y="1628775"/>
          <a:ext cx="979487" cy="577850"/>
        </p:xfrm>
        <a:graphic>
          <a:graphicData uri="http://schemas.openxmlformats.org/presentationml/2006/ole">
            <mc:AlternateContent xmlns:mc="http://schemas.openxmlformats.org/markup-compatibility/2006">
              <mc:Choice xmlns:v="urn:schemas-microsoft-com:vml" Requires="v">
                <p:oleObj spid="_x0000_s21514" name="Equation" r:id="rId3" imgW="330057" imgH="190417" progId="Equation.DSMT4">
                  <p:embed/>
                </p:oleObj>
              </mc:Choice>
              <mc:Fallback>
                <p:oleObj name="Equation" r:id="rId3" imgW="330057" imgH="1904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8" y="1628775"/>
                        <a:ext cx="979487" cy="577850"/>
                      </a:xfrm>
                      <a:prstGeom prst="rect">
                        <a:avLst/>
                      </a:prstGeom>
                      <a:solidFill>
                        <a:srgbClr val="FF99CC"/>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1510"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aphicFrame>
        <p:nvGraphicFramePr>
          <p:cNvPr id="119814" name="Object 6"/>
          <p:cNvGraphicFramePr>
            <a:graphicFrameLocks noChangeAspect="1"/>
          </p:cNvGraphicFramePr>
          <p:nvPr/>
        </p:nvGraphicFramePr>
        <p:xfrm>
          <a:off x="6022975" y="1628775"/>
          <a:ext cx="915988" cy="554038"/>
        </p:xfrm>
        <a:graphic>
          <a:graphicData uri="http://schemas.openxmlformats.org/presentationml/2006/ole">
            <mc:AlternateContent xmlns:mc="http://schemas.openxmlformats.org/markup-compatibility/2006">
              <mc:Choice xmlns:v="urn:schemas-microsoft-com:vml" Requires="v">
                <p:oleObj spid="_x0000_s21515" name="Equation" r:id="rId5" imgW="317225" imgH="190335" progId="Equation.DSMT4">
                  <p:embed/>
                </p:oleObj>
              </mc:Choice>
              <mc:Fallback>
                <p:oleObj name="Equation" r:id="rId5" imgW="317225" imgH="19033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2975" y="1628775"/>
                        <a:ext cx="915988" cy="554038"/>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6" name="Rectangle 8"/>
          <p:cNvSpPr>
            <a:spLocks noChangeArrowheads="1"/>
          </p:cNvSpPr>
          <p:nvPr/>
        </p:nvSpPr>
        <p:spPr bwMode="gray">
          <a:xfrm>
            <a:off x="5219700" y="2349500"/>
            <a:ext cx="2520950"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Font typeface="Wingdings" panose="05000000000000000000" pitchFamily="2" charset="2"/>
              <a:buNone/>
            </a:pPr>
            <a:r>
              <a:rPr lang="zh-CN" altLang="en-US">
                <a:solidFill>
                  <a:srgbClr val="0000FF"/>
                </a:solidFill>
              </a:rPr>
              <a:t>有些</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至少有一个</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某一些</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存在</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等等</a:t>
            </a:r>
            <a:r>
              <a:rPr lang="zh-CN" altLang="en-US"/>
              <a:t>。</a:t>
            </a:r>
          </a:p>
        </p:txBody>
      </p:sp>
      <p:sp>
        <p:nvSpPr>
          <p:cNvPr id="119818" name="Rectangle 10"/>
          <p:cNvSpPr>
            <a:spLocks noChangeArrowheads="1"/>
          </p:cNvSpPr>
          <p:nvPr/>
        </p:nvSpPr>
        <p:spPr bwMode="gray">
          <a:xfrm>
            <a:off x="1292225" y="2349500"/>
            <a:ext cx="183991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Font typeface="Wingdings" panose="05000000000000000000" pitchFamily="2" charset="2"/>
              <a:buNone/>
            </a:pPr>
            <a:r>
              <a:rPr lang="zh-CN" altLang="en-US">
                <a:solidFill>
                  <a:srgbClr val="0000FF"/>
                </a:solidFill>
              </a:rPr>
              <a:t>所有的</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任意的</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一切的</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每一个</a:t>
            </a:r>
            <a:r>
              <a:rPr lang="en-US" altLang="zh-CN">
                <a:solidFill>
                  <a:srgbClr val="0000FF"/>
                </a:solidFill>
              </a:rPr>
              <a:t>x</a:t>
            </a:r>
            <a:r>
              <a:rPr lang="zh-CN" altLang="en-US">
                <a:solidFill>
                  <a:srgbClr val="0000FF"/>
                </a:solidFill>
              </a:rPr>
              <a:t>；</a:t>
            </a:r>
          </a:p>
          <a:p>
            <a:pPr algn="just" eaLnBrk="1" hangingPunct="1">
              <a:buFont typeface="Wingdings" panose="05000000000000000000" pitchFamily="2" charset="2"/>
              <a:buNone/>
            </a:pPr>
            <a:r>
              <a:rPr lang="zh-CN" altLang="en-US">
                <a:solidFill>
                  <a:srgbClr val="0000FF"/>
                </a:solidFill>
              </a:rPr>
              <a:t>等等。</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0-#ppt_w/2"/>
                                          </p:val>
                                        </p:tav>
                                        <p:tav tm="100000">
                                          <p:val>
                                            <p:strVal val="#ppt_x"/>
                                          </p:val>
                                        </p:tav>
                                      </p:tavLst>
                                    </p:anim>
                                    <p:anim calcmode="lin" valueType="num">
                                      <p:cBhvr additive="base">
                                        <p:cTn id="8" dur="500" fill="hold"/>
                                        <p:tgtEl>
                                          <p:spTgt spid="1198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9818"/>
                                        </p:tgtEl>
                                        <p:attrNameLst>
                                          <p:attrName>style.visibility</p:attrName>
                                        </p:attrNameLst>
                                      </p:cBhvr>
                                      <p:to>
                                        <p:strVal val="visible"/>
                                      </p:to>
                                    </p:set>
                                    <p:anim calcmode="lin" valueType="num">
                                      <p:cBhvr additive="base">
                                        <p:cTn id="11" dur="500" fill="hold"/>
                                        <p:tgtEl>
                                          <p:spTgt spid="119818"/>
                                        </p:tgtEl>
                                        <p:attrNameLst>
                                          <p:attrName>ppt_x</p:attrName>
                                        </p:attrNameLst>
                                      </p:cBhvr>
                                      <p:tavLst>
                                        <p:tav tm="0">
                                          <p:val>
                                            <p:strVal val="0-#ppt_w/2"/>
                                          </p:val>
                                        </p:tav>
                                        <p:tav tm="100000">
                                          <p:val>
                                            <p:strVal val="#ppt_x"/>
                                          </p:val>
                                        </p:tav>
                                      </p:tavLst>
                                    </p:anim>
                                    <p:anim calcmode="lin" valueType="num">
                                      <p:cBhvr additive="base">
                                        <p:cTn id="12" dur="500" fill="hold"/>
                                        <p:tgtEl>
                                          <p:spTgt spid="11981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19814"/>
                                        </p:tgtEl>
                                        <p:attrNameLst>
                                          <p:attrName>style.visibility</p:attrName>
                                        </p:attrNameLst>
                                      </p:cBhvr>
                                      <p:to>
                                        <p:strVal val="visible"/>
                                      </p:to>
                                    </p:set>
                                    <p:anim calcmode="lin" valueType="num">
                                      <p:cBhvr additive="base">
                                        <p:cTn id="17" dur="500" fill="hold"/>
                                        <p:tgtEl>
                                          <p:spTgt spid="119814"/>
                                        </p:tgtEl>
                                        <p:attrNameLst>
                                          <p:attrName>ppt_x</p:attrName>
                                        </p:attrNameLst>
                                      </p:cBhvr>
                                      <p:tavLst>
                                        <p:tav tm="0">
                                          <p:val>
                                            <p:strVal val="1+#ppt_w/2"/>
                                          </p:val>
                                        </p:tav>
                                        <p:tav tm="100000">
                                          <p:val>
                                            <p:strVal val="#ppt_x"/>
                                          </p:val>
                                        </p:tav>
                                      </p:tavLst>
                                    </p:anim>
                                    <p:anim calcmode="lin" valueType="num">
                                      <p:cBhvr additive="base">
                                        <p:cTn id="18" dur="500" fill="hold"/>
                                        <p:tgtEl>
                                          <p:spTgt spid="11981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9816"/>
                                        </p:tgtEl>
                                        <p:attrNameLst>
                                          <p:attrName>style.visibility</p:attrName>
                                        </p:attrNameLst>
                                      </p:cBhvr>
                                      <p:to>
                                        <p:strVal val="visible"/>
                                      </p:to>
                                    </p:set>
                                    <p:anim calcmode="lin" valueType="num">
                                      <p:cBhvr additive="base">
                                        <p:cTn id="21" dur="500" fill="hold"/>
                                        <p:tgtEl>
                                          <p:spTgt spid="119816"/>
                                        </p:tgtEl>
                                        <p:attrNameLst>
                                          <p:attrName>ppt_x</p:attrName>
                                        </p:attrNameLst>
                                      </p:cBhvr>
                                      <p:tavLst>
                                        <p:tav tm="0">
                                          <p:val>
                                            <p:strVal val="1+#ppt_w/2"/>
                                          </p:val>
                                        </p:tav>
                                        <p:tav tm="100000">
                                          <p:val>
                                            <p:strVal val="#ppt_x"/>
                                          </p:val>
                                        </p:tav>
                                      </p:tavLst>
                                    </p:anim>
                                    <p:anim calcmode="lin" valueType="num">
                                      <p:cBhvr additive="base">
                                        <p:cTn id="22" dur="500" fill="hold"/>
                                        <p:tgtEl>
                                          <p:spTgt spid="119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6" grpId="0"/>
      <p:bldP spid="1198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FD5039D-C6F7-4F0A-94D6-7A892CDBD8B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2531" name="Rectangle 2"/>
          <p:cNvSpPr>
            <a:spLocks noGrp="1" noChangeArrowheads="1"/>
          </p:cNvSpPr>
          <p:nvPr>
            <p:ph type="title"/>
          </p:nvPr>
        </p:nvSpPr>
        <p:spPr/>
        <p:txBody>
          <a:bodyPr/>
          <a:lstStyle/>
          <a:p>
            <a:pPr eaLnBrk="1" hangingPunct="1"/>
            <a:r>
              <a:rPr lang="zh-CN" altLang="en-US" smtClean="0"/>
              <a:t>全称量词与存在量词</a:t>
            </a:r>
          </a:p>
        </p:txBody>
      </p:sp>
      <p:sp>
        <p:nvSpPr>
          <p:cNvPr id="198660" name="Rectangle 4"/>
          <p:cNvSpPr>
            <a:spLocks noChangeArrowheads="1"/>
          </p:cNvSpPr>
          <p:nvPr>
            <p:ph type="body" idx="1"/>
          </p:nvPr>
        </p:nvSpPr>
        <p:spPr bwMode="gray">
          <a:xfrm>
            <a:off x="611188" y="1484313"/>
            <a:ext cx="8064500" cy="2160587"/>
          </a:xfrm>
          <a:noFill/>
        </p:spPr>
        <p:txBody>
          <a:bodyPr/>
          <a:lstStyle/>
          <a:p>
            <a:pPr marL="0" indent="0" algn="just" eaLnBrk="1" hangingPunct="1">
              <a:buFont typeface="Wingdings" panose="05000000000000000000" pitchFamily="2" charset="2"/>
              <a:buNone/>
            </a:pPr>
            <a:r>
              <a:rPr lang="zh-CN" altLang="en-US" smtClean="0">
                <a:solidFill>
                  <a:srgbClr val="FF0000"/>
                </a:solidFill>
              </a:rPr>
              <a:t>定义</a:t>
            </a:r>
            <a:r>
              <a:rPr lang="en-US" altLang="zh-CN" smtClean="0">
                <a:solidFill>
                  <a:srgbClr val="FF0000"/>
                </a:solidFill>
              </a:rPr>
              <a:t>4.2.4</a:t>
            </a:r>
            <a:r>
              <a:rPr lang="en-US" altLang="zh-CN" smtClean="0"/>
              <a:t>  </a:t>
            </a:r>
            <a:r>
              <a:rPr lang="zh-CN" altLang="en-US" smtClean="0"/>
              <a:t>称</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a:t>
            </a:r>
            <a:r>
              <a:rPr lang="zh-CN" altLang="en-US" smtClean="0"/>
              <a:t>为</a:t>
            </a:r>
            <a:r>
              <a:rPr lang="zh-CN" altLang="en-US" smtClean="0">
                <a:solidFill>
                  <a:srgbClr val="FF0000"/>
                </a:solidFill>
              </a:rPr>
              <a:t>全称量词</a:t>
            </a:r>
            <a:r>
              <a:rPr lang="zh-CN" altLang="en-US" smtClean="0"/>
              <a:t>（</a:t>
            </a:r>
            <a:r>
              <a:rPr lang="en-US" altLang="zh-CN" smtClean="0">
                <a:solidFill>
                  <a:srgbClr val="9900CC"/>
                </a:solidFill>
              </a:rPr>
              <a:t>Universal Quantifier</a:t>
            </a:r>
            <a:r>
              <a:rPr lang="zh-CN" altLang="en-US" smtClean="0"/>
              <a:t>），</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a:t>
            </a:r>
            <a:r>
              <a:rPr lang="zh-CN" altLang="en-US" smtClean="0"/>
              <a:t>为</a:t>
            </a:r>
            <a:r>
              <a:rPr lang="zh-CN" altLang="en-US" smtClean="0">
                <a:solidFill>
                  <a:srgbClr val="FF0000"/>
                </a:solidFill>
              </a:rPr>
              <a:t>存在量词</a:t>
            </a:r>
            <a:r>
              <a:rPr lang="zh-CN" altLang="en-US" smtClean="0"/>
              <a:t>（</a:t>
            </a:r>
            <a:r>
              <a:rPr lang="en-US" altLang="zh-CN" smtClean="0">
                <a:solidFill>
                  <a:srgbClr val="9900CC"/>
                </a:solidFill>
              </a:rPr>
              <a:t>Existential Quantifier</a:t>
            </a:r>
            <a:r>
              <a:rPr lang="zh-CN" altLang="en-US" smtClean="0"/>
              <a:t>），其中的</a:t>
            </a:r>
            <a:r>
              <a:rPr lang="en-US" altLang="zh-CN" smtClean="0"/>
              <a:t>x</a:t>
            </a:r>
            <a:r>
              <a:rPr lang="zh-CN" altLang="en-US" smtClean="0"/>
              <a:t>称为</a:t>
            </a:r>
            <a:r>
              <a:rPr lang="zh-CN" altLang="en-US" smtClean="0">
                <a:solidFill>
                  <a:srgbClr val="FF0000"/>
                </a:solidFill>
              </a:rPr>
              <a:t>作用变量</a:t>
            </a:r>
            <a:r>
              <a:rPr lang="zh-CN" altLang="en-US" smtClean="0"/>
              <a:t>（</a:t>
            </a:r>
            <a:r>
              <a:rPr lang="en-US" altLang="zh-CN" smtClean="0"/>
              <a:t>Function Variable</a:t>
            </a:r>
            <a:r>
              <a:rPr lang="zh-CN" altLang="en-US" smtClean="0"/>
              <a:t>）。一般将其量词加在其谓词之前，记为</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x)F(x)</a:t>
            </a:r>
            <a:r>
              <a:rPr lang="zh-CN" altLang="en-US" smtClean="0"/>
              <a:t>，</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x)F(x)</a:t>
            </a:r>
            <a:r>
              <a:rPr lang="zh-CN" altLang="en-US" smtClean="0"/>
              <a:t>。此时，</a:t>
            </a:r>
            <a:r>
              <a:rPr lang="en-US" altLang="zh-CN" smtClean="0"/>
              <a:t>F(x)</a:t>
            </a:r>
            <a:r>
              <a:rPr lang="zh-CN" altLang="en-US" smtClean="0"/>
              <a:t>称为全称量词和存在量词的</a:t>
            </a:r>
            <a:r>
              <a:rPr lang="zh-CN" altLang="en-US" smtClean="0">
                <a:solidFill>
                  <a:srgbClr val="FF0000"/>
                </a:solidFill>
              </a:rPr>
              <a:t>辖域</a:t>
            </a:r>
            <a:r>
              <a:rPr lang="en-US" altLang="zh-CN" smtClean="0"/>
              <a:t>(Scope)</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p:cTn id="7" dur="1000" fill="hold"/>
                                        <p:tgtEl>
                                          <p:spTgt spid="198660"/>
                                        </p:tgtEl>
                                        <p:attrNameLst>
                                          <p:attrName>ppt_w</p:attrName>
                                        </p:attrNameLst>
                                      </p:cBhvr>
                                      <p:tavLst>
                                        <p:tav tm="0">
                                          <p:val>
                                            <p:fltVal val="0"/>
                                          </p:val>
                                        </p:tav>
                                        <p:tav tm="100000">
                                          <p:val>
                                            <p:strVal val="#ppt_w"/>
                                          </p:val>
                                        </p:tav>
                                      </p:tavLst>
                                    </p:anim>
                                    <p:anim calcmode="lin" valueType="num">
                                      <p:cBhvr>
                                        <p:cTn id="8" dur="1000" fill="hold"/>
                                        <p:tgtEl>
                                          <p:spTgt spid="198660"/>
                                        </p:tgtEl>
                                        <p:attrNameLst>
                                          <p:attrName>ppt_h</p:attrName>
                                        </p:attrNameLst>
                                      </p:cBhvr>
                                      <p:tavLst>
                                        <p:tav tm="0">
                                          <p:val>
                                            <p:fltVal val="0"/>
                                          </p:val>
                                        </p:tav>
                                        <p:tav tm="100000">
                                          <p:val>
                                            <p:strVal val="#ppt_h"/>
                                          </p:val>
                                        </p:tav>
                                      </p:tavLst>
                                    </p:anim>
                                    <p:anim calcmode="lin" valueType="num">
                                      <p:cBhvr>
                                        <p:cTn id="9" dur="1000" fill="hold"/>
                                        <p:tgtEl>
                                          <p:spTgt spid="19866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866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4C705D9-59B4-493F-802E-835D224762A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0836" name="Rectangle 4"/>
          <p:cNvSpPr>
            <a:spLocks noChangeArrowheads="1"/>
          </p:cNvSpPr>
          <p:nvPr/>
        </p:nvSpPr>
        <p:spPr bwMode="auto">
          <a:xfrm>
            <a:off x="611188" y="1200150"/>
            <a:ext cx="5616575"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a:t>（</a:t>
            </a:r>
            <a:r>
              <a:rPr lang="en-US" altLang="zh-CN"/>
              <a:t>1</a:t>
            </a:r>
            <a:r>
              <a:rPr lang="zh-CN" altLang="en-US"/>
              <a:t>）</a:t>
            </a:r>
            <a:r>
              <a:rPr lang="zh-CN" altLang="en-US" u="sng">
                <a:solidFill>
                  <a:srgbClr val="0000FF"/>
                </a:solidFill>
              </a:rPr>
              <a:t>所有的</a:t>
            </a:r>
            <a:r>
              <a:rPr lang="zh-CN" altLang="en-US"/>
              <a:t>老虎都要吃人；</a:t>
            </a:r>
          </a:p>
          <a:p>
            <a:pPr eaLnBrk="1" hangingPunct="1">
              <a:spcBef>
                <a:spcPct val="0"/>
              </a:spcBef>
              <a:buFont typeface="Wingdings" panose="05000000000000000000" pitchFamily="2" charset="2"/>
              <a:buNone/>
            </a:pPr>
            <a:endParaRPr lang="zh-CN" altLang="en-US"/>
          </a:p>
          <a:p>
            <a:pPr eaLnBrk="1" hangingPunct="1">
              <a:spcBef>
                <a:spcPct val="0"/>
              </a:spcBef>
              <a:buFont typeface="Wingdings" panose="05000000000000000000" pitchFamily="2" charset="2"/>
              <a:buNone/>
            </a:pPr>
            <a:r>
              <a:rPr lang="zh-CN" altLang="en-US"/>
              <a:t>（</a:t>
            </a:r>
            <a:r>
              <a:rPr lang="en-US" altLang="zh-CN"/>
              <a:t>2</a:t>
            </a:r>
            <a:r>
              <a:rPr lang="zh-CN" altLang="en-US"/>
              <a:t>）</a:t>
            </a:r>
            <a:r>
              <a:rPr lang="zh-CN" altLang="en-US" u="sng">
                <a:solidFill>
                  <a:srgbClr val="0000FF"/>
                </a:solidFill>
              </a:rPr>
              <a:t>每一个</a:t>
            </a:r>
            <a:r>
              <a:rPr lang="zh-CN" altLang="en-US"/>
              <a:t>大学生都会说英语；</a:t>
            </a:r>
          </a:p>
          <a:p>
            <a:pPr eaLnBrk="1" hangingPunct="1">
              <a:spcBef>
                <a:spcPct val="0"/>
              </a:spcBef>
              <a:buFont typeface="Wingdings" panose="05000000000000000000" pitchFamily="2" charset="2"/>
              <a:buNone/>
            </a:pPr>
            <a:endParaRPr lang="zh-CN" altLang="en-US"/>
          </a:p>
          <a:p>
            <a:pPr eaLnBrk="1" hangingPunct="1">
              <a:spcBef>
                <a:spcPct val="0"/>
              </a:spcBef>
              <a:buFont typeface="Wingdings" panose="05000000000000000000" pitchFamily="2" charset="2"/>
              <a:buNone/>
            </a:pPr>
            <a:r>
              <a:rPr lang="zh-CN" altLang="en-US"/>
              <a:t>（</a:t>
            </a:r>
            <a:r>
              <a:rPr lang="en-US" altLang="zh-CN"/>
              <a:t>3</a:t>
            </a:r>
            <a:r>
              <a:rPr lang="zh-CN" altLang="en-US"/>
              <a:t>）</a:t>
            </a:r>
            <a:r>
              <a:rPr lang="zh-CN" altLang="en-US" u="sng">
                <a:solidFill>
                  <a:srgbClr val="0000FF"/>
                </a:solidFill>
              </a:rPr>
              <a:t>所有的</a:t>
            </a:r>
            <a:r>
              <a:rPr lang="zh-CN" altLang="en-US"/>
              <a:t>人都长着黑头发；</a:t>
            </a:r>
          </a:p>
          <a:p>
            <a:pPr eaLnBrk="1" hangingPunct="1">
              <a:spcBef>
                <a:spcPct val="0"/>
              </a:spcBef>
              <a:buFont typeface="Wingdings" panose="05000000000000000000" pitchFamily="2" charset="2"/>
              <a:buNone/>
            </a:pPr>
            <a:endParaRPr lang="zh-CN" altLang="en-US"/>
          </a:p>
          <a:p>
            <a:pPr eaLnBrk="1" hangingPunct="1">
              <a:spcBef>
                <a:spcPct val="0"/>
              </a:spcBef>
              <a:buFont typeface="Wingdings" panose="05000000000000000000" pitchFamily="2" charset="2"/>
              <a:buNone/>
            </a:pPr>
            <a:r>
              <a:rPr lang="zh-CN" altLang="en-US"/>
              <a:t>（</a:t>
            </a:r>
            <a:r>
              <a:rPr lang="en-US" altLang="zh-CN"/>
              <a:t>4</a:t>
            </a:r>
            <a:r>
              <a:rPr lang="zh-CN" altLang="en-US"/>
              <a:t>）</a:t>
            </a:r>
            <a:r>
              <a:rPr lang="zh-CN" altLang="en-US" u="sng">
                <a:solidFill>
                  <a:srgbClr val="0000FF"/>
                </a:solidFill>
              </a:rPr>
              <a:t>有一些</a:t>
            </a:r>
            <a:r>
              <a:rPr lang="zh-CN" altLang="en-US"/>
              <a:t>人登上过月球；</a:t>
            </a:r>
          </a:p>
          <a:p>
            <a:pPr eaLnBrk="1" hangingPunct="1">
              <a:spcBef>
                <a:spcPct val="0"/>
              </a:spcBef>
              <a:buFont typeface="Wingdings" panose="05000000000000000000" pitchFamily="2" charset="2"/>
              <a:buNone/>
            </a:pPr>
            <a:endParaRPr lang="zh-CN" altLang="en-US"/>
          </a:p>
          <a:p>
            <a:pPr eaLnBrk="1" hangingPunct="1">
              <a:spcBef>
                <a:spcPct val="0"/>
              </a:spcBef>
              <a:buFont typeface="Wingdings" panose="05000000000000000000" pitchFamily="2" charset="2"/>
              <a:buNone/>
            </a:pPr>
            <a:r>
              <a:rPr lang="zh-CN" altLang="en-US"/>
              <a:t>（</a:t>
            </a:r>
            <a:r>
              <a:rPr lang="en-US" altLang="zh-CN"/>
              <a:t>5</a:t>
            </a:r>
            <a:r>
              <a:rPr lang="zh-CN" altLang="en-US"/>
              <a:t>）</a:t>
            </a:r>
            <a:r>
              <a:rPr lang="zh-CN" altLang="en-US" u="sng">
                <a:solidFill>
                  <a:srgbClr val="0000FF"/>
                </a:solidFill>
              </a:rPr>
              <a:t>有一些</a:t>
            </a:r>
            <a:r>
              <a:rPr lang="zh-CN" altLang="en-US"/>
              <a:t>自然数是素数。 </a:t>
            </a:r>
          </a:p>
        </p:txBody>
      </p:sp>
      <p:sp>
        <p:nvSpPr>
          <p:cNvPr id="23556" name="Rectangle 2"/>
          <p:cNvSpPr>
            <a:spLocks noGrp="1" noChangeArrowheads="1"/>
          </p:cNvSpPr>
          <p:nvPr>
            <p:ph type="title"/>
          </p:nvPr>
        </p:nvSpPr>
        <p:spPr/>
        <p:txBody>
          <a:bodyPr/>
          <a:lstStyle/>
          <a:p>
            <a:pPr eaLnBrk="1" hangingPunct="1"/>
            <a:r>
              <a:rPr lang="zh-CN" altLang="en-US" smtClean="0"/>
              <a:t>例</a:t>
            </a:r>
            <a:r>
              <a:rPr lang="en-US" altLang="zh-CN" smtClean="0"/>
              <a:t>4.2.2(</a:t>
            </a:r>
            <a:r>
              <a:rPr lang="zh-CN" altLang="en-US" smtClean="0"/>
              <a:t>续</a:t>
            </a:r>
            <a:r>
              <a:rPr lang="en-US" altLang="zh-CN" smtClean="0"/>
              <a:t>)</a:t>
            </a:r>
            <a:endParaRPr lang="zh-CN" altLang="en-US" smtClean="0"/>
          </a:p>
        </p:txBody>
      </p:sp>
      <p:sp>
        <p:nvSpPr>
          <p:cNvPr id="120835" name="Rectangle 3"/>
          <p:cNvSpPr>
            <a:spLocks noGrp="1" noChangeArrowheads="1"/>
          </p:cNvSpPr>
          <p:nvPr>
            <p:ph type="body" idx="1"/>
          </p:nvPr>
        </p:nvSpPr>
        <p:spPr>
          <a:xfrm>
            <a:off x="1765300" y="1766888"/>
            <a:ext cx="5399088" cy="4706937"/>
          </a:xfrm>
          <a:noFill/>
        </p:spPr>
        <p:txBody>
          <a:bodyPr/>
          <a:lstStyle/>
          <a:p>
            <a:pPr marL="0" indent="0" eaLnBrk="1" hangingPunct="1">
              <a:spcBef>
                <a:spcPct val="0"/>
              </a:spcBef>
              <a:buFont typeface="Wingdings" panose="05000000000000000000" pitchFamily="2" charset="2"/>
              <a:buNone/>
            </a:pPr>
            <a:r>
              <a:rPr lang="en-US" altLang="zh-CN" smtClean="0"/>
              <a:t>(</a:t>
            </a:r>
            <a:r>
              <a:rPr lang="en-US" altLang="zh-CN" smtClean="0">
                <a:sym typeface="Symbol" panose="05050102010706020507" pitchFamily="18" charset="2"/>
              </a:rPr>
              <a:t></a:t>
            </a:r>
            <a:r>
              <a:rPr lang="en-US" altLang="zh-CN" smtClean="0"/>
              <a:t>x)P(x)     </a:t>
            </a:r>
            <a:r>
              <a:rPr lang="en-US" altLang="zh-CN" smtClean="0">
                <a:solidFill>
                  <a:srgbClr val="FF0000"/>
                </a:solidFill>
              </a:rPr>
              <a:t>x</a:t>
            </a:r>
            <a:r>
              <a:rPr lang="zh-CN" altLang="en-US" smtClean="0">
                <a:solidFill>
                  <a:srgbClr val="FF0000"/>
                </a:solidFill>
              </a:rPr>
              <a:t>∈ </a:t>
            </a:r>
            <a:r>
              <a:rPr lang="en-US" altLang="zh-CN" smtClean="0">
                <a:solidFill>
                  <a:srgbClr val="FF0000"/>
                </a:solidFill>
              </a:rPr>
              <a:t>{</a:t>
            </a:r>
            <a:r>
              <a:rPr lang="zh-CN" altLang="en-US" smtClean="0">
                <a:solidFill>
                  <a:srgbClr val="FF0000"/>
                </a:solidFill>
              </a:rPr>
              <a:t>老虎</a:t>
            </a:r>
            <a:r>
              <a:rPr lang="en-US" altLang="zh-CN" smtClean="0">
                <a:solidFill>
                  <a:srgbClr val="FF0000"/>
                </a:solidFill>
              </a:rPr>
              <a:t>}</a:t>
            </a:r>
          </a:p>
          <a:p>
            <a:pPr marL="0" indent="0" eaLnBrk="1" hangingPunct="1">
              <a:spcBef>
                <a:spcPct val="0"/>
              </a:spcBef>
              <a:buFont typeface="Wingdings" panose="05000000000000000000" pitchFamily="2" charset="2"/>
              <a:buNone/>
            </a:pPr>
            <a:endParaRPr lang="zh-CN" altLang="en-US" smtClean="0"/>
          </a:p>
          <a:p>
            <a:pPr marL="0" indent="0" eaLnBrk="1" hangingPunct="1">
              <a:spcBef>
                <a:spcPct val="0"/>
              </a:spcBef>
              <a:buFont typeface="Wingdings" panose="05000000000000000000" pitchFamily="2" charset="2"/>
              <a:buNone/>
            </a:pPr>
            <a:r>
              <a:rPr lang="en-US" altLang="zh-CN" smtClean="0"/>
              <a:t>(</a:t>
            </a:r>
            <a:r>
              <a:rPr lang="en-US" altLang="zh-CN" smtClean="0">
                <a:sym typeface="Symbol" panose="05050102010706020507" pitchFamily="18" charset="2"/>
              </a:rPr>
              <a:t></a:t>
            </a:r>
            <a:r>
              <a:rPr lang="en-US" altLang="zh-CN" smtClean="0"/>
              <a:t>x)Q(x)    </a:t>
            </a:r>
            <a:r>
              <a:rPr lang="en-US" altLang="zh-CN" smtClean="0">
                <a:solidFill>
                  <a:srgbClr val="FF0000"/>
                </a:solidFill>
              </a:rPr>
              <a:t>x</a:t>
            </a:r>
            <a:r>
              <a:rPr lang="zh-CN" altLang="en-US" smtClean="0">
                <a:solidFill>
                  <a:srgbClr val="FF0000"/>
                </a:solidFill>
              </a:rPr>
              <a:t>∈</a:t>
            </a:r>
            <a:r>
              <a:rPr lang="en-US" altLang="zh-CN" smtClean="0">
                <a:solidFill>
                  <a:srgbClr val="FF0000"/>
                </a:solidFill>
              </a:rPr>
              <a:t>{</a:t>
            </a:r>
            <a:r>
              <a:rPr lang="zh-CN" altLang="en-US" smtClean="0">
                <a:solidFill>
                  <a:srgbClr val="FF0000"/>
                </a:solidFill>
              </a:rPr>
              <a:t>大学生</a:t>
            </a:r>
            <a:r>
              <a:rPr lang="en-US" altLang="zh-CN" smtClean="0">
                <a:solidFill>
                  <a:srgbClr val="FF0000"/>
                </a:solidFill>
              </a:rPr>
              <a:t>}</a:t>
            </a:r>
          </a:p>
          <a:p>
            <a:pPr marL="0" indent="0" eaLnBrk="1" hangingPunct="1">
              <a:spcBef>
                <a:spcPct val="0"/>
              </a:spcBef>
              <a:buFont typeface="Wingdings" panose="05000000000000000000" pitchFamily="2" charset="2"/>
              <a:buNone/>
            </a:pPr>
            <a:endParaRPr lang="zh-CN" altLang="en-US" smtClean="0"/>
          </a:p>
          <a:p>
            <a:pPr marL="0" indent="0" eaLnBrk="1" hangingPunct="1">
              <a:spcBef>
                <a:spcPct val="0"/>
              </a:spcBef>
              <a:buFont typeface="Wingdings" panose="05000000000000000000" pitchFamily="2" charset="2"/>
              <a:buNone/>
            </a:pPr>
            <a:r>
              <a:rPr lang="en-US" altLang="zh-CN" smtClean="0"/>
              <a:t>(</a:t>
            </a:r>
            <a:r>
              <a:rPr lang="en-US" altLang="zh-CN" smtClean="0">
                <a:sym typeface="Symbol" panose="05050102010706020507" pitchFamily="18" charset="2"/>
              </a:rPr>
              <a:t></a:t>
            </a:r>
            <a:r>
              <a:rPr lang="en-US" altLang="zh-CN" smtClean="0"/>
              <a:t>x)R(x)        </a:t>
            </a:r>
            <a:r>
              <a:rPr lang="en-US" altLang="zh-CN" smtClean="0">
                <a:solidFill>
                  <a:srgbClr val="FF0000"/>
                </a:solidFill>
              </a:rPr>
              <a:t>x</a:t>
            </a:r>
            <a:r>
              <a:rPr lang="zh-CN" altLang="en-US" smtClean="0">
                <a:solidFill>
                  <a:srgbClr val="FF0000"/>
                </a:solidFill>
              </a:rPr>
              <a:t>∈</a:t>
            </a:r>
            <a:r>
              <a:rPr lang="en-US" altLang="zh-CN" smtClean="0">
                <a:solidFill>
                  <a:srgbClr val="FF0000"/>
                </a:solidFill>
              </a:rPr>
              <a:t>{</a:t>
            </a:r>
            <a:r>
              <a:rPr lang="zh-CN" altLang="en-US" smtClean="0">
                <a:solidFill>
                  <a:srgbClr val="FF0000"/>
                </a:solidFill>
              </a:rPr>
              <a:t>人</a:t>
            </a:r>
            <a:r>
              <a:rPr lang="en-US" altLang="zh-CN" smtClean="0">
                <a:solidFill>
                  <a:srgbClr val="FF0000"/>
                </a:solidFill>
              </a:rPr>
              <a:t>}</a:t>
            </a:r>
          </a:p>
          <a:p>
            <a:pPr marL="0" indent="0" eaLnBrk="1" hangingPunct="1">
              <a:spcBef>
                <a:spcPct val="0"/>
              </a:spcBef>
              <a:buFont typeface="Wingdings" panose="05000000000000000000" pitchFamily="2" charset="2"/>
              <a:buNone/>
            </a:pPr>
            <a:endParaRPr lang="zh-CN" altLang="en-US" smtClean="0"/>
          </a:p>
          <a:p>
            <a:pPr marL="0" indent="0" eaLnBrk="1" hangingPunct="1">
              <a:spcBef>
                <a:spcPct val="0"/>
              </a:spcBef>
              <a:buFont typeface="Wingdings" panose="05000000000000000000" pitchFamily="2" charset="2"/>
              <a:buNone/>
            </a:pPr>
            <a:r>
              <a:rPr lang="en-US" altLang="zh-CN" smtClean="0"/>
              <a:t>(</a:t>
            </a:r>
            <a:r>
              <a:rPr lang="en-US" altLang="zh-CN" smtClean="0">
                <a:sym typeface="Symbol" panose="05050102010706020507" pitchFamily="18" charset="2"/>
              </a:rPr>
              <a:t></a:t>
            </a:r>
            <a:r>
              <a:rPr lang="en-US" altLang="zh-CN" smtClean="0"/>
              <a:t>x)S(x)        </a:t>
            </a:r>
            <a:r>
              <a:rPr lang="en-US" altLang="zh-CN" smtClean="0">
                <a:solidFill>
                  <a:srgbClr val="FF0000"/>
                </a:solidFill>
              </a:rPr>
              <a:t>x</a:t>
            </a:r>
            <a:r>
              <a:rPr lang="zh-CN" altLang="en-US" smtClean="0">
                <a:solidFill>
                  <a:srgbClr val="FF0000"/>
                </a:solidFill>
              </a:rPr>
              <a:t>∈</a:t>
            </a:r>
            <a:r>
              <a:rPr lang="en-US" altLang="zh-CN" smtClean="0">
                <a:solidFill>
                  <a:srgbClr val="FF0000"/>
                </a:solidFill>
              </a:rPr>
              <a:t>{</a:t>
            </a:r>
            <a:r>
              <a:rPr lang="zh-CN" altLang="en-US" smtClean="0">
                <a:solidFill>
                  <a:srgbClr val="FF0000"/>
                </a:solidFill>
              </a:rPr>
              <a:t>人</a:t>
            </a:r>
            <a:r>
              <a:rPr lang="en-US" altLang="zh-CN" smtClean="0">
                <a:solidFill>
                  <a:srgbClr val="FF0000"/>
                </a:solidFill>
              </a:rPr>
              <a:t>}</a:t>
            </a:r>
          </a:p>
          <a:p>
            <a:pPr marL="0" indent="0" eaLnBrk="1" hangingPunct="1">
              <a:spcBef>
                <a:spcPct val="0"/>
              </a:spcBef>
              <a:buFont typeface="Wingdings" panose="05000000000000000000" pitchFamily="2" charset="2"/>
              <a:buNone/>
            </a:pPr>
            <a:endParaRPr lang="zh-CN" altLang="en-US" smtClean="0"/>
          </a:p>
          <a:p>
            <a:pPr marL="0" indent="0" eaLnBrk="1" hangingPunct="1">
              <a:spcBef>
                <a:spcPct val="0"/>
              </a:spcBef>
              <a:buFont typeface="Wingdings" panose="05000000000000000000" pitchFamily="2" charset="2"/>
              <a:buNone/>
            </a:pPr>
            <a:r>
              <a:rPr lang="en-US" altLang="zh-CN" smtClean="0"/>
              <a:t>(</a:t>
            </a:r>
            <a:r>
              <a:rPr lang="en-US" altLang="zh-CN" smtClean="0">
                <a:sym typeface="Symbol" panose="05050102010706020507" pitchFamily="18" charset="2"/>
              </a:rPr>
              <a:t></a:t>
            </a:r>
            <a:r>
              <a:rPr lang="en-US" altLang="zh-CN" smtClean="0"/>
              <a:t>x)T(x)    </a:t>
            </a:r>
            <a:r>
              <a:rPr lang="en-US" altLang="zh-CN" smtClean="0">
                <a:solidFill>
                  <a:srgbClr val="FF0000"/>
                </a:solidFill>
              </a:rPr>
              <a:t>x</a:t>
            </a:r>
            <a:r>
              <a:rPr lang="zh-CN" altLang="en-US" smtClean="0">
                <a:solidFill>
                  <a:srgbClr val="FF0000"/>
                </a:solidFill>
              </a:rPr>
              <a:t>∈</a:t>
            </a:r>
            <a:r>
              <a:rPr lang="en-US" altLang="zh-CN" smtClean="0">
                <a:solidFill>
                  <a:srgbClr val="FF0000"/>
                </a:solidFill>
              </a:rPr>
              <a:t>{</a:t>
            </a:r>
            <a:r>
              <a:rPr lang="zh-CN" altLang="en-US" smtClean="0">
                <a:solidFill>
                  <a:srgbClr val="FF0000"/>
                </a:solidFill>
              </a:rPr>
              <a:t>自然数</a:t>
            </a:r>
            <a:r>
              <a:rPr lang="en-US" altLang="zh-CN" smtClean="0">
                <a:solidFill>
                  <a:srgbClr val="FF0000"/>
                </a:solidFill>
              </a:rPr>
              <a:t>}</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0836">
                                            <p:txEl>
                                              <p:pRg st="0" end="0"/>
                                            </p:txEl>
                                          </p:spTgt>
                                        </p:tgtEl>
                                        <p:attrNameLst>
                                          <p:attrName>style.visibility</p:attrName>
                                        </p:attrNameLst>
                                      </p:cBhvr>
                                      <p:to>
                                        <p:strVal val="visible"/>
                                      </p:to>
                                    </p:set>
                                    <p:animEffect transition="in" filter="dissolve">
                                      <p:cBhvr>
                                        <p:cTn id="7" dur="500"/>
                                        <p:tgtEl>
                                          <p:spTgt spid="120836">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0836">
                                            <p:txEl>
                                              <p:pRg st="2" end="2"/>
                                            </p:txEl>
                                          </p:spTgt>
                                        </p:tgtEl>
                                        <p:attrNameLst>
                                          <p:attrName>style.visibility</p:attrName>
                                        </p:attrNameLst>
                                      </p:cBhvr>
                                      <p:to>
                                        <p:strVal val="visible"/>
                                      </p:to>
                                    </p:set>
                                    <p:animEffect transition="in" filter="dissolve">
                                      <p:cBhvr>
                                        <p:cTn id="11" dur="500"/>
                                        <p:tgtEl>
                                          <p:spTgt spid="120836">
                                            <p:txEl>
                                              <p:pRg st="2" end="2"/>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0836">
                                            <p:txEl>
                                              <p:pRg st="4" end="4"/>
                                            </p:txEl>
                                          </p:spTgt>
                                        </p:tgtEl>
                                        <p:attrNameLst>
                                          <p:attrName>style.visibility</p:attrName>
                                        </p:attrNameLst>
                                      </p:cBhvr>
                                      <p:to>
                                        <p:strVal val="visible"/>
                                      </p:to>
                                    </p:set>
                                    <p:animEffect transition="in" filter="dissolve">
                                      <p:cBhvr>
                                        <p:cTn id="15" dur="500"/>
                                        <p:tgtEl>
                                          <p:spTgt spid="120836">
                                            <p:txEl>
                                              <p:pRg st="4" end="4"/>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0836">
                                            <p:txEl>
                                              <p:pRg st="6" end="6"/>
                                            </p:txEl>
                                          </p:spTgt>
                                        </p:tgtEl>
                                        <p:attrNameLst>
                                          <p:attrName>style.visibility</p:attrName>
                                        </p:attrNameLst>
                                      </p:cBhvr>
                                      <p:to>
                                        <p:strVal val="visible"/>
                                      </p:to>
                                    </p:set>
                                    <p:animEffect transition="in" filter="dissolve">
                                      <p:cBhvr>
                                        <p:cTn id="19" dur="500"/>
                                        <p:tgtEl>
                                          <p:spTgt spid="120836">
                                            <p:txEl>
                                              <p:pRg st="6" end="6"/>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20836">
                                            <p:txEl>
                                              <p:pRg st="8" end="8"/>
                                            </p:txEl>
                                          </p:spTgt>
                                        </p:tgtEl>
                                        <p:attrNameLst>
                                          <p:attrName>style.visibility</p:attrName>
                                        </p:attrNameLst>
                                      </p:cBhvr>
                                      <p:to>
                                        <p:strVal val="visible"/>
                                      </p:to>
                                    </p:set>
                                    <p:animEffect transition="in" filter="dissolve">
                                      <p:cBhvr>
                                        <p:cTn id="23" dur="500"/>
                                        <p:tgtEl>
                                          <p:spTgt spid="120836">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20835">
                                            <p:txEl>
                                              <p:pRg st="0" end="0"/>
                                            </p:txEl>
                                          </p:spTgt>
                                        </p:tgtEl>
                                        <p:attrNameLst>
                                          <p:attrName>style.visibility</p:attrName>
                                        </p:attrNameLst>
                                      </p:cBhvr>
                                      <p:to>
                                        <p:strVal val="visible"/>
                                      </p:to>
                                    </p:set>
                                    <p:animEffect transition="in" filter="dissolve">
                                      <p:cBhvr>
                                        <p:cTn id="28" dur="500"/>
                                        <p:tgtEl>
                                          <p:spTgt spid="120835">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20835">
                                            <p:txEl>
                                              <p:pRg st="2" end="2"/>
                                            </p:txEl>
                                          </p:spTgt>
                                        </p:tgtEl>
                                        <p:attrNameLst>
                                          <p:attrName>style.visibility</p:attrName>
                                        </p:attrNameLst>
                                      </p:cBhvr>
                                      <p:to>
                                        <p:strVal val="visible"/>
                                      </p:to>
                                    </p:set>
                                    <p:animEffect transition="in" filter="dissolve">
                                      <p:cBhvr>
                                        <p:cTn id="33" dur="500"/>
                                        <p:tgtEl>
                                          <p:spTgt spid="12083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20835">
                                            <p:txEl>
                                              <p:pRg st="4" end="4"/>
                                            </p:txEl>
                                          </p:spTgt>
                                        </p:tgtEl>
                                        <p:attrNameLst>
                                          <p:attrName>style.visibility</p:attrName>
                                        </p:attrNameLst>
                                      </p:cBhvr>
                                      <p:to>
                                        <p:strVal val="visible"/>
                                      </p:to>
                                    </p:set>
                                    <p:animEffect transition="in" filter="dissolve">
                                      <p:cBhvr>
                                        <p:cTn id="38" dur="500"/>
                                        <p:tgtEl>
                                          <p:spTgt spid="120835">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20835">
                                            <p:txEl>
                                              <p:pRg st="6" end="6"/>
                                            </p:txEl>
                                          </p:spTgt>
                                        </p:tgtEl>
                                        <p:attrNameLst>
                                          <p:attrName>style.visibility</p:attrName>
                                        </p:attrNameLst>
                                      </p:cBhvr>
                                      <p:to>
                                        <p:strVal val="visible"/>
                                      </p:to>
                                    </p:set>
                                    <p:animEffect transition="in" filter="dissolve">
                                      <p:cBhvr>
                                        <p:cTn id="43" dur="500"/>
                                        <p:tgtEl>
                                          <p:spTgt spid="120835">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20835">
                                            <p:txEl>
                                              <p:pRg st="8" end="8"/>
                                            </p:txEl>
                                          </p:spTgt>
                                        </p:tgtEl>
                                        <p:attrNameLst>
                                          <p:attrName>style.visibility</p:attrName>
                                        </p:attrNameLst>
                                      </p:cBhvr>
                                      <p:to>
                                        <p:strVal val="visible"/>
                                      </p:to>
                                    </p:set>
                                    <p:animEffect transition="in" filter="dissolve">
                                      <p:cBhvr>
                                        <p:cTn id="48" dur="500"/>
                                        <p:tgtEl>
                                          <p:spTgt spid="1208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97D0BBA-A857-4805-984C-CD8172722F5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147" name="Rectangle 2"/>
          <p:cNvSpPr>
            <a:spLocks noChangeArrowheads="1"/>
          </p:cNvSpPr>
          <p:nvPr>
            <p:ph type="title"/>
          </p:nvPr>
        </p:nvSpPr>
        <p:spPr/>
        <p:txBody>
          <a:bodyPr/>
          <a:lstStyle/>
          <a:p>
            <a:pPr eaLnBrk="1" hangingPunct="1"/>
            <a:r>
              <a:rPr lang="zh-CN" altLang="en-US" smtClean="0"/>
              <a:t>第</a:t>
            </a:r>
            <a:r>
              <a:rPr lang="en-US" altLang="zh-CN" smtClean="0"/>
              <a:t>4</a:t>
            </a:r>
            <a:r>
              <a:rPr lang="zh-CN" altLang="en-US" smtClean="0"/>
              <a:t>章  谓词逻辑 </a:t>
            </a:r>
          </a:p>
        </p:txBody>
      </p:sp>
      <p:sp>
        <p:nvSpPr>
          <p:cNvPr id="105475" name="Rectangle 3"/>
          <p:cNvSpPr>
            <a:spLocks noGrp="1" noChangeArrowheads="1"/>
          </p:cNvSpPr>
          <p:nvPr>
            <p:ph type="body" idx="1"/>
          </p:nvPr>
        </p:nvSpPr>
        <p:spPr>
          <a:xfrm>
            <a:off x="395288" y="3644900"/>
            <a:ext cx="8229600" cy="2400300"/>
          </a:xfrm>
        </p:spPr>
        <p:txBody>
          <a:bodyPr/>
          <a:lstStyle/>
          <a:p>
            <a:pPr marL="0" indent="0" eaLnBrk="1" hangingPunct="1">
              <a:buFont typeface="Wingdings" panose="05000000000000000000" pitchFamily="2" charset="2"/>
              <a:buNone/>
            </a:pPr>
            <a:r>
              <a:rPr lang="zh-CN" altLang="en-US" smtClean="0"/>
              <a:t>例如</a:t>
            </a:r>
            <a:r>
              <a:rPr lang="en-US" altLang="zh-CN" smtClean="0"/>
              <a:t>(</a:t>
            </a:r>
            <a:r>
              <a:rPr lang="zh-CN" altLang="en-US" smtClean="0">
                <a:solidFill>
                  <a:srgbClr val="FF0000"/>
                </a:solidFill>
              </a:rPr>
              <a:t>著名的苏格拉底三段论</a:t>
            </a:r>
            <a:r>
              <a:rPr lang="en-US" altLang="zh-CN" smtClean="0"/>
              <a:t>)</a:t>
            </a:r>
          </a:p>
          <a:p>
            <a:pPr marL="0" indent="0" eaLnBrk="1" hangingPunct="1">
              <a:buFont typeface="Wingdings" panose="05000000000000000000" pitchFamily="2" charset="2"/>
              <a:buNone/>
            </a:pPr>
            <a:r>
              <a:rPr lang="en-US" altLang="zh-CN" smtClean="0">
                <a:solidFill>
                  <a:srgbClr val="0000FF"/>
                </a:solidFill>
              </a:rPr>
              <a:t>    </a:t>
            </a:r>
            <a:r>
              <a:rPr lang="zh-CN" altLang="en-US" smtClean="0">
                <a:solidFill>
                  <a:srgbClr val="0000FF"/>
                </a:solidFill>
              </a:rPr>
              <a:t>（</a:t>
            </a:r>
            <a:r>
              <a:rPr lang="en-US" altLang="zh-CN" smtClean="0">
                <a:solidFill>
                  <a:srgbClr val="0000FF"/>
                </a:solidFill>
              </a:rPr>
              <a:t>1</a:t>
            </a:r>
            <a:r>
              <a:rPr lang="zh-CN" altLang="en-US" smtClean="0">
                <a:solidFill>
                  <a:srgbClr val="0000FF"/>
                </a:solidFill>
              </a:rPr>
              <a:t>）所有的人都是要死的；</a:t>
            </a:r>
          </a:p>
          <a:p>
            <a:pPr marL="0" indent="0" eaLnBrk="1" hangingPunct="1">
              <a:buFont typeface="Wingdings" panose="05000000000000000000" pitchFamily="2" charset="2"/>
              <a:buNone/>
            </a:pPr>
            <a:r>
              <a:rPr lang="zh-CN" altLang="en-US" smtClean="0">
                <a:solidFill>
                  <a:srgbClr val="0000FF"/>
                </a:solidFill>
              </a:rPr>
              <a:t>    （</a:t>
            </a:r>
            <a:r>
              <a:rPr lang="en-US" altLang="zh-CN" smtClean="0">
                <a:solidFill>
                  <a:srgbClr val="0000FF"/>
                </a:solidFill>
              </a:rPr>
              <a:t>2</a:t>
            </a:r>
            <a:r>
              <a:rPr lang="zh-CN" altLang="en-US" smtClean="0">
                <a:solidFill>
                  <a:srgbClr val="0000FF"/>
                </a:solidFill>
              </a:rPr>
              <a:t>）苏格拉底是人。</a:t>
            </a:r>
          </a:p>
          <a:p>
            <a:pPr marL="0" indent="0" eaLnBrk="1" hangingPunct="1">
              <a:buFont typeface="Wingdings" panose="05000000000000000000" pitchFamily="2" charset="2"/>
              <a:buNone/>
            </a:pPr>
            <a:r>
              <a:rPr lang="zh-CN" altLang="en-US" smtClean="0">
                <a:solidFill>
                  <a:srgbClr val="0000FF"/>
                </a:solidFill>
              </a:rPr>
              <a:t>    （</a:t>
            </a:r>
            <a:r>
              <a:rPr lang="en-US" altLang="zh-CN" smtClean="0">
                <a:solidFill>
                  <a:srgbClr val="0000FF"/>
                </a:solidFill>
              </a:rPr>
              <a:t>3</a:t>
            </a:r>
            <a:r>
              <a:rPr lang="zh-CN" altLang="en-US" smtClean="0">
                <a:solidFill>
                  <a:srgbClr val="0000FF"/>
                </a:solidFill>
              </a:rPr>
              <a:t>）苏格拉底是要死的。</a:t>
            </a:r>
            <a:r>
              <a:rPr lang="zh-CN" altLang="en-US" smtClean="0"/>
              <a:t> </a:t>
            </a:r>
          </a:p>
        </p:txBody>
      </p:sp>
      <p:sp>
        <p:nvSpPr>
          <p:cNvPr id="105476" name="Rectangle 4"/>
          <p:cNvSpPr>
            <a:spLocks noChangeArrowheads="1"/>
          </p:cNvSpPr>
          <p:nvPr/>
        </p:nvSpPr>
        <p:spPr bwMode="gray">
          <a:xfrm>
            <a:off x="2124075" y="1268413"/>
            <a:ext cx="5924550" cy="2124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命题逻辑能够解决的问题是有</a:t>
            </a:r>
            <a:r>
              <a:rPr lang="zh-CN" altLang="en-US">
                <a:solidFill>
                  <a:srgbClr val="FF0000"/>
                </a:solidFill>
              </a:rPr>
              <a:t>局限性</a:t>
            </a:r>
            <a:r>
              <a:rPr lang="zh-CN" altLang="en-US"/>
              <a:t>的。只能进行</a:t>
            </a:r>
            <a:r>
              <a:rPr lang="zh-CN" altLang="en-US">
                <a:solidFill>
                  <a:srgbClr val="0000FF"/>
                </a:solidFill>
              </a:rPr>
              <a:t>命题间关系</a:t>
            </a:r>
            <a:r>
              <a:rPr lang="zh-CN" altLang="en-US"/>
              <a:t>的推理，无法解决与</a:t>
            </a:r>
            <a:r>
              <a:rPr lang="zh-CN" altLang="en-US">
                <a:solidFill>
                  <a:srgbClr val="0000FF"/>
                </a:solidFill>
              </a:rPr>
              <a:t>命题的结构和成分</a:t>
            </a:r>
            <a:r>
              <a:rPr lang="zh-CN" altLang="en-US"/>
              <a:t>有关的推理问题。</a:t>
            </a:r>
            <a:endParaRPr lang="en-US" altLang="zh-CN"/>
          </a:p>
        </p:txBody>
      </p:sp>
      <p:pic>
        <p:nvPicPr>
          <p:cNvPr id="105477" name="Picture 5" descr="MCj0297713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412875"/>
            <a:ext cx="852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blinds(horizontal)">
                                      <p:cBhvr>
                                        <p:cTn id="7" dur="500"/>
                                        <p:tgtEl>
                                          <p:spTgt spid="10547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6"/>
                                        </p:tgtEl>
                                        <p:attrNameLst>
                                          <p:attrName>style.visibility</p:attrName>
                                        </p:attrNameLst>
                                      </p:cBhvr>
                                      <p:to>
                                        <p:strVal val="visible"/>
                                      </p:to>
                                    </p:set>
                                    <p:animEffect transition="in" filter="blinds(horizontal)">
                                      <p:cBhvr>
                                        <p:cTn id="10" dur="500"/>
                                        <p:tgtEl>
                                          <p:spTgt spid="1054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05475">
                                            <p:txEl>
                                              <p:pRg st="0" end="0"/>
                                            </p:txEl>
                                          </p:spTgt>
                                        </p:tgtEl>
                                        <p:attrNameLst>
                                          <p:attrName>style.visibility</p:attrName>
                                        </p:attrNameLst>
                                      </p:cBhvr>
                                      <p:to>
                                        <p:strVal val="visible"/>
                                      </p:to>
                                    </p:set>
                                    <p:anim calcmode="lin" valueType="num">
                                      <p:cBhvr>
                                        <p:cTn id="15" dur="500" fill="hold"/>
                                        <p:tgtEl>
                                          <p:spTgt spid="10547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054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05475">
                                            <p:txEl>
                                              <p:pRg st="1" end="1"/>
                                            </p:txEl>
                                          </p:spTgt>
                                        </p:tgtEl>
                                        <p:attrNameLst>
                                          <p:attrName>style.visibility</p:attrName>
                                        </p:attrNameLst>
                                      </p:cBhvr>
                                      <p:to>
                                        <p:strVal val="visible"/>
                                      </p:to>
                                    </p:set>
                                    <p:anim calcmode="lin" valueType="num">
                                      <p:cBhvr>
                                        <p:cTn id="21" dur="500" fill="hold"/>
                                        <p:tgtEl>
                                          <p:spTgt spid="105475">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10547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05475">
                                            <p:txEl>
                                              <p:pRg st="2" end="2"/>
                                            </p:txEl>
                                          </p:spTgt>
                                        </p:tgtEl>
                                        <p:attrNameLst>
                                          <p:attrName>style.visibility</p:attrName>
                                        </p:attrNameLst>
                                      </p:cBhvr>
                                      <p:to>
                                        <p:strVal val="visible"/>
                                      </p:to>
                                    </p:set>
                                    <p:anim calcmode="lin" valueType="num">
                                      <p:cBhvr>
                                        <p:cTn id="27" dur="500" fill="hold"/>
                                        <p:tgtEl>
                                          <p:spTgt spid="105475">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10547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05475">
                                            <p:txEl>
                                              <p:pRg st="3" end="3"/>
                                            </p:txEl>
                                          </p:spTgt>
                                        </p:tgtEl>
                                        <p:attrNameLst>
                                          <p:attrName>style.visibility</p:attrName>
                                        </p:attrNameLst>
                                      </p:cBhvr>
                                      <p:to>
                                        <p:strVal val="visible"/>
                                      </p:to>
                                    </p:set>
                                    <p:anim calcmode="lin" valueType="num">
                                      <p:cBhvr>
                                        <p:cTn id="33" dur="500" fill="hold"/>
                                        <p:tgtEl>
                                          <p:spTgt spid="10547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0547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P spid="1054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A8A6332D-ABA8-4839-90E3-2DE9C5BAE78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4579" name="Rectangle 2"/>
          <p:cNvSpPr>
            <a:spLocks noGrp="1" noChangeArrowheads="1"/>
          </p:cNvSpPr>
          <p:nvPr>
            <p:ph type="title"/>
          </p:nvPr>
        </p:nvSpPr>
        <p:spPr/>
        <p:txBody>
          <a:bodyPr/>
          <a:lstStyle/>
          <a:p>
            <a:pPr eaLnBrk="1" hangingPunct="1"/>
            <a:r>
              <a:rPr lang="zh-CN" altLang="en-US" smtClean="0"/>
              <a:t>不便之处</a:t>
            </a:r>
          </a:p>
        </p:txBody>
      </p:sp>
      <p:sp>
        <p:nvSpPr>
          <p:cNvPr id="121859" name="Rectangle 3"/>
          <p:cNvSpPr>
            <a:spLocks noGrp="1" noChangeArrowheads="1"/>
          </p:cNvSpPr>
          <p:nvPr>
            <p:ph type="body" idx="1"/>
          </p:nvPr>
        </p:nvSpPr>
        <p:spPr>
          <a:xfrm>
            <a:off x="395288" y="1196975"/>
            <a:ext cx="8302625" cy="3425825"/>
          </a:xfrm>
        </p:spPr>
        <p:txBody>
          <a:bodyPr/>
          <a:lstStyle/>
          <a:p>
            <a:pPr marL="533400" indent="-533400" eaLnBrk="1" hangingPunct="1">
              <a:buClr>
                <a:srgbClr val="9900CC"/>
              </a:buClr>
              <a:buFont typeface="Wingdings" panose="05000000000000000000" pitchFamily="2" charset="2"/>
              <a:buAutoNum type="arabicPeriod"/>
            </a:pPr>
            <a:r>
              <a:rPr lang="zh-CN" altLang="en-US" smtClean="0"/>
              <a:t>从</a:t>
            </a:r>
            <a:r>
              <a:rPr lang="zh-CN" altLang="en-US" smtClean="0">
                <a:solidFill>
                  <a:srgbClr val="FF0000"/>
                </a:solidFill>
              </a:rPr>
              <a:t>书写上</a:t>
            </a:r>
            <a:r>
              <a:rPr lang="zh-CN" altLang="en-US" smtClean="0"/>
              <a:t>十分不便，总要特别注明个体域；</a:t>
            </a:r>
          </a:p>
          <a:p>
            <a:pPr marL="533400" indent="-533400" eaLnBrk="1" hangingPunct="1">
              <a:buClr>
                <a:srgbClr val="9900CC"/>
              </a:buClr>
              <a:buFont typeface="Wingdings" panose="05000000000000000000" pitchFamily="2" charset="2"/>
              <a:buAutoNum type="arabicPeriod"/>
            </a:pPr>
            <a:r>
              <a:rPr lang="zh-CN" altLang="en-US" smtClean="0"/>
              <a:t>在同一个比较复杂的句子中，对于不同命题函数中的个体可能属于不同的个体域，此时</a:t>
            </a:r>
            <a:r>
              <a:rPr lang="zh-CN" altLang="en-US" smtClean="0">
                <a:solidFill>
                  <a:srgbClr val="FF0000"/>
                </a:solidFill>
              </a:rPr>
              <a:t>无法清晰</a:t>
            </a:r>
            <a:r>
              <a:rPr lang="zh-CN" altLang="en-US" smtClean="0"/>
              <a:t>表达；</a:t>
            </a:r>
          </a:p>
          <a:p>
            <a:pPr marL="533400" indent="-533400" eaLnBrk="1" hangingPunct="1">
              <a:buClr>
                <a:srgbClr val="9900CC"/>
              </a:buClr>
              <a:buFont typeface="Wingdings" panose="05000000000000000000" pitchFamily="2" charset="2"/>
              <a:buNone/>
            </a:pPr>
            <a:r>
              <a:rPr lang="zh-CN" altLang="en-US" smtClean="0"/>
              <a:t>     如例 </a:t>
            </a:r>
            <a:r>
              <a:rPr lang="en-US" altLang="zh-CN" smtClean="0"/>
              <a:t>(1)</a:t>
            </a:r>
            <a:r>
              <a:rPr lang="zh-CN" altLang="en-US" smtClean="0"/>
              <a:t>和</a:t>
            </a:r>
            <a:r>
              <a:rPr lang="en-US" altLang="zh-CN" smtClean="0"/>
              <a:t>(4)</a:t>
            </a:r>
            <a:r>
              <a:rPr lang="zh-CN" altLang="en-US" smtClean="0"/>
              <a:t>的合取 </a:t>
            </a:r>
          </a:p>
          <a:p>
            <a:pPr marL="533400" indent="-533400" eaLnBrk="1" hangingPunct="1">
              <a:buClr>
                <a:srgbClr val="9900CC"/>
              </a:buClr>
              <a:buFont typeface="Wingdings" panose="05000000000000000000" pitchFamily="2" charset="2"/>
              <a:buNone/>
            </a:pPr>
            <a:r>
              <a:rPr lang="zh-CN" altLang="en-US" smtClean="0"/>
              <a:t>             </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x)P(x)∧(</a:t>
            </a:r>
            <a:r>
              <a:rPr lang="en-US" altLang="zh-CN" smtClean="0">
                <a:solidFill>
                  <a:srgbClr val="0000FF"/>
                </a:solidFill>
                <a:sym typeface="Symbol" panose="05050102010706020507" pitchFamily="18" charset="2"/>
              </a:rPr>
              <a:t></a:t>
            </a:r>
            <a:r>
              <a:rPr lang="en-US" altLang="zh-CN" smtClean="0">
                <a:solidFill>
                  <a:srgbClr val="0000FF"/>
                </a:solidFill>
              </a:rPr>
              <a:t>x)R(x)</a:t>
            </a:r>
            <a:endParaRPr lang="zh-CN" altLang="en-US" smtClean="0"/>
          </a:p>
        </p:txBody>
      </p:sp>
      <p:sp>
        <p:nvSpPr>
          <p:cNvPr id="121860" name="Rectangle 4"/>
          <p:cNvSpPr>
            <a:spLocks noChangeArrowheads="1"/>
          </p:cNvSpPr>
          <p:nvPr/>
        </p:nvSpPr>
        <p:spPr bwMode="gray">
          <a:xfrm>
            <a:off x="4668838" y="4724400"/>
            <a:ext cx="14414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a:t>x</a:t>
            </a:r>
            <a:r>
              <a:rPr lang="zh-CN" altLang="en-US"/>
              <a:t>∈</a:t>
            </a:r>
            <a:r>
              <a:rPr lang="en-US" altLang="zh-CN"/>
              <a:t>{</a:t>
            </a:r>
            <a:r>
              <a:rPr lang="zh-CN" altLang="en-US"/>
              <a:t>人</a:t>
            </a:r>
            <a:r>
              <a:rPr lang="en-US" altLang="zh-CN"/>
              <a:t>}</a:t>
            </a:r>
            <a:endParaRPr lang="zh-CN" altLang="en-US"/>
          </a:p>
        </p:txBody>
      </p:sp>
      <p:sp>
        <p:nvSpPr>
          <p:cNvPr id="121861" name="Rectangle 5"/>
          <p:cNvSpPr>
            <a:spLocks noChangeArrowheads="1"/>
          </p:cNvSpPr>
          <p:nvPr/>
        </p:nvSpPr>
        <p:spPr bwMode="gray">
          <a:xfrm>
            <a:off x="2674938" y="4724400"/>
            <a:ext cx="1800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a:t>x</a:t>
            </a:r>
            <a:r>
              <a:rPr lang="zh-CN" altLang="en-US"/>
              <a:t>∈</a:t>
            </a:r>
            <a:r>
              <a:rPr lang="en-US" altLang="zh-CN"/>
              <a:t>{</a:t>
            </a:r>
            <a:r>
              <a:rPr lang="zh-CN" altLang="en-US"/>
              <a:t>老虎</a:t>
            </a:r>
            <a:r>
              <a:rPr lang="en-US" altLang="zh-CN"/>
              <a:t>}</a:t>
            </a:r>
            <a:endParaRPr lang="zh-CN" altLang="en-US"/>
          </a:p>
        </p:txBody>
      </p:sp>
      <p:sp>
        <p:nvSpPr>
          <p:cNvPr id="121862" name="Line 6"/>
          <p:cNvSpPr>
            <a:spLocks noChangeShapeType="1"/>
          </p:cNvSpPr>
          <p:nvPr/>
        </p:nvSpPr>
        <p:spPr bwMode="auto">
          <a:xfrm>
            <a:off x="2890838" y="4652963"/>
            <a:ext cx="1368425"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1863" name="Line 7"/>
          <p:cNvSpPr>
            <a:spLocks noChangeShapeType="1"/>
          </p:cNvSpPr>
          <p:nvPr/>
        </p:nvSpPr>
        <p:spPr bwMode="auto">
          <a:xfrm>
            <a:off x="4705350" y="4652963"/>
            <a:ext cx="1368425"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strips(downRight)">
                                      <p:cBhvr>
                                        <p:cTn id="7" dur="500"/>
                                        <p:tgtEl>
                                          <p:spTgt spid="12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strips(downRight)">
                                      <p:cBhvr>
                                        <p:cTn id="12" dur="500"/>
                                        <p:tgtEl>
                                          <p:spTgt spid="121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strips(downRight)">
                                      <p:cBhvr>
                                        <p:cTn id="17" dur="500"/>
                                        <p:tgtEl>
                                          <p:spTgt spid="121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1859">
                                            <p:txEl>
                                              <p:pRg st="3" end="3"/>
                                            </p:txEl>
                                          </p:spTgt>
                                        </p:tgtEl>
                                        <p:attrNameLst>
                                          <p:attrName>style.visibility</p:attrName>
                                        </p:attrNameLst>
                                      </p:cBhvr>
                                      <p:to>
                                        <p:strVal val="visible"/>
                                      </p:to>
                                    </p:set>
                                    <p:animEffect transition="in" filter="strips(downRight)">
                                      <p:cBhvr>
                                        <p:cTn id="22" dur="500"/>
                                        <p:tgtEl>
                                          <p:spTgt spid="121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21862"/>
                                        </p:tgtEl>
                                        <p:attrNameLst>
                                          <p:attrName>style.visibility</p:attrName>
                                        </p:attrNameLst>
                                      </p:cBhvr>
                                      <p:to>
                                        <p:strVal val="visible"/>
                                      </p:to>
                                    </p:set>
                                    <p:anim calcmode="lin" valueType="num">
                                      <p:cBhvr>
                                        <p:cTn id="27" dur="500" fill="hold"/>
                                        <p:tgtEl>
                                          <p:spTgt spid="121862"/>
                                        </p:tgtEl>
                                        <p:attrNameLst>
                                          <p:attrName>ppt_w</p:attrName>
                                        </p:attrNameLst>
                                      </p:cBhvr>
                                      <p:tavLst>
                                        <p:tav tm="0">
                                          <p:val>
                                            <p:fltVal val="0"/>
                                          </p:val>
                                        </p:tav>
                                        <p:tav tm="100000">
                                          <p:val>
                                            <p:strVal val="#ppt_w"/>
                                          </p:val>
                                        </p:tav>
                                      </p:tavLst>
                                    </p:anim>
                                    <p:anim calcmode="lin" valueType="num">
                                      <p:cBhvr>
                                        <p:cTn id="28" dur="500" fill="hold"/>
                                        <p:tgtEl>
                                          <p:spTgt spid="12186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1861"/>
                                        </p:tgtEl>
                                        <p:attrNameLst>
                                          <p:attrName>style.visibility</p:attrName>
                                        </p:attrNameLst>
                                      </p:cBhvr>
                                      <p:to>
                                        <p:strVal val="visible"/>
                                      </p:to>
                                    </p:set>
                                    <p:anim calcmode="lin" valueType="num">
                                      <p:cBhvr additive="base">
                                        <p:cTn id="33" dur="500" fill="hold"/>
                                        <p:tgtEl>
                                          <p:spTgt spid="121861"/>
                                        </p:tgtEl>
                                        <p:attrNameLst>
                                          <p:attrName>ppt_x</p:attrName>
                                        </p:attrNameLst>
                                      </p:cBhvr>
                                      <p:tavLst>
                                        <p:tav tm="0">
                                          <p:val>
                                            <p:strVal val="0-#ppt_w/2"/>
                                          </p:val>
                                        </p:tav>
                                        <p:tav tm="100000">
                                          <p:val>
                                            <p:strVal val="#ppt_x"/>
                                          </p:val>
                                        </p:tav>
                                      </p:tavLst>
                                    </p:anim>
                                    <p:anim calcmode="lin" valueType="num">
                                      <p:cBhvr additive="base">
                                        <p:cTn id="34" dur="500" fill="hold"/>
                                        <p:tgtEl>
                                          <p:spTgt spid="121861"/>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21863"/>
                                        </p:tgtEl>
                                        <p:attrNameLst>
                                          <p:attrName>style.visibility</p:attrName>
                                        </p:attrNameLst>
                                      </p:cBhvr>
                                      <p:to>
                                        <p:strVal val="visible"/>
                                      </p:to>
                                    </p:set>
                                    <p:anim calcmode="lin" valueType="num">
                                      <p:cBhvr>
                                        <p:cTn id="39" dur="500" fill="hold"/>
                                        <p:tgtEl>
                                          <p:spTgt spid="121863"/>
                                        </p:tgtEl>
                                        <p:attrNameLst>
                                          <p:attrName>ppt_w</p:attrName>
                                        </p:attrNameLst>
                                      </p:cBhvr>
                                      <p:tavLst>
                                        <p:tav tm="0">
                                          <p:val>
                                            <p:fltVal val="0"/>
                                          </p:val>
                                        </p:tav>
                                        <p:tav tm="100000">
                                          <p:val>
                                            <p:strVal val="#ppt_w"/>
                                          </p:val>
                                        </p:tav>
                                      </p:tavLst>
                                    </p:anim>
                                    <p:anim calcmode="lin" valueType="num">
                                      <p:cBhvr>
                                        <p:cTn id="40" dur="500" fill="hold"/>
                                        <p:tgtEl>
                                          <p:spTgt spid="121863"/>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21860"/>
                                        </p:tgtEl>
                                        <p:attrNameLst>
                                          <p:attrName>style.visibility</p:attrName>
                                        </p:attrNameLst>
                                      </p:cBhvr>
                                      <p:to>
                                        <p:strVal val="visible"/>
                                      </p:to>
                                    </p:set>
                                    <p:anim calcmode="lin" valueType="num">
                                      <p:cBhvr additive="base">
                                        <p:cTn id="45" dur="500" fill="hold"/>
                                        <p:tgtEl>
                                          <p:spTgt spid="121860"/>
                                        </p:tgtEl>
                                        <p:attrNameLst>
                                          <p:attrName>ppt_x</p:attrName>
                                        </p:attrNameLst>
                                      </p:cBhvr>
                                      <p:tavLst>
                                        <p:tav tm="0">
                                          <p:val>
                                            <p:strVal val="1+#ppt_w/2"/>
                                          </p:val>
                                        </p:tav>
                                        <p:tav tm="100000">
                                          <p:val>
                                            <p:strVal val="#ppt_x"/>
                                          </p:val>
                                        </p:tav>
                                      </p:tavLst>
                                    </p:anim>
                                    <p:anim calcmode="lin" valueType="num">
                                      <p:cBhvr additive="base">
                                        <p:cTn id="46"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60" grpId="0"/>
      <p:bldP spid="121861" grpId="0"/>
      <p:bldP spid="121862" grpId="0" animBg="1"/>
      <p:bldP spid="12186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B7A2145-6D7A-400C-9B53-B19F9008264F}"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5603" name="Rectangle 2"/>
          <p:cNvSpPr>
            <a:spLocks noGrp="1" noChangeArrowheads="1"/>
          </p:cNvSpPr>
          <p:nvPr>
            <p:ph type="title"/>
          </p:nvPr>
        </p:nvSpPr>
        <p:spPr/>
        <p:txBody>
          <a:bodyPr/>
          <a:lstStyle/>
          <a:p>
            <a:pPr eaLnBrk="1" hangingPunct="1"/>
            <a:r>
              <a:rPr lang="zh-CN" altLang="en-US" smtClean="0"/>
              <a:t>不便之处</a:t>
            </a:r>
            <a:r>
              <a:rPr lang="en-US" altLang="zh-CN" smtClean="0"/>
              <a:t>(</a:t>
            </a:r>
            <a:r>
              <a:rPr lang="zh-CN" altLang="en-US" smtClean="0"/>
              <a:t>续</a:t>
            </a:r>
            <a:r>
              <a:rPr lang="en-US" altLang="zh-CN" smtClean="0"/>
              <a:t>)</a:t>
            </a:r>
          </a:p>
        </p:txBody>
      </p:sp>
      <p:sp>
        <p:nvSpPr>
          <p:cNvPr id="199683" name="Rectangle 3"/>
          <p:cNvSpPr>
            <a:spLocks noGrp="1" noChangeArrowheads="1"/>
          </p:cNvSpPr>
          <p:nvPr>
            <p:ph type="body" idx="1"/>
          </p:nvPr>
        </p:nvSpPr>
        <p:spPr>
          <a:xfrm>
            <a:off x="539750" y="1125538"/>
            <a:ext cx="8208963" cy="5410200"/>
          </a:xfrm>
        </p:spPr>
        <p:txBody>
          <a:bodyPr/>
          <a:lstStyle/>
          <a:p>
            <a:pPr marL="533400" indent="-533400" eaLnBrk="1" hangingPunct="1">
              <a:spcBef>
                <a:spcPct val="15000"/>
              </a:spcBef>
              <a:buClr>
                <a:srgbClr val="9900CC"/>
              </a:buClr>
              <a:buFont typeface="Wingdings" panose="05000000000000000000" pitchFamily="2" charset="2"/>
              <a:buAutoNum type="arabicPeriod" startAt="3"/>
            </a:pPr>
            <a:r>
              <a:rPr lang="zh-CN" altLang="en-US" smtClean="0"/>
              <a:t>若个体域的注明不清楚，将造成</a:t>
            </a:r>
            <a:r>
              <a:rPr lang="zh-CN" altLang="en-US" smtClean="0">
                <a:solidFill>
                  <a:srgbClr val="FF0000"/>
                </a:solidFill>
              </a:rPr>
              <a:t>无法确定其真值</a:t>
            </a:r>
            <a:r>
              <a:rPr lang="zh-CN" altLang="en-US" smtClean="0"/>
              <a:t>。即</a:t>
            </a:r>
            <a:r>
              <a:rPr lang="zh-CN" altLang="en-US" smtClean="0">
                <a:solidFill>
                  <a:srgbClr val="0000FF"/>
                </a:solidFill>
              </a:rPr>
              <a:t>对于同一个</a:t>
            </a:r>
            <a:r>
              <a:rPr lang="en-US" altLang="zh-CN" smtClean="0">
                <a:solidFill>
                  <a:srgbClr val="0000FF"/>
                </a:solidFill>
              </a:rPr>
              <a:t>n</a:t>
            </a:r>
            <a:r>
              <a:rPr lang="zh-CN" altLang="en-US" smtClean="0">
                <a:solidFill>
                  <a:srgbClr val="0000FF"/>
                </a:solidFill>
              </a:rPr>
              <a:t>元谓词，不同的个体域有可能带来不同的真值</a:t>
            </a:r>
            <a:r>
              <a:rPr lang="zh-CN" altLang="en-US" smtClean="0"/>
              <a:t>。</a:t>
            </a:r>
          </a:p>
          <a:p>
            <a:pPr marL="533400" indent="-533400" eaLnBrk="1" hangingPunct="1">
              <a:spcBef>
                <a:spcPct val="15000"/>
              </a:spcBef>
              <a:buClr>
                <a:srgbClr val="9900CC"/>
              </a:buClr>
              <a:buFont typeface="Wingdings" panose="05000000000000000000" pitchFamily="2" charset="2"/>
              <a:buNone/>
            </a:pPr>
            <a:r>
              <a:rPr lang="zh-CN" altLang="en-US" smtClean="0"/>
              <a:t>       例如  对于语句</a:t>
            </a:r>
            <a:r>
              <a:rPr lang="zh-CN" altLang="en-US" smtClean="0">
                <a:latin typeface="宋体" panose="02010600030101010101" pitchFamily="2" charset="-122"/>
              </a:rPr>
              <a:t>“</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x)(x+6 = 5)</a:t>
            </a:r>
            <a:r>
              <a:rPr lang="en-US" altLang="zh-CN" smtClean="0">
                <a:latin typeface="宋体" panose="02010600030101010101" pitchFamily="2" charset="-122"/>
              </a:rPr>
              <a:t>”</a:t>
            </a:r>
            <a:r>
              <a:rPr lang="zh-CN" altLang="en-US" smtClean="0"/>
              <a:t>可表示为：</a:t>
            </a:r>
            <a:r>
              <a:rPr lang="zh-CN" altLang="en-US" smtClean="0">
                <a:latin typeface="宋体" panose="02010600030101010101" pitchFamily="2" charset="-122"/>
              </a:rPr>
              <a:t>“</a:t>
            </a:r>
            <a:r>
              <a:rPr lang="zh-CN" altLang="en-US" smtClean="0"/>
              <a:t>有一些</a:t>
            </a:r>
            <a:r>
              <a:rPr lang="en-US" altLang="zh-CN" smtClean="0"/>
              <a:t>x</a:t>
            </a:r>
            <a:r>
              <a:rPr lang="zh-CN" altLang="en-US" smtClean="0"/>
              <a:t>，使得</a:t>
            </a:r>
            <a:r>
              <a:rPr lang="en-US" altLang="zh-CN" smtClean="0"/>
              <a:t>x+6 = 5</a:t>
            </a:r>
            <a:r>
              <a:rPr lang="en-US" altLang="zh-CN" smtClean="0">
                <a:latin typeface="宋体" panose="02010600030101010101" pitchFamily="2" charset="-122"/>
              </a:rPr>
              <a:t>”</a:t>
            </a:r>
            <a:r>
              <a:rPr lang="zh-CN" altLang="en-US" smtClean="0"/>
              <a:t>。该语句在下面两种个体域下有不同的真值：</a:t>
            </a:r>
          </a:p>
          <a:p>
            <a:pPr marL="533400" indent="-533400" eaLnBrk="1" hangingPunct="1">
              <a:spcBef>
                <a:spcPct val="15000"/>
              </a:spcBef>
              <a:buClr>
                <a:srgbClr val="9900CC"/>
              </a:buClr>
              <a:buFont typeface="Wingdings" panose="05000000000000000000" pitchFamily="2" charset="2"/>
              <a:buNone/>
            </a:pPr>
            <a:r>
              <a:rPr lang="zh-CN" altLang="en-US" smtClean="0"/>
              <a:t>  </a:t>
            </a:r>
            <a:r>
              <a:rPr lang="zh-CN" altLang="en-US" smtClean="0">
                <a:solidFill>
                  <a:schemeClr val="accent2"/>
                </a:solidFill>
              </a:rPr>
              <a:t>（</a:t>
            </a:r>
            <a:r>
              <a:rPr lang="en-US" altLang="zh-CN" smtClean="0">
                <a:solidFill>
                  <a:schemeClr val="accent2"/>
                </a:solidFill>
              </a:rPr>
              <a:t>a</a:t>
            </a:r>
            <a:r>
              <a:rPr lang="zh-CN" altLang="en-US" smtClean="0">
                <a:solidFill>
                  <a:schemeClr val="accent2"/>
                </a:solidFill>
              </a:rPr>
              <a:t>）</a:t>
            </a:r>
            <a:r>
              <a:rPr lang="zh-CN" altLang="en-US" smtClean="0"/>
              <a:t>在实数范围内时，确有</a:t>
            </a:r>
            <a:r>
              <a:rPr lang="en-US" altLang="zh-CN" smtClean="0"/>
              <a:t>x=-1</a:t>
            </a:r>
            <a:r>
              <a:rPr lang="zh-CN" altLang="en-US" smtClean="0"/>
              <a:t>使得</a:t>
            </a:r>
            <a:r>
              <a:rPr lang="en-US" altLang="zh-CN" smtClean="0"/>
              <a:t>x+6 = 5</a:t>
            </a:r>
            <a:r>
              <a:rPr lang="zh-CN" altLang="en-US" smtClean="0"/>
              <a:t>，因此，</a:t>
            </a:r>
            <a:r>
              <a:rPr lang="en-US" altLang="zh-CN" smtClean="0"/>
              <a:t>(</a:t>
            </a:r>
            <a:r>
              <a:rPr lang="en-US" altLang="zh-CN" smtClean="0">
                <a:sym typeface="Symbol" panose="05050102010706020507" pitchFamily="18" charset="2"/>
              </a:rPr>
              <a:t></a:t>
            </a:r>
            <a:r>
              <a:rPr lang="en-US" altLang="zh-CN" smtClean="0"/>
              <a:t>x)(x+6 = 5)</a:t>
            </a:r>
            <a:r>
              <a:rPr lang="zh-CN" altLang="en-US" smtClean="0"/>
              <a:t>为</a:t>
            </a:r>
            <a:r>
              <a:rPr lang="zh-CN" altLang="en-US" smtClean="0">
                <a:latin typeface="宋体" panose="02010600030101010101" pitchFamily="2" charset="-122"/>
              </a:rPr>
              <a:t>“</a:t>
            </a:r>
            <a:r>
              <a:rPr lang="zh-CN" altLang="en-US" smtClean="0"/>
              <a:t>真</a:t>
            </a:r>
            <a:r>
              <a:rPr lang="zh-CN" altLang="en-US" smtClean="0">
                <a:latin typeface="宋体" panose="02010600030101010101" pitchFamily="2" charset="-122"/>
              </a:rPr>
              <a:t>”</a:t>
            </a:r>
            <a:r>
              <a:rPr lang="zh-CN" altLang="en-US" smtClean="0"/>
              <a:t>；</a:t>
            </a:r>
          </a:p>
          <a:p>
            <a:pPr marL="533400" indent="-533400" eaLnBrk="1" hangingPunct="1">
              <a:spcBef>
                <a:spcPct val="15000"/>
              </a:spcBef>
              <a:buClr>
                <a:srgbClr val="9900CC"/>
              </a:buClr>
              <a:buFont typeface="Wingdings" panose="05000000000000000000" pitchFamily="2" charset="2"/>
              <a:buNone/>
            </a:pPr>
            <a:r>
              <a:rPr lang="zh-CN" altLang="en-US" smtClean="0"/>
              <a:t>  </a:t>
            </a:r>
            <a:r>
              <a:rPr lang="zh-CN" altLang="en-US" smtClean="0">
                <a:solidFill>
                  <a:schemeClr val="accent2"/>
                </a:solidFill>
              </a:rPr>
              <a:t>（</a:t>
            </a:r>
            <a:r>
              <a:rPr lang="en-US" altLang="zh-CN" smtClean="0">
                <a:solidFill>
                  <a:schemeClr val="accent2"/>
                </a:solidFill>
              </a:rPr>
              <a:t>b</a:t>
            </a:r>
            <a:r>
              <a:rPr lang="zh-CN" altLang="en-US" smtClean="0">
                <a:solidFill>
                  <a:schemeClr val="accent2"/>
                </a:solidFill>
              </a:rPr>
              <a:t>）</a:t>
            </a:r>
            <a:r>
              <a:rPr lang="zh-CN" altLang="en-US" smtClean="0"/>
              <a:t>在正整数范围内时，则找不到任何</a:t>
            </a:r>
            <a:r>
              <a:rPr lang="en-US" altLang="zh-CN" smtClean="0"/>
              <a:t>x</a:t>
            </a:r>
            <a:r>
              <a:rPr lang="zh-CN" altLang="en-US" smtClean="0"/>
              <a:t>，使得</a:t>
            </a:r>
            <a:r>
              <a:rPr lang="en-US" altLang="zh-CN" smtClean="0"/>
              <a:t>x+6=5</a:t>
            </a:r>
            <a:r>
              <a:rPr lang="zh-CN" altLang="en-US" smtClean="0"/>
              <a:t>为</a:t>
            </a:r>
            <a:r>
              <a:rPr lang="zh-CN" altLang="en-US" smtClean="0">
                <a:latin typeface="宋体" panose="02010600030101010101" pitchFamily="2" charset="-122"/>
              </a:rPr>
              <a:t>“</a:t>
            </a:r>
            <a:r>
              <a:rPr lang="zh-CN" altLang="en-US" smtClean="0"/>
              <a:t>真</a:t>
            </a:r>
            <a:r>
              <a:rPr lang="zh-CN" altLang="en-US" smtClean="0">
                <a:latin typeface="宋体" panose="02010600030101010101" pitchFamily="2" charset="-122"/>
              </a:rPr>
              <a:t>”</a:t>
            </a:r>
            <a:r>
              <a:rPr lang="zh-CN" altLang="en-US" smtClean="0"/>
              <a:t>，所以，</a:t>
            </a:r>
            <a:r>
              <a:rPr lang="en-US" altLang="zh-CN" smtClean="0"/>
              <a:t>(</a:t>
            </a:r>
            <a:r>
              <a:rPr lang="en-US" altLang="zh-CN" smtClean="0">
                <a:sym typeface="Symbol" panose="05050102010706020507" pitchFamily="18" charset="2"/>
              </a:rPr>
              <a:t></a:t>
            </a:r>
            <a:r>
              <a:rPr lang="en-US" altLang="zh-CN" smtClean="0"/>
              <a:t>x)(x+6=5)</a:t>
            </a:r>
            <a:r>
              <a:rPr lang="zh-CN" altLang="en-US" smtClean="0"/>
              <a:t>为</a:t>
            </a:r>
            <a:r>
              <a:rPr lang="zh-CN" altLang="en-US" smtClean="0">
                <a:latin typeface="宋体" panose="02010600030101010101" pitchFamily="2" charset="-122"/>
              </a:rPr>
              <a:t>“</a:t>
            </a:r>
            <a:r>
              <a:rPr lang="zh-CN" altLang="en-US" smtClean="0"/>
              <a:t>假</a:t>
            </a:r>
            <a:r>
              <a:rPr lang="zh-CN" altLang="en-US" smtClean="0">
                <a:latin typeface="宋体" panose="02010600030101010101" pitchFamily="2" charset="-122"/>
              </a:rPr>
              <a:t>”</a:t>
            </a:r>
            <a:r>
              <a:rPr lang="zh-CN" altLang="en-US" smtClean="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strips(upRight)">
                                      <p:cBhvr>
                                        <p:cTn id="7" dur="500"/>
                                        <p:tgtEl>
                                          <p:spTgt spid="19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strips(upRight)">
                                      <p:cBhvr>
                                        <p:cTn id="12" dur="500"/>
                                        <p:tgtEl>
                                          <p:spTgt spid="199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strips(upRight)">
                                      <p:cBhvr>
                                        <p:cTn id="17" dur="500"/>
                                        <p:tgtEl>
                                          <p:spTgt spid="199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strips(upRight)">
                                      <p:cBhvr>
                                        <p:cTn id="22" dur="500"/>
                                        <p:tgtEl>
                                          <p:spTgt spid="19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ABD6E67-E743-452A-85B1-FA27D588F70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6627" name="Rectangle 2"/>
          <p:cNvSpPr>
            <a:spLocks noGrp="1" noChangeArrowheads="1"/>
          </p:cNvSpPr>
          <p:nvPr>
            <p:ph type="title"/>
          </p:nvPr>
        </p:nvSpPr>
        <p:spPr/>
        <p:txBody>
          <a:bodyPr/>
          <a:lstStyle/>
          <a:p>
            <a:pPr eaLnBrk="1" hangingPunct="1"/>
            <a:r>
              <a:rPr lang="zh-CN" altLang="en-US" smtClean="0"/>
              <a:t>不便之处的根源</a:t>
            </a:r>
          </a:p>
        </p:txBody>
      </p:sp>
      <p:pic>
        <p:nvPicPr>
          <p:cNvPr id="122885" name="Picture 5" descr="MCj0297713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484313"/>
            <a:ext cx="852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6" name="Rectangle 6"/>
          <p:cNvSpPr>
            <a:spLocks noChangeArrowheads="1"/>
          </p:cNvSpPr>
          <p:nvPr/>
        </p:nvSpPr>
        <p:spPr bwMode="gray">
          <a:xfrm>
            <a:off x="2268538" y="1484313"/>
            <a:ext cx="5472112" cy="1098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0000FF"/>
                </a:solidFill>
              </a:rPr>
              <a:t>对了，都是因为需要特别标注每个谓词的个体域所致！</a:t>
            </a:r>
            <a:endParaRPr lang="en-US" altLang="zh-CN">
              <a:solidFill>
                <a:srgbClr val="0000FF"/>
              </a:solidFill>
            </a:endParaRPr>
          </a:p>
        </p:txBody>
      </p:sp>
      <p:grpSp>
        <p:nvGrpSpPr>
          <p:cNvPr id="2" name="Group 29"/>
          <p:cNvGrpSpPr>
            <a:grpSpLocks/>
          </p:cNvGrpSpPr>
          <p:nvPr/>
        </p:nvGrpSpPr>
        <p:grpSpPr bwMode="auto">
          <a:xfrm>
            <a:off x="3492500" y="4076700"/>
            <a:ext cx="2663825" cy="2105025"/>
            <a:chOff x="3360" y="2688"/>
            <a:chExt cx="1440" cy="1440"/>
          </a:xfrm>
        </p:grpSpPr>
        <p:grpSp>
          <p:nvGrpSpPr>
            <p:cNvPr id="26632" name="Group 30"/>
            <p:cNvGrpSpPr>
              <a:grpSpLocks/>
            </p:cNvGrpSpPr>
            <p:nvPr/>
          </p:nvGrpSpPr>
          <p:grpSpPr bwMode="auto">
            <a:xfrm>
              <a:off x="3360" y="2688"/>
              <a:ext cx="1440" cy="1440"/>
              <a:chOff x="2016" y="1920"/>
              <a:chExt cx="1680" cy="1680"/>
            </a:xfrm>
          </p:grpSpPr>
          <p:sp>
            <p:nvSpPr>
              <p:cNvPr id="26634" name="Oval 31"/>
              <p:cNvSpPr>
                <a:spLocks noChangeArrowheads="1"/>
              </p:cNvSpPr>
              <p:nvPr/>
            </p:nvSpPr>
            <p:spPr bwMode="gray">
              <a:xfrm>
                <a:off x="2016" y="1920"/>
                <a:ext cx="1680" cy="1680"/>
              </a:xfrm>
              <a:prstGeom prst="ellipse">
                <a:avLst/>
              </a:pr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22912" name="Freeform 32"/>
              <p:cNvSpPr>
                <a:spLocks/>
              </p:cNvSpPr>
              <p:nvPr/>
            </p:nvSpPr>
            <p:spPr bwMode="gray">
              <a:xfrm>
                <a:off x="2208" y="1948"/>
                <a:ext cx="1296" cy="63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eaLnBrk="1" hangingPunct="1">
                  <a:defRPr/>
                </a:pPr>
                <a:endParaRPr lang="zh-CN" altLang="en-US">
                  <a:latin typeface="黑体" pitchFamily="2" charset="-122"/>
                  <a:ea typeface="黑体" pitchFamily="2" charset="-122"/>
                </a:endParaRPr>
              </a:p>
            </p:txBody>
          </p:sp>
        </p:grpSp>
        <p:sp>
          <p:nvSpPr>
            <p:cNvPr id="26633" name="Text Box 33"/>
            <p:cNvSpPr txBox="1">
              <a:spLocks noChangeArrowheads="1"/>
            </p:cNvSpPr>
            <p:nvPr/>
          </p:nvSpPr>
          <p:spPr bwMode="gray">
            <a:xfrm>
              <a:off x="3605" y="3298"/>
              <a:ext cx="10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solidFill>
                    <a:schemeClr val="accent2"/>
                  </a:solidFill>
                  <a:latin typeface="Arial" panose="020B0604020202020204" pitchFamily="34" charset="0"/>
                </a:rPr>
                <a:t>全总个体域</a:t>
              </a:r>
              <a:endParaRPr lang="en-US" altLang="zh-CN">
                <a:solidFill>
                  <a:schemeClr val="accent2"/>
                </a:solidFill>
                <a:latin typeface="Arial" panose="020B0604020202020204" pitchFamily="34" charset="0"/>
              </a:endParaRPr>
            </a:p>
          </p:txBody>
        </p:sp>
      </p:grpSp>
      <p:sp>
        <p:nvSpPr>
          <p:cNvPr id="122918" name="AutoShape 38"/>
          <p:cNvSpPr>
            <a:spLocks noChangeArrowheads="1"/>
          </p:cNvSpPr>
          <p:nvPr/>
        </p:nvSpPr>
        <p:spPr bwMode="auto">
          <a:xfrm>
            <a:off x="2484438" y="2708275"/>
            <a:ext cx="1150937" cy="2449513"/>
          </a:xfrm>
          <a:prstGeom prst="curvedRightArrow">
            <a:avLst>
              <a:gd name="adj1" fmla="val 42566"/>
              <a:gd name="adj2" fmla="val 85131"/>
              <a:gd name="adj3" fmla="val 33333"/>
            </a:avLst>
          </a:prstGeom>
          <a:solidFill>
            <a:srgbClr val="FFFF00"/>
          </a:solidFill>
          <a:ln w="9525">
            <a:solidFill>
              <a:schemeClr val="tx1"/>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p:cTn id="7" dur="500" fill="hold"/>
                                        <p:tgtEl>
                                          <p:spTgt spid="122885"/>
                                        </p:tgtEl>
                                        <p:attrNameLst>
                                          <p:attrName>ppt_w</p:attrName>
                                        </p:attrNameLst>
                                      </p:cBhvr>
                                      <p:tavLst>
                                        <p:tav tm="0">
                                          <p:val>
                                            <p:fltVal val="0"/>
                                          </p:val>
                                        </p:tav>
                                        <p:tav tm="100000">
                                          <p:val>
                                            <p:strVal val="#ppt_w"/>
                                          </p:val>
                                        </p:tav>
                                      </p:tavLst>
                                    </p:anim>
                                    <p:anim calcmode="lin" valueType="num">
                                      <p:cBhvr>
                                        <p:cTn id="8" dur="500" fill="hold"/>
                                        <p:tgtEl>
                                          <p:spTgt spid="122885"/>
                                        </p:tgtEl>
                                        <p:attrNameLst>
                                          <p:attrName>ppt_h</p:attrName>
                                        </p:attrNameLst>
                                      </p:cBhvr>
                                      <p:tavLst>
                                        <p:tav tm="0">
                                          <p:val>
                                            <p:fltVal val="0"/>
                                          </p:val>
                                        </p:tav>
                                        <p:tav tm="100000">
                                          <p:val>
                                            <p:strVal val="#ppt_h"/>
                                          </p:val>
                                        </p:tav>
                                      </p:tavLst>
                                    </p:anim>
                                    <p:anim calcmode="lin" valueType="num">
                                      <p:cBhvr>
                                        <p:cTn id="9" dur="500" fill="hold"/>
                                        <p:tgtEl>
                                          <p:spTgt spid="122885"/>
                                        </p:tgtEl>
                                        <p:attrNameLst>
                                          <p:attrName>style.rotation</p:attrName>
                                        </p:attrNameLst>
                                      </p:cBhvr>
                                      <p:tavLst>
                                        <p:tav tm="0">
                                          <p:val>
                                            <p:fltVal val="360"/>
                                          </p:val>
                                        </p:tav>
                                        <p:tav tm="100000">
                                          <p:val>
                                            <p:fltVal val="0"/>
                                          </p:val>
                                        </p:tav>
                                      </p:tavLst>
                                    </p:anim>
                                    <p:animEffect transition="in" filter="fade">
                                      <p:cBhvr>
                                        <p:cTn id="10" dur="500"/>
                                        <p:tgtEl>
                                          <p:spTgt spid="12288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22886"/>
                                        </p:tgtEl>
                                        <p:attrNameLst>
                                          <p:attrName>style.visibility</p:attrName>
                                        </p:attrNameLst>
                                      </p:cBhvr>
                                      <p:to>
                                        <p:strVal val="visible"/>
                                      </p:to>
                                    </p:set>
                                    <p:anim calcmode="lin" valueType="num">
                                      <p:cBhvr>
                                        <p:cTn id="13" dur="500" fill="hold"/>
                                        <p:tgtEl>
                                          <p:spTgt spid="122886"/>
                                        </p:tgtEl>
                                        <p:attrNameLst>
                                          <p:attrName>ppt_w</p:attrName>
                                        </p:attrNameLst>
                                      </p:cBhvr>
                                      <p:tavLst>
                                        <p:tav tm="0">
                                          <p:val>
                                            <p:fltVal val="0"/>
                                          </p:val>
                                        </p:tav>
                                        <p:tav tm="100000">
                                          <p:val>
                                            <p:strVal val="#ppt_w"/>
                                          </p:val>
                                        </p:tav>
                                      </p:tavLst>
                                    </p:anim>
                                    <p:anim calcmode="lin" valueType="num">
                                      <p:cBhvr>
                                        <p:cTn id="14" dur="500" fill="hold"/>
                                        <p:tgtEl>
                                          <p:spTgt spid="122886"/>
                                        </p:tgtEl>
                                        <p:attrNameLst>
                                          <p:attrName>ppt_h</p:attrName>
                                        </p:attrNameLst>
                                      </p:cBhvr>
                                      <p:tavLst>
                                        <p:tav tm="0">
                                          <p:val>
                                            <p:fltVal val="0"/>
                                          </p:val>
                                        </p:tav>
                                        <p:tav tm="100000">
                                          <p:val>
                                            <p:strVal val="#ppt_h"/>
                                          </p:val>
                                        </p:tav>
                                      </p:tavLst>
                                    </p:anim>
                                    <p:anim calcmode="lin" valueType="num">
                                      <p:cBhvr>
                                        <p:cTn id="15" dur="500" fill="hold"/>
                                        <p:tgtEl>
                                          <p:spTgt spid="122886"/>
                                        </p:tgtEl>
                                        <p:attrNameLst>
                                          <p:attrName>style.rotation</p:attrName>
                                        </p:attrNameLst>
                                      </p:cBhvr>
                                      <p:tavLst>
                                        <p:tav tm="0">
                                          <p:val>
                                            <p:fltVal val="360"/>
                                          </p:val>
                                        </p:tav>
                                        <p:tav tm="100000">
                                          <p:val>
                                            <p:fltVal val="0"/>
                                          </p:val>
                                        </p:tav>
                                      </p:tavLst>
                                    </p:anim>
                                    <p:animEffect transition="in" filter="fade">
                                      <p:cBhvr>
                                        <p:cTn id="16" dur="500"/>
                                        <p:tgtEl>
                                          <p:spTgt spid="1228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22918"/>
                                        </p:tgtEl>
                                        <p:attrNameLst>
                                          <p:attrName>style.visibility</p:attrName>
                                        </p:attrNameLst>
                                      </p:cBhvr>
                                      <p:to>
                                        <p:strVal val="visible"/>
                                      </p:to>
                                    </p:set>
                                    <p:anim calcmode="lin" valueType="num">
                                      <p:cBhvr>
                                        <p:cTn id="21" dur="500" fill="hold"/>
                                        <p:tgtEl>
                                          <p:spTgt spid="122918"/>
                                        </p:tgtEl>
                                        <p:attrNameLst>
                                          <p:attrName>ppt_w</p:attrName>
                                        </p:attrNameLst>
                                      </p:cBhvr>
                                      <p:tavLst>
                                        <p:tav tm="0">
                                          <p:val>
                                            <p:fltVal val="0"/>
                                          </p:val>
                                        </p:tav>
                                        <p:tav tm="100000">
                                          <p:val>
                                            <p:strVal val="#ppt_w"/>
                                          </p:val>
                                        </p:tav>
                                      </p:tavLst>
                                    </p:anim>
                                    <p:anim calcmode="lin" valueType="num">
                                      <p:cBhvr>
                                        <p:cTn id="22" dur="500" fill="hold"/>
                                        <p:tgtEl>
                                          <p:spTgt spid="12291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animBg="1"/>
      <p:bldP spid="1229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F20EA510-13F1-45AD-B47D-A3C224B06C8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7651" name="Rectangle 2"/>
          <p:cNvSpPr>
            <a:spLocks noGrp="1" noChangeArrowheads="1"/>
          </p:cNvSpPr>
          <p:nvPr>
            <p:ph type="title"/>
          </p:nvPr>
        </p:nvSpPr>
        <p:spPr/>
        <p:txBody>
          <a:bodyPr/>
          <a:lstStyle/>
          <a:p>
            <a:pPr eaLnBrk="1" hangingPunct="1"/>
            <a:r>
              <a:rPr lang="zh-CN" altLang="en-US" smtClean="0"/>
              <a:t>特性谓词</a:t>
            </a:r>
            <a:endParaRPr lang="en-US" altLang="zh-CN" smtClean="0"/>
          </a:p>
        </p:txBody>
      </p:sp>
      <p:sp>
        <p:nvSpPr>
          <p:cNvPr id="123911" name="Rectangle 7"/>
          <p:cNvSpPr>
            <a:spLocks noChangeArrowheads="1"/>
          </p:cNvSpPr>
          <p:nvPr/>
        </p:nvSpPr>
        <p:spPr bwMode="gray">
          <a:xfrm>
            <a:off x="2195513" y="3860800"/>
            <a:ext cx="5832475" cy="1098550"/>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CC3300"/>
                </a:solidFill>
              </a:rPr>
              <a:t>新的问题出现了，</a:t>
            </a:r>
            <a:r>
              <a:rPr lang="en-US" altLang="zh-CN">
                <a:solidFill>
                  <a:srgbClr val="CC3300"/>
                </a:solidFill>
              </a:rPr>
              <a:t>U(x)</a:t>
            </a:r>
            <a:r>
              <a:rPr lang="zh-CN" altLang="en-US">
                <a:solidFill>
                  <a:srgbClr val="CC3300"/>
                </a:solidFill>
              </a:rPr>
              <a:t>如何与</a:t>
            </a:r>
            <a:r>
              <a:rPr lang="en-US" altLang="zh-CN">
                <a:solidFill>
                  <a:srgbClr val="CC3300"/>
                </a:solidFill>
              </a:rPr>
              <a:t>(</a:t>
            </a:r>
            <a:r>
              <a:rPr lang="en-US" altLang="zh-CN">
                <a:solidFill>
                  <a:srgbClr val="CC3300"/>
                </a:solidFill>
                <a:sym typeface="Symbol" panose="05050102010706020507" pitchFamily="18" charset="2"/>
              </a:rPr>
              <a:t></a:t>
            </a:r>
            <a:r>
              <a:rPr lang="en-US" altLang="zh-CN">
                <a:solidFill>
                  <a:srgbClr val="CC3300"/>
                </a:solidFill>
              </a:rPr>
              <a:t>x)P(x)</a:t>
            </a:r>
            <a:r>
              <a:rPr lang="zh-CN" altLang="en-US">
                <a:solidFill>
                  <a:srgbClr val="CC3300"/>
                </a:solidFill>
              </a:rPr>
              <a:t>结合才符合逻辑呢？</a:t>
            </a:r>
          </a:p>
        </p:txBody>
      </p:sp>
      <p:grpSp>
        <p:nvGrpSpPr>
          <p:cNvPr id="2" name="Group 17"/>
          <p:cNvGrpSpPr>
            <a:grpSpLocks/>
          </p:cNvGrpSpPr>
          <p:nvPr/>
        </p:nvGrpSpPr>
        <p:grpSpPr bwMode="auto">
          <a:xfrm>
            <a:off x="1116013" y="2205038"/>
            <a:ext cx="6551612" cy="863600"/>
            <a:chOff x="748" y="1570"/>
            <a:chExt cx="3901" cy="454"/>
          </a:xfrm>
        </p:grpSpPr>
        <p:sp>
          <p:nvSpPr>
            <p:cNvPr id="27655" name="AutoShape 10"/>
            <p:cNvSpPr>
              <a:spLocks noChangeArrowheads="1"/>
            </p:cNvSpPr>
            <p:nvPr/>
          </p:nvSpPr>
          <p:spPr bwMode="auto">
            <a:xfrm>
              <a:off x="3152" y="1570"/>
              <a:ext cx="1497" cy="409"/>
            </a:xfrm>
            <a:prstGeom prst="roundRect">
              <a:avLst>
                <a:gd name="adj" fmla="val 16667"/>
              </a:avLst>
            </a:prstGeom>
            <a:solidFill>
              <a:srgbClr val="FF9900"/>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27656" name="AutoShape 9"/>
            <p:cNvSpPr>
              <a:spLocks noChangeArrowheads="1"/>
            </p:cNvSpPr>
            <p:nvPr/>
          </p:nvSpPr>
          <p:spPr bwMode="auto">
            <a:xfrm>
              <a:off x="748" y="1570"/>
              <a:ext cx="1905" cy="454"/>
            </a:xfrm>
            <a:prstGeom prst="roundRect">
              <a:avLst>
                <a:gd name="adj" fmla="val 16667"/>
              </a:avLst>
            </a:prstGeom>
            <a:solidFill>
              <a:srgbClr val="FF9900"/>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27657" name="Rectangle 4"/>
            <p:cNvSpPr>
              <a:spLocks noChangeArrowheads="1"/>
            </p:cNvSpPr>
            <p:nvPr/>
          </p:nvSpPr>
          <p:spPr bwMode="gray">
            <a:xfrm>
              <a:off x="839" y="1616"/>
              <a:ext cx="1678"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a:t>U(x)</a:t>
              </a:r>
              <a:r>
                <a:rPr lang="zh-CN" altLang="en-US"/>
                <a:t>：</a:t>
              </a:r>
              <a:r>
                <a:rPr lang="en-US" altLang="zh-CN"/>
                <a:t>x</a:t>
              </a:r>
              <a:r>
                <a:rPr lang="zh-CN" altLang="en-US"/>
                <a:t>是老虎</a:t>
              </a:r>
              <a:endParaRPr lang="en-US" altLang="zh-CN"/>
            </a:p>
          </p:txBody>
        </p:sp>
        <p:sp>
          <p:nvSpPr>
            <p:cNvPr id="27658" name="Rectangle 5"/>
            <p:cNvSpPr>
              <a:spLocks noChangeArrowheads="1"/>
            </p:cNvSpPr>
            <p:nvPr/>
          </p:nvSpPr>
          <p:spPr bwMode="gray">
            <a:xfrm>
              <a:off x="3288" y="1616"/>
              <a:ext cx="1270"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a:t>x</a:t>
              </a:r>
              <a:r>
                <a:rPr lang="zh-CN" altLang="en-US" sz="2600"/>
                <a:t>∈</a:t>
              </a:r>
              <a:r>
                <a:rPr lang="zh-CN" altLang="en-US"/>
                <a:t>｛老虎｝</a:t>
              </a:r>
            </a:p>
          </p:txBody>
        </p:sp>
        <p:sp>
          <p:nvSpPr>
            <p:cNvPr id="27659" name="AutoShape 8"/>
            <p:cNvSpPr>
              <a:spLocks noChangeArrowheads="1"/>
            </p:cNvSpPr>
            <p:nvPr/>
          </p:nvSpPr>
          <p:spPr bwMode="auto">
            <a:xfrm>
              <a:off x="2653" y="1706"/>
              <a:ext cx="499" cy="181"/>
            </a:xfrm>
            <a:prstGeom prst="leftRightArrow">
              <a:avLst>
                <a:gd name="adj1" fmla="val 50000"/>
                <a:gd name="adj2" fmla="val 55138"/>
              </a:avLst>
            </a:prstGeom>
            <a:solidFill>
              <a:srgbClr val="FF6600"/>
            </a:solidFill>
            <a:ln w="9525">
              <a:solidFill>
                <a:schemeClr val="tx1"/>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pic>
        <p:nvPicPr>
          <p:cNvPr id="123920" name="Picture 16" descr="MMj0336396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33825"/>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23920"/>
                                        </p:tgtEl>
                                        <p:attrNameLst>
                                          <p:attrName>style.visibility</p:attrName>
                                        </p:attrNameLst>
                                      </p:cBhvr>
                                      <p:to>
                                        <p:strVal val="visible"/>
                                      </p:to>
                                    </p:set>
                                    <p:anim calcmode="lin" valueType="num">
                                      <p:cBhvr>
                                        <p:cTn id="15" dur="500" fill="hold"/>
                                        <p:tgtEl>
                                          <p:spTgt spid="123920"/>
                                        </p:tgtEl>
                                        <p:attrNameLst>
                                          <p:attrName>ppt_w</p:attrName>
                                        </p:attrNameLst>
                                      </p:cBhvr>
                                      <p:tavLst>
                                        <p:tav tm="0">
                                          <p:val>
                                            <p:fltVal val="0"/>
                                          </p:val>
                                        </p:tav>
                                        <p:tav tm="100000">
                                          <p:val>
                                            <p:strVal val="#ppt_w"/>
                                          </p:val>
                                        </p:tav>
                                      </p:tavLst>
                                    </p:anim>
                                    <p:anim calcmode="lin" valueType="num">
                                      <p:cBhvr>
                                        <p:cTn id="16" dur="500" fill="hold"/>
                                        <p:tgtEl>
                                          <p:spTgt spid="123920"/>
                                        </p:tgtEl>
                                        <p:attrNameLst>
                                          <p:attrName>ppt_h</p:attrName>
                                        </p:attrNameLst>
                                      </p:cBhvr>
                                      <p:tavLst>
                                        <p:tav tm="0">
                                          <p:val>
                                            <p:fltVal val="0"/>
                                          </p:val>
                                        </p:tav>
                                        <p:tav tm="100000">
                                          <p:val>
                                            <p:strVal val="#ppt_h"/>
                                          </p:val>
                                        </p:tav>
                                      </p:tavLst>
                                    </p:anim>
                                    <p:anim calcmode="lin" valueType="num">
                                      <p:cBhvr>
                                        <p:cTn id="17" dur="500" fill="hold"/>
                                        <p:tgtEl>
                                          <p:spTgt spid="123920"/>
                                        </p:tgtEl>
                                        <p:attrNameLst>
                                          <p:attrName>style.rotation</p:attrName>
                                        </p:attrNameLst>
                                      </p:cBhvr>
                                      <p:tavLst>
                                        <p:tav tm="0">
                                          <p:val>
                                            <p:fltVal val="360"/>
                                          </p:val>
                                        </p:tav>
                                        <p:tav tm="100000">
                                          <p:val>
                                            <p:fltVal val="0"/>
                                          </p:val>
                                        </p:tav>
                                      </p:tavLst>
                                    </p:anim>
                                    <p:animEffect transition="in" filter="fade">
                                      <p:cBhvr>
                                        <p:cTn id="18" dur="500"/>
                                        <p:tgtEl>
                                          <p:spTgt spid="123920"/>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23911"/>
                                        </p:tgtEl>
                                        <p:attrNameLst>
                                          <p:attrName>style.visibility</p:attrName>
                                        </p:attrNameLst>
                                      </p:cBhvr>
                                      <p:to>
                                        <p:strVal val="visible"/>
                                      </p:to>
                                    </p:set>
                                    <p:anim calcmode="lin" valueType="num">
                                      <p:cBhvr>
                                        <p:cTn id="21" dur="500" fill="hold"/>
                                        <p:tgtEl>
                                          <p:spTgt spid="123911"/>
                                        </p:tgtEl>
                                        <p:attrNameLst>
                                          <p:attrName>ppt_w</p:attrName>
                                        </p:attrNameLst>
                                      </p:cBhvr>
                                      <p:tavLst>
                                        <p:tav tm="0">
                                          <p:val>
                                            <p:fltVal val="0"/>
                                          </p:val>
                                        </p:tav>
                                        <p:tav tm="100000">
                                          <p:val>
                                            <p:strVal val="#ppt_w"/>
                                          </p:val>
                                        </p:tav>
                                      </p:tavLst>
                                    </p:anim>
                                    <p:anim calcmode="lin" valueType="num">
                                      <p:cBhvr>
                                        <p:cTn id="22" dur="500" fill="hold"/>
                                        <p:tgtEl>
                                          <p:spTgt spid="123911"/>
                                        </p:tgtEl>
                                        <p:attrNameLst>
                                          <p:attrName>ppt_h</p:attrName>
                                        </p:attrNameLst>
                                      </p:cBhvr>
                                      <p:tavLst>
                                        <p:tav tm="0">
                                          <p:val>
                                            <p:fltVal val="0"/>
                                          </p:val>
                                        </p:tav>
                                        <p:tav tm="100000">
                                          <p:val>
                                            <p:strVal val="#ppt_h"/>
                                          </p:val>
                                        </p:tav>
                                      </p:tavLst>
                                    </p:anim>
                                    <p:anim calcmode="lin" valueType="num">
                                      <p:cBhvr>
                                        <p:cTn id="23" dur="500" fill="hold"/>
                                        <p:tgtEl>
                                          <p:spTgt spid="123911"/>
                                        </p:tgtEl>
                                        <p:attrNameLst>
                                          <p:attrName>style.rotation</p:attrName>
                                        </p:attrNameLst>
                                      </p:cBhvr>
                                      <p:tavLst>
                                        <p:tav tm="0">
                                          <p:val>
                                            <p:fltVal val="360"/>
                                          </p:val>
                                        </p:tav>
                                        <p:tav tm="100000">
                                          <p:val>
                                            <p:fltVal val="0"/>
                                          </p:val>
                                        </p:tav>
                                      </p:tavLst>
                                    </p:anim>
                                    <p:animEffect transition="in" filter="fade">
                                      <p:cBhvr>
                                        <p:cTn id="24" dur="5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CF9AB0F-CCD8-4EB5-B4BD-DAE12136B62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8675" name="Rectangle 2"/>
          <p:cNvSpPr>
            <a:spLocks noGrp="1" noChangeArrowheads="1"/>
          </p:cNvSpPr>
          <p:nvPr>
            <p:ph type="title"/>
          </p:nvPr>
        </p:nvSpPr>
        <p:spPr/>
        <p:txBody>
          <a:bodyPr/>
          <a:lstStyle/>
          <a:p>
            <a:pPr eaLnBrk="1" hangingPunct="1"/>
            <a:r>
              <a:rPr lang="zh-CN" altLang="en-US" smtClean="0"/>
              <a:t>谓词逻辑符号化的两条规则</a:t>
            </a:r>
          </a:p>
        </p:txBody>
      </p:sp>
      <p:sp>
        <p:nvSpPr>
          <p:cNvPr id="124931" name="Rectangle 3"/>
          <p:cNvSpPr>
            <a:spLocks noGrp="1" noChangeArrowheads="1"/>
          </p:cNvSpPr>
          <p:nvPr>
            <p:ph type="body" idx="1"/>
          </p:nvPr>
        </p:nvSpPr>
        <p:spPr>
          <a:xfrm>
            <a:off x="539750" y="1268413"/>
            <a:ext cx="8135938" cy="2143125"/>
          </a:xfrm>
        </p:spPr>
        <p:txBody>
          <a:bodyPr/>
          <a:lstStyle/>
          <a:p>
            <a:pPr marL="0" indent="0" eaLnBrk="1" hangingPunct="1">
              <a:buFont typeface="Wingdings" panose="05000000000000000000" pitchFamily="2" charset="2"/>
              <a:buNone/>
            </a:pPr>
            <a:r>
              <a:rPr lang="zh-CN" altLang="en-US" smtClean="0"/>
              <a:t>      统一个体域为</a:t>
            </a:r>
            <a:r>
              <a:rPr lang="zh-CN" altLang="en-US" smtClean="0">
                <a:solidFill>
                  <a:srgbClr val="FF0000"/>
                </a:solidFill>
              </a:rPr>
              <a:t>全总个体域</a:t>
            </a:r>
            <a:r>
              <a:rPr lang="zh-CN" altLang="en-US" smtClean="0"/>
              <a:t>，而对每一个句子中个体变量的变化范围用一元</a:t>
            </a:r>
            <a:r>
              <a:rPr lang="zh-CN" altLang="en-US" smtClean="0">
                <a:solidFill>
                  <a:srgbClr val="0000FF"/>
                </a:solidFill>
              </a:rPr>
              <a:t>特性谓词</a:t>
            </a:r>
            <a:r>
              <a:rPr lang="zh-CN" altLang="en-US" smtClean="0"/>
              <a:t>刻划之。这种特性谓词在加入到命题函数中时必定遵循如下原则：</a:t>
            </a:r>
          </a:p>
        </p:txBody>
      </p:sp>
      <p:sp>
        <p:nvSpPr>
          <p:cNvPr id="124932" name="Rectangle 4"/>
          <p:cNvSpPr>
            <a:spLocks noChangeArrowheads="1"/>
          </p:cNvSpPr>
          <p:nvPr/>
        </p:nvSpPr>
        <p:spPr bwMode="gray">
          <a:xfrm>
            <a:off x="684213" y="3500438"/>
            <a:ext cx="7705725" cy="1098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a:t>
            </a:r>
            <a:r>
              <a:rPr lang="en-US" altLang="zh-CN"/>
              <a:t>1</a:t>
            </a:r>
            <a:r>
              <a:rPr lang="zh-CN" altLang="en-US"/>
              <a:t>）对于</a:t>
            </a:r>
            <a:r>
              <a:rPr lang="zh-CN" altLang="en-US">
                <a:solidFill>
                  <a:srgbClr val="CC3300"/>
                </a:solidFill>
              </a:rPr>
              <a:t>全称量词</a:t>
            </a:r>
            <a:r>
              <a:rPr lang="en-US" altLang="zh-CN"/>
              <a:t>(</a:t>
            </a:r>
            <a:r>
              <a:rPr lang="en-US" altLang="zh-CN">
                <a:sym typeface="Symbol" panose="05050102010706020507" pitchFamily="18" charset="2"/>
              </a:rPr>
              <a:t></a:t>
            </a:r>
            <a:r>
              <a:rPr lang="en-US" altLang="zh-CN"/>
              <a:t>x)</a:t>
            </a:r>
            <a:r>
              <a:rPr lang="zh-CN" altLang="en-US"/>
              <a:t>，刻划其对应个体域的特性谓词作为</a:t>
            </a:r>
            <a:r>
              <a:rPr lang="zh-CN" altLang="en-US">
                <a:solidFill>
                  <a:srgbClr val="0000FF"/>
                </a:solidFill>
              </a:rPr>
              <a:t>蕴涵式之前件</a:t>
            </a:r>
            <a:r>
              <a:rPr lang="zh-CN" altLang="en-US"/>
              <a:t>加入。</a:t>
            </a:r>
          </a:p>
        </p:txBody>
      </p:sp>
      <p:sp>
        <p:nvSpPr>
          <p:cNvPr id="124934" name="Rectangle 6"/>
          <p:cNvSpPr>
            <a:spLocks noChangeArrowheads="1"/>
          </p:cNvSpPr>
          <p:nvPr/>
        </p:nvSpPr>
        <p:spPr bwMode="gray">
          <a:xfrm>
            <a:off x="684213" y="4868863"/>
            <a:ext cx="7704137" cy="1098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a:t>
            </a:r>
            <a:r>
              <a:rPr lang="en-US" altLang="zh-CN"/>
              <a:t>2</a:t>
            </a:r>
            <a:r>
              <a:rPr lang="zh-CN" altLang="en-US"/>
              <a:t>）对于</a:t>
            </a:r>
            <a:r>
              <a:rPr lang="zh-CN" altLang="en-US">
                <a:solidFill>
                  <a:srgbClr val="CC3300"/>
                </a:solidFill>
              </a:rPr>
              <a:t>存在量词</a:t>
            </a:r>
            <a:r>
              <a:rPr lang="en-US" altLang="zh-CN"/>
              <a:t>(</a:t>
            </a:r>
            <a:r>
              <a:rPr lang="en-US" altLang="zh-CN">
                <a:sym typeface="Symbol" panose="05050102010706020507" pitchFamily="18" charset="2"/>
              </a:rPr>
              <a:t></a:t>
            </a:r>
            <a:r>
              <a:rPr lang="en-US" altLang="zh-CN"/>
              <a:t>x)</a:t>
            </a:r>
            <a:r>
              <a:rPr lang="zh-CN" altLang="en-US"/>
              <a:t>，刻划其对应个体域的特性谓词作为</a:t>
            </a:r>
            <a:r>
              <a:rPr lang="zh-CN" altLang="en-US">
                <a:solidFill>
                  <a:srgbClr val="0000FF"/>
                </a:solidFill>
              </a:rPr>
              <a:t>合取式之合取项</a:t>
            </a:r>
            <a:r>
              <a:rPr lang="zh-CN" altLang="en-US"/>
              <a:t>加入。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500" fill="hold"/>
                                        <p:tgtEl>
                                          <p:spTgt spid="124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trips(downLeft)">
                                      <p:cBhvr>
                                        <p:cTn id="13" dur="500"/>
                                        <p:tgtEl>
                                          <p:spTgt spid="1249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124934"/>
                                        </p:tgtEl>
                                        <p:attrNameLst>
                                          <p:attrName>style.visibility</p:attrName>
                                        </p:attrNameLst>
                                      </p:cBhvr>
                                      <p:to>
                                        <p:strVal val="visible"/>
                                      </p:to>
                                    </p:set>
                                    <p:animEffect transition="in" filter="strips(upRight)">
                                      <p:cBhvr>
                                        <p:cTn id="18"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P spid="124932" grpId="0" animBg="1"/>
      <p:bldP spid="1249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95CDB0C-59A7-4333-BDC5-DF55290C257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29699" name="Rectangle 2"/>
          <p:cNvSpPr>
            <a:spLocks noGrp="1" noChangeArrowheads="1"/>
          </p:cNvSpPr>
          <p:nvPr>
            <p:ph type="title"/>
          </p:nvPr>
        </p:nvSpPr>
        <p:spPr/>
        <p:txBody>
          <a:bodyPr/>
          <a:lstStyle/>
          <a:p>
            <a:pPr eaLnBrk="1" hangingPunct="1"/>
            <a:r>
              <a:rPr lang="zh-CN" altLang="en-US" smtClean="0"/>
              <a:t>特性谓词的例子</a:t>
            </a:r>
          </a:p>
        </p:txBody>
      </p:sp>
      <p:sp>
        <p:nvSpPr>
          <p:cNvPr id="200708" name="Rectangle 4"/>
          <p:cNvSpPr>
            <a:spLocks noChangeArrowheads="1"/>
          </p:cNvSpPr>
          <p:nvPr/>
        </p:nvSpPr>
        <p:spPr bwMode="gray">
          <a:xfrm>
            <a:off x="2051050" y="1484313"/>
            <a:ext cx="6769100" cy="1098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CC3300"/>
                </a:solidFill>
              </a:rPr>
              <a:t>想想，为什么要这样规定特性谓词加入的原则呢？若不遵循会出现什么样的问题？</a:t>
            </a:r>
            <a:endParaRPr lang="en-US" altLang="zh-CN">
              <a:solidFill>
                <a:srgbClr val="CC3300"/>
              </a:solidFill>
            </a:endParaRPr>
          </a:p>
        </p:txBody>
      </p:sp>
      <p:pic>
        <p:nvPicPr>
          <p:cNvPr id="200709" name="Picture 5" descr="MMj0336396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733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0" name="Rectangle 6"/>
          <p:cNvSpPr>
            <a:spLocks noGrp="1" noChangeArrowheads="1"/>
          </p:cNvSpPr>
          <p:nvPr>
            <p:ph type="body" idx="1"/>
          </p:nvPr>
        </p:nvSpPr>
        <p:spPr>
          <a:xfrm>
            <a:off x="611188" y="2708275"/>
            <a:ext cx="8229600" cy="604838"/>
          </a:xfrm>
          <a:noFill/>
        </p:spPr>
        <p:txBody>
          <a:bodyPr/>
          <a:lstStyle/>
          <a:p>
            <a:pPr marL="0" indent="0" eaLnBrk="1" hangingPunct="1">
              <a:buFont typeface="Wingdings" panose="05000000000000000000" pitchFamily="2" charset="2"/>
              <a:buNone/>
            </a:pPr>
            <a:r>
              <a:rPr lang="zh-CN" altLang="en-US" smtClean="0"/>
              <a:t>例如，符号化</a:t>
            </a:r>
            <a:r>
              <a:rPr lang="zh-CN" altLang="en-US" smtClean="0">
                <a:latin typeface="Arial" panose="020B0604020202020204" pitchFamily="34" charset="0"/>
              </a:rPr>
              <a:t>“</a:t>
            </a:r>
            <a:r>
              <a:rPr lang="zh-CN" altLang="en-US" u="sng" smtClean="0">
                <a:solidFill>
                  <a:srgbClr val="0000FF"/>
                </a:solidFill>
              </a:rPr>
              <a:t>所有的</a:t>
            </a:r>
            <a:r>
              <a:rPr lang="zh-CN" altLang="en-US" smtClean="0">
                <a:solidFill>
                  <a:srgbClr val="0000FF"/>
                </a:solidFill>
              </a:rPr>
              <a:t>老虎都要吃人</a:t>
            </a:r>
            <a:r>
              <a:rPr lang="zh-CN" altLang="en-US" smtClean="0">
                <a:latin typeface="Arial" panose="020B0604020202020204" pitchFamily="34" charset="0"/>
              </a:rPr>
              <a:t>”</a:t>
            </a:r>
            <a:r>
              <a:rPr lang="zh-CN" altLang="en-US" smtClean="0"/>
              <a:t>这个命题</a:t>
            </a:r>
            <a:endParaRPr lang="en-US" altLang="zh-CN" smtClean="0"/>
          </a:p>
        </p:txBody>
      </p:sp>
      <p:sp>
        <p:nvSpPr>
          <p:cNvPr id="200711" name="Rectangle 7"/>
          <p:cNvSpPr>
            <a:spLocks noChangeArrowheads="1"/>
          </p:cNvSpPr>
          <p:nvPr/>
        </p:nvSpPr>
        <p:spPr bwMode="gray">
          <a:xfrm>
            <a:off x="539750" y="3357563"/>
            <a:ext cx="8351838"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若</a:t>
            </a:r>
            <a:r>
              <a:rPr lang="en-US" altLang="zh-CN" sz="2600">
                <a:solidFill>
                  <a:srgbClr val="CC0099"/>
                </a:solidFill>
              </a:rPr>
              <a:t>P(x)</a:t>
            </a:r>
            <a:r>
              <a:rPr lang="zh-CN" altLang="en-US" sz="2600">
                <a:solidFill>
                  <a:srgbClr val="CC0099"/>
                </a:solidFill>
              </a:rPr>
              <a:t>：</a:t>
            </a:r>
            <a:r>
              <a:rPr lang="en-US" altLang="zh-CN" sz="2600">
                <a:solidFill>
                  <a:srgbClr val="CC0099"/>
                </a:solidFill>
              </a:rPr>
              <a:t>x</a:t>
            </a:r>
            <a:r>
              <a:rPr lang="zh-CN" altLang="en-US" sz="2600">
                <a:solidFill>
                  <a:srgbClr val="CC0099"/>
                </a:solidFill>
              </a:rPr>
              <a:t>会吃人 </a:t>
            </a:r>
            <a:r>
              <a:rPr lang="en-US" altLang="zh-CN">
                <a:solidFill>
                  <a:srgbClr val="CC0099"/>
                </a:solidFill>
              </a:rPr>
              <a:t>U(x)</a:t>
            </a:r>
            <a:r>
              <a:rPr lang="zh-CN" altLang="en-US">
                <a:solidFill>
                  <a:srgbClr val="CC0099"/>
                </a:solidFill>
              </a:rPr>
              <a:t>：</a:t>
            </a:r>
            <a:r>
              <a:rPr lang="en-US" altLang="zh-CN">
                <a:solidFill>
                  <a:srgbClr val="CC0099"/>
                </a:solidFill>
              </a:rPr>
              <a:t>x</a:t>
            </a:r>
            <a:r>
              <a:rPr lang="zh-CN" altLang="en-US">
                <a:solidFill>
                  <a:srgbClr val="CC0099"/>
                </a:solidFill>
              </a:rPr>
              <a:t>是老虎</a:t>
            </a:r>
            <a:endParaRPr lang="zh-CN" altLang="en-US" sz="2600">
              <a:solidFill>
                <a:srgbClr val="CC0099"/>
              </a:solidFill>
            </a:endParaRPr>
          </a:p>
          <a:p>
            <a:pPr eaLnBrk="1" hangingPunct="1">
              <a:buFont typeface="Wingdings" panose="05000000000000000000" pitchFamily="2" charset="2"/>
              <a:buNone/>
            </a:pPr>
            <a:r>
              <a:rPr lang="zh-CN" altLang="en-US"/>
              <a:t>  则符号化的正确形式应该是</a:t>
            </a:r>
          </a:p>
          <a:p>
            <a:pPr eaLnBrk="1" hangingPunct="1">
              <a:buFont typeface="Wingdings" panose="05000000000000000000" pitchFamily="2" charset="2"/>
              <a:buNone/>
            </a:pPr>
            <a:r>
              <a:rPr lang="en-US" altLang="zh-CN"/>
              <a:t>		</a:t>
            </a:r>
            <a:r>
              <a:rPr lang="en-US" altLang="zh-CN">
                <a:solidFill>
                  <a:srgbClr val="0000FF"/>
                </a:solidFill>
              </a:rPr>
              <a:t>(</a:t>
            </a:r>
            <a:r>
              <a:rPr lang="en-US" altLang="zh-CN">
                <a:solidFill>
                  <a:srgbClr val="0000FF"/>
                </a:solidFill>
                <a:sym typeface="Symbol" panose="05050102010706020507" pitchFamily="18" charset="2"/>
              </a:rPr>
              <a:t></a:t>
            </a:r>
            <a:r>
              <a:rPr lang="en-US" altLang="zh-CN">
                <a:solidFill>
                  <a:srgbClr val="0000FF"/>
                </a:solidFill>
              </a:rPr>
              <a:t>x)(U(x)→P(x))</a:t>
            </a:r>
            <a:r>
              <a:rPr lang="en-US" altLang="zh-CN"/>
              <a:t> </a:t>
            </a:r>
          </a:p>
          <a:p>
            <a:pPr eaLnBrk="1" hangingPunct="1">
              <a:buFont typeface="Wingdings" panose="05000000000000000000" pitchFamily="2" charset="2"/>
              <a:buNone/>
            </a:pPr>
            <a:r>
              <a:rPr lang="zh-CN" altLang="en-US"/>
              <a:t>  它的含义是：</a:t>
            </a:r>
            <a:r>
              <a:rPr lang="zh-CN" altLang="en-US">
                <a:latin typeface="宋体" panose="02010600030101010101" pitchFamily="2" charset="-122"/>
              </a:rPr>
              <a:t>“</a:t>
            </a:r>
            <a:r>
              <a:rPr lang="zh-CN" altLang="en-US">
                <a:solidFill>
                  <a:srgbClr val="FF0000"/>
                </a:solidFill>
              </a:rPr>
              <a:t>对于任意的</a:t>
            </a:r>
            <a:r>
              <a:rPr lang="en-US" altLang="zh-CN">
                <a:solidFill>
                  <a:srgbClr val="FF0000"/>
                </a:solidFill>
              </a:rPr>
              <a:t>x,</a:t>
            </a:r>
            <a:r>
              <a:rPr lang="zh-CN" altLang="en-US">
                <a:solidFill>
                  <a:srgbClr val="FF0000"/>
                </a:solidFill>
              </a:rPr>
              <a:t>如果</a:t>
            </a:r>
            <a:r>
              <a:rPr lang="en-US" altLang="zh-CN">
                <a:solidFill>
                  <a:srgbClr val="FF0000"/>
                </a:solidFill>
              </a:rPr>
              <a:t>x</a:t>
            </a:r>
            <a:r>
              <a:rPr lang="zh-CN" altLang="en-US">
                <a:solidFill>
                  <a:srgbClr val="FF0000"/>
                </a:solidFill>
              </a:rPr>
              <a:t>是老虎，则</a:t>
            </a:r>
            <a:r>
              <a:rPr lang="en-US" altLang="zh-CN">
                <a:solidFill>
                  <a:srgbClr val="FF0000"/>
                </a:solidFill>
              </a:rPr>
              <a:t>x</a:t>
            </a:r>
            <a:r>
              <a:rPr lang="zh-CN" altLang="en-US">
                <a:solidFill>
                  <a:srgbClr val="FF0000"/>
                </a:solidFill>
              </a:rPr>
              <a:t>会吃人</a:t>
            </a:r>
            <a:r>
              <a:rPr lang="zh-CN" altLang="en-US">
                <a:latin typeface="宋体" panose="02010600030101010101" pitchFamily="2" charset="-122"/>
              </a:rPr>
              <a:t>”</a:t>
            </a:r>
            <a:r>
              <a:rPr lang="zh-CN" altLang="en-US"/>
              <a:t>，符合原命题的逻辑含义。</a:t>
            </a:r>
            <a:endParaRPr lang="en-US" altLang="zh-CN"/>
          </a:p>
        </p:txBody>
      </p:sp>
      <p:sp>
        <p:nvSpPr>
          <p:cNvPr id="200712" name="Rectangle 8"/>
          <p:cNvSpPr>
            <a:spLocks noChangeArrowheads="1"/>
          </p:cNvSpPr>
          <p:nvPr/>
        </p:nvSpPr>
        <p:spPr bwMode="gray">
          <a:xfrm>
            <a:off x="611188" y="4005263"/>
            <a:ext cx="8247062" cy="22812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2"/>
                </a:solidFill>
              </a:rPr>
              <a:t>  </a:t>
            </a:r>
            <a:r>
              <a:rPr lang="zh-CN" altLang="en-US"/>
              <a:t>若符号化为</a:t>
            </a:r>
            <a:r>
              <a:rPr lang="zh-CN" altLang="en-US">
                <a:solidFill>
                  <a:schemeClr val="accent2"/>
                </a:solidFill>
              </a:rPr>
              <a:t> </a:t>
            </a:r>
            <a:r>
              <a:rPr lang="en-US" altLang="zh-CN">
                <a:solidFill>
                  <a:srgbClr val="0000FF"/>
                </a:solidFill>
              </a:rPr>
              <a:t>(</a:t>
            </a:r>
            <a:r>
              <a:rPr lang="en-US" altLang="zh-CN">
                <a:solidFill>
                  <a:srgbClr val="0000FF"/>
                </a:solidFill>
                <a:sym typeface="Symbol" panose="05050102010706020507" pitchFamily="18" charset="2"/>
              </a:rPr>
              <a:t></a:t>
            </a:r>
            <a:r>
              <a:rPr lang="en-US" altLang="zh-CN">
                <a:solidFill>
                  <a:srgbClr val="0000FF"/>
                </a:solidFill>
              </a:rPr>
              <a:t>x)(U(x)</a:t>
            </a:r>
            <a:r>
              <a:rPr lang="en-US" altLang="zh-CN" sz="3200">
                <a:solidFill>
                  <a:srgbClr val="0000FF"/>
                </a:solidFill>
              </a:rPr>
              <a:t>∧</a:t>
            </a:r>
            <a:r>
              <a:rPr lang="en-US" altLang="zh-CN">
                <a:solidFill>
                  <a:srgbClr val="0000FF"/>
                </a:solidFill>
              </a:rPr>
              <a:t>P(x))</a:t>
            </a:r>
            <a:r>
              <a:rPr lang="en-US" altLang="zh-CN">
                <a:solidFill>
                  <a:schemeClr val="accent2"/>
                </a:solidFill>
              </a:rPr>
              <a:t> </a:t>
            </a:r>
          </a:p>
          <a:p>
            <a:pPr eaLnBrk="1" hangingPunct="1">
              <a:buFont typeface="Wingdings" panose="05000000000000000000" pitchFamily="2" charset="2"/>
              <a:buNone/>
            </a:pPr>
            <a:r>
              <a:rPr lang="zh-CN" altLang="en-US">
                <a:solidFill>
                  <a:schemeClr val="accent2"/>
                </a:solidFill>
              </a:rPr>
              <a:t>     </a:t>
            </a:r>
            <a:r>
              <a:rPr lang="zh-CN" altLang="en-US"/>
              <a:t>它的含义是：</a:t>
            </a:r>
            <a:r>
              <a:rPr lang="zh-CN" altLang="en-US">
                <a:solidFill>
                  <a:schemeClr val="accent2"/>
                </a:solidFill>
                <a:latin typeface="宋体" panose="02010600030101010101" pitchFamily="2" charset="-122"/>
              </a:rPr>
              <a:t>“</a:t>
            </a:r>
            <a:r>
              <a:rPr lang="zh-CN" altLang="en-US">
                <a:solidFill>
                  <a:schemeClr val="accent2"/>
                </a:solidFill>
              </a:rPr>
              <a:t>对于任意的</a:t>
            </a:r>
            <a:r>
              <a:rPr lang="en-US" altLang="zh-CN">
                <a:solidFill>
                  <a:schemeClr val="accent2"/>
                </a:solidFill>
              </a:rPr>
              <a:t>x,x</a:t>
            </a:r>
            <a:r>
              <a:rPr lang="zh-CN" altLang="en-US">
                <a:solidFill>
                  <a:schemeClr val="accent2"/>
                </a:solidFill>
              </a:rPr>
              <a:t>是老虎，并且</a:t>
            </a:r>
            <a:r>
              <a:rPr lang="en-US" altLang="zh-CN">
                <a:solidFill>
                  <a:schemeClr val="accent2"/>
                </a:solidFill>
              </a:rPr>
              <a:t>x</a:t>
            </a:r>
            <a:r>
              <a:rPr lang="zh-CN" altLang="en-US">
                <a:solidFill>
                  <a:schemeClr val="accent2"/>
                </a:solidFill>
              </a:rPr>
              <a:t>会吃人</a:t>
            </a:r>
            <a:r>
              <a:rPr lang="en-US" altLang="zh-CN">
                <a:solidFill>
                  <a:schemeClr val="accent2"/>
                </a:solidFill>
                <a:latin typeface="宋体" panose="02010600030101010101" pitchFamily="2" charset="-122"/>
              </a:rPr>
              <a:t>”</a:t>
            </a:r>
            <a:r>
              <a:rPr lang="zh-CN" altLang="en-US">
                <a:solidFill>
                  <a:schemeClr val="accent2"/>
                </a:solidFill>
              </a:rPr>
              <a:t>，</a:t>
            </a:r>
            <a:r>
              <a:rPr lang="zh-CN" altLang="en-US"/>
              <a:t>与原命题</a:t>
            </a:r>
            <a:r>
              <a:rPr lang="zh-CN" altLang="en-US">
                <a:latin typeface="宋体" panose="02010600030101010101" pitchFamily="2" charset="-122"/>
              </a:rPr>
              <a:t>“</a:t>
            </a:r>
            <a:r>
              <a:rPr lang="zh-CN" altLang="en-US"/>
              <a:t>所有的老虎都要吃人</a:t>
            </a:r>
            <a:r>
              <a:rPr lang="en-US" altLang="zh-CN">
                <a:latin typeface="宋体" panose="02010600030101010101" pitchFamily="2" charset="-122"/>
              </a:rPr>
              <a:t>”</a:t>
            </a:r>
            <a:r>
              <a:rPr lang="zh-CN" altLang="en-US"/>
              <a:t>的逻辑含义不符。</a:t>
            </a: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p:cTn id="7" dur="500" fill="hold"/>
                                        <p:tgtEl>
                                          <p:spTgt spid="200709"/>
                                        </p:tgtEl>
                                        <p:attrNameLst>
                                          <p:attrName>ppt_w</p:attrName>
                                        </p:attrNameLst>
                                      </p:cBhvr>
                                      <p:tavLst>
                                        <p:tav tm="0">
                                          <p:val>
                                            <p:fltVal val="0"/>
                                          </p:val>
                                        </p:tav>
                                        <p:tav tm="100000">
                                          <p:val>
                                            <p:strVal val="#ppt_w"/>
                                          </p:val>
                                        </p:tav>
                                      </p:tavLst>
                                    </p:anim>
                                    <p:anim calcmode="lin" valueType="num">
                                      <p:cBhvr>
                                        <p:cTn id="8" dur="500" fill="hold"/>
                                        <p:tgtEl>
                                          <p:spTgt spid="200709"/>
                                        </p:tgtEl>
                                        <p:attrNameLst>
                                          <p:attrName>ppt_h</p:attrName>
                                        </p:attrNameLst>
                                      </p:cBhvr>
                                      <p:tavLst>
                                        <p:tav tm="0">
                                          <p:val>
                                            <p:fltVal val="0"/>
                                          </p:val>
                                        </p:tav>
                                        <p:tav tm="100000">
                                          <p:val>
                                            <p:strVal val="#ppt_h"/>
                                          </p:val>
                                        </p:tav>
                                      </p:tavLst>
                                    </p:anim>
                                    <p:anim calcmode="lin" valueType="num">
                                      <p:cBhvr>
                                        <p:cTn id="9" dur="500" fill="hold"/>
                                        <p:tgtEl>
                                          <p:spTgt spid="200709"/>
                                        </p:tgtEl>
                                        <p:attrNameLst>
                                          <p:attrName>style.rotation</p:attrName>
                                        </p:attrNameLst>
                                      </p:cBhvr>
                                      <p:tavLst>
                                        <p:tav tm="0">
                                          <p:val>
                                            <p:fltVal val="360"/>
                                          </p:val>
                                        </p:tav>
                                        <p:tav tm="100000">
                                          <p:val>
                                            <p:fltVal val="0"/>
                                          </p:val>
                                        </p:tav>
                                      </p:tavLst>
                                    </p:anim>
                                    <p:animEffect transition="in" filter="fade">
                                      <p:cBhvr>
                                        <p:cTn id="10" dur="500"/>
                                        <p:tgtEl>
                                          <p:spTgt spid="20070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00708"/>
                                        </p:tgtEl>
                                        <p:attrNameLst>
                                          <p:attrName>style.visibility</p:attrName>
                                        </p:attrNameLst>
                                      </p:cBhvr>
                                      <p:to>
                                        <p:strVal val="visible"/>
                                      </p:to>
                                    </p:set>
                                    <p:anim calcmode="lin" valueType="num">
                                      <p:cBhvr>
                                        <p:cTn id="13" dur="500" fill="hold"/>
                                        <p:tgtEl>
                                          <p:spTgt spid="200708"/>
                                        </p:tgtEl>
                                        <p:attrNameLst>
                                          <p:attrName>ppt_w</p:attrName>
                                        </p:attrNameLst>
                                      </p:cBhvr>
                                      <p:tavLst>
                                        <p:tav tm="0">
                                          <p:val>
                                            <p:fltVal val="0"/>
                                          </p:val>
                                        </p:tav>
                                        <p:tav tm="100000">
                                          <p:val>
                                            <p:strVal val="#ppt_w"/>
                                          </p:val>
                                        </p:tav>
                                      </p:tavLst>
                                    </p:anim>
                                    <p:anim calcmode="lin" valueType="num">
                                      <p:cBhvr>
                                        <p:cTn id="14" dur="500" fill="hold"/>
                                        <p:tgtEl>
                                          <p:spTgt spid="200708"/>
                                        </p:tgtEl>
                                        <p:attrNameLst>
                                          <p:attrName>ppt_h</p:attrName>
                                        </p:attrNameLst>
                                      </p:cBhvr>
                                      <p:tavLst>
                                        <p:tav tm="0">
                                          <p:val>
                                            <p:fltVal val="0"/>
                                          </p:val>
                                        </p:tav>
                                        <p:tav tm="100000">
                                          <p:val>
                                            <p:strVal val="#ppt_h"/>
                                          </p:val>
                                        </p:tav>
                                      </p:tavLst>
                                    </p:anim>
                                    <p:anim calcmode="lin" valueType="num">
                                      <p:cBhvr>
                                        <p:cTn id="15" dur="500" fill="hold"/>
                                        <p:tgtEl>
                                          <p:spTgt spid="200708"/>
                                        </p:tgtEl>
                                        <p:attrNameLst>
                                          <p:attrName>style.rotation</p:attrName>
                                        </p:attrNameLst>
                                      </p:cBhvr>
                                      <p:tavLst>
                                        <p:tav tm="0">
                                          <p:val>
                                            <p:fltVal val="360"/>
                                          </p:val>
                                        </p:tav>
                                        <p:tav tm="100000">
                                          <p:val>
                                            <p:fltVal val="0"/>
                                          </p:val>
                                        </p:tav>
                                      </p:tavLst>
                                    </p:anim>
                                    <p:animEffect transition="in" filter="fade">
                                      <p:cBhvr>
                                        <p:cTn id="16" dur="500"/>
                                        <p:tgtEl>
                                          <p:spTgt spid="2007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200710">
                                            <p:txEl>
                                              <p:pRg st="0" end="0"/>
                                            </p:txEl>
                                          </p:spTgt>
                                        </p:tgtEl>
                                        <p:attrNameLst>
                                          <p:attrName>style.visibility</p:attrName>
                                        </p:attrNameLst>
                                      </p:cBhvr>
                                      <p:to>
                                        <p:strVal val="visible"/>
                                      </p:to>
                                    </p:set>
                                    <p:anim calcmode="lin" valueType="num">
                                      <p:cBhvr>
                                        <p:cTn id="21" dur="500" fill="hold"/>
                                        <p:tgtEl>
                                          <p:spTgt spid="200710">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00710">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00710">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00710">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0711"/>
                                        </p:tgtEl>
                                        <p:attrNameLst>
                                          <p:attrName>style.visibility</p:attrName>
                                        </p:attrNameLst>
                                      </p:cBhvr>
                                      <p:to>
                                        <p:strVal val="visible"/>
                                      </p:to>
                                    </p:set>
                                    <p:animEffect transition="in" filter="dissolve">
                                      <p:cBhvr>
                                        <p:cTn id="29" dur="500"/>
                                        <p:tgtEl>
                                          <p:spTgt spid="2007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6" fill="hold" grpId="0" nodeType="clickEffect">
                                  <p:stCondLst>
                                    <p:cond delay="0"/>
                                  </p:stCondLst>
                                  <p:childTnLst>
                                    <p:set>
                                      <p:cBhvr>
                                        <p:cTn id="33" dur="1" fill="hold">
                                          <p:stCondLst>
                                            <p:cond delay="0"/>
                                          </p:stCondLst>
                                        </p:cTn>
                                        <p:tgtEl>
                                          <p:spTgt spid="200712"/>
                                        </p:tgtEl>
                                        <p:attrNameLst>
                                          <p:attrName>style.visibility</p:attrName>
                                        </p:attrNameLst>
                                      </p:cBhvr>
                                      <p:to>
                                        <p:strVal val="visible"/>
                                      </p:to>
                                    </p:set>
                                    <p:animEffect transition="in" filter="barn(inHorizontal)">
                                      <p:cBhvr>
                                        <p:cTn id="34" dur="500"/>
                                        <p:tgtEl>
                                          <p:spTgt spid="200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nimBg="1"/>
      <p:bldP spid="200710" grpId="0" build="p"/>
      <p:bldP spid="200711" grpId="0"/>
      <p:bldP spid="2007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438DCE06-89B7-4686-A4D4-5A8A455344B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0723" name="Rectangle 2"/>
          <p:cNvSpPr>
            <a:spLocks noGrp="1" noChangeArrowheads="1"/>
          </p:cNvSpPr>
          <p:nvPr>
            <p:ph type="title"/>
          </p:nvPr>
        </p:nvSpPr>
        <p:spPr/>
        <p:txBody>
          <a:bodyPr/>
          <a:lstStyle/>
          <a:p>
            <a:pPr eaLnBrk="1" hangingPunct="1"/>
            <a:r>
              <a:rPr lang="zh-CN" altLang="en-US" smtClean="0"/>
              <a:t>例</a:t>
            </a:r>
            <a:r>
              <a:rPr lang="en-US" altLang="zh-CN" smtClean="0"/>
              <a:t>4.2.3</a:t>
            </a:r>
            <a:endParaRPr lang="zh-CN" altLang="en-US" smtClean="0"/>
          </a:p>
        </p:txBody>
      </p:sp>
      <p:sp>
        <p:nvSpPr>
          <p:cNvPr id="126979" name="Rectangle 3"/>
          <p:cNvSpPr>
            <a:spLocks noGrp="1" noChangeArrowheads="1"/>
          </p:cNvSpPr>
          <p:nvPr>
            <p:ph type="body" idx="1"/>
          </p:nvPr>
        </p:nvSpPr>
        <p:spPr>
          <a:xfrm>
            <a:off x="468313" y="1125538"/>
            <a:ext cx="8675687" cy="4708525"/>
          </a:xfrm>
        </p:spPr>
        <p:txBody>
          <a:bodyPr/>
          <a:lstStyle/>
          <a:p>
            <a:pPr marL="0" indent="0" eaLnBrk="1" hangingPunct="1">
              <a:buFont typeface="Wingdings" panose="05000000000000000000" pitchFamily="2" charset="2"/>
              <a:buNone/>
            </a:pPr>
            <a:r>
              <a:rPr lang="zh-CN" altLang="en-US" smtClean="0"/>
              <a:t>用谓词逻辑符号化下述语句：</a:t>
            </a:r>
          </a:p>
          <a:p>
            <a:pPr marL="0" indent="0" eaLnBrk="1" hangingPunct="1">
              <a:buFont typeface="Wingdings" panose="05000000000000000000" pitchFamily="2" charset="2"/>
              <a:buNone/>
            </a:pPr>
            <a:r>
              <a:rPr lang="en-US" altLang="zh-CN" smtClean="0"/>
              <a:t>(1) </a:t>
            </a:r>
            <a:r>
              <a:rPr lang="zh-CN" altLang="en-US" smtClean="0">
                <a:solidFill>
                  <a:srgbClr val="0000FF"/>
                </a:solidFill>
              </a:rPr>
              <a:t>天下</a:t>
            </a:r>
            <a:r>
              <a:rPr lang="zh-CN" altLang="en-US" smtClean="0"/>
              <a:t>乌鸦</a:t>
            </a:r>
            <a:r>
              <a:rPr lang="zh-CN" altLang="en-US" smtClean="0">
                <a:solidFill>
                  <a:schemeClr val="accent2"/>
                </a:solidFill>
              </a:rPr>
              <a:t>一般</a:t>
            </a:r>
            <a:r>
              <a:rPr lang="zh-CN" altLang="en-US" smtClean="0"/>
              <a:t>黑；</a:t>
            </a:r>
          </a:p>
          <a:p>
            <a:pPr marL="0" indent="0" eaLnBrk="1" hangingPunct="1">
              <a:buFont typeface="Wingdings" panose="05000000000000000000" pitchFamily="2" charset="2"/>
              <a:buNone/>
            </a:pPr>
            <a:r>
              <a:rPr lang="en-US" altLang="zh-CN" smtClean="0"/>
              <a:t>(2) </a:t>
            </a:r>
            <a:r>
              <a:rPr lang="zh-CN" altLang="en-US" smtClean="0">
                <a:solidFill>
                  <a:schemeClr val="accent2"/>
                </a:solidFill>
              </a:rPr>
              <a:t>没</a:t>
            </a:r>
            <a:r>
              <a:rPr lang="zh-CN" altLang="en-US" smtClean="0">
                <a:solidFill>
                  <a:srgbClr val="0000FF"/>
                </a:solidFill>
              </a:rPr>
              <a:t>有人</a:t>
            </a:r>
            <a:r>
              <a:rPr lang="zh-CN" altLang="en-US" smtClean="0"/>
              <a:t>登上过木星；</a:t>
            </a:r>
          </a:p>
          <a:p>
            <a:pPr marL="0" indent="0" eaLnBrk="1" hangingPunct="1">
              <a:buFont typeface="Wingdings" panose="05000000000000000000" pitchFamily="2" charset="2"/>
              <a:buNone/>
            </a:pPr>
            <a:r>
              <a:rPr lang="en-US" altLang="zh-CN" smtClean="0"/>
              <a:t>(3) </a:t>
            </a:r>
            <a:r>
              <a:rPr lang="zh-CN" altLang="en-US" smtClean="0"/>
              <a:t>在美国留学的学生</a:t>
            </a:r>
            <a:r>
              <a:rPr lang="zh-CN" altLang="en-US" smtClean="0">
                <a:solidFill>
                  <a:schemeClr val="accent2"/>
                </a:solidFill>
              </a:rPr>
              <a:t>未必</a:t>
            </a:r>
            <a:r>
              <a:rPr lang="zh-CN" altLang="en-US" smtClean="0">
                <a:solidFill>
                  <a:srgbClr val="0000FF"/>
                </a:solidFill>
              </a:rPr>
              <a:t>都</a:t>
            </a:r>
            <a:r>
              <a:rPr lang="zh-CN" altLang="en-US" smtClean="0"/>
              <a:t>是亚洲人；</a:t>
            </a:r>
          </a:p>
          <a:p>
            <a:pPr marL="0" indent="0" eaLnBrk="1" hangingPunct="1">
              <a:buFont typeface="Wingdings" panose="05000000000000000000" pitchFamily="2" charset="2"/>
              <a:buNone/>
            </a:pPr>
            <a:r>
              <a:rPr lang="en-US" altLang="zh-CN" smtClean="0"/>
              <a:t>(4) </a:t>
            </a:r>
            <a:r>
              <a:rPr lang="zh-CN" altLang="en-US" smtClean="0">
                <a:solidFill>
                  <a:srgbClr val="0000FF"/>
                </a:solidFill>
              </a:rPr>
              <a:t>每个</a:t>
            </a:r>
            <a:r>
              <a:rPr lang="zh-CN" altLang="en-US" smtClean="0"/>
              <a:t>实数都</a:t>
            </a:r>
            <a:r>
              <a:rPr lang="zh-CN" altLang="en-US" smtClean="0">
                <a:solidFill>
                  <a:srgbClr val="0000FF"/>
                </a:solidFill>
              </a:rPr>
              <a:t>存在</a:t>
            </a:r>
            <a:r>
              <a:rPr lang="zh-CN" altLang="en-US" smtClean="0"/>
              <a:t>比它大的另外的实数；</a:t>
            </a:r>
          </a:p>
          <a:p>
            <a:pPr marL="0" indent="0" eaLnBrk="1" hangingPunct="1">
              <a:buFont typeface="Wingdings" panose="05000000000000000000" pitchFamily="2" charset="2"/>
              <a:buNone/>
            </a:pPr>
            <a:r>
              <a:rPr lang="en-US" altLang="zh-CN" smtClean="0"/>
              <a:t>(5) </a:t>
            </a:r>
            <a:r>
              <a:rPr lang="zh-CN" altLang="en-US" smtClean="0">
                <a:solidFill>
                  <a:schemeClr val="accent2"/>
                </a:solidFill>
              </a:rPr>
              <a:t>尽管</a:t>
            </a:r>
            <a:r>
              <a:rPr lang="zh-CN" altLang="en-US" smtClean="0">
                <a:solidFill>
                  <a:srgbClr val="0000FF"/>
                </a:solidFill>
              </a:rPr>
              <a:t>有人</a:t>
            </a:r>
            <a:r>
              <a:rPr lang="zh-CN" altLang="en-US" smtClean="0"/>
              <a:t>很聪明，</a:t>
            </a:r>
            <a:r>
              <a:rPr lang="zh-CN" altLang="en-US" smtClean="0">
                <a:solidFill>
                  <a:schemeClr val="accent2"/>
                </a:solidFill>
              </a:rPr>
              <a:t>但未必</a:t>
            </a:r>
            <a:r>
              <a:rPr lang="zh-CN" altLang="en-US" smtClean="0">
                <a:solidFill>
                  <a:srgbClr val="0000FF"/>
                </a:solidFill>
              </a:rPr>
              <a:t>一切</a:t>
            </a:r>
            <a:r>
              <a:rPr lang="zh-CN" altLang="en-US" smtClean="0"/>
              <a:t>人都聪明；</a:t>
            </a:r>
          </a:p>
          <a:p>
            <a:pPr marL="0" indent="0" eaLnBrk="1" hangingPunct="1">
              <a:buFont typeface="Wingdings" panose="05000000000000000000" pitchFamily="2" charset="2"/>
              <a:buNone/>
            </a:pPr>
            <a:r>
              <a:rPr lang="en-US" altLang="zh-CN" smtClean="0"/>
              <a:t>(6) </a:t>
            </a:r>
            <a:r>
              <a:rPr lang="zh-CN" altLang="en-US" smtClean="0">
                <a:solidFill>
                  <a:schemeClr val="accent2"/>
                </a:solidFill>
              </a:rPr>
              <a:t>对于</a:t>
            </a:r>
            <a:r>
              <a:rPr lang="zh-CN" altLang="en-US" smtClean="0">
                <a:solidFill>
                  <a:srgbClr val="0000FF"/>
                </a:solidFill>
              </a:rPr>
              <a:t>任意</a:t>
            </a:r>
            <a:r>
              <a:rPr lang="zh-CN" altLang="en-US" smtClean="0"/>
              <a:t>给定的</a:t>
            </a:r>
            <a:r>
              <a:rPr lang="zh-CN" altLang="en-US" smtClean="0">
                <a:sym typeface="Symbol" panose="05050102010706020507" pitchFamily="18" charset="2"/>
              </a:rPr>
              <a:t></a:t>
            </a:r>
            <a:r>
              <a:rPr lang="en-US" altLang="zh-CN" smtClean="0"/>
              <a:t>&gt;0</a:t>
            </a:r>
            <a:r>
              <a:rPr lang="zh-CN" altLang="en-US" smtClean="0"/>
              <a:t>，</a:t>
            </a:r>
            <a:r>
              <a:rPr lang="zh-CN" altLang="en-US" smtClean="0">
                <a:solidFill>
                  <a:schemeClr val="accent2"/>
                </a:solidFill>
              </a:rPr>
              <a:t>必</a:t>
            </a:r>
            <a:r>
              <a:rPr lang="zh-CN" altLang="en-US" smtClean="0">
                <a:solidFill>
                  <a:srgbClr val="0000FF"/>
                </a:solidFill>
              </a:rPr>
              <a:t>存在</a:t>
            </a:r>
            <a:r>
              <a:rPr lang="zh-CN" altLang="en-US" smtClean="0"/>
              <a:t>着</a:t>
            </a:r>
            <a:r>
              <a:rPr lang="zh-CN" altLang="en-US" smtClean="0">
                <a:sym typeface="Symbol" panose="05050102010706020507" pitchFamily="18" charset="2"/>
              </a:rPr>
              <a:t></a:t>
            </a:r>
            <a:r>
              <a:rPr lang="en-US" altLang="zh-CN" smtClean="0"/>
              <a:t>&gt;0</a:t>
            </a:r>
            <a:r>
              <a:rPr lang="zh-CN" altLang="en-US" smtClean="0"/>
              <a:t>，使得对</a:t>
            </a:r>
            <a:r>
              <a:rPr lang="zh-CN" altLang="en-US" smtClean="0">
                <a:solidFill>
                  <a:srgbClr val="0000FF"/>
                </a:solidFill>
              </a:rPr>
              <a:t>任意</a:t>
            </a:r>
            <a:r>
              <a:rPr lang="zh-CN" altLang="en-US" smtClean="0"/>
              <a:t>的</a:t>
            </a:r>
            <a:r>
              <a:rPr lang="en-US" altLang="zh-CN" smtClean="0"/>
              <a:t>x</a:t>
            </a:r>
            <a:r>
              <a:rPr lang="zh-CN" altLang="en-US" smtClean="0"/>
              <a:t>，</a:t>
            </a:r>
            <a:r>
              <a:rPr lang="zh-CN" altLang="en-US" smtClean="0">
                <a:solidFill>
                  <a:schemeClr val="accent2"/>
                </a:solidFill>
              </a:rPr>
              <a:t>只要</a:t>
            </a:r>
            <a:r>
              <a:rPr lang="en-US" altLang="zh-CN" smtClean="0"/>
              <a:t>|x-a|&lt;</a:t>
            </a:r>
            <a:r>
              <a:rPr lang="en-US" altLang="zh-CN" smtClean="0">
                <a:sym typeface="Symbol" panose="05050102010706020507" pitchFamily="18" charset="2"/>
              </a:rPr>
              <a:t></a:t>
            </a:r>
            <a:r>
              <a:rPr lang="zh-CN" altLang="en-US" smtClean="0"/>
              <a:t>，</a:t>
            </a:r>
            <a:r>
              <a:rPr lang="zh-CN" altLang="en-US" smtClean="0">
                <a:solidFill>
                  <a:schemeClr val="accent2"/>
                </a:solidFill>
              </a:rPr>
              <a:t>就</a:t>
            </a:r>
            <a:r>
              <a:rPr lang="zh-CN" altLang="en-US" smtClean="0"/>
              <a:t>有</a:t>
            </a:r>
            <a:r>
              <a:rPr lang="en-US" altLang="zh-CN" smtClean="0"/>
              <a:t>|f(x)-f(a)|&lt;</a:t>
            </a:r>
            <a:r>
              <a:rPr lang="en-US" altLang="zh-CN" smtClean="0">
                <a:sym typeface="Symbol" panose="05050102010706020507" pitchFamily="18" charset="2"/>
              </a:rPr>
              <a:t></a:t>
            </a:r>
            <a:r>
              <a:rPr lang="zh-CN" altLang="en-US" smtClean="0"/>
              <a:t>成立。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12" dur="500"/>
                                        <p:tgtEl>
                                          <p:spTgt spid="12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blinds(horizontal)">
                                      <p:cBhvr>
                                        <p:cTn id="17" dur="500"/>
                                        <p:tgtEl>
                                          <p:spTgt spid="126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22" dur="500"/>
                                        <p:tgtEl>
                                          <p:spTgt spid="126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animEffect transition="in" filter="blinds(horizontal)">
                                      <p:cBhvr>
                                        <p:cTn id="27" dur="500"/>
                                        <p:tgtEl>
                                          <p:spTgt spid="126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6979">
                                            <p:txEl>
                                              <p:pRg st="5" end="5"/>
                                            </p:txEl>
                                          </p:spTgt>
                                        </p:tgtEl>
                                        <p:attrNameLst>
                                          <p:attrName>style.visibility</p:attrName>
                                        </p:attrNameLst>
                                      </p:cBhvr>
                                      <p:to>
                                        <p:strVal val="visible"/>
                                      </p:to>
                                    </p:set>
                                    <p:animEffect transition="in" filter="blinds(horizontal)">
                                      <p:cBhvr>
                                        <p:cTn id="32" dur="500"/>
                                        <p:tgtEl>
                                          <p:spTgt spid="1269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6979">
                                            <p:txEl>
                                              <p:pRg st="6" end="6"/>
                                            </p:txEl>
                                          </p:spTgt>
                                        </p:tgtEl>
                                        <p:attrNameLst>
                                          <p:attrName>style.visibility</p:attrName>
                                        </p:attrNameLst>
                                      </p:cBhvr>
                                      <p:to>
                                        <p:strVal val="visible"/>
                                      </p:to>
                                    </p:set>
                                    <p:animEffect transition="in" filter="blinds(horizontal)">
                                      <p:cBhvr>
                                        <p:cTn id="37" dur="500"/>
                                        <p:tgtEl>
                                          <p:spTgt spid="126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F092298D-FDA3-4D1B-AB6B-7C8CB3EC917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1747" name="Rectangle 2"/>
          <p:cNvSpPr>
            <a:spLocks noGrp="1" noChangeArrowheads="1"/>
          </p:cNvSpPr>
          <p:nvPr>
            <p:ph type="title"/>
          </p:nvPr>
        </p:nvSpPr>
        <p:spPr/>
        <p:txBody>
          <a:bodyPr/>
          <a:lstStyle/>
          <a:p>
            <a:pPr eaLnBrk="1" hangingPunct="1"/>
            <a:r>
              <a:rPr lang="zh-CN" altLang="en-US" smtClean="0"/>
              <a:t>例</a:t>
            </a:r>
            <a:r>
              <a:rPr lang="en-US" altLang="zh-CN" smtClean="0"/>
              <a:t>4.2.3(</a:t>
            </a:r>
            <a:r>
              <a:rPr lang="zh-CN" altLang="en-US" smtClean="0"/>
              <a:t>续</a:t>
            </a:r>
            <a:r>
              <a:rPr lang="en-US" altLang="zh-CN" smtClean="0"/>
              <a:t>)</a:t>
            </a:r>
            <a:endParaRPr lang="zh-CN" altLang="en-US" smtClean="0"/>
          </a:p>
        </p:txBody>
      </p:sp>
      <p:sp>
        <p:nvSpPr>
          <p:cNvPr id="128003" name="Rectangle 3"/>
          <p:cNvSpPr>
            <a:spLocks noGrp="1" noChangeArrowheads="1"/>
          </p:cNvSpPr>
          <p:nvPr>
            <p:ph type="body" idx="1"/>
          </p:nvPr>
        </p:nvSpPr>
        <p:spPr>
          <a:xfrm>
            <a:off x="395288" y="1196975"/>
            <a:ext cx="8229600" cy="4794250"/>
          </a:xfrm>
        </p:spPr>
        <p:txBody>
          <a:bodyPr/>
          <a:lstStyle/>
          <a:p>
            <a:pPr marL="0" indent="0" eaLnBrk="1" hangingPunct="1">
              <a:buFont typeface="Wingdings" panose="05000000000000000000" pitchFamily="2" charset="2"/>
              <a:buNone/>
            </a:pPr>
            <a:r>
              <a:rPr lang="zh-CN" altLang="en-US" smtClean="0">
                <a:solidFill>
                  <a:schemeClr val="accent2"/>
                </a:solidFill>
              </a:rPr>
              <a:t>（</a:t>
            </a:r>
            <a:r>
              <a:rPr lang="en-US" altLang="zh-CN" smtClean="0">
                <a:solidFill>
                  <a:schemeClr val="accent2"/>
                </a:solidFill>
              </a:rPr>
              <a:t>1</a:t>
            </a:r>
            <a:r>
              <a:rPr lang="zh-CN" altLang="en-US" smtClean="0">
                <a:solidFill>
                  <a:schemeClr val="accent2"/>
                </a:solidFill>
              </a:rPr>
              <a:t>）</a:t>
            </a:r>
            <a:r>
              <a:rPr lang="zh-CN" altLang="en-US" smtClean="0">
                <a:solidFill>
                  <a:srgbClr val="0000FF"/>
                </a:solidFill>
              </a:rPr>
              <a:t>天下</a:t>
            </a:r>
            <a:r>
              <a:rPr lang="zh-CN" altLang="en-US" smtClean="0"/>
              <a:t>乌鸦</a:t>
            </a:r>
            <a:r>
              <a:rPr lang="zh-CN" altLang="en-US" smtClean="0">
                <a:solidFill>
                  <a:schemeClr val="accent2"/>
                </a:solidFill>
              </a:rPr>
              <a:t>一般</a:t>
            </a:r>
            <a:r>
              <a:rPr lang="zh-CN" altLang="en-US" smtClean="0"/>
              <a:t>黑</a:t>
            </a:r>
            <a:endParaRPr lang="zh-CN" altLang="en-US" smtClean="0">
              <a:solidFill>
                <a:schemeClr val="accent2"/>
              </a:solidFill>
            </a:endParaRPr>
          </a:p>
          <a:p>
            <a:pPr marL="0" indent="0" eaLnBrk="1" hangingPunct="1">
              <a:buFont typeface="Wingdings" panose="05000000000000000000" pitchFamily="2" charset="2"/>
              <a:buNone/>
            </a:pPr>
            <a:r>
              <a:rPr lang="zh-CN" altLang="en-US" smtClean="0"/>
              <a:t>设 </a:t>
            </a:r>
            <a:r>
              <a:rPr lang="en-US" altLang="zh-CN" smtClean="0"/>
              <a:t>F(x)</a:t>
            </a:r>
            <a:r>
              <a:rPr lang="zh-CN" altLang="en-US" smtClean="0"/>
              <a:t>：</a:t>
            </a:r>
            <a:r>
              <a:rPr lang="en-US" altLang="zh-CN" smtClean="0"/>
              <a:t>x</a:t>
            </a:r>
            <a:r>
              <a:rPr lang="zh-CN" altLang="en-US" smtClean="0"/>
              <a:t>是乌鸦；</a:t>
            </a:r>
            <a:r>
              <a:rPr lang="fr-FR" altLang="zh-CN" smtClean="0"/>
              <a:t>G(x, y)</a:t>
            </a:r>
            <a:r>
              <a:rPr lang="zh-CN" altLang="fr-FR" smtClean="0"/>
              <a:t>：</a:t>
            </a:r>
            <a:r>
              <a:rPr lang="fr-FR" altLang="zh-CN" smtClean="0"/>
              <a:t>x</a:t>
            </a:r>
            <a:r>
              <a:rPr lang="zh-CN" altLang="fr-FR" smtClean="0"/>
              <a:t>与</a:t>
            </a:r>
            <a:r>
              <a:rPr lang="fr-FR" altLang="zh-CN" smtClean="0"/>
              <a:t>y</a:t>
            </a:r>
            <a:r>
              <a:rPr lang="zh-CN" altLang="fr-FR" smtClean="0"/>
              <a:t>一般黑，则</a:t>
            </a:r>
            <a:r>
              <a:rPr lang="zh-CN" altLang="en-US" smtClean="0"/>
              <a:t>：</a:t>
            </a:r>
            <a:r>
              <a:rPr lang="fr-FR" altLang="zh-CN" smtClean="0"/>
              <a:t>     </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y)(F(x)∧F(y)→G(x, y)) </a:t>
            </a:r>
          </a:p>
          <a:p>
            <a:pPr marL="0" indent="0" eaLnBrk="1" hangingPunct="1">
              <a:buFont typeface="Wingdings" panose="05000000000000000000" pitchFamily="2" charset="2"/>
              <a:buNone/>
            </a:pPr>
            <a:r>
              <a:rPr lang="zh-CN" altLang="fr-FR" smtClean="0"/>
              <a:t>      或者</a:t>
            </a:r>
            <a:r>
              <a:rPr lang="zh-CN" altLang="en-US" smtClean="0">
                <a:latin typeface="楷体_GB2312" pitchFamily="49" charset="-122"/>
                <a:ea typeface="楷体_GB2312" pitchFamily="49" charset="-122"/>
              </a:rPr>
              <a:t>┐</a:t>
            </a:r>
            <a:r>
              <a:rPr lang="fr-FR" altLang="zh-CN" smtClean="0"/>
              <a:t>(</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y)(F(x)∧F(y)∧</a:t>
            </a:r>
            <a:r>
              <a:rPr lang="zh-CN" altLang="en-US" smtClean="0">
                <a:latin typeface="楷体_GB2312" pitchFamily="49" charset="-122"/>
                <a:ea typeface="楷体_GB2312" pitchFamily="49" charset="-122"/>
              </a:rPr>
              <a:t>┐</a:t>
            </a:r>
            <a:r>
              <a:rPr lang="fr-FR" altLang="zh-CN" smtClean="0"/>
              <a:t>G(x, y))</a:t>
            </a:r>
            <a:r>
              <a:rPr lang="zh-CN" altLang="fr-FR" smtClean="0"/>
              <a:t>；</a:t>
            </a:r>
          </a:p>
          <a:p>
            <a:pPr marL="0" indent="0" eaLnBrk="1" hangingPunct="1">
              <a:buFont typeface="Wingdings" panose="05000000000000000000" pitchFamily="2" charset="2"/>
              <a:buNone/>
            </a:pPr>
            <a:r>
              <a:rPr lang="zh-CN" altLang="fr-FR" smtClean="0">
                <a:solidFill>
                  <a:schemeClr val="accent2"/>
                </a:solidFill>
              </a:rPr>
              <a:t>（</a:t>
            </a:r>
            <a:r>
              <a:rPr lang="en-US" altLang="zh-CN" smtClean="0">
                <a:solidFill>
                  <a:schemeClr val="accent2"/>
                </a:solidFill>
              </a:rPr>
              <a:t>2</a:t>
            </a:r>
            <a:r>
              <a:rPr lang="zh-CN" altLang="en-US" smtClean="0">
                <a:solidFill>
                  <a:schemeClr val="accent2"/>
                </a:solidFill>
              </a:rPr>
              <a:t>）没</a:t>
            </a:r>
            <a:r>
              <a:rPr lang="zh-CN" altLang="en-US" smtClean="0">
                <a:solidFill>
                  <a:srgbClr val="0000FF"/>
                </a:solidFill>
              </a:rPr>
              <a:t>有人</a:t>
            </a:r>
            <a:r>
              <a:rPr lang="zh-CN" altLang="en-US" smtClean="0"/>
              <a:t>登上过木星</a:t>
            </a:r>
            <a:endParaRPr lang="zh-CN" altLang="en-US" smtClean="0">
              <a:solidFill>
                <a:schemeClr val="accent2"/>
              </a:solidFill>
            </a:endParaRPr>
          </a:p>
          <a:p>
            <a:pPr marL="0" indent="0" eaLnBrk="1" hangingPunct="1">
              <a:buFont typeface="Wingdings" panose="05000000000000000000" pitchFamily="2" charset="2"/>
              <a:buNone/>
            </a:pPr>
            <a:r>
              <a:rPr lang="zh-CN" altLang="en-US" smtClean="0"/>
              <a:t>设</a:t>
            </a:r>
            <a:r>
              <a:rPr lang="en-US" altLang="zh-CN" smtClean="0"/>
              <a:t>H(x)</a:t>
            </a:r>
            <a:r>
              <a:rPr lang="zh-CN" altLang="en-US" smtClean="0"/>
              <a:t>：</a:t>
            </a:r>
            <a:r>
              <a:rPr lang="en-US" altLang="zh-CN" smtClean="0"/>
              <a:t>x</a:t>
            </a:r>
            <a:r>
              <a:rPr lang="zh-CN" altLang="en-US" smtClean="0"/>
              <a:t>是人；</a:t>
            </a:r>
            <a:r>
              <a:rPr lang="en-US" altLang="zh-CN" smtClean="0"/>
              <a:t>M(x)</a:t>
            </a:r>
            <a:r>
              <a:rPr lang="zh-CN" altLang="en-US" smtClean="0"/>
              <a:t>：</a:t>
            </a:r>
            <a:r>
              <a:rPr lang="en-US" altLang="zh-CN" smtClean="0"/>
              <a:t>x</a:t>
            </a:r>
            <a:r>
              <a:rPr lang="zh-CN" altLang="en-US" smtClean="0"/>
              <a:t>登上过木星，则：</a:t>
            </a:r>
            <a:endParaRPr lang="zh-CN" altLang="fr-FR" smtClean="0"/>
          </a:p>
          <a:p>
            <a:pPr marL="0" indent="0" eaLnBrk="1" hangingPunct="1">
              <a:buFont typeface="Wingdings" panose="05000000000000000000" pitchFamily="2" charset="2"/>
              <a:buNone/>
            </a:pPr>
            <a:r>
              <a:rPr lang="fr-FR" altLang="zh-CN" smtClean="0"/>
              <a:t>             </a:t>
            </a:r>
            <a:r>
              <a:rPr lang="zh-CN" altLang="en-US" smtClean="0">
                <a:latin typeface="楷体_GB2312" pitchFamily="49" charset="-122"/>
                <a:ea typeface="楷体_GB2312" pitchFamily="49" charset="-122"/>
              </a:rPr>
              <a:t>┐</a:t>
            </a:r>
            <a:r>
              <a:rPr lang="fr-FR" altLang="zh-CN" smtClean="0"/>
              <a:t>(</a:t>
            </a:r>
            <a:r>
              <a:rPr lang="en-US" altLang="zh-CN" smtClean="0">
                <a:sym typeface="Symbol" panose="05050102010706020507" pitchFamily="18" charset="2"/>
              </a:rPr>
              <a:t></a:t>
            </a:r>
            <a:r>
              <a:rPr lang="fr-FR" altLang="zh-CN" smtClean="0"/>
              <a:t>x)(H(x)∧M(x)) </a:t>
            </a:r>
          </a:p>
          <a:p>
            <a:pPr marL="0" indent="0" eaLnBrk="1" hangingPunct="1">
              <a:buFont typeface="Wingdings" panose="05000000000000000000" pitchFamily="2" charset="2"/>
              <a:buNone/>
            </a:pPr>
            <a:r>
              <a:rPr lang="zh-CN" altLang="fr-FR" smtClean="0"/>
              <a:t>        或者 </a:t>
            </a:r>
            <a:r>
              <a:rPr lang="fr-FR" altLang="zh-CN" smtClean="0"/>
              <a:t>(</a:t>
            </a:r>
            <a:r>
              <a:rPr lang="en-US" altLang="zh-CN" smtClean="0">
                <a:sym typeface="Symbol" panose="05050102010706020507" pitchFamily="18" charset="2"/>
              </a:rPr>
              <a:t></a:t>
            </a:r>
            <a:r>
              <a:rPr lang="fr-FR" altLang="zh-CN" smtClean="0"/>
              <a:t>x)(H(x)→</a:t>
            </a:r>
            <a:r>
              <a:rPr lang="zh-CN" altLang="en-US" smtClean="0">
                <a:latin typeface="楷体_GB2312" pitchFamily="49" charset="-122"/>
                <a:ea typeface="楷体_GB2312" pitchFamily="49" charset="-122"/>
              </a:rPr>
              <a:t>┐</a:t>
            </a:r>
            <a:r>
              <a:rPr lang="fr-FR" altLang="zh-CN" smtClean="0"/>
              <a:t>M(x))</a:t>
            </a:r>
            <a:r>
              <a:rPr lang="zh-CN" altLang="fr-FR"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arn(inHorizontal)">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arn(inHorizontal)">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arn(inHorizontal)">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arn(inHorizontal)">
                                      <p:cBhvr>
                                        <p:cTn id="22" dur="500"/>
                                        <p:tgtEl>
                                          <p:spTgt spid="128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arn(inHorizontal)">
                                      <p:cBhvr>
                                        <p:cTn id="27" dur="500"/>
                                        <p:tgtEl>
                                          <p:spTgt spid="1280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barn(inHorizontal)">
                                      <p:cBhvr>
                                        <p:cTn id="32" dur="500"/>
                                        <p:tgtEl>
                                          <p:spTgt spid="1280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barn(inHorizontal)">
                                      <p:cBhvr>
                                        <p:cTn id="37" dur="500"/>
                                        <p:tgtEl>
                                          <p:spTgt spid="1280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barn(inHorizontal)">
                                      <p:cBhvr>
                                        <p:cTn id="42" dur="500"/>
                                        <p:tgtEl>
                                          <p:spTgt spid="128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7282960-8254-4600-A01C-4E42E61CBFC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2771" name="Rectangle 2"/>
          <p:cNvSpPr>
            <a:spLocks noGrp="1" noChangeArrowheads="1"/>
          </p:cNvSpPr>
          <p:nvPr>
            <p:ph type="title"/>
          </p:nvPr>
        </p:nvSpPr>
        <p:spPr/>
        <p:txBody>
          <a:bodyPr/>
          <a:lstStyle/>
          <a:p>
            <a:pPr eaLnBrk="1" hangingPunct="1"/>
            <a:r>
              <a:rPr lang="zh-CN" altLang="en-US" smtClean="0"/>
              <a:t>例</a:t>
            </a:r>
            <a:r>
              <a:rPr lang="en-US" altLang="zh-CN" smtClean="0"/>
              <a:t>4.2.3(</a:t>
            </a:r>
            <a:r>
              <a:rPr lang="zh-CN" altLang="en-US" smtClean="0"/>
              <a:t>续</a:t>
            </a:r>
            <a:r>
              <a:rPr lang="en-US" altLang="zh-CN" smtClean="0"/>
              <a:t>)</a:t>
            </a:r>
            <a:endParaRPr lang="zh-CN" altLang="en-US" smtClean="0"/>
          </a:p>
        </p:txBody>
      </p:sp>
      <p:sp>
        <p:nvSpPr>
          <p:cNvPr id="129027" name="Rectangle 3"/>
          <p:cNvSpPr>
            <a:spLocks noGrp="1" noChangeArrowheads="1"/>
          </p:cNvSpPr>
          <p:nvPr>
            <p:ph type="body" idx="1"/>
          </p:nvPr>
        </p:nvSpPr>
        <p:spPr>
          <a:xfrm>
            <a:off x="395288" y="1341438"/>
            <a:ext cx="8291512" cy="4794250"/>
          </a:xfrm>
          <a:noFill/>
        </p:spPr>
        <p:txBody>
          <a:bodyPr/>
          <a:lstStyle/>
          <a:p>
            <a:pPr marL="0" indent="0" eaLnBrk="1" hangingPunct="1">
              <a:buFont typeface="Wingdings" panose="05000000000000000000" pitchFamily="2" charset="2"/>
              <a:buNone/>
            </a:pPr>
            <a:r>
              <a:rPr lang="zh-CN" altLang="fr-FR" smtClean="0">
                <a:solidFill>
                  <a:schemeClr val="accent2"/>
                </a:solidFill>
              </a:rPr>
              <a:t>（</a:t>
            </a:r>
            <a:r>
              <a:rPr lang="en-US" altLang="zh-CN" smtClean="0">
                <a:solidFill>
                  <a:schemeClr val="accent2"/>
                </a:solidFill>
              </a:rPr>
              <a:t>3</a:t>
            </a:r>
            <a:r>
              <a:rPr lang="zh-CN" altLang="en-US" smtClean="0">
                <a:solidFill>
                  <a:schemeClr val="accent2"/>
                </a:solidFill>
              </a:rPr>
              <a:t>）</a:t>
            </a:r>
            <a:r>
              <a:rPr lang="zh-CN" altLang="en-US" smtClean="0"/>
              <a:t>在美国留学的学生</a:t>
            </a:r>
            <a:r>
              <a:rPr lang="zh-CN" altLang="en-US" smtClean="0">
                <a:solidFill>
                  <a:schemeClr val="accent2"/>
                </a:solidFill>
              </a:rPr>
              <a:t>未必</a:t>
            </a:r>
            <a:r>
              <a:rPr lang="zh-CN" altLang="en-US" smtClean="0">
                <a:solidFill>
                  <a:srgbClr val="0000FF"/>
                </a:solidFill>
              </a:rPr>
              <a:t>都</a:t>
            </a:r>
            <a:r>
              <a:rPr lang="zh-CN" altLang="en-US" smtClean="0"/>
              <a:t>是亚洲人</a:t>
            </a:r>
          </a:p>
          <a:p>
            <a:pPr marL="0" indent="0" eaLnBrk="1" hangingPunct="1">
              <a:buFont typeface="Wingdings" panose="05000000000000000000" pitchFamily="2" charset="2"/>
              <a:buNone/>
            </a:pPr>
            <a:r>
              <a:rPr lang="zh-CN" altLang="en-US" smtClean="0"/>
              <a:t>设</a:t>
            </a:r>
            <a:r>
              <a:rPr lang="en-US" altLang="zh-CN" smtClean="0"/>
              <a:t>A(x)</a:t>
            </a:r>
            <a:r>
              <a:rPr lang="zh-CN" altLang="en-US" smtClean="0"/>
              <a:t>：</a:t>
            </a:r>
            <a:r>
              <a:rPr lang="en-US" altLang="zh-CN" smtClean="0"/>
              <a:t>x</a:t>
            </a:r>
            <a:r>
              <a:rPr lang="zh-CN" altLang="en-US" smtClean="0"/>
              <a:t>是亚洲人；</a:t>
            </a:r>
          </a:p>
          <a:p>
            <a:pPr marL="0" indent="0" eaLnBrk="1" hangingPunct="1">
              <a:buFont typeface="Wingdings" panose="05000000000000000000" pitchFamily="2" charset="2"/>
              <a:buNone/>
            </a:pPr>
            <a:r>
              <a:rPr lang="en-US" altLang="zh-CN" smtClean="0"/>
              <a:t>    H(x)</a:t>
            </a:r>
            <a:r>
              <a:rPr lang="zh-CN" altLang="en-US" smtClean="0"/>
              <a:t>：</a:t>
            </a:r>
            <a:r>
              <a:rPr lang="en-US" altLang="zh-CN" smtClean="0"/>
              <a:t>x</a:t>
            </a:r>
            <a:r>
              <a:rPr lang="zh-CN" altLang="en-US" smtClean="0"/>
              <a:t>是在美国留学的学生，则：</a:t>
            </a:r>
            <a:endParaRPr lang="zh-CN" altLang="fr-FR" smtClean="0"/>
          </a:p>
          <a:p>
            <a:pPr marL="0" indent="0" eaLnBrk="1" hangingPunct="1">
              <a:buFont typeface="Wingdings" panose="05000000000000000000" pitchFamily="2" charset="2"/>
              <a:buNone/>
            </a:pPr>
            <a:r>
              <a:rPr lang="fr-FR" altLang="zh-CN" smtClean="0"/>
              <a:t>               </a:t>
            </a:r>
            <a:r>
              <a:rPr lang="zh-CN" altLang="en-US" smtClean="0">
                <a:latin typeface="楷体_GB2312" pitchFamily="49" charset="-122"/>
                <a:ea typeface="楷体_GB2312" pitchFamily="49" charset="-122"/>
              </a:rPr>
              <a:t>┐</a:t>
            </a:r>
            <a:r>
              <a:rPr lang="fr-FR" altLang="zh-CN" smtClean="0"/>
              <a:t>(</a:t>
            </a:r>
            <a:r>
              <a:rPr lang="en-US" altLang="zh-CN" smtClean="0">
                <a:sym typeface="Symbol" panose="05050102010706020507" pitchFamily="18" charset="2"/>
              </a:rPr>
              <a:t></a:t>
            </a:r>
            <a:r>
              <a:rPr lang="fr-FR" altLang="zh-CN" smtClean="0"/>
              <a:t>x)(H(x)→A(x)) </a:t>
            </a:r>
          </a:p>
          <a:p>
            <a:pPr marL="0" indent="0" eaLnBrk="1" hangingPunct="1">
              <a:buFont typeface="Wingdings" panose="05000000000000000000" pitchFamily="2" charset="2"/>
              <a:buNone/>
            </a:pPr>
            <a:r>
              <a:rPr lang="zh-CN" altLang="fr-FR" smtClean="0"/>
              <a:t>          或者 </a:t>
            </a:r>
            <a:r>
              <a:rPr lang="fr-FR" altLang="zh-CN" smtClean="0"/>
              <a:t>(</a:t>
            </a:r>
            <a:r>
              <a:rPr lang="en-US" altLang="zh-CN" smtClean="0">
                <a:sym typeface="Symbol" panose="05050102010706020507" pitchFamily="18" charset="2"/>
              </a:rPr>
              <a:t></a:t>
            </a:r>
            <a:r>
              <a:rPr lang="fr-FR" altLang="zh-CN" smtClean="0"/>
              <a:t>x)(H(x)∧</a:t>
            </a:r>
            <a:r>
              <a:rPr lang="zh-CN" altLang="en-US" smtClean="0">
                <a:latin typeface="楷体_GB2312" pitchFamily="49" charset="-122"/>
                <a:ea typeface="楷体_GB2312" pitchFamily="49" charset="-122"/>
              </a:rPr>
              <a:t>┐</a:t>
            </a:r>
            <a:r>
              <a:rPr lang="fr-FR" altLang="zh-CN" smtClean="0"/>
              <a:t>A(x))</a:t>
            </a:r>
            <a:r>
              <a:rPr lang="zh-CN" altLang="fr-FR" smtClean="0"/>
              <a:t>；</a:t>
            </a:r>
            <a:endParaRPr lang="zh-CN" altLang="fr-FR" smtClean="0">
              <a:solidFill>
                <a:schemeClr val="accent2"/>
              </a:solidFill>
            </a:endParaRPr>
          </a:p>
          <a:p>
            <a:pPr marL="0" indent="0" eaLnBrk="1" hangingPunct="1">
              <a:buFont typeface="Wingdings" panose="05000000000000000000" pitchFamily="2" charset="2"/>
              <a:buNone/>
            </a:pPr>
            <a:r>
              <a:rPr lang="zh-CN" altLang="fr-FR" smtClean="0">
                <a:solidFill>
                  <a:schemeClr val="accent2"/>
                </a:solidFill>
              </a:rPr>
              <a:t>（</a:t>
            </a:r>
            <a:r>
              <a:rPr lang="en-US" altLang="zh-CN" smtClean="0">
                <a:solidFill>
                  <a:schemeClr val="accent2"/>
                </a:solidFill>
              </a:rPr>
              <a:t>4</a:t>
            </a:r>
            <a:r>
              <a:rPr lang="zh-CN" altLang="en-US" smtClean="0">
                <a:solidFill>
                  <a:schemeClr val="accent2"/>
                </a:solidFill>
              </a:rPr>
              <a:t>）</a:t>
            </a:r>
            <a:r>
              <a:rPr lang="zh-CN" altLang="en-US" smtClean="0">
                <a:solidFill>
                  <a:srgbClr val="0000FF"/>
                </a:solidFill>
              </a:rPr>
              <a:t>每个</a:t>
            </a:r>
            <a:r>
              <a:rPr lang="zh-CN" altLang="en-US" smtClean="0"/>
              <a:t>实数都</a:t>
            </a:r>
            <a:r>
              <a:rPr lang="zh-CN" altLang="en-US" smtClean="0">
                <a:solidFill>
                  <a:srgbClr val="0000FF"/>
                </a:solidFill>
              </a:rPr>
              <a:t>存在</a:t>
            </a:r>
            <a:r>
              <a:rPr lang="zh-CN" altLang="en-US" smtClean="0"/>
              <a:t>比它大的另外的实数</a:t>
            </a:r>
          </a:p>
          <a:p>
            <a:pPr marL="0" indent="0" eaLnBrk="1" hangingPunct="1">
              <a:buFont typeface="Wingdings" panose="05000000000000000000" pitchFamily="2" charset="2"/>
              <a:buNone/>
            </a:pPr>
            <a:r>
              <a:rPr lang="zh-CN" altLang="en-US" smtClean="0"/>
              <a:t>设</a:t>
            </a:r>
            <a:r>
              <a:rPr lang="en-US" altLang="zh-CN" smtClean="0"/>
              <a:t>R(x)</a:t>
            </a:r>
            <a:r>
              <a:rPr lang="zh-CN" altLang="en-US" smtClean="0"/>
              <a:t>：</a:t>
            </a:r>
            <a:r>
              <a:rPr lang="en-US" altLang="zh-CN" smtClean="0"/>
              <a:t>x</a:t>
            </a:r>
            <a:r>
              <a:rPr lang="zh-CN" altLang="en-US" smtClean="0"/>
              <a:t>是实数；</a:t>
            </a:r>
            <a:r>
              <a:rPr lang="en-US" altLang="zh-CN" smtClean="0"/>
              <a:t>L(x, y)</a:t>
            </a:r>
            <a:r>
              <a:rPr lang="zh-CN" altLang="en-US" smtClean="0"/>
              <a:t>：</a:t>
            </a:r>
            <a:r>
              <a:rPr lang="en-US" altLang="zh-CN" smtClean="0"/>
              <a:t>x</a:t>
            </a:r>
            <a:r>
              <a:rPr lang="zh-CN" altLang="en-US" smtClean="0"/>
              <a:t>小于</a:t>
            </a:r>
            <a:r>
              <a:rPr lang="en-US" altLang="zh-CN" smtClean="0"/>
              <a:t>y</a:t>
            </a:r>
            <a:r>
              <a:rPr lang="zh-CN" altLang="en-US" smtClean="0"/>
              <a:t>，则：</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x)(R(x)→(</a:t>
            </a:r>
            <a:r>
              <a:rPr lang="en-US" altLang="zh-CN" smtClean="0">
                <a:sym typeface="Symbol" panose="05050102010706020507" pitchFamily="18" charset="2"/>
              </a:rPr>
              <a:t></a:t>
            </a:r>
            <a:r>
              <a:rPr lang="fr-FR" altLang="zh-CN" smtClean="0"/>
              <a:t>y)(R(y)∧L(x, y))</a:t>
            </a:r>
            <a:r>
              <a:rPr lang="zh-CN" altLang="fr-FR"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barn(inHorizontal)">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barn(inHorizontal)">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barn(inHorizontal)">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barn(inHorizontal)">
                                      <p:cBhvr>
                                        <p:cTn id="22" dur="500"/>
                                        <p:tgtEl>
                                          <p:spTgt spid="129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29027">
                                            <p:txEl>
                                              <p:pRg st="4" end="4"/>
                                            </p:txEl>
                                          </p:spTgt>
                                        </p:tgtEl>
                                        <p:attrNameLst>
                                          <p:attrName>style.visibility</p:attrName>
                                        </p:attrNameLst>
                                      </p:cBhvr>
                                      <p:to>
                                        <p:strVal val="visible"/>
                                      </p:to>
                                    </p:set>
                                    <p:animEffect transition="in" filter="barn(inHorizontal)">
                                      <p:cBhvr>
                                        <p:cTn id="27" dur="500"/>
                                        <p:tgtEl>
                                          <p:spTgt spid="129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29027">
                                            <p:txEl>
                                              <p:pRg st="5" end="5"/>
                                            </p:txEl>
                                          </p:spTgt>
                                        </p:tgtEl>
                                        <p:attrNameLst>
                                          <p:attrName>style.visibility</p:attrName>
                                        </p:attrNameLst>
                                      </p:cBhvr>
                                      <p:to>
                                        <p:strVal val="visible"/>
                                      </p:to>
                                    </p:set>
                                    <p:animEffect transition="in" filter="barn(inHorizontal)">
                                      <p:cBhvr>
                                        <p:cTn id="32" dur="500"/>
                                        <p:tgtEl>
                                          <p:spTgt spid="1290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29027">
                                            <p:txEl>
                                              <p:pRg st="6" end="6"/>
                                            </p:txEl>
                                          </p:spTgt>
                                        </p:tgtEl>
                                        <p:attrNameLst>
                                          <p:attrName>style.visibility</p:attrName>
                                        </p:attrNameLst>
                                      </p:cBhvr>
                                      <p:to>
                                        <p:strVal val="visible"/>
                                      </p:to>
                                    </p:set>
                                    <p:animEffect transition="in" filter="barn(inHorizontal)">
                                      <p:cBhvr>
                                        <p:cTn id="37" dur="500"/>
                                        <p:tgtEl>
                                          <p:spTgt spid="1290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29027">
                                            <p:txEl>
                                              <p:pRg st="7" end="7"/>
                                            </p:txEl>
                                          </p:spTgt>
                                        </p:tgtEl>
                                        <p:attrNameLst>
                                          <p:attrName>style.visibility</p:attrName>
                                        </p:attrNameLst>
                                      </p:cBhvr>
                                      <p:to>
                                        <p:strVal val="visible"/>
                                      </p:to>
                                    </p:set>
                                    <p:animEffect transition="in" filter="barn(inHorizontal)">
                                      <p:cBhvr>
                                        <p:cTn id="42" dur="500"/>
                                        <p:tgtEl>
                                          <p:spTgt spid="1290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BC5CC2A-05ED-4C86-A448-B38A33AA6D2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3795" name="Rectangle 2"/>
          <p:cNvSpPr>
            <a:spLocks noGrp="1" noChangeArrowheads="1"/>
          </p:cNvSpPr>
          <p:nvPr>
            <p:ph type="title"/>
          </p:nvPr>
        </p:nvSpPr>
        <p:spPr/>
        <p:txBody>
          <a:bodyPr/>
          <a:lstStyle/>
          <a:p>
            <a:pPr eaLnBrk="1" hangingPunct="1"/>
            <a:r>
              <a:rPr lang="zh-CN" altLang="en-US" smtClean="0"/>
              <a:t>例</a:t>
            </a:r>
            <a:r>
              <a:rPr lang="en-US" altLang="zh-CN" smtClean="0"/>
              <a:t>4.2.3(</a:t>
            </a:r>
            <a:r>
              <a:rPr lang="zh-CN" altLang="en-US" smtClean="0"/>
              <a:t>续</a:t>
            </a:r>
            <a:r>
              <a:rPr lang="en-US" altLang="zh-CN" smtClean="0"/>
              <a:t>)</a:t>
            </a:r>
            <a:endParaRPr lang="zh-CN" altLang="en-US" smtClean="0"/>
          </a:p>
        </p:txBody>
      </p:sp>
      <p:sp>
        <p:nvSpPr>
          <p:cNvPr id="201732" name="Rectangle 4"/>
          <p:cNvSpPr>
            <a:spLocks noChangeArrowheads="1"/>
          </p:cNvSpPr>
          <p:nvPr/>
        </p:nvSpPr>
        <p:spPr bwMode="auto">
          <a:xfrm>
            <a:off x="250825" y="1268413"/>
            <a:ext cx="86423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ClrTx/>
              <a:buFontTx/>
              <a:buNone/>
            </a:pPr>
            <a:r>
              <a:rPr lang="zh-CN" altLang="fr-FR">
                <a:solidFill>
                  <a:srgbClr val="FF0000"/>
                </a:solidFill>
              </a:rPr>
              <a:t>（</a:t>
            </a:r>
            <a:r>
              <a:rPr lang="en-US" altLang="zh-CN">
                <a:solidFill>
                  <a:srgbClr val="FF0000"/>
                </a:solidFill>
              </a:rPr>
              <a:t>5</a:t>
            </a:r>
            <a:r>
              <a:rPr lang="zh-CN" altLang="en-US">
                <a:solidFill>
                  <a:srgbClr val="FF0000"/>
                </a:solidFill>
              </a:rPr>
              <a:t>）</a:t>
            </a:r>
            <a:r>
              <a:rPr lang="zh-CN" altLang="en-US">
                <a:solidFill>
                  <a:schemeClr val="accent2"/>
                </a:solidFill>
              </a:rPr>
              <a:t>尽管</a:t>
            </a:r>
            <a:r>
              <a:rPr lang="zh-CN" altLang="en-US">
                <a:solidFill>
                  <a:srgbClr val="0000FF"/>
                </a:solidFill>
              </a:rPr>
              <a:t>有人</a:t>
            </a:r>
            <a:r>
              <a:rPr lang="zh-CN" altLang="en-US"/>
              <a:t>很聪明，</a:t>
            </a:r>
            <a:r>
              <a:rPr lang="zh-CN" altLang="en-US">
                <a:solidFill>
                  <a:schemeClr val="accent2"/>
                </a:solidFill>
              </a:rPr>
              <a:t>但未必</a:t>
            </a:r>
            <a:r>
              <a:rPr lang="zh-CN" altLang="en-US">
                <a:solidFill>
                  <a:srgbClr val="0000FF"/>
                </a:solidFill>
              </a:rPr>
              <a:t>一切</a:t>
            </a:r>
            <a:r>
              <a:rPr lang="zh-CN" altLang="en-US"/>
              <a:t>人都聪明</a:t>
            </a:r>
          </a:p>
          <a:p>
            <a:pPr eaLnBrk="1" hangingPunct="1">
              <a:buClrTx/>
              <a:buFontTx/>
              <a:buNone/>
            </a:pPr>
            <a:r>
              <a:rPr lang="zh-CN" altLang="en-US"/>
              <a:t>设</a:t>
            </a:r>
            <a:r>
              <a:rPr lang="en-US" altLang="zh-CN"/>
              <a:t>M(x)</a:t>
            </a:r>
            <a:r>
              <a:rPr lang="zh-CN" altLang="en-US"/>
              <a:t>：</a:t>
            </a:r>
            <a:r>
              <a:rPr lang="en-US" altLang="zh-CN"/>
              <a:t>x</a:t>
            </a:r>
            <a:r>
              <a:rPr lang="zh-CN" altLang="en-US"/>
              <a:t>是人；</a:t>
            </a:r>
            <a:r>
              <a:rPr lang="en-US" altLang="zh-CN"/>
              <a:t>C(x)</a:t>
            </a:r>
            <a:r>
              <a:rPr lang="zh-CN" altLang="en-US"/>
              <a:t>：</a:t>
            </a:r>
            <a:r>
              <a:rPr lang="en-US" altLang="zh-CN"/>
              <a:t>x</a:t>
            </a:r>
            <a:r>
              <a:rPr lang="zh-CN" altLang="en-US"/>
              <a:t>很聪明，则：</a:t>
            </a:r>
          </a:p>
          <a:p>
            <a:pPr algn="ctr" eaLnBrk="1" hangingPunct="1">
              <a:buClrTx/>
              <a:buFontTx/>
              <a:buNone/>
            </a:pPr>
            <a:r>
              <a:rPr lang="zh-CN" altLang="en-US"/>
              <a:t> </a:t>
            </a:r>
            <a:r>
              <a:rPr lang="en-US" altLang="zh-CN"/>
              <a:t>(</a:t>
            </a:r>
            <a:r>
              <a:rPr lang="en-US" altLang="zh-CN">
                <a:sym typeface="Symbol" panose="05050102010706020507" pitchFamily="18" charset="2"/>
              </a:rPr>
              <a:t></a:t>
            </a:r>
            <a:r>
              <a:rPr lang="en-US" altLang="zh-CN"/>
              <a:t>x)(M(x)∧C(x))∧</a:t>
            </a:r>
            <a:r>
              <a:rPr lang="zh-CN" altLang="en-US"/>
              <a:t>┐</a:t>
            </a:r>
            <a:r>
              <a:rPr lang="en-US" altLang="zh-CN"/>
              <a:t>(</a:t>
            </a:r>
            <a:r>
              <a:rPr lang="en-US" altLang="zh-CN">
                <a:sym typeface="Symbol" panose="05050102010706020507" pitchFamily="18" charset="2"/>
              </a:rPr>
              <a:t></a:t>
            </a:r>
            <a:r>
              <a:rPr lang="en-US" altLang="zh-CN"/>
              <a:t>x)(M(x)→C(x))</a:t>
            </a:r>
            <a:r>
              <a:rPr lang="zh-CN" altLang="en-US"/>
              <a:t>；</a:t>
            </a:r>
          </a:p>
          <a:p>
            <a:pPr eaLnBrk="1" hangingPunct="1">
              <a:buClrTx/>
              <a:buFontTx/>
              <a:buNone/>
            </a:pPr>
            <a:r>
              <a:rPr lang="zh-CN" altLang="en-US">
                <a:solidFill>
                  <a:srgbClr val="FF0000"/>
                </a:solidFill>
              </a:rPr>
              <a:t>（</a:t>
            </a:r>
            <a:r>
              <a:rPr lang="en-US" altLang="zh-CN">
                <a:solidFill>
                  <a:srgbClr val="FF0000"/>
                </a:solidFill>
              </a:rPr>
              <a:t>6</a:t>
            </a:r>
            <a:r>
              <a:rPr lang="zh-CN" altLang="en-US">
                <a:solidFill>
                  <a:srgbClr val="FF0000"/>
                </a:solidFill>
              </a:rPr>
              <a:t>）</a:t>
            </a:r>
            <a:r>
              <a:rPr lang="zh-CN" altLang="en-US">
                <a:solidFill>
                  <a:schemeClr val="accent2"/>
                </a:solidFill>
              </a:rPr>
              <a:t>对于</a:t>
            </a:r>
            <a:r>
              <a:rPr lang="zh-CN" altLang="en-US">
                <a:solidFill>
                  <a:srgbClr val="0000FF"/>
                </a:solidFill>
              </a:rPr>
              <a:t>任意</a:t>
            </a:r>
            <a:r>
              <a:rPr lang="zh-CN" altLang="en-US"/>
              <a:t>给定的</a:t>
            </a:r>
            <a:r>
              <a:rPr lang="zh-CN" altLang="en-US">
                <a:sym typeface="Symbol" panose="05050102010706020507" pitchFamily="18" charset="2"/>
              </a:rPr>
              <a:t></a:t>
            </a:r>
            <a:r>
              <a:rPr lang="en-US" altLang="zh-CN"/>
              <a:t>&gt;0</a:t>
            </a:r>
            <a:r>
              <a:rPr lang="zh-CN" altLang="en-US"/>
              <a:t>，</a:t>
            </a:r>
            <a:r>
              <a:rPr lang="zh-CN" altLang="en-US">
                <a:solidFill>
                  <a:schemeClr val="accent2"/>
                </a:solidFill>
              </a:rPr>
              <a:t>必</a:t>
            </a:r>
            <a:r>
              <a:rPr lang="zh-CN" altLang="en-US">
                <a:solidFill>
                  <a:srgbClr val="0000FF"/>
                </a:solidFill>
              </a:rPr>
              <a:t>存在</a:t>
            </a:r>
            <a:r>
              <a:rPr lang="zh-CN" altLang="en-US"/>
              <a:t>着</a:t>
            </a:r>
            <a:r>
              <a:rPr lang="zh-CN" altLang="en-US">
                <a:sym typeface="Symbol" panose="05050102010706020507" pitchFamily="18" charset="2"/>
              </a:rPr>
              <a:t></a:t>
            </a:r>
            <a:r>
              <a:rPr lang="en-US" altLang="zh-CN"/>
              <a:t>&gt;0</a:t>
            </a:r>
            <a:r>
              <a:rPr lang="zh-CN" altLang="en-US"/>
              <a:t>，使得对</a:t>
            </a:r>
            <a:r>
              <a:rPr lang="zh-CN" altLang="en-US">
                <a:solidFill>
                  <a:srgbClr val="0000FF"/>
                </a:solidFill>
              </a:rPr>
              <a:t>任意</a:t>
            </a:r>
            <a:r>
              <a:rPr lang="zh-CN" altLang="en-US"/>
              <a:t>的</a:t>
            </a:r>
            <a:r>
              <a:rPr lang="en-US" altLang="zh-CN"/>
              <a:t>x</a:t>
            </a:r>
            <a:r>
              <a:rPr lang="zh-CN" altLang="en-US"/>
              <a:t>，</a:t>
            </a:r>
            <a:r>
              <a:rPr lang="zh-CN" altLang="en-US">
                <a:solidFill>
                  <a:schemeClr val="accent2"/>
                </a:solidFill>
              </a:rPr>
              <a:t>只要</a:t>
            </a:r>
            <a:r>
              <a:rPr lang="en-US" altLang="zh-CN"/>
              <a:t>|x-a|&lt;</a:t>
            </a:r>
            <a:r>
              <a:rPr lang="en-US" altLang="zh-CN">
                <a:sym typeface="Symbol" panose="05050102010706020507" pitchFamily="18" charset="2"/>
              </a:rPr>
              <a:t></a:t>
            </a:r>
            <a:r>
              <a:rPr lang="zh-CN" altLang="en-US"/>
              <a:t>，</a:t>
            </a:r>
            <a:r>
              <a:rPr lang="zh-CN" altLang="en-US">
                <a:solidFill>
                  <a:schemeClr val="accent2"/>
                </a:solidFill>
              </a:rPr>
              <a:t>就</a:t>
            </a:r>
            <a:r>
              <a:rPr lang="zh-CN" altLang="en-US"/>
              <a:t>有</a:t>
            </a:r>
            <a:r>
              <a:rPr lang="en-US" altLang="zh-CN"/>
              <a:t>|f(x)-f(a)|&lt;</a:t>
            </a:r>
            <a:r>
              <a:rPr lang="en-US" altLang="zh-CN">
                <a:sym typeface="Symbol" panose="05050102010706020507" pitchFamily="18" charset="2"/>
              </a:rPr>
              <a:t></a:t>
            </a:r>
            <a:r>
              <a:rPr lang="zh-CN" altLang="en-US"/>
              <a:t>成立。</a:t>
            </a:r>
          </a:p>
          <a:p>
            <a:pPr eaLnBrk="1" hangingPunct="1">
              <a:buClrTx/>
              <a:buFontTx/>
              <a:buNone/>
            </a:pPr>
            <a:r>
              <a:rPr lang="zh-CN" altLang="en-US"/>
              <a:t>设个体域为实数集合，则原命题可符号化为：</a:t>
            </a:r>
          </a:p>
          <a:p>
            <a:pPr eaLnBrk="1" hangingPunct="1">
              <a:buClrTx/>
              <a:buFontTx/>
              <a:buNone/>
            </a:pPr>
            <a:r>
              <a:rPr lang="en-US" altLang="zh-CN"/>
              <a:t>         (</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&gt;0)→(</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&gt;0)∧(</a:t>
            </a:r>
            <a:r>
              <a:rPr lang="en-US" altLang="zh-CN">
                <a:sym typeface="Symbol" panose="05050102010706020507" pitchFamily="18" charset="2"/>
              </a:rPr>
              <a:t></a:t>
            </a:r>
            <a:r>
              <a:rPr lang="en-US" altLang="zh-CN"/>
              <a:t>x) </a:t>
            </a:r>
          </a:p>
          <a:p>
            <a:pPr eaLnBrk="1" hangingPunct="1">
              <a:buClrTx/>
              <a:buFontTx/>
              <a:buNone/>
            </a:pPr>
            <a:r>
              <a:rPr lang="en-US" altLang="zh-CN"/>
              <a:t>          ((|x-a|&lt;</a:t>
            </a:r>
            <a:r>
              <a:rPr lang="en-US" altLang="zh-CN">
                <a:sym typeface="Symbol" panose="05050102010706020507" pitchFamily="18" charset="2"/>
              </a:rPr>
              <a:t></a:t>
            </a:r>
            <a:r>
              <a:rPr lang="en-US" altLang="zh-CN"/>
              <a:t>)→(|f(x)-f(a)|&lt;</a:t>
            </a:r>
            <a:r>
              <a:rPr lang="en-US" altLang="zh-CN">
                <a:sym typeface="Symbol" panose="05050102010706020507" pitchFamily="18" charset="2"/>
              </a:rPr>
              <a:t></a:t>
            </a:r>
            <a:r>
              <a:rPr lang="en-US" altLang="zh-CN"/>
              <a:t>))))</a:t>
            </a:r>
            <a:r>
              <a:rPr lang="zh-CN" altLang="en-US"/>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2">
                                            <p:txEl>
                                              <p:pRg st="0" end="0"/>
                                            </p:txEl>
                                          </p:spTgt>
                                        </p:tgtEl>
                                        <p:attrNameLst>
                                          <p:attrName>style.visibility</p:attrName>
                                        </p:attrNameLst>
                                      </p:cBhvr>
                                      <p:to>
                                        <p:strVal val="visible"/>
                                      </p:to>
                                    </p:set>
                                    <p:anim calcmode="lin" valueType="num">
                                      <p:cBhvr additive="base">
                                        <p:cTn id="7" dur="500" fill="hold"/>
                                        <p:tgtEl>
                                          <p:spTgt spid="2017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732">
                                            <p:txEl>
                                              <p:pRg st="1" end="1"/>
                                            </p:txEl>
                                          </p:spTgt>
                                        </p:tgtEl>
                                        <p:attrNameLst>
                                          <p:attrName>style.visibility</p:attrName>
                                        </p:attrNameLst>
                                      </p:cBhvr>
                                      <p:to>
                                        <p:strVal val="visible"/>
                                      </p:to>
                                    </p:set>
                                    <p:anim calcmode="lin" valueType="num">
                                      <p:cBhvr additive="base">
                                        <p:cTn id="13" dur="500" fill="hold"/>
                                        <p:tgtEl>
                                          <p:spTgt spid="2017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17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2">
                                            <p:txEl>
                                              <p:pRg st="2" end="2"/>
                                            </p:txEl>
                                          </p:spTgt>
                                        </p:tgtEl>
                                        <p:attrNameLst>
                                          <p:attrName>style.visibility</p:attrName>
                                        </p:attrNameLst>
                                      </p:cBhvr>
                                      <p:to>
                                        <p:strVal val="visible"/>
                                      </p:to>
                                    </p:set>
                                    <p:anim calcmode="lin" valueType="num">
                                      <p:cBhvr additive="base">
                                        <p:cTn id="19" dur="500" fill="hold"/>
                                        <p:tgtEl>
                                          <p:spTgt spid="2017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17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1732">
                                            <p:txEl>
                                              <p:pRg st="3" end="3"/>
                                            </p:txEl>
                                          </p:spTgt>
                                        </p:tgtEl>
                                        <p:attrNameLst>
                                          <p:attrName>style.visibility</p:attrName>
                                        </p:attrNameLst>
                                      </p:cBhvr>
                                      <p:to>
                                        <p:strVal val="visible"/>
                                      </p:to>
                                    </p:set>
                                    <p:anim calcmode="lin" valueType="num">
                                      <p:cBhvr additive="base">
                                        <p:cTn id="25" dur="500" fill="hold"/>
                                        <p:tgtEl>
                                          <p:spTgt spid="2017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17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1732">
                                            <p:txEl>
                                              <p:pRg st="4" end="4"/>
                                            </p:txEl>
                                          </p:spTgt>
                                        </p:tgtEl>
                                        <p:attrNameLst>
                                          <p:attrName>style.visibility</p:attrName>
                                        </p:attrNameLst>
                                      </p:cBhvr>
                                      <p:to>
                                        <p:strVal val="visible"/>
                                      </p:to>
                                    </p:set>
                                    <p:anim calcmode="lin" valueType="num">
                                      <p:cBhvr additive="base">
                                        <p:cTn id="31" dur="500" fill="hold"/>
                                        <p:tgtEl>
                                          <p:spTgt spid="20173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173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1732">
                                            <p:txEl>
                                              <p:pRg st="5" end="5"/>
                                            </p:txEl>
                                          </p:spTgt>
                                        </p:tgtEl>
                                        <p:attrNameLst>
                                          <p:attrName>style.visibility</p:attrName>
                                        </p:attrNameLst>
                                      </p:cBhvr>
                                      <p:to>
                                        <p:strVal val="visible"/>
                                      </p:to>
                                    </p:set>
                                    <p:anim calcmode="lin" valueType="num">
                                      <p:cBhvr additive="base">
                                        <p:cTn id="37" dur="500" fill="hold"/>
                                        <p:tgtEl>
                                          <p:spTgt spid="20173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173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1732">
                                            <p:txEl>
                                              <p:pRg st="6" end="6"/>
                                            </p:txEl>
                                          </p:spTgt>
                                        </p:tgtEl>
                                        <p:attrNameLst>
                                          <p:attrName>style.visibility</p:attrName>
                                        </p:attrNameLst>
                                      </p:cBhvr>
                                      <p:to>
                                        <p:strVal val="visible"/>
                                      </p:to>
                                    </p:set>
                                    <p:anim calcmode="lin" valueType="num">
                                      <p:cBhvr additive="base">
                                        <p:cTn id="43" dur="500" fill="hold"/>
                                        <p:tgtEl>
                                          <p:spTgt spid="20173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173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799C282B-CF7C-49E7-8C92-1B8E84051AE3}"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171" name="Rectangle 2"/>
          <p:cNvSpPr>
            <a:spLocks noGrp="1" noChangeArrowheads="1"/>
          </p:cNvSpPr>
          <p:nvPr>
            <p:ph type="title"/>
          </p:nvPr>
        </p:nvSpPr>
        <p:spPr/>
        <p:txBody>
          <a:bodyPr/>
          <a:lstStyle/>
          <a:p>
            <a:pPr eaLnBrk="1" hangingPunct="1"/>
            <a:r>
              <a:rPr lang="zh-CN" altLang="en-US" smtClean="0"/>
              <a:t>苏格拉底三段论</a:t>
            </a:r>
          </a:p>
        </p:txBody>
      </p:sp>
      <p:sp>
        <p:nvSpPr>
          <p:cNvPr id="106499" name="Rectangle 3"/>
          <p:cNvSpPr>
            <a:spLocks noGrp="1" noChangeArrowheads="1"/>
          </p:cNvSpPr>
          <p:nvPr>
            <p:ph type="body" idx="1"/>
          </p:nvPr>
        </p:nvSpPr>
        <p:spPr>
          <a:xfrm>
            <a:off x="539750" y="1412875"/>
            <a:ext cx="8064500" cy="1416050"/>
          </a:xfrm>
        </p:spPr>
        <p:txBody>
          <a:bodyPr/>
          <a:lstStyle/>
          <a:p>
            <a:pPr marL="0" indent="0" eaLnBrk="1" hangingPunct="1">
              <a:lnSpc>
                <a:spcPct val="90000"/>
              </a:lnSpc>
              <a:buFont typeface="Wingdings" panose="05000000000000000000" pitchFamily="2" charset="2"/>
              <a:buNone/>
            </a:pPr>
            <a:r>
              <a:rPr kumimoji="1" lang="en-US" altLang="zh-CN" smtClean="0">
                <a:solidFill>
                  <a:srgbClr val="0000FF"/>
                </a:solidFill>
              </a:rPr>
              <a:t>	 P</a:t>
            </a:r>
            <a:r>
              <a:rPr kumimoji="1" lang="zh-CN" altLang="en-US" smtClean="0">
                <a:solidFill>
                  <a:srgbClr val="0000FF"/>
                </a:solidFill>
              </a:rPr>
              <a:t>：所有的人都是要死的；</a:t>
            </a:r>
          </a:p>
          <a:p>
            <a:pPr marL="0" indent="0" eaLnBrk="1" hangingPunct="1">
              <a:lnSpc>
                <a:spcPct val="90000"/>
              </a:lnSpc>
              <a:buFont typeface="Wingdings" panose="05000000000000000000" pitchFamily="2" charset="2"/>
              <a:buNone/>
            </a:pPr>
            <a:r>
              <a:rPr kumimoji="1" lang="zh-CN" altLang="en-US" smtClean="0">
                <a:solidFill>
                  <a:srgbClr val="0000FF"/>
                </a:solidFill>
              </a:rPr>
              <a:t>	 </a:t>
            </a:r>
            <a:r>
              <a:rPr kumimoji="1" lang="en-US" altLang="zh-CN" smtClean="0">
                <a:solidFill>
                  <a:srgbClr val="0000FF"/>
                </a:solidFill>
              </a:rPr>
              <a:t>Q</a:t>
            </a:r>
            <a:r>
              <a:rPr kumimoji="1" lang="zh-CN" altLang="en-US" smtClean="0">
                <a:solidFill>
                  <a:srgbClr val="0000FF"/>
                </a:solidFill>
              </a:rPr>
              <a:t>：苏格拉底是人。</a:t>
            </a:r>
          </a:p>
          <a:p>
            <a:pPr marL="0" indent="0" eaLnBrk="1" hangingPunct="1">
              <a:lnSpc>
                <a:spcPct val="90000"/>
              </a:lnSpc>
              <a:buFont typeface="Wingdings" panose="05000000000000000000" pitchFamily="2" charset="2"/>
              <a:buNone/>
            </a:pPr>
            <a:r>
              <a:rPr kumimoji="1" lang="zh-CN" altLang="en-US" smtClean="0">
                <a:solidFill>
                  <a:srgbClr val="0000FF"/>
                </a:solidFill>
              </a:rPr>
              <a:t>	 </a:t>
            </a:r>
            <a:r>
              <a:rPr kumimoji="1" lang="en-US" altLang="zh-CN" smtClean="0">
                <a:solidFill>
                  <a:srgbClr val="0000FF"/>
                </a:solidFill>
              </a:rPr>
              <a:t>R</a:t>
            </a:r>
            <a:r>
              <a:rPr kumimoji="1" lang="zh-CN" altLang="en-US" smtClean="0">
                <a:solidFill>
                  <a:srgbClr val="0000FF"/>
                </a:solidFill>
              </a:rPr>
              <a:t>：苏格拉底是要死的。</a:t>
            </a:r>
            <a:endParaRPr kumimoji="1" lang="en-US" altLang="zh-CN" smtClean="0">
              <a:solidFill>
                <a:srgbClr val="0000FF"/>
              </a:solidFill>
            </a:endParaRPr>
          </a:p>
        </p:txBody>
      </p:sp>
      <p:sp>
        <p:nvSpPr>
          <p:cNvPr id="106500" name="Rectangle 4"/>
          <p:cNvSpPr>
            <a:spLocks noChangeArrowheads="1"/>
          </p:cNvSpPr>
          <p:nvPr/>
        </p:nvSpPr>
        <p:spPr bwMode="gray">
          <a:xfrm>
            <a:off x="755650" y="2997200"/>
            <a:ext cx="77041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kumimoji="1" lang="en-US" altLang="zh-CN">
                <a:solidFill>
                  <a:srgbClr val="1A040B"/>
                </a:solidFill>
              </a:rPr>
              <a:t> </a:t>
            </a:r>
            <a:r>
              <a:rPr kumimoji="1" lang="zh-CN" altLang="en-US">
                <a:solidFill>
                  <a:srgbClr val="1A040B"/>
                </a:solidFill>
              </a:rPr>
              <a:t>可见，</a:t>
            </a:r>
            <a:r>
              <a:rPr kumimoji="1" lang="en-US" altLang="zh-CN">
                <a:solidFill>
                  <a:srgbClr val="FF0000"/>
                </a:solidFill>
              </a:rPr>
              <a:t>P</a:t>
            </a:r>
            <a:r>
              <a:rPr kumimoji="1" lang="zh-CN" altLang="en-US">
                <a:solidFill>
                  <a:srgbClr val="FF0000"/>
                </a:solidFill>
              </a:rPr>
              <a:t>，</a:t>
            </a:r>
            <a:r>
              <a:rPr kumimoji="1" lang="en-US" altLang="zh-CN">
                <a:solidFill>
                  <a:srgbClr val="FF0000"/>
                </a:solidFill>
              </a:rPr>
              <a:t>Q</a:t>
            </a:r>
            <a:r>
              <a:rPr kumimoji="1" lang="zh-CN" altLang="en-US">
                <a:solidFill>
                  <a:srgbClr val="FF0000"/>
                </a:solidFill>
              </a:rPr>
              <a:t>，</a:t>
            </a:r>
            <a:r>
              <a:rPr kumimoji="1" lang="en-US" altLang="zh-CN">
                <a:solidFill>
                  <a:srgbClr val="FF0000"/>
                </a:solidFill>
              </a:rPr>
              <a:t>R</a:t>
            </a:r>
            <a:r>
              <a:rPr kumimoji="1" lang="zh-CN" altLang="en-US">
                <a:solidFill>
                  <a:srgbClr val="FF0000"/>
                </a:solidFill>
              </a:rPr>
              <a:t>为不同的命题，无法体现三者相互之间的联系。</a:t>
            </a:r>
          </a:p>
        </p:txBody>
      </p:sp>
      <p:sp>
        <p:nvSpPr>
          <p:cNvPr id="106501" name="Rectangle 5"/>
          <p:cNvSpPr>
            <a:spLocks noChangeArrowheads="1"/>
          </p:cNvSpPr>
          <p:nvPr/>
        </p:nvSpPr>
        <p:spPr bwMode="gray">
          <a:xfrm>
            <a:off x="755650" y="4365625"/>
            <a:ext cx="7993063" cy="1611313"/>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kumimoji="1" lang="zh-CN" altLang="en-US"/>
              <a:t>问题在于这类推理中，各命题之间的逻辑关系不是体现在原子命题之间，而是体现在</a:t>
            </a:r>
            <a:r>
              <a:rPr kumimoji="1" lang="zh-CN" altLang="en-US">
                <a:solidFill>
                  <a:schemeClr val="accent2"/>
                </a:solidFill>
              </a:rPr>
              <a:t>构成原子命题的内部成分之间</a:t>
            </a:r>
            <a:r>
              <a:rPr kumimoji="1" lang="zh-CN" altLang="en-US"/>
              <a:t>。对此，命题逻辑将无能为力。</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dissolve">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dissolve">
                                      <p:cBhvr>
                                        <p:cTn id="12" dur="500"/>
                                        <p:tgtEl>
                                          <p:spTgt spid="106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dissolve">
                                      <p:cBhvr>
                                        <p:cTn id="17" dur="500"/>
                                        <p:tgtEl>
                                          <p:spTgt spid="106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106500"/>
                                        </p:tgtEl>
                                        <p:attrNameLst>
                                          <p:attrName>style.visibility</p:attrName>
                                        </p:attrNameLst>
                                      </p:cBhvr>
                                      <p:to>
                                        <p:strVal val="visible"/>
                                      </p:to>
                                    </p:set>
                                    <p:anim calcmode="lin" valueType="num">
                                      <p:cBhvr>
                                        <p:cTn id="22" dur="500" fill="hold"/>
                                        <p:tgtEl>
                                          <p:spTgt spid="106500"/>
                                        </p:tgtEl>
                                        <p:attrNameLst>
                                          <p:attrName>ppt_w</p:attrName>
                                        </p:attrNameLst>
                                      </p:cBhvr>
                                      <p:tavLst>
                                        <p:tav tm="0">
                                          <p:val>
                                            <p:fltVal val="0"/>
                                          </p:val>
                                        </p:tav>
                                        <p:tav tm="100000">
                                          <p:val>
                                            <p:strVal val="#ppt_w"/>
                                          </p:val>
                                        </p:tav>
                                      </p:tavLst>
                                    </p:anim>
                                    <p:anim calcmode="lin" valueType="num">
                                      <p:cBhvr>
                                        <p:cTn id="23" dur="500" fill="hold"/>
                                        <p:tgtEl>
                                          <p:spTgt spid="106500"/>
                                        </p:tgtEl>
                                        <p:attrNameLst>
                                          <p:attrName>ppt_h</p:attrName>
                                        </p:attrNameLst>
                                      </p:cBhvr>
                                      <p:tavLst>
                                        <p:tav tm="0">
                                          <p:val>
                                            <p:fltVal val="0"/>
                                          </p:val>
                                        </p:tav>
                                        <p:tav tm="100000">
                                          <p:val>
                                            <p:strVal val="#ppt_h"/>
                                          </p:val>
                                        </p:tav>
                                      </p:tavLst>
                                    </p:anim>
                                    <p:anim calcmode="lin" valueType="num">
                                      <p:cBhvr>
                                        <p:cTn id="24" dur="500" fill="hold"/>
                                        <p:tgtEl>
                                          <p:spTgt spid="106500"/>
                                        </p:tgtEl>
                                        <p:attrNameLst>
                                          <p:attrName>style.rotation</p:attrName>
                                        </p:attrNameLst>
                                      </p:cBhvr>
                                      <p:tavLst>
                                        <p:tav tm="0">
                                          <p:val>
                                            <p:fltVal val="360"/>
                                          </p:val>
                                        </p:tav>
                                        <p:tav tm="100000">
                                          <p:val>
                                            <p:fltVal val="0"/>
                                          </p:val>
                                        </p:tav>
                                      </p:tavLst>
                                    </p:anim>
                                    <p:animEffect transition="in" filter="fade">
                                      <p:cBhvr>
                                        <p:cTn id="25" dur="500"/>
                                        <p:tgtEl>
                                          <p:spTgt spid="1065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106501"/>
                                        </p:tgtEl>
                                        <p:attrNameLst>
                                          <p:attrName>style.visibility</p:attrName>
                                        </p:attrNameLst>
                                      </p:cBhvr>
                                      <p:to>
                                        <p:strVal val="visible"/>
                                      </p:to>
                                    </p:set>
                                    <p:animEffect transition="in" filter="strips(upRight)">
                                      <p:cBhvr>
                                        <p:cTn id="30"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P spid="106500" grpId="0"/>
      <p:bldP spid="10650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E8A2E70-1FE9-4EC6-B87F-9943BB04DDBE}"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4819" name="Rectangle 2"/>
          <p:cNvSpPr>
            <a:spLocks noGrp="1" noChangeArrowheads="1"/>
          </p:cNvSpPr>
          <p:nvPr>
            <p:ph type="title"/>
          </p:nvPr>
        </p:nvSpPr>
        <p:spPr/>
        <p:txBody>
          <a:bodyPr/>
          <a:lstStyle/>
          <a:p>
            <a:pPr eaLnBrk="1" hangingPunct="1"/>
            <a:r>
              <a:rPr lang="en-US" altLang="zh-CN" smtClean="0"/>
              <a:t>4.2.3  </a:t>
            </a:r>
            <a:r>
              <a:rPr lang="zh-CN" altLang="en-US" smtClean="0"/>
              <a:t>谓词的语言翻译</a:t>
            </a:r>
          </a:p>
        </p:txBody>
      </p:sp>
      <p:graphicFrame>
        <p:nvGraphicFramePr>
          <p:cNvPr id="130058" name="Object 10"/>
          <p:cNvGraphicFramePr>
            <a:graphicFrameLocks noChangeAspect="1"/>
          </p:cNvGraphicFramePr>
          <p:nvPr>
            <p:ph sz="quarter" idx="2"/>
          </p:nvPr>
        </p:nvGraphicFramePr>
        <p:xfrm>
          <a:off x="1476375" y="1255713"/>
          <a:ext cx="6251575" cy="1236662"/>
        </p:xfrm>
        <a:graphic>
          <a:graphicData uri="http://schemas.openxmlformats.org/presentationml/2006/ole">
            <mc:AlternateContent xmlns:mc="http://schemas.openxmlformats.org/markup-compatibility/2006">
              <mc:Choice xmlns:v="urn:schemas-microsoft-com:vml" Requires="v">
                <p:oleObj spid="_x0000_s34823" name="Equation" r:id="rId3" imgW="2501900" imgH="495300" progId="Equation.DSMT4">
                  <p:embed/>
                </p:oleObj>
              </mc:Choice>
              <mc:Fallback>
                <p:oleObj name="Equation" r:id="rId3" imgW="2501900" imgH="4953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255713"/>
                        <a:ext cx="6251575" cy="123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0" name="Object 12"/>
          <p:cNvGraphicFramePr>
            <a:graphicFrameLocks noChangeAspect="1"/>
          </p:cNvGraphicFramePr>
          <p:nvPr>
            <p:ph sz="quarter" idx="3"/>
          </p:nvPr>
        </p:nvGraphicFramePr>
        <p:xfrm>
          <a:off x="1476375" y="2565400"/>
          <a:ext cx="6094413" cy="1236663"/>
        </p:xfrm>
        <a:graphic>
          <a:graphicData uri="http://schemas.openxmlformats.org/presentationml/2006/ole">
            <mc:AlternateContent xmlns:mc="http://schemas.openxmlformats.org/markup-compatibility/2006">
              <mc:Choice xmlns:v="urn:schemas-microsoft-com:vml" Requires="v">
                <p:oleObj spid="_x0000_s34824" name="Equation" r:id="rId5" imgW="2438400" imgH="495300" progId="Equation.DSMT4">
                  <p:embed/>
                </p:oleObj>
              </mc:Choice>
              <mc:Fallback>
                <p:oleObj name="Equation" r:id="rId5" imgW="2438400" imgH="4953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565400"/>
                        <a:ext cx="6094413"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3" name="Rectangle 15"/>
          <p:cNvSpPr>
            <a:spLocks noGrp="1" noChangeArrowheads="1"/>
          </p:cNvSpPr>
          <p:nvPr>
            <p:ph type="body" idx="1"/>
          </p:nvPr>
        </p:nvSpPr>
        <p:spPr>
          <a:xfrm>
            <a:off x="539750" y="3789363"/>
            <a:ext cx="8064500" cy="2314575"/>
          </a:xfrm>
          <a:noFill/>
        </p:spPr>
        <p:txBody>
          <a:bodyPr/>
          <a:lstStyle/>
          <a:p>
            <a:pPr marL="0" indent="0" eaLnBrk="1" hangingPunct="1">
              <a:buFont typeface="Wingdings" panose="05000000000000000000" pitchFamily="2" charset="2"/>
              <a:buNone/>
            </a:pPr>
            <a:r>
              <a:rPr lang="zh-CN" altLang="en-US" smtClean="0"/>
              <a:t>特殊的，当个体域</a:t>
            </a:r>
            <a:r>
              <a:rPr lang="en-US" altLang="zh-CN" smtClean="0">
                <a:solidFill>
                  <a:srgbClr val="0000FF"/>
                </a:solidFill>
              </a:rPr>
              <a:t>D</a:t>
            </a:r>
            <a:r>
              <a:rPr lang="zh-CN" altLang="en-US" smtClean="0">
                <a:solidFill>
                  <a:srgbClr val="0000FF"/>
                </a:solidFill>
              </a:rPr>
              <a:t>＝</a:t>
            </a:r>
            <a:r>
              <a:rPr lang="en-US" altLang="zh-CN" smtClean="0">
                <a:solidFill>
                  <a:srgbClr val="0000FF"/>
                </a:solidFill>
              </a:rPr>
              <a:t>{x</a:t>
            </a:r>
            <a:r>
              <a:rPr lang="en-US" altLang="zh-CN" baseline="-25000" smtClean="0">
                <a:solidFill>
                  <a:srgbClr val="0000FF"/>
                </a:solidFill>
              </a:rPr>
              <a:t>0</a:t>
            </a:r>
            <a:r>
              <a:rPr lang="en-US" altLang="zh-CN" smtClean="0">
                <a:solidFill>
                  <a:srgbClr val="0000FF"/>
                </a:solidFill>
              </a:rPr>
              <a:t>, x</a:t>
            </a:r>
            <a:r>
              <a:rPr lang="en-US" altLang="zh-CN" baseline="-25000" smtClean="0">
                <a:solidFill>
                  <a:srgbClr val="0000FF"/>
                </a:solidFill>
              </a:rPr>
              <a:t>1</a:t>
            </a:r>
            <a:r>
              <a:rPr lang="en-US" altLang="zh-CN" smtClean="0">
                <a:solidFill>
                  <a:srgbClr val="0000FF"/>
                </a:solidFill>
              </a:rPr>
              <a:t>, </a:t>
            </a:r>
            <a:r>
              <a:rPr lang="en-US" altLang="zh-CN" smtClean="0">
                <a:solidFill>
                  <a:srgbClr val="0000FF"/>
                </a:solidFill>
                <a:latin typeface="宋体" panose="02010600030101010101" pitchFamily="2" charset="-122"/>
              </a:rPr>
              <a:t>…</a:t>
            </a:r>
            <a:r>
              <a:rPr lang="en-US" altLang="zh-CN" smtClean="0">
                <a:solidFill>
                  <a:srgbClr val="0000FF"/>
                </a:solidFill>
              </a:rPr>
              <a:t>}</a:t>
            </a:r>
            <a:r>
              <a:rPr lang="zh-CN" altLang="en-US" smtClean="0"/>
              <a:t>是</a:t>
            </a:r>
            <a:r>
              <a:rPr lang="zh-CN" altLang="en-US" smtClean="0">
                <a:solidFill>
                  <a:srgbClr val="FF0000"/>
                </a:solidFill>
              </a:rPr>
              <a:t>可数集合</a:t>
            </a:r>
            <a:r>
              <a:rPr lang="zh-CN" altLang="en-US" smtClean="0"/>
              <a:t>时，上述</a:t>
            </a:r>
            <a:r>
              <a:rPr lang="en-US" altLang="zh-CN" smtClean="0"/>
              <a:t>(</a:t>
            </a:r>
            <a:r>
              <a:rPr lang="en-US" altLang="zh-CN" smtClean="0">
                <a:sym typeface="Symbol" panose="05050102010706020507" pitchFamily="18" charset="2"/>
              </a:rPr>
              <a:t></a:t>
            </a:r>
            <a:r>
              <a:rPr lang="en-US" altLang="zh-CN" smtClean="0"/>
              <a:t>x)G(x)</a:t>
            </a:r>
            <a:r>
              <a:rPr lang="zh-CN" altLang="en-US" smtClean="0"/>
              <a:t>、</a:t>
            </a:r>
            <a:r>
              <a:rPr lang="en-US" altLang="zh-CN" smtClean="0"/>
              <a:t>(</a:t>
            </a:r>
            <a:r>
              <a:rPr lang="en-US" altLang="zh-CN" smtClean="0">
                <a:sym typeface="Symbol" panose="05050102010706020507" pitchFamily="18" charset="2"/>
              </a:rPr>
              <a:t></a:t>
            </a:r>
            <a:r>
              <a:rPr lang="en-US" altLang="zh-CN" smtClean="0"/>
              <a:t>x)G(x)</a:t>
            </a:r>
            <a:r>
              <a:rPr lang="zh-CN" altLang="en-US" smtClean="0"/>
              <a:t>的真值可表示为：</a:t>
            </a:r>
          </a:p>
          <a:p>
            <a:pPr marL="0" indent="0" eaLnBrk="1" hangingPunct="1">
              <a:buFont typeface="Wingdings" panose="05000000000000000000" pitchFamily="2" charset="2"/>
              <a:buNone/>
            </a:pPr>
            <a:r>
              <a:rPr lang="en-US" altLang="zh-CN" smtClean="0"/>
              <a:t>     </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x)G(x)=G(x</a:t>
            </a:r>
            <a:r>
              <a:rPr lang="en-US" altLang="zh-CN" baseline="-25000" smtClean="0">
                <a:solidFill>
                  <a:srgbClr val="0000FF"/>
                </a:solidFill>
              </a:rPr>
              <a:t>0</a:t>
            </a:r>
            <a:r>
              <a:rPr lang="en-US" altLang="zh-CN" smtClean="0">
                <a:solidFill>
                  <a:srgbClr val="0000FF"/>
                </a:solidFill>
              </a:rPr>
              <a:t>)∧G(x</a:t>
            </a:r>
            <a:r>
              <a:rPr lang="en-US" altLang="zh-CN" baseline="-25000" smtClean="0">
                <a:solidFill>
                  <a:srgbClr val="0000FF"/>
                </a:solidFill>
              </a:rPr>
              <a:t>1</a:t>
            </a:r>
            <a:r>
              <a:rPr lang="en-US" altLang="zh-CN" smtClean="0">
                <a:solidFill>
                  <a:srgbClr val="0000FF"/>
                </a:solidFill>
              </a:rPr>
              <a:t>)∧...</a:t>
            </a:r>
          </a:p>
          <a:p>
            <a:pPr marL="0" indent="0" eaLnBrk="1" hangingPunct="1">
              <a:buFont typeface="Wingdings" panose="05000000000000000000" pitchFamily="2" charset="2"/>
              <a:buNone/>
            </a:pPr>
            <a:r>
              <a:rPr lang="en-US" altLang="zh-CN" smtClean="0">
                <a:solidFill>
                  <a:srgbClr val="0000FF"/>
                </a:solidFill>
              </a:rPr>
              <a:t>     (</a:t>
            </a:r>
            <a:r>
              <a:rPr lang="en-US" altLang="zh-CN" smtClean="0">
                <a:solidFill>
                  <a:srgbClr val="0000FF"/>
                </a:solidFill>
                <a:sym typeface="Symbol" panose="05050102010706020507" pitchFamily="18" charset="2"/>
              </a:rPr>
              <a:t></a:t>
            </a:r>
            <a:r>
              <a:rPr lang="en-US" altLang="zh-CN" smtClean="0">
                <a:solidFill>
                  <a:srgbClr val="0000FF"/>
                </a:solidFill>
              </a:rPr>
              <a:t>x)G(x)=G(x</a:t>
            </a:r>
            <a:r>
              <a:rPr lang="en-US" altLang="zh-CN" baseline="-25000" smtClean="0">
                <a:solidFill>
                  <a:srgbClr val="0000FF"/>
                </a:solidFill>
              </a:rPr>
              <a:t>0</a:t>
            </a:r>
            <a:r>
              <a:rPr lang="en-US" altLang="zh-CN" smtClean="0">
                <a:solidFill>
                  <a:srgbClr val="0000FF"/>
                </a:solidFill>
              </a:rPr>
              <a:t>)∨G(x</a:t>
            </a:r>
            <a:r>
              <a:rPr lang="en-US" altLang="zh-CN" baseline="-25000" smtClean="0">
                <a:solidFill>
                  <a:srgbClr val="0000FF"/>
                </a:solidFill>
              </a:rPr>
              <a:t>1</a:t>
            </a:r>
            <a:r>
              <a:rPr lang="en-US" altLang="zh-CN" smtClean="0">
                <a:solidFill>
                  <a:srgbClr val="0000FF"/>
                </a:solidFill>
              </a:rPr>
              <a:t>)∨...</a:t>
            </a:r>
            <a:endParaRPr lang="zh-CN" altLang="en-US" smtClean="0">
              <a:solidFill>
                <a:srgbClr val="0000FF"/>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130058"/>
                                        </p:tgtEl>
                                        <p:attrNameLst>
                                          <p:attrName>style.visibility</p:attrName>
                                        </p:attrNameLst>
                                      </p:cBhvr>
                                      <p:to>
                                        <p:strVal val="visible"/>
                                      </p:to>
                                    </p:set>
                                    <p:anim calcmode="lin" valueType="num">
                                      <p:cBhvr>
                                        <p:cTn id="7" dur="1000" fill="hold"/>
                                        <p:tgtEl>
                                          <p:spTgt spid="130058"/>
                                        </p:tgtEl>
                                        <p:attrNameLst>
                                          <p:attrName>ppt_w</p:attrName>
                                        </p:attrNameLst>
                                      </p:cBhvr>
                                      <p:tavLst>
                                        <p:tav tm="0">
                                          <p:val>
                                            <p:fltVal val="0"/>
                                          </p:val>
                                        </p:tav>
                                        <p:tav tm="100000">
                                          <p:val>
                                            <p:strVal val="#ppt_w"/>
                                          </p:val>
                                        </p:tav>
                                      </p:tavLst>
                                    </p:anim>
                                    <p:anim calcmode="lin" valueType="num">
                                      <p:cBhvr>
                                        <p:cTn id="8" dur="1000" fill="hold"/>
                                        <p:tgtEl>
                                          <p:spTgt spid="130058"/>
                                        </p:tgtEl>
                                        <p:attrNameLst>
                                          <p:attrName>ppt_h</p:attrName>
                                        </p:attrNameLst>
                                      </p:cBhvr>
                                      <p:tavLst>
                                        <p:tav tm="0">
                                          <p:val>
                                            <p:fltVal val="0"/>
                                          </p:val>
                                        </p:tav>
                                        <p:tav tm="100000">
                                          <p:val>
                                            <p:strVal val="#ppt_h"/>
                                          </p:val>
                                        </p:tav>
                                      </p:tavLst>
                                    </p:anim>
                                    <p:anim calcmode="lin" valueType="num">
                                      <p:cBhvr>
                                        <p:cTn id="9" dur="1000" fill="hold"/>
                                        <p:tgtEl>
                                          <p:spTgt spid="1300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005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nodeType="afterEffect">
                                  <p:stCondLst>
                                    <p:cond delay="0"/>
                                  </p:stCondLst>
                                  <p:childTnLst>
                                    <p:set>
                                      <p:cBhvr>
                                        <p:cTn id="13" dur="1" fill="hold">
                                          <p:stCondLst>
                                            <p:cond delay="0"/>
                                          </p:stCondLst>
                                        </p:cTn>
                                        <p:tgtEl>
                                          <p:spTgt spid="130060"/>
                                        </p:tgtEl>
                                        <p:attrNameLst>
                                          <p:attrName>style.visibility</p:attrName>
                                        </p:attrNameLst>
                                      </p:cBhvr>
                                      <p:to>
                                        <p:strVal val="visible"/>
                                      </p:to>
                                    </p:set>
                                    <p:anim calcmode="lin" valueType="num">
                                      <p:cBhvr>
                                        <p:cTn id="14" dur="1000" fill="hold"/>
                                        <p:tgtEl>
                                          <p:spTgt spid="130060"/>
                                        </p:tgtEl>
                                        <p:attrNameLst>
                                          <p:attrName>ppt_w</p:attrName>
                                        </p:attrNameLst>
                                      </p:cBhvr>
                                      <p:tavLst>
                                        <p:tav tm="0">
                                          <p:val>
                                            <p:fltVal val="0"/>
                                          </p:val>
                                        </p:tav>
                                        <p:tav tm="100000">
                                          <p:val>
                                            <p:strVal val="#ppt_w"/>
                                          </p:val>
                                        </p:tav>
                                      </p:tavLst>
                                    </p:anim>
                                    <p:anim calcmode="lin" valueType="num">
                                      <p:cBhvr>
                                        <p:cTn id="15" dur="1000" fill="hold"/>
                                        <p:tgtEl>
                                          <p:spTgt spid="130060"/>
                                        </p:tgtEl>
                                        <p:attrNameLst>
                                          <p:attrName>ppt_h</p:attrName>
                                        </p:attrNameLst>
                                      </p:cBhvr>
                                      <p:tavLst>
                                        <p:tav tm="0">
                                          <p:val>
                                            <p:fltVal val="0"/>
                                          </p:val>
                                        </p:tav>
                                        <p:tav tm="100000">
                                          <p:val>
                                            <p:strVal val="#ppt_h"/>
                                          </p:val>
                                        </p:tav>
                                      </p:tavLst>
                                    </p:anim>
                                    <p:anim calcmode="lin" valueType="num">
                                      <p:cBhvr>
                                        <p:cTn id="16" dur="1000" fill="hold"/>
                                        <p:tgtEl>
                                          <p:spTgt spid="130060"/>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300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30063">
                                            <p:txEl>
                                              <p:pRg st="0" end="0"/>
                                            </p:txEl>
                                          </p:spTgt>
                                        </p:tgtEl>
                                        <p:attrNameLst>
                                          <p:attrName>style.visibility</p:attrName>
                                        </p:attrNameLst>
                                      </p:cBhvr>
                                      <p:to>
                                        <p:strVal val="visible"/>
                                      </p:to>
                                    </p:set>
                                    <p:animEffect transition="in" filter="strips(downLeft)">
                                      <p:cBhvr>
                                        <p:cTn id="22" dur="500"/>
                                        <p:tgtEl>
                                          <p:spTgt spid="13006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30063">
                                            <p:txEl>
                                              <p:pRg st="1" end="1"/>
                                            </p:txEl>
                                          </p:spTgt>
                                        </p:tgtEl>
                                        <p:attrNameLst>
                                          <p:attrName>style.visibility</p:attrName>
                                        </p:attrNameLst>
                                      </p:cBhvr>
                                      <p:to>
                                        <p:strVal val="visible"/>
                                      </p:to>
                                    </p:set>
                                    <p:animEffect transition="in" filter="strips(downLeft)">
                                      <p:cBhvr>
                                        <p:cTn id="27" dur="500"/>
                                        <p:tgtEl>
                                          <p:spTgt spid="13006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30063">
                                            <p:txEl>
                                              <p:pRg st="2" end="2"/>
                                            </p:txEl>
                                          </p:spTgt>
                                        </p:tgtEl>
                                        <p:attrNameLst>
                                          <p:attrName>style.visibility</p:attrName>
                                        </p:attrNameLst>
                                      </p:cBhvr>
                                      <p:to>
                                        <p:strVal val="visible"/>
                                      </p:to>
                                    </p:set>
                                    <p:animEffect transition="in" filter="strips(downLeft)">
                                      <p:cBhvr>
                                        <p:cTn id="32" dur="500"/>
                                        <p:tgtEl>
                                          <p:spTgt spid="1300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A5B46F52-A30C-4D6F-B3F8-B7DD88E79B2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5843" name="Rectangle 2"/>
          <p:cNvSpPr>
            <a:spLocks noGrp="1" noChangeArrowheads="1"/>
          </p:cNvSpPr>
          <p:nvPr>
            <p:ph type="title"/>
          </p:nvPr>
        </p:nvSpPr>
        <p:spPr/>
        <p:txBody>
          <a:bodyPr/>
          <a:lstStyle/>
          <a:p>
            <a:pPr eaLnBrk="1" hangingPunct="1"/>
            <a:r>
              <a:rPr lang="zh-CN" altLang="en-US" smtClean="0"/>
              <a:t>个体域可数或有限</a:t>
            </a:r>
            <a:endParaRPr lang="en-US" altLang="zh-CN" smtClean="0"/>
          </a:p>
        </p:txBody>
      </p:sp>
      <p:sp>
        <p:nvSpPr>
          <p:cNvPr id="157700" name="Rectangle 4"/>
          <p:cNvSpPr>
            <a:spLocks noChangeArrowheads="1"/>
          </p:cNvSpPr>
          <p:nvPr/>
        </p:nvSpPr>
        <p:spPr bwMode="auto">
          <a:xfrm>
            <a:off x="539750" y="1484313"/>
            <a:ext cx="8064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更特别的，当个体域</a:t>
            </a:r>
            <a:r>
              <a:rPr lang="en-US" altLang="zh-CN">
                <a:solidFill>
                  <a:srgbClr val="0000FF"/>
                </a:solidFill>
              </a:rPr>
              <a:t>D</a:t>
            </a:r>
            <a:r>
              <a:rPr lang="zh-CN" altLang="en-US">
                <a:solidFill>
                  <a:srgbClr val="0000FF"/>
                </a:solidFill>
              </a:rPr>
              <a:t>＝</a:t>
            </a:r>
            <a:r>
              <a:rPr lang="en-US" altLang="zh-CN">
                <a:solidFill>
                  <a:srgbClr val="0000FF"/>
                </a:solidFill>
              </a:rPr>
              <a:t>{x</a:t>
            </a:r>
            <a:r>
              <a:rPr lang="en-US" altLang="zh-CN" baseline="-25000">
                <a:solidFill>
                  <a:srgbClr val="0000FF"/>
                </a:solidFill>
              </a:rPr>
              <a:t>0</a:t>
            </a:r>
            <a:r>
              <a:rPr lang="en-US" altLang="zh-CN">
                <a:solidFill>
                  <a:srgbClr val="0000FF"/>
                </a:solidFill>
              </a:rPr>
              <a:t>, x</a:t>
            </a:r>
            <a:r>
              <a:rPr lang="en-US" altLang="zh-CN" baseline="-25000">
                <a:solidFill>
                  <a:srgbClr val="0000FF"/>
                </a:solidFill>
              </a:rPr>
              <a:t>1</a:t>
            </a:r>
            <a:r>
              <a:rPr lang="en-US" altLang="zh-CN">
                <a:solidFill>
                  <a:srgbClr val="0000FF"/>
                </a:solidFill>
              </a:rPr>
              <a:t>, </a:t>
            </a:r>
            <a:r>
              <a:rPr lang="en-US" altLang="zh-CN">
                <a:solidFill>
                  <a:srgbClr val="0000FF"/>
                </a:solidFill>
                <a:latin typeface="宋体" panose="02010600030101010101" pitchFamily="2" charset="-122"/>
              </a:rPr>
              <a:t>…</a:t>
            </a:r>
            <a:r>
              <a:rPr lang="en-US" altLang="zh-CN">
                <a:solidFill>
                  <a:srgbClr val="0000FF"/>
                </a:solidFill>
              </a:rPr>
              <a:t>, x</a:t>
            </a:r>
            <a:r>
              <a:rPr lang="en-US" altLang="zh-CN" baseline="-25000">
                <a:solidFill>
                  <a:srgbClr val="0000FF"/>
                </a:solidFill>
              </a:rPr>
              <a:t>n</a:t>
            </a:r>
            <a:r>
              <a:rPr lang="en-US" altLang="zh-CN">
                <a:solidFill>
                  <a:srgbClr val="0000FF"/>
                </a:solidFill>
              </a:rPr>
              <a:t>}</a:t>
            </a:r>
            <a:r>
              <a:rPr lang="zh-CN" altLang="en-US"/>
              <a:t>是</a:t>
            </a:r>
            <a:r>
              <a:rPr lang="zh-CN" altLang="en-US">
                <a:solidFill>
                  <a:srgbClr val="FF0000"/>
                </a:solidFill>
              </a:rPr>
              <a:t>有限集合</a:t>
            </a:r>
            <a:r>
              <a:rPr lang="zh-CN" altLang="en-US"/>
              <a:t>时，上述</a:t>
            </a:r>
            <a:r>
              <a:rPr lang="en-US" altLang="zh-CN"/>
              <a:t>(</a:t>
            </a:r>
            <a:r>
              <a:rPr lang="en-US" altLang="zh-CN">
                <a:sym typeface="Symbol" panose="05050102010706020507" pitchFamily="18" charset="2"/>
              </a:rPr>
              <a:t></a:t>
            </a:r>
            <a:r>
              <a:rPr lang="en-US" altLang="zh-CN"/>
              <a:t>x)G(x)</a:t>
            </a:r>
            <a:r>
              <a:rPr lang="zh-CN" altLang="en-US"/>
              <a:t>、</a:t>
            </a:r>
            <a:r>
              <a:rPr lang="en-US" altLang="zh-CN"/>
              <a:t>(</a:t>
            </a:r>
            <a:r>
              <a:rPr lang="en-US" altLang="zh-CN">
                <a:sym typeface="Symbol" panose="05050102010706020507" pitchFamily="18" charset="2"/>
              </a:rPr>
              <a:t></a:t>
            </a:r>
            <a:r>
              <a:rPr lang="en-US" altLang="zh-CN"/>
              <a:t>x)G(x)</a:t>
            </a:r>
            <a:r>
              <a:rPr lang="zh-CN" altLang="en-US"/>
              <a:t>的真值可以用与之等价的命题公式来进行表示。</a:t>
            </a:r>
          </a:p>
          <a:p>
            <a:pPr eaLnBrk="1" hangingPunct="1">
              <a:buFont typeface="Wingdings" panose="05000000000000000000" pitchFamily="2" charset="2"/>
              <a:buNone/>
            </a:pPr>
            <a:r>
              <a:rPr lang="en-US" altLang="zh-CN">
                <a:solidFill>
                  <a:srgbClr val="0000FF"/>
                </a:solidFill>
              </a:rPr>
              <a:t>     (</a:t>
            </a:r>
            <a:r>
              <a:rPr lang="en-US" altLang="zh-CN">
                <a:solidFill>
                  <a:srgbClr val="0000FF"/>
                </a:solidFill>
                <a:sym typeface="Symbol" panose="05050102010706020507" pitchFamily="18" charset="2"/>
              </a:rPr>
              <a:t></a:t>
            </a:r>
            <a:r>
              <a:rPr lang="en-US" altLang="zh-CN">
                <a:solidFill>
                  <a:srgbClr val="0000FF"/>
                </a:solidFill>
              </a:rPr>
              <a:t>x)G(x)=G(x</a:t>
            </a:r>
            <a:r>
              <a:rPr lang="en-US" altLang="zh-CN" baseline="-25000">
                <a:solidFill>
                  <a:srgbClr val="0000FF"/>
                </a:solidFill>
              </a:rPr>
              <a:t>0</a:t>
            </a:r>
            <a:r>
              <a:rPr lang="en-US" altLang="zh-CN">
                <a:solidFill>
                  <a:srgbClr val="0000FF"/>
                </a:solidFill>
              </a:rPr>
              <a:t>)∧G(x</a:t>
            </a:r>
            <a:r>
              <a:rPr lang="en-US" altLang="zh-CN" baseline="-25000">
                <a:solidFill>
                  <a:srgbClr val="0000FF"/>
                </a:solidFill>
              </a:rPr>
              <a:t>1</a:t>
            </a:r>
            <a:r>
              <a:rPr lang="en-US" altLang="zh-CN">
                <a:solidFill>
                  <a:srgbClr val="0000FF"/>
                </a:solidFill>
              </a:rPr>
              <a:t>)∧...∧G(x</a:t>
            </a:r>
            <a:r>
              <a:rPr lang="en-US" altLang="zh-CN" baseline="-25000">
                <a:solidFill>
                  <a:srgbClr val="0000FF"/>
                </a:solidFill>
              </a:rPr>
              <a:t>n</a:t>
            </a:r>
            <a:r>
              <a:rPr lang="en-US" altLang="zh-CN">
                <a:solidFill>
                  <a:srgbClr val="0000FF"/>
                </a:solidFill>
              </a:rPr>
              <a:t>)</a:t>
            </a:r>
          </a:p>
          <a:p>
            <a:pPr eaLnBrk="1" hangingPunct="1">
              <a:buFont typeface="Wingdings" panose="05000000000000000000" pitchFamily="2" charset="2"/>
              <a:buNone/>
            </a:pPr>
            <a:r>
              <a:rPr lang="en-US" altLang="zh-CN">
                <a:solidFill>
                  <a:srgbClr val="0000FF"/>
                </a:solidFill>
              </a:rPr>
              <a:t>     (</a:t>
            </a:r>
            <a:r>
              <a:rPr lang="en-US" altLang="zh-CN">
                <a:solidFill>
                  <a:srgbClr val="0000FF"/>
                </a:solidFill>
                <a:sym typeface="Symbol" panose="05050102010706020507" pitchFamily="18" charset="2"/>
              </a:rPr>
              <a:t></a:t>
            </a:r>
            <a:r>
              <a:rPr lang="en-US" altLang="zh-CN">
                <a:solidFill>
                  <a:srgbClr val="0000FF"/>
                </a:solidFill>
              </a:rPr>
              <a:t>x)G(x)=G(x</a:t>
            </a:r>
            <a:r>
              <a:rPr lang="en-US" altLang="zh-CN" baseline="-25000">
                <a:solidFill>
                  <a:srgbClr val="0000FF"/>
                </a:solidFill>
              </a:rPr>
              <a:t>0</a:t>
            </a:r>
            <a:r>
              <a:rPr lang="en-US" altLang="zh-CN">
                <a:solidFill>
                  <a:srgbClr val="0000FF"/>
                </a:solidFill>
              </a:rPr>
              <a:t>)∨G(x</a:t>
            </a:r>
            <a:r>
              <a:rPr lang="en-US" altLang="zh-CN" baseline="-25000">
                <a:solidFill>
                  <a:srgbClr val="0000FF"/>
                </a:solidFill>
              </a:rPr>
              <a:t>1</a:t>
            </a:r>
            <a:r>
              <a:rPr lang="en-US" altLang="zh-CN">
                <a:solidFill>
                  <a:srgbClr val="0000FF"/>
                </a:solidFill>
              </a:rPr>
              <a:t>)∨...∨G(x</a:t>
            </a:r>
            <a:r>
              <a:rPr lang="en-US" altLang="zh-CN" baseline="-25000">
                <a:solidFill>
                  <a:srgbClr val="0000FF"/>
                </a:solidFill>
              </a:rPr>
              <a:t>n</a:t>
            </a:r>
            <a:r>
              <a:rPr lang="en-US" altLang="zh-CN">
                <a:solidFill>
                  <a:srgbClr val="0000FF"/>
                </a:solidFill>
              </a:rPr>
              <a:t>)</a:t>
            </a:r>
            <a:endParaRPr lang="zh-CN" altLang="en-US">
              <a:solidFill>
                <a:srgbClr val="0000FF"/>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57700">
                                            <p:txEl>
                                              <p:pRg st="0" end="0"/>
                                            </p:txEl>
                                          </p:spTgt>
                                        </p:tgtEl>
                                        <p:attrNameLst>
                                          <p:attrName>style.visibility</p:attrName>
                                        </p:attrNameLst>
                                      </p:cBhvr>
                                      <p:to>
                                        <p:strVal val="visible"/>
                                      </p:to>
                                    </p:set>
                                    <p:animEffect transition="in" filter="strips(upRight)">
                                      <p:cBhvr>
                                        <p:cTn id="7" dur="500"/>
                                        <p:tgtEl>
                                          <p:spTgt spid="157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57700">
                                            <p:txEl>
                                              <p:pRg st="1" end="1"/>
                                            </p:txEl>
                                          </p:spTgt>
                                        </p:tgtEl>
                                        <p:attrNameLst>
                                          <p:attrName>style.visibility</p:attrName>
                                        </p:attrNameLst>
                                      </p:cBhvr>
                                      <p:to>
                                        <p:strVal val="visible"/>
                                      </p:to>
                                    </p:set>
                                    <p:animEffect transition="in" filter="strips(upRight)">
                                      <p:cBhvr>
                                        <p:cTn id="12" dur="500"/>
                                        <p:tgtEl>
                                          <p:spTgt spid="157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57700">
                                            <p:txEl>
                                              <p:pRg st="2" end="2"/>
                                            </p:txEl>
                                          </p:spTgt>
                                        </p:tgtEl>
                                        <p:attrNameLst>
                                          <p:attrName>style.visibility</p:attrName>
                                        </p:attrNameLst>
                                      </p:cBhvr>
                                      <p:to>
                                        <p:strVal val="visible"/>
                                      </p:to>
                                    </p:set>
                                    <p:animEffect transition="in" filter="strips(upRight)">
                                      <p:cBhvr>
                                        <p:cTn id="17" dur="500"/>
                                        <p:tgtEl>
                                          <p:spTgt spid="1577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38B47CE-BB15-4B04-BE08-8814303A2C5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6867" name="Rectangle 2"/>
          <p:cNvSpPr>
            <a:spLocks noGrp="1" noChangeArrowheads="1"/>
          </p:cNvSpPr>
          <p:nvPr>
            <p:ph type="title"/>
          </p:nvPr>
        </p:nvSpPr>
        <p:spPr/>
        <p:txBody>
          <a:bodyPr/>
          <a:lstStyle/>
          <a:p>
            <a:pPr eaLnBrk="1" hangingPunct="1"/>
            <a:r>
              <a:rPr lang="zh-CN" altLang="en-US" smtClean="0"/>
              <a:t>例</a:t>
            </a:r>
            <a:r>
              <a:rPr lang="en-US" altLang="zh-CN" smtClean="0"/>
              <a:t>4.2.5</a:t>
            </a:r>
            <a:endParaRPr lang="zh-CN" altLang="en-US" smtClean="0"/>
          </a:p>
        </p:txBody>
      </p:sp>
      <p:sp>
        <p:nvSpPr>
          <p:cNvPr id="135171" name="Rectangle 3"/>
          <p:cNvSpPr>
            <a:spLocks noGrp="1" noChangeArrowheads="1"/>
          </p:cNvSpPr>
          <p:nvPr>
            <p:ph type="body" idx="1"/>
          </p:nvPr>
        </p:nvSpPr>
        <p:spPr>
          <a:xfrm>
            <a:off x="468313" y="1196975"/>
            <a:ext cx="8302625" cy="4110038"/>
          </a:xfrm>
          <a:noFill/>
        </p:spPr>
        <p:txBody>
          <a:bodyPr/>
          <a:lstStyle/>
          <a:p>
            <a:pPr marL="0" indent="0" eaLnBrk="1" hangingPunct="1">
              <a:buFont typeface="Wingdings" panose="05000000000000000000" pitchFamily="2" charset="2"/>
              <a:buNone/>
            </a:pPr>
            <a:r>
              <a:rPr lang="zh-CN" altLang="en-US" smtClean="0"/>
              <a:t>设</a:t>
            </a:r>
            <a:r>
              <a:rPr lang="en-US" altLang="zh-CN" smtClean="0">
                <a:solidFill>
                  <a:srgbClr val="FF0000"/>
                </a:solidFill>
              </a:rPr>
              <a:t>P(x)</a:t>
            </a:r>
            <a:r>
              <a:rPr lang="zh-CN" altLang="en-US" smtClean="0">
                <a:solidFill>
                  <a:srgbClr val="FF0000"/>
                </a:solidFill>
              </a:rPr>
              <a:t>：</a:t>
            </a:r>
            <a:r>
              <a:rPr lang="en-US" altLang="zh-CN" smtClean="0">
                <a:solidFill>
                  <a:srgbClr val="FF0000"/>
                </a:solidFill>
              </a:rPr>
              <a:t>x</a:t>
            </a:r>
            <a:r>
              <a:rPr lang="zh-CN" altLang="en-US" smtClean="0">
                <a:solidFill>
                  <a:srgbClr val="FF0000"/>
                </a:solidFill>
              </a:rPr>
              <a:t>是素数；</a:t>
            </a:r>
            <a:r>
              <a:rPr lang="en-US" altLang="zh-CN" smtClean="0">
                <a:solidFill>
                  <a:srgbClr val="FF0000"/>
                </a:solidFill>
              </a:rPr>
              <a:t>I(x)</a:t>
            </a:r>
            <a:r>
              <a:rPr lang="zh-CN" altLang="en-US" smtClean="0">
                <a:solidFill>
                  <a:srgbClr val="FF0000"/>
                </a:solidFill>
              </a:rPr>
              <a:t>：</a:t>
            </a:r>
            <a:r>
              <a:rPr lang="en-US" altLang="zh-CN" smtClean="0">
                <a:solidFill>
                  <a:srgbClr val="FF0000"/>
                </a:solidFill>
              </a:rPr>
              <a:t>x</a:t>
            </a:r>
            <a:r>
              <a:rPr lang="zh-CN" altLang="en-US" smtClean="0">
                <a:solidFill>
                  <a:srgbClr val="FF0000"/>
                </a:solidFill>
              </a:rPr>
              <a:t>是整数；</a:t>
            </a:r>
            <a:r>
              <a:rPr lang="en-US" altLang="zh-CN" smtClean="0">
                <a:solidFill>
                  <a:srgbClr val="FF0000"/>
                </a:solidFill>
              </a:rPr>
              <a:t>Q(x, y)</a:t>
            </a:r>
            <a:r>
              <a:rPr lang="zh-CN" altLang="en-US" smtClean="0">
                <a:solidFill>
                  <a:srgbClr val="FF0000"/>
                </a:solidFill>
              </a:rPr>
              <a:t>：</a:t>
            </a:r>
            <a:r>
              <a:rPr lang="en-US" altLang="zh-CN" smtClean="0">
                <a:solidFill>
                  <a:srgbClr val="FF0000"/>
                </a:solidFill>
              </a:rPr>
              <a:t>x+y=0</a:t>
            </a:r>
            <a:r>
              <a:rPr lang="zh-CN" altLang="en-US" smtClean="0"/>
              <a:t>。用语句描述下述句子，并判断其真假值。</a:t>
            </a:r>
          </a:p>
          <a:p>
            <a:pPr marL="0" indent="0" eaLnBrk="1" hangingPunct="1">
              <a:buFont typeface="Wingdings" panose="05000000000000000000" pitchFamily="2" charset="2"/>
              <a:buNone/>
            </a:pPr>
            <a:r>
              <a:rPr lang="zh-CN" altLang="en-US" smtClean="0"/>
              <a:t> </a:t>
            </a:r>
            <a:r>
              <a:rPr lang="zh-CN" altLang="en-US" smtClean="0">
                <a:solidFill>
                  <a:srgbClr val="0000FF"/>
                </a:solidFill>
              </a:rPr>
              <a:t>（</a:t>
            </a:r>
            <a:r>
              <a:rPr lang="en-US" altLang="zh-CN" smtClean="0">
                <a:solidFill>
                  <a:srgbClr val="0000FF"/>
                </a:solidFill>
              </a:rPr>
              <a:t>1</a:t>
            </a:r>
            <a:r>
              <a:rPr lang="zh-CN" altLang="en-US" smtClean="0">
                <a:solidFill>
                  <a:srgbClr val="0000FF"/>
                </a:solidFill>
              </a:rPr>
              <a:t>）</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x)(I(x)→P(x))</a:t>
            </a:r>
            <a:r>
              <a:rPr lang="zh-CN" altLang="en-US" smtClean="0">
                <a:solidFill>
                  <a:srgbClr val="0000FF"/>
                </a:solidFill>
              </a:rPr>
              <a:t>；</a:t>
            </a:r>
          </a:p>
          <a:p>
            <a:pPr marL="0" indent="0" eaLnBrk="1" hangingPunct="1">
              <a:buFont typeface="Wingdings" panose="05000000000000000000" pitchFamily="2" charset="2"/>
              <a:buNone/>
            </a:pPr>
            <a:r>
              <a:rPr lang="zh-CN" altLang="en-US" smtClean="0">
                <a:solidFill>
                  <a:srgbClr val="0000FF"/>
                </a:solidFill>
              </a:rPr>
              <a:t> （</a:t>
            </a:r>
            <a:r>
              <a:rPr lang="en-US" altLang="zh-CN" smtClean="0">
                <a:solidFill>
                  <a:srgbClr val="0000FF"/>
                </a:solidFill>
              </a:rPr>
              <a:t>2</a:t>
            </a:r>
            <a:r>
              <a:rPr lang="zh-CN" altLang="en-US" smtClean="0">
                <a:solidFill>
                  <a:srgbClr val="0000FF"/>
                </a:solidFill>
              </a:rPr>
              <a:t>）</a:t>
            </a:r>
            <a:r>
              <a:rPr lang="en-US" altLang="zh-CN" smtClean="0">
                <a:solidFill>
                  <a:srgbClr val="0000FF"/>
                </a:solidFill>
              </a:rPr>
              <a:t>(</a:t>
            </a:r>
            <a:r>
              <a:rPr lang="en-US" altLang="zh-CN" smtClean="0">
                <a:solidFill>
                  <a:srgbClr val="0000FF"/>
                </a:solidFill>
                <a:sym typeface="Symbol" panose="05050102010706020507" pitchFamily="18" charset="2"/>
              </a:rPr>
              <a:t></a:t>
            </a:r>
            <a:r>
              <a:rPr lang="en-US" altLang="zh-CN" smtClean="0">
                <a:solidFill>
                  <a:srgbClr val="0000FF"/>
                </a:solidFill>
              </a:rPr>
              <a:t>x) (I(x)∧P(x))</a:t>
            </a:r>
            <a:r>
              <a:rPr lang="zh-CN" altLang="en-US" smtClean="0">
                <a:solidFill>
                  <a:srgbClr val="0000FF"/>
                </a:solidFill>
              </a:rPr>
              <a:t>；</a:t>
            </a:r>
            <a:endParaRPr lang="zh-CN" altLang="fr-FR" smtClean="0">
              <a:solidFill>
                <a:srgbClr val="0000FF"/>
              </a:solidFill>
            </a:endParaRPr>
          </a:p>
          <a:p>
            <a:pPr marL="0" indent="0" eaLnBrk="1" hangingPunct="1">
              <a:buFont typeface="Wingdings" panose="05000000000000000000" pitchFamily="2" charset="2"/>
              <a:buNone/>
            </a:pPr>
            <a:r>
              <a:rPr lang="zh-CN" altLang="fr-FR" smtClean="0">
                <a:solidFill>
                  <a:srgbClr val="0000FF"/>
                </a:solidFill>
              </a:rPr>
              <a:t> （</a:t>
            </a:r>
            <a:r>
              <a:rPr lang="fr-FR" altLang="zh-CN" smtClean="0">
                <a:solidFill>
                  <a:srgbClr val="0000FF"/>
                </a:solidFill>
              </a:rPr>
              <a:t>3</a:t>
            </a:r>
            <a:r>
              <a:rPr lang="zh-CN" altLang="fr-FR" smtClean="0">
                <a:solidFill>
                  <a:srgbClr val="0000FF"/>
                </a:solidFill>
              </a:rPr>
              <a:t>）</a:t>
            </a:r>
            <a:r>
              <a:rPr lang="fr-FR" altLang="zh-CN" smtClean="0">
                <a:solidFill>
                  <a:srgbClr val="0000FF"/>
                </a:solidFill>
              </a:rPr>
              <a:t>(</a:t>
            </a:r>
            <a:r>
              <a:rPr lang="en-US" altLang="zh-CN" smtClean="0">
                <a:solidFill>
                  <a:srgbClr val="0000FF"/>
                </a:solidFill>
                <a:sym typeface="Symbol" panose="05050102010706020507" pitchFamily="18" charset="2"/>
              </a:rPr>
              <a:t></a:t>
            </a:r>
            <a:r>
              <a:rPr lang="fr-FR" altLang="zh-CN" smtClean="0">
                <a:solidFill>
                  <a:srgbClr val="0000FF"/>
                </a:solidFill>
              </a:rPr>
              <a:t>x) (</a:t>
            </a:r>
            <a:r>
              <a:rPr lang="en-US" altLang="zh-CN" smtClean="0">
                <a:solidFill>
                  <a:srgbClr val="0000FF"/>
                </a:solidFill>
                <a:sym typeface="Symbol" panose="05050102010706020507" pitchFamily="18" charset="2"/>
              </a:rPr>
              <a:t></a:t>
            </a:r>
            <a:r>
              <a:rPr lang="fr-FR" altLang="zh-CN" smtClean="0">
                <a:solidFill>
                  <a:srgbClr val="0000FF"/>
                </a:solidFill>
              </a:rPr>
              <a:t>y)(I(x)∧I(y)→Q(x, y))</a:t>
            </a:r>
            <a:r>
              <a:rPr lang="zh-CN" altLang="fr-FR" smtClean="0">
                <a:solidFill>
                  <a:srgbClr val="0000FF"/>
                </a:solidFill>
              </a:rPr>
              <a:t>；</a:t>
            </a:r>
          </a:p>
          <a:p>
            <a:pPr marL="0" indent="0" eaLnBrk="1" hangingPunct="1">
              <a:buFont typeface="Wingdings" panose="05000000000000000000" pitchFamily="2" charset="2"/>
              <a:buNone/>
            </a:pPr>
            <a:r>
              <a:rPr lang="zh-CN" altLang="fr-FR" smtClean="0">
                <a:solidFill>
                  <a:srgbClr val="0000FF"/>
                </a:solidFill>
              </a:rPr>
              <a:t> （</a:t>
            </a:r>
            <a:r>
              <a:rPr lang="fr-FR" altLang="zh-CN" smtClean="0">
                <a:solidFill>
                  <a:srgbClr val="0000FF"/>
                </a:solidFill>
              </a:rPr>
              <a:t>4</a:t>
            </a:r>
            <a:r>
              <a:rPr lang="zh-CN" altLang="fr-FR" smtClean="0">
                <a:solidFill>
                  <a:srgbClr val="0000FF"/>
                </a:solidFill>
              </a:rPr>
              <a:t>）</a:t>
            </a:r>
            <a:r>
              <a:rPr lang="fr-FR" altLang="zh-CN" smtClean="0">
                <a:solidFill>
                  <a:srgbClr val="0000FF"/>
                </a:solidFill>
              </a:rPr>
              <a:t>(</a:t>
            </a:r>
            <a:r>
              <a:rPr lang="en-US" altLang="zh-CN" smtClean="0">
                <a:solidFill>
                  <a:srgbClr val="0000FF"/>
                </a:solidFill>
                <a:sym typeface="Symbol" panose="05050102010706020507" pitchFamily="18" charset="2"/>
              </a:rPr>
              <a:t></a:t>
            </a:r>
            <a:r>
              <a:rPr lang="fr-FR" altLang="zh-CN" smtClean="0">
                <a:solidFill>
                  <a:srgbClr val="0000FF"/>
                </a:solidFill>
              </a:rPr>
              <a:t>x)(I(x)→(</a:t>
            </a:r>
            <a:r>
              <a:rPr lang="en-US" altLang="zh-CN" smtClean="0">
                <a:solidFill>
                  <a:srgbClr val="0000FF"/>
                </a:solidFill>
                <a:sym typeface="Symbol" panose="05050102010706020507" pitchFamily="18" charset="2"/>
              </a:rPr>
              <a:t></a:t>
            </a:r>
            <a:r>
              <a:rPr lang="fr-FR" altLang="zh-CN" smtClean="0">
                <a:solidFill>
                  <a:srgbClr val="0000FF"/>
                </a:solidFill>
              </a:rPr>
              <a:t>y)(I(y)∧Q(x, y)))</a:t>
            </a:r>
            <a:r>
              <a:rPr lang="zh-CN" altLang="fr-FR" smtClean="0">
                <a:solidFill>
                  <a:srgbClr val="0000FF"/>
                </a:solidFill>
              </a:rPr>
              <a:t>；</a:t>
            </a:r>
          </a:p>
          <a:p>
            <a:pPr marL="0" indent="0" eaLnBrk="1" hangingPunct="1">
              <a:buFont typeface="Wingdings" panose="05000000000000000000" pitchFamily="2" charset="2"/>
              <a:buNone/>
            </a:pPr>
            <a:r>
              <a:rPr lang="zh-CN" altLang="fr-FR" smtClean="0">
                <a:solidFill>
                  <a:srgbClr val="0000FF"/>
                </a:solidFill>
              </a:rPr>
              <a:t> （</a:t>
            </a:r>
            <a:r>
              <a:rPr lang="fr-FR" altLang="zh-CN" smtClean="0">
                <a:solidFill>
                  <a:srgbClr val="0000FF"/>
                </a:solidFill>
              </a:rPr>
              <a:t>5</a:t>
            </a:r>
            <a:r>
              <a:rPr lang="zh-CN" altLang="fr-FR" smtClean="0">
                <a:solidFill>
                  <a:srgbClr val="0000FF"/>
                </a:solidFill>
              </a:rPr>
              <a:t>）</a:t>
            </a:r>
            <a:r>
              <a:rPr lang="fr-FR" altLang="zh-CN" smtClean="0">
                <a:solidFill>
                  <a:srgbClr val="0000FF"/>
                </a:solidFill>
              </a:rPr>
              <a:t>(</a:t>
            </a:r>
            <a:r>
              <a:rPr lang="en-US" altLang="zh-CN" smtClean="0">
                <a:solidFill>
                  <a:srgbClr val="0000FF"/>
                </a:solidFill>
                <a:sym typeface="Symbol" panose="05050102010706020507" pitchFamily="18" charset="2"/>
              </a:rPr>
              <a:t></a:t>
            </a:r>
            <a:r>
              <a:rPr lang="fr-FR" altLang="zh-CN" smtClean="0">
                <a:solidFill>
                  <a:srgbClr val="0000FF"/>
                </a:solidFill>
              </a:rPr>
              <a:t>x)(</a:t>
            </a:r>
            <a:r>
              <a:rPr lang="en-US" altLang="zh-CN" smtClean="0">
                <a:solidFill>
                  <a:srgbClr val="0000FF"/>
                </a:solidFill>
                <a:sym typeface="Symbol" panose="05050102010706020507" pitchFamily="18" charset="2"/>
              </a:rPr>
              <a:t></a:t>
            </a:r>
            <a:r>
              <a:rPr lang="fr-FR" altLang="zh-CN" smtClean="0">
                <a:solidFill>
                  <a:srgbClr val="0000FF"/>
                </a:solidFill>
              </a:rPr>
              <a:t>y)(I(x)∧(I(y)→Q(x, y)))</a:t>
            </a:r>
            <a:r>
              <a:rPr lang="zh-CN" altLang="en-US" smtClean="0">
                <a:solidFill>
                  <a:srgbClr val="0000FF"/>
                </a:solidFill>
              </a:rPr>
              <a:t>。</a:t>
            </a:r>
            <a:r>
              <a:rPr lang="zh-CN" altLang="en-US" smtClean="0"/>
              <a:t> </a:t>
            </a:r>
          </a:p>
        </p:txBody>
      </p:sp>
      <p:sp>
        <p:nvSpPr>
          <p:cNvPr id="135176" name="AutoShape 8"/>
          <p:cNvSpPr>
            <a:spLocks noChangeArrowheads="1"/>
          </p:cNvSpPr>
          <p:nvPr/>
        </p:nvSpPr>
        <p:spPr bwMode="auto">
          <a:xfrm>
            <a:off x="504825" y="5445125"/>
            <a:ext cx="8459788" cy="958850"/>
          </a:xfrm>
          <a:prstGeom prst="wedgeRectCallout">
            <a:avLst>
              <a:gd name="adj1" fmla="val -3764"/>
              <a:gd name="adj2" fmla="val -74005"/>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a:latin typeface="Arial" panose="020B0604020202020204" pitchFamily="34" charset="0"/>
              </a:rPr>
              <a:t>“</a:t>
            </a:r>
            <a:r>
              <a:rPr lang="zh-CN" altLang="en-US">
                <a:solidFill>
                  <a:schemeClr val="tx2"/>
                </a:solidFill>
              </a:rPr>
              <a:t>存在着整数</a:t>
            </a:r>
            <a:r>
              <a:rPr lang="en-US" altLang="zh-CN">
                <a:solidFill>
                  <a:schemeClr val="tx2"/>
                </a:solidFill>
              </a:rPr>
              <a:t>x</a:t>
            </a:r>
            <a:r>
              <a:rPr lang="zh-CN" altLang="en-US">
                <a:solidFill>
                  <a:schemeClr val="tx2"/>
                </a:solidFill>
              </a:rPr>
              <a:t>，使得对任意的整数</a:t>
            </a:r>
            <a:r>
              <a:rPr lang="en-US" altLang="zh-CN">
                <a:solidFill>
                  <a:schemeClr val="tx2"/>
                </a:solidFill>
              </a:rPr>
              <a:t>y</a:t>
            </a:r>
            <a:r>
              <a:rPr lang="zh-CN" altLang="en-US">
                <a:solidFill>
                  <a:schemeClr val="tx2"/>
                </a:solidFill>
              </a:rPr>
              <a:t>，都有</a:t>
            </a:r>
            <a:r>
              <a:rPr lang="en-US" altLang="zh-CN">
                <a:solidFill>
                  <a:schemeClr val="tx2"/>
                </a:solidFill>
              </a:rPr>
              <a:t>x+y=0</a:t>
            </a:r>
            <a:r>
              <a:rPr lang="en-US" altLang="zh-CN">
                <a:latin typeface="Arial" panose="020B0604020202020204" pitchFamily="34" charset="0"/>
              </a:rPr>
              <a:t>”</a:t>
            </a:r>
            <a:r>
              <a:rPr lang="zh-CN" altLang="en-US"/>
              <a:t>，</a:t>
            </a:r>
          </a:p>
          <a:p>
            <a:pPr eaLnBrk="1" hangingPunct="1">
              <a:lnSpc>
                <a:spcPct val="100000"/>
              </a:lnSpc>
              <a:spcBef>
                <a:spcPct val="0"/>
              </a:spcBef>
              <a:buClrTx/>
              <a:buFontTx/>
              <a:buNone/>
            </a:pPr>
            <a:r>
              <a:rPr lang="zh-CN" altLang="en-US"/>
              <a:t>真值为</a:t>
            </a:r>
            <a:r>
              <a:rPr lang="zh-CN" altLang="en-US">
                <a:latin typeface="Arial" panose="020B0604020202020204" pitchFamily="34" charset="0"/>
              </a:rPr>
              <a:t>“</a:t>
            </a:r>
            <a:r>
              <a:rPr lang="zh-CN" altLang="en-US">
                <a:solidFill>
                  <a:schemeClr val="tx2"/>
                </a:solidFill>
              </a:rPr>
              <a:t>假</a:t>
            </a:r>
            <a:r>
              <a:rPr lang="zh-CN" altLang="en-US">
                <a:latin typeface="Arial" panose="020B0604020202020204" pitchFamily="34" charset="0"/>
              </a:rPr>
              <a:t>”</a:t>
            </a:r>
            <a:r>
              <a:rPr lang="zh-CN" altLang="en-US"/>
              <a:t>。</a:t>
            </a:r>
          </a:p>
        </p:txBody>
      </p:sp>
      <p:sp>
        <p:nvSpPr>
          <p:cNvPr id="135175" name="AutoShape 7"/>
          <p:cNvSpPr>
            <a:spLocks noChangeArrowheads="1"/>
          </p:cNvSpPr>
          <p:nvPr/>
        </p:nvSpPr>
        <p:spPr bwMode="auto">
          <a:xfrm>
            <a:off x="504825" y="5445125"/>
            <a:ext cx="8459788" cy="958850"/>
          </a:xfrm>
          <a:prstGeom prst="wedgeRectCallout">
            <a:avLst>
              <a:gd name="adj1" fmla="val -6801"/>
              <a:gd name="adj2" fmla="val -129472"/>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a:latin typeface="Arial" panose="020B0604020202020204" pitchFamily="34" charset="0"/>
              </a:rPr>
              <a:t>“</a:t>
            </a:r>
            <a:r>
              <a:rPr lang="zh-CN" altLang="en-US">
                <a:solidFill>
                  <a:schemeClr val="tx2"/>
                </a:solidFill>
              </a:rPr>
              <a:t>对任意的整数</a:t>
            </a:r>
            <a:r>
              <a:rPr lang="en-US" altLang="zh-CN">
                <a:solidFill>
                  <a:schemeClr val="tx2"/>
                </a:solidFill>
              </a:rPr>
              <a:t>x</a:t>
            </a:r>
            <a:r>
              <a:rPr lang="zh-CN" altLang="en-US">
                <a:solidFill>
                  <a:schemeClr val="tx2"/>
                </a:solidFill>
              </a:rPr>
              <a:t>，都存在着整数</a:t>
            </a:r>
            <a:r>
              <a:rPr lang="en-US" altLang="zh-CN">
                <a:solidFill>
                  <a:schemeClr val="tx2"/>
                </a:solidFill>
              </a:rPr>
              <a:t>y</a:t>
            </a:r>
            <a:r>
              <a:rPr lang="zh-CN" altLang="en-US">
                <a:solidFill>
                  <a:schemeClr val="tx2"/>
                </a:solidFill>
              </a:rPr>
              <a:t>，使得</a:t>
            </a:r>
            <a:r>
              <a:rPr lang="en-US" altLang="zh-CN">
                <a:solidFill>
                  <a:schemeClr val="tx2"/>
                </a:solidFill>
              </a:rPr>
              <a:t>x+y=0</a:t>
            </a:r>
            <a:r>
              <a:rPr lang="en-US" altLang="zh-CN">
                <a:latin typeface="Arial" panose="020B0604020202020204" pitchFamily="34" charset="0"/>
              </a:rPr>
              <a:t>”</a:t>
            </a:r>
            <a:endParaRPr lang="zh-CN" altLang="en-US"/>
          </a:p>
          <a:p>
            <a:pPr eaLnBrk="1" hangingPunct="1">
              <a:lnSpc>
                <a:spcPct val="100000"/>
              </a:lnSpc>
              <a:spcBef>
                <a:spcPct val="0"/>
              </a:spcBef>
              <a:buClrTx/>
              <a:buFontTx/>
              <a:buNone/>
            </a:pPr>
            <a:r>
              <a:rPr lang="zh-CN" altLang="en-US"/>
              <a:t>真值为</a:t>
            </a:r>
            <a:r>
              <a:rPr lang="zh-CN" altLang="en-US">
                <a:latin typeface="Arial" panose="020B0604020202020204" pitchFamily="34" charset="0"/>
              </a:rPr>
              <a:t>“</a:t>
            </a:r>
            <a:r>
              <a:rPr lang="zh-CN" altLang="en-US">
                <a:solidFill>
                  <a:schemeClr val="tx2"/>
                </a:solidFill>
              </a:rPr>
              <a:t>真</a:t>
            </a:r>
            <a:r>
              <a:rPr lang="zh-CN" altLang="en-US">
                <a:latin typeface="Arial" panose="020B0604020202020204" pitchFamily="34" charset="0"/>
              </a:rPr>
              <a:t>”</a:t>
            </a:r>
            <a:r>
              <a:rPr lang="zh-CN" altLang="en-US"/>
              <a:t>；</a:t>
            </a:r>
          </a:p>
        </p:txBody>
      </p:sp>
      <p:sp>
        <p:nvSpPr>
          <p:cNvPr id="135174" name="AutoShape 6"/>
          <p:cNvSpPr>
            <a:spLocks noChangeArrowheads="1"/>
          </p:cNvSpPr>
          <p:nvPr/>
        </p:nvSpPr>
        <p:spPr bwMode="auto">
          <a:xfrm>
            <a:off x="1044575" y="5445125"/>
            <a:ext cx="7920038" cy="958850"/>
          </a:xfrm>
          <a:prstGeom prst="wedgeRectCallout">
            <a:avLst>
              <a:gd name="adj1" fmla="val -16588"/>
              <a:gd name="adj2" fmla="val -198014"/>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latin typeface="Arial" panose="020B0604020202020204" pitchFamily="34" charset="0"/>
              </a:rPr>
              <a:t>“</a:t>
            </a:r>
            <a:r>
              <a:rPr lang="zh-CN" altLang="en-US">
                <a:solidFill>
                  <a:schemeClr val="tx2"/>
                </a:solidFill>
              </a:rPr>
              <a:t>对任意的整数</a:t>
            </a:r>
            <a:r>
              <a:rPr lang="en-US" altLang="zh-CN">
                <a:solidFill>
                  <a:schemeClr val="tx2"/>
                </a:solidFill>
              </a:rPr>
              <a:t>x</a:t>
            </a:r>
            <a:r>
              <a:rPr lang="zh-CN" altLang="en-US">
                <a:solidFill>
                  <a:schemeClr val="tx2"/>
                </a:solidFill>
              </a:rPr>
              <a:t>，</a:t>
            </a:r>
            <a:r>
              <a:rPr lang="en-US" altLang="zh-CN">
                <a:solidFill>
                  <a:schemeClr val="tx2"/>
                </a:solidFill>
              </a:rPr>
              <a:t>y</a:t>
            </a:r>
            <a:r>
              <a:rPr lang="zh-CN" altLang="en-US">
                <a:solidFill>
                  <a:schemeClr val="tx2"/>
                </a:solidFill>
              </a:rPr>
              <a:t>，都有</a:t>
            </a:r>
            <a:r>
              <a:rPr lang="en-US" altLang="zh-CN">
                <a:solidFill>
                  <a:schemeClr val="tx2"/>
                </a:solidFill>
              </a:rPr>
              <a:t>x+y=0</a:t>
            </a:r>
            <a:r>
              <a:rPr lang="en-US" altLang="zh-CN">
                <a:latin typeface="Arial" panose="020B0604020202020204" pitchFamily="34" charset="0"/>
              </a:rPr>
              <a:t>”</a:t>
            </a:r>
            <a:r>
              <a:rPr lang="zh-CN" altLang="en-US"/>
              <a:t>，</a:t>
            </a:r>
          </a:p>
          <a:p>
            <a:pPr algn="ctr" eaLnBrk="1" hangingPunct="1">
              <a:lnSpc>
                <a:spcPct val="100000"/>
              </a:lnSpc>
              <a:spcBef>
                <a:spcPct val="0"/>
              </a:spcBef>
              <a:buClrTx/>
              <a:buFontTx/>
              <a:buNone/>
            </a:pPr>
            <a:r>
              <a:rPr lang="zh-CN" altLang="en-US"/>
              <a:t>真值为</a:t>
            </a:r>
            <a:r>
              <a:rPr lang="zh-CN" altLang="en-US">
                <a:latin typeface="Arial" panose="020B0604020202020204" pitchFamily="34" charset="0"/>
              </a:rPr>
              <a:t>“</a:t>
            </a:r>
            <a:r>
              <a:rPr lang="zh-CN" altLang="en-US">
                <a:solidFill>
                  <a:schemeClr val="tx2"/>
                </a:solidFill>
              </a:rPr>
              <a:t>假</a:t>
            </a:r>
            <a:r>
              <a:rPr lang="zh-CN" altLang="en-US">
                <a:latin typeface="Arial" panose="020B0604020202020204" pitchFamily="34" charset="0"/>
              </a:rPr>
              <a:t>”</a:t>
            </a:r>
            <a:r>
              <a:rPr lang="zh-CN" altLang="en-US"/>
              <a:t>；</a:t>
            </a:r>
          </a:p>
        </p:txBody>
      </p:sp>
      <p:sp>
        <p:nvSpPr>
          <p:cNvPr id="135173" name="AutoShape 5"/>
          <p:cNvSpPr>
            <a:spLocks noChangeArrowheads="1"/>
          </p:cNvSpPr>
          <p:nvPr/>
        </p:nvSpPr>
        <p:spPr bwMode="auto">
          <a:xfrm>
            <a:off x="1044575" y="5445125"/>
            <a:ext cx="7920038" cy="958850"/>
          </a:xfrm>
          <a:prstGeom prst="wedgeRectCallout">
            <a:avLst>
              <a:gd name="adj1" fmla="val -23620"/>
              <a:gd name="adj2" fmla="val -258278"/>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latin typeface="Arial" panose="020B0604020202020204" pitchFamily="34" charset="0"/>
              </a:rPr>
              <a:t>“</a:t>
            </a:r>
            <a:r>
              <a:rPr lang="zh-CN" altLang="en-US">
                <a:solidFill>
                  <a:schemeClr val="tx2"/>
                </a:solidFill>
              </a:rPr>
              <a:t>存在一些整数</a:t>
            </a:r>
            <a:r>
              <a:rPr lang="en-US" altLang="zh-CN">
                <a:solidFill>
                  <a:schemeClr val="tx2"/>
                </a:solidFill>
              </a:rPr>
              <a:t>x</a:t>
            </a:r>
            <a:r>
              <a:rPr lang="zh-CN" altLang="en-US">
                <a:solidFill>
                  <a:schemeClr val="tx2"/>
                </a:solidFill>
              </a:rPr>
              <a:t>，</a:t>
            </a:r>
            <a:r>
              <a:rPr lang="en-US" altLang="zh-CN">
                <a:solidFill>
                  <a:schemeClr val="tx2"/>
                </a:solidFill>
              </a:rPr>
              <a:t>x</a:t>
            </a:r>
            <a:r>
              <a:rPr lang="zh-CN" altLang="en-US">
                <a:solidFill>
                  <a:schemeClr val="tx2"/>
                </a:solidFill>
              </a:rPr>
              <a:t>是素数</a:t>
            </a:r>
            <a:r>
              <a:rPr lang="zh-CN" altLang="en-US">
                <a:latin typeface="Arial" panose="020B0604020202020204" pitchFamily="34" charset="0"/>
              </a:rPr>
              <a:t>”</a:t>
            </a:r>
            <a:r>
              <a:rPr lang="zh-CN" altLang="en-US"/>
              <a:t>，</a:t>
            </a:r>
          </a:p>
          <a:p>
            <a:pPr algn="ctr" eaLnBrk="1" hangingPunct="1">
              <a:lnSpc>
                <a:spcPct val="100000"/>
              </a:lnSpc>
              <a:spcBef>
                <a:spcPct val="0"/>
              </a:spcBef>
              <a:buClrTx/>
              <a:buFontTx/>
              <a:buNone/>
            </a:pPr>
            <a:r>
              <a:rPr lang="zh-CN" altLang="en-US"/>
              <a:t>真值为</a:t>
            </a:r>
            <a:r>
              <a:rPr lang="zh-CN" altLang="en-US">
                <a:latin typeface="Arial" panose="020B0604020202020204" pitchFamily="34" charset="0"/>
              </a:rPr>
              <a:t>“</a:t>
            </a:r>
            <a:r>
              <a:rPr lang="zh-CN" altLang="en-US">
                <a:solidFill>
                  <a:schemeClr val="tx2"/>
                </a:solidFill>
              </a:rPr>
              <a:t>真</a:t>
            </a:r>
            <a:r>
              <a:rPr lang="zh-CN" altLang="en-US">
                <a:latin typeface="Arial" panose="020B0604020202020204" pitchFamily="34" charset="0"/>
              </a:rPr>
              <a:t>”</a:t>
            </a:r>
            <a:r>
              <a:rPr lang="zh-CN" altLang="en-US"/>
              <a:t>；</a:t>
            </a:r>
          </a:p>
        </p:txBody>
      </p:sp>
      <p:sp>
        <p:nvSpPr>
          <p:cNvPr id="135172" name="AutoShape 4"/>
          <p:cNvSpPr>
            <a:spLocks noChangeArrowheads="1"/>
          </p:cNvSpPr>
          <p:nvPr/>
        </p:nvSpPr>
        <p:spPr bwMode="auto">
          <a:xfrm>
            <a:off x="1044575" y="5445125"/>
            <a:ext cx="7920038" cy="958850"/>
          </a:xfrm>
          <a:prstGeom prst="wedgeRectCallout">
            <a:avLst>
              <a:gd name="adj1" fmla="val -30977"/>
              <a:gd name="adj2" fmla="val -321028"/>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latin typeface="Arial" panose="020B0604020202020204" pitchFamily="34" charset="0"/>
              </a:rPr>
              <a:t>“</a:t>
            </a:r>
            <a:r>
              <a:rPr lang="zh-CN" altLang="en-US">
                <a:solidFill>
                  <a:schemeClr val="tx2"/>
                </a:solidFill>
              </a:rPr>
              <a:t>对任意的整数</a:t>
            </a:r>
            <a:r>
              <a:rPr lang="en-US" altLang="zh-CN">
                <a:solidFill>
                  <a:schemeClr val="tx2"/>
                </a:solidFill>
              </a:rPr>
              <a:t>x</a:t>
            </a:r>
            <a:r>
              <a:rPr lang="zh-CN" altLang="en-US">
                <a:solidFill>
                  <a:schemeClr val="tx2"/>
                </a:solidFill>
              </a:rPr>
              <a:t>，</a:t>
            </a:r>
            <a:r>
              <a:rPr lang="en-US" altLang="zh-CN">
                <a:solidFill>
                  <a:schemeClr val="tx2"/>
                </a:solidFill>
              </a:rPr>
              <a:t>x</a:t>
            </a:r>
            <a:r>
              <a:rPr lang="zh-CN" altLang="en-US">
                <a:solidFill>
                  <a:schemeClr val="tx2"/>
                </a:solidFill>
              </a:rPr>
              <a:t>一定是素数</a:t>
            </a:r>
            <a:r>
              <a:rPr lang="zh-CN" altLang="en-US">
                <a:latin typeface="Arial" panose="020B0604020202020204" pitchFamily="34" charset="0"/>
              </a:rPr>
              <a:t>”</a:t>
            </a:r>
            <a:r>
              <a:rPr lang="zh-CN" altLang="en-US"/>
              <a:t>，</a:t>
            </a:r>
          </a:p>
          <a:p>
            <a:pPr algn="ctr" eaLnBrk="1" hangingPunct="1">
              <a:lnSpc>
                <a:spcPct val="100000"/>
              </a:lnSpc>
              <a:spcBef>
                <a:spcPct val="0"/>
              </a:spcBef>
              <a:buClrTx/>
              <a:buFontTx/>
              <a:buNone/>
            </a:pPr>
            <a:r>
              <a:rPr lang="zh-CN" altLang="en-US"/>
              <a:t>真值为</a:t>
            </a:r>
            <a:r>
              <a:rPr lang="zh-CN" altLang="en-US">
                <a:latin typeface="Arial" panose="020B0604020202020204" pitchFamily="34" charset="0"/>
              </a:rPr>
              <a:t>“</a:t>
            </a:r>
            <a:r>
              <a:rPr lang="zh-CN" altLang="en-US">
                <a:solidFill>
                  <a:schemeClr val="tx2"/>
                </a:solidFill>
              </a:rPr>
              <a:t>假</a:t>
            </a:r>
            <a:r>
              <a:rPr lang="zh-CN" altLang="en-US">
                <a:latin typeface="Arial" panose="020B0604020202020204" pitchFamily="34" charset="0"/>
              </a:rPr>
              <a:t>”</a:t>
            </a:r>
            <a:r>
              <a:rPr lang="zh-CN" altLang="en-US"/>
              <a:t>；</a:t>
            </a:r>
          </a:p>
        </p:txBody>
      </p:sp>
      <p:sp>
        <p:nvSpPr>
          <p:cNvPr id="10" name="AutoShape 4"/>
          <p:cNvSpPr>
            <a:spLocks noChangeArrowheads="1"/>
          </p:cNvSpPr>
          <p:nvPr/>
        </p:nvSpPr>
        <p:spPr bwMode="auto">
          <a:xfrm>
            <a:off x="2484438" y="550863"/>
            <a:ext cx="5557837" cy="522287"/>
          </a:xfrm>
          <a:prstGeom prst="wedgeRectCallout">
            <a:avLst>
              <a:gd name="adj1" fmla="val -31787"/>
              <a:gd name="adj2" fmla="val 304079"/>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tx2"/>
                </a:solidFill>
              </a:rPr>
              <a:t>所有整数都是素数</a:t>
            </a:r>
            <a:endParaRPr lang="zh-CN" altLang="en-US"/>
          </a:p>
        </p:txBody>
      </p:sp>
      <p:sp>
        <p:nvSpPr>
          <p:cNvPr id="11" name="AutoShape 4"/>
          <p:cNvSpPr>
            <a:spLocks noChangeArrowheads="1"/>
          </p:cNvSpPr>
          <p:nvPr/>
        </p:nvSpPr>
        <p:spPr bwMode="auto">
          <a:xfrm>
            <a:off x="2771775" y="549275"/>
            <a:ext cx="5559425" cy="522288"/>
          </a:xfrm>
          <a:prstGeom prst="wedgeRectCallout">
            <a:avLst>
              <a:gd name="adj1" fmla="val -32282"/>
              <a:gd name="adj2" fmla="val 407347"/>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tx2"/>
                </a:solidFill>
              </a:rPr>
              <a:t>有些整数是素数</a:t>
            </a:r>
            <a:endParaRPr lang="zh-CN" altLang="en-US"/>
          </a:p>
        </p:txBody>
      </p:sp>
      <p:sp>
        <p:nvSpPr>
          <p:cNvPr id="14" name="AutoShape 4"/>
          <p:cNvSpPr>
            <a:spLocks noChangeArrowheads="1"/>
          </p:cNvSpPr>
          <p:nvPr/>
        </p:nvSpPr>
        <p:spPr bwMode="auto">
          <a:xfrm>
            <a:off x="2916238" y="549275"/>
            <a:ext cx="5557837" cy="522288"/>
          </a:xfrm>
          <a:prstGeom prst="wedgeRectCallout">
            <a:avLst>
              <a:gd name="adj1" fmla="val -29792"/>
              <a:gd name="adj2" fmla="val 547685"/>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tx2"/>
                </a:solidFill>
              </a:rPr>
              <a:t>任意两个整数和为</a:t>
            </a:r>
            <a:r>
              <a:rPr lang="en-US" altLang="zh-CN">
                <a:solidFill>
                  <a:schemeClr val="tx2"/>
                </a:solidFill>
              </a:rPr>
              <a:t>0</a:t>
            </a:r>
            <a:endParaRPr lang="zh-CN" altLang="en-US"/>
          </a:p>
        </p:txBody>
      </p:sp>
      <p:sp>
        <p:nvSpPr>
          <p:cNvPr id="15" name="AutoShape 4"/>
          <p:cNvSpPr>
            <a:spLocks noChangeArrowheads="1"/>
          </p:cNvSpPr>
          <p:nvPr/>
        </p:nvSpPr>
        <p:spPr bwMode="auto">
          <a:xfrm>
            <a:off x="3059113" y="549275"/>
            <a:ext cx="5559425" cy="522288"/>
          </a:xfrm>
          <a:prstGeom prst="wedgeRectCallout">
            <a:avLst>
              <a:gd name="adj1" fmla="val -29542"/>
              <a:gd name="adj2" fmla="val 656255"/>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tx2"/>
                </a:solidFill>
              </a:rPr>
              <a:t>任意整数都存在与其和为</a:t>
            </a:r>
            <a:r>
              <a:rPr lang="en-US" altLang="zh-CN">
                <a:solidFill>
                  <a:schemeClr val="tx2"/>
                </a:solidFill>
              </a:rPr>
              <a:t>0</a:t>
            </a:r>
            <a:r>
              <a:rPr lang="zh-CN" altLang="en-US">
                <a:solidFill>
                  <a:schemeClr val="tx2"/>
                </a:solidFill>
              </a:rPr>
              <a:t>的整数</a:t>
            </a:r>
            <a:endParaRPr lang="zh-CN" altLang="en-US"/>
          </a:p>
        </p:txBody>
      </p:sp>
      <p:sp>
        <p:nvSpPr>
          <p:cNvPr id="17" name="AutoShape 4"/>
          <p:cNvSpPr>
            <a:spLocks noChangeArrowheads="1"/>
          </p:cNvSpPr>
          <p:nvPr/>
        </p:nvSpPr>
        <p:spPr bwMode="auto">
          <a:xfrm>
            <a:off x="3563938" y="549275"/>
            <a:ext cx="5559425" cy="522288"/>
          </a:xfrm>
          <a:prstGeom prst="wedgeRectCallout">
            <a:avLst>
              <a:gd name="adj1" fmla="val -32139"/>
              <a:gd name="adj2" fmla="val 745935"/>
            </a:avLst>
          </a:prstGeom>
          <a:solidFill>
            <a:schemeClr val="accent1"/>
          </a:solidFill>
          <a:ln w="12700" algn="ctr">
            <a:solidFill>
              <a:srgbClr val="000000"/>
            </a:solidFill>
            <a:miter lim="800000"/>
            <a:headEnd/>
            <a:tailEnd/>
          </a:ln>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tx2"/>
                </a:solidFill>
              </a:rPr>
              <a:t>存在与所有整数和为</a:t>
            </a:r>
            <a:r>
              <a:rPr lang="en-US" altLang="zh-CN">
                <a:solidFill>
                  <a:schemeClr val="tx2"/>
                </a:solidFill>
              </a:rPr>
              <a:t>0</a:t>
            </a:r>
            <a:r>
              <a:rPr lang="zh-CN" altLang="en-US">
                <a:solidFill>
                  <a:schemeClr val="tx2"/>
                </a:solidFill>
              </a:rPr>
              <a:t>的整数</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barn(inHorizontal)">
                                      <p:cBhvr>
                                        <p:cTn id="7" dur="500"/>
                                        <p:tgtEl>
                                          <p:spTgt spid="135171">
                                            <p:txEl>
                                              <p:pRg st="0" end="0"/>
                                            </p:txEl>
                                          </p:spTgt>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animEffect transition="in" filter="barn(inHorizontal)">
                                      <p:cBhvr>
                                        <p:cTn id="11" dur="500"/>
                                        <p:tgtEl>
                                          <p:spTgt spid="135171">
                                            <p:txEl>
                                              <p:pRg st="1" end="1"/>
                                            </p:txEl>
                                          </p:spTgt>
                                        </p:tgtEl>
                                      </p:cBhvr>
                                    </p:animEffect>
                                  </p:childTnLst>
                                </p:cTn>
                              </p:par>
                            </p:childTnLst>
                          </p:cTn>
                        </p:par>
                        <p:par>
                          <p:cTn id="12" fill="hold" nodeType="afterGroup">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animEffect transition="in" filter="barn(inHorizontal)">
                                      <p:cBhvr>
                                        <p:cTn id="15" dur="500"/>
                                        <p:tgtEl>
                                          <p:spTgt spid="135171">
                                            <p:txEl>
                                              <p:pRg st="2" end="2"/>
                                            </p:txEl>
                                          </p:spTgt>
                                        </p:tgtEl>
                                      </p:cBhvr>
                                    </p:animEffect>
                                  </p:childTnLst>
                                </p:cTn>
                              </p:par>
                            </p:childTnLst>
                          </p:cTn>
                        </p:par>
                        <p:par>
                          <p:cTn id="16" fill="hold" nodeType="afterGroup">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animEffect transition="in" filter="barn(inHorizontal)">
                                      <p:cBhvr>
                                        <p:cTn id="19" dur="500"/>
                                        <p:tgtEl>
                                          <p:spTgt spid="135171">
                                            <p:txEl>
                                              <p:pRg st="3" end="3"/>
                                            </p:txEl>
                                          </p:spTgt>
                                        </p:tgtEl>
                                      </p:cBhvr>
                                    </p:animEffect>
                                  </p:childTnLst>
                                </p:cTn>
                              </p:par>
                            </p:childTnLst>
                          </p:cTn>
                        </p:par>
                        <p:par>
                          <p:cTn id="20" fill="hold" nodeType="afterGroup">
                            <p:stCondLst>
                              <p:cond delay="2000"/>
                            </p:stCondLst>
                            <p:childTnLst>
                              <p:par>
                                <p:cTn id="21" presetID="16" presetClass="entr" presetSubtype="26" fill="hold" grpId="0" nodeType="after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animEffect transition="in" filter="barn(inHorizontal)">
                                      <p:cBhvr>
                                        <p:cTn id="23" dur="500"/>
                                        <p:tgtEl>
                                          <p:spTgt spid="135171">
                                            <p:txEl>
                                              <p:pRg st="4" end="4"/>
                                            </p:txEl>
                                          </p:spTgt>
                                        </p:tgtEl>
                                      </p:cBhvr>
                                    </p:animEffect>
                                  </p:childTnLst>
                                </p:cTn>
                              </p:par>
                            </p:childTnLst>
                          </p:cTn>
                        </p:par>
                        <p:par>
                          <p:cTn id="24" fill="hold" nodeType="afterGroup">
                            <p:stCondLst>
                              <p:cond delay="2500"/>
                            </p:stCondLst>
                            <p:childTnLst>
                              <p:par>
                                <p:cTn id="25" presetID="16" presetClass="entr" presetSubtype="26" fill="hold" grpId="0" nodeType="after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animEffect transition="in" filter="barn(inHorizontal)">
                                      <p:cBhvr>
                                        <p:cTn id="27" dur="500"/>
                                        <p:tgtEl>
                                          <p:spTgt spid="1351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5172"/>
                                        </p:tgtEl>
                                        <p:attrNameLst>
                                          <p:attrName>style.visibility</p:attrName>
                                        </p:attrNameLst>
                                      </p:cBhvr>
                                      <p:to>
                                        <p:strVal val="visible"/>
                                      </p:to>
                                    </p:set>
                                    <p:animEffect transition="in" filter="checkerboard(across)">
                                      <p:cBhvr>
                                        <p:cTn id="32" dur="500"/>
                                        <p:tgtEl>
                                          <p:spTgt spid="1351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xit" presetSubtype="3" fill="hold" grpId="1" nodeType="clickEffect">
                                  <p:stCondLst>
                                    <p:cond delay="0"/>
                                  </p:stCondLst>
                                  <p:childTnLst>
                                    <p:anim calcmode="lin" valueType="num">
                                      <p:cBhvr additive="base">
                                        <p:cTn id="41" dur="500"/>
                                        <p:tgtEl>
                                          <p:spTgt spid="135172"/>
                                        </p:tgtEl>
                                        <p:attrNameLst>
                                          <p:attrName>ppt_x</p:attrName>
                                        </p:attrNameLst>
                                      </p:cBhvr>
                                      <p:tavLst>
                                        <p:tav tm="0">
                                          <p:val>
                                            <p:strVal val="ppt_x"/>
                                          </p:val>
                                        </p:tav>
                                        <p:tav tm="100000">
                                          <p:val>
                                            <p:strVal val="1+ppt_w/2"/>
                                          </p:val>
                                        </p:tav>
                                      </p:tavLst>
                                    </p:anim>
                                    <p:anim calcmode="lin" valueType="num">
                                      <p:cBhvr additive="base">
                                        <p:cTn id="42" dur="500"/>
                                        <p:tgtEl>
                                          <p:spTgt spid="135172"/>
                                        </p:tgtEl>
                                        <p:attrNameLst>
                                          <p:attrName>ppt_y</p:attrName>
                                        </p:attrNameLst>
                                      </p:cBhvr>
                                      <p:tavLst>
                                        <p:tav tm="0">
                                          <p:val>
                                            <p:strVal val="ppt_y"/>
                                          </p:val>
                                        </p:tav>
                                        <p:tav tm="100000">
                                          <p:val>
                                            <p:strVal val="0-ppt_h/2"/>
                                          </p:val>
                                        </p:tav>
                                      </p:tavLst>
                                    </p:anim>
                                    <p:set>
                                      <p:cBhvr>
                                        <p:cTn id="43" dur="1" fill="hold">
                                          <p:stCondLst>
                                            <p:cond delay="499"/>
                                          </p:stCondLst>
                                        </p:cTn>
                                        <p:tgtEl>
                                          <p:spTgt spid="135172"/>
                                        </p:tgtEl>
                                        <p:attrNameLst>
                                          <p:attrName>style.visibility</p:attrName>
                                        </p:attrNameLst>
                                      </p:cBhvr>
                                      <p:to>
                                        <p:strVal val="hidden"/>
                                      </p:to>
                                    </p:set>
                                  </p:childTnLst>
                                </p:cTn>
                              </p:par>
                              <p:par>
                                <p:cTn id="44" presetID="2" presetClass="exit" presetSubtype="3" fill="hold" grpId="1" nodeType="withEffect">
                                  <p:stCondLst>
                                    <p:cond delay="0"/>
                                  </p:stCondLst>
                                  <p:childTnLst>
                                    <p:anim calcmode="lin" valueType="num">
                                      <p:cBhvr additive="base">
                                        <p:cTn id="45" dur="500"/>
                                        <p:tgtEl>
                                          <p:spTgt spid="10"/>
                                        </p:tgtEl>
                                        <p:attrNameLst>
                                          <p:attrName>ppt_x</p:attrName>
                                        </p:attrNameLst>
                                      </p:cBhvr>
                                      <p:tavLst>
                                        <p:tav tm="0">
                                          <p:val>
                                            <p:strVal val="ppt_x"/>
                                          </p:val>
                                        </p:tav>
                                        <p:tav tm="100000">
                                          <p:val>
                                            <p:strVal val="1+ppt_w/2"/>
                                          </p:val>
                                        </p:tav>
                                      </p:tavLst>
                                    </p:anim>
                                    <p:anim calcmode="lin" valueType="num">
                                      <p:cBhvr additive="base">
                                        <p:cTn id="46" dur="500"/>
                                        <p:tgtEl>
                                          <p:spTgt spid="10"/>
                                        </p:tgtEl>
                                        <p:attrNameLst>
                                          <p:attrName>ppt_y</p:attrName>
                                        </p:attrNameLst>
                                      </p:cBhvr>
                                      <p:tavLst>
                                        <p:tav tm="0">
                                          <p:val>
                                            <p:strVal val="ppt_y"/>
                                          </p:val>
                                        </p:tav>
                                        <p:tav tm="100000">
                                          <p:val>
                                            <p:strVal val="0-ppt_h/2"/>
                                          </p:val>
                                        </p:tav>
                                      </p:tavLst>
                                    </p:anim>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35173"/>
                                        </p:tgtEl>
                                        <p:attrNameLst>
                                          <p:attrName>style.visibility</p:attrName>
                                        </p:attrNameLst>
                                      </p:cBhvr>
                                      <p:to>
                                        <p:strVal val="visible"/>
                                      </p:to>
                                    </p:set>
                                    <p:animEffect transition="in" filter="checkerboard(across)">
                                      <p:cBhvr>
                                        <p:cTn id="52" dur="500"/>
                                        <p:tgtEl>
                                          <p:spTgt spid="1351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checkerboard(across)">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xit" presetSubtype="3" fill="hold" grpId="1" nodeType="clickEffect">
                                  <p:stCondLst>
                                    <p:cond delay="0"/>
                                  </p:stCondLst>
                                  <p:childTnLst>
                                    <p:anim calcmode="lin" valueType="num">
                                      <p:cBhvr additive="base">
                                        <p:cTn id="61" dur="500"/>
                                        <p:tgtEl>
                                          <p:spTgt spid="135173"/>
                                        </p:tgtEl>
                                        <p:attrNameLst>
                                          <p:attrName>ppt_x</p:attrName>
                                        </p:attrNameLst>
                                      </p:cBhvr>
                                      <p:tavLst>
                                        <p:tav tm="0">
                                          <p:val>
                                            <p:strVal val="ppt_x"/>
                                          </p:val>
                                        </p:tav>
                                        <p:tav tm="100000">
                                          <p:val>
                                            <p:strVal val="1+ppt_w/2"/>
                                          </p:val>
                                        </p:tav>
                                      </p:tavLst>
                                    </p:anim>
                                    <p:anim calcmode="lin" valueType="num">
                                      <p:cBhvr additive="base">
                                        <p:cTn id="62" dur="500"/>
                                        <p:tgtEl>
                                          <p:spTgt spid="135173"/>
                                        </p:tgtEl>
                                        <p:attrNameLst>
                                          <p:attrName>ppt_y</p:attrName>
                                        </p:attrNameLst>
                                      </p:cBhvr>
                                      <p:tavLst>
                                        <p:tav tm="0">
                                          <p:val>
                                            <p:strVal val="ppt_y"/>
                                          </p:val>
                                        </p:tav>
                                        <p:tav tm="100000">
                                          <p:val>
                                            <p:strVal val="0-ppt_h/2"/>
                                          </p:val>
                                        </p:tav>
                                      </p:tavLst>
                                    </p:anim>
                                    <p:set>
                                      <p:cBhvr>
                                        <p:cTn id="63" dur="1" fill="hold">
                                          <p:stCondLst>
                                            <p:cond delay="499"/>
                                          </p:stCondLst>
                                        </p:cTn>
                                        <p:tgtEl>
                                          <p:spTgt spid="135173"/>
                                        </p:tgtEl>
                                        <p:attrNameLst>
                                          <p:attrName>style.visibility</p:attrName>
                                        </p:attrNameLst>
                                      </p:cBhvr>
                                      <p:to>
                                        <p:strVal val="hidden"/>
                                      </p:to>
                                    </p:set>
                                  </p:childTnLst>
                                </p:cTn>
                              </p:par>
                              <p:par>
                                <p:cTn id="64" presetID="2" presetClass="exit" presetSubtype="3" fill="hold" grpId="1" nodeType="withEffect">
                                  <p:stCondLst>
                                    <p:cond delay="0"/>
                                  </p:stCondLst>
                                  <p:childTnLst>
                                    <p:anim calcmode="lin" valueType="num">
                                      <p:cBhvr additive="base">
                                        <p:cTn id="65" dur="500"/>
                                        <p:tgtEl>
                                          <p:spTgt spid="11"/>
                                        </p:tgtEl>
                                        <p:attrNameLst>
                                          <p:attrName>ppt_x</p:attrName>
                                        </p:attrNameLst>
                                      </p:cBhvr>
                                      <p:tavLst>
                                        <p:tav tm="0">
                                          <p:val>
                                            <p:strVal val="ppt_x"/>
                                          </p:val>
                                        </p:tav>
                                        <p:tav tm="100000">
                                          <p:val>
                                            <p:strVal val="1+ppt_w/2"/>
                                          </p:val>
                                        </p:tav>
                                      </p:tavLst>
                                    </p:anim>
                                    <p:anim calcmode="lin" valueType="num">
                                      <p:cBhvr additive="base">
                                        <p:cTn id="66" dur="500"/>
                                        <p:tgtEl>
                                          <p:spTgt spid="11"/>
                                        </p:tgtEl>
                                        <p:attrNameLst>
                                          <p:attrName>ppt_y</p:attrName>
                                        </p:attrNameLst>
                                      </p:cBhvr>
                                      <p:tavLst>
                                        <p:tav tm="0">
                                          <p:val>
                                            <p:strVal val="ppt_y"/>
                                          </p:val>
                                        </p:tav>
                                        <p:tav tm="100000">
                                          <p:val>
                                            <p:strVal val="0-ppt_h/2"/>
                                          </p:val>
                                        </p:tav>
                                      </p:tavLst>
                                    </p:anim>
                                    <p:set>
                                      <p:cBhvr>
                                        <p:cTn id="67" dur="1" fill="hold">
                                          <p:stCondLst>
                                            <p:cond delay="499"/>
                                          </p:stCondLst>
                                        </p:cTn>
                                        <p:tgtEl>
                                          <p:spTgt spid="11"/>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35174"/>
                                        </p:tgtEl>
                                        <p:attrNameLst>
                                          <p:attrName>style.visibility</p:attrName>
                                        </p:attrNameLst>
                                      </p:cBhvr>
                                      <p:to>
                                        <p:strVal val="visible"/>
                                      </p:to>
                                    </p:set>
                                    <p:animEffect transition="in" filter="checkerboard(across)">
                                      <p:cBhvr>
                                        <p:cTn id="72" dur="500"/>
                                        <p:tgtEl>
                                          <p:spTgt spid="13517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checkerboard(across)">
                                      <p:cBhvr>
                                        <p:cTn id="77" dur="500"/>
                                        <p:tgtEl>
                                          <p:spTgt spid="1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xit" presetSubtype="3" fill="hold" grpId="1" nodeType="clickEffect">
                                  <p:stCondLst>
                                    <p:cond delay="0"/>
                                  </p:stCondLst>
                                  <p:childTnLst>
                                    <p:anim calcmode="lin" valueType="num">
                                      <p:cBhvr additive="base">
                                        <p:cTn id="81" dur="500"/>
                                        <p:tgtEl>
                                          <p:spTgt spid="135174"/>
                                        </p:tgtEl>
                                        <p:attrNameLst>
                                          <p:attrName>ppt_x</p:attrName>
                                        </p:attrNameLst>
                                      </p:cBhvr>
                                      <p:tavLst>
                                        <p:tav tm="0">
                                          <p:val>
                                            <p:strVal val="ppt_x"/>
                                          </p:val>
                                        </p:tav>
                                        <p:tav tm="100000">
                                          <p:val>
                                            <p:strVal val="1+ppt_w/2"/>
                                          </p:val>
                                        </p:tav>
                                      </p:tavLst>
                                    </p:anim>
                                    <p:anim calcmode="lin" valueType="num">
                                      <p:cBhvr additive="base">
                                        <p:cTn id="82" dur="500"/>
                                        <p:tgtEl>
                                          <p:spTgt spid="135174"/>
                                        </p:tgtEl>
                                        <p:attrNameLst>
                                          <p:attrName>ppt_y</p:attrName>
                                        </p:attrNameLst>
                                      </p:cBhvr>
                                      <p:tavLst>
                                        <p:tav tm="0">
                                          <p:val>
                                            <p:strVal val="ppt_y"/>
                                          </p:val>
                                        </p:tav>
                                        <p:tav tm="100000">
                                          <p:val>
                                            <p:strVal val="0-ppt_h/2"/>
                                          </p:val>
                                        </p:tav>
                                      </p:tavLst>
                                    </p:anim>
                                    <p:set>
                                      <p:cBhvr>
                                        <p:cTn id="83" dur="1" fill="hold">
                                          <p:stCondLst>
                                            <p:cond delay="499"/>
                                          </p:stCondLst>
                                        </p:cTn>
                                        <p:tgtEl>
                                          <p:spTgt spid="135174"/>
                                        </p:tgtEl>
                                        <p:attrNameLst>
                                          <p:attrName>style.visibility</p:attrName>
                                        </p:attrNameLst>
                                      </p:cBhvr>
                                      <p:to>
                                        <p:strVal val="hidden"/>
                                      </p:to>
                                    </p:set>
                                  </p:childTnLst>
                                </p:cTn>
                              </p:par>
                              <p:par>
                                <p:cTn id="84" presetID="2" presetClass="exit" presetSubtype="3" fill="hold" grpId="1" nodeType="withEffect">
                                  <p:stCondLst>
                                    <p:cond delay="0"/>
                                  </p:stCondLst>
                                  <p:childTnLst>
                                    <p:anim calcmode="lin" valueType="num">
                                      <p:cBhvr additive="base">
                                        <p:cTn id="85" dur="500"/>
                                        <p:tgtEl>
                                          <p:spTgt spid="14"/>
                                        </p:tgtEl>
                                        <p:attrNameLst>
                                          <p:attrName>ppt_x</p:attrName>
                                        </p:attrNameLst>
                                      </p:cBhvr>
                                      <p:tavLst>
                                        <p:tav tm="0">
                                          <p:val>
                                            <p:strVal val="ppt_x"/>
                                          </p:val>
                                        </p:tav>
                                        <p:tav tm="100000">
                                          <p:val>
                                            <p:strVal val="1+ppt_w/2"/>
                                          </p:val>
                                        </p:tav>
                                      </p:tavLst>
                                    </p:anim>
                                    <p:anim calcmode="lin" valueType="num">
                                      <p:cBhvr additive="base">
                                        <p:cTn id="86" dur="500"/>
                                        <p:tgtEl>
                                          <p:spTgt spid="14"/>
                                        </p:tgtEl>
                                        <p:attrNameLst>
                                          <p:attrName>ppt_y</p:attrName>
                                        </p:attrNameLst>
                                      </p:cBhvr>
                                      <p:tavLst>
                                        <p:tav tm="0">
                                          <p:val>
                                            <p:strVal val="ppt_y"/>
                                          </p:val>
                                        </p:tav>
                                        <p:tav tm="100000">
                                          <p:val>
                                            <p:strVal val="0-ppt_h/2"/>
                                          </p:val>
                                        </p:tav>
                                      </p:tavLst>
                                    </p:anim>
                                    <p:set>
                                      <p:cBhvr>
                                        <p:cTn id="87" dur="1" fill="hold">
                                          <p:stCondLst>
                                            <p:cond delay="499"/>
                                          </p:stCondLst>
                                        </p:cTn>
                                        <p:tgtEl>
                                          <p:spTgt spid="14"/>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135175"/>
                                        </p:tgtEl>
                                        <p:attrNameLst>
                                          <p:attrName>style.visibility</p:attrName>
                                        </p:attrNameLst>
                                      </p:cBhvr>
                                      <p:to>
                                        <p:strVal val="visible"/>
                                      </p:to>
                                    </p:set>
                                    <p:animEffect transition="in" filter="checkerboard(across)">
                                      <p:cBhvr>
                                        <p:cTn id="92" dur="500"/>
                                        <p:tgtEl>
                                          <p:spTgt spid="13517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checkerboard(across)">
                                      <p:cBhvr>
                                        <p:cTn id="97" dur="500"/>
                                        <p:tgtEl>
                                          <p:spTgt spid="1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xit" presetSubtype="3" fill="hold" grpId="1" nodeType="clickEffect">
                                  <p:stCondLst>
                                    <p:cond delay="0"/>
                                  </p:stCondLst>
                                  <p:childTnLst>
                                    <p:anim calcmode="lin" valueType="num">
                                      <p:cBhvr additive="base">
                                        <p:cTn id="101" dur="500"/>
                                        <p:tgtEl>
                                          <p:spTgt spid="135175"/>
                                        </p:tgtEl>
                                        <p:attrNameLst>
                                          <p:attrName>ppt_x</p:attrName>
                                        </p:attrNameLst>
                                      </p:cBhvr>
                                      <p:tavLst>
                                        <p:tav tm="0">
                                          <p:val>
                                            <p:strVal val="ppt_x"/>
                                          </p:val>
                                        </p:tav>
                                        <p:tav tm="100000">
                                          <p:val>
                                            <p:strVal val="1+ppt_w/2"/>
                                          </p:val>
                                        </p:tav>
                                      </p:tavLst>
                                    </p:anim>
                                    <p:anim calcmode="lin" valueType="num">
                                      <p:cBhvr additive="base">
                                        <p:cTn id="102" dur="500"/>
                                        <p:tgtEl>
                                          <p:spTgt spid="135175"/>
                                        </p:tgtEl>
                                        <p:attrNameLst>
                                          <p:attrName>ppt_y</p:attrName>
                                        </p:attrNameLst>
                                      </p:cBhvr>
                                      <p:tavLst>
                                        <p:tav tm="0">
                                          <p:val>
                                            <p:strVal val="ppt_y"/>
                                          </p:val>
                                        </p:tav>
                                        <p:tav tm="100000">
                                          <p:val>
                                            <p:strVal val="0-ppt_h/2"/>
                                          </p:val>
                                        </p:tav>
                                      </p:tavLst>
                                    </p:anim>
                                    <p:set>
                                      <p:cBhvr>
                                        <p:cTn id="103" dur="1" fill="hold">
                                          <p:stCondLst>
                                            <p:cond delay="499"/>
                                          </p:stCondLst>
                                        </p:cTn>
                                        <p:tgtEl>
                                          <p:spTgt spid="135175"/>
                                        </p:tgtEl>
                                        <p:attrNameLst>
                                          <p:attrName>style.visibility</p:attrName>
                                        </p:attrNameLst>
                                      </p:cBhvr>
                                      <p:to>
                                        <p:strVal val="hidden"/>
                                      </p:to>
                                    </p:set>
                                  </p:childTnLst>
                                </p:cTn>
                              </p:par>
                              <p:par>
                                <p:cTn id="104" presetID="2" presetClass="exit" presetSubtype="3" fill="hold" grpId="1" nodeType="withEffect">
                                  <p:stCondLst>
                                    <p:cond delay="0"/>
                                  </p:stCondLst>
                                  <p:childTnLst>
                                    <p:anim calcmode="lin" valueType="num">
                                      <p:cBhvr additive="base">
                                        <p:cTn id="105" dur="500"/>
                                        <p:tgtEl>
                                          <p:spTgt spid="15"/>
                                        </p:tgtEl>
                                        <p:attrNameLst>
                                          <p:attrName>ppt_x</p:attrName>
                                        </p:attrNameLst>
                                      </p:cBhvr>
                                      <p:tavLst>
                                        <p:tav tm="0">
                                          <p:val>
                                            <p:strVal val="ppt_x"/>
                                          </p:val>
                                        </p:tav>
                                        <p:tav tm="100000">
                                          <p:val>
                                            <p:strVal val="1+ppt_w/2"/>
                                          </p:val>
                                        </p:tav>
                                      </p:tavLst>
                                    </p:anim>
                                    <p:anim calcmode="lin" valueType="num">
                                      <p:cBhvr additive="base">
                                        <p:cTn id="106" dur="500"/>
                                        <p:tgtEl>
                                          <p:spTgt spid="15"/>
                                        </p:tgtEl>
                                        <p:attrNameLst>
                                          <p:attrName>ppt_y</p:attrName>
                                        </p:attrNameLst>
                                      </p:cBhvr>
                                      <p:tavLst>
                                        <p:tav tm="0">
                                          <p:val>
                                            <p:strVal val="ppt_y"/>
                                          </p:val>
                                        </p:tav>
                                        <p:tav tm="100000">
                                          <p:val>
                                            <p:strVal val="0-ppt_h/2"/>
                                          </p:val>
                                        </p:tav>
                                      </p:tavLst>
                                    </p:anim>
                                    <p:set>
                                      <p:cBhvr>
                                        <p:cTn id="107" dur="1" fill="hold">
                                          <p:stCondLst>
                                            <p:cond delay="499"/>
                                          </p:stCondLst>
                                        </p:cTn>
                                        <p:tgtEl>
                                          <p:spTgt spid="15"/>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135176"/>
                                        </p:tgtEl>
                                        <p:attrNameLst>
                                          <p:attrName>style.visibility</p:attrName>
                                        </p:attrNameLst>
                                      </p:cBhvr>
                                      <p:to>
                                        <p:strVal val="visible"/>
                                      </p:to>
                                    </p:set>
                                    <p:animEffect transition="in" filter="checkerboard(across)">
                                      <p:cBhvr>
                                        <p:cTn id="112" dur="500"/>
                                        <p:tgtEl>
                                          <p:spTgt spid="13517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5" presetClass="entr" presetSubtype="10" fill="hold" grpId="0"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checkerboard(across)">
                                      <p:cBhvr>
                                        <p:cTn id="1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P spid="135176" grpId="0" animBg="1"/>
      <p:bldP spid="135175" grpId="0" animBg="1"/>
      <p:bldP spid="135175" grpId="1" animBg="1"/>
      <p:bldP spid="135174" grpId="0" animBg="1"/>
      <p:bldP spid="135174" grpId="1" animBg="1"/>
      <p:bldP spid="135173" grpId="0" animBg="1"/>
      <p:bldP spid="135173" grpId="1" animBg="1"/>
      <p:bldP spid="135172" grpId="0" animBg="1"/>
      <p:bldP spid="135172" grpId="1" animBg="1"/>
      <p:bldP spid="10" grpId="0" animBg="1"/>
      <p:bldP spid="10" grpId="1" animBg="1"/>
      <p:bldP spid="11" grpId="0" animBg="1"/>
      <p:bldP spid="11" grpId="1" animBg="1"/>
      <p:bldP spid="14" grpId="0" animBg="1"/>
      <p:bldP spid="14" grpId="1" animBg="1"/>
      <p:bldP spid="15" grpId="0" animBg="1"/>
      <p:bldP spid="15" grpId="1"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7110F5A-D1E0-4BED-8976-6A52D147949F}"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7891" name="Rectangle 2"/>
          <p:cNvSpPr>
            <a:spLocks noGrp="1" noChangeArrowheads="1"/>
          </p:cNvSpPr>
          <p:nvPr>
            <p:ph type="title"/>
          </p:nvPr>
        </p:nvSpPr>
        <p:spPr/>
        <p:txBody>
          <a:bodyPr/>
          <a:lstStyle/>
          <a:p>
            <a:pPr eaLnBrk="1" hangingPunct="1"/>
            <a:r>
              <a:rPr lang="en-US" altLang="zh-CN" smtClean="0"/>
              <a:t>4.2.4  </a:t>
            </a:r>
            <a:r>
              <a:rPr lang="zh-CN" altLang="en-US" smtClean="0"/>
              <a:t>谓词翻译难点 </a:t>
            </a:r>
          </a:p>
        </p:txBody>
      </p:sp>
      <p:sp>
        <p:nvSpPr>
          <p:cNvPr id="137219" name="Rectangle 3"/>
          <p:cNvSpPr>
            <a:spLocks noGrp="1" noChangeArrowheads="1"/>
          </p:cNvSpPr>
          <p:nvPr>
            <p:ph type="body" idx="1"/>
          </p:nvPr>
        </p:nvSpPr>
        <p:spPr>
          <a:xfrm>
            <a:off x="468313" y="1196975"/>
            <a:ext cx="8229600" cy="3767138"/>
          </a:xfrm>
        </p:spPr>
        <p:txBody>
          <a:bodyPr/>
          <a:lstStyle/>
          <a:p>
            <a:pPr marL="533400" indent="-533400" algn="just" eaLnBrk="1" hangingPunct="1">
              <a:buClr>
                <a:srgbClr val="9900CC"/>
              </a:buClr>
              <a:buFont typeface="Wingdings" panose="05000000000000000000" pitchFamily="2" charset="2"/>
              <a:buAutoNum type="arabicPeriod"/>
            </a:pPr>
            <a:r>
              <a:rPr lang="zh-CN" altLang="en-US" smtClean="0">
                <a:solidFill>
                  <a:srgbClr val="FF0000"/>
                </a:solidFill>
              </a:rPr>
              <a:t>一元谓词</a:t>
            </a:r>
            <a:r>
              <a:rPr lang="zh-CN" altLang="en-US" smtClean="0"/>
              <a:t>用以描述</a:t>
            </a:r>
            <a:r>
              <a:rPr lang="zh-CN" altLang="en-US" smtClean="0">
                <a:solidFill>
                  <a:srgbClr val="0000FF"/>
                </a:solidFill>
              </a:rPr>
              <a:t>某一个个体的某种特性</a:t>
            </a:r>
            <a:r>
              <a:rPr lang="zh-CN" altLang="en-US" smtClean="0"/>
              <a:t>，而</a:t>
            </a:r>
            <a:r>
              <a:rPr lang="en-US" altLang="zh-CN" smtClean="0">
                <a:solidFill>
                  <a:srgbClr val="FF0000"/>
                </a:solidFill>
              </a:rPr>
              <a:t>n</a:t>
            </a:r>
            <a:r>
              <a:rPr lang="zh-CN" altLang="en-US" smtClean="0">
                <a:solidFill>
                  <a:srgbClr val="FF0000"/>
                </a:solidFill>
              </a:rPr>
              <a:t>元谓词</a:t>
            </a:r>
            <a:r>
              <a:rPr lang="zh-CN" altLang="en-US" smtClean="0"/>
              <a:t>则用以描述</a:t>
            </a:r>
            <a:r>
              <a:rPr lang="en-US" altLang="zh-CN" smtClean="0">
                <a:solidFill>
                  <a:srgbClr val="0000FF"/>
                </a:solidFill>
              </a:rPr>
              <a:t>n</a:t>
            </a:r>
            <a:r>
              <a:rPr lang="zh-CN" altLang="en-US" smtClean="0">
                <a:solidFill>
                  <a:srgbClr val="0000FF"/>
                </a:solidFill>
              </a:rPr>
              <a:t>个个体之间的关系</a:t>
            </a:r>
            <a:r>
              <a:rPr lang="zh-CN" altLang="en-US" smtClean="0"/>
              <a:t>；</a:t>
            </a:r>
          </a:p>
          <a:p>
            <a:pPr marL="533400" indent="-533400" algn="just" eaLnBrk="1" hangingPunct="1">
              <a:buClr>
                <a:srgbClr val="9900CC"/>
              </a:buClr>
              <a:buFont typeface="Wingdings" panose="05000000000000000000" pitchFamily="2" charset="2"/>
              <a:buAutoNum type="arabicPeriod"/>
            </a:pPr>
            <a:r>
              <a:rPr lang="zh-CN" altLang="en-US" smtClean="0"/>
              <a:t>如有多个量词，则读的顺序按</a:t>
            </a:r>
            <a:r>
              <a:rPr lang="zh-CN" altLang="en-US" smtClean="0">
                <a:solidFill>
                  <a:srgbClr val="FF0000"/>
                </a:solidFill>
              </a:rPr>
              <a:t>从左到右</a:t>
            </a:r>
            <a:r>
              <a:rPr lang="zh-CN" altLang="en-US" smtClean="0"/>
              <a:t>的顺序；另外，量词对变元的约束，往往与量词的次序有关，不同的</a:t>
            </a:r>
            <a:r>
              <a:rPr lang="zh-CN" altLang="en-US" smtClean="0">
                <a:solidFill>
                  <a:srgbClr val="FF0000"/>
                </a:solidFill>
              </a:rPr>
              <a:t>量词次序</a:t>
            </a:r>
            <a:r>
              <a:rPr lang="zh-CN" altLang="en-US" smtClean="0"/>
              <a:t>，可以产生不同的真值，此时对多个量词同时出现时，不能随意颠倒它们的顺序，颠倒后会改变原有的含义。</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strips(upRigh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strips(upRight)">
                                      <p:cBhvr>
                                        <p:cTn id="12" dur="500"/>
                                        <p:tgtEl>
                                          <p:spTgt spid="137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4DB0AF39-DDA8-43EF-B385-50553CEF0648}"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38915" name="Rectangle 2"/>
          <p:cNvSpPr>
            <a:spLocks noGrp="1" noChangeArrowheads="1"/>
          </p:cNvSpPr>
          <p:nvPr>
            <p:ph type="title"/>
          </p:nvPr>
        </p:nvSpPr>
        <p:spPr/>
        <p:txBody>
          <a:bodyPr/>
          <a:lstStyle/>
          <a:p>
            <a:pPr eaLnBrk="1" hangingPunct="1"/>
            <a:r>
              <a:rPr lang="zh-CN" altLang="en-US" smtClean="0"/>
              <a:t>谓词翻译难点（续）</a:t>
            </a:r>
          </a:p>
        </p:txBody>
      </p:sp>
      <p:sp>
        <p:nvSpPr>
          <p:cNvPr id="38916" name="Rectangle 3"/>
          <p:cNvSpPr>
            <a:spLocks noGrp="1" noChangeArrowheads="1"/>
          </p:cNvSpPr>
          <p:nvPr>
            <p:ph type="body" idx="1"/>
          </p:nvPr>
        </p:nvSpPr>
        <p:spPr>
          <a:xfrm>
            <a:off x="611188" y="1484313"/>
            <a:ext cx="8064500" cy="4365625"/>
          </a:xfrm>
        </p:spPr>
        <p:txBody>
          <a:bodyPr/>
          <a:lstStyle/>
          <a:p>
            <a:pPr marL="533400" indent="-533400" algn="just" eaLnBrk="1" hangingPunct="1">
              <a:buClr>
                <a:srgbClr val="9900CC"/>
              </a:buClr>
              <a:buFont typeface="Wingdings" panose="05000000000000000000" pitchFamily="2" charset="2"/>
              <a:buAutoNum type="arabicPeriod" startAt="3"/>
            </a:pPr>
            <a:r>
              <a:rPr lang="zh-CN" altLang="en-US" smtClean="0"/>
              <a:t>根据命题的实际意义，选用全称量词或存在量词。</a:t>
            </a:r>
            <a:r>
              <a:rPr lang="zh-CN" altLang="en-US" smtClean="0">
                <a:solidFill>
                  <a:srgbClr val="FF0000"/>
                </a:solidFill>
              </a:rPr>
              <a:t>全称量词加入</a:t>
            </a:r>
            <a:r>
              <a:rPr lang="zh-CN" altLang="en-US" smtClean="0"/>
              <a:t>时，其刻划个体域的特性谓词将以</a:t>
            </a:r>
            <a:r>
              <a:rPr lang="zh-CN" altLang="en-US" smtClean="0">
                <a:solidFill>
                  <a:srgbClr val="0000FF"/>
                </a:solidFill>
              </a:rPr>
              <a:t>蕴涵的前件</a:t>
            </a:r>
            <a:r>
              <a:rPr lang="zh-CN" altLang="en-US" smtClean="0"/>
              <a:t>加入，</a:t>
            </a:r>
            <a:r>
              <a:rPr lang="zh-CN" altLang="en-US" smtClean="0">
                <a:solidFill>
                  <a:srgbClr val="FF0000"/>
                </a:solidFill>
              </a:rPr>
              <a:t>存在量词加入</a:t>
            </a:r>
            <a:r>
              <a:rPr lang="zh-CN" altLang="en-US" smtClean="0"/>
              <a:t>时，其刻划个体域的特性谓词将以</a:t>
            </a:r>
            <a:r>
              <a:rPr lang="zh-CN" altLang="en-US" smtClean="0">
                <a:solidFill>
                  <a:srgbClr val="0000FF"/>
                </a:solidFill>
              </a:rPr>
              <a:t>合取项</a:t>
            </a:r>
            <a:r>
              <a:rPr lang="zh-CN" altLang="en-US" smtClean="0"/>
              <a:t>加入；</a:t>
            </a:r>
          </a:p>
          <a:p>
            <a:pPr marL="533400" indent="-533400" algn="just" eaLnBrk="1" hangingPunct="1">
              <a:buClr>
                <a:srgbClr val="9900CC"/>
              </a:buClr>
              <a:buFont typeface="Wingdings" panose="05000000000000000000" pitchFamily="2" charset="2"/>
              <a:buAutoNum type="arabicPeriod" startAt="3"/>
            </a:pPr>
            <a:r>
              <a:rPr lang="zh-CN" altLang="en-US" smtClean="0"/>
              <a:t>有些命题在进行符号化时，由于语言叙述不同，可能翻译不同，但它们表示的意思是相同的，即</a:t>
            </a:r>
            <a:r>
              <a:rPr lang="zh-CN" altLang="en-US" smtClean="0">
                <a:solidFill>
                  <a:srgbClr val="0000FF"/>
                </a:solidFill>
              </a:rPr>
              <a:t>句子符号化形式可不止一种</a:t>
            </a:r>
            <a:r>
              <a:rPr lang="zh-CN" altLang="en-US" smtClean="0"/>
              <a:t>。</a:t>
            </a:r>
          </a:p>
          <a:p>
            <a:pPr marL="533400" indent="-533400" algn="just" eaLnBrk="1" hangingPunct="1">
              <a:buClr>
                <a:srgbClr val="9900CC"/>
              </a:buClr>
              <a:buFont typeface="Wingdings" panose="05000000000000000000" pitchFamily="2" charset="2"/>
              <a:buAutoNum type="arabicPeriod" startAt="3"/>
            </a:pPr>
            <a:endParaRPr lang="zh-CN" altLang="en-US" smtClean="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5265E5E-76FC-49A5-8BEA-41610961A62F}"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38243" name="Rectangle 3"/>
          <p:cNvSpPr>
            <a:spLocks noGrp="1" noChangeArrowheads="1"/>
          </p:cNvSpPr>
          <p:nvPr>
            <p:ph type="body" idx="1"/>
          </p:nvPr>
        </p:nvSpPr>
        <p:spPr>
          <a:xfrm>
            <a:off x="611188" y="1293813"/>
            <a:ext cx="8064500" cy="2998787"/>
          </a:xfrm>
        </p:spPr>
        <p:txBody>
          <a:bodyPr/>
          <a:lstStyle/>
          <a:p>
            <a:pPr marL="0" indent="0" eaLnBrk="1" hangingPunct="1">
              <a:buFont typeface="Wingdings" panose="05000000000000000000" pitchFamily="2" charset="2"/>
              <a:buNone/>
            </a:pPr>
            <a:r>
              <a:rPr lang="zh-CN" altLang="en-US" smtClean="0">
                <a:solidFill>
                  <a:schemeClr val="accent2"/>
                </a:solidFill>
              </a:rPr>
              <a:t>例</a:t>
            </a:r>
            <a:r>
              <a:rPr lang="en-US" altLang="zh-CN" smtClean="0">
                <a:solidFill>
                  <a:schemeClr val="accent2"/>
                </a:solidFill>
              </a:rPr>
              <a:t>4.2.4</a:t>
            </a:r>
            <a:r>
              <a:rPr lang="en-US" altLang="zh-CN" smtClean="0"/>
              <a:t>  </a:t>
            </a:r>
            <a:r>
              <a:rPr lang="zh-CN" altLang="en-US" smtClean="0"/>
              <a:t>将下列命题符号化</a:t>
            </a:r>
          </a:p>
          <a:p>
            <a:pPr marL="0" indent="0" eaLnBrk="1" hangingPunct="1">
              <a:buFont typeface="Wingdings" panose="05000000000000000000" pitchFamily="2" charset="2"/>
              <a:buNone/>
            </a:pPr>
            <a:r>
              <a:rPr lang="zh-CN" altLang="en-US" smtClean="0"/>
              <a:t>（</a:t>
            </a:r>
            <a:r>
              <a:rPr lang="en-US" altLang="zh-CN" smtClean="0"/>
              <a:t>1</a:t>
            </a:r>
            <a:r>
              <a:rPr lang="zh-CN" altLang="en-US" smtClean="0"/>
              <a:t>）兔子比乌龟跑得快；</a:t>
            </a:r>
          </a:p>
          <a:p>
            <a:pPr marL="0" indent="0" eaLnBrk="1" hangingPunct="1">
              <a:buFont typeface="Wingdings" panose="05000000000000000000" pitchFamily="2" charset="2"/>
              <a:buNone/>
            </a:pPr>
            <a:r>
              <a:rPr lang="zh-CN" altLang="en-US" smtClean="0"/>
              <a:t>（</a:t>
            </a:r>
            <a:r>
              <a:rPr lang="en-US" altLang="zh-CN" smtClean="0"/>
              <a:t>2</a:t>
            </a:r>
            <a:r>
              <a:rPr lang="zh-CN" altLang="en-US" smtClean="0"/>
              <a:t>）有的兔子比所有乌龟跑得快；</a:t>
            </a:r>
          </a:p>
          <a:p>
            <a:pPr marL="0" indent="0" eaLnBrk="1" hangingPunct="1">
              <a:buFont typeface="Wingdings" panose="05000000000000000000" pitchFamily="2" charset="2"/>
              <a:buNone/>
            </a:pPr>
            <a:r>
              <a:rPr lang="zh-CN" altLang="en-US" smtClean="0"/>
              <a:t>（</a:t>
            </a:r>
            <a:r>
              <a:rPr lang="en-US" altLang="zh-CN" smtClean="0"/>
              <a:t>3</a:t>
            </a:r>
            <a:r>
              <a:rPr lang="zh-CN" altLang="en-US" smtClean="0"/>
              <a:t>）并不是所有的兔子都比乌龟跑得快；</a:t>
            </a:r>
          </a:p>
          <a:p>
            <a:pPr marL="0" indent="0" eaLnBrk="1" hangingPunct="1">
              <a:buFont typeface="Wingdings" panose="05000000000000000000" pitchFamily="2" charset="2"/>
              <a:buNone/>
            </a:pPr>
            <a:r>
              <a:rPr lang="zh-CN" altLang="en-US" smtClean="0"/>
              <a:t>（</a:t>
            </a:r>
            <a:r>
              <a:rPr lang="en-US" altLang="zh-CN" smtClean="0"/>
              <a:t>4</a:t>
            </a:r>
            <a:r>
              <a:rPr lang="zh-CN" altLang="en-US" smtClean="0"/>
              <a:t>）不存在跑得同样快的两只兔子。 </a:t>
            </a:r>
          </a:p>
        </p:txBody>
      </p:sp>
      <p:sp>
        <p:nvSpPr>
          <p:cNvPr id="138248" name="AutoShape 8"/>
          <p:cNvSpPr>
            <a:spLocks noChangeArrowheads="1"/>
          </p:cNvSpPr>
          <p:nvPr/>
        </p:nvSpPr>
        <p:spPr bwMode="auto">
          <a:xfrm>
            <a:off x="730250" y="1196975"/>
            <a:ext cx="7921625" cy="1223963"/>
          </a:xfrm>
          <a:prstGeom prst="wedgeRectCallout">
            <a:avLst>
              <a:gd name="adj1" fmla="val -35894"/>
              <a:gd name="adj2" fmla="val 120949"/>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sz="3200">
                <a:solidFill>
                  <a:schemeClr val="tx2"/>
                </a:solidFill>
              </a:rPr>
              <a:t>┐</a:t>
            </a:r>
            <a:r>
              <a:rPr lang="fr-FR" altLang="zh-CN" sz="3200">
                <a:solidFill>
                  <a:schemeClr val="tx2"/>
                </a:solidFill>
              </a:rPr>
              <a:t>(</a:t>
            </a:r>
            <a:r>
              <a:rPr lang="en-US" altLang="zh-CN" sz="3200">
                <a:solidFill>
                  <a:schemeClr val="tx2"/>
                </a:solidFill>
                <a:sym typeface="Symbol" panose="05050102010706020507" pitchFamily="18" charset="2"/>
              </a:rPr>
              <a:t></a:t>
            </a:r>
            <a:r>
              <a:rPr lang="fr-FR" altLang="zh-CN" sz="3200">
                <a:solidFill>
                  <a:schemeClr val="tx2"/>
                </a:solidFill>
              </a:rPr>
              <a:t>x) (</a:t>
            </a:r>
            <a:r>
              <a:rPr lang="en-US" altLang="zh-CN" sz="3200">
                <a:solidFill>
                  <a:schemeClr val="tx2"/>
                </a:solidFill>
                <a:sym typeface="Symbol" panose="05050102010706020507" pitchFamily="18" charset="2"/>
              </a:rPr>
              <a:t></a:t>
            </a:r>
            <a:r>
              <a:rPr lang="fr-FR" altLang="zh-CN" sz="3200">
                <a:solidFill>
                  <a:schemeClr val="tx2"/>
                </a:solidFill>
              </a:rPr>
              <a:t>y)(P(x)∧Q(y)→R(x, y))</a:t>
            </a:r>
          </a:p>
          <a:p>
            <a:pPr algn="ctr" eaLnBrk="1" hangingPunct="1">
              <a:lnSpc>
                <a:spcPct val="100000"/>
              </a:lnSpc>
              <a:spcBef>
                <a:spcPct val="0"/>
              </a:spcBef>
              <a:buClrTx/>
              <a:buFontTx/>
              <a:buNone/>
            </a:pPr>
            <a:r>
              <a:rPr lang="zh-CN" altLang="fr-FR" sz="3200">
                <a:solidFill>
                  <a:srgbClr val="FFFF00"/>
                </a:solidFill>
              </a:rPr>
              <a:t>或者  </a:t>
            </a:r>
            <a:r>
              <a:rPr lang="fr-FR" altLang="zh-CN" sz="3200">
                <a:solidFill>
                  <a:srgbClr val="FFFF00"/>
                </a:solidFill>
              </a:rPr>
              <a:t>(</a:t>
            </a:r>
            <a:r>
              <a:rPr lang="en-US" altLang="zh-CN" sz="3200">
                <a:solidFill>
                  <a:srgbClr val="FFFF00"/>
                </a:solidFill>
                <a:sym typeface="Symbol" panose="05050102010706020507" pitchFamily="18" charset="2"/>
              </a:rPr>
              <a:t></a:t>
            </a:r>
            <a:r>
              <a:rPr lang="fr-FR" altLang="zh-CN" sz="3200">
                <a:solidFill>
                  <a:srgbClr val="FFFF00"/>
                </a:solidFill>
              </a:rPr>
              <a:t>x)(</a:t>
            </a:r>
            <a:r>
              <a:rPr lang="en-US" altLang="zh-CN" sz="3200">
                <a:solidFill>
                  <a:srgbClr val="FFFF00"/>
                </a:solidFill>
                <a:sym typeface="Symbol" panose="05050102010706020507" pitchFamily="18" charset="2"/>
              </a:rPr>
              <a:t></a:t>
            </a:r>
            <a:r>
              <a:rPr lang="fr-FR" altLang="zh-CN" sz="3200">
                <a:solidFill>
                  <a:srgbClr val="FFFF00"/>
                </a:solidFill>
              </a:rPr>
              <a:t>y)(P(x)∧Q(y)∧</a:t>
            </a:r>
            <a:r>
              <a:rPr lang="zh-CN" altLang="en-US" sz="3200">
                <a:solidFill>
                  <a:srgbClr val="FFFF00"/>
                </a:solidFill>
              </a:rPr>
              <a:t>┐</a:t>
            </a:r>
            <a:r>
              <a:rPr lang="fr-FR" altLang="zh-CN" sz="3200">
                <a:solidFill>
                  <a:srgbClr val="FFFF00"/>
                </a:solidFill>
              </a:rPr>
              <a:t>R(x, y))</a:t>
            </a:r>
            <a:endParaRPr lang="zh-CN" altLang="en-US" sz="3200">
              <a:solidFill>
                <a:srgbClr val="FFFF00"/>
              </a:solidFill>
            </a:endParaRPr>
          </a:p>
        </p:txBody>
      </p:sp>
      <p:sp>
        <p:nvSpPr>
          <p:cNvPr id="39941" name="Rectangle 2"/>
          <p:cNvSpPr>
            <a:spLocks noGrp="1" noChangeArrowheads="1"/>
          </p:cNvSpPr>
          <p:nvPr>
            <p:ph type="title"/>
          </p:nvPr>
        </p:nvSpPr>
        <p:spPr/>
        <p:txBody>
          <a:bodyPr/>
          <a:lstStyle/>
          <a:p>
            <a:pPr eaLnBrk="1" hangingPunct="1"/>
            <a:r>
              <a:rPr lang="en-US" altLang="zh-CN" smtClean="0"/>
              <a:t>4.2.5  </a:t>
            </a:r>
            <a:r>
              <a:rPr lang="zh-CN" altLang="en-US" smtClean="0"/>
              <a:t>谓词翻译的应用</a:t>
            </a:r>
          </a:p>
        </p:txBody>
      </p:sp>
      <p:sp>
        <p:nvSpPr>
          <p:cNvPr id="138244" name="Rectangle 4"/>
          <p:cNvSpPr>
            <a:spLocks noChangeArrowheads="1"/>
          </p:cNvSpPr>
          <p:nvPr/>
        </p:nvSpPr>
        <p:spPr bwMode="gray">
          <a:xfrm>
            <a:off x="863600" y="4452938"/>
            <a:ext cx="7561263" cy="20716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a:t>谓词设定：</a:t>
            </a:r>
            <a:r>
              <a:rPr lang="en-US" altLang="zh-CN">
                <a:solidFill>
                  <a:srgbClr val="0000FF"/>
                </a:solidFill>
              </a:rPr>
              <a:t>P(x)</a:t>
            </a:r>
            <a:r>
              <a:rPr lang="zh-CN" altLang="en-US">
                <a:solidFill>
                  <a:srgbClr val="0000FF"/>
                </a:solidFill>
              </a:rPr>
              <a:t>：</a:t>
            </a:r>
            <a:r>
              <a:rPr lang="en-US" altLang="zh-CN">
                <a:solidFill>
                  <a:srgbClr val="0000FF"/>
                </a:solidFill>
              </a:rPr>
              <a:t>x</a:t>
            </a:r>
            <a:r>
              <a:rPr lang="zh-CN" altLang="en-US">
                <a:solidFill>
                  <a:srgbClr val="0000FF"/>
                </a:solidFill>
              </a:rPr>
              <a:t>是兔子；</a:t>
            </a:r>
            <a:endParaRPr lang="en-US" altLang="zh-CN">
              <a:solidFill>
                <a:srgbClr val="0000FF"/>
              </a:solidFill>
            </a:endParaRPr>
          </a:p>
          <a:p>
            <a:pPr eaLnBrk="1" hangingPunct="1">
              <a:spcBef>
                <a:spcPct val="0"/>
              </a:spcBef>
              <a:buFont typeface="Wingdings" panose="05000000000000000000" pitchFamily="2" charset="2"/>
              <a:buNone/>
            </a:pPr>
            <a:r>
              <a:rPr lang="en-US" altLang="zh-CN">
                <a:solidFill>
                  <a:srgbClr val="0000FF"/>
                </a:solidFill>
              </a:rPr>
              <a:t>		Q(x)</a:t>
            </a:r>
            <a:r>
              <a:rPr lang="zh-CN" altLang="en-US">
                <a:solidFill>
                  <a:srgbClr val="0000FF"/>
                </a:solidFill>
              </a:rPr>
              <a:t>：</a:t>
            </a:r>
            <a:r>
              <a:rPr lang="en-US" altLang="zh-CN">
                <a:solidFill>
                  <a:srgbClr val="0000FF"/>
                </a:solidFill>
              </a:rPr>
              <a:t>x</a:t>
            </a:r>
            <a:r>
              <a:rPr lang="zh-CN" altLang="en-US">
                <a:solidFill>
                  <a:srgbClr val="0000FF"/>
                </a:solidFill>
              </a:rPr>
              <a:t>是乌龟；</a:t>
            </a:r>
          </a:p>
          <a:p>
            <a:pPr eaLnBrk="1" hangingPunct="1">
              <a:spcBef>
                <a:spcPct val="0"/>
              </a:spcBef>
              <a:buFont typeface="Wingdings" panose="05000000000000000000" pitchFamily="2" charset="2"/>
              <a:buNone/>
            </a:pPr>
            <a:r>
              <a:rPr lang="en-US" altLang="zh-CN">
                <a:solidFill>
                  <a:srgbClr val="0000FF"/>
                </a:solidFill>
              </a:rPr>
              <a:t>          R(x, y)</a:t>
            </a:r>
            <a:r>
              <a:rPr lang="zh-CN" altLang="en-US">
                <a:solidFill>
                  <a:srgbClr val="0000FF"/>
                </a:solidFill>
              </a:rPr>
              <a:t>：</a:t>
            </a:r>
            <a:r>
              <a:rPr lang="en-US" altLang="zh-CN">
                <a:solidFill>
                  <a:srgbClr val="0000FF"/>
                </a:solidFill>
              </a:rPr>
              <a:t>x</a:t>
            </a:r>
            <a:r>
              <a:rPr lang="zh-CN" altLang="en-US">
                <a:solidFill>
                  <a:srgbClr val="0000FF"/>
                </a:solidFill>
              </a:rPr>
              <a:t>比</a:t>
            </a:r>
            <a:r>
              <a:rPr lang="en-US" altLang="zh-CN">
                <a:solidFill>
                  <a:srgbClr val="0000FF"/>
                </a:solidFill>
              </a:rPr>
              <a:t>y</a:t>
            </a:r>
            <a:r>
              <a:rPr lang="zh-CN" altLang="en-US">
                <a:solidFill>
                  <a:srgbClr val="0000FF"/>
                </a:solidFill>
              </a:rPr>
              <a:t>跑得快；</a:t>
            </a:r>
          </a:p>
          <a:p>
            <a:pPr eaLnBrk="1" hangingPunct="1">
              <a:spcBef>
                <a:spcPct val="0"/>
              </a:spcBef>
              <a:buFont typeface="Wingdings" panose="05000000000000000000" pitchFamily="2" charset="2"/>
              <a:buNone/>
            </a:pPr>
            <a:r>
              <a:rPr lang="en-US" altLang="zh-CN">
                <a:solidFill>
                  <a:srgbClr val="0000FF"/>
                </a:solidFill>
              </a:rPr>
              <a:t>          T(x, y)</a:t>
            </a:r>
            <a:r>
              <a:rPr lang="zh-CN" altLang="en-US">
                <a:solidFill>
                  <a:srgbClr val="0000FF"/>
                </a:solidFill>
              </a:rPr>
              <a:t>：</a:t>
            </a:r>
            <a:r>
              <a:rPr lang="en-US" altLang="zh-CN">
                <a:solidFill>
                  <a:srgbClr val="0000FF"/>
                </a:solidFill>
              </a:rPr>
              <a:t>x</a:t>
            </a:r>
            <a:r>
              <a:rPr lang="zh-CN" altLang="en-US">
                <a:solidFill>
                  <a:srgbClr val="0000FF"/>
                </a:solidFill>
              </a:rPr>
              <a:t>与</a:t>
            </a:r>
            <a:r>
              <a:rPr lang="en-US" altLang="zh-CN">
                <a:solidFill>
                  <a:srgbClr val="0000FF"/>
                </a:solidFill>
              </a:rPr>
              <a:t>y</a:t>
            </a:r>
            <a:r>
              <a:rPr lang="zh-CN" altLang="en-US">
                <a:solidFill>
                  <a:srgbClr val="0000FF"/>
                </a:solidFill>
              </a:rPr>
              <a:t>跑得同样快。 </a:t>
            </a:r>
          </a:p>
        </p:txBody>
      </p:sp>
      <p:sp>
        <p:nvSpPr>
          <p:cNvPr id="138247" name="AutoShape 7"/>
          <p:cNvSpPr>
            <a:spLocks noChangeArrowheads="1"/>
          </p:cNvSpPr>
          <p:nvPr/>
        </p:nvSpPr>
        <p:spPr bwMode="auto">
          <a:xfrm>
            <a:off x="730250" y="3284538"/>
            <a:ext cx="6624638" cy="1223962"/>
          </a:xfrm>
          <a:prstGeom prst="wedgeRectCallout">
            <a:avLst>
              <a:gd name="adj1" fmla="val -3532"/>
              <a:gd name="adj2" fmla="val -69583"/>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3200">
                <a:solidFill>
                  <a:schemeClr val="tx2"/>
                </a:solidFill>
              </a:rPr>
              <a:t>(</a:t>
            </a:r>
            <a:r>
              <a:rPr lang="en-US" altLang="zh-CN" sz="3200">
                <a:solidFill>
                  <a:schemeClr val="tx2"/>
                </a:solidFill>
                <a:sym typeface="Symbol" panose="05050102010706020507" pitchFamily="18" charset="2"/>
              </a:rPr>
              <a:t></a:t>
            </a:r>
            <a:r>
              <a:rPr lang="fr-FR" altLang="zh-CN" sz="3200">
                <a:solidFill>
                  <a:schemeClr val="tx2"/>
                </a:solidFill>
              </a:rPr>
              <a:t>x)(P(x)∧(</a:t>
            </a:r>
            <a:r>
              <a:rPr lang="en-US" altLang="zh-CN" sz="3200">
                <a:solidFill>
                  <a:schemeClr val="tx2"/>
                </a:solidFill>
                <a:sym typeface="Symbol" panose="05050102010706020507" pitchFamily="18" charset="2"/>
              </a:rPr>
              <a:t></a:t>
            </a:r>
            <a:r>
              <a:rPr lang="fr-FR" altLang="zh-CN" sz="3200">
                <a:solidFill>
                  <a:schemeClr val="tx2"/>
                </a:solidFill>
              </a:rPr>
              <a:t>y)(Q(y)→R(x, y)))</a:t>
            </a:r>
            <a:endParaRPr lang="zh-CN" altLang="en-US" sz="3200">
              <a:solidFill>
                <a:schemeClr val="tx2"/>
              </a:solidFill>
            </a:endParaRPr>
          </a:p>
        </p:txBody>
      </p:sp>
      <p:sp>
        <p:nvSpPr>
          <p:cNvPr id="138249" name="AutoShape 9"/>
          <p:cNvSpPr>
            <a:spLocks noChangeArrowheads="1"/>
          </p:cNvSpPr>
          <p:nvPr/>
        </p:nvSpPr>
        <p:spPr bwMode="auto">
          <a:xfrm>
            <a:off x="730250" y="1196975"/>
            <a:ext cx="8137525" cy="1223963"/>
          </a:xfrm>
          <a:prstGeom prst="wedgeRectCallout">
            <a:avLst>
              <a:gd name="adj1" fmla="val -116"/>
              <a:gd name="adj2" fmla="val 175032"/>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sz="3600">
                <a:solidFill>
                  <a:schemeClr val="tx2"/>
                </a:solidFill>
              </a:rPr>
              <a:t>┐</a:t>
            </a:r>
            <a:r>
              <a:rPr lang="fr-FR" altLang="zh-CN" sz="3600">
                <a:solidFill>
                  <a:schemeClr val="tx2"/>
                </a:solidFill>
              </a:rPr>
              <a:t>(</a:t>
            </a:r>
            <a:r>
              <a:rPr lang="en-US" altLang="zh-CN" sz="3600">
                <a:solidFill>
                  <a:schemeClr val="tx2"/>
                </a:solidFill>
                <a:sym typeface="Symbol" panose="05050102010706020507" pitchFamily="18" charset="2"/>
              </a:rPr>
              <a:t></a:t>
            </a:r>
            <a:r>
              <a:rPr lang="fr-FR" altLang="zh-CN" sz="3600">
                <a:solidFill>
                  <a:schemeClr val="tx2"/>
                </a:solidFill>
              </a:rPr>
              <a:t>x)(</a:t>
            </a:r>
            <a:r>
              <a:rPr lang="en-US" altLang="zh-CN" sz="3600">
                <a:solidFill>
                  <a:schemeClr val="tx2"/>
                </a:solidFill>
                <a:sym typeface="Symbol" panose="05050102010706020507" pitchFamily="18" charset="2"/>
              </a:rPr>
              <a:t></a:t>
            </a:r>
            <a:r>
              <a:rPr lang="fr-FR" altLang="zh-CN" sz="3600">
                <a:solidFill>
                  <a:schemeClr val="tx2"/>
                </a:solidFill>
              </a:rPr>
              <a:t>y)(P(x)∧P(y)∧T(x, y))</a:t>
            </a:r>
          </a:p>
          <a:p>
            <a:pPr algn="ctr" eaLnBrk="1" hangingPunct="1">
              <a:lnSpc>
                <a:spcPct val="100000"/>
              </a:lnSpc>
              <a:spcBef>
                <a:spcPct val="0"/>
              </a:spcBef>
              <a:buClrTx/>
              <a:buFontTx/>
              <a:buNone/>
            </a:pPr>
            <a:r>
              <a:rPr lang="zh-CN" altLang="fr-FR" sz="3200">
                <a:solidFill>
                  <a:srgbClr val="FFFF00"/>
                </a:solidFill>
              </a:rPr>
              <a:t>或者  </a:t>
            </a:r>
            <a:r>
              <a:rPr lang="fr-FR" altLang="zh-CN" sz="3200">
                <a:solidFill>
                  <a:srgbClr val="FFFF00"/>
                </a:solidFill>
              </a:rPr>
              <a:t>(</a:t>
            </a:r>
            <a:r>
              <a:rPr lang="en-US" altLang="zh-CN" sz="3200">
                <a:solidFill>
                  <a:srgbClr val="FFFF00"/>
                </a:solidFill>
                <a:sym typeface="Symbol" panose="05050102010706020507" pitchFamily="18" charset="2"/>
              </a:rPr>
              <a:t></a:t>
            </a:r>
            <a:r>
              <a:rPr lang="fr-FR" altLang="zh-CN" sz="3200">
                <a:solidFill>
                  <a:srgbClr val="FFFF00"/>
                </a:solidFill>
              </a:rPr>
              <a:t>x)(</a:t>
            </a:r>
            <a:r>
              <a:rPr lang="en-US" altLang="zh-CN" sz="3200">
                <a:solidFill>
                  <a:srgbClr val="FFFF00"/>
                </a:solidFill>
                <a:sym typeface="Symbol" panose="05050102010706020507" pitchFamily="18" charset="2"/>
              </a:rPr>
              <a:t></a:t>
            </a:r>
            <a:r>
              <a:rPr lang="fr-FR" altLang="zh-CN" sz="3200">
                <a:solidFill>
                  <a:srgbClr val="FFFF00"/>
                </a:solidFill>
              </a:rPr>
              <a:t>y)(P(x)∧P(y)→ </a:t>
            </a:r>
            <a:r>
              <a:rPr lang="zh-CN" altLang="en-US" sz="3200">
                <a:solidFill>
                  <a:srgbClr val="FFFF00"/>
                </a:solidFill>
              </a:rPr>
              <a:t>┐</a:t>
            </a:r>
            <a:r>
              <a:rPr lang="fr-FR" altLang="zh-CN" sz="3200">
                <a:solidFill>
                  <a:srgbClr val="FFFF00"/>
                </a:solidFill>
              </a:rPr>
              <a:t>T(x, y))</a:t>
            </a:r>
            <a:endParaRPr lang="zh-CN" altLang="en-US" sz="3200">
              <a:solidFill>
                <a:srgbClr val="FFFF00"/>
              </a:solidFill>
            </a:endParaRPr>
          </a:p>
        </p:txBody>
      </p:sp>
      <p:sp>
        <p:nvSpPr>
          <p:cNvPr id="138246" name="AutoShape 6"/>
          <p:cNvSpPr>
            <a:spLocks noChangeArrowheads="1"/>
          </p:cNvSpPr>
          <p:nvPr/>
        </p:nvSpPr>
        <p:spPr bwMode="auto">
          <a:xfrm>
            <a:off x="730250" y="3284538"/>
            <a:ext cx="6624638" cy="1223962"/>
          </a:xfrm>
          <a:prstGeom prst="wedgeRectCallout">
            <a:avLst>
              <a:gd name="adj1" fmla="val -6935"/>
              <a:gd name="adj2" fmla="val -120426"/>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3200">
                <a:solidFill>
                  <a:schemeClr val="tx2"/>
                </a:solidFill>
              </a:rPr>
              <a:t>(</a:t>
            </a:r>
            <a:r>
              <a:rPr lang="en-US" altLang="zh-CN" sz="3200">
                <a:solidFill>
                  <a:schemeClr val="tx2"/>
                </a:solidFill>
                <a:sym typeface="Symbol" panose="05050102010706020507" pitchFamily="18" charset="2"/>
              </a:rPr>
              <a:t></a:t>
            </a:r>
            <a:r>
              <a:rPr lang="fr-FR" altLang="zh-CN" sz="3200">
                <a:solidFill>
                  <a:schemeClr val="tx2"/>
                </a:solidFill>
              </a:rPr>
              <a:t>x) (</a:t>
            </a:r>
            <a:r>
              <a:rPr lang="en-US" altLang="zh-CN" sz="3200">
                <a:solidFill>
                  <a:schemeClr val="tx2"/>
                </a:solidFill>
                <a:sym typeface="Symbol" panose="05050102010706020507" pitchFamily="18" charset="2"/>
              </a:rPr>
              <a:t></a:t>
            </a:r>
            <a:r>
              <a:rPr lang="fr-FR" altLang="zh-CN" sz="3200">
                <a:solidFill>
                  <a:schemeClr val="tx2"/>
                </a:solidFill>
              </a:rPr>
              <a:t>y)(P(x)∧Q(y)→R(x, y))</a:t>
            </a:r>
            <a:endParaRPr lang="zh-CN" altLang="en-US" sz="3200">
              <a:solidFill>
                <a:schemeClr val="tx2"/>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1" dur="500"/>
                                        <p:tgtEl>
                                          <p:spTgt spid="13824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5" dur="500"/>
                                        <p:tgtEl>
                                          <p:spTgt spid="138243">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19" dur="500"/>
                                        <p:tgtEl>
                                          <p:spTgt spid="138243">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3" dur="500"/>
                                        <p:tgtEl>
                                          <p:spTgt spid="13824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8244"/>
                                        </p:tgtEl>
                                        <p:attrNameLst>
                                          <p:attrName>style.visibility</p:attrName>
                                        </p:attrNameLst>
                                      </p:cBhvr>
                                      <p:to>
                                        <p:strVal val="visible"/>
                                      </p:to>
                                    </p:set>
                                    <p:animEffect transition="in" filter="dissolve">
                                      <p:cBhvr>
                                        <p:cTn id="28" dur="500"/>
                                        <p:tgtEl>
                                          <p:spTgt spid="1382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8246"/>
                                        </p:tgtEl>
                                        <p:attrNameLst>
                                          <p:attrName>style.visibility</p:attrName>
                                        </p:attrNameLst>
                                      </p:cBhvr>
                                      <p:to>
                                        <p:strVal val="visible"/>
                                      </p:to>
                                    </p:set>
                                    <p:animEffect transition="in" filter="blinds(horizontal)">
                                      <p:cBhvr>
                                        <p:cTn id="33" dur="500"/>
                                        <p:tgtEl>
                                          <p:spTgt spid="1382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xit" presetSubtype="3" fill="hold" grpId="1" nodeType="clickEffect">
                                  <p:stCondLst>
                                    <p:cond delay="0"/>
                                  </p:stCondLst>
                                  <p:childTnLst>
                                    <p:anim calcmode="lin" valueType="num">
                                      <p:cBhvr additive="base">
                                        <p:cTn id="37" dur="500"/>
                                        <p:tgtEl>
                                          <p:spTgt spid="138246"/>
                                        </p:tgtEl>
                                        <p:attrNameLst>
                                          <p:attrName>ppt_x</p:attrName>
                                        </p:attrNameLst>
                                      </p:cBhvr>
                                      <p:tavLst>
                                        <p:tav tm="0">
                                          <p:val>
                                            <p:strVal val="ppt_x"/>
                                          </p:val>
                                        </p:tav>
                                        <p:tav tm="100000">
                                          <p:val>
                                            <p:strVal val="1+ppt_w/2"/>
                                          </p:val>
                                        </p:tav>
                                      </p:tavLst>
                                    </p:anim>
                                    <p:anim calcmode="lin" valueType="num">
                                      <p:cBhvr additive="base">
                                        <p:cTn id="38" dur="500"/>
                                        <p:tgtEl>
                                          <p:spTgt spid="138246"/>
                                        </p:tgtEl>
                                        <p:attrNameLst>
                                          <p:attrName>ppt_y</p:attrName>
                                        </p:attrNameLst>
                                      </p:cBhvr>
                                      <p:tavLst>
                                        <p:tav tm="0">
                                          <p:val>
                                            <p:strVal val="ppt_y"/>
                                          </p:val>
                                        </p:tav>
                                        <p:tav tm="100000">
                                          <p:val>
                                            <p:strVal val="0-ppt_h/2"/>
                                          </p:val>
                                        </p:tav>
                                      </p:tavLst>
                                    </p:anim>
                                    <p:set>
                                      <p:cBhvr>
                                        <p:cTn id="39" dur="1" fill="hold">
                                          <p:stCondLst>
                                            <p:cond delay="499"/>
                                          </p:stCondLst>
                                        </p:cTn>
                                        <p:tgtEl>
                                          <p:spTgt spid="138246"/>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8247"/>
                                        </p:tgtEl>
                                        <p:attrNameLst>
                                          <p:attrName>style.visibility</p:attrName>
                                        </p:attrNameLst>
                                      </p:cBhvr>
                                      <p:to>
                                        <p:strVal val="visible"/>
                                      </p:to>
                                    </p:set>
                                    <p:animEffect transition="in" filter="blinds(horizontal)">
                                      <p:cBhvr>
                                        <p:cTn id="44" dur="500"/>
                                        <p:tgtEl>
                                          <p:spTgt spid="1382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3" fill="hold" grpId="1" nodeType="clickEffect">
                                  <p:stCondLst>
                                    <p:cond delay="0"/>
                                  </p:stCondLst>
                                  <p:childTnLst>
                                    <p:anim calcmode="lin" valueType="num">
                                      <p:cBhvr additive="base">
                                        <p:cTn id="48" dur="500"/>
                                        <p:tgtEl>
                                          <p:spTgt spid="138247"/>
                                        </p:tgtEl>
                                        <p:attrNameLst>
                                          <p:attrName>ppt_x</p:attrName>
                                        </p:attrNameLst>
                                      </p:cBhvr>
                                      <p:tavLst>
                                        <p:tav tm="0">
                                          <p:val>
                                            <p:strVal val="ppt_x"/>
                                          </p:val>
                                        </p:tav>
                                        <p:tav tm="100000">
                                          <p:val>
                                            <p:strVal val="1+ppt_w/2"/>
                                          </p:val>
                                        </p:tav>
                                      </p:tavLst>
                                    </p:anim>
                                    <p:anim calcmode="lin" valueType="num">
                                      <p:cBhvr additive="base">
                                        <p:cTn id="49" dur="500"/>
                                        <p:tgtEl>
                                          <p:spTgt spid="138247"/>
                                        </p:tgtEl>
                                        <p:attrNameLst>
                                          <p:attrName>ppt_y</p:attrName>
                                        </p:attrNameLst>
                                      </p:cBhvr>
                                      <p:tavLst>
                                        <p:tav tm="0">
                                          <p:val>
                                            <p:strVal val="ppt_y"/>
                                          </p:val>
                                        </p:tav>
                                        <p:tav tm="100000">
                                          <p:val>
                                            <p:strVal val="0-ppt_h/2"/>
                                          </p:val>
                                        </p:tav>
                                      </p:tavLst>
                                    </p:anim>
                                    <p:set>
                                      <p:cBhvr>
                                        <p:cTn id="50" dur="1" fill="hold">
                                          <p:stCondLst>
                                            <p:cond delay="499"/>
                                          </p:stCondLst>
                                        </p:cTn>
                                        <p:tgtEl>
                                          <p:spTgt spid="13824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8248"/>
                                        </p:tgtEl>
                                        <p:attrNameLst>
                                          <p:attrName>style.visibility</p:attrName>
                                        </p:attrNameLst>
                                      </p:cBhvr>
                                      <p:to>
                                        <p:strVal val="visible"/>
                                      </p:to>
                                    </p:set>
                                    <p:animEffect transition="in" filter="blinds(horizontal)">
                                      <p:cBhvr>
                                        <p:cTn id="55" dur="500"/>
                                        <p:tgtEl>
                                          <p:spTgt spid="13824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3" fill="hold" grpId="1" nodeType="clickEffect">
                                  <p:stCondLst>
                                    <p:cond delay="0"/>
                                  </p:stCondLst>
                                  <p:childTnLst>
                                    <p:anim calcmode="lin" valueType="num">
                                      <p:cBhvr additive="base">
                                        <p:cTn id="59" dur="500"/>
                                        <p:tgtEl>
                                          <p:spTgt spid="138248"/>
                                        </p:tgtEl>
                                        <p:attrNameLst>
                                          <p:attrName>ppt_x</p:attrName>
                                        </p:attrNameLst>
                                      </p:cBhvr>
                                      <p:tavLst>
                                        <p:tav tm="0">
                                          <p:val>
                                            <p:strVal val="ppt_x"/>
                                          </p:val>
                                        </p:tav>
                                        <p:tav tm="100000">
                                          <p:val>
                                            <p:strVal val="1+ppt_w/2"/>
                                          </p:val>
                                        </p:tav>
                                      </p:tavLst>
                                    </p:anim>
                                    <p:anim calcmode="lin" valueType="num">
                                      <p:cBhvr additive="base">
                                        <p:cTn id="60" dur="500"/>
                                        <p:tgtEl>
                                          <p:spTgt spid="138248"/>
                                        </p:tgtEl>
                                        <p:attrNameLst>
                                          <p:attrName>ppt_y</p:attrName>
                                        </p:attrNameLst>
                                      </p:cBhvr>
                                      <p:tavLst>
                                        <p:tav tm="0">
                                          <p:val>
                                            <p:strVal val="ppt_y"/>
                                          </p:val>
                                        </p:tav>
                                        <p:tav tm="100000">
                                          <p:val>
                                            <p:strVal val="0-ppt_h/2"/>
                                          </p:val>
                                        </p:tav>
                                      </p:tavLst>
                                    </p:anim>
                                    <p:set>
                                      <p:cBhvr>
                                        <p:cTn id="61" dur="1" fill="hold">
                                          <p:stCondLst>
                                            <p:cond delay="499"/>
                                          </p:stCondLst>
                                        </p:cTn>
                                        <p:tgtEl>
                                          <p:spTgt spid="13824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38249"/>
                                        </p:tgtEl>
                                        <p:attrNameLst>
                                          <p:attrName>style.visibility</p:attrName>
                                        </p:attrNameLst>
                                      </p:cBhvr>
                                      <p:to>
                                        <p:strVal val="visible"/>
                                      </p:to>
                                    </p:set>
                                    <p:animEffect transition="in" filter="blinds(horizontal)">
                                      <p:cBhvr>
                                        <p:cTn id="66" dur="500"/>
                                        <p:tgtEl>
                                          <p:spTgt spid="13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48" grpId="0" animBg="1"/>
      <p:bldP spid="138248" grpId="1" animBg="1"/>
      <p:bldP spid="138244" grpId="0" animBg="1"/>
      <p:bldP spid="138247" grpId="0" animBg="1"/>
      <p:bldP spid="138247" grpId="1" animBg="1"/>
      <p:bldP spid="138249" grpId="0" animBg="1"/>
      <p:bldP spid="138246" grpId="0" animBg="1"/>
      <p:bldP spid="13824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6A2224E-BDEE-4D55-A76D-1C8870B1C27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0963" name="Rectangle 2"/>
          <p:cNvSpPr>
            <a:spLocks noGrp="1" noChangeArrowheads="1"/>
          </p:cNvSpPr>
          <p:nvPr>
            <p:ph type="title"/>
          </p:nvPr>
        </p:nvSpPr>
        <p:spPr/>
        <p:txBody>
          <a:bodyPr/>
          <a:lstStyle/>
          <a:p>
            <a:pPr eaLnBrk="1" hangingPunct="1"/>
            <a:r>
              <a:rPr lang="zh-CN" altLang="en-US" smtClean="0"/>
              <a:t>例</a:t>
            </a:r>
            <a:r>
              <a:rPr lang="en-US" altLang="zh-CN" smtClean="0"/>
              <a:t>4.2.5</a:t>
            </a:r>
            <a:endParaRPr lang="zh-CN" altLang="en-US" smtClean="0"/>
          </a:p>
        </p:txBody>
      </p:sp>
      <p:sp>
        <p:nvSpPr>
          <p:cNvPr id="140291" name="Rectangle 3"/>
          <p:cNvSpPr>
            <a:spLocks noGrp="1" noChangeArrowheads="1"/>
          </p:cNvSpPr>
          <p:nvPr>
            <p:ph type="body" idx="1"/>
          </p:nvPr>
        </p:nvSpPr>
        <p:spPr>
          <a:xfrm>
            <a:off x="457200" y="1268413"/>
            <a:ext cx="8229600" cy="4751387"/>
          </a:xfrm>
        </p:spPr>
        <p:txBody>
          <a:bodyPr/>
          <a:lstStyle/>
          <a:p>
            <a:pPr marL="0" indent="0" eaLnBrk="1" hangingPunct="1">
              <a:buFont typeface="Wingdings" panose="05000000000000000000" pitchFamily="2" charset="2"/>
              <a:buNone/>
            </a:pPr>
            <a:r>
              <a:rPr lang="zh-CN" altLang="en-US" smtClean="0"/>
              <a:t>符号化下述一组语句：</a:t>
            </a:r>
          </a:p>
          <a:p>
            <a:pPr marL="0" indent="0" algn="just" eaLnBrk="1" hangingPunct="1">
              <a:buFont typeface="Wingdings" panose="05000000000000000000" pitchFamily="2" charset="2"/>
              <a:buNone/>
            </a:pPr>
            <a:r>
              <a:rPr lang="zh-CN" altLang="en-US" smtClean="0"/>
              <a:t>    只要是需要室外活动的课，郝亮都喜欢；所有的公共体育课都是需要室外活动的课；篮球是一门公共体育课；郝亮喜欢篮球这门课。</a:t>
            </a:r>
          </a:p>
          <a:p>
            <a:pPr marL="0" indent="0" eaLnBrk="1" hangingPunct="1">
              <a:spcBef>
                <a:spcPct val="50000"/>
              </a:spcBef>
              <a:buFont typeface="Wingdings" panose="05000000000000000000" pitchFamily="2" charset="2"/>
              <a:buNone/>
            </a:pPr>
            <a:r>
              <a:rPr lang="zh-CN" altLang="en-US" smtClean="0">
                <a:solidFill>
                  <a:schemeClr val="accent2"/>
                </a:solidFill>
              </a:rPr>
              <a:t>解</a:t>
            </a:r>
            <a:r>
              <a:rPr lang="zh-CN" altLang="en-US" smtClean="0"/>
              <a:t>：</a:t>
            </a:r>
            <a:r>
              <a:rPr lang="zh-CN" altLang="en-US" smtClean="0">
                <a:solidFill>
                  <a:srgbClr val="0000FF"/>
                </a:solidFill>
              </a:rPr>
              <a:t>设 </a:t>
            </a:r>
            <a:r>
              <a:rPr lang="en-US" altLang="zh-CN" smtClean="0">
                <a:solidFill>
                  <a:srgbClr val="0000FF"/>
                </a:solidFill>
              </a:rPr>
              <a:t>O(x)</a:t>
            </a:r>
            <a:r>
              <a:rPr lang="zh-CN" altLang="en-US" smtClean="0">
                <a:solidFill>
                  <a:srgbClr val="0000FF"/>
                </a:solidFill>
              </a:rPr>
              <a:t>：表示</a:t>
            </a:r>
            <a:r>
              <a:rPr lang="en-US" altLang="zh-CN" smtClean="0">
                <a:solidFill>
                  <a:srgbClr val="0000FF"/>
                </a:solidFill>
              </a:rPr>
              <a:t>x</a:t>
            </a:r>
            <a:r>
              <a:rPr lang="zh-CN" altLang="en-US" smtClean="0">
                <a:solidFill>
                  <a:srgbClr val="0000FF"/>
                </a:solidFill>
              </a:rPr>
              <a:t>是需要室外活动的课；</a:t>
            </a:r>
          </a:p>
          <a:p>
            <a:pPr marL="0" indent="0" eaLnBrk="1" hangingPunct="1">
              <a:buFont typeface="Wingdings" panose="05000000000000000000" pitchFamily="2" charset="2"/>
              <a:buNone/>
            </a:pPr>
            <a:r>
              <a:rPr lang="en-US" altLang="zh-CN" smtClean="0">
                <a:solidFill>
                  <a:srgbClr val="0000FF"/>
                </a:solidFill>
              </a:rPr>
              <a:t>       L(x, y)</a:t>
            </a:r>
            <a:r>
              <a:rPr lang="zh-CN" altLang="en-US" smtClean="0">
                <a:solidFill>
                  <a:srgbClr val="0000FF"/>
                </a:solidFill>
              </a:rPr>
              <a:t>：表示</a:t>
            </a:r>
            <a:r>
              <a:rPr lang="en-US" altLang="zh-CN" smtClean="0">
                <a:solidFill>
                  <a:srgbClr val="0000FF"/>
                </a:solidFill>
              </a:rPr>
              <a:t>x</a:t>
            </a:r>
            <a:r>
              <a:rPr lang="zh-CN" altLang="en-US" smtClean="0">
                <a:solidFill>
                  <a:srgbClr val="0000FF"/>
                </a:solidFill>
              </a:rPr>
              <a:t>喜欢</a:t>
            </a:r>
            <a:r>
              <a:rPr lang="en-US" altLang="zh-CN" smtClean="0">
                <a:solidFill>
                  <a:srgbClr val="0000FF"/>
                </a:solidFill>
              </a:rPr>
              <a:t>y</a:t>
            </a:r>
            <a:r>
              <a:rPr lang="zh-CN" altLang="en-US" smtClean="0">
                <a:solidFill>
                  <a:srgbClr val="0000FF"/>
                </a:solidFill>
              </a:rPr>
              <a:t>；</a:t>
            </a:r>
          </a:p>
          <a:p>
            <a:pPr marL="0" indent="0" eaLnBrk="1" hangingPunct="1">
              <a:buFont typeface="Wingdings" panose="05000000000000000000" pitchFamily="2" charset="2"/>
              <a:buNone/>
            </a:pPr>
            <a:r>
              <a:rPr lang="en-US" altLang="zh-CN" smtClean="0">
                <a:solidFill>
                  <a:srgbClr val="0000FF"/>
                </a:solidFill>
              </a:rPr>
              <a:t>       S(x)</a:t>
            </a:r>
            <a:r>
              <a:rPr lang="zh-CN" altLang="en-US" smtClean="0">
                <a:solidFill>
                  <a:srgbClr val="0000FF"/>
                </a:solidFill>
              </a:rPr>
              <a:t>：表示</a:t>
            </a:r>
            <a:r>
              <a:rPr lang="en-US" altLang="zh-CN" smtClean="0">
                <a:solidFill>
                  <a:srgbClr val="0000FF"/>
                </a:solidFill>
              </a:rPr>
              <a:t>x</a:t>
            </a:r>
            <a:r>
              <a:rPr lang="zh-CN" altLang="en-US" smtClean="0">
                <a:solidFill>
                  <a:srgbClr val="0000FF"/>
                </a:solidFill>
              </a:rPr>
              <a:t>是一门公共体育课；</a:t>
            </a:r>
          </a:p>
          <a:p>
            <a:pPr marL="0" indent="0" eaLnBrk="1" hangingPunct="1">
              <a:buFont typeface="Wingdings" panose="05000000000000000000" pitchFamily="2" charset="2"/>
              <a:buNone/>
            </a:pPr>
            <a:r>
              <a:rPr lang="en-US" altLang="zh-CN" smtClean="0">
                <a:solidFill>
                  <a:srgbClr val="0000FF"/>
                </a:solidFill>
              </a:rPr>
              <a:t>       Hao</a:t>
            </a:r>
            <a:r>
              <a:rPr lang="zh-CN" altLang="en-US" smtClean="0">
                <a:solidFill>
                  <a:srgbClr val="0000FF"/>
                </a:solidFill>
              </a:rPr>
              <a:t>：表示郝亮；</a:t>
            </a:r>
            <a:r>
              <a:rPr lang="en-US" altLang="zh-CN" smtClean="0">
                <a:solidFill>
                  <a:srgbClr val="0000FF"/>
                </a:solidFill>
              </a:rPr>
              <a:t>Ball</a:t>
            </a:r>
            <a:r>
              <a:rPr lang="zh-CN" altLang="en-US" smtClean="0">
                <a:solidFill>
                  <a:srgbClr val="0000FF"/>
                </a:solidFill>
              </a:rPr>
              <a:t>：表示篮球。</a:t>
            </a:r>
            <a:endParaRPr lang="zh-CN" altLang="fr-FR" smtClean="0">
              <a:solidFill>
                <a:srgbClr val="0000FF"/>
              </a:solidFill>
            </a:endParaRPr>
          </a:p>
        </p:txBody>
      </p:sp>
      <p:sp>
        <p:nvSpPr>
          <p:cNvPr id="140293" name="AutoShape 5"/>
          <p:cNvSpPr>
            <a:spLocks noChangeArrowheads="1"/>
          </p:cNvSpPr>
          <p:nvPr/>
        </p:nvSpPr>
        <p:spPr bwMode="auto">
          <a:xfrm>
            <a:off x="468313" y="1125538"/>
            <a:ext cx="4968875" cy="792162"/>
          </a:xfrm>
          <a:prstGeom prst="wedgeRectCallout">
            <a:avLst>
              <a:gd name="adj1" fmla="val -37574"/>
              <a:gd name="adj2" fmla="val 119139"/>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3200">
                <a:solidFill>
                  <a:srgbClr val="FFFF00"/>
                </a:solidFill>
              </a:rPr>
              <a:t>(</a:t>
            </a:r>
            <a:r>
              <a:rPr lang="en-US" altLang="zh-CN" sz="3200">
                <a:solidFill>
                  <a:srgbClr val="FFFF00"/>
                </a:solidFill>
                <a:sym typeface="Symbol" panose="05050102010706020507" pitchFamily="18" charset="2"/>
              </a:rPr>
              <a:t></a:t>
            </a:r>
            <a:r>
              <a:rPr lang="en-US" altLang="zh-CN" sz="3200">
                <a:solidFill>
                  <a:srgbClr val="FFFF00"/>
                </a:solidFill>
              </a:rPr>
              <a:t>x)(S(x)→O(x))</a:t>
            </a:r>
            <a:endParaRPr lang="zh-CN" altLang="en-US" sz="3200">
              <a:solidFill>
                <a:srgbClr val="FFFF00"/>
              </a:solidFill>
            </a:endParaRPr>
          </a:p>
        </p:txBody>
      </p:sp>
      <p:sp>
        <p:nvSpPr>
          <p:cNvPr id="140294" name="AutoShape 6"/>
          <p:cNvSpPr>
            <a:spLocks noChangeArrowheads="1"/>
          </p:cNvSpPr>
          <p:nvPr/>
        </p:nvSpPr>
        <p:spPr bwMode="auto">
          <a:xfrm>
            <a:off x="5580063" y="1125538"/>
            <a:ext cx="2808287" cy="792162"/>
          </a:xfrm>
          <a:prstGeom prst="wedgeRectCallout">
            <a:avLst>
              <a:gd name="adj1" fmla="val 28181"/>
              <a:gd name="adj2" fmla="val 129356"/>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3200">
                <a:solidFill>
                  <a:srgbClr val="FFFF00"/>
                </a:solidFill>
              </a:rPr>
              <a:t>S(ball)</a:t>
            </a:r>
            <a:endParaRPr lang="zh-CN" altLang="en-US" sz="3200">
              <a:solidFill>
                <a:srgbClr val="FFFF00"/>
              </a:solidFill>
            </a:endParaRPr>
          </a:p>
        </p:txBody>
      </p:sp>
      <p:sp>
        <p:nvSpPr>
          <p:cNvPr id="140295" name="AutoShape 7"/>
          <p:cNvSpPr>
            <a:spLocks noChangeArrowheads="1"/>
          </p:cNvSpPr>
          <p:nvPr/>
        </p:nvSpPr>
        <p:spPr bwMode="auto">
          <a:xfrm>
            <a:off x="6335713" y="2997200"/>
            <a:ext cx="2808287" cy="792163"/>
          </a:xfrm>
          <a:prstGeom prst="wedgeRectCallout">
            <a:avLst>
              <a:gd name="adj1" fmla="val -62380"/>
              <a:gd name="adj2" fmla="val -29356"/>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3200">
                <a:solidFill>
                  <a:srgbClr val="FFFF00"/>
                </a:solidFill>
              </a:rPr>
              <a:t>L(Hao, Ball)</a:t>
            </a:r>
            <a:endParaRPr lang="zh-CN" altLang="en-US" sz="3200">
              <a:solidFill>
                <a:srgbClr val="FFFF00"/>
              </a:solidFill>
            </a:endParaRPr>
          </a:p>
        </p:txBody>
      </p:sp>
      <p:sp>
        <p:nvSpPr>
          <p:cNvPr id="140292" name="AutoShape 4"/>
          <p:cNvSpPr>
            <a:spLocks noChangeArrowheads="1"/>
          </p:cNvSpPr>
          <p:nvPr/>
        </p:nvSpPr>
        <p:spPr bwMode="auto">
          <a:xfrm>
            <a:off x="2339975" y="476250"/>
            <a:ext cx="4968875" cy="792163"/>
          </a:xfrm>
          <a:prstGeom prst="wedgeRectCallout">
            <a:avLst>
              <a:gd name="adj1" fmla="val -35176"/>
              <a:gd name="adj2" fmla="val 132968"/>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3200">
                <a:solidFill>
                  <a:srgbClr val="FFFF00"/>
                </a:solidFill>
              </a:rPr>
              <a:t>(</a:t>
            </a:r>
            <a:r>
              <a:rPr lang="en-US" altLang="zh-CN" sz="3200">
                <a:solidFill>
                  <a:srgbClr val="FFFF00"/>
                </a:solidFill>
                <a:sym typeface="Symbol" panose="05050102010706020507" pitchFamily="18" charset="2"/>
              </a:rPr>
              <a:t></a:t>
            </a:r>
            <a:r>
              <a:rPr lang="en-US" altLang="zh-CN" sz="3200">
                <a:solidFill>
                  <a:srgbClr val="FFFF00"/>
                </a:solidFill>
              </a:rPr>
              <a:t>x)(O(x)→L(Hao, x))</a:t>
            </a:r>
            <a:endParaRPr lang="zh-CN" altLang="en-US" sz="3200">
              <a:solidFill>
                <a:srgbClr val="FFFF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strips(upRight)">
                                      <p:cBhvr>
                                        <p:cTn id="7" dur="500"/>
                                        <p:tgtEl>
                                          <p:spTgt spid="140291">
                                            <p:txEl>
                                              <p:pRg st="0" end="0"/>
                                            </p:txEl>
                                          </p:spTgt>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strips(upRight)">
                                      <p:cBhvr>
                                        <p:cTn id="11" dur="500"/>
                                        <p:tgtEl>
                                          <p:spTgt spid="14029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40291">
                                            <p:txEl>
                                              <p:pRg st="2" end="2"/>
                                            </p:txEl>
                                          </p:spTgt>
                                        </p:tgtEl>
                                        <p:attrNameLst>
                                          <p:attrName>style.visibility</p:attrName>
                                        </p:attrNameLst>
                                      </p:cBhvr>
                                      <p:to>
                                        <p:strVal val="visible"/>
                                      </p:to>
                                    </p:set>
                                    <p:animEffect transition="in" filter="strips(upRight)">
                                      <p:cBhvr>
                                        <p:cTn id="16" dur="500"/>
                                        <p:tgtEl>
                                          <p:spTgt spid="140291">
                                            <p:txEl>
                                              <p:pRg st="2" end="2"/>
                                            </p:txEl>
                                          </p:spTgt>
                                        </p:tgtEl>
                                      </p:cBhvr>
                                    </p:animEffect>
                                  </p:childTnLst>
                                </p:cTn>
                              </p:par>
                            </p:childTnLst>
                          </p:cTn>
                        </p:par>
                        <p:par>
                          <p:cTn id="17" fill="hold" nodeType="afterGroup">
                            <p:stCondLst>
                              <p:cond delay="500"/>
                            </p:stCondLst>
                            <p:childTnLst>
                              <p:par>
                                <p:cTn id="18" presetID="18" presetClass="entr" presetSubtype="3" fill="hold" grpId="0" nodeType="after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strips(upRight)">
                                      <p:cBhvr>
                                        <p:cTn id="20" dur="500"/>
                                        <p:tgtEl>
                                          <p:spTgt spid="140291">
                                            <p:txEl>
                                              <p:pRg st="3" end="3"/>
                                            </p:txEl>
                                          </p:spTgt>
                                        </p:tgtEl>
                                      </p:cBhvr>
                                    </p:animEffect>
                                  </p:childTnLst>
                                </p:cTn>
                              </p:par>
                            </p:childTnLst>
                          </p:cTn>
                        </p:par>
                        <p:par>
                          <p:cTn id="21" fill="hold" nodeType="afterGroup">
                            <p:stCondLst>
                              <p:cond delay="1000"/>
                            </p:stCondLst>
                            <p:childTnLst>
                              <p:par>
                                <p:cTn id="22" presetID="18" presetClass="entr" presetSubtype="3" fill="hold" grpId="0" nodeType="after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strips(upRight)">
                                      <p:cBhvr>
                                        <p:cTn id="24" dur="500"/>
                                        <p:tgtEl>
                                          <p:spTgt spid="140291">
                                            <p:txEl>
                                              <p:pRg st="4" end="4"/>
                                            </p:txEl>
                                          </p:spTgt>
                                        </p:tgtEl>
                                      </p:cBhvr>
                                    </p:animEffect>
                                  </p:childTnLst>
                                </p:cTn>
                              </p:par>
                            </p:childTnLst>
                          </p:cTn>
                        </p:par>
                        <p:par>
                          <p:cTn id="25" fill="hold" nodeType="afterGroup">
                            <p:stCondLst>
                              <p:cond delay="1500"/>
                            </p:stCondLst>
                            <p:childTnLst>
                              <p:par>
                                <p:cTn id="26" presetID="18" presetClass="entr" presetSubtype="3" fill="hold" grpId="0" nodeType="afterEffect">
                                  <p:stCondLst>
                                    <p:cond delay="0"/>
                                  </p:stCondLst>
                                  <p:childTnLst>
                                    <p:set>
                                      <p:cBhvr>
                                        <p:cTn id="27" dur="1" fill="hold">
                                          <p:stCondLst>
                                            <p:cond delay="0"/>
                                          </p:stCondLst>
                                        </p:cTn>
                                        <p:tgtEl>
                                          <p:spTgt spid="140291">
                                            <p:txEl>
                                              <p:pRg st="5" end="5"/>
                                            </p:txEl>
                                          </p:spTgt>
                                        </p:tgtEl>
                                        <p:attrNameLst>
                                          <p:attrName>style.visibility</p:attrName>
                                        </p:attrNameLst>
                                      </p:cBhvr>
                                      <p:to>
                                        <p:strVal val="visible"/>
                                      </p:to>
                                    </p:set>
                                    <p:animEffect transition="in" filter="strips(upRight)">
                                      <p:cBhvr>
                                        <p:cTn id="28" dur="500"/>
                                        <p:tgtEl>
                                          <p:spTgt spid="14029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40292"/>
                                        </p:tgtEl>
                                        <p:attrNameLst>
                                          <p:attrName>style.visibility</p:attrName>
                                        </p:attrNameLst>
                                      </p:cBhvr>
                                      <p:to>
                                        <p:strVal val="visible"/>
                                      </p:to>
                                    </p:set>
                                    <p:animEffect transition="in" filter="checkerboard(across)">
                                      <p:cBhvr>
                                        <p:cTn id="33" dur="500"/>
                                        <p:tgtEl>
                                          <p:spTgt spid="1402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xit" presetSubtype="9" fill="hold" grpId="1" nodeType="clickEffect">
                                  <p:stCondLst>
                                    <p:cond delay="0"/>
                                  </p:stCondLst>
                                  <p:childTnLst>
                                    <p:anim calcmode="lin" valueType="num">
                                      <p:cBhvr additive="base">
                                        <p:cTn id="37" dur="500"/>
                                        <p:tgtEl>
                                          <p:spTgt spid="140292"/>
                                        </p:tgtEl>
                                        <p:attrNameLst>
                                          <p:attrName>ppt_x</p:attrName>
                                        </p:attrNameLst>
                                      </p:cBhvr>
                                      <p:tavLst>
                                        <p:tav tm="0">
                                          <p:val>
                                            <p:strVal val="ppt_x"/>
                                          </p:val>
                                        </p:tav>
                                        <p:tav tm="100000">
                                          <p:val>
                                            <p:strVal val="0-ppt_w/2"/>
                                          </p:val>
                                        </p:tav>
                                      </p:tavLst>
                                    </p:anim>
                                    <p:anim calcmode="lin" valueType="num">
                                      <p:cBhvr additive="base">
                                        <p:cTn id="38" dur="500"/>
                                        <p:tgtEl>
                                          <p:spTgt spid="140292"/>
                                        </p:tgtEl>
                                        <p:attrNameLst>
                                          <p:attrName>ppt_y</p:attrName>
                                        </p:attrNameLst>
                                      </p:cBhvr>
                                      <p:tavLst>
                                        <p:tav tm="0">
                                          <p:val>
                                            <p:strVal val="ppt_y"/>
                                          </p:val>
                                        </p:tav>
                                        <p:tav tm="100000">
                                          <p:val>
                                            <p:strVal val="0-ppt_h/2"/>
                                          </p:val>
                                        </p:tav>
                                      </p:tavLst>
                                    </p:anim>
                                    <p:set>
                                      <p:cBhvr>
                                        <p:cTn id="39" dur="1" fill="hold">
                                          <p:stCondLst>
                                            <p:cond delay="499"/>
                                          </p:stCondLst>
                                        </p:cTn>
                                        <p:tgtEl>
                                          <p:spTgt spid="140292"/>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3"/>
                                        </p:tgtEl>
                                        <p:attrNameLst>
                                          <p:attrName>style.visibility</p:attrName>
                                        </p:attrNameLst>
                                      </p:cBhvr>
                                      <p:to>
                                        <p:strVal val="visible"/>
                                      </p:to>
                                    </p:set>
                                    <p:animEffect transition="in" filter="checkerboard(across)">
                                      <p:cBhvr>
                                        <p:cTn id="44" dur="500"/>
                                        <p:tgtEl>
                                          <p:spTgt spid="1402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9" fill="hold" grpId="1" nodeType="clickEffect">
                                  <p:stCondLst>
                                    <p:cond delay="0"/>
                                  </p:stCondLst>
                                  <p:childTnLst>
                                    <p:anim calcmode="lin" valueType="num">
                                      <p:cBhvr additive="base">
                                        <p:cTn id="48" dur="500"/>
                                        <p:tgtEl>
                                          <p:spTgt spid="140293"/>
                                        </p:tgtEl>
                                        <p:attrNameLst>
                                          <p:attrName>ppt_x</p:attrName>
                                        </p:attrNameLst>
                                      </p:cBhvr>
                                      <p:tavLst>
                                        <p:tav tm="0">
                                          <p:val>
                                            <p:strVal val="ppt_x"/>
                                          </p:val>
                                        </p:tav>
                                        <p:tav tm="100000">
                                          <p:val>
                                            <p:strVal val="0-ppt_w/2"/>
                                          </p:val>
                                        </p:tav>
                                      </p:tavLst>
                                    </p:anim>
                                    <p:anim calcmode="lin" valueType="num">
                                      <p:cBhvr additive="base">
                                        <p:cTn id="49" dur="500"/>
                                        <p:tgtEl>
                                          <p:spTgt spid="140293"/>
                                        </p:tgtEl>
                                        <p:attrNameLst>
                                          <p:attrName>ppt_y</p:attrName>
                                        </p:attrNameLst>
                                      </p:cBhvr>
                                      <p:tavLst>
                                        <p:tav tm="0">
                                          <p:val>
                                            <p:strVal val="ppt_y"/>
                                          </p:val>
                                        </p:tav>
                                        <p:tav tm="100000">
                                          <p:val>
                                            <p:strVal val="0-ppt_h/2"/>
                                          </p:val>
                                        </p:tav>
                                      </p:tavLst>
                                    </p:anim>
                                    <p:set>
                                      <p:cBhvr>
                                        <p:cTn id="50" dur="1" fill="hold">
                                          <p:stCondLst>
                                            <p:cond delay="499"/>
                                          </p:stCondLst>
                                        </p:cTn>
                                        <p:tgtEl>
                                          <p:spTgt spid="140293"/>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40294"/>
                                        </p:tgtEl>
                                        <p:attrNameLst>
                                          <p:attrName>style.visibility</p:attrName>
                                        </p:attrNameLst>
                                      </p:cBhvr>
                                      <p:to>
                                        <p:strVal val="visible"/>
                                      </p:to>
                                    </p:set>
                                    <p:animEffect transition="in" filter="checkerboard(across)">
                                      <p:cBhvr>
                                        <p:cTn id="55" dur="500"/>
                                        <p:tgtEl>
                                          <p:spTgt spid="14029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9" fill="hold" grpId="1" nodeType="clickEffect">
                                  <p:stCondLst>
                                    <p:cond delay="0"/>
                                  </p:stCondLst>
                                  <p:childTnLst>
                                    <p:anim calcmode="lin" valueType="num">
                                      <p:cBhvr additive="base">
                                        <p:cTn id="59" dur="500"/>
                                        <p:tgtEl>
                                          <p:spTgt spid="140294"/>
                                        </p:tgtEl>
                                        <p:attrNameLst>
                                          <p:attrName>ppt_x</p:attrName>
                                        </p:attrNameLst>
                                      </p:cBhvr>
                                      <p:tavLst>
                                        <p:tav tm="0">
                                          <p:val>
                                            <p:strVal val="ppt_x"/>
                                          </p:val>
                                        </p:tav>
                                        <p:tav tm="100000">
                                          <p:val>
                                            <p:strVal val="0-ppt_w/2"/>
                                          </p:val>
                                        </p:tav>
                                      </p:tavLst>
                                    </p:anim>
                                    <p:anim calcmode="lin" valueType="num">
                                      <p:cBhvr additive="base">
                                        <p:cTn id="60" dur="500"/>
                                        <p:tgtEl>
                                          <p:spTgt spid="140294"/>
                                        </p:tgtEl>
                                        <p:attrNameLst>
                                          <p:attrName>ppt_y</p:attrName>
                                        </p:attrNameLst>
                                      </p:cBhvr>
                                      <p:tavLst>
                                        <p:tav tm="0">
                                          <p:val>
                                            <p:strVal val="ppt_y"/>
                                          </p:val>
                                        </p:tav>
                                        <p:tav tm="100000">
                                          <p:val>
                                            <p:strVal val="0-ppt_h/2"/>
                                          </p:val>
                                        </p:tav>
                                      </p:tavLst>
                                    </p:anim>
                                    <p:set>
                                      <p:cBhvr>
                                        <p:cTn id="61" dur="1" fill="hold">
                                          <p:stCondLst>
                                            <p:cond delay="499"/>
                                          </p:stCondLst>
                                        </p:cTn>
                                        <p:tgtEl>
                                          <p:spTgt spid="14029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140295"/>
                                        </p:tgtEl>
                                        <p:attrNameLst>
                                          <p:attrName>style.visibility</p:attrName>
                                        </p:attrNameLst>
                                      </p:cBhvr>
                                      <p:to>
                                        <p:strVal val="visible"/>
                                      </p:to>
                                    </p:set>
                                    <p:animEffect transition="in" filter="checkerboard(across)">
                                      <p:cBhvr>
                                        <p:cTn id="66"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P spid="140293" grpId="0" animBg="1"/>
      <p:bldP spid="140293" grpId="1" animBg="1"/>
      <p:bldP spid="140294" grpId="0" animBg="1"/>
      <p:bldP spid="140294" grpId="1" animBg="1"/>
      <p:bldP spid="140295" grpId="0" animBg="1"/>
      <p:bldP spid="140292" grpId="0" animBg="1"/>
      <p:bldP spid="14029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D28A6E9-77A5-4EAC-9F1B-764BAC635B98}"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1987" name="Rectangle 2"/>
          <p:cNvSpPr>
            <a:spLocks noGrp="1" noChangeArrowheads="1"/>
          </p:cNvSpPr>
          <p:nvPr>
            <p:ph type="title"/>
          </p:nvPr>
        </p:nvSpPr>
        <p:spPr/>
        <p:txBody>
          <a:bodyPr/>
          <a:lstStyle/>
          <a:p>
            <a:pPr eaLnBrk="1" hangingPunct="1"/>
            <a:r>
              <a:rPr lang="zh-CN" altLang="en-US" smtClean="0"/>
              <a:t>例</a:t>
            </a:r>
            <a:r>
              <a:rPr lang="en-US" altLang="zh-CN" smtClean="0"/>
              <a:t>4.2.6</a:t>
            </a:r>
            <a:endParaRPr lang="zh-CN" altLang="en-US" smtClean="0"/>
          </a:p>
        </p:txBody>
      </p:sp>
      <p:sp>
        <p:nvSpPr>
          <p:cNvPr id="141315" name="Rectangle 3"/>
          <p:cNvSpPr>
            <a:spLocks noGrp="1" noChangeArrowheads="1"/>
          </p:cNvSpPr>
          <p:nvPr>
            <p:ph type="body" idx="1"/>
          </p:nvPr>
        </p:nvSpPr>
        <p:spPr>
          <a:xfrm>
            <a:off x="323850" y="1196975"/>
            <a:ext cx="8569325" cy="5221288"/>
          </a:xfrm>
        </p:spPr>
        <p:txBody>
          <a:bodyPr/>
          <a:lstStyle/>
          <a:p>
            <a:pPr marL="0" indent="0" eaLnBrk="1" hangingPunct="1">
              <a:buFont typeface="Wingdings" panose="05000000000000000000" pitchFamily="2" charset="2"/>
              <a:buNone/>
            </a:pPr>
            <a:r>
              <a:rPr lang="zh-CN" altLang="en-US" smtClean="0"/>
              <a:t>符号化下述一组语句：</a:t>
            </a:r>
          </a:p>
          <a:p>
            <a:pPr marL="0" indent="0" eaLnBrk="1" hangingPunct="1">
              <a:buFont typeface="Wingdings" panose="05000000000000000000" pitchFamily="2" charset="2"/>
              <a:buNone/>
            </a:pPr>
            <a:r>
              <a:rPr lang="zh-CN" altLang="en-US" smtClean="0"/>
              <a:t>    海关人员检查每一个进入本国的不重要人物；某些走私者进入该国时仅仅被走私者所检查；没有一个走私者是重要人物；海关人员中的某些人是走私者。</a:t>
            </a:r>
          </a:p>
          <a:p>
            <a:pPr marL="0" indent="0" eaLnBrk="1" hangingPunct="1">
              <a:buFont typeface="Wingdings" panose="05000000000000000000" pitchFamily="2" charset="2"/>
              <a:buNone/>
            </a:pPr>
            <a:r>
              <a:rPr lang="zh-CN" altLang="en-US" smtClean="0">
                <a:solidFill>
                  <a:schemeClr val="accent2"/>
                </a:solidFill>
              </a:rPr>
              <a:t>解</a:t>
            </a:r>
            <a:r>
              <a:rPr lang="zh-CN" altLang="en-US" smtClean="0"/>
              <a:t>：设 </a:t>
            </a:r>
            <a:r>
              <a:rPr lang="en-US" altLang="zh-CN" smtClean="0">
                <a:solidFill>
                  <a:srgbClr val="0000FF"/>
                </a:solidFill>
              </a:rPr>
              <a:t>E(x)</a:t>
            </a:r>
            <a:r>
              <a:rPr lang="zh-CN" altLang="en-US" smtClean="0">
                <a:solidFill>
                  <a:srgbClr val="0000FF"/>
                </a:solidFill>
              </a:rPr>
              <a:t>：表示</a:t>
            </a:r>
            <a:r>
              <a:rPr lang="en-US" altLang="zh-CN" smtClean="0">
                <a:solidFill>
                  <a:srgbClr val="0000FF"/>
                </a:solidFill>
              </a:rPr>
              <a:t>x</a:t>
            </a:r>
            <a:r>
              <a:rPr lang="zh-CN" altLang="en-US" smtClean="0">
                <a:solidFill>
                  <a:srgbClr val="0000FF"/>
                </a:solidFill>
              </a:rPr>
              <a:t>进入国境；</a:t>
            </a:r>
          </a:p>
          <a:p>
            <a:pPr marL="0" indent="0" eaLnBrk="1" hangingPunct="1">
              <a:buFont typeface="Wingdings" panose="05000000000000000000" pitchFamily="2" charset="2"/>
              <a:buNone/>
            </a:pPr>
            <a:r>
              <a:rPr lang="en-US" altLang="zh-CN" smtClean="0">
                <a:solidFill>
                  <a:srgbClr val="0000FF"/>
                </a:solidFill>
              </a:rPr>
              <a:t>       V(x)</a:t>
            </a:r>
            <a:r>
              <a:rPr lang="zh-CN" altLang="en-US" smtClean="0">
                <a:solidFill>
                  <a:srgbClr val="0000FF"/>
                </a:solidFill>
              </a:rPr>
              <a:t>：表示</a:t>
            </a:r>
            <a:r>
              <a:rPr lang="en-US" altLang="zh-CN" smtClean="0">
                <a:solidFill>
                  <a:srgbClr val="0000FF"/>
                </a:solidFill>
              </a:rPr>
              <a:t>x</a:t>
            </a:r>
            <a:r>
              <a:rPr lang="zh-CN" altLang="en-US" smtClean="0">
                <a:solidFill>
                  <a:srgbClr val="0000FF"/>
                </a:solidFill>
              </a:rPr>
              <a:t>是重要人物；   </a:t>
            </a:r>
          </a:p>
          <a:p>
            <a:pPr marL="0" indent="0" eaLnBrk="1" hangingPunct="1">
              <a:buFont typeface="Wingdings" panose="05000000000000000000" pitchFamily="2" charset="2"/>
              <a:buNone/>
            </a:pPr>
            <a:r>
              <a:rPr lang="en-US" altLang="zh-CN" smtClean="0">
                <a:solidFill>
                  <a:srgbClr val="0000FF"/>
                </a:solidFill>
              </a:rPr>
              <a:t>       C(x)</a:t>
            </a:r>
            <a:r>
              <a:rPr lang="zh-CN" altLang="en-US" smtClean="0">
                <a:solidFill>
                  <a:srgbClr val="0000FF"/>
                </a:solidFill>
              </a:rPr>
              <a:t>：表示</a:t>
            </a:r>
            <a:r>
              <a:rPr lang="en-US" altLang="zh-CN" smtClean="0">
                <a:solidFill>
                  <a:srgbClr val="0000FF"/>
                </a:solidFill>
              </a:rPr>
              <a:t>x</a:t>
            </a:r>
            <a:r>
              <a:rPr lang="zh-CN" altLang="en-US" smtClean="0">
                <a:solidFill>
                  <a:srgbClr val="0000FF"/>
                </a:solidFill>
              </a:rPr>
              <a:t>是海关人员； </a:t>
            </a:r>
          </a:p>
          <a:p>
            <a:pPr marL="0" indent="0" eaLnBrk="1" hangingPunct="1">
              <a:buFont typeface="Wingdings" panose="05000000000000000000" pitchFamily="2" charset="2"/>
              <a:buNone/>
            </a:pPr>
            <a:r>
              <a:rPr lang="en-US" altLang="zh-CN" smtClean="0">
                <a:solidFill>
                  <a:srgbClr val="0000FF"/>
                </a:solidFill>
              </a:rPr>
              <a:t>       P(x)</a:t>
            </a:r>
            <a:r>
              <a:rPr lang="zh-CN" altLang="en-US" smtClean="0">
                <a:solidFill>
                  <a:srgbClr val="0000FF"/>
                </a:solidFill>
              </a:rPr>
              <a:t>：表示</a:t>
            </a:r>
            <a:r>
              <a:rPr lang="en-US" altLang="zh-CN" smtClean="0">
                <a:solidFill>
                  <a:srgbClr val="0000FF"/>
                </a:solidFill>
              </a:rPr>
              <a:t>x</a:t>
            </a:r>
            <a:r>
              <a:rPr lang="zh-CN" altLang="en-US" smtClean="0">
                <a:solidFill>
                  <a:srgbClr val="0000FF"/>
                </a:solidFill>
              </a:rPr>
              <a:t>是走私者；</a:t>
            </a:r>
          </a:p>
          <a:p>
            <a:pPr marL="0" indent="0" eaLnBrk="1" hangingPunct="1">
              <a:buFont typeface="Wingdings" panose="05000000000000000000" pitchFamily="2" charset="2"/>
              <a:buNone/>
            </a:pPr>
            <a:r>
              <a:rPr lang="en-US" altLang="zh-CN" smtClean="0">
                <a:solidFill>
                  <a:srgbClr val="0000FF"/>
                </a:solidFill>
              </a:rPr>
              <a:t>       B(x, y)</a:t>
            </a:r>
            <a:r>
              <a:rPr lang="zh-CN" altLang="en-US" smtClean="0">
                <a:solidFill>
                  <a:srgbClr val="0000FF"/>
                </a:solidFill>
              </a:rPr>
              <a:t>：表示</a:t>
            </a:r>
            <a:r>
              <a:rPr lang="en-US" altLang="zh-CN" smtClean="0">
                <a:solidFill>
                  <a:srgbClr val="0000FF"/>
                </a:solidFill>
              </a:rPr>
              <a:t>y</a:t>
            </a:r>
            <a:r>
              <a:rPr lang="zh-CN" altLang="en-US" smtClean="0">
                <a:solidFill>
                  <a:srgbClr val="0000FF"/>
                </a:solidFill>
              </a:rPr>
              <a:t>检查</a:t>
            </a:r>
            <a:r>
              <a:rPr lang="en-US" altLang="zh-CN" smtClean="0">
                <a:solidFill>
                  <a:srgbClr val="0000FF"/>
                </a:solidFill>
              </a:rPr>
              <a:t>x</a:t>
            </a:r>
            <a:r>
              <a:rPr lang="zh-CN" altLang="en-US" smtClean="0">
                <a:solidFill>
                  <a:srgbClr val="0000FF"/>
                </a:solidFill>
              </a:rPr>
              <a:t>。</a:t>
            </a:r>
            <a:endParaRPr lang="zh-CN" altLang="fr-FR" smtClean="0">
              <a:solidFill>
                <a:srgbClr val="0000FF"/>
              </a:solidFill>
            </a:endParaRPr>
          </a:p>
        </p:txBody>
      </p:sp>
      <p:sp>
        <p:nvSpPr>
          <p:cNvPr id="141316" name="AutoShape 4"/>
          <p:cNvSpPr>
            <a:spLocks noChangeArrowheads="1"/>
          </p:cNvSpPr>
          <p:nvPr/>
        </p:nvSpPr>
        <p:spPr bwMode="auto">
          <a:xfrm>
            <a:off x="539750" y="476250"/>
            <a:ext cx="7920038" cy="792163"/>
          </a:xfrm>
          <a:prstGeom prst="wedgeRectCallout">
            <a:avLst>
              <a:gd name="adj1" fmla="val -17968"/>
              <a:gd name="adj2" fmla="val 132968"/>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a:solidFill>
                  <a:srgbClr val="FFFF00"/>
                </a:solidFill>
              </a:rPr>
              <a:t>(</a:t>
            </a:r>
            <a:r>
              <a:rPr lang="en-US" altLang="zh-CN">
                <a:solidFill>
                  <a:srgbClr val="FFFF00"/>
                </a:solidFill>
                <a:sym typeface="Symbol" panose="05050102010706020507" pitchFamily="18" charset="2"/>
              </a:rPr>
              <a:t></a:t>
            </a:r>
            <a:r>
              <a:rPr lang="fr-FR" altLang="zh-CN">
                <a:solidFill>
                  <a:srgbClr val="FFFF00"/>
                </a:solidFill>
              </a:rPr>
              <a:t>x)((E(x)∧</a:t>
            </a:r>
            <a:r>
              <a:rPr lang="zh-CN" altLang="en-US">
                <a:solidFill>
                  <a:srgbClr val="FFFF00"/>
                </a:solidFill>
              </a:rPr>
              <a:t>┐</a:t>
            </a:r>
            <a:r>
              <a:rPr lang="fr-FR" altLang="zh-CN">
                <a:solidFill>
                  <a:srgbClr val="FFFF00"/>
                </a:solidFill>
              </a:rPr>
              <a:t>V(x))→(</a:t>
            </a:r>
            <a:r>
              <a:rPr lang="en-US" altLang="zh-CN">
                <a:solidFill>
                  <a:srgbClr val="FFFF00"/>
                </a:solidFill>
                <a:sym typeface="Symbol" panose="05050102010706020507" pitchFamily="18" charset="2"/>
              </a:rPr>
              <a:t></a:t>
            </a:r>
            <a:r>
              <a:rPr lang="fr-FR" altLang="zh-CN">
                <a:solidFill>
                  <a:srgbClr val="FFFF00"/>
                </a:solidFill>
              </a:rPr>
              <a:t>y)(C(y)∧B(x, y)))</a:t>
            </a:r>
            <a:endParaRPr lang="zh-CN" altLang="en-US">
              <a:solidFill>
                <a:srgbClr val="FFFF00"/>
              </a:solidFill>
            </a:endParaRPr>
          </a:p>
        </p:txBody>
      </p:sp>
      <p:sp>
        <p:nvSpPr>
          <p:cNvPr id="141318" name="AutoShape 6"/>
          <p:cNvSpPr>
            <a:spLocks noChangeArrowheads="1"/>
          </p:cNvSpPr>
          <p:nvPr/>
        </p:nvSpPr>
        <p:spPr bwMode="auto">
          <a:xfrm>
            <a:off x="539750" y="1052513"/>
            <a:ext cx="7416800" cy="792162"/>
          </a:xfrm>
          <a:prstGeom prst="wedgeRectCallout">
            <a:avLst>
              <a:gd name="adj1" fmla="val -15796"/>
              <a:gd name="adj2" fmla="val 132968"/>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a:solidFill>
                  <a:srgbClr val="FFFF00"/>
                </a:solidFill>
              </a:rPr>
              <a:t>(</a:t>
            </a:r>
            <a:r>
              <a:rPr lang="en-US" altLang="zh-CN">
                <a:solidFill>
                  <a:srgbClr val="FFFF00"/>
                </a:solidFill>
                <a:sym typeface="Symbol" panose="05050102010706020507" pitchFamily="18" charset="2"/>
              </a:rPr>
              <a:t></a:t>
            </a:r>
            <a:r>
              <a:rPr lang="fr-FR" altLang="zh-CN">
                <a:solidFill>
                  <a:srgbClr val="FFFF00"/>
                </a:solidFill>
              </a:rPr>
              <a:t>x)(P(x)∧E(x)∧(</a:t>
            </a:r>
            <a:r>
              <a:rPr lang="en-US" altLang="zh-CN">
                <a:solidFill>
                  <a:srgbClr val="FFFF00"/>
                </a:solidFill>
                <a:sym typeface="Symbol" panose="05050102010706020507" pitchFamily="18" charset="2"/>
              </a:rPr>
              <a:t></a:t>
            </a:r>
            <a:r>
              <a:rPr lang="fr-FR" altLang="zh-CN">
                <a:solidFill>
                  <a:srgbClr val="FFFF00"/>
                </a:solidFill>
              </a:rPr>
              <a:t>y)(B(x,y)→P(y)))</a:t>
            </a:r>
            <a:endParaRPr lang="zh-CN" altLang="en-US">
              <a:solidFill>
                <a:srgbClr val="FFFF00"/>
              </a:solidFill>
            </a:endParaRPr>
          </a:p>
        </p:txBody>
      </p:sp>
      <p:sp>
        <p:nvSpPr>
          <p:cNvPr id="141319" name="AutoShape 7"/>
          <p:cNvSpPr>
            <a:spLocks noChangeArrowheads="1"/>
          </p:cNvSpPr>
          <p:nvPr/>
        </p:nvSpPr>
        <p:spPr bwMode="auto">
          <a:xfrm>
            <a:off x="250825" y="1484313"/>
            <a:ext cx="8569325" cy="792162"/>
          </a:xfrm>
          <a:prstGeom prst="wedgeRectCallout">
            <a:avLst>
              <a:gd name="adj1" fmla="val -20398"/>
              <a:gd name="adj2" fmla="val 132968"/>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3200">
                <a:solidFill>
                  <a:srgbClr val="FFFF00"/>
                </a:solidFill>
              </a:rPr>
              <a:t>(</a:t>
            </a:r>
            <a:r>
              <a:rPr lang="en-US" altLang="zh-CN" sz="3200">
                <a:solidFill>
                  <a:srgbClr val="FFFF00"/>
                </a:solidFill>
                <a:sym typeface="Symbol" panose="05050102010706020507" pitchFamily="18" charset="2"/>
              </a:rPr>
              <a:t></a:t>
            </a:r>
            <a:r>
              <a:rPr lang="fr-FR" altLang="zh-CN" sz="3200">
                <a:solidFill>
                  <a:srgbClr val="FFFF00"/>
                </a:solidFill>
              </a:rPr>
              <a:t>x)((P(x)→</a:t>
            </a:r>
            <a:r>
              <a:rPr lang="zh-CN" altLang="en-US" sz="3200">
                <a:solidFill>
                  <a:srgbClr val="FFFF00"/>
                </a:solidFill>
              </a:rPr>
              <a:t>┐</a:t>
            </a:r>
            <a:r>
              <a:rPr lang="fr-FR" altLang="zh-CN" sz="3200">
                <a:solidFill>
                  <a:srgbClr val="FFFF00"/>
                </a:solidFill>
              </a:rPr>
              <a:t>V(x))</a:t>
            </a:r>
            <a:r>
              <a:rPr lang="zh-CN" altLang="fr-FR" sz="3200">
                <a:solidFill>
                  <a:srgbClr val="0000FF"/>
                </a:solidFill>
              </a:rPr>
              <a:t>或</a:t>
            </a:r>
            <a:r>
              <a:rPr lang="zh-CN" altLang="en-US" sz="3200">
                <a:solidFill>
                  <a:srgbClr val="FFFF00"/>
                </a:solidFill>
              </a:rPr>
              <a:t>┐</a:t>
            </a:r>
            <a:r>
              <a:rPr lang="fr-FR" altLang="zh-CN" sz="3200">
                <a:solidFill>
                  <a:srgbClr val="FFFF00"/>
                </a:solidFill>
              </a:rPr>
              <a:t>(</a:t>
            </a:r>
            <a:r>
              <a:rPr lang="en-US" altLang="zh-CN" sz="3200">
                <a:solidFill>
                  <a:srgbClr val="FFFF00"/>
                </a:solidFill>
                <a:sym typeface="Symbol" panose="05050102010706020507" pitchFamily="18" charset="2"/>
              </a:rPr>
              <a:t></a:t>
            </a:r>
            <a:r>
              <a:rPr lang="fr-FR" altLang="zh-CN" sz="3200">
                <a:solidFill>
                  <a:srgbClr val="FFFF00"/>
                </a:solidFill>
              </a:rPr>
              <a:t>x)(P(x)∧V(x))</a:t>
            </a:r>
            <a:r>
              <a:rPr lang="zh-CN" altLang="fr-FR" sz="3200">
                <a:solidFill>
                  <a:srgbClr val="FFFF00"/>
                </a:solidFill>
              </a:rPr>
              <a:t> </a:t>
            </a:r>
            <a:endParaRPr lang="zh-CN" altLang="en-US" sz="3200">
              <a:solidFill>
                <a:srgbClr val="FFFF00"/>
              </a:solidFill>
            </a:endParaRPr>
          </a:p>
        </p:txBody>
      </p:sp>
      <p:sp>
        <p:nvSpPr>
          <p:cNvPr id="141320" name="AutoShape 8"/>
          <p:cNvSpPr>
            <a:spLocks noChangeArrowheads="1"/>
          </p:cNvSpPr>
          <p:nvPr/>
        </p:nvSpPr>
        <p:spPr bwMode="auto">
          <a:xfrm>
            <a:off x="5580063" y="3716338"/>
            <a:ext cx="3384550" cy="792162"/>
          </a:xfrm>
          <a:prstGeom prst="wedgeRectCallout">
            <a:avLst>
              <a:gd name="adj1" fmla="val -38556"/>
              <a:gd name="adj2" fmla="val -97894"/>
            </a:avLst>
          </a:prstGeom>
          <a:solidFill>
            <a:schemeClr val="accent1"/>
          </a:solidFill>
          <a:ln w="12700" algn="ctr">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3200">
                <a:solidFill>
                  <a:srgbClr val="FFFF00"/>
                </a:solidFill>
              </a:rPr>
              <a:t>(</a:t>
            </a:r>
            <a:r>
              <a:rPr lang="en-US" altLang="zh-CN" sz="3200">
                <a:solidFill>
                  <a:srgbClr val="FFFF00"/>
                </a:solidFill>
                <a:sym typeface="Symbol" panose="05050102010706020507" pitchFamily="18" charset="2"/>
              </a:rPr>
              <a:t></a:t>
            </a:r>
            <a:r>
              <a:rPr lang="fr-FR" altLang="zh-CN" sz="3200">
                <a:solidFill>
                  <a:srgbClr val="FFFF00"/>
                </a:solidFill>
              </a:rPr>
              <a:t>x)(P(x)∧C(x))</a:t>
            </a:r>
            <a:endParaRPr lang="zh-CN" altLang="en-US" sz="3200">
              <a:solidFill>
                <a:srgbClr val="FFFF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strips(upRight)">
                                      <p:cBhvr>
                                        <p:cTn id="7" dur="500"/>
                                        <p:tgtEl>
                                          <p:spTgt spid="141315">
                                            <p:txEl>
                                              <p:pRg st="0" end="0"/>
                                            </p:txEl>
                                          </p:spTgt>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animEffect transition="in" filter="strips(upRight)">
                                      <p:cBhvr>
                                        <p:cTn id="11" dur="500"/>
                                        <p:tgtEl>
                                          <p:spTgt spid="1413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41315">
                                            <p:txEl>
                                              <p:pRg st="2" end="2"/>
                                            </p:txEl>
                                          </p:spTgt>
                                        </p:tgtEl>
                                        <p:attrNameLst>
                                          <p:attrName>style.visibility</p:attrName>
                                        </p:attrNameLst>
                                      </p:cBhvr>
                                      <p:to>
                                        <p:strVal val="visible"/>
                                      </p:to>
                                    </p:set>
                                    <p:animEffect transition="in" filter="strips(upRight)">
                                      <p:cBhvr>
                                        <p:cTn id="16" dur="500"/>
                                        <p:tgtEl>
                                          <p:spTgt spid="141315">
                                            <p:txEl>
                                              <p:pRg st="2" end="2"/>
                                            </p:txEl>
                                          </p:spTgt>
                                        </p:tgtEl>
                                      </p:cBhvr>
                                    </p:animEffect>
                                  </p:childTnLst>
                                </p:cTn>
                              </p:par>
                            </p:childTnLst>
                          </p:cTn>
                        </p:par>
                        <p:par>
                          <p:cTn id="17" fill="hold" nodeType="afterGroup">
                            <p:stCondLst>
                              <p:cond delay="500"/>
                            </p:stCondLst>
                            <p:childTnLst>
                              <p:par>
                                <p:cTn id="18" presetID="18" presetClass="entr" presetSubtype="3" fill="hold" grpId="0" nodeType="afterEffect">
                                  <p:stCondLst>
                                    <p:cond delay="0"/>
                                  </p:stCondLst>
                                  <p:childTnLst>
                                    <p:set>
                                      <p:cBhvr>
                                        <p:cTn id="19" dur="1" fill="hold">
                                          <p:stCondLst>
                                            <p:cond delay="0"/>
                                          </p:stCondLst>
                                        </p:cTn>
                                        <p:tgtEl>
                                          <p:spTgt spid="141315">
                                            <p:txEl>
                                              <p:pRg st="3" end="3"/>
                                            </p:txEl>
                                          </p:spTgt>
                                        </p:tgtEl>
                                        <p:attrNameLst>
                                          <p:attrName>style.visibility</p:attrName>
                                        </p:attrNameLst>
                                      </p:cBhvr>
                                      <p:to>
                                        <p:strVal val="visible"/>
                                      </p:to>
                                    </p:set>
                                    <p:animEffect transition="in" filter="strips(upRight)">
                                      <p:cBhvr>
                                        <p:cTn id="20" dur="500"/>
                                        <p:tgtEl>
                                          <p:spTgt spid="141315">
                                            <p:txEl>
                                              <p:pRg st="3" end="3"/>
                                            </p:txEl>
                                          </p:spTgt>
                                        </p:tgtEl>
                                      </p:cBhvr>
                                    </p:animEffect>
                                  </p:childTnLst>
                                </p:cTn>
                              </p:par>
                            </p:childTnLst>
                          </p:cTn>
                        </p:par>
                        <p:par>
                          <p:cTn id="21" fill="hold" nodeType="afterGroup">
                            <p:stCondLst>
                              <p:cond delay="1000"/>
                            </p:stCondLst>
                            <p:childTnLst>
                              <p:par>
                                <p:cTn id="22" presetID="18" presetClass="entr" presetSubtype="3" fill="hold" grpId="0" nodeType="afterEffect">
                                  <p:stCondLst>
                                    <p:cond delay="0"/>
                                  </p:stCondLst>
                                  <p:childTnLst>
                                    <p:set>
                                      <p:cBhvr>
                                        <p:cTn id="23" dur="1" fill="hold">
                                          <p:stCondLst>
                                            <p:cond delay="0"/>
                                          </p:stCondLst>
                                        </p:cTn>
                                        <p:tgtEl>
                                          <p:spTgt spid="141315">
                                            <p:txEl>
                                              <p:pRg st="4" end="4"/>
                                            </p:txEl>
                                          </p:spTgt>
                                        </p:tgtEl>
                                        <p:attrNameLst>
                                          <p:attrName>style.visibility</p:attrName>
                                        </p:attrNameLst>
                                      </p:cBhvr>
                                      <p:to>
                                        <p:strVal val="visible"/>
                                      </p:to>
                                    </p:set>
                                    <p:animEffect transition="in" filter="strips(upRight)">
                                      <p:cBhvr>
                                        <p:cTn id="24" dur="500"/>
                                        <p:tgtEl>
                                          <p:spTgt spid="141315">
                                            <p:txEl>
                                              <p:pRg st="4" end="4"/>
                                            </p:txEl>
                                          </p:spTgt>
                                        </p:tgtEl>
                                      </p:cBhvr>
                                    </p:animEffect>
                                  </p:childTnLst>
                                </p:cTn>
                              </p:par>
                            </p:childTnLst>
                          </p:cTn>
                        </p:par>
                        <p:par>
                          <p:cTn id="25" fill="hold" nodeType="afterGroup">
                            <p:stCondLst>
                              <p:cond delay="1500"/>
                            </p:stCondLst>
                            <p:childTnLst>
                              <p:par>
                                <p:cTn id="26" presetID="18" presetClass="entr" presetSubtype="3" fill="hold" grpId="0" nodeType="afterEffect">
                                  <p:stCondLst>
                                    <p:cond delay="0"/>
                                  </p:stCondLst>
                                  <p:childTnLst>
                                    <p:set>
                                      <p:cBhvr>
                                        <p:cTn id="27" dur="1" fill="hold">
                                          <p:stCondLst>
                                            <p:cond delay="0"/>
                                          </p:stCondLst>
                                        </p:cTn>
                                        <p:tgtEl>
                                          <p:spTgt spid="141315">
                                            <p:txEl>
                                              <p:pRg st="5" end="5"/>
                                            </p:txEl>
                                          </p:spTgt>
                                        </p:tgtEl>
                                        <p:attrNameLst>
                                          <p:attrName>style.visibility</p:attrName>
                                        </p:attrNameLst>
                                      </p:cBhvr>
                                      <p:to>
                                        <p:strVal val="visible"/>
                                      </p:to>
                                    </p:set>
                                    <p:animEffect transition="in" filter="strips(upRight)">
                                      <p:cBhvr>
                                        <p:cTn id="28" dur="500"/>
                                        <p:tgtEl>
                                          <p:spTgt spid="141315">
                                            <p:txEl>
                                              <p:pRg st="5" end="5"/>
                                            </p:txEl>
                                          </p:spTgt>
                                        </p:tgtEl>
                                      </p:cBhvr>
                                    </p:animEffect>
                                  </p:childTnLst>
                                </p:cTn>
                              </p:par>
                            </p:childTnLst>
                          </p:cTn>
                        </p:par>
                        <p:par>
                          <p:cTn id="29" fill="hold" nodeType="afterGroup">
                            <p:stCondLst>
                              <p:cond delay="2000"/>
                            </p:stCondLst>
                            <p:childTnLst>
                              <p:par>
                                <p:cTn id="30" presetID="18" presetClass="entr" presetSubtype="3" fill="hold" grpId="0" nodeType="afterEffect">
                                  <p:stCondLst>
                                    <p:cond delay="0"/>
                                  </p:stCondLst>
                                  <p:childTnLst>
                                    <p:set>
                                      <p:cBhvr>
                                        <p:cTn id="31" dur="1" fill="hold">
                                          <p:stCondLst>
                                            <p:cond delay="0"/>
                                          </p:stCondLst>
                                        </p:cTn>
                                        <p:tgtEl>
                                          <p:spTgt spid="141315">
                                            <p:txEl>
                                              <p:pRg st="6" end="6"/>
                                            </p:txEl>
                                          </p:spTgt>
                                        </p:tgtEl>
                                        <p:attrNameLst>
                                          <p:attrName>style.visibility</p:attrName>
                                        </p:attrNameLst>
                                      </p:cBhvr>
                                      <p:to>
                                        <p:strVal val="visible"/>
                                      </p:to>
                                    </p:set>
                                    <p:animEffect transition="in" filter="strips(upRight)">
                                      <p:cBhvr>
                                        <p:cTn id="32" dur="500"/>
                                        <p:tgtEl>
                                          <p:spTgt spid="1413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1316"/>
                                        </p:tgtEl>
                                        <p:attrNameLst>
                                          <p:attrName>style.visibility</p:attrName>
                                        </p:attrNameLst>
                                      </p:cBhvr>
                                      <p:to>
                                        <p:strVal val="visible"/>
                                      </p:to>
                                    </p:set>
                                    <p:animEffect transition="in" filter="checkerboard(across)">
                                      <p:cBhvr>
                                        <p:cTn id="37" dur="500"/>
                                        <p:tgtEl>
                                          <p:spTgt spid="1413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xit" presetSubtype="9" fill="hold" grpId="1" nodeType="clickEffect">
                                  <p:stCondLst>
                                    <p:cond delay="0"/>
                                  </p:stCondLst>
                                  <p:childTnLst>
                                    <p:anim calcmode="lin" valueType="num">
                                      <p:cBhvr additive="base">
                                        <p:cTn id="41" dur="500"/>
                                        <p:tgtEl>
                                          <p:spTgt spid="141316"/>
                                        </p:tgtEl>
                                        <p:attrNameLst>
                                          <p:attrName>ppt_x</p:attrName>
                                        </p:attrNameLst>
                                      </p:cBhvr>
                                      <p:tavLst>
                                        <p:tav tm="0">
                                          <p:val>
                                            <p:strVal val="ppt_x"/>
                                          </p:val>
                                        </p:tav>
                                        <p:tav tm="100000">
                                          <p:val>
                                            <p:strVal val="0-ppt_w/2"/>
                                          </p:val>
                                        </p:tav>
                                      </p:tavLst>
                                    </p:anim>
                                    <p:anim calcmode="lin" valueType="num">
                                      <p:cBhvr additive="base">
                                        <p:cTn id="42" dur="500"/>
                                        <p:tgtEl>
                                          <p:spTgt spid="141316"/>
                                        </p:tgtEl>
                                        <p:attrNameLst>
                                          <p:attrName>ppt_y</p:attrName>
                                        </p:attrNameLst>
                                      </p:cBhvr>
                                      <p:tavLst>
                                        <p:tav tm="0">
                                          <p:val>
                                            <p:strVal val="ppt_y"/>
                                          </p:val>
                                        </p:tav>
                                        <p:tav tm="100000">
                                          <p:val>
                                            <p:strVal val="0-ppt_h/2"/>
                                          </p:val>
                                        </p:tav>
                                      </p:tavLst>
                                    </p:anim>
                                    <p:set>
                                      <p:cBhvr>
                                        <p:cTn id="43" dur="1" fill="hold">
                                          <p:stCondLst>
                                            <p:cond delay="499"/>
                                          </p:stCondLst>
                                        </p:cTn>
                                        <p:tgtEl>
                                          <p:spTgt spid="141316"/>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41318"/>
                                        </p:tgtEl>
                                        <p:attrNameLst>
                                          <p:attrName>style.visibility</p:attrName>
                                        </p:attrNameLst>
                                      </p:cBhvr>
                                      <p:to>
                                        <p:strVal val="visible"/>
                                      </p:to>
                                    </p:set>
                                    <p:animEffect transition="in" filter="checkerboard(across)">
                                      <p:cBhvr>
                                        <p:cTn id="48" dur="500"/>
                                        <p:tgtEl>
                                          <p:spTgt spid="14131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xit" presetSubtype="9" fill="hold" grpId="1" nodeType="clickEffect">
                                  <p:stCondLst>
                                    <p:cond delay="0"/>
                                  </p:stCondLst>
                                  <p:childTnLst>
                                    <p:anim calcmode="lin" valueType="num">
                                      <p:cBhvr additive="base">
                                        <p:cTn id="52" dur="500"/>
                                        <p:tgtEl>
                                          <p:spTgt spid="141318"/>
                                        </p:tgtEl>
                                        <p:attrNameLst>
                                          <p:attrName>ppt_x</p:attrName>
                                        </p:attrNameLst>
                                      </p:cBhvr>
                                      <p:tavLst>
                                        <p:tav tm="0">
                                          <p:val>
                                            <p:strVal val="ppt_x"/>
                                          </p:val>
                                        </p:tav>
                                        <p:tav tm="100000">
                                          <p:val>
                                            <p:strVal val="0-ppt_w/2"/>
                                          </p:val>
                                        </p:tav>
                                      </p:tavLst>
                                    </p:anim>
                                    <p:anim calcmode="lin" valueType="num">
                                      <p:cBhvr additive="base">
                                        <p:cTn id="53" dur="500"/>
                                        <p:tgtEl>
                                          <p:spTgt spid="141318"/>
                                        </p:tgtEl>
                                        <p:attrNameLst>
                                          <p:attrName>ppt_y</p:attrName>
                                        </p:attrNameLst>
                                      </p:cBhvr>
                                      <p:tavLst>
                                        <p:tav tm="0">
                                          <p:val>
                                            <p:strVal val="ppt_y"/>
                                          </p:val>
                                        </p:tav>
                                        <p:tav tm="100000">
                                          <p:val>
                                            <p:strVal val="0-ppt_h/2"/>
                                          </p:val>
                                        </p:tav>
                                      </p:tavLst>
                                    </p:anim>
                                    <p:set>
                                      <p:cBhvr>
                                        <p:cTn id="54" dur="1" fill="hold">
                                          <p:stCondLst>
                                            <p:cond delay="499"/>
                                          </p:stCondLst>
                                        </p:cTn>
                                        <p:tgtEl>
                                          <p:spTgt spid="141318"/>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41319"/>
                                        </p:tgtEl>
                                        <p:attrNameLst>
                                          <p:attrName>style.visibility</p:attrName>
                                        </p:attrNameLst>
                                      </p:cBhvr>
                                      <p:to>
                                        <p:strVal val="visible"/>
                                      </p:to>
                                    </p:set>
                                    <p:animEffect transition="in" filter="checkerboard(across)">
                                      <p:cBhvr>
                                        <p:cTn id="59" dur="500"/>
                                        <p:tgtEl>
                                          <p:spTgt spid="1413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xit" presetSubtype="9" fill="hold" grpId="1" nodeType="clickEffect">
                                  <p:stCondLst>
                                    <p:cond delay="0"/>
                                  </p:stCondLst>
                                  <p:childTnLst>
                                    <p:anim calcmode="lin" valueType="num">
                                      <p:cBhvr additive="base">
                                        <p:cTn id="63" dur="500"/>
                                        <p:tgtEl>
                                          <p:spTgt spid="141319"/>
                                        </p:tgtEl>
                                        <p:attrNameLst>
                                          <p:attrName>ppt_x</p:attrName>
                                        </p:attrNameLst>
                                      </p:cBhvr>
                                      <p:tavLst>
                                        <p:tav tm="0">
                                          <p:val>
                                            <p:strVal val="ppt_x"/>
                                          </p:val>
                                        </p:tav>
                                        <p:tav tm="100000">
                                          <p:val>
                                            <p:strVal val="0-ppt_w/2"/>
                                          </p:val>
                                        </p:tav>
                                      </p:tavLst>
                                    </p:anim>
                                    <p:anim calcmode="lin" valueType="num">
                                      <p:cBhvr additive="base">
                                        <p:cTn id="64" dur="500"/>
                                        <p:tgtEl>
                                          <p:spTgt spid="141319"/>
                                        </p:tgtEl>
                                        <p:attrNameLst>
                                          <p:attrName>ppt_y</p:attrName>
                                        </p:attrNameLst>
                                      </p:cBhvr>
                                      <p:tavLst>
                                        <p:tav tm="0">
                                          <p:val>
                                            <p:strVal val="ppt_y"/>
                                          </p:val>
                                        </p:tav>
                                        <p:tav tm="100000">
                                          <p:val>
                                            <p:strVal val="0-ppt_h/2"/>
                                          </p:val>
                                        </p:tav>
                                      </p:tavLst>
                                    </p:anim>
                                    <p:set>
                                      <p:cBhvr>
                                        <p:cTn id="65" dur="1" fill="hold">
                                          <p:stCondLst>
                                            <p:cond delay="499"/>
                                          </p:stCondLst>
                                        </p:cTn>
                                        <p:tgtEl>
                                          <p:spTgt spid="141319"/>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41320"/>
                                        </p:tgtEl>
                                        <p:attrNameLst>
                                          <p:attrName>style.visibility</p:attrName>
                                        </p:attrNameLst>
                                      </p:cBhvr>
                                      <p:to>
                                        <p:strVal val="visible"/>
                                      </p:to>
                                    </p:set>
                                    <p:animEffect transition="in" filter="checkerboard(across)">
                                      <p:cBhvr>
                                        <p:cTn id="70" dur="500"/>
                                        <p:tgtEl>
                                          <p:spTgt spid="14132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xit" presetSubtype="9" fill="hold" grpId="1" nodeType="clickEffect">
                                  <p:stCondLst>
                                    <p:cond delay="0"/>
                                  </p:stCondLst>
                                  <p:childTnLst>
                                    <p:anim calcmode="lin" valueType="num">
                                      <p:cBhvr additive="base">
                                        <p:cTn id="74" dur="500"/>
                                        <p:tgtEl>
                                          <p:spTgt spid="141320"/>
                                        </p:tgtEl>
                                        <p:attrNameLst>
                                          <p:attrName>ppt_x</p:attrName>
                                        </p:attrNameLst>
                                      </p:cBhvr>
                                      <p:tavLst>
                                        <p:tav tm="0">
                                          <p:val>
                                            <p:strVal val="ppt_x"/>
                                          </p:val>
                                        </p:tav>
                                        <p:tav tm="100000">
                                          <p:val>
                                            <p:strVal val="0-ppt_w/2"/>
                                          </p:val>
                                        </p:tav>
                                      </p:tavLst>
                                    </p:anim>
                                    <p:anim calcmode="lin" valueType="num">
                                      <p:cBhvr additive="base">
                                        <p:cTn id="75" dur="500"/>
                                        <p:tgtEl>
                                          <p:spTgt spid="141320"/>
                                        </p:tgtEl>
                                        <p:attrNameLst>
                                          <p:attrName>ppt_y</p:attrName>
                                        </p:attrNameLst>
                                      </p:cBhvr>
                                      <p:tavLst>
                                        <p:tav tm="0">
                                          <p:val>
                                            <p:strVal val="ppt_y"/>
                                          </p:val>
                                        </p:tav>
                                        <p:tav tm="100000">
                                          <p:val>
                                            <p:strVal val="0-ppt_h/2"/>
                                          </p:val>
                                        </p:tav>
                                      </p:tavLst>
                                    </p:anim>
                                    <p:set>
                                      <p:cBhvr>
                                        <p:cTn id="76" dur="1" fill="hold">
                                          <p:stCondLst>
                                            <p:cond delay="499"/>
                                          </p:stCondLst>
                                        </p:cTn>
                                        <p:tgtEl>
                                          <p:spTgt spid="1413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141316" grpId="0" animBg="1"/>
      <p:bldP spid="141316" grpId="1" animBg="1"/>
      <p:bldP spid="141318" grpId="0" animBg="1"/>
      <p:bldP spid="141318" grpId="1" animBg="1"/>
      <p:bldP spid="141319" grpId="0" animBg="1"/>
      <p:bldP spid="141319" grpId="1" animBg="1"/>
      <p:bldP spid="141320" grpId="0" animBg="1"/>
      <p:bldP spid="14132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C44C133-0E4B-4CEB-80E5-55917C52487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3011" name="Rectangle 2"/>
          <p:cNvSpPr>
            <a:spLocks noGrp="1" noChangeArrowheads="1"/>
          </p:cNvSpPr>
          <p:nvPr>
            <p:ph type="title"/>
          </p:nvPr>
        </p:nvSpPr>
        <p:spPr/>
        <p:txBody>
          <a:bodyPr/>
          <a:lstStyle/>
          <a:p>
            <a:pPr eaLnBrk="1" hangingPunct="1"/>
            <a:r>
              <a:rPr lang="en-US" altLang="zh-CN" smtClean="0"/>
              <a:t>4.3  </a:t>
            </a:r>
            <a:r>
              <a:rPr lang="zh-CN" altLang="en-US" smtClean="0"/>
              <a:t>谓词合式公式与解释 </a:t>
            </a:r>
          </a:p>
        </p:txBody>
      </p:sp>
      <p:sp>
        <p:nvSpPr>
          <p:cNvPr id="142339" name="Rectangle 3"/>
          <p:cNvSpPr>
            <a:spLocks noGrp="1" noChangeArrowheads="1"/>
          </p:cNvSpPr>
          <p:nvPr>
            <p:ph type="body" idx="1"/>
          </p:nvPr>
        </p:nvSpPr>
        <p:spPr>
          <a:xfrm>
            <a:off x="395288" y="1196975"/>
            <a:ext cx="8280400" cy="3852863"/>
          </a:xfrm>
        </p:spPr>
        <p:txBody>
          <a:bodyPr/>
          <a:lstStyle/>
          <a:p>
            <a:pPr marL="0" indent="0" eaLnBrk="1" hangingPunct="1">
              <a:buFont typeface="Wingdings" panose="05000000000000000000" pitchFamily="2" charset="2"/>
              <a:buNone/>
            </a:pPr>
            <a:r>
              <a:rPr lang="zh-CN" altLang="en-US" smtClean="0"/>
              <a:t>谓词公式涉及如下四种符号：</a:t>
            </a:r>
          </a:p>
          <a:p>
            <a:pPr marL="0" indent="0" eaLnBrk="1" hangingPunct="1">
              <a:buFont typeface="Wingdings" panose="05000000000000000000" pitchFamily="2" charset="2"/>
              <a:buNone/>
            </a:pPr>
            <a:r>
              <a:rPr lang="zh-CN" altLang="en-US" smtClean="0">
                <a:solidFill>
                  <a:srgbClr val="9900CC"/>
                </a:solidFill>
              </a:rPr>
              <a:t>（</a:t>
            </a:r>
            <a:r>
              <a:rPr lang="en-US" altLang="zh-CN" smtClean="0">
                <a:solidFill>
                  <a:srgbClr val="9900CC"/>
                </a:solidFill>
              </a:rPr>
              <a:t>1</a:t>
            </a:r>
            <a:r>
              <a:rPr lang="zh-CN" altLang="en-US" smtClean="0">
                <a:solidFill>
                  <a:srgbClr val="9900CC"/>
                </a:solidFill>
              </a:rPr>
              <a:t>）</a:t>
            </a:r>
            <a:r>
              <a:rPr lang="zh-CN" altLang="en-US" smtClean="0">
                <a:solidFill>
                  <a:srgbClr val="FF0000"/>
                </a:solidFill>
              </a:rPr>
              <a:t>常量符号</a:t>
            </a:r>
            <a:r>
              <a:rPr lang="zh-CN" altLang="en-US" smtClean="0"/>
              <a:t>：用带或不带下标的</a:t>
            </a:r>
            <a:r>
              <a:rPr lang="zh-CN" altLang="en-US" smtClean="0">
                <a:solidFill>
                  <a:srgbClr val="0000FF"/>
                </a:solidFill>
              </a:rPr>
              <a:t>小写英文字母</a:t>
            </a:r>
            <a:r>
              <a:rPr lang="en-US" altLang="zh-CN" smtClean="0"/>
              <a:t>a, b, c, </a:t>
            </a:r>
            <a:r>
              <a:rPr lang="en-US" altLang="zh-CN" smtClean="0">
                <a:latin typeface="宋体" panose="02010600030101010101" pitchFamily="2" charset="-122"/>
              </a:rPr>
              <a:t>…</a:t>
            </a:r>
            <a:r>
              <a:rPr lang="en-US" altLang="zh-CN" smtClean="0"/>
              <a:t>, a</a:t>
            </a:r>
            <a:r>
              <a:rPr lang="en-US" altLang="zh-CN" baseline="-25000" smtClean="0"/>
              <a:t>1</a:t>
            </a:r>
            <a:r>
              <a:rPr lang="en-US" altLang="zh-CN" smtClean="0"/>
              <a:t>, b</a:t>
            </a:r>
            <a:r>
              <a:rPr lang="en-US" altLang="zh-CN" baseline="-25000" smtClean="0"/>
              <a:t>1</a:t>
            </a:r>
            <a:r>
              <a:rPr lang="en-US" altLang="zh-CN" smtClean="0"/>
              <a:t>, c</a:t>
            </a:r>
            <a:r>
              <a:rPr lang="en-US" altLang="zh-CN" baseline="-25000" smtClean="0"/>
              <a:t>1</a:t>
            </a:r>
            <a:r>
              <a:rPr lang="en-US" altLang="zh-CN" smtClean="0"/>
              <a:t>, </a:t>
            </a:r>
            <a:r>
              <a:rPr lang="en-US" altLang="zh-CN" smtClean="0">
                <a:latin typeface="宋体" panose="02010600030101010101" pitchFamily="2" charset="-122"/>
              </a:rPr>
              <a:t>…</a:t>
            </a:r>
            <a:r>
              <a:rPr lang="zh-CN" altLang="en-US" smtClean="0"/>
              <a:t>来表示。当个体域名称集合</a:t>
            </a:r>
            <a:r>
              <a:rPr lang="en-US" altLang="zh-CN" smtClean="0"/>
              <a:t>D</a:t>
            </a:r>
            <a:r>
              <a:rPr lang="zh-CN" altLang="en-US" smtClean="0"/>
              <a:t>给出时，它可以是</a:t>
            </a:r>
            <a:r>
              <a:rPr lang="en-US" altLang="zh-CN" smtClean="0">
                <a:solidFill>
                  <a:srgbClr val="0000FF"/>
                </a:solidFill>
              </a:rPr>
              <a:t>D</a:t>
            </a:r>
            <a:r>
              <a:rPr lang="zh-CN" altLang="en-US" smtClean="0">
                <a:solidFill>
                  <a:srgbClr val="0000FF"/>
                </a:solidFill>
              </a:rPr>
              <a:t>中的某个元素</a:t>
            </a:r>
            <a:r>
              <a:rPr lang="zh-CN" altLang="en-US" smtClean="0"/>
              <a:t>；</a:t>
            </a:r>
          </a:p>
          <a:p>
            <a:pPr marL="0" indent="0" eaLnBrk="1" hangingPunct="1">
              <a:buFont typeface="Wingdings" panose="05000000000000000000" pitchFamily="2" charset="2"/>
              <a:buNone/>
            </a:pPr>
            <a:r>
              <a:rPr lang="zh-CN" altLang="en-US" smtClean="0">
                <a:solidFill>
                  <a:srgbClr val="9900CC"/>
                </a:solidFill>
              </a:rPr>
              <a:t>（</a:t>
            </a:r>
            <a:r>
              <a:rPr lang="en-US" altLang="zh-CN" smtClean="0">
                <a:solidFill>
                  <a:srgbClr val="9900CC"/>
                </a:solidFill>
              </a:rPr>
              <a:t>2</a:t>
            </a:r>
            <a:r>
              <a:rPr lang="zh-CN" altLang="en-US" smtClean="0">
                <a:solidFill>
                  <a:srgbClr val="9900CC"/>
                </a:solidFill>
              </a:rPr>
              <a:t>）</a:t>
            </a:r>
            <a:r>
              <a:rPr lang="zh-CN" altLang="en-US" smtClean="0">
                <a:solidFill>
                  <a:srgbClr val="FF0000"/>
                </a:solidFill>
              </a:rPr>
              <a:t>变量符号</a:t>
            </a:r>
            <a:r>
              <a:rPr lang="zh-CN" altLang="en-US" smtClean="0"/>
              <a:t>：用带或不带下标的</a:t>
            </a:r>
            <a:r>
              <a:rPr lang="zh-CN" altLang="en-US" smtClean="0">
                <a:solidFill>
                  <a:srgbClr val="0000FF"/>
                </a:solidFill>
              </a:rPr>
              <a:t>小写英文字母</a:t>
            </a:r>
            <a:r>
              <a:rPr lang="en-US" altLang="zh-CN" smtClean="0"/>
              <a:t>x, y, z, ..., x</a:t>
            </a:r>
            <a:r>
              <a:rPr lang="en-US" altLang="zh-CN" baseline="-25000" smtClean="0"/>
              <a:t>1</a:t>
            </a:r>
            <a:r>
              <a:rPr lang="en-US" altLang="zh-CN" smtClean="0"/>
              <a:t>, y</a:t>
            </a:r>
            <a:r>
              <a:rPr lang="en-US" altLang="zh-CN" baseline="-25000" smtClean="0"/>
              <a:t>1</a:t>
            </a:r>
            <a:r>
              <a:rPr lang="en-US" altLang="zh-CN" smtClean="0"/>
              <a:t>, z</a:t>
            </a:r>
            <a:r>
              <a:rPr lang="en-US" altLang="zh-CN" baseline="-25000" smtClean="0"/>
              <a:t>1</a:t>
            </a:r>
            <a:r>
              <a:rPr lang="en-US" altLang="zh-CN" smtClean="0"/>
              <a:t>,...</a:t>
            </a:r>
            <a:r>
              <a:rPr lang="zh-CN" altLang="en-US" smtClean="0"/>
              <a:t>来表示。当个体域名称集合</a:t>
            </a:r>
            <a:r>
              <a:rPr lang="en-US" altLang="zh-CN" smtClean="0"/>
              <a:t>D</a:t>
            </a:r>
            <a:r>
              <a:rPr lang="zh-CN" altLang="en-US" smtClean="0"/>
              <a:t>给出时，它可以是</a:t>
            </a:r>
            <a:r>
              <a:rPr lang="en-US" altLang="zh-CN" smtClean="0">
                <a:solidFill>
                  <a:srgbClr val="0000FF"/>
                </a:solidFill>
              </a:rPr>
              <a:t>D</a:t>
            </a:r>
            <a:r>
              <a:rPr lang="zh-CN" altLang="en-US" smtClean="0">
                <a:solidFill>
                  <a:srgbClr val="0000FF"/>
                </a:solidFill>
              </a:rPr>
              <a:t>中的任意元素</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linds(horizontal)">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linds(horizontal)">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linds(horizontal)">
                                      <p:cBhvr>
                                        <p:cTn id="17" dur="500"/>
                                        <p:tgtEl>
                                          <p:spTgt spid="142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A245AA6C-19DE-4119-BE66-0DA64D204A82}"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4035" name="Rectangle 2"/>
          <p:cNvSpPr>
            <a:spLocks noGrp="1" noChangeArrowheads="1"/>
          </p:cNvSpPr>
          <p:nvPr>
            <p:ph type="title"/>
          </p:nvPr>
        </p:nvSpPr>
        <p:spPr/>
        <p:txBody>
          <a:bodyPr/>
          <a:lstStyle/>
          <a:p>
            <a:pPr eaLnBrk="1" hangingPunct="1"/>
            <a:r>
              <a:rPr lang="zh-CN" altLang="en-US" smtClean="0"/>
              <a:t>符号定义</a:t>
            </a:r>
            <a:endParaRPr lang="en-US" altLang="zh-CN" smtClean="0"/>
          </a:p>
        </p:txBody>
      </p:sp>
      <p:sp>
        <p:nvSpPr>
          <p:cNvPr id="209924" name="Rectangle 4"/>
          <p:cNvSpPr>
            <a:spLocks noGrp="1" noChangeArrowheads="1"/>
          </p:cNvSpPr>
          <p:nvPr>
            <p:ph type="body" idx="1"/>
          </p:nvPr>
        </p:nvSpPr>
        <p:spPr>
          <a:xfrm>
            <a:off x="395288" y="1196975"/>
            <a:ext cx="8280400" cy="4279900"/>
          </a:xfrm>
          <a:noFill/>
        </p:spPr>
        <p:txBody>
          <a:bodyPr/>
          <a:lstStyle/>
          <a:p>
            <a:pPr marL="0" indent="0" eaLnBrk="1" hangingPunct="1">
              <a:buFont typeface="Wingdings" panose="05000000000000000000" pitchFamily="2" charset="2"/>
              <a:buNone/>
              <a:tabLst>
                <a:tab pos="5381625" algn="l"/>
              </a:tabLst>
            </a:pPr>
            <a:r>
              <a:rPr lang="zh-CN" altLang="en-US" smtClean="0">
                <a:solidFill>
                  <a:srgbClr val="9900CC"/>
                </a:solidFill>
              </a:rPr>
              <a:t>（</a:t>
            </a:r>
            <a:r>
              <a:rPr lang="en-US" altLang="zh-CN" smtClean="0">
                <a:solidFill>
                  <a:srgbClr val="9900CC"/>
                </a:solidFill>
              </a:rPr>
              <a:t>3</a:t>
            </a:r>
            <a:r>
              <a:rPr lang="zh-CN" altLang="en-US" smtClean="0">
                <a:solidFill>
                  <a:srgbClr val="9900CC"/>
                </a:solidFill>
              </a:rPr>
              <a:t>）</a:t>
            </a:r>
            <a:r>
              <a:rPr lang="zh-CN" altLang="en-US" smtClean="0">
                <a:solidFill>
                  <a:srgbClr val="FF0000"/>
                </a:solidFill>
              </a:rPr>
              <a:t>函数符号</a:t>
            </a:r>
            <a:r>
              <a:rPr lang="zh-CN" altLang="en-US" smtClean="0"/>
              <a:t>：用带或不带下标的</a:t>
            </a:r>
            <a:r>
              <a:rPr lang="zh-CN" altLang="en-US" smtClean="0">
                <a:solidFill>
                  <a:srgbClr val="0000FF"/>
                </a:solidFill>
              </a:rPr>
              <a:t>小写英文字母</a:t>
            </a:r>
            <a:r>
              <a:rPr lang="en-US" altLang="zh-CN" smtClean="0"/>
              <a:t>f, g, h, ..., f</a:t>
            </a:r>
            <a:r>
              <a:rPr lang="en-US" altLang="zh-CN" baseline="-25000" smtClean="0"/>
              <a:t>1</a:t>
            </a:r>
            <a:r>
              <a:rPr lang="en-US" altLang="zh-CN" smtClean="0"/>
              <a:t>, g</a:t>
            </a:r>
            <a:r>
              <a:rPr lang="en-US" altLang="zh-CN" baseline="-25000" smtClean="0"/>
              <a:t>1</a:t>
            </a:r>
            <a:r>
              <a:rPr lang="en-US" altLang="zh-CN" smtClean="0"/>
              <a:t>, h</a:t>
            </a:r>
            <a:r>
              <a:rPr lang="en-US" altLang="zh-CN" baseline="-25000" smtClean="0"/>
              <a:t>1</a:t>
            </a:r>
            <a:r>
              <a:rPr lang="en-US" altLang="zh-CN" smtClean="0"/>
              <a:t>, ...</a:t>
            </a:r>
            <a:r>
              <a:rPr lang="zh-CN" altLang="en-US" smtClean="0"/>
              <a:t>来表示。当个体域名称集合</a:t>
            </a:r>
            <a:r>
              <a:rPr lang="en-US" altLang="zh-CN" smtClean="0"/>
              <a:t>D</a:t>
            </a:r>
            <a:r>
              <a:rPr lang="zh-CN" altLang="en-US" smtClean="0"/>
              <a:t>给出时，</a:t>
            </a:r>
            <a:r>
              <a:rPr lang="en-US" altLang="zh-CN" smtClean="0"/>
              <a:t>n</a:t>
            </a:r>
            <a:r>
              <a:rPr lang="zh-CN" altLang="en-US" smtClean="0"/>
              <a:t>元函数符号</a:t>
            </a:r>
            <a:r>
              <a:rPr lang="en-US" altLang="zh-CN" smtClean="0">
                <a:solidFill>
                  <a:srgbClr val="0000FF"/>
                </a:solidFill>
              </a:rPr>
              <a:t>f(x</a:t>
            </a:r>
            <a:r>
              <a:rPr lang="en-US" altLang="zh-CN" baseline="-25000" smtClean="0">
                <a:solidFill>
                  <a:srgbClr val="0000FF"/>
                </a:solidFill>
              </a:rPr>
              <a:t>1</a:t>
            </a:r>
            <a:r>
              <a:rPr lang="en-US" altLang="zh-CN" smtClean="0">
                <a:solidFill>
                  <a:srgbClr val="0000FF"/>
                </a:solidFill>
              </a:rPr>
              <a:t>, x</a:t>
            </a:r>
            <a:r>
              <a:rPr lang="en-US" altLang="zh-CN" baseline="-25000" smtClean="0">
                <a:solidFill>
                  <a:srgbClr val="0000FF"/>
                </a:solidFill>
              </a:rPr>
              <a:t>2</a:t>
            </a:r>
            <a:r>
              <a:rPr lang="en-US" altLang="zh-CN" smtClean="0">
                <a:solidFill>
                  <a:srgbClr val="0000FF"/>
                </a:solidFill>
              </a:rPr>
              <a:t>, </a:t>
            </a:r>
            <a:r>
              <a:rPr lang="en-US" altLang="zh-CN" smtClean="0">
                <a:solidFill>
                  <a:srgbClr val="0000FF"/>
                </a:solidFill>
                <a:latin typeface="宋体" panose="02010600030101010101" pitchFamily="2" charset="-122"/>
              </a:rPr>
              <a:t>…</a:t>
            </a:r>
            <a:r>
              <a:rPr lang="en-US" altLang="zh-CN" smtClean="0">
                <a:solidFill>
                  <a:srgbClr val="0000FF"/>
                </a:solidFill>
              </a:rPr>
              <a:t>, x</a:t>
            </a:r>
            <a:r>
              <a:rPr lang="en-US" altLang="zh-CN" baseline="-25000" smtClean="0">
                <a:solidFill>
                  <a:srgbClr val="0000FF"/>
                </a:solidFill>
              </a:rPr>
              <a:t>n</a:t>
            </a:r>
            <a:r>
              <a:rPr lang="en-US" altLang="zh-CN" smtClean="0">
                <a:solidFill>
                  <a:srgbClr val="0000FF"/>
                </a:solidFill>
              </a:rPr>
              <a:t>)</a:t>
            </a:r>
            <a:r>
              <a:rPr lang="zh-CN" altLang="en-US" smtClean="0"/>
              <a:t>可以是</a:t>
            </a:r>
            <a:r>
              <a:rPr lang="en-US" altLang="zh-CN" smtClean="0">
                <a:solidFill>
                  <a:srgbClr val="0000FF"/>
                </a:solidFill>
              </a:rPr>
              <a:t>D</a:t>
            </a:r>
            <a:r>
              <a:rPr lang="en-US" altLang="zh-CN" baseline="30000" smtClean="0">
                <a:solidFill>
                  <a:srgbClr val="0000FF"/>
                </a:solidFill>
              </a:rPr>
              <a:t>n</a:t>
            </a:r>
            <a:r>
              <a:rPr lang="en-US" altLang="zh-CN" smtClean="0">
                <a:solidFill>
                  <a:srgbClr val="0000FF"/>
                </a:solidFill>
              </a:rPr>
              <a:t>→D</a:t>
            </a:r>
            <a:r>
              <a:rPr lang="zh-CN" altLang="en-US" smtClean="0"/>
              <a:t>的任意一个函数；</a:t>
            </a:r>
          </a:p>
          <a:p>
            <a:pPr marL="0" indent="0" eaLnBrk="1" hangingPunct="1">
              <a:buFont typeface="Wingdings" panose="05000000000000000000" pitchFamily="2" charset="2"/>
              <a:buNone/>
              <a:tabLst>
                <a:tab pos="5381625" algn="l"/>
              </a:tabLst>
            </a:pPr>
            <a:r>
              <a:rPr lang="zh-CN" altLang="en-US" smtClean="0">
                <a:solidFill>
                  <a:srgbClr val="9900CC"/>
                </a:solidFill>
              </a:rPr>
              <a:t>（</a:t>
            </a:r>
            <a:r>
              <a:rPr lang="en-US" altLang="zh-CN" smtClean="0">
                <a:solidFill>
                  <a:srgbClr val="9900CC"/>
                </a:solidFill>
              </a:rPr>
              <a:t>4</a:t>
            </a:r>
            <a:r>
              <a:rPr lang="zh-CN" altLang="en-US" smtClean="0">
                <a:solidFill>
                  <a:srgbClr val="9900CC"/>
                </a:solidFill>
              </a:rPr>
              <a:t>）</a:t>
            </a:r>
            <a:r>
              <a:rPr lang="zh-CN" altLang="en-US" smtClean="0">
                <a:solidFill>
                  <a:srgbClr val="FF0000"/>
                </a:solidFill>
              </a:rPr>
              <a:t>谓词符号</a:t>
            </a:r>
            <a:r>
              <a:rPr lang="zh-CN" altLang="en-US" smtClean="0"/>
              <a:t>：用带或不带下标的</a:t>
            </a:r>
            <a:r>
              <a:rPr lang="zh-CN" altLang="en-US" smtClean="0">
                <a:solidFill>
                  <a:srgbClr val="0000FF"/>
                </a:solidFill>
              </a:rPr>
              <a:t>大写英文字母</a:t>
            </a:r>
            <a:r>
              <a:rPr lang="en-US" altLang="zh-CN" smtClean="0"/>
              <a:t>P, Q, R,..., P</a:t>
            </a:r>
            <a:r>
              <a:rPr lang="en-US" altLang="zh-CN" baseline="-25000" smtClean="0"/>
              <a:t>1</a:t>
            </a:r>
            <a:r>
              <a:rPr lang="en-US" altLang="zh-CN" smtClean="0"/>
              <a:t>, Q</a:t>
            </a:r>
            <a:r>
              <a:rPr lang="en-US" altLang="zh-CN" baseline="-25000" smtClean="0"/>
              <a:t>1</a:t>
            </a:r>
            <a:r>
              <a:rPr lang="en-US" altLang="zh-CN" smtClean="0"/>
              <a:t>, R</a:t>
            </a:r>
            <a:r>
              <a:rPr lang="en-US" altLang="zh-CN" baseline="-25000" smtClean="0"/>
              <a:t>1</a:t>
            </a:r>
            <a:r>
              <a:rPr lang="en-US" altLang="zh-CN" smtClean="0"/>
              <a:t>...</a:t>
            </a:r>
            <a:r>
              <a:rPr lang="zh-CN" altLang="en-US" smtClean="0"/>
              <a:t>来表示。当个体域名称集合</a:t>
            </a:r>
            <a:r>
              <a:rPr lang="en-US" altLang="zh-CN" smtClean="0"/>
              <a:t>D</a:t>
            </a:r>
            <a:r>
              <a:rPr lang="zh-CN" altLang="en-US" smtClean="0"/>
              <a:t>给出时，</a:t>
            </a:r>
            <a:r>
              <a:rPr lang="en-US" altLang="zh-CN" smtClean="0"/>
              <a:t>n</a:t>
            </a:r>
            <a:r>
              <a:rPr lang="zh-CN" altLang="en-US" smtClean="0"/>
              <a:t>元谓词符号</a:t>
            </a:r>
            <a:r>
              <a:rPr lang="en-US" altLang="zh-CN" smtClean="0">
                <a:solidFill>
                  <a:srgbClr val="0000FF"/>
                </a:solidFill>
              </a:rPr>
              <a:t>P(x</a:t>
            </a:r>
            <a:r>
              <a:rPr lang="en-US" altLang="zh-CN" baseline="-25000" smtClean="0">
                <a:solidFill>
                  <a:srgbClr val="0000FF"/>
                </a:solidFill>
              </a:rPr>
              <a:t>1</a:t>
            </a:r>
            <a:r>
              <a:rPr lang="en-US" altLang="zh-CN" smtClean="0">
                <a:solidFill>
                  <a:srgbClr val="0000FF"/>
                </a:solidFill>
              </a:rPr>
              <a:t>, x</a:t>
            </a:r>
            <a:r>
              <a:rPr lang="en-US" altLang="zh-CN" baseline="-25000" smtClean="0">
                <a:solidFill>
                  <a:srgbClr val="0000FF"/>
                </a:solidFill>
              </a:rPr>
              <a:t>2</a:t>
            </a:r>
            <a:r>
              <a:rPr lang="en-US" altLang="zh-CN" smtClean="0">
                <a:solidFill>
                  <a:srgbClr val="0000FF"/>
                </a:solidFill>
              </a:rPr>
              <a:t>, </a:t>
            </a:r>
            <a:r>
              <a:rPr lang="en-US" altLang="zh-CN" smtClean="0">
                <a:solidFill>
                  <a:srgbClr val="0000FF"/>
                </a:solidFill>
                <a:latin typeface="宋体" panose="02010600030101010101" pitchFamily="2" charset="-122"/>
              </a:rPr>
              <a:t>…</a:t>
            </a:r>
            <a:r>
              <a:rPr lang="en-US" altLang="zh-CN" smtClean="0">
                <a:solidFill>
                  <a:srgbClr val="0000FF"/>
                </a:solidFill>
              </a:rPr>
              <a:t>, x</a:t>
            </a:r>
            <a:r>
              <a:rPr lang="en-US" altLang="zh-CN" baseline="-25000" smtClean="0">
                <a:solidFill>
                  <a:srgbClr val="0000FF"/>
                </a:solidFill>
              </a:rPr>
              <a:t>n</a:t>
            </a:r>
            <a:r>
              <a:rPr lang="en-US" altLang="zh-CN" smtClean="0">
                <a:solidFill>
                  <a:srgbClr val="0000FF"/>
                </a:solidFill>
              </a:rPr>
              <a:t>)</a:t>
            </a:r>
            <a:r>
              <a:rPr lang="zh-CN" altLang="en-US" smtClean="0"/>
              <a:t>可以是</a:t>
            </a:r>
            <a:r>
              <a:rPr lang="en-US" altLang="zh-CN" smtClean="0">
                <a:solidFill>
                  <a:srgbClr val="0000FF"/>
                </a:solidFill>
              </a:rPr>
              <a:t>D</a:t>
            </a:r>
            <a:r>
              <a:rPr lang="en-US" altLang="zh-CN" baseline="30000" smtClean="0">
                <a:solidFill>
                  <a:srgbClr val="0000FF"/>
                </a:solidFill>
              </a:rPr>
              <a:t>n</a:t>
            </a:r>
            <a:r>
              <a:rPr lang="en-US" altLang="zh-CN" smtClean="0">
                <a:solidFill>
                  <a:srgbClr val="0000FF"/>
                </a:solidFill>
              </a:rPr>
              <a:t>→{0</a:t>
            </a:r>
            <a:r>
              <a:rPr lang="zh-CN" altLang="en-US" smtClean="0">
                <a:solidFill>
                  <a:srgbClr val="0000FF"/>
                </a:solidFill>
              </a:rPr>
              <a:t>，</a:t>
            </a:r>
            <a:r>
              <a:rPr lang="en-US" altLang="zh-CN" smtClean="0">
                <a:solidFill>
                  <a:srgbClr val="0000FF"/>
                </a:solidFill>
              </a:rPr>
              <a:t>1}</a:t>
            </a:r>
            <a:r>
              <a:rPr lang="zh-CN" altLang="en-US" smtClean="0"/>
              <a:t>的任意一个谓词。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4">
                                            <p:txEl>
                                              <p:pRg st="0" end="0"/>
                                            </p:txEl>
                                          </p:spTgt>
                                        </p:tgtEl>
                                        <p:attrNameLst>
                                          <p:attrName>style.visibility</p:attrName>
                                        </p:attrNameLst>
                                      </p:cBhvr>
                                      <p:to>
                                        <p:strVal val="visible"/>
                                      </p:to>
                                    </p:set>
                                    <p:animEffect transition="in" filter="blinds(horizontal)">
                                      <p:cBhvr>
                                        <p:cTn id="7" dur="500"/>
                                        <p:tgtEl>
                                          <p:spTgt spid="2099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4">
                                            <p:txEl>
                                              <p:pRg st="1" end="1"/>
                                            </p:txEl>
                                          </p:spTgt>
                                        </p:tgtEl>
                                        <p:attrNameLst>
                                          <p:attrName>style.visibility</p:attrName>
                                        </p:attrNameLst>
                                      </p:cBhvr>
                                      <p:to>
                                        <p:strVal val="visible"/>
                                      </p:to>
                                    </p:set>
                                    <p:animEffect transition="in" filter="blinds(horizontal)">
                                      <p:cBhvr>
                                        <p:cTn id="12" dur="500"/>
                                        <p:tgtEl>
                                          <p:spTgt spid="2099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7B90B1F9-6A8E-4775-8018-E57241DCC59F}"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195" name="Rectangle 2"/>
          <p:cNvSpPr>
            <a:spLocks noGrp="1" noChangeArrowheads="1"/>
          </p:cNvSpPr>
          <p:nvPr>
            <p:ph type="title"/>
          </p:nvPr>
        </p:nvSpPr>
        <p:spPr>
          <a:xfrm>
            <a:off x="738188" y="342900"/>
            <a:ext cx="7937500" cy="923925"/>
          </a:xfrm>
        </p:spPr>
        <p:txBody>
          <a:bodyPr/>
          <a:lstStyle/>
          <a:p>
            <a:pPr eaLnBrk="1" hangingPunct="1"/>
            <a:r>
              <a:rPr lang="zh-CN" altLang="en-US" smtClean="0"/>
              <a:t>本章内容</a:t>
            </a:r>
            <a:r>
              <a:rPr lang="en-US" altLang="zh-CN" smtClean="0"/>
              <a:t> </a:t>
            </a:r>
          </a:p>
        </p:txBody>
      </p:sp>
      <p:sp>
        <p:nvSpPr>
          <p:cNvPr id="819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nvGrpSpPr>
          <p:cNvPr id="2" name="Group 70"/>
          <p:cNvGrpSpPr>
            <a:grpSpLocks/>
          </p:cNvGrpSpPr>
          <p:nvPr/>
        </p:nvGrpSpPr>
        <p:grpSpPr bwMode="auto">
          <a:xfrm>
            <a:off x="2051050" y="1447800"/>
            <a:ext cx="4724400" cy="685800"/>
            <a:chOff x="1338" y="1207"/>
            <a:chExt cx="2976" cy="432"/>
          </a:xfrm>
        </p:grpSpPr>
        <p:sp>
          <p:nvSpPr>
            <p:cNvPr id="8218" name="AutoShape 47"/>
            <p:cNvSpPr>
              <a:spLocks noChangeArrowheads="1"/>
            </p:cNvSpPr>
            <p:nvPr/>
          </p:nvSpPr>
          <p:spPr bwMode="gray">
            <a:xfrm>
              <a:off x="1578" y="1282"/>
              <a:ext cx="2736" cy="288"/>
            </a:xfrm>
            <a:prstGeom prst="roundRect">
              <a:avLst>
                <a:gd name="adj" fmla="val 16667"/>
              </a:avLst>
            </a:prstGeom>
            <a:gradFill rotWithShape="1">
              <a:gsLst>
                <a:gs pos="0">
                  <a:srgbClr val="764700"/>
                </a:gs>
                <a:gs pos="50000">
                  <a:srgbClr val="FF9900"/>
                </a:gs>
                <a:gs pos="100000">
                  <a:srgbClr val="764700"/>
                </a:gs>
              </a:gsLst>
              <a:lin ang="5400000" scaled="1"/>
            </a:gradFill>
            <a:ln w="12700" algn="ctr">
              <a:solidFill>
                <a:schemeClr val="bg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19" name="AutoShape 48"/>
            <p:cNvSpPr>
              <a:spLocks noChangeArrowheads="1"/>
            </p:cNvSpPr>
            <p:nvPr/>
          </p:nvSpPr>
          <p:spPr bwMode="gray">
            <a:xfrm>
              <a:off x="1338" y="1207"/>
              <a:ext cx="432" cy="432"/>
            </a:xfrm>
            <a:prstGeom prst="diamond">
              <a:avLst/>
            </a:prstGeom>
            <a:solidFill>
              <a:srgbClr val="FF9900"/>
            </a:solidFill>
            <a:ln w="25400" algn="ctr">
              <a:solidFill>
                <a:schemeClr val="bg1"/>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20" name="Text Box 49"/>
            <p:cNvSpPr txBox="1">
              <a:spLocks noChangeArrowheads="1"/>
            </p:cNvSpPr>
            <p:nvPr/>
          </p:nvSpPr>
          <p:spPr bwMode="gray">
            <a:xfrm>
              <a:off x="1722" y="1253"/>
              <a:ext cx="24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latin typeface="Arial" panose="020B0604020202020204" pitchFamily="34" charset="0"/>
                </a:rPr>
                <a:t>谓词逻辑中的基本概念</a:t>
              </a:r>
              <a:endParaRPr lang="en-US" altLang="zh-CN">
                <a:latin typeface="Arial" panose="020B0604020202020204" pitchFamily="34" charset="0"/>
              </a:endParaRPr>
            </a:p>
          </p:txBody>
        </p:sp>
        <p:sp>
          <p:nvSpPr>
            <p:cNvPr id="8221" name="Text Box 50"/>
            <p:cNvSpPr txBox="1">
              <a:spLocks noChangeArrowheads="1"/>
            </p:cNvSpPr>
            <p:nvPr/>
          </p:nvSpPr>
          <p:spPr bwMode="gray">
            <a:xfrm>
              <a:off x="1435" y="126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1</a:t>
              </a:r>
            </a:p>
          </p:txBody>
        </p:sp>
      </p:grpSp>
      <p:grpSp>
        <p:nvGrpSpPr>
          <p:cNvPr id="3" name="Group 71"/>
          <p:cNvGrpSpPr>
            <a:grpSpLocks/>
          </p:cNvGrpSpPr>
          <p:nvPr/>
        </p:nvGrpSpPr>
        <p:grpSpPr bwMode="auto">
          <a:xfrm>
            <a:off x="2051050" y="2455863"/>
            <a:ext cx="4724400" cy="685800"/>
            <a:chOff x="1344" y="1728"/>
            <a:chExt cx="2976" cy="432"/>
          </a:xfrm>
        </p:grpSpPr>
        <p:sp>
          <p:nvSpPr>
            <p:cNvPr id="8214" name="AutoShape 52"/>
            <p:cNvSpPr>
              <a:spLocks noChangeArrowheads="1"/>
            </p:cNvSpPr>
            <p:nvPr/>
          </p:nvSpPr>
          <p:spPr bwMode="gray">
            <a:xfrm>
              <a:off x="1584" y="1803"/>
              <a:ext cx="2736" cy="288"/>
            </a:xfrm>
            <a:prstGeom prst="roundRect">
              <a:avLst>
                <a:gd name="adj" fmla="val 16667"/>
              </a:avLst>
            </a:prstGeom>
            <a:gradFill rotWithShape="1">
              <a:gsLst>
                <a:gs pos="0">
                  <a:srgbClr val="475E00"/>
                </a:gs>
                <a:gs pos="50000">
                  <a:srgbClr val="99CC00"/>
                </a:gs>
                <a:gs pos="100000">
                  <a:srgbClr val="475E00"/>
                </a:gs>
              </a:gsLst>
              <a:lin ang="5400000" scaled="1"/>
            </a:gradFill>
            <a:ln w="12700" algn="ctr">
              <a:solidFill>
                <a:schemeClr val="bg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15" name="AutoShape 53"/>
            <p:cNvSpPr>
              <a:spLocks noChangeArrowheads="1"/>
            </p:cNvSpPr>
            <p:nvPr/>
          </p:nvSpPr>
          <p:spPr bwMode="gray">
            <a:xfrm>
              <a:off x="1344" y="1728"/>
              <a:ext cx="432" cy="432"/>
            </a:xfrm>
            <a:prstGeom prst="diamond">
              <a:avLst/>
            </a:prstGeom>
            <a:solidFill>
              <a:srgbClr val="99CC00"/>
            </a:solidFill>
            <a:ln w="25400" algn="ctr">
              <a:solidFill>
                <a:schemeClr val="bg1"/>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16" name="Text Box 54"/>
            <p:cNvSpPr txBox="1">
              <a:spLocks noChangeArrowheads="1"/>
            </p:cNvSpPr>
            <p:nvPr/>
          </p:nvSpPr>
          <p:spPr bwMode="gray">
            <a:xfrm>
              <a:off x="1728" y="1788"/>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latin typeface="Arial" panose="020B0604020202020204" pitchFamily="34" charset="0"/>
                </a:rPr>
                <a:t>谓词的翻译原理</a:t>
              </a:r>
              <a:endParaRPr lang="en-US" altLang="zh-CN">
                <a:latin typeface="Arial" panose="020B0604020202020204" pitchFamily="34" charset="0"/>
              </a:endParaRPr>
            </a:p>
          </p:txBody>
        </p:sp>
        <p:sp>
          <p:nvSpPr>
            <p:cNvPr id="8217" name="Text Box 55"/>
            <p:cNvSpPr txBox="1">
              <a:spLocks noChangeArrowheads="1"/>
            </p:cNvSpPr>
            <p:nvPr/>
          </p:nvSpPr>
          <p:spPr bwMode="gray">
            <a:xfrm>
              <a:off x="1441" y="17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2</a:t>
              </a:r>
            </a:p>
          </p:txBody>
        </p:sp>
      </p:grpSp>
      <p:grpSp>
        <p:nvGrpSpPr>
          <p:cNvPr id="4" name="Group 72"/>
          <p:cNvGrpSpPr>
            <a:grpSpLocks/>
          </p:cNvGrpSpPr>
          <p:nvPr/>
        </p:nvGrpSpPr>
        <p:grpSpPr bwMode="auto">
          <a:xfrm>
            <a:off x="2051050" y="3463925"/>
            <a:ext cx="4724400" cy="685800"/>
            <a:chOff x="1344" y="2256"/>
            <a:chExt cx="2976" cy="432"/>
          </a:xfrm>
        </p:grpSpPr>
        <p:sp>
          <p:nvSpPr>
            <p:cNvPr id="87097" name="AutoShape 57"/>
            <p:cNvSpPr>
              <a:spLocks noChangeArrowheads="1"/>
            </p:cNvSpPr>
            <p:nvPr/>
          </p:nvSpPr>
          <p:spPr bwMode="gray">
            <a:xfrm>
              <a:off x="1584" y="2331"/>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8211" name="AutoShape 58"/>
            <p:cNvSpPr>
              <a:spLocks noChangeArrowheads="1"/>
            </p:cNvSpPr>
            <p:nvPr/>
          </p:nvSpPr>
          <p:spPr bwMode="gray">
            <a:xfrm>
              <a:off x="1344" y="2256"/>
              <a:ext cx="432" cy="432"/>
            </a:xfrm>
            <a:prstGeom prst="diamond">
              <a:avLst/>
            </a:prstGeom>
            <a:solidFill>
              <a:schemeClr val="hlink"/>
            </a:solidFill>
            <a:ln w="25400" algn="ctr">
              <a:solidFill>
                <a:schemeClr val="bg1"/>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12" name="Text Box 59"/>
            <p:cNvSpPr txBox="1">
              <a:spLocks noChangeArrowheads="1"/>
            </p:cNvSpPr>
            <p:nvPr/>
          </p:nvSpPr>
          <p:spPr bwMode="gray">
            <a:xfrm>
              <a:off x="1728" y="2296"/>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latin typeface="Arial" panose="020B0604020202020204" pitchFamily="34" charset="0"/>
                </a:rPr>
                <a:t>谓词的合式公式</a:t>
              </a:r>
              <a:endParaRPr lang="en-US" altLang="zh-CN">
                <a:latin typeface="Arial" panose="020B0604020202020204" pitchFamily="34" charset="0"/>
              </a:endParaRPr>
            </a:p>
          </p:txBody>
        </p:sp>
        <p:sp>
          <p:nvSpPr>
            <p:cNvPr id="8213" name="Text Box 60"/>
            <p:cNvSpPr txBox="1">
              <a:spLocks noChangeArrowheads="1"/>
            </p:cNvSpPr>
            <p:nvPr/>
          </p:nvSpPr>
          <p:spPr bwMode="gray">
            <a:xfrm>
              <a:off x="1441" y="231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3</a:t>
              </a:r>
            </a:p>
          </p:txBody>
        </p:sp>
      </p:grpSp>
      <p:grpSp>
        <p:nvGrpSpPr>
          <p:cNvPr id="5" name="组合 30"/>
          <p:cNvGrpSpPr>
            <a:grpSpLocks/>
          </p:cNvGrpSpPr>
          <p:nvPr/>
        </p:nvGrpSpPr>
        <p:grpSpPr bwMode="auto">
          <a:xfrm>
            <a:off x="2051050" y="4471988"/>
            <a:ext cx="4724400" cy="685800"/>
            <a:chOff x="2051720" y="4471527"/>
            <a:chExt cx="4724400" cy="685800"/>
          </a:xfrm>
        </p:grpSpPr>
        <p:sp>
          <p:nvSpPr>
            <p:cNvPr id="87102" name="AutoShape 62"/>
            <p:cNvSpPr>
              <a:spLocks noChangeArrowheads="1"/>
            </p:cNvSpPr>
            <p:nvPr/>
          </p:nvSpPr>
          <p:spPr bwMode="gray">
            <a:xfrm>
              <a:off x="2432720" y="4590589"/>
              <a:ext cx="4343400" cy="457200"/>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p>
              <a:pPr eaLnBrk="1" hangingPunct="1">
                <a:defRPr/>
              </a:pPr>
              <a:endParaRPr lang="zh-CN" altLang="en-US">
                <a:latin typeface="黑体" pitchFamily="2" charset="-122"/>
                <a:ea typeface="黑体" pitchFamily="2" charset="-122"/>
              </a:endParaRPr>
            </a:p>
          </p:txBody>
        </p:sp>
        <p:sp>
          <p:nvSpPr>
            <p:cNvPr id="8207" name="AutoShape 63"/>
            <p:cNvSpPr>
              <a:spLocks noChangeArrowheads="1"/>
            </p:cNvSpPr>
            <p:nvPr/>
          </p:nvSpPr>
          <p:spPr bwMode="gray">
            <a:xfrm>
              <a:off x="2051720" y="4471527"/>
              <a:ext cx="685800" cy="685800"/>
            </a:xfrm>
            <a:prstGeom prst="diamond">
              <a:avLst/>
            </a:prstGeom>
            <a:solidFill>
              <a:schemeClr val="folHlink"/>
            </a:solidFill>
            <a:ln w="25400" algn="ctr">
              <a:solidFill>
                <a:schemeClr val="bg1"/>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08" name="Text Box 64"/>
            <p:cNvSpPr txBox="1">
              <a:spLocks noChangeArrowheads="1"/>
            </p:cNvSpPr>
            <p:nvPr/>
          </p:nvSpPr>
          <p:spPr bwMode="gray">
            <a:xfrm>
              <a:off x="2661320" y="4557252"/>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en-US">
                  <a:latin typeface="Arial" panose="020B0604020202020204" pitchFamily="34" charset="0"/>
                </a:rPr>
                <a:t>谓词的标准型</a:t>
              </a:r>
              <a:r>
                <a:rPr lang="en-US" altLang="zh-CN">
                  <a:latin typeface="Arial" panose="020B0604020202020204" pitchFamily="34" charset="0"/>
                </a:rPr>
                <a:t>-</a:t>
              </a:r>
              <a:r>
                <a:rPr lang="zh-CN" altLang="en-US">
                  <a:latin typeface="Arial" panose="020B0604020202020204" pitchFamily="34" charset="0"/>
                </a:rPr>
                <a:t>范式</a:t>
              </a:r>
            </a:p>
          </p:txBody>
        </p:sp>
        <p:sp>
          <p:nvSpPr>
            <p:cNvPr id="8209" name="Text Box 65"/>
            <p:cNvSpPr txBox="1">
              <a:spLocks noChangeArrowheads="1"/>
            </p:cNvSpPr>
            <p:nvPr/>
          </p:nvSpPr>
          <p:spPr bwMode="gray">
            <a:xfrm>
              <a:off x="2205708" y="4569952"/>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4</a:t>
              </a:r>
            </a:p>
          </p:txBody>
        </p:sp>
      </p:grpSp>
      <p:grpSp>
        <p:nvGrpSpPr>
          <p:cNvPr id="6" name="组合 31"/>
          <p:cNvGrpSpPr>
            <a:grpSpLocks/>
          </p:cNvGrpSpPr>
          <p:nvPr/>
        </p:nvGrpSpPr>
        <p:grpSpPr bwMode="auto">
          <a:xfrm>
            <a:off x="2051050" y="5480050"/>
            <a:ext cx="4724400" cy="685800"/>
            <a:chOff x="2051720" y="5479504"/>
            <a:chExt cx="4724400" cy="685800"/>
          </a:xfrm>
        </p:grpSpPr>
        <p:sp>
          <p:nvSpPr>
            <p:cNvPr id="8202" name="AutoShape 57"/>
            <p:cNvSpPr>
              <a:spLocks noChangeArrowheads="1"/>
            </p:cNvSpPr>
            <p:nvPr/>
          </p:nvSpPr>
          <p:spPr bwMode="gray">
            <a:xfrm>
              <a:off x="2432720" y="5593804"/>
              <a:ext cx="4343400" cy="457200"/>
            </a:xfrm>
            <a:prstGeom prst="roundRect">
              <a:avLst>
                <a:gd name="adj" fmla="val 16667"/>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12700" algn="ctr">
              <a:solidFill>
                <a:schemeClr val="bg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03" name="AutoShape 58"/>
            <p:cNvSpPr>
              <a:spLocks noChangeArrowheads="1"/>
            </p:cNvSpPr>
            <p:nvPr/>
          </p:nvSpPr>
          <p:spPr bwMode="gray">
            <a:xfrm>
              <a:off x="2051720" y="5479504"/>
              <a:ext cx="685800" cy="685800"/>
            </a:xfrm>
            <a:prstGeom prst="diamond">
              <a:avLst/>
            </a:prstGeom>
            <a:solidFill>
              <a:srgbClr val="00B0F0"/>
            </a:solidFill>
            <a:ln w="25400" algn="ctr">
              <a:solidFill>
                <a:schemeClr val="bg1"/>
              </a:solidFill>
              <a:miter lim="800000"/>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8204" name="Text Box 59"/>
            <p:cNvSpPr txBox="1">
              <a:spLocks noChangeArrowheads="1"/>
            </p:cNvSpPr>
            <p:nvPr/>
          </p:nvSpPr>
          <p:spPr bwMode="gray">
            <a:xfrm>
              <a:off x="2661320" y="5560467"/>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zh-CN" altLang="zh-CN">
                  <a:solidFill>
                    <a:srgbClr val="002060"/>
                  </a:solidFill>
                </a:rPr>
                <a:t>谓词逻辑的推理理论</a:t>
              </a:r>
              <a:endParaRPr lang="en-US" altLang="zh-CN">
                <a:solidFill>
                  <a:srgbClr val="002060"/>
                </a:solidFill>
                <a:latin typeface="Arial" panose="020B0604020202020204" pitchFamily="34" charset="0"/>
              </a:endParaRPr>
            </a:p>
          </p:txBody>
        </p:sp>
        <p:sp>
          <p:nvSpPr>
            <p:cNvPr id="8205" name="Text Box 60"/>
            <p:cNvSpPr txBox="1">
              <a:spLocks noChangeArrowheads="1"/>
            </p:cNvSpPr>
            <p:nvPr/>
          </p:nvSpPr>
          <p:spPr bwMode="gray">
            <a:xfrm>
              <a:off x="2205708" y="5593804"/>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a:solidFill>
                    <a:schemeClr val="bg1"/>
                  </a:solidFill>
                  <a:latin typeface="Arial" panose="020B0604020202020204" pitchFamily="34" charset="0"/>
                  <a:ea typeface="宋体" panose="02010600030101010101" pitchFamily="2" charset="-122"/>
                </a:rPr>
                <a:t>5</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CAA4B59F-20A9-4743-9B78-63654C3AAD4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5059" name="Rectangle 2"/>
          <p:cNvSpPr>
            <a:spLocks noGrp="1" noChangeArrowheads="1"/>
          </p:cNvSpPr>
          <p:nvPr>
            <p:ph type="title"/>
          </p:nvPr>
        </p:nvSpPr>
        <p:spPr/>
        <p:txBody>
          <a:bodyPr/>
          <a:lstStyle/>
          <a:p>
            <a:pPr eaLnBrk="1" hangingPunct="1"/>
            <a:r>
              <a:rPr lang="zh-CN" altLang="en-US" smtClean="0"/>
              <a:t>为何需要函数符号？</a:t>
            </a:r>
            <a:endParaRPr lang="en-US" altLang="zh-CN" smtClean="0"/>
          </a:p>
        </p:txBody>
      </p:sp>
      <p:sp>
        <p:nvSpPr>
          <p:cNvPr id="143363" name="Rectangle 3"/>
          <p:cNvSpPr>
            <a:spLocks noGrp="1" noChangeArrowheads="1"/>
          </p:cNvSpPr>
          <p:nvPr>
            <p:ph type="body" idx="1"/>
          </p:nvPr>
        </p:nvSpPr>
        <p:spPr>
          <a:xfrm>
            <a:off x="468313" y="1341438"/>
            <a:ext cx="8301037" cy="2998787"/>
          </a:xfrm>
        </p:spPr>
        <p:txBody>
          <a:bodyPr/>
          <a:lstStyle/>
          <a:p>
            <a:pPr marL="0" indent="0" eaLnBrk="1" hangingPunct="1">
              <a:buFont typeface="Wingdings" panose="05000000000000000000" pitchFamily="2" charset="2"/>
              <a:buNone/>
            </a:pPr>
            <a:r>
              <a:rPr lang="zh-CN" altLang="en-US" smtClean="0"/>
              <a:t>例如  符号化</a:t>
            </a:r>
            <a:r>
              <a:rPr lang="zh-CN" altLang="en-US" smtClean="0">
                <a:latin typeface="宋体" panose="02010600030101010101" pitchFamily="2" charset="-122"/>
              </a:rPr>
              <a:t>“</a:t>
            </a:r>
            <a:r>
              <a:rPr lang="zh-CN" altLang="en-US" smtClean="0"/>
              <a:t>周红的父亲是教授</a:t>
            </a:r>
            <a:r>
              <a:rPr lang="zh-CN" altLang="en-US" smtClean="0">
                <a:latin typeface="宋体" panose="02010600030101010101" pitchFamily="2" charset="-122"/>
              </a:rPr>
              <a:t>”</a:t>
            </a:r>
            <a:r>
              <a:rPr lang="zh-CN" altLang="en-US" smtClean="0"/>
              <a:t>：</a:t>
            </a:r>
          </a:p>
          <a:p>
            <a:pPr marL="0" indent="0" eaLnBrk="1" hangingPunct="1">
              <a:buFont typeface="Wingdings" panose="05000000000000000000" pitchFamily="2" charset="2"/>
              <a:buNone/>
            </a:pPr>
            <a:r>
              <a:rPr lang="zh-CN" altLang="en-US" smtClean="0"/>
              <a:t>       设	</a:t>
            </a:r>
            <a:r>
              <a:rPr lang="en-US" altLang="zh-CN" smtClean="0"/>
              <a:t>f(x)</a:t>
            </a:r>
            <a:r>
              <a:rPr lang="zh-CN" altLang="en-US" smtClean="0"/>
              <a:t>：</a:t>
            </a:r>
            <a:r>
              <a:rPr lang="en-US" altLang="zh-CN" smtClean="0"/>
              <a:t>x</a:t>
            </a:r>
            <a:r>
              <a:rPr lang="zh-CN" altLang="en-US" smtClean="0"/>
              <a:t>的父亲；</a:t>
            </a:r>
          </a:p>
          <a:p>
            <a:pPr marL="0" indent="0" eaLnBrk="1" hangingPunct="1">
              <a:buFont typeface="Wingdings" panose="05000000000000000000" pitchFamily="2" charset="2"/>
              <a:buNone/>
            </a:pPr>
            <a:r>
              <a:rPr lang="en-US" altLang="zh-CN" smtClean="0"/>
              <a:t>		P(x)</a:t>
            </a:r>
            <a:r>
              <a:rPr lang="zh-CN" altLang="en-US" smtClean="0"/>
              <a:t>：</a:t>
            </a:r>
            <a:r>
              <a:rPr lang="en-US" altLang="zh-CN" smtClean="0"/>
              <a:t>x</a:t>
            </a:r>
            <a:r>
              <a:rPr lang="zh-CN" altLang="en-US" smtClean="0"/>
              <a:t>是教授；</a:t>
            </a:r>
          </a:p>
          <a:p>
            <a:pPr marL="0" indent="0" eaLnBrk="1" hangingPunct="1">
              <a:buFont typeface="Wingdings" panose="05000000000000000000" pitchFamily="2" charset="2"/>
              <a:buNone/>
            </a:pPr>
            <a:r>
              <a:rPr lang="en-US" altLang="zh-CN" smtClean="0"/>
              <a:t>		c</a:t>
            </a:r>
            <a:r>
              <a:rPr lang="zh-CN" altLang="en-US" smtClean="0"/>
              <a:t>：周红</a:t>
            </a:r>
          </a:p>
          <a:p>
            <a:pPr marL="0" indent="0" eaLnBrk="1" hangingPunct="1">
              <a:buFont typeface="Wingdings" panose="05000000000000000000" pitchFamily="2" charset="2"/>
              <a:buNone/>
            </a:pPr>
            <a:r>
              <a:rPr lang="zh-CN" altLang="en-US" smtClean="0"/>
              <a:t>此时</a:t>
            </a:r>
            <a:r>
              <a:rPr lang="en-US" altLang="zh-CN" smtClean="0"/>
              <a:t>P(f(c))</a:t>
            </a:r>
            <a:r>
              <a:rPr lang="zh-CN" altLang="en-US" smtClean="0"/>
              <a:t>表示</a:t>
            </a:r>
            <a:r>
              <a:rPr lang="zh-CN" altLang="en-US" smtClean="0">
                <a:latin typeface="宋体" panose="02010600030101010101" pitchFamily="2" charset="-122"/>
              </a:rPr>
              <a:t>“</a:t>
            </a:r>
            <a:r>
              <a:rPr lang="zh-CN" altLang="en-US" smtClean="0"/>
              <a:t>周红的父亲是教授</a:t>
            </a:r>
            <a:r>
              <a:rPr lang="zh-CN" altLang="en-US" smtClean="0">
                <a:latin typeface="宋体" panose="02010600030101010101" pitchFamily="2" charset="-122"/>
              </a:rPr>
              <a:t>”</a:t>
            </a:r>
            <a:r>
              <a:rPr lang="zh-CN" altLang="en-US" smtClean="0"/>
              <a:t>这一命题。 </a:t>
            </a:r>
          </a:p>
        </p:txBody>
      </p:sp>
      <p:sp>
        <p:nvSpPr>
          <p:cNvPr id="143367" name="AutoShape 7"/>
          <p:cNvSpPr>
            <a:spLocks noChangeArrowheads="1"/>
          </p:cNvSpPr>
          <p:nvPr/>
        </p:nvSpPr>
        <p:spPr bwMode="auto">
          <a:xfrm>
            <a:off x="1617663" y="4437063"/>
            <a:ext cx="6002337" cy="1584325"/>
          </a:xfrm>
          <a:prstGeom prst="horizontalScroll">
            <a:avLst>
              <a:gd name="adj" fmla="val 12500"/>
            </a:avLst>
          </a:prstGeom>
          <a:solidFill>
            <a:srgbClr val="FE9372"/>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tx1"/>
                </a:solidFill>
              </a:rPr>
              <a:t>函数的使用给谓词逻辑中的个体词</a:t>
            </a:r>
          </a:p>
          <a:p>
            <a:pPr algn="ctr" eaLnBrk="1" hangingPunct="1">
              <a:lnSpc>
                <a:spcPct val="100000"/>
              </a:lnSpc>
              <a:spcBef>
                <a:spcPct val="0"/>
              </a:spcBef>
              <a:buClrTx/>
              <a:buFontTx/>
              <a:buNone/>
            </a:pPr>
            <a:r>
              <a:rPr lang="zh-CN" altLang="en-US">
                <a:solidFill>
                  <a:schemeClr val="tx1"/>
                </a:solidFill>
              </a:rPr>
              <a:t>表示带来了很大的方便</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strips(downLeft)">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strips(downLeft)">
                                      <p:cBhvr>
                                        <p:cTn id="12" dur="500"/>
                                        <p:tgtEl>
                                          <p:spTgt spid="14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strips(downLeft)">
                                      <p:cBhvr>
                                        <p:cTn id="17" dur="500"/>
                                        <p:tgtEl>
                                          <p:spTgt spid="143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strips(downLeft)">
                                      <p:cBhvr>
                                        <p:cTn id="22" dur="500"/>
                                        <p:tgtEl>
                                          <p:spTgt spid="143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strips(downLeft)">
                                      <p:cBhvr>
                                        <p:cTn id="27" dur="500"/>
                                        <p:tgtEl>
                                          <p:spTgt spid="1433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143367"/>
                                        </p:tgtEl>
                                        <p:attrNameLst>
                                          <p:attrName>style.visibility</p:attrName>
                                        </p:attrNameLst>
                                      </p:cBhvr>
                                      <p:to>
                                        <p:strVal val="visible"/>
                                      </p:to>
                                    </p:set>
                                    <p:anim calcmode="lin" valueType="num">
                                      <p:cBhvr>
                                        <p:cTn id="32" dur="500" fill="hold"/>
                                        <p:tgtEl>
                                          <p:spTgt spid="143367"/>
                                        </p:tgtEl>
                                        <p:attrNameLst>
                                          <p:attrName>ppt_w</p:attrName>
                                        </p:attrNameLst>
                                      </p:cBhvr>
                                      <p:tavLst>
                                        <p:tav tm="0">
                                          <p:val>
                                            <p:fltVal val="0"/>
                                          </p:val>
                                        </p:tav>
                                        <p:tav tm="100000">
                                          <p:val>
                                            <p:strVal val="#ppt_w"/>
                                          </p:val>
                                        </p:tav>
                                      </p:tavLst>
                                    </p:anim>
                                    <p:anim calcmode="lin" valueType="num">
                                      <p:cBhvr>
                                        <p:cTn id="33" dur="500" fill="hold"/>
                                        <p:tgtEl>
                                          <p:spTgt spid="143367"/>
                                        </p:tgtEl>
                                        <p:attrNameLst>
                                          <p:attrName>ppt_h</p:attrName>
                                        </p:attrNameLst>
                                      </p:cBhvr>
                                      <p:tavLst>
                                        <p:tav tm="0">
                                          <p:val>
                                            <p:fltVal val="0"/>
                                          </p:val>
                                        </p:tav>
                                        <p:tav tm="100000">
                                          <p:val>
                                            <p:strVal val="#ppt_h"/>
                                          </p:val>
                                        </p:tav>
                                      </p:tavLst>
                                    </p:anim>
                                    <p:anim calcmode="lin" valueType="num">
                                      <p:cBhvr>
                                        <p:cTn id="34" dur="500" fill="hold"/>
                                        <p:tgtEl>
                                          <p:spTgt spid="143367"/>
                                        </p:tgtEl>
                                        <p:attrNameLst>
                                          <p:attrName>style.rotation</p:attrName>
                                        </p:attrNameLst>
                                      </p:cBhvr>
                                      <p:tavLst>
                                        <p:tav tm="0">
                                          <p:val>
                                            <p:fltVal val="360"/>
                                          </p:val>
                                        </p:tav>
                                        <p:tav tm="100000">
                                          <p:val>
                                            <p:fltVal val="0"/>
                                          </p:val>
                                        </p:tav>
                                      </p:tavLst>
                                    </p:anim>
                                    <p:animEffect transition="in" filter="fade">
                                      <p:cBhvr>
                                        <p:cTn id="35" dur="500"/>
                                        <p:tgtEl>
                                          <p:spTgt spid="14336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mph" presetSubtype="0" fill="hold" grpId="1" nodeType="clickEffect">
                                  <p:stCondLst>
                                    <p:cond delay="0"/>
                                  </p:stCondLst>
                                  <p:childTnLst>
                                    <p:animScale>
                                      <p:cBhvr>
                                        <p:cTn id="39" dur="2000" fill="hold"/>
                                        <p:tgtEl>
                                          <p:spTgt spid="14336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7" grpId="0" animBg="1"/>
      <p:bldP spid="14336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90FD681-A6A8-4182-AB4B-FD608C978C69}"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6083" name="Rectangle 2"/>
          <p:cNvSpPr>
            <a:spLocks noGrp="1" noChangeArrowheads="1"/>
          </p:cNvSpPr>
          <p:nvPr>
            <p:ph type="title"/>
          </p:nvPr>
        </p:nvSpPr>
        <p:spPr/>
        <p:txBody>
          <a:bodyPr/>
          <a:lstStyle/>
          <a:p>
            <a:pPr eaLnBrk="1" hangingPunct="1"/>
            <a:r>
              <a:rPr lang="zh-CN" altLang="en-US" smtClean="0"/>
              <a:t>项与原子公式</a:t>
            </a:r>
            <a:endParaRPr lang="en-US" altLang="zh-CN" smtClean="0"/>
          </a:p>
        </p:txBody>
      </p:sp>
      <p:sp>
        <p:nvSpPr>
          <p:cNvPr id="144388" name="Rectangle 4"/>
          <p:cNvSpPr>
            <a:spLocks noChangeArrowheads="1"/>
          </p:cNvSpPr>
          <p:nvPr/>
        </p:nvSpPr>
        <p:spPr bwMode="gray">
          <a:xfrm>
            <a:off x="576263" y="4149725"/>
            <a:ext cx="80645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Font typeface="Wingdings" panose="05000000000000000000" pitchFamily="2" charset="2"/>
              <a:buNone/>
            </a:pPr>
            <a:r>
              <a:rPr lang="zh-CN" altLang="en-US" sz="3200">
                <a:solidFill>
                  <a:schemeClr val="accent2"/>
                </a:solidFill>
              </a:rPr>
              <a:t>定义</a:t>
            </a:r>
            <a:r>
              <a:rPr lang="en-US" altLang="zh-CN" sz="3200">
                <a:solidFill>
                  <a:schemeClr val="accent2"/>
                </a:solidFill>
              </a:rPr>
              <a:t>4.3.2</a:t>
            </a:r>
            <a:r>
              <a:rPr lang="en-US" altLang="zh-CN" sz="3200"/>
              <a:t>  </a:t>
            </a:r>
            <a:r>
              <a:rPr lang="zh-CN" altLang="en-US" sz="3200"/>
              <a:t>若</a:t>
            </a:r>
            <a:r>
              <a:rPr lang="en-US" altLang="zh-CN" sz="3200"/>
              <a:t>P(x</a:t>
            </a:r>
            <a:r>
              <a:rPr lang="en-US" altLang="zh-CN" sz="3200" baseline="-25000"/>
              <a:t>1</a:t>
            </a:r>
            <a:r>
              <a:rPr lang="en-US" altLang="zh-CN" sz="3200"/>
              <a:t>,x</a:t>
            </a:r>
            <a:r>
              <a:rPr lang="en-US" altLang="zh-CN" sz="3200" baseline="-25000"/>
              <a:t>2</a:t>
            </a:r>
            <a:r>
              <a:rPr lang="en-US" altLang="zh-CN" sz="3200"/>
              <a:t>,</a:t>
            </a:r>
            <a:r>
              <a:rPr lang="en-US" altLang="zh-CN" sz="3200">
                <a:latin typeface="宋体" panose="02010600030101010101" pitchFamily="2" charset="-122"/>
              </a:rPr>
              <a:t>…</a:t>
            </a:r>
            <a:r>
              <a:rPr lang="en-US" altLang="zh-CN" sz="3200"/>
              <a:t>,x</a:t>
            </a:r>
            <a:r>
              <a:rPr lang="en-US" altLang="zh-CN" sz="3200" baseline="-25000"/>
              <a:t>n</a:t>
            </a:r>
            <a:r>
              <a:rPr lang="en-US" altLang="zh-CN" sz="3200"/>
              <a:t>)</a:t>
            </a:r>
            <a:r>
              <a:rPr lang="zh-CN" altLang="en-US" sz="3200"/>
              <a:t>是</a:t>
            </a:r>
            <a:r>
              <a:rPr lang="en-US" altLang="zh-CN" sz="3200">
                <a:solidFill>
                  <a:srgbClr val="9900FF"/>
                </a:solidFill>
              </a:rPr>
              <a:t>n </a:t>
            </a:r>
            <a:r>
              <a:rPr lang="zh-CN" altLang="en-US" sz="3200">
                <a:solidFill>
                  <a:srgbClr val="9900FF"/>
                </a:solidFill>
              </a:rPr>
              <a:t>元谓词</a:t>
            </a:r>
            <a:r>
              <a:rPr lang="zh-CN" altLang="en-US" sz="3200"/>
              <a:t>，</a:t>
            </a:r>
            <a:r>
              <a:rPr lang="en-US" altLang="zh-CN"/>
              <a:t>t</a:t>
            </a:r>
            <a:r>
              <a:rPr lang="en-US" altLang="zh-CN" baseline="-25000"/>
              <a:t>1</a:t>
            </a:r>
            <a:r>
              <a:rPr lang="zh-CN" altLang="en-US"/>
              <a:t>，</a:t>
            </a:r>
            <a:r>
              <a:rPr lang="en-US" altLang="zh-CN"/>
              <a:t>t</a:t>
            </a:r>
            <a:r>
              <a:rPr lang="en-US" altLang="zh-CN" baseline="-25000"/>
              <a:t>2</a:t>
            </a:r>
            <a:r>
              <a:rPr lang="zh-CN" altLang="en-US"/>
              <a:t>，</a:t>
            </a:r>
            <a:r>
              <a:rPr lang="en-US" altLang="zh-CN">
                <a:latin typeface="宋体" panose="02010600030101010101" pitchFamily="2" charset="-122"/>
              </a:rPr>
              <a:t>…</a:t>
            </a:r>
            <a:r>
              <a:rPr lang="zh-CN" altLang="en-US"/>
              <a:t>，</a:t>
            </a:r>
            <a:r>
              <a:rPr lang="en-US" altLang="zh-CN"/>
              <a:t>t</a:t>
            </a:r>
            <a:r>
              <a:rPr lang="en-US" altLang="zh-CN" baseline="-25000"/>
              <a:t>n</a:t>
            </a:r>
            <a:r>
              <a:rPr lang="zh-CN" altLang="en-US"/>
              <a:t>是项，则称</a:t>
            </a:r>
            <a:r>
              <a:rPr lang="en-US" altLang="zh-CN"/>
              <a:t>P(t</a:t>
            </a:r>
            <a:r>
              <a:rPr lang="en-US" altLang="zh-CN" baseline="-25000"/>
              <a:t>1</a:t>
            </a:r>
            <a:r>
              <a:rPr lang="en-US" altLang="zh-CN"/>
              <a:t>,t</a:t>
            </a:r>
            <a:r>
              <a:rPr lang="en-US" altLang="zh-CN" baseline="-25000"/>
              <a:t>2</a:t>
            </a:r>
            <a:r>
              <a:rPr lang="en-US" altLang="zh-CN"/>
              <a:t>,</a:t>
            </a:r>
            <a:r>
              <a:rPr lang="en-US" altLang="zh-CN">
                <a:latin typeface="宋体" panose="02010600030101010101" pitchFamily="2" charset="-122"/>
              </a:rPr>
              <a:t>…</a:t>
            </a:r>
            <a:r>
              <a:rPr lang="en-US" altLang="zh-CN"/>
              <a:t>,t</a:t>
            </a:r>
            <a:r>
              <a:rPr lang="en-US" altLang="zh-CN" baseline="-25000"/>
              <a:t>n</a:t>
            </a:r>
            <a:r>
              <a:rPr lang="en-US" altLang="zh-CN"/>
              <a:t>)</a:t>
            </a:r>
            <a:r>
              <a:rPr lang="zh-CN" altLang="en-US"/>
              <a:t>为</a:t>
            </a:r>
            <a:r>
              <a:rPr lang="zh-CN" altLang="en-US">
                <a:solidFill>
                  <a:srgbClr val="FF0000"/>
                </a:solidFill>
              </a:rPr>
              <a:t>原子谓词公式</a:t>
            </a:r>
            <a:r>
              <a:rPr lang="en-US" altLang="zh-CN"/>
              <a:t>(Atomic Propositional Formulae)</a:t>
            </a:r>
            <a:r>
              <a:rPr lang="zh-CN" altLang="en-US"/>
              <a:t>，简称</a:t>
            </a:r>
            <a:r>
              <a:rPr lang="zh-CN" altLang="en-US">
                <a:solidFill>
                  <a:srgbClr val="FF0000"/>
                </a:solidFill>
              </a:rPr>
              <a:t>原子公式</a:t>
            </a:r>
            <a:r>
              <a:rPr lang="en-US" altLang="zh-CN"/>
              <a:t>(Atomic Formulae)</a:t>
            </a:r>
            <a:r>
              <a:rPr lang="zh-CN" altLang="en-US"/>
              <a:t>。 </a:t>
            </a:r>
          </a:p>
        </p:txBody>
      </p:sp>
      <p:sp>
        <p:nvSpPr>
          <p:cNvPr id="144390" name="Rectangle 6"/>
          <p:cNvSpPr>
            <a:spLocks noChangeArrowheads="1"/>
          </p:cNvSpPr>
          <p:nvPr/>
        </p:nvSpPr>
        <p:spPr bwMode="auto">
          <a:xfrm>
            <a:off x="323850" y="1196975"/>
            <a:ext cx="856932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tabLst>
                <a:tab pos="6191250" algn="l"/>
              </a:tabLst>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tabLst>
                <a:tab pos="6191250" algn="l"/>
              </a:tabLst>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tabLst>
                <a:tab pos="6191250" algn="l"/>
              </a:tabLst>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tabLst>
                <a:tab pos="6191250" algn="l"/>
              </a:tabLst>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tabLst>
                <a:tab pos="6191250" algn="l"/>
              </a:tabLst>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tabLst>
                <a:tab pos="6191250" algn="l"/>
              </a:tabLst>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tabLst>
                <a:tab pos="6191250" algn="l"/>
              </a:tabLst>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tabLst>
                <a:tab pos="6191250" algn="l"/>
              </a:tabLst>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tabLst>
                <a:tab pos="6191250" algn="l"/>
              </a:tabLst>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a:solidFill>
                  <a:schemeClr val="accent2"/>
                </a:solidFill>
              </a:rPr>
              <a:t>定义</a:t>
            </a:r>
            <a:r>
              <a:rPr lang="en-US" altLang="zh-CN">
                <a:solidFill>
                  <a:schemeClr val="accent2"/>
                </a:solidFill>
              </a:rPr>
              <a:t>4.3.1</a:t>
            </a:r>
            <a:r>
              <a:rPr lang="en-US" altLang="zh-CN"/>
              <a:t> </a:t>
            </a:r>
            <a:r>
              <a:rPr lang="zh-CN" altLang="en-US"/>
              <a:t>谓词逻辑中的</a:t>
            </a:r>
            <a:r>
              <a:rPr lang="zh-CN" altLang="en-US">
                <a:solidFill>
                  <a:srgbClr val="FF0000"/>
                </a:solidFill>
              </a:rPr>
              <a:t>项</a:t>
            </a:r>
            <a:r>
              <a:rPr lang="en-US" altLang="zh-CN"/>
              <a:t>(Term)</a:t>
            </a:r>
            <a:r>
              <a:rPr lang="zh-CN" altLang="en-US"/>
              <a:t>，被递归地定义为：</a:t>
            </a:r>
          </a:p>
          <a:p>
            <a:pPr eaLnBrk="1" hangingPunct="1">
              <a:spcBef>
                <a:spcPct val="0"/>
              </a:spcBef>
              <a:buFont typeface="Wingdings" panose="05000000000000000000" pitchFamily="2" charset="2"/>
              <a:buNone/>
            </a:pPr>
            <a:r>
              <a:rPr lang="zh-CN" altLang="en-US"/>
              <a:t>（</a:t>
            </a:r>
            <a:r>
              <a:rPr lang="en-US" altLang="zh-CN"/>
              <a:t>1</a:t>
            </a:r>
            <a:r>
              <a:rPr lang="zh-CN" altLang="en-US"/>
              <a:t>）</a:t>
            </a:r>
            <a:r>
              <a:rPr lang="zh-CN" altLang="en-US">
                <a:solidFill>
                  <a:srgbClr val="0000FF"/>
                </a:solidFill>
              </a:rPr>
              <a:t>任意的常量符号</a:t>
            </a:r>
            <a:r>
              <a:rPr lang="zh-CN" altLang="en-US"/>
              <a:t>或</a:t>
            </a:r>
            <a:r>
              <a:rPr lang="zh-CN" altLang="en-US">
                <a:solidFill>
                  <a:srgbClr val="0000FF"/>
                </a:solidFill>
              </a:rPr>
              <a:t>任意的变量符号</a:t>
            </a:r>
            <a:r>
              <a:rPr lang="zh-CN" altLang="en-US"/>
              <a:t>是项；</a:t>
            </a:r>
          </a:p>
          <a:p>
            <a:pPr algn="dist" eaLnBrk="1" hangingPunct="1">
              <a:spcBef>
                <a:spcPct val="0"/>
              </a:spcBef>
              <a:buFont typeface="Wingdings" panose="05000000000000000000" pitchFamily="2" charset="2"/>
              <a:buNone/>
            </a:pPr>
            <a:r>
              <a:rPr lang="zh-CN" altLang="en-US"/>
              <a:t>（</a:t>
            </a:r>
            <a:r>
              <a:rPr lang="en-US" altLang="zh-CN"/>
              <a:t>2</a:t>
            </a:r>
            <a:r>
              <a:rPr lang="zh-CN" altLang="en-US"/>
              <a:t>）若</a:t>
            </a:r>
            <a:r>
              <a:rPr lang="en-US" altLang="zh-CN"/>
              <a:t>f(x</a:t>
            </a:r>
            <a:r>
              <a:rPr lang="en-US" altLang="zh-CN" baseline="-25000"/>
              <a:t>1</a:t>
            </a:r>
            <a:r>
              <a:rPr lang="en-US" altLang="zh-CN"/>
              <a:t>, x</a:t>
            </a:r>
            <a:r>
              <a:rPr lang="en-US" altLang="zh-CN" baseline="-25000"/>
              <a:t>2</a:t>
            </a:r>
            <a:r>
              <a:rPr lang="en-US" altLang="zh-CN"/>
              <a:t>, </a:t>
            </a:r>
            <a:r>
              <a:rPr lang="en-US" altLang="zh-CN">
                <a:latin typeface="宋体" panose="02010600030101010101" pitchFamily="2" charset="-122"/>
              </a:rPr>
              <a:t>…</a:t>
            </a:r>
            <a:r>
              <a:rPr lang="en-US" altLang="zh-CN"/>
              <a:t>, x</a:t>
            </a:r>
            <a:r>
              <a:rPr lang="en-US" altLang="zh-CN" baseline="-25000"/>
              <a:t>n</a:t>
            </a:r>
            <a:r>
              <a:rPr lang="en-US" altLang="zh-CN"/>
              <a:t>)</a:t>
            </a:r>
            <a:r>
              <a:rPr lang="zh-CN" altLang="en-US"/>
              <a:t>是</a:t>
            </a:r>
            <a:r>
              <a:rPr lang="en-US" altLang="zh-CN">
                <a:solidFill>
                  <a:srgbClr val="0000FF"/>
                </a:solidFill>
              </a:rPr>
              <a:t>n </a:t>
            </a:r>
            <a:r>
              <a:rPr lang="zh-CN" altLang="en-US">
                <a:solidFill>
                  <a:srgbClr val="0000FF"/>
                </a:solidFill>
              </a:rPr>
              <a:t>元函数符号</a:t>
            </a:r>
            <a:r>
              <a:rPr lang="zh-CN" altLang="en-US"/>
              <a:t>，</a:t>
            </a:r>
            <a:r>
              <a:rPr lang="en-US" altLang="zh-CN"/>
              <a:t>t</a:t>
            </a:r>
            <a:r>
              <a:rPr lang="en-US" altLang="zh-CN" baseline="-25000"/>
              <a:t>1</a:t>
            </a:r>
            <a:r>
              <a:rPr lang="en-US" altLang="zh-CN"/>
              <a:t>,t</a:t>
            </a:r>
            <a:r>
              <a:rPr lang="en-US" altLang="zh-CN" baseline="-25000"/>
              <a:t>2</a:t>
            </a:r>
            <a:r>
              <a:rPr lang="en-US" altLang="zh-CN"/>
              <a:t>,</a:t>
            </a:r>
          </a:p>
          <a:p>
            <a:pPr lvl="2" eaLnBrk="1" hangingPunct="1">
              <a:spcBef>
                <a:spcPct val="0"/>
              </a:spcBef>
              <a:buFont typeface="Wingdings" panose="05000000000000000000" pitchFamily="2" charset="2"/>
              <a:buNone/>
            </a:pPr>
            <a:r>
              <a:rPr lang="en-US" altLang="zh-CN">
                <a:latin typeface="宋体" panose="02010600030101010101" pitchFamily="2" charset="-122"/>
              </a:rPr>
              <a:t>…</a:t>
            </a:r>
            <a:r>
              <a:rPr lang="en-US" altLang="zh-CN"/>
              <a:t>,t</a:t>
            </a:r>
            <a:r>
              <a:rPr lang="en-US" altLang="zh-CN" baseline="-25000"/>
              <a:t>n</a:t>
            </a:r>
            <a:r>
              <a:rPr lang="zh-CN" altLang="en-US"/>
              <a:t>是项，则</a:t>
            </a:r>
            <a:r>
              <a:rPr lang="en-US" altLang="zh-CN">
                <a:solidFill>
                  <a:srgbClr val="0000FF"/>
                </a:solidFill>
              </a:rPr>
              <a:t>f(t</a:t>
            </a:r>
            <a:r>
              <a:rPr lang="en-US" altLang="zh-CN" baseline="-25000">
                <a:solidFill>
                  <a:srgbClr val="0000FF"/>
                </a:solidFill>
              </a:rPr>
              <a:t>1</a:t>
            </a:r>
            <a:r>
              <a:rPr lang="en-US" altLang="zh-CN">
                <a:solidFill>
                  <a:srgbClr val="0000FF"/>
                </a:solidFill>
              </a:rPr>
              <a:t>, t</a:t>
            </a:r>
            <a:r>
              <a:rPr lang="en-US" altLang="zh-CN" baseline="-25000">
                <a:solidFill>
                  <a:srgbClr val="0000FF"/>
                </a:solidFill>
              </a:rPr>
              <a:t>2</a:t>
            </a:r>
            <a:r>
              <a:rPr lang="en-US" altLang="zh-CN">
                <a:solidFill>
                  <a:srgbClr val="0000FF"/>
                </a:solidFill>
              </a:rPr>
              <a:t>, </a:t>
            </a:r>
            <a:r>
              <a:rPr lang="en-US" altLang="zh-CN">
                <a:solidFill>
                  <a:srgbClr val="0000FF"/>
                </a:solidFill>
                <a:latin typeface="宋体" panose="02010600030101010101" pitchFamily="2" charset="-122"/>
              </a:rPr>
              <a:t>…</a:t>
            </a:r>
            <a:r>
              <a:rPr lang="en-US" altLang="zh-CN">
                <a:solidFill>
                  <a:srgbClr val="0000FF"/>
                </a:solidFill>
              </a:rPr>
              <a:t>, t</a:t>
            </a:r>
            <a:r>
              <a:rPr lang="en-US" altLang="zh-CN" baseline="-25000">
                <a:solidFill>
                  <a:srgbClr val="0000FF"/>
                </a:solidFill>
              </a:rPr>
              <a:t>n</a:t>
            </a:r>
            <a:r>
              <a:rPr lang="en-US" altLang="zh-CN">
                <a:solidFill>
                  <a:srgbClr val="0000FF"/>
                </a:solidFill>
              </a:rPr>
              <a:t>)</a:t>
            </a:r>
            <a:r>
              <a:rPr lang="zh-CN" altLang="en-US"/>
              <a:t>是项；</a:t>
            </a:r>
          </a:p>
          <a:p>
            <a:pPr eaLnBrk="1" hangingPunct="1">
              <a:spcBef>
                <a:spcPct val="0"/>
              </a:spcBef>
              <a:buFont typeface="Wingdings" panose="05000000000000000000" pitchFamily="2" charset="2"/>
              <a:buNone/>
            </a:pPr>
            <a:r>
              <a:rPr lang="zh-CN" altLang="en-US"/>
              <a:t>（</a:t>
            </a:r>
            <a:r>
              <a:rPr lang="en-US" altLang="zh-CN"/>
              <a:t>3</a:t>
            </a:r>
            <a:r>
              <a:rPr lang="zh-CN" altLang="en-US"/>
              <a:t>）仅由</a:t>
            </a:r>
            <a:r>
              <a:rPr lang="zh-CN" altLang="en-US">
                <a:solidFill>
                  <a:srgbClr val="0000FF"/>
                </a:solidFill>
              </a:rPr>
              <a:t>有限次使用</a:t>
            </a:r>
            <a:r>
              <a:rPr lang="en-US" altLang="zh-CN"/>
              <a:t>(1)</a:t>
            </a:r>
            <a:r>
              <a:rPr lang="zh-CN" altLang="en-US"/>
              <a:t>，</a:t>
            </a:r>
            <a:r>
              <a:rPr lang="en-US" altLang="zh-CN"/>
              <a:t>(2)</a:t>
            </a:r>
            <a:r>
              <a:rPr lang="zh-CN" altLang="en-US"/>
              <a:t>产生的符号串才是项。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4390">
                                            <p:txEl>
                                              <p:pRg st="0" end="0"/>
                                            </p:txEl>
                                          </p:spTgt>
                                        </p:tgtEl>
                                        <p:attrNameLst>
                                          <p:attrName>style.visibility</p:attrName>
                                        </p:attrNameLst>
                                      </p:cBhvr>
                                      <p:to>
                                        <p:strVal val="visible"/>
                                      </p:to>
                                    </p:set>
                                    <p:anim calcmode="lin" valueType="num">
                                      <p:cBhvr>
                                        <p:cTn id="7" dur="1000" fill="hold"/>
                                        <p:tgtEl>
                                          <p:spTgt spid="1443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443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443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44390">
                                            <p:txEl>
                                              <p:pRg st="1" end="1"/>
                                            </p:txEl>
                                          </p:spTgt>
                                        </p:tgtEl>
                                        <p:attrNameLst>
                                          <p:attrName>style.visibility</p:attrName>
                                        </p:attrNameLst>
                                      </p:cBhvr>
                                      <p:to>
                                        <p:strVal val="visible"/>
                                      </p:to>
                                    </p:set>
                                    <p:anim calcmode="lin" valueType="num">
                                      <p:cBhvr>
                                        <p:cTn id="14" dur="1000" fill="hold"/>
                                        <p:tgtEl>
                                          <p:spTgt spid="1443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443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443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44390">
                                            <p:txEl>
                                              <p:pRg st="2" end="2"/>
                                            </p:txEl>
                                          </p:spTgt>
                                        </p:tgtEl>
                                        <p:attrNameLst>
                                          <p:attrName>style.visibility</p:attrName>
                                        </p:attrNameLst>
                                      </p:cBhvr>
                                      <p:to>
                                        <p:strVal val="visible"/>
                                      </p:to>
                                    </p:set>
                                    <p:anim calcmode="lin" valueType="num">
                                      <p:cBhvr>
                                        <p:cTn id="21" dur="1000" fill="hold"/>
                                        <p:tgtEl>
                                          <p:spTgt spid="1443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443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44390">
                                            <p:txEl>
                                              <p:pRg st="2" end="2"/>
                                            </p:tx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44390">
                                            <p:txEl>
                                              <p:pRg st="3" end="3"/>
                                            </p:txEl>
                                          </p:spTgt>
                                        </p:tgtEl>
                                        <p:attrNameLst>
                                          <p:attrName>style.visibility</p:attrName>
                                        </p:attrNameLst>
                                      </p:cBhvr>
                                      <p:to>
                                        <p:strVal val="visible"/>
                                      </p:to>
                                    </p:set>
                                    <p:anim calcmode="lin" valueType="num">
                                      <p:cBhvr>
                                        <p:cTn id="26" dur="1000" fill="hold"/>
                                        <p:tgtEl>
                                          <p:spTgt spid="144390">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144390">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144390">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44390">
                                            <p:txEl>
                                              <p:pRg st="4" end="4"/>
                                            </p:txEl>
                                          </p:spTgt>
                                        </p:tgtEl>
                                        <p:attrNameLst>
                                          <p:attrName>style.visibility</p:attrName>
                                        </p:attrNameLst>
                                      </p:cBhvr>
                                      <p:to>
                                        <p:strVal val="visible"/>
                                      </p:to>
                                    </p:set>
                                    <p:anim calcmode="lin" valueType="num">
                                      <p:cBhvr>
                                        <p:cTn id="33" dur="1000" fill="hold"/>
                                        <p:tgtEl>
                                          <p:spTgt spid="144390">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144390">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144390">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44388"/>
                                        </p:tgtEl>
                                        <p:attrNameLst>
                                          <p:attrName>style.visibility</p:attrName>
                                        </p:attrNameLst>
                                      </p:cBhvr>
                                      <p:to>
                                        <p:strVal val="visible"/>
                                      </p:to>
                                    </p:set>
                                    <p:anim calcmode="lin" valueType="num">
                                      <p:cBhvr>
                                        <p:cTn id="40" dur="500" fill="hold"/>
                                        <p:tgtEl>
                                          <p:spTgt spid="144388"/>
                                        </p:tgtEl>
                                        <p:attrNameLst>
                                          <p:attrName>ppt_w</p:attrName>
                                        </p:attrNameLst>
                                      </p:cBhvr>
                                      <p:tavLst>
                                        <p:tav tm="0">
                                          <p:val>
                                            <p:fltVal val="0"/>
                                          </p:val>
                                        </p:tav>
                                        <p:tav tm="100000">
                                          <p:val>
                                            <p:strVal val="#ppt_w"/>
                                          </p:val>
                                        </p:tav>
                                      </p:tavLst>
                                    </p:anim>
                                    <p:anim calcmode="lin" valueType="num">
                                      <p:cBhvr>
                                        <p:cTn id="41" dur="500" fill="hold"/>
                                        <p:tgtEl>
                                          <p:spTgt spid="144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P spid="14439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498BE409-BAEF-47DB-A312-131787BFF5DE}"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7107" name="Rectangle 2"/>
          <p:cNvSpPr>
            <a:spLocks noGrp="1" noChangeArrowheads="1"/>
          </p:cNvSpPr>
          <p:nvPr>
            <p:ph type="title"/>
          </p:nvPr>
        </p:nvSpPr>
        <p:spPr/>
        <p:txBody>
          <a:bodyPr/>
          <a:lstStyle/>
          <a:p>
            <a:pPr eaLnBrk="1" hangingPunct="1"/>
            <a:r>
              <a:rPr lang="zh-CN" altLang="en-US" smtClean="0">
                <a:solidFill>
                  <a:schemeClr val="accent2"/>
                </a:solidFill>
              </a:rPr>
              <a:t>定义</a:t>
            </a:r>
            <a:r>
              <a:rPr lang="en-US" altLang="zh-CN" smtClean="0">
                <a:solidFill>
                  <a:schemeClr val="accent2"/>
                </a:solidFill>
              </a:rPr>
              <a:t>4.3.3</a:t>
            </a:r>
          </a:p>
        </p:txBody>
      </p:sp>
      <p:sp>
        <p:nvSpPr>
          <p:cNvPr id="145411" name="Rectangle 3"/>
          <p:cNvSpPr>
            <a:spLocks noGrp="1" noChangeArrowheads="1"/>
          </p:cNvSpPr>
          <p:nvPr>
            <p:ph type="body" idx="1"/>
          </p:nvPr>
        </p:nvSpPr>
        <p:spPr>
          <a:xfrm>
            <a:off x="395288" y="1125538"/>
            <a:ext cx="8497887" cy="5307012"/>
          </a:xfrm>
        </p:spPr>
        <p:txBody>
          <a:bodyPr/>
          <a:lstStyle/>
          <a:p>
            <a:pPr marL="0" indent="0" eaLnBrk="1" hangingPunct="1">
              <a:buFont typeface="Wingdings" panose="05000000000000000000" pitchFamily="2" charset="2"/>
              <a:buNone/>
            </a:pPr>
            <a:r>
              <a:rPr lang="zh-CN" altLang="en-US" smtClean="0"/>
              <a:t>满足下列条件的表达式，称为</a:t>
            </a:r>
            <a:r>
              <a:rPr lang="zh-CN" altLang="en-US" smtClean="0">
                <a:solidFill>
                  <a:srgbClr val="FF0000"/>
                </a:solidFill>
              </a:rPr>
              <a:t>合式公式</a:t>
            </a:r>
            <a:r>
              <a:rPr lang="en-US" altLang="zh-CN" smtClean="0"/>
              <a:t>(</a:t>
            </a:r>
            <a:r>
              <a:rPr lang="en-US" altLang="zh-CN" smtClean="0">
                <a:solidFill>
                  <a:srgbClr val="0000FF"/>
                </a:solidFill>
              </a:rPr>
              <a:t>Well-Formed Formulae/Wff</a:t>
            </a:r>
            <a:r>
              <a:rPr lang="en-US" altLang="zh-CN" smtClean="0"/>
              <a:t>)</a:t>
            </a:r>
            <a:r>
              <a:rPr lang="zh-CN" altLang="en-US" smtClean="0"/>
              <a:t>，简称</a:t>
            </a:r>
            <a:r>
              <a:rPr lang="zh-CN" altLang="en-US" smtClean="0">
                <a:solidFill>
                  <a:srgbClr val="FF0000"/>
                </a:solidFill>
              </a:rPr>
              <a:t>公式</a:t>
            </a:r>
            <a:r>
              <a:rPr lang="en-US" altLang="zh-CN" smtClean="0"/>
              <a:t>(</a:t>
            </a:r>
            <a:r>
              <a:rPr lang="en-US" altLang="zh-CN" smtClean="0">
                <a:solidFill>
                  <a:srgbClr val="0000FF"/>
                </a:solidFill>
              </a:rPr>
              <a:t>Formulae</a:t>
            </a:r>
            <a:r>
              <a:rPr lang="en-US" altLang="zh-CN" smtClean="0"/>
              <a:t>)</a:t>
            </a:r>
            <a:r>
              <a:rPr lang="zh-CN" altLang="en-US" smtClean="0"/>
              <a:t>。</a:t>
            </a:r>
          </a:p>
          <a:p>
            <a:pPr marL="0" indent="0" eaLnBrk="1" hangingPunct="1">
              <a:buFont typeface="Wingdings" panose="05000000000000000000" pitchFamily="2" charset="2"/>
              <a:buNone/>
            </a:pPr>
            <a:r>
              <a:rPr lang="zh-CN" altLang="en-US" smtClean="0"/>
              <a:t>（</a:t>
            </a:r>
            <a:r>
              <a:rPr lang="en-US" altLang="zh-CN" smtClean="0"/>
              <a:t>1</a:t>
            </a:r>
            <a:r>
              <a:rPr lang="zh-CN" altLang="en-US" smtClean="0"/>
              <a:t>）</a:t>
            </a:r>
            <a:r>
              <a:rPr lang="zh-CN" altLang="en-US" smtClean="0">
                <a:solidFill>
                  <a:srgbClr val="9900FF"/>
                </a:solidFill>
              </a:rPr>
              <a:t>原子公式</a:t>
            </a:r>
            <a:r>
              <a:rPr lang="zh-CN" altLang="en-US" smtClean="0"/>
              <a:t>是合式公式；</a:t>
            </a:r>
          </a:p>
          <a:p>
            <a:pPr marL="0" indent="0" eaLnBrk="1" hangingPunct="1">
              <a:buFont typeface="Wingdings" panose="05000000000000000000" pitchFamily="2" charset="2"/>
              <a:buNone/>
            </a:pPr>
            <a:r>
              <a:rPr lang="zh-CN" altLang="en-US" smtClean="0"/>
              <a:t>（</a:t>
            </a:r>
            <a:r>
              <a:rPr lang="en-US" altLang="zh-CN" smtClean="0"/>
              <a:t>2</a:t>
            </a:r>
            <a:r>
              <a:rPr lang="zh-CN" altLang="en-US" smtClean="0"/>
              <a:t>）若</a:t>
            </a:r>
            <a:r>
              <a:rPr lang="en-US" altLang="zh-CN" smtClean="0"/>
              <a:t>G</a:t>
            </a:r>
            <a:r>
              <a:rPr lang="zh-CN" altLang="en-US" smtClean="0"/>
              <a:t>，</a:t>
            </a:r>
            <a:r>
              <a:rPr lang="en-US" altLang="zh-CN" smtClean="0"/>
              <a:t>H</a:t>
            </a:r>
            <a:r>
              <a:rPr lang="zh-CN" altLang="en-US" smtClean="0"/>
              <a:t>是合式公式，则</a:t>
            </a:r>
          </a:p>
          <a:p>
            <a:pPr marL="0" indent="0" algn="ctr" eaLnBrk="1" hangingPunct="1">
              <a:buFont typeface="Wingdings" panose="05000000000000000000" pitchFamily="2" charset="2"/>
              <a:buNone/>
            </a:pPr>
            <a:r>
              <a:rPr lang="en-US" altLang="zh-CN" smtClean="0">
                <a:solidFill>
                  <a:srgbClr val="9900FF"/>
                </a:solidFill>
              </a:rPr>
              <a:t>(</a:t>
            </a:r>
            <a:r>
              <a:rPr lang="zh-CN" altLang="en-US" smtClean="0">
                <a:solidFill>
                  <a:srgbClr val="9900FF"/>
                </a:solidFill>
                <a:latin typeface="楷体_GB2312" pitchFamily="49" charset="-122"/>
                <a:ea typeface="楷体_GB2312" pitchFamily="49" charset="-122"/>
              </a:rPr>
              <a:t>┐</a:t>
            </a:r>
            <a:r>
              <a:rPr lang="en-US" altLang="zh-CN" smtClean="0">
                <a:solidFill>
                  <a:srgbClr val="9900FF"/>
                </a:solidFill>
              </a:rPr>
              <a:t>G)</a:t>
            </a:r>
            <a:r>
              <a:rPr lang="zh-CN" altLang="en-US" smtClean="0">
                <a:solidFill>
                  <a:srgbClr val="9900FF"/>
                </a:solidFill>
              </a:rPr>
              <a:t>、</a:t>
            </a:r>
            <a:r>
              <a:rPr lang="en-US" altLang="zh-CN" smtClean="0">
                <a:solidFill>
                  <a:srgbClr val="9900FF"/>
                </a:solidFill>
              </a:rPr>
              <a:t>(</a:t>
            </a:r>
            <a:r>
              <a:rPr lang="zh-CN" altLang="en-US" smtClean="0">
                <a:solidFill>
                  <a:srgbClr val="9900FF"/>
                </a:solidFill>
                <a:latin typeface="楷体_GB2312" pitchFamily="49" charset="-122"/>
                <a:ea typeface="楷体_GB2312" pitchFamily="49" charset="-122"/>
              </a:rPr>
              <a:t>┐</a:t>
            </a:r>
            <a:r>
              <a:rPr lang="en-US" altLang="zh-CN" smtClean="0">
                <a:solidFill>
                  <a:srgbClr val="9900FF"/>
                </a:solidFill>
              </a:rPr>
              <a:t>H)</a:t>
            </a:r>
            <a:r>
              <a:rPr lang="zh-CN" altLang="en-US" smtClean="0">
                <a:solidFill>
                  <a:srgbClr val="9900FF"/>
                </a:solidFill>
              </a:rPr>
              <a:t>、</a:t>
            </a:r>
            <a:r>
              <a:rPr lang="en-US" altLang="zh-CN" smtClean="0">
                <a:solidFill>
                  <a:srgbClr val="9900FF"/>
                </a:solidFill>
              </a:rPr>
              <a:t>(G∨H)</a:t>
            </a:r>
            <a:r>
              <a:rPr lang="zh-CN" altLang="en-US" smtClean="0">
                <a:solidFill>
                  <a:srgbClr val="9900FF"/>
                </a:solidFill>
              </a:rPr>
              <a:t>、</a:t>
            </a:r>
            <a:r>
              <a:rPr lang="en-US" altLang="zh-CN" smtClean="0">
                <a:solidFill>
                  <a:srgbClr val="9900FF"/>
                </a:solidFill>
              </a:rPr>
              <a:t>(G∧H)</a:t>
            </a:r>
            <a:r>
              <a:rPr lang="zh-CN" altLang="en-US" smtClean="0">
                <a:solidFill>
                  <a:srgbClr val="9900FF"/>
                </a:solidFill>
              </a:rPr>
              <a:t>、</a:t>
            </a:r>
            <a:r>
              <a:rPr lang="en-US" altLang="zh-CN" smtClean="0">
                <a:solidFill>
                  <a:srgbClr val="9900FF"/>
                </a:solidFill>
              </a:rPr>
              <a:t>(G→H)</a:t>
            </a:r>
            <a:r>
              <a:rPr lang="zh-CN" altLang="en-US" smtClean="0">
                <a:solidFill>
                  <a:srgbClr val="9900FF"/>
                </a:solidFill>
              </a:rPr>
              <a:t>、</a:t>
            </a:r>
            <a:r>
              <a:rPr lang="en-US" altLang="zh-CN" smtClean="0">
                <a:solidFill>
                  <a:srgbClr val="9900FF"/>
                </a:solidFill>
              </a:rPr>
              <a:t>(G</a:t>
            </a:r>
            <a:r>
              <a:rPr lang="zh-CN" altLang="en-US" smtClean="0">
                <a:solidFill>
                  <a:srgbClr val="9900FF"/>
                </a:solidFill>
                <a:sym typeface="Symbol" panose="05050102010706020507" pitchFamily="18" charset="2"/>
              </a:rPr>
              <a:t></a:t>
            </a:r>
            <a:r>
              <a:rPr lang="en-US" altLang="zh-CN" smtClean="0">
                <a:solidFill>
                  <a:srgbClr val="9900FF"/>
                </a:solidFill>
              </a:rPr>
              <a:t>H)</a:t>
            </a:r>
          </a:p>
          <a:p>
            <a:pPr marL="0" indent="0" eaLnBrk="1" hangingPunct="1">
              <a:buFont typeface="Wingdings" panose="05000000000000000000" pitchFamily="2" charset="2"/>
              <a:buNone/>
            </a:pPr>
            <a:r>
              <a:rPr lang="zh-CN" altLang="en-US" smtClean="0"/>
              <a:t>也是合式公式；</a:t>
            </a:r>
          </a:p>
          <a:p>
            <a:pPr marL="0" indent="0" eaLnBrk="1" hangingPunct="1">
              <a:buFont typeface="Wingdings" panose="05000000000000000000" pitchFamily="2" charset="2"/>
              <a:buNone/>
            </a:pPr>
            <a:r>
              <a:rPr lang="zh-CN" altLang="en-US" smtClean="0"/>
              <a:t>（</a:t>
            </a:r>
            <a:r>
              <a:rPr lang="en-US" altLang="zh-CN" smtClean="0"/>
              <a:t>3</a:t>
            </a:r>
            <a:r>
              <a:rPr lang="zh-CN" altLang="en-US" smtClean="0"/>
              <a:t>）若</a:t>
            </a:r>
            <a:r>
              <a:rPr lang="en-US" altLang="zh-CN" smtClean="0"/>
              <a:t>G</a:t>
            </a:r>
            <a:r>
              <a:rPr lang="zh-CN" altLang="en-US" smtClean="0"/>
              <a:t>是合式公式，</a:t>
            </a:r>
            <a:r>
              <a:rPr lang="en-US" altLang="zh-CN" smtClean="0"/>
              <a:t>x</a:t>
            </a:r>
            <a:r>
              <a:rPr lang="zh-CN" altLang="en-US" smtClean="0"/>
              <a:t>是个体变量，则</a:t>
            </a:r>
          </a:p>
          <a:p>
            <a:pPr marL="0" indent="0" eaLnBrk="1" hangingPunct="1">
              <a:buFont typeface="Wingdings" panose="05000000000000000000" pitchFamily="2" charset="2"/>
              <a:buNone/>
            </a:pPr>
            <a:r>
              <a:rPr lang="en-US" altLang="zh-CN" smtClean="0"/>
              <a:t>          </a:t>
            </a:r>
            <a:r>
              <a:rPr lang="fr-FR" altLang="zh-CN" smtClean="0">
                <a:solidFill>
                  <a:srgbClr val="9900FF"/>
                </a:solidFill>
              </a:rPr>
              <a:t>(</a:t>
            </a:r>
            <a:r>
              <a:rPr lang="en-US" altLang="zh-CN" smtClean="0">
                <a:solidFill>
                  <a:srgbClr val="9900FF"/>
                </a:solidFill>
                <a:sym typeface="Symbol" panose="05050102010706020507" pitchFamily="18" charset="2"/>
              </a:rPr>
              <a:t></a:t>
            </a:r>
            <a:r>
              <a:rPr lang="fr-FR" altLang="zh-CN" smtClean="0">
                <a:solidFill>
                  <a:srgbClr val="9900FF"/>
                </a:solidFill>
              </a:rPr>
              <a:t>x)</a:t>
            </a:r>
            <a:r>
              <a:rPr lang="en-US" altLang="zh-CN" smtClean="0">
                <a:solidFill>
                  <a:srgbClr val="9900FF"/>
                </a:solidFill>
              </a:rPr>
              <a:t>G</a:t>
            </a:r>
            <a:r>
              <a:rPr lang="zh-CN" altLang="en-US" smtClean="0">
                <a:solidFill>
                  <a:srgbClr val="9900FF"/>
                </a:solidFill>
              </a:rPr>
              <a:t>、</a:t>
            </a:r>
            <a:r>
              <a:rPr lang="en-US" altLang="zh-CN" smtClean="0">
                <a:solidFill>
                  <a:srgbClr val="9900FF"/>
                </a:solidFill>
              </a:rPr>
              <a:t>(</a:t>
            </a:r>
            <a:r>
              <a:rPr lang="en-US" altLang="zh-CN" smtClean="0">
                <a:solidFill>
                  <a:srgbClr val="9900FF"/>
                </a:solidFill>
                <a:sym typeface="Symbol" panose="05050102010706020507" pitchFamily="18" charset="2"/>
              </a:rPr>
              <a:t></a:t>
            </a:r>
            <a:r>
              <a:rPr lang="en-US" altLang="zh-CN" smtClean="0">
                <a:solidFill>
                  <a:srgbClr val="9900FF"/>
                </a:solidFill>
              </a:rPr>
              <a:t>x)G</a:t>
            </a:r>
            <a:r>
              <a:rPr lang="zh-CN" altLang="en-US" smtClean="0"/>
              <a:t> 也是合式公式；</a:t>
            </a:r>
          </a:p>
          <a:p>
            <a:pPr marL="0" indent="0" eaLnBrk="1" hangingPunct="1">
              <a:buFont typeface="Wingdings" panose="05000000000000000000" pitchFamily="2" charset="2"/>
              <a:buNone/>
            </a:pPr>
            <a:r>
              <a:rPr lang="zh-CN" altLang="en-US" smtClean="0"/>
              <a:t>（</a:t>
            </a:r>
            <a:r>
              <a:rPr lang="en-US" altLang="zh-CN" smtClean="0"/>
              <a:t>4</a:t>
            </a:r>
            <a:r>
              <a:rPr lang="zh-CN" altLang="en-US" smtClean="0"/>
              <a:t>）仅仅由</a:t>
            </a:r>
            <a:r>
              <a:rPr lang="en-US" altLang="zh-CN" smtClean="0"/>
              <a:t>(1)-(3)</a:t>
            </a:r>
            <a:r>
              <a:rPr lang="zh-CN" altLang="en-US" smtClean="0"/>
              <a:t>产生的表达式才是合式公式。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strips(upRight)">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strips(upRight)">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strips(upRight)">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strips(upRight)">
                                      <p:cBhvr>
                                        <p:cTn id="22" dur="500"/>
                                        <p:tgtEl>
                                          <p:spTgt spid="145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45411">
                                            <p:txEl>
                                              <p:pRg st="4" end="4"/>
                                            </p:txEl>
                                          </p:spTgt>
                                        </p:tgtEl>
                                        <p:attrNameLst>
                                          <p:attrName>style.visibility</p:attrName>
                                        </p:attrNameLst>
                                      </p:cBhvr>
                                      <p:to>
                                        <p:strVal val="visible"/>
                                      </p:to>
                                    </p:set>
                                    <p:animEffect transition="in" filter="strips(upRight)">
                                      <p:cBhvr>
                                        <p:cTn id="27" dur="500"/>
                                        <p:tgtEl>
                                          <p:spTgt spid="145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45411">
                                            <p:txEl>
                                              <p:pRg st="5" end="5"/>
                                            </p:txEl>
                                          </p:spTgt>
                                        </p:tgtEl>
                                        <p:attrNameLst>
                                          <p:attrName>style.visibility</p:attrName>
                                        </p:attrNameLst>
                                      </p:cBhvr>
                                      <p:to>
                                        <p:strVal val="visible"/>
                                      </p:to>
                                    </p:set>
                                    <p:animEffect transition="in" filter="strips(upRight)">
                                      <p:cBhvr>
                                        <p:cTn id="32" dur="500"/>
                                        <p:tgtEl>
                                          <p:spTgt spid="1454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45411">
                                            <p:txEl>
                                              <p:pRg st="6" end="6"/>
                                            </p:txEl>
                                          </p:spTgt>
                                        </p:tgtEl>
                                        <p:attrNameLst>
                                          <p:attrName>style.visibility</p:attrName>
                                        </p:attrNameLst>
                                      </p:cBhvr>
                                      <p:to>
                                        <p:strVal val="visible"/>
                                      </p:to>
                                    </p:set>
                                    <p:animEffect transition="in" filter="strips(upRight)">
                                      <p:cBhvr>
                                        <p:cTn id="37" dur="500"/>
                                        <p:tgtEl>
                                          <p:spTgt spid="1454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145411">
                                            <p:txEl>
                                              <p:pRg st="7" end="7"/>
                                            </p:txEl>
                                          </p:spTgt>
                                        </p:tgtEl>
                                        <p:attrNameLst>
                                          <p:attrName>style.visibility</p:attrName>
                                        </p:attrNameLst>
                                      </p:cBhvr>
                                      <p:to>
                                        <p:strVal val="visible"/>
                                      </p:to>
                                    </p:set>
                                    <p:animEffect transition="in" filter="strips(upRight)">
                                      <p:cBhvr>
                                        <p:cTn id="42" dur="500"/>
                                        <p:tgtEl>
                                          <p:spTgt spid="145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DA1495C-BCDE-4CB6-916E-1AD958EF6359}"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8131" name="Rectangle 2"/>
          <p:cNvSpPr>
            <a:spLocks noGrp="1" noChangeArrowheads="1"/>
          </p:cNvSpPr>
          <p:nvPr>
            <p:ph type="title"/>
          </p:nvPr>
        </p:nvSpPr>
        <p:spPr/>
        <p:txBody>
          <a:bodyPr/>
          <a:lstStyle/>
          <a:p>
            <a:pPr eaLnBrk="1" hangingPunct="1"/>
            <a:r>
              <a:rPr lang="zh-CN" altLang="en-US" smtClean="0"/>
              <a:t>例子</a:t>
            </a:r>
          </a:p>
        </p:txBody>
      </p:sp>
      <p:sp>
        <p:nvSpPr>
          <p:cNvPr id="146435" name="Rectangle 3"/>
          <p:cNvSpPr>
            <a:spLocks noGrp="1" noChangeArrowheads="1"/>
          </p:cNvSpPr>
          <p:nvPr>
            <p:ph type="body" idx="1"/>
          </p:nvPr>
        </p:nvSpPr>
        <p:spPr>
          <a:xfrm>
            <a:off x="250825" y="1268413"/>
            <a:ext cx="8748713" cy="4794250"/>
          </a:xfrm>
        </p:spPr>
        <p:txBody>
          <a:bodyPr/>
          <a:lstStyle/>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y)(P(x, y)→(Q(x, y)∨R(x, a, f(z))))</a:t>
            </a:r>
            <a:r>
              <a:rPr lang="zh-CN" altLang="fr-FR" smtClean="0"/>
              <a:t>，</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x)(P(x)∨(</a:t>
            </a:r>
            <a:r>
              <a:rPr lang="en-US" altLang="zh-CN" smtClean="0">
                <a:sym typeface="Symbol" panose="05050102010706020507" pitchFamily="18" charset="2"/>
              </a:rPr>
              <a:t></a:t>
            </a:r>
            <a:r>
              <a:rPr lang="fr-FR" altLang="zh-CN" smtClean="0"/>
              <a:t>y)R(x, y))</a:t>
            </a:r>
            <a:r>
              <a:rPr lang="zh-CN" altLang="fr-FR" smtClean="0"/>
              <a:t>，</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x)(P(x) →R(x))</a:t>
            </a:r>
            <a:r>
              <a:rPr lang="zh-CN" altLang="fr-FR" smtClean="0"/>
              <a:t>。</a:t>
            </a:r>
          </a:p>
          <a:p>
            <a:pPr marL="0" indent="0" eaLnBrk="1" hangingPunct="1">
              <a:buFont typeface="Wingdings" panose="05000000000000000000" pitchFamily="2" charset="2"/>
              <a:buNone/>
            </a:pPr>
            <a:r>
              <a:rPr lang="zh-CN" altLang="fr-FR" smtClean="0"/>
              <a:t>等都是公式。</a:t>
            </a:r>
          </a:p>
          <a:p>
            <a:pPr marL="0" indent="0" eaLnBrk="1" hangingPunct="1">
              <a:buFont typeface="Wingdings" panose="05000000000000000000" pitchFamily="2" charset="2"/>
              <a:buNone/>
            </a:pPr>
            <a:r>
              <a:rPr lang="zh-CN" altLang="fr-FR" smtClean="0"/>
              <a:t>而</a:t>
            </a:r>
          </a:p>
          <a:p>
            <a:pPr marL="0" indent="0" eaLnBrk="1" hangingPunct="1">
              <a:buFont typeface="Wingdings" panose="05000000000000000000" pitchFamily="2" charset="2"/>
              <a:buNone/>
            </a:pPr>
            <a:r>
              <a:rPr lang="zh-CN" altLang="fr-FR" smtClean="0"/>
              <a:t>       </a:t>
            </a:r>
            <a:r>
              <a:rPr lang="fr-FR" altLang="zh-CN" smtClean="0">
                <a:solidFill>
                  <a:srgbClr val="9900FF"/>
                </a:solidFill>
              </a:rPr>
              <a:t>(</a:t>
            </a:r>
            <a:r>
              <a:rPr lang="en-US" altLang="zh-CN" smtClean="0">
                <a:solidFill>
                  <a:srgbClr val="9900FF"/>
                </a:solidFill>
                <a:sym typeface="Symbol" panose="05050102010706020507" pitchFamily="18" charset="2"/>
              </a:rPr>
              <a:t></a:t>
            </a:r>
            <a:r>
              <a:rPr lang="fr-FR" altLang="zh-CN" smtClean="0">
                <a:solidFill>
                  <a:srgbClr val="9900FF"/>
                </a:solidFill>
              </a:rPr>
              <a:t>x)P(x)→R(x)(</a:t>
            </a:r>
            <a:r>
              <a:rPr lang="en-US" altLang="zh-CN" smtClean="0">
                <a:solidFill>
                  <a:srgbClr val="9900FF"/>
                </a:solidFill>
                <a:sym typeface="Symbol" panose="05050102010706020507" pitchFamily="18" charset="2"/>
              </a:rPr>
              <a:t></a:t>
            </a:r>
            <a:r>
              <a:rPr lang="fr-FR" altLang="zh-CN" smtClean="0">
                <a:solidFill>
                  <a:srgbClr val="9900FF"/>
                </a:solidFill>
              </a:rPr>
              <a:t>y)</a:t>
            </a:r>
            <a:r>
              <a:rPr lang="zh-CN" altLang="fr-FR" smtClean="0">
                <a:solidFill>
                  <a:srgbClr val="9900FF"/>
                </a:solidFill>
              </a:rPr>
              <a:t>，</a:t>
            </a:r>
          </a:p>
          <a:p>
            <a:pPr marL="0" indent="0" eaLnBrk="1" hangingPunct="1">
              <a:buFont typeface="Wingdings" panose="05000000000000000000" pitchFamily="2" charset="2"/>
              <a:buNone/>
            </a:pPr>
            <a:r>
              <a:rPr lang="zh-CN" altLang="fr-FR" smtClean="0">
                <a:solidFill>
                  <a:srgbClr val="9900FF"/>
                </a:solidFill>
              </a:rPr>
              <a:t>       </a:t>
            </a:r>
            <a:r>
              <a:rPr lang="fr-FR" altLang="zh-CN" smtClean="0">
                <a:solidFill>
                  <a:srgbClr val="9900FF"/>
                </a:solidFill>
              </a:rPr>
              <a:t>(</a:t>
            </a:r>
            <a:r>
              <a:rPr lang="en-US" altLang="zh-CN" smtClean="0">
                <a:solidFill>
                  <a:srgbClr val="9900FF"/>
                </a:solidFill>
                <a:sym typeface="Symbol" panose="05050102010706020507" pitchFamily="18" charset="2"/>
              </a:rPr>
              <a:t></a:t>
            </a:r>
            <a:r>
              <a:rPr lang="fr-FR" altLang="zh-CN" smtClean="0">
                <a:solidFill>
                  <a:srgbClr val="9900FF"/>
                </a:solidFill>
              </a:rPr>
              <a:t>y)(</a:t>
            </a:r>
            <a:r>
              <a:rPr lang="en-US" altLang="zh-CN" smtClean="0">
                <a:solidFill>
                  <a:srgbClr val="9900FF"/>
                </a:solidFill>
                <a:sym typeface="Symbol" panose="05050102010706020507" pitchFamily="18" charset="2"/>
              </a:rPr>
              <a:t></a:t>
            </a:r>
            <a:r>
              <a:rPr lang="fr-FR" altLang="zh-CN" smtClean="0">
                <a:solidFill>
                  <a:srgbClr val="9900FF"/>
                </a:solidFill>
              </a:rPr>
              <a:t>x)(∨P(x,y))</a:t>
            </a:r>
            <a:r>
              <a:rPr lang="zh-CN" altLang="fr-FR" smtClean="0"/>
              <a:t>。</a:t>
            </a:r>
            <a:endParaRPr lang="zh-CN" altLang="en-US" smtClean="0"/>
          </a:p>
          <a:p>
            <a:pPr marL="0" indent="0" eaLnBrk="1" hangingPunct="1">
              <a:buFont typeface="Wingdings" panose="05000000000000000000" pitchFamily="2" charset="2"/>
              <a:buNone/>
            </a:pPr>
            <a:r>
              <a:rPr lang="zh-CN" altLang="en-US" smtClean="0"/>
              <a:t>等则不是公式。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barn(inHorizontal)">
                                      <p:cBhvr>
                                        <p:cTn id="7" dur="5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barn(inHorizontal)">
                                      <p:cBhvr>
                                        <p:cTn id="12" dur="500"/>
                                        <p:tgtEl>
                                          <p:spTgt spid="146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barn(inHorizontal)">
                                      <p:cBhvr>
                                        <p:cTn id="17" dur="5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barn(inHorizontal)">
                                      <p:cBhvr>
                                        <p:cTn id="22" dur="500"/>
                                        <p:tgtEl>
                                          <p:spTgt spid="146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Effect transition="in" filter="barn(inHorizontal)">
                                      <p:cBhvr>
                                        <p:cTn id="27" dur="500"/>
                                        <p:tgtEl>
                                          <p:spTgt spid="146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Effect transition="in" filter="barn(inHorizontal)">
                                      <p:cBhvr>
                                        <p:cTn id="32" dur="500"/>
                                        <p:tgtEl>
                                          <p:spTgt spid="146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46435">
                                            <p:txEl>
                                              <p:pRg st="6" end="6"/>
                                            </p:txEl>
                                          </p:spTgt>
                                        </p:tgtEl>
                                        <p:attrNameLst>
                                          <p:attrName>style.visibility</p:attrName>
                                        </p:attrNameLst>
                                      </p:cBhvr>
                                      <p:to>
                                        <p:strVal val="visible"/>
                                      </p:to>
                                    </p:set>
                                    <p:animEffect transition="in" filter="barn(inHorizontal)">
                                      <p:cBhvr>
                                        <p:cTn id="37" dur="500"/>
                                        <p:tgtEl>
                                          <p:spTgt spid="1464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46435">
                                            <p:txEl>
                                              <p:pRg st="7" end="7"/>
                                            </p:txEl>
                                          </p:spTgt>
                                        </p:tgtEl>
                                        <p:attrNameLst>
                                          <p:attrName>style.visibility</p:attrName>
                                        </p:attrNameLst>
                                      </p:cBhvr>
                                      <p:to>
                                        <p:strVal val="visible"/>
                                      </p:to>
                                    </p:set>
                                    <p:animEffect transition="in" filter="barn(inHorizontal)">
                                      <p:cBhvr>
                                        <p:cTn id="42" dur="500"/>
                                        <p:tgtEl>
                                          <p:spTgt spid="146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1BE1A87-D794-461B-A919-38EA60B52699}"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49155" name="Rectangle 2"/>
          <p:cNvSpPr>
            <a:spLocks noGrp="1" noChangeArrowheads="1"/>
          </p:cNvSpPr>
          <p:nvPr>
            <p:ph type="title"/>
          </p:nvPr>
        </p:nvSpPr>
        <p:spPr>
          <a:xfrm>
            <a:off x="539750" y="476250"/>
            <a:ext cx="6911975" cy="701675"/>
          </a:xfrm>
        </p:spPr>
        <p:txBody>
          <a:bodyPr/>
          <a:lstStyle/>
          <a:p>
            <a:pPr eaLnBrk="1" hangingPunct="1"/>
            <a:r>
              <a:rPr lang="en-US" altLang="zh-CN" smtClean="0"/>
              <a:t>4.3.2  </a:t>
            </a:r>
            <a:r>
              <a:rPr lang="zh-CN" altLang="en-US" smtClean="0"/>
              <a:t>自由变元和约束变元</a:t>
            </a:r>
          </a:p>
        </p:txBody>
      </p:sp>
      <p:sp>
        <p:nvSpPr>
          <p:cNvPr id="147459" name="Rectangle 3"/>
          <p:cNvSpPr>
            <a:spLocks noGrp="1" noChangeArrowheads="1"/>
          </p:cNvSpPr>
          <p:nvPr>
            <p:ph type="body" idx="1"/>
          </p:nvPr>
        </p:nvSpPr>
        <p:spPr>
          <a:xfrm>
            <a:off x="468313" y="1268413"/>
            <a:ext cx="8229600" cy="3168650"/>
          </a:xfrm>
        </p:spPr>
        <p:txBody>
          <a:bodyPr/>
          <a:lstStyle/>
          <a:p>
            <a:pPr marL="0" indent="0" eaLnBrk="1" hangingPunct="1">
              <a:buFont typeface="Wingdings" panose="05000000000000000000" pitchFamily="2" charset="2"/>
              <a:buNone/>
            </a:pPr>
            <a:r>
              <a:rPr lang="zh-CN" altLang="en-US" smtClean="0">
                <a:solidFill>
                  <a:schemeClr val="accent2"/>
                </a:solidFill>
              </a:rPr>
              <a:t>定义</a:t>
            </a:r>
            <a:r>
              <a:rPr lang="en-US" altLang="zh-CN" smtClean="0">
                <a:solidFill>
                  <a:schemeClr val="accent2"/>
                </a:solidFill>
              </a:rPr>
              <a:t>4.3.4</a:t>
            </a:r>
            <a:r>
              <a:rPr lang="en-US" altLang="zh-CN" smtClean="0"/>
              <a:t>  </a:t>
            </a:r>
            <a:r>
              <a:rPr lang="zh-CN" altLang="en-US" smtClean="0">
                <a:solidFill>
                  <a:srgbClr val="080808"/>
                </a:solidFill>
              </a:rPr>
              <a:t>给定一个合适公式</a:t>
            </a:r>
            <a:r>
              <a:rPr lang="en-US" altLang="zh-CN" smtClean="0">
                <a:solidFill>
                  <a:srgbClr val="080808"/>
                </a:solidFill>
              </a:rPr>
              <a:t>G</a:t>
            </a:r>
            <a:r>
              <a:rPr lang="zh-CN" altLang="en-US" smtClean="0">
                <a:solidFill>
                  <a:srgbClr val="080808"/>
                </a:solidFill>
              </a:rPr>
              <a:t>，若变元</a:t>
            </a:r>
            <a:r>
              <a:rPr lang="en-US" altLang="zh-CN" smtClean="0">
                <a:solidFill>
                  <a:srgbClr val="080808"/>
                </a:solidFill>
              </a:rPr>
              <a:t>x</a:t>
            </a:r>
            <a:r>
              <a:rPr lang="zh-CN" altLang="en-US" smtClean="0">
                <a:solidFill>
                  <a:srgbClr val="080808"/>
                </a:solidFill>
              </a:rPr>
              <a:t>出现在使用变元的量词的辖域之内，则称变元</a:t>
            </a:r>
            <a:r>
              <a:rPr lang="en-US" altLang="zh-CN" smtClean="0">
                <a:solidFill>
                  <a:srgbClr val="080808"/>
                </a:solidFill>
              </a:rPr>
              <a:t>x</a:t>
            </a:r>
            <a:r>
              <a:rPr lang="zh-CN" altLang="en-US" smtClean="0">
                <a:solidFill>
                  <a:srgbClr val="080808"/>
                </a:solidFill>
              </a:rPr>
              <a:t>的出现为</a:t>
            </a:r>
            <a:r>
              <a:rPr lang="zh-CN" altLang="en-US" smtClean="0">
                <a:solidFill>
                  <a:srgbClr val="FF0000"/>
                </a:solidFill>
              </a:rPr>
              <a:t>约束出现</a:t>
            </a:r>
            <a:r>
              <a:rPr lang="en-US" altLang="zh-CN" smtClean="0">
                <a:solidFill>
                  <a:srgbClr val="080808"/>
                </a:solidFill>
              </a:rPr>
              <a:t>(</a:t>
            </a:r>
            <a:r>
              <a:rPr lang="en-US" altLang="zh-CN" smtClean="0">
                <a:solidFill>
                  <a:srgbClr val="0000FF"/>
                </a:solidFill>
              </a:rPr>
              <a:t>Bound Occurrence</a:t>
            </a:r>
            <a:r>
              <a:rPr lang="en-US" altLang="zh-CN" smtClean="0">
                <a:solidFill>
                  <a:srgbClr val="080808"/>
                </a:solidFill>
              </a:rPr>
              <a:t>)</a:t>
            </a:r>
            <a:r>
              <a:rPr lang="zh-CN" altLang="en-US" smtClean="0">
                <a:solidFill>
                  <a:srgbClr val="080808"/>
                </a:solidFill>
              </a:rPr>
              <a:t>，此时的变元</a:t>
            </a:r>
            <a:r>
              <a:rPr lang="en-US" altLang="zh-CN" smtClean="0">
                <a:solidFill>
                  <a:srgbClr val="080808"/>
                </a:solidFill>
              </a:rPr>
              <a:t>x</a:t>
            </a:r>
            <a:r>
              <a:rPr lang="zh-CN" altLang="en-US" smtClean="0">
                <a:solidFill>
                  <a:srgbClr val="080808"/>
                </a:solidFill>
              </a:rPr>
              <a:t>称为</a:t>
            </a:r>
            <a:r>
              <a:rPr lang="zh-CN" altLang="en-US" smtClean="0">
                <a:solidFill>
                  <a:srgbClr val="FF0000"/>
                </a:solidFill>
              </a:rPr>
              <a:t>约束变元</a:t>
            </a:r>
            <a:r>
              <a:rPr lang="en-US" altLang="zh-CN" smtClean="0">
                <a:solidFill>
                  <a:srgbClr val="080808"/>
                </a:solidFill>
              </a:rPr>
              <a:t>(</a:t>
            </a:r>
            <a:r>
              <a:rPr lang="en-US" altLang="zh-CN" smtClean="0">
                <a:solidFill>
                  <a:srgbClr val="0000FF"/>
                </a:solidFill>
              </a:rPr>
              <a:t>Bound Variable</a:t>
            </a:r>
            <a:r>
              <a:rPr lang="en-US" altLang="zh-CN" smtClean="0">
                <a:solidFill>
                  <a:srgbClr val="080808"/>
                </a:solidFill>
              </a:rPr>
              <a:t>)</a:t>
            </a:r>
            <a:r>
              <a:rPr lang="zh-CN" altLang="en-US" smtClean="0">
                <a:solidFill>
                  <a:srgbClr val="080808"/>
                </a:solidFill>
              </a:rPr>
              <a:t>。若</a:t>
            </a:r>
            <a:r>
              <a:rPr lang="en-US" altLang="zh-CN" smtClean="0">
                <a:solidFill>
                  <a:srgbClr val="080808"/>
                </a:solidFill>
              </a:rPr>
              <a:t>x</a:t>
            </a:r>
            <a:r>
              <a:rPr lang="zh-CN" altLang="en-US" smtClean="0">
                <a:solidFill>
                  <a:srgbClr val="080808"/>
                </a:solidFill>
              </a:rPr>
              <a:t>的出现不是约束出现，则称它为</a:t>
            </a:r>
            <a:r>
              <a:rPr lang="zh-CN" altLang="en-US" smtClean="0">
                <a:solidFill>
                  <a:srgbClr val="FF0000"/>
                </a:solidFill>
              </a:rPr>
              <a:t>自由出现</a:t>
            </a:r>
            <a:r>
              <a:rPr lang="en-US" altLang="zh-CN" smtClean="0">
                <a:solidFill>
                  <a:srgbClr val="080808"/>
                </a:solidFill>
              </a:rPr>
              <a:t>(</a:t>
            </a:r>
            <a:r>
              <a:rPr lang="en-US" altLang="zh-CN" smtClean="0">
                <a:solidFill>
                  <a:srgbClr val="0000FF"/>
                </a:solidFill>
              </a:rPr>
              <a:t>Free Occurrence</a:t>
            </a:r>
            <a:r>
              <a:rPr lang="en-US" altLang="zh-CN" smtClean="0">
                <a:solidFill>
                  <a:srgbClr val="080808"/>
                </a:solidFill>
              </a:rPr>
              <a:t>)</a:t>
            </a:r>
            <a:r>
              <a:rPr lang="zh-CN" altLang="en-US" smtClean="0">
                <a:solidFill>
                  <a:srgbClr val="080808"/>
                </a:solidFill>
              </a:rPr>
              <a:t>，此时的变元</a:t>
            </a:r>
            <a:r>
              <a:rPr lang="en-US" altLang="zh-CN" smtClean="0">
                <a:solidFill>
                  <a:srgbClr val="080808"/>
                </a:solidFill>
              </a:rPr>
              <a:t>x </a:t>
            </a:r>
            <a:r>
              <a:rPr lang="zh-CN" altLang="en-US" smtClean="0">
                <a:solidFill>
                  <a:srgbClr val="080808"/>
                </a:solidFill>
              </a:rPr>
              <a:t>称为</a:t>
            </a:r>
            <a:r>
              <a:rPr lang="zh-CN" altLang="en-US" smtClean="0">
                <a:solidFill>
                  <a:srgbClr val="FF0000"/>
                </a:solidFill>
              </a:rPr>
              <a:t>自由变元</a:t>
            </a:r>
            <a:r>
              <a:rPr lang="en-US" altLang="zh-CN" smtClean="0">
                <a:solidFill>
                  <a:srgbClr val="080808"/>
                </a:solidFill>
              </a:rPr>
              <a:t>(</a:t>
            </a:r>
            <a:r>
              <a:rPr lang="en-US" altLang="zh-CN" smtClean="0">
                <a:solidFill>
                  <a:srgbClr val="0000FF"/>
                </a:solidFill>
              </a:rPr>
              <a:t>Free Variable</a:t>
            </a:r>
            <a:r>
              <a:rPr lang="en-US" altLang="zh-CN" smtClean="0">
                <a:solidFill>
                  <a:srgbClr val="080808"/>
                </a:solidFill>
              </a:rPr>
              <a:t>)</a:t>
            </a:r>
            <a:r>
              <a:rPr lang="zh-CN" altLang="en-US" smtClean="0">
                <a:solidFill>
                  <a:srgbClr val="080808"/>
                </a:solidFill>
              </a:rPr>
              <a:t>。</a:t>
            </a:r>
            <a:r>
              <a:rPr lang="zh-CN" altLang="en-US" smtClean="0"/>
              <a:t> </a:t>
            </a:r>
          </a:p>
        </p:txBody>
      </p:sp>
      <p:sp>
        <p:nvSpPr>
          <p:cNvPr id="147460" name="Rectangle 4"/>
          <p:cNvSpPr>
            <a:spLocks noChangeArrowheads="1"/>
          </p:cNvSpPr>
          <p:nvPr/>
        </p:nvSpPr>
        <p:spPr bwMode="gray">
          <a:xfrm>
            <a:off x="539750" y="3500438"/>
            <a:ext cx="8229600" cy="2808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量词辖域的确定方法：</a:t>
            </a:r>
          </a:p>
          <a:p>
            <a:pPr eaLnBrk="1" hangingPunct="1">
              <a:buFont typeface="Wingdings" panose="05000000000000000000" pitchFamily="2" charset="2"/>
              <a:buNone/>
            </a:pPr>
            <a:r>
              <a:rPr lang="zh-CN" altLang="en-US"/>
              <a:t>   （</a:t>
            </a:r>
            <a:r>
              <a:rPr lang="en-US" altLang="zh-CN"/>
              <a:t>1</a:t>
            </a:r>
            <a:r>
              <a:rPr lang="zh-CN" altLang="en-US"/>
              <a:t>）若量词后</a:t>
            </a:r>
            <a:r>
              <a:rPr lang="zh-CN" altLang="en-US">
                <a:solidFill>
                  <a:srgbClr val="FF0000"/>
                </a:solidFill>
              </a:rPr>
              <a:t>有括号</a:t>
            </a:r>
            <a:r>
              <a:rPr lang="zh-CN" altLang="en-US"/>
              <a:t>，则</a:t>
            </a:r>
            <a:r>
              <a:rPr lang="zh-CN" altLang="en-US">
                <a:solidFill>
                  <a:srgbClr val="0000FF"/>
                </a:solidFill>
              </a:rPr>
              <a:t>括号内的子公式</a:t>
            </a:r>
            <a:r>
              <a:rPr lang="zh-CN" altLang="en-US"/>
              <a:t>就是该量词的辖域；</a:t>
            </a:r>
          </a:p>
          <a:p>
            <a:pPr eaLnBrk="1" hangingPunct="1">
              <a:buFont typeface="Wingdings" panose="05000000000000000000" pitchFamily="2" charset="2"/>
              <a:buNone/>
            </a:pPr>
            <a:r>
              <a:rPr lang="zh-CN" altLang="en-US"/>
              <a:t>   （</a:t>
            </a:r>
            <a:r>
              <a:rPr lang="en-US" altLang="zh-CN"/>
              <a:t>2</a:t>
            </a:r>
            <a:r>
              <a:rPr lang="zh-CN" altLang="en-US"/>
              <a:t>）若量词后</a:t>
            </a:r>
            <a:r>
              <a:rPr lang="zh-CN" altLang="en-US">
                <a:solidFill>
                  <a:srgbClr val="FF0000"/>
                </a:solidFill>
              </a:rPr>
              <a:t>无括号</a:t>
            </a:r>
            <a:r>
              <a:rPr lang="zh-CN" altLang="en-US"/>
              <a:t>，则</a:t>
            </a:r>
            <a:r>
              <a:rPr lang="zh-CN" altLang="en-US">
                <a:solidFill>
                  <a:srgbClr val="0000FF"/>
                </a:solidFill>
              </a:rPr>
              <a:t>与量词邻接的子公式</a:t>
            </a:r>
            <a:r>
              <a:rPr lang="zh-CN" altLang="en-US"/>
              <a:t>为该量词的辖域。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dissolve">
                                      <p:cBhvr>
                                        <p:cTn id="7" dur="5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strips(downRight)">
                                      <p:cBhvr>
                                        <p:cTn id="12"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390FEE7-B64E-4404-AAC9-D1DA3B353233}"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0179" name="Rectangle 2"/>
          <p:cNvSpPr>
            <a:spLocks noGrp="1" noChangeArrowheads="1"/>
          </p:cNvSpPr>
          <p:nvPr>
            <p:ph type="title"/>
          </p:nvPr>
        </p:nvSpPr>
        <p:spPr/>
        <p:txBody>
          <a:bodyPr/>
          <a:lstStyle/>
          <a:p>
            <a:pPr eaLnBrk="1" hangingPunct="1"/>
            <a:r>
              <a:rPr lang="zh-CN" altLang="en-US" smtClean="0"/>
              <a:t>例</a:t>
            </a:r>
            <a:r>
              <a:rPr lang="fr-FR" altLang="zh-CN" smtClean="0"/>
              <a:t>4.3.1</a:t>
            </a:r>
            <a:endParaRPr lang="zh-CN" altLang="en-US" smtClean="0"/>
          </a:p>
        </p:txBody>
      </p:sp>
      <p:sp>
        <p:nvSpPr>
          <p:cNvPr id="148483" name="Rectangle 3"/>
          <p:cNvSpPr>
            <a:spLocks noGrp="1" noChangeArrowheads="1"/>
          </p:cNvSpPr>
          <p:nvPr>
            <p:ph type="body" idx="1"/>
          </p:nvPr>
        </p:nvSpPr>
        <p:spPr>
          <a:xfrm>
            <a:off x="468313" y="1268413"/>
            <a:ext cx="8424862" cy="4538662"/>
          </a:xfrm>
          <a:noFill/>
        </p:spPr>
        <p:txBody>
          <a:bodyPr lIns="36000" rIns="36000"/>
          <a:lstStyle/>
          <a:p>
            <a:pPr marL="0" indent="0" eaLnBrk="1" hangingPunct="1">
              <a:buFont typeface="Wingdings" panose="05000000000000000000" pitchFamily="2" charset="2"/>
              <a:buNone/>
            </a:pPr>
            <a:r>
              <a:rPr lang="zh-CN" altLang="fr-FR" smtClean="0"/>
              <a:t>确定以下公式各量词的辖域以及各个体变量为自由变元还是约束变元。</a:t>
            </a:r>
          </a:p>
          <a:p>
            <a:pPr marL="0" indent="0" eaLnBrk="1" hangingPunct="1">
              <a:lnSpc>
                <a:spcPct val="140000"/>
              </a:lnSpc>
              <a:buFont typeface="Wingdings" panose="05000000000000000000" pitchFamily="2" charset="2"/>
              <a:buNone/>
            </a:pPr>
            <a:r>
              <a:rPr lang="zh-CN" altLang="fr-FR" smtClean="0"/>
              <a:t>（</a:t>
            </a:r>
            <a:r>
              <a:rPr lang="fr-FR" altLang="zh-CN" smtClean="0"/>
              <a:t>1</a:t>
            </a:r>
            <a:r>
              <a:rPr lang="zh-CN" altLang="fr-FR" smtClean="0"/>
              <a:t>）</a:t>
            </a:r>
            <a:r>
              <a:rPr lang="fr-FR" altLang="zh-CN" smtClean="0"/>
              <a:t>(</a:t>
            </a:r>
            <a:r>
              <a:rPr lang="en-US" altLang="zh-CN" smtClean="0">
                <a:sym typeface="Symbol" panose="05050102010706020507" pitchFamily="18" charset="2"/>
              </a:rPr>
              <a:t></a:t>
            </a:r>
            <a:r>
              <a:rPr lang="fr-FR" altLang="zh-CN" smtClean="0"/>
              <a:t>x)(P(x)→(</a:t>
            </a:r>
            <a:r>
              <a:rPr lang="en-US" altLang="zh-CN" smtClean="0">
                <a:sym typeface="Symbol" panose="05050102010706020507" pitchFamily="18" charset="2"/>
              </a:rPr>
              <a:t></a:t>
            </a:r>
            <a:r>
              <a:rPr lang="fr-FR" altLang="zh-CN" smtClean="0"/>
              <a:t>y)R(x, y))</a:t>
            </a:r>
            <a:r>
              <a:rPr lang="zh-CN" altLang="fr-FR" smtClean="0"/>
              <a:t>；</a:t>
            </a:r>
          </a:p>
          <a:p>
            <a:pPr marL="0" indent="0" eaLnBrk="1" hangingPunct="1">
              <a:lnSpc>
                <a:spcPct val="140000"/>
              </a:lnSpc>
              <a:buFont typeface="Wingdings" panose="05000000000000000000" pitchFamily="2" charset="2"/>
              <a:buNone/>
            </a:pPr>
            <a:r>
              <a:rPr lang="zh-CN" altLang="fr-FR" smtClean="0"/>
              <a:t>（</a:t>
            </a:r>
            <a:r>
              <a:rPr lang="fr-FR" altLang="zh-CN" smtClean="0"/>
              <a:t>2</a:t>
            </a:r>
            <a:r>
              <a:rPr lang="zh-CN" altLang="fr-FR" smtClean="0"/>
              <a:t>）</a:t>
            </a:r>
            <a:r>
              <a:rPr lang="fr-FR" altLang="zh-CN" smtClean="0"/>
              <a:t>(</a:t>
            </a:r>
            <a:r>
              <a:rPr lang="en-US" altLang="zh-CN" smtClean="0">
                <a:sym typeface="Symbol" panose="05050102010706020507" pitchFamily="18" charset="2"/>
              </a:rPr>
              <a:t></a:t>
            </a:r>
            <a:r>
              <a:rPr lang="fr-FR" altLang="zh-CN" smtClean="0"/>
              <a:t>x)P(x)∧Q(x, y)</a:t>
            </a:r>
            <a:r>
              <a:rPr lang="zh-CN" altLang="fr-FR" smtClean="0"/>
              <a:t>；</a:t>
            </a:r>
          </a:p>
          <a:p>
            <a:pPr marL="0" indent="0" eaLnBrk="1" hangingPunct="1">
              <a:lnSpc>
                <a:spcPct val="140000"/>
              </a:lnSpc>
              <a:buFont typeface="Wingdings" panose="05000000000000000000" pitchFamily="2" charset="2"/>
              <a:buNone/>
            </a:pPr>
            <a:r>
              <a:rPr lang="zh-CN" altLang="fr-FR" smtClean="0"/>
              <a:t>（</a:t>
            </a:r>
            <a:r>
              <a:rPr lang="fr-FR" altLang="zh-CN" smtClean="0"/>
              <a:t>3</a:t>
            </a:r>
            <a:r>
              <a:rPr lang="zh-CN" altLang="fr-FR" smtClean="0"/>
              <a:t>）</a:t>
            </a:r>
            <a:r>
              <a:rPr lang="fr-FR" altLang="zh-CN" smtClean="0"/>
              <a:t>(</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y)(P(x, y)∨Q(y, z)) ∧(</a:t>
            </a:r>
            <a:r>
              <a:rPr lang="en-US" altLang="zh-CN" smtClean="0">
                <a:sym typeface="Symbol" panose="05050102010706020507" pitchFamily="18" charset="2"/>
              </a:rPr>
              <a:t></a:t>
            </a:r>
            <a:r>
              <a:rPr lang="fr-FR" altLang="zh-CN" smtClean="0"/>
              <a:t>x)R(x,y)</a:t>
            </a:r>
            <a:r>
              <a:rPr lang="zh-CN" altLang="fr-FR" smtClean="0"/>
              <a:t>；</a:t>
            </a:r>
          </a:p>
          <a:p>
            <a:pPr marL="0" indent="0" eaLnBrk="1" hangingPunct="1">
              <a:lnSpc>
                <a:spcPct val="140000"/>
              </a:lnSpc>
              <a:buFont typeface="Wingdings" panose="05000000000000000000" pitchFamily="2" charset="2"/>
              <a:buNone/>
            </a:pPr>
            <a:r>
              <a:rPr lang="zh-CN" altLang="fr-FR" smtClean="0"/>
              <a:t>（</a:t>
            </a:r>
            <a:r>
              <a:rPr lang="fr-FR" altLang="zh-CN" smtClean="0"/>
              <a:t>4</a:t>
            </a:r>
            <a:r>
              <a:rPr lang="zh-CN" altLang="fr-FR" smtClean="0"/>
              <a:t>）</a:t>
            </a:r>
            <a:r>
              <a:rPr lang="fr-FR" altLang="zh-CN" smtClean="0"/>
              <a:t>(</a:t>
            </a:r>
            <a:r>
              <a:rPr lang="en-US" altLang="zh-CN" smtClean="0">
                <a:sym typeface="Symbol" panose="05050102010706020507" pitchFamily="18" charset="2"/>
              </a:rPr>
              <a:t></a:t>
            </a:r>
            <a:r>
              <a:rPr lang="fr-FR" altLang="zh-CN" smtClean="0"/>
              <a:t>x)(P(x)→R(x))∧(</a:t>
            </a:r>
            <a:r>
              <a:rPr lang="en-US" altLang="zh-CN" smtClean="0">
                <a:sym typeface="Symbol" panose="05050102010706020507" pitchFamily="18" charset="2"/>
              </a:rPr>
              <a:t></a:t>
            </a:r>
            <a:r>
              <a:rPr lang="fr-FR" altLang="zh-CN" smtClean="0"/>
              <a:t>y)Q(x, y)</a:t>
            </a:r>
            <a:r>
              <a:rPr lang="zh-CN" altLang="fr-FR" smtClean="0"/>
              <a:t>。</a:t>
            </a:r>
          </a:p>
          <a:p>
            <a:pPr marL="0" indent="0" eaLnBrk="1" hangingPunct="1">
              <a:lnSpc>
                <a:spcPct val="140000"/>
              </a:lnSpc>
              <a:buFont typeface="Wingdings" panose="05000000000000000000" pitchFamily="2" charset="2"/>
              <a:buNone/>
            </a:pPr>
            <a:endParaRPr lang="zh-CN" altLang="en-US" smtClean="0"/>
          </a:p>
        </p:txBody>
      </p:sp>
      <p:sp>
        <p:nvSpPr>
          <p:cNvPr id="148484" name="Line 4"/>
          <p:cNvSpPr>
            <a:spLocks noChangeShapeType="1"/>
          </p:cNvSpPr>
          <p:nvPr/>
        </p:nvSpPr>
        <p:spPr bwMode="auto">
          <a:xfrm>
            <a:off x="2268538" y="2997200"/>
            <a:ext cx="324008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85" name="Line 5"/>
          <p:cNvSpPr>
            <a:spLocks noChangeShapeType="1"/>
          </p:cNvSpPr>
          <p:nvPr/>
        </p:nvSpPr>
        <p:spPr bwMode="auto">
          <a:xfrm>
            <a:off x="4178300" y="3141663"/>
            <a:ext cx="115252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86" name="Line 6"/>
          <p:cNvSpPr>
            <a:spLocks noChangeShapeType="1"/>
          </p:cNvSpPr>
          <p:nvPr/>
        </p:nvSpPr>
        <p:spPr bwMode="auto">
          <a:xfrm>
            <a:off x="2124075" y="3716338"/>
            <a:ext cx="5762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87" name="Line 7"/>
          <p:cNvSpPr>
            <a:spLocks noChangeShapeType="1"/>
          </p:cNvSpPr>
          <p:nvPr/>
        </p:nvSpPr>
        <p:spPr bwMode="auto">
          <a:xfrm>
            <a:off x="2268538" y="4437063"/>
            <a:ext cx="3743325"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88" name="Line 8"/>
          <p:cNvSpPr>
            <a:spLocks noChangeShapeType="1"/>
          </p:cNvSpPr>
          <p:nvPr/>
        </p:nvSpPr>
        <p:spPr bwMode="auto">
          <a:xfrm>
            <a:off x="2987675" y="4543425"/>
            <a:ext cx="3024188"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89" name="Line 9"/>
          <p:cNvSpPr>
            <a:spLocks noChangeShapeType="1"/>
          </p:cNvSpPr>
          <p:nvPr/>
        </p:nvSpPr>
        <p:spPr bwMode="auto">
          <a:xfrm>
            <a:off x="7380288" y="4437063"/>
            <a:ext cx="100806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0" name="Line 10"/>
          <p:cNvSpPr>
            <a:spLocks noChangeShapeType="1"/>
          </p:cNvSpPr>
          <p:nvPr/>
        </p:nvSpPr>
        <p:spPr bwMode="auto">
          <a:xfrm>
            <a:off x="2339975" y="5157788"/>
            <a:ext cx="18716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1" name="Line 11"/>
          <p:cNvSpPr>
            <a:spLocks noChangeShapeType="1"/>
          </p:cNvSpPr>
          <p:nvPr/>
        </p:nvSpPr>
        <p:spPr bwMode="auto">
          <a:xfrm>
            <a:off x="5437188" y="5084763"/>
            <a:ext cx="10795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dissolve">
                                      <p:cBhvr>
                                        <p:cTn id="7" dur="500"/>
                                        <p:tgtEl>
                                          <p:spTgt spid="148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dissolve">
                                      <p:cBhvr>
                                        <p:cTn id="12" dur="500"/>
                                        <p:tgtEl>
                                          <p:spTgt spid="148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dissolve">
                                      <p:cBhvr>
                                        <p:cTn id="17" dur="500"/>
                                        <p:tgtEl>
                                          <p:spTgt spid="148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Effect transition="in" filter="dissolve">
                                      <p:cBhvr>
                                        <p:cTn id="22" dur="500"/>
                                        <p:tgtEl>
                                          <p:spTgt spid="148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8483">
                                            <p:txEl>
                                              <p:pRg st="4" end="4"/>
                                            </p:txEl>
                                          </p:spTgt>
                                        </p:tgtEl>
                                        <p:attrNameLst>
                                          <p:attrName>style.visibility</p:attrName>
                                        </p:attrNameLst>
                                      </p:cBhvr>
                                      <p:to>
                                        <p:strVal val="visible"/>
                                      </p:to>
                                    </p:set>
                                    <p:animEffect transition="in" filter="dissolve">
                                      <p:cBhvr>
                                        <p:cTn id="27" dur="500"/>
                                        <p:tgtEl>
                                          <p:spTgt spid="148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48484"/>
                                        </p:tgtEl>
                                        <p:attrNameLst>
                                          <p:attrName>style.visibility</p:attrName>
                                        </p:attrNameLst>
                                      </p:cBhvr>
                                      <p:to>
                                        <p:strVal val="visible"/>
                                      </p:to>
                                    </p:set>
                                    <p:anim calcmode="lin" valueType="num">
                                      <p:cBhvr>
                                        <p:cTn id="32" dur="1000" fill="hold"/>
                                        <p:tgtEl>
                                          <p:spTgt spid="148484"/>
                                        </p:tgtEl>
                                        <p:attrNameLst>
                                          <p:attrName>ppt_w</p:attrName>
                                        </p:attrNameLst>
                                      </p:cBhvr>
                                      <p:tavLst>
                                        <p:tav tm="0">
                                          <p:val>
                                            <p:strVal val="#ppt_w*0.70"/>
                                          </p:val>
                                        </p:tav>
                                        <p:tav tm="100000">
                                          <p:val>
                                            <p:strVal val="#ppt_w"/>
                                          </p:val>
                                        </p:tav>
                                      </p:tavLst>
                                    </p:anim>
                                    <p:anim calcmode="lin" valueType="num">
                                      <p:cBhvr>
                                        <p:cTn id="33" dur="1000" fill="hold"/>
                                        <p:tgtEl>
                                          <p:spTgt spid="148484"/>
                                        </p:tgtEl>
                                        <p:attrNameLst>
                                          <p:attrName>ppt_h</p:attrName>
                                        </p:attrNameLst>
                                      </p:cBhvr>
                                      <p:tavLst>
                                        <p:tav tm="0">
                                          <p:val>
                                            <p:strVal val="#ppt_h"/>
                                          </p:val>
                                        </p:tav>
                                        <p:tav tm="100000">
                                          <p:val>
                                            <p:strVal val="#ppt_h"/>
                                          </p:val>
                                        </p:tav>
                                      </p:tavLst>
                                    </p:anim>
                                    <p:animEffect transition="in" filter="fade">
                                      <p:cBhvr>
                                        <p:cTn id="34" dur="1000"/>
                                        <p:tgtEl>
                                          <p:spTgt spid="14848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148485"/>
                                        </p:tgtEl>
                                        <p:attrNameLst>
                                          <p:attrName>style.visibility</p:attrName>
                                        </p:attrNameLst>
                                      </p:cBhvr>
                                      <p:to>
                                        <p:strVal val="visible"/>
                                      </p:to>
                                    </p:set>
                                    <p:anim calcmode="lin" valueType="num">
                                      <p:cBhvr>
                                        <p:cTn id="39" dur="1000" fill="hold"/>
                                        <p:tgtEl>
                                          <p:spTgt spid="148485"/>
                                        </p:tgtEl>
                                        <p:attrNameLst>
                                          <p:attrName>ppt_w</p:attrName>
                                        </p:attrNameLst>
                                      </p:cBhvr>
                                      <p:tavLst>
                                        <p:tav tm="0">
                                          <p:val>
                                            <p:strVal val="#ppt_w*0.70"/>
                                          </p:val>
                                        </p:tav>
                                        <p:tav tm="100000">
                                          <p:val>
                                            <p:strVal val="#ppt_w"/>
                                          </p:val>
                                        </p:tav>
                                      </p:tavLst>
                                    </p:anim>
                                    <p:anim calcmode="lin" valueType="num">
                                      <p:cBhvr>
                                        <p:cTn id="40" dur="1000" fill="hold"/>
                                        <p:tgtEl>
                                          <p:spTgt spid="148485"/>
                                        </p:tgtEl>
                                        <p:attrNameLst>
                                          <p:attrName>ppt_h</p:attrName>
                                        </p:attrNameLst>
                                      </p:cBhvr>
                                      <p:tavLst>
                                        <p:tav tm="0">
                                          <p:val>
                                            <p:strVal val="#ppt_h"/>
                                          </p:val>
                                        </p:tav>
                                        <p:tav tm="100000">
                                          <p:val>
                                            <p:strVal val="#ppt_h"/>
                                          </p:val>
                                        </p:tav>
                                      </p:tavLst>
                                    </p:anim>
                                    <p:animEffect transition="in" filter="fade">
                                      <p:cBhvr>
                                        <p:cTn id="41" dur="1000"/>
                                        <p:tgtEl>
                                          <p:spTgt spid="1484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148486"/>
                                        </p:tgtEl>
                                        <p:attrNameLst>
                                          <p:attrName>style.visibility</p:attrName>
                                        </p:attrNameLst>
                                      </p:cBhvr>
                                      <p:to>
                                        <p:strVal val="visible"/>
                                      </p:to>
                                    </p:set>
                                    <p:anim calcmode="lin" valueType="num">
                                      <p:cBhvr>
                                        <p:cTn id="46" dur="1000" fill="hold"/>
                                        <p:tgtEl>
                                          <p:spTgt spid="148486"/>
                                        </p:tgtEl>
                                        <p:attrNameLst>
                                          <p:attrName>ppt_w</p:attrName>
                                        </p:attrNameLst>
                                      </p:cBhvr>
                                      <p:tavLst>
                                        <p:tav tm="0">
                                          <p:val>
                                            <p:strVal val="#ppt_w*0.70"/>
                                          </p:val>
                                        </p:tav>
                                        <p:tav tm="100000">
                                          <p:val>
                                            <p:strVal val="#ppt_w"/>
                                          </p:val>
                                        </p:tav>
                                      </p:tavLst>
                                    </p:anim>
                                    <p:anim calcmode="lin" valueType="num">
                                      <p:cBhvr>
                                        <p:cTn id="47" dur="1000" fill="hold"/>
                                        <p:tgtEl>
                                          <p:spTgt spid="148486"/>
                                        </p:tgtEl>
                                        <p:attrNameLst>
                                          <p:attrName>ppt_h</p:attrName>
                                        </p:attrNameLst>
                                      </p:cBhvr>
                                      <p:tavLst>
                                        <p:tav tm="0">
                                          <p:val>
                                            <p:strVal val="#ppt_h"/>
                                          </p:val>
                                        </p:tav>
                                        <p:tav tm="100000">
                                          <p:val>
                                            <p:strVal val="#ppt_h"/>
                                          </p:val>
                                        </p:tav>
                                      </p:tavLst>
                                    </p:anim>
                                    <p:animEffect transition="in" filter="fade">
                                      <p:cBhvr>
                                        <p:cTn id="48" dur="1000"/>
                                        <p:tgtEl>
                                          <p:spTgt spid="14848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148487"/>
                                        </p:tgtEl>
                                        <p:attrNameLst>
                                          <p:attrName>style.visibility</p:attrName>
                                        </p:attrNameLst>
                                      </p:cBhvr>
                                      <p:to>
                                        <p:strVal val="visible"/>
                                      </p:to>
                                    </p:set>
                                    <p:anim calcmode="lin" valueType="num">
                                      <p:cBhvr>
                                        <p:cTn id="53" dur="1000" fill="hold"/>
                                        <p:tgtEl>
                                          <p:spTgt spid="148487"/>
                                        </p:tgtEl>
                                        <p:attrNameLst>
                                          <p:attrName>ppt_w</p:attrName>
                                        </p:attrNameLst>
                                      </p:cBhvr>
                                      <p:tavLst>
                                        <p:tav tm="0">
                                          <p:val>
                                            <p:strVal val="#ppt_w*0.70"/>
                                          </p:val>
                                        </p:tav>
                                        <p:tav tm="100000">
                                          <p:val>
                                            <p:strVal val="#ppt_w"/>
                                          </p:val>
                                        </p:tav>
                                      </p:tavLst>
                                    </p:anim>
                                    <p:anim calcmode="lin" valueType="num">
                                      <p:cBhvr>
                                        <p:cTn id="54" dur="1000" fill="hold"/>
                                        <p:tgtEl>
                                          <p:spTgt spid="148487"/>
                                        </p:tgtEl>
                                        <p:attrNameLst>
                                          <p:attrName>ppt_h</p:attrName>
                                        </p:attrNameLst>
                                      </p:cBhvr>
                                      <p:tavLst>
                                        <p:tav tm="0">
                                          <p:val>
                                            <p:strVal val="#ppt_h"/>
                                          </p:val>
                                        </p:tav>
                                        <p:tav tm="100000">
                                          <p:val>
                                            <p:strVal val="#ppt_h"/>
                                          </p:val>
                                        </p:tav>
                                      </p:tavLst>
                                    </p:anim>
                                    <p:animEffect transition="in" filter="fade">
                                      <p:cBhvr>
                                        <p:cTn id="55" dur="1000"/>
                                        <p:tgtEl>
                                          <p:spTgt spid="1484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5" presetClass="entr" presetSubtype="0" fill="hold" grpId="0" nodeType="clickEffect">
                                  <p:stCondLst>
                                    <p:cond delay="0"/>
                                  </p:stCondLst>
                                  <p:childTnLst>
                                    <p:set>
                                      <p:cBhvr>
                                        <p:cTn id="59" dur="1" fill="hold">
                                          <p:stCondLst>
                                            <p:cond delay="0"/>
                                          </p:stCondLst>
                                        </p:cTn>
                                        <p:tgtEl>
                                          <p:spTgt spid="148488"/>
                                        </p:tgtEl>
                                        <p:attrNameLst>
                                          <p:attrName>style.visibility</p:attrName>
                                        </p:attrNameLst>
                                      </p:cBhvr>
                                      <p:to>
                                        <p:strVal val="visible"/>
                                      </p:to>
                                    </p:set>
                                    <p:anim calcmode="lin" valueType="num">
                                      <p:cBhvr>
                                        <p:cTn id="60" dur="1000" fill="hold"/>
                                        <p:tgtEl>
                                          <p:spTgt spid="148488"/>
                                        </p:tgtEl>
                                        <p:attrNameLst>
                                          <p:attrName>ppt_w</p:attrName>
                                        </p:attrNameLst>
                                      </p:cBhvr>
                                      <p:tavLst>
                                        <p:tav tm="0">
                                          <p:val>
                                            <p:strVal val="#ppt_w*0.70"/>
                                          </p:val>
                                        </p:tav>
                                        <p:tav tm="100000">
                                          <p:val>
                                            <p:strVal val="#ppt_w"/>
                                          </p:val>
                                        </p:tav>
                                      </p:tavLst>
                                    </p:anim>
                                    <p:anim calcmode="lin" valueType="num">
                                      <p:cBhvr>
                                        <p:cTn id="61" dur="1000" fill="hold"/>
                                        <p:tgtEl>
                                          <p:spTgt spid="148488"/>
                                        </p:tgtEl>
                                        <p:attrNameLst>
                                          <p:attrName>ppt_h</p:attrName>
                                        </p:attrNameLst>
                                      </p:cBhvr>
                                      <p:tavLst>
                                        <p:tav tm="0">
                                          <p:val>
                                            <p:strVal val="#ppt_h"/>
                                          </p:val>
                                        </p:tav>
                                        <p:tav tm="100000">
                                          <p:val>
                                            <p:strVal val="#ppt_h"/>
                                          </p:val>
                                        </p:tav>
                                      </p:tavLst>
                                    </p:anim>
                                    <p:animEffect transition="in" filter="fade">
                                      <p:cBhvr>
                                        <p:cTn id="62" dur="1000"/>
                                        <p:tgtEl>
                                          <p:spTgt spid="1484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5" presetClass="entr" presetSubtype="0" fill="hold" grpId="0" nodeType="clickEffect">
                                  <p:stCondLst>
                                    <p:cond delay="0"/>
                                  </p:stCondLst>
                                  <p:childTnLst>
                                    <p:set>
                                      <p:cBhvr>
                                        <p:cTn id="66" dur="1" fill="hold">
                                          <p:stCondLst>
                                            <p:cond delay="0"/>
                                          </p:stCondLst>
                                        </p:cTn>
                                        <p:tgtEl>
                                          <p:spTgt spid="148489"/>
                                        </p:tgtEl>
                                        <p:attrNameLst>
                                          <p:attrName>style.visibility</p:attrName>
                                        </p:attrNameLst>
                                      </p:cBhvr>
                                      <p:to>
                                        <p:strVal val="visible"/>
                                      </p:to>
                                    </p:set>
                                    <p:anim calcmode="lin" valueType="num">
                                      <p:cBhvr>
                                        <p:cTn id="67" dur="1000" fill="hold"/>
                                        <p:tgtEl>
                                          <p:spTgt spid="148489"/>
                                        </p:tgtEl>
                                        <p:attrNameLst>
                                          <p:attrName>ppt_w</p:attrName>
                                        </p:attrNameLst>
                                      </p:cBhvr>
                                      <p:tavLst>
                                        <p:tav tm="0">
                                          <p:val>
                                            <p:strVal val="#ppt_w*0.70"/>
                                          </p:val>
                                        </p:tav>
                                        <p:tav tm="100000">
                                          <p:val>
                                            <p:strVal val="#ppt_w"/>
                                          </p:val>
                                        </p:tav>
                                      </p:tavLst>
                                    </p:anim>
                                    <p:anim calcmode="lin" valueType="num">
                                      <p:cBhvr>
                                        <p:cTn id="68" dur="1000" fill="hold"/>
                                        <p:tgtEl>
                                          <p:spTgt spid="148489"/>
                                        </p:tgtEl>
                                        <p:attrNameLst>
                                          <p:attrName>ppt_h</p:attrName>
                                        </p:attrNameLst>
                                      </p:cBhvr>
                                      <p:tavLst>
                                        <p:tav tm="0">
                                          <p:val>
                                            <p:strVal val="#ppt_h"/>
                                          </p:val>
                                        </p:tav>
                                        <p:tav tm="100000">
                                          <p:val>
                                            <p:strVal val="#ppt_h"/>
                                          </p:val>
                                        </p:tav>
                                      </p:tavLst>
                                    </p:anim>
                                    <p:animEffect transition="in" filter="fade">
                                      <p:cBhvr>
                                        <p:cTn id="69" dur="1000"/>
                                        <p:tgtEl>
                                          <p:spTgt spid="14848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148490"/>
                                        </p:tgtEl>
                                        <p:attrNameLst>
                                          <p:attrName>style.visibility</p:attrName>
                                        </p:attrNameLst>
                                      </p:cBhvr>
                                      <p:to>
                                        <p:strVal val="visible"/>
                                      </p:to>
                                    </p:set>
                                    <p:anim calcmode="lin" valueType="num">
                                      <p:cBhvr>
                                        <p:cTn id="74" dur="1000" fill="hold"/>
                                        <p:tgtEl>
                                          <p:spTgt spid="148490"/>
                                        </p:tgtEl>
                                        <p:attrNameLst>
                                          <p:attrName>ppt_w</p:attrName>
                                        </p:attrNameLst>
                                      </p:cBhvr>
                                      <p:tavLst>
                                        <p:tav tm="0">
                                          <p:val>
                                            <p:strVal val="#ppt_w*0.70"/>
                                          </p:val>
                                        </p:tav>
                                        <p:tav tm="100000">
                                          <p:val>
                                            <p:strVal val="#ppt_w"/>
                                          </p:val>
                                        </p:tav>
                                      </p:tavLst>
                                    </p:anim>
                                    <p:anim calcmode="lin" valueType="num">
                                      <p:cBhvr>
                                        <p:cTn id="75" dur="1000" fill="hold"/>
                                        <p:tgtEl>
                                          <p:spTgt spid="148490"/>
                                        </p:tgtEl>
                                        <p:attrNameLst>
                                          <p:attrName>ppt_h</p:attrName>
                                        </p:attrNameLst>
                                      </p:cBhvr>
                                      <p:tavLst>
                                        <p:tav tm="0">
                                          <p:val>
                                            <p:strVal val="#ppt_h"/>
                                          </p:val>
                                        </p:tav>
                                        <p:tav tm="100000">
                                          <p:val>
                                            <p:strVal val="#ppt_h"/>
                                          </p:val>
                                        </p:tav>
                                      </p:tavLst>
                                    </p:anim>
                                    <p:animEffect transition="in" filter="fade">
                                      <p:cBhvr>
                                        <p:cTn id="76" dur="1000"/>
                                        <p:tgtEl>
                                          <p:spTgt spid="14849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5" presetClass="entr" presetSubtype="0" fill="hold" grpId="0" nodeType="clickEffect">
                                  <p:stCondLst>
                                    <p:cond delay="0"/>
                                  </p:stCondLst>
                                  <p:childTnLst>
                                    <p:set>
                                      <p:cBhvr>
                                        <p:cTn id="80" dur="1" fill="hold">
                                          <p:stCondLst>
                                            <p:cond delay="0"/>
                                          </p:stCondLst>
                                        </p:cTn>
                                        <p:tgtEl>
                                          <p:spTgt spid="148491"/>
                                        </p:tgtEl>
                                        <p:attrNameLst>
                                          <p:attrName>style.visibility</p:attrName>
                                        </p:attrNameLst>
                                      </p:cBhvr>
                                      <p:to>
                                        <p:strVal val="visible"/>
                                      </p:to>
                                    </p:set>
                                    <p:anim calcmode="lin" valueType="num">
                                      <p:cBhvr>
                                        <p:cTn id="81" dur="1000" fill="hold"/>
                                        <p:tgtEl>
                                          <p:spTgt spid="148491"/>
                                        </p:tgtEl>
                                        <p:attrNameLst>
                                          <p:attrName>ppt_w</p:attrName>
                                        </p:attrNameLst>
                                      </p:cBhvr>
                                      <p:tavLst>
                                        <p:tav tm="0">
                                          <p:val>
                                            <p:strVal val="#ppt_w*0.70"/>
                                          </p:val>
                                        </p:tav>
                                        <p:tav tm="100000">
                                          <p:val>
                                            <p:strVal val="#ppt_w"/>
                                          </p:val>
                                        </p:tav>
                                      </p:tavLst>
                                    </p:anim>
                                    <p:anim calcmode="lin" valueType="num">
                                      <p:cBhvr>
                                        <p:cTn id="82" dur="1000" fill="hold"/>
                                        <p:tgtEl>
                                          <p:spTgt spid="148491"/>
                                        </p:tgtEl>
                                        <p:attrNameLst>
                                          <p:attrName>ppt_h</p:attrName>
                                        </p:attrNameLst>
                                      </p:cBhvr>
                                      <p:tavLst>
                                        <p:tav tm="0">
                                          <p:val>
                                            <p:strVal val="#ppt_h"/>
                                          </p:val>
                                        </p:tav>
                                        <p:tav tm="100000">
                                          <p:val>
                                            <p:strVal val="#ppt_h"/>
                                          </p:val>
                                        </p:tav>
                                      </p:tavLst>
                                    </p:anim>
                                    <p:animEffect transition="in" filter="fade">
                                      <p:cBhvr>
                                        <p:cTn id="83" dur="1000"/>
                                        <p:tgtEl>
                                          <p:spTgt spid="148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84" grpId="0" animBg="1"/>
      <p:bldP spid="148485" grpId="0" animBg="1"/>
      <p:bldP spid="148486" grpId="0" animBg="1"/>
      <p:bldP spid="148487" grpId="0" animBg="1"/>
      <p:bldP spid="148488" grpId="0" animBg="1"/>
      <p:bldP spid="148489" grpId="0" animBg="1"/>
      <p:bldP spid="148490" grpId="0" animBg="1"/>
      <p:bldP spid="14849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7DCBC60-FFEA-4158-B42A-28DC5F7177CC}"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1203" name="Rectangle 2"/>
          <p:cNvSpPr>
            <a:spLocks noGrp="1" noChangeArrowheads="1"/>
          </p:cNvSpPr>
          <p:nvPr>
            <p:ph type="title"/>
          </p:nvPr>
        </p:nvSpPr>
        <p:spPr/>
        <p:txBody>
          <a:bodyPr/>
          <a:lstStyle/>
          <a:p>
            <a:pPr eaLnBrk="1" hangingPunct="1"/>
            <a:r>
              <a:rPr lang="zh-CN" altLang="en-US" smtClean="0"/>
              <a:t>例</a:t>
            </a:r>
            <a:r>
              <a:rPr lang="fr-FR" altLang="zh-CN" smtClean="0"/>
              <a:t>4.3.1</a:t>
            </a:r>
            <a:r>
              <a:rPr lang="zh-CN" altLang="fr-FR" smtClean="0"/>
              <a:t>（续）</a:t>
            </a:r>
            <a:endParaRPr lang="zh-CN" altLang="en-US" smtClean="0"/>
          </a:p>
        </p:txBody>
      </p:sp>
      <p:sp>
        <p:nvSpPr>
          <p:cNvPr id="149507" name="Rectangle 3"/>
          <p:cNvSpPr>
            <a:spLocks noGrp="1" noChangeArrowheads="1"/>
          </p:cNvSpPr>
          <p:nvPr>
            <p:ph type="body" idx="1"/>
          </p:nvPr>
        </p:nvSpPr>
        <p:spPr>
          <a:xfrm>
            <a:off x="395288" y="1196975"/>
            <a:ext cx="8229600" cy="4578350"/>
          </a:xfrm>
        </p:spPr>
        <p:txBody>
          <a:bodyPr/>
          <a:lstStyle/>
          <a:p>
            <a:pPr marL="0" indent="0" eaLnBrk="1" hangingPunct="1">
              <a:lnSpc>
                <a:spcPct val="110000"/>
              </a:lnSpc>
              <a:buFont typeface="Wingdings" panose="05000000000000000000" pitchFamily="2" charset="2"/>
              <a:buNone/>
            </a:pPr>
            <a:r>
              <a:rPr lang="zh-CN" altLang="fr-FR" smtClean="0">
                <a:solidFill>
                  <a:srgbClr val="CC3300"/>
                </a:solidFill>
              </a:rPr>
              <a:t>解</a:t>
            </a:r>
            <a:r>
              <a:rPr lang="zh-CN" altLang="fr-FR" smtClean="0"/>
              <a:t>  在</a:t>
            </a:r>
            <a:r>
              <a:rPr lang="fr-FR" altLang="zh-CN" smtClean="0"/>
              <a:t>(1)</a:t>
            </a:r>
            <a:r>
              <a:rPr lang="zh-CN" altLang="fr-FR" smtClean="0"/>
              <a:t>中，</a:t>
            </a:r>
            <a:r>
              <a:rPr lang="fr-FR" altLang="zh-CN" smtClean="0"/>
              <a:t>P(x)</a:t>
            </a:r>
            <a:r>
              <a:rPr lang="zh-CN" altLang="fr-FR" smtClean="0"/>
              <a:t>中</a:t>
            </a:r>
            <a:r>
              <a:rPr lang="fr-FR" altLang="zh-CN" smtClean="0"/>
              <a:t>x</a:t>
            </a:r>
            <a:r>
              <a:rPr lang="zh-CN" altLang="fr-FR" smtClean="0"/>
              <a:t>，</a:t>
            </a:r>
            <a:r>
              <a:rPr lang="fr-FR" altLang="zh-CN" smtClean="0"/>
              <a:t>R(x, y)</a:t>
            </a:r>
            <a:r>
              <a:rPr lang="zh-CN" altLang="fr-FR" smtClean="0"/>
              <a:t>的</a:t>
            </a:r>
            <a:r>
              <a:rPr lang="fr-FR" altLang="zh-CN" smtClean="0"/>
              <a:t>x</a:t>
            </a:r>
            <a:r>
              <a:rPr lang="zh-CN" altLang="fr-FR" smtClean="0"/>
              <a:t>，</a:t>
            </a:r>
            <a:r>
              <a:rPr lang="fr-FR" altLang="zh-CN" smtClean="0"/>
              <a:t>y</a:t>
            </a:r>
            <a:r>
              <a:rPr lang="zh-CN" altLang="fr-FR" smtClean="0"/>
              <a:t>都为约束变元。 </a:t>
            </a:r>
          </a:p>
          <a:p>
            <a:pPr marL="0" indent="0" eaLnBrk="1" hangingPunct="1">
              <a:lnSpc>
                <a:spcPct val="110000"/>
              </a:lnSpc>
              <a:buFont typeface="Wingdings" panose="05000000000000000000" pitchFamily="2" charset="2"/>
              <a:buNone/>
            </a:pPr>
            <a:r>
              <a:rPr lang="zh-CN" altLang="fr-FR" smtClean="0"/>
              <a:t>       在</a:t>
            </a:r>
            <a:r>
              <a:rPr lang="en-US" altLang="zh-CN" smtClean="0"/>
              <a:t>(2)</a:t>
            </a:r>
            <a:r>
              <a:rPr lang="zh-CN" altLang="en-US" smtClean="0"/>
              <a:t>中，所以</a:t>
            </a:r>
            <a:r>
              <a:rPr lang="en-US" altLang="zh-CN" smtClean="0"/>
              <a:t>P(x)</a:t>
            </a:r>
            <a:r>
              <a:rPr lang="zh-CN" altLang="en-US" smtClean="0"/>
              <a:t>中的</a:t>
            </a:r>
            <a:r>
              <a:rPr lang="en-US" altLang="zh-CN" smtClean="0"/>
              <a:t>x</a:t>
            </a:r>
            <a:r>
              <a:rPr lang="zh-CN" altLang="en-US" smtClean="0"/>
              <a:t>为约束变元，</a:t>
            </a:r>
            <a:r>
              <a:rPr lang="en-US" altLang="zh-CN" smtClean="0"/>
              <a:t>Q(x, y)</a:t>
            </a:r>
            <a:r>
              <a:rPr lang="zh-CN" altLang="en-US" smtClean="0"/>
              <a:t>中的</a:t>
            </a:r>
            <a:r>
              <a:rPr lang="en-US" altLang="zh-CN" smtClean="0"/>
              <a:t>x</a:t>
            </a:r>
            <a:r>
              <a:rPr lang="zh-CN" altLang="en-US" smtClean="0"/>
              <a:t>，</a:t>
            </a:r>
            <a:r>
              <a:rPr lang="en-US" altLang="zh-CN" smtClean="0"/>
              <a:t>y</a:t>
            </a:r>
            <a:r>
              <a:rPr lang="zh-CN" altLang="en-US" smtClean="0"/>
              <a:t>是自由变元。</a:t>
            </a:r>
          </a:p>
          <a:p>
            <a:pPr marL="0" indent="0" eaLnBrk="1" hangingPunct="1">
              <a:lnSpc>
                <a:spcPct val="110000"/>
              </a:lnSpc>
              <a:buFont typeface="Wingdings" panose="05000000000000000000" pitchFamily="2" charset="2"/>
              <a:buNone/>
            </a:pPr>
            <a:r>
              <a:rPr lang="zh-CN" altLang="en-US" smtClean="0"/>
              <a:t>       在</a:t>
            </a:r>
            <a:r>
              <a:rPr lang="en-US" altLang="zh-CN" smtClean="0"/>
              <a:t>(3)</a:t>
            </a:r>
            <a:r>
              <a:rPr lang="zh-CN" altLang="en-US" smtClean="0"/>
              <a:t>中，</a:t>
            </a:r>
            <a:r>
              <a:rPr lang="en-US" altLang="zh-CN" smtClean="0"/>
              <a:t>P(y, z)</a:t>
            </a:r>
            <a:r>
              <a:rPr lang="zh-CN" altLang="en-US" smtClean="0"/>
              <a:t>、</a:t>
            </a:r>
            <a:r>
              <a:rPr lang="en-US" altLang="zh-CN" smtClean="0"/>
              <a:t>Q(x, y)</a:t>
            </a:r>
            <a:r>
              <a:rPr lang="zh-CN" altLang="en-US" smtClean="0"/>
              <a:t>中的</a:t>
            </a:r>
            <a:r>
              <a:rPr lang="en-US" altLang="zh-CN" smtClean="0"/>
              <a:t>x, y</a:t>
            </a:r>
            <a:r>
              <a:rPr lang="zh-CN" altLang="en-US" smtClean="0"/>
              <a:t>都为约束变元，</a:t>
            </a:r>
            <a:r>
              <a:rPr lang="en-US" altLang="zh-CN" smtClean="0"/>
              <a:t>R(x, y)</a:t>
            </a:r>
            <a:r>
              <a:rPr lang="zh-CN" altLang="en-US" smtClean="0"/>
              <a:t>中的</a:t>
            </a:r>
            <a:r>
              <a:rPr lang="en-US" altLang="zh-CN" smtClean="0"/>
              <a:t>x</a:t>
            </a:r>
            <a:r>
              <a:rPr lang="zh-CN" altLang="en-US" smtClean="0"/>
              <a:t>为约束变元，但</a:t>
            </a:r>
            <a:r>
              <a:rPr lang="en-US" altLang="zh-CN" smtClean="0"/>
              <a:t>y</a:t>
            </a:r>
            <a:r>
              <a:rPr lang="zh-CN" altLang="en-US" smtClean="0"/>
              <a:t>为自由变元。</a:t>
            </a:r>
          </a:p>
          <a:p>
            <a:pPr marL="0" indent="0" eaLnBrk="1" hangingPunct="1">
              <a:lnSpc>
                <a:spcPct val="110000"/>
              </a:lnSpc>
              <a:buFont typeface="Wingdings" panose="05000000000000000000" pitchFamily="2" charset="2"/>
              <a:buNone/>
            </a:pPr>
            <a:r>
              <a:rPr lang="zh-CN" altLang="en-US" smtClean="0"/>
              <a:t>       在</a:t>
            </a:r>
            <a:r>
              <a:rPr lang="en-US" altLang="zh-CN" smtClean="0"/>
              <a:t>(4)</a:t>
            </a:r>
            <a:r>
              <a:rPr lang="zh-CN" altLang="en-US" smtClean="0"/>
              <a:t>中，</a:t>
            </a:r>
            <a:r>
              <a:rPr lang="en-US" altLang="zh-CN" smtClean="0"/>
              <a:t>P(x)</a:t>
            </a:r>
            <a:r>
              <a:rPr lang="zh-CN" altLang="en-US" smtClean="0"/>
              <a:t>，</a:t>
            </a:r>
            <a:r>
              <a:rPr lang="en-US" altLang="zh-CN" smtClean="0"/>
              <a:t>R(x)</a:t>
            </a:r>
            <a:r>
              <a:rPr lang="zh-CN" altLang="en-US" smtClean="0"/>
              <a:t>中的</a:t>
            </a:r>
            <a:r>
              <a:rPr lang="en-US" altLang="zh-CN" smtClean="0"/>
              <a:t>x</a:t>
            </a:r>
            <a:r>
              <a:rPr lang="zh-CN" altLang="en-US" smtClean="0"/>
              <a:t>为约束变元，</a:t>
            </a:r>
            <a:r>
              <a:rPr lang="en-US" altLang="zh-CN" smtClean="0"/>
              <a:t>Q(x, y)</a:t>
            </a:r>
            <a:r>
              <a:rPr lang="zh-CN" altLang="en-US" smtClean="0"/>
              <a:t>中的</a:t>
            </a:r>
            <a:r>
              <a:rPr lang="en-US" altLang="zh-CN" smtClean="0"/>
              <a:t>x</a:t>
            </a:r>
            <a:r>
              <a:rPr lang="zh-CN" altLang="en-US" smtClean="0"/>
              <a:t>为自由变元、</a:t>
            </a:r>
            <a:r>
              <a:rPr lang="en-US" altLang="zh-CN" smtClean="0"/>
              <a:t>y</a:t>
            </a:r>
            <a:r>
              <a:rPr lang="zh-CN" altLang="en-US" smtClean="0"/>
              <a:t>是约束变元。</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strips(downLeft)">
                                      <p:cBhvr>
                                        <p:cTn id="7" dur="5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strips(downLeft)">
                                      <p:cBhvr>
                                        <p:cTn id="12" dur="5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9507">
                                            <p:txEl>
                                              <p:pRg st="2" end="2"/>
                                            </p:txEl>
                                          </p:spTgt>
                                        </p:tgtEl>
                                        <p:attrNameLst>
                                          <p:attrName>style.visibility</p:attrName>
                                        </p:attrNameLst>
                                      </p:cBhvr>
                                      <p:to>
                                        <p:strVal val="visible"/>
                                      </p:to>
                                    </p:set>
                                    <p:animEffect transition="in" filter="strips(downLeft)">
                                      <p:cBhvr>
                                        <p:cTn id="17" dur="500"/>
                                        <p:tgtEl>
                                          <p:spTgt spid="14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49507">
                                            <p:txEl>
                                              <p:pRg st="3" end="3"/>
                                            </p:txEl>
                                          </p:spTgt>
                                        </p:tgtEl>
                                        <p:attrNameLst>
                                          <p:attrName>style.visibility</p:attrName>
                                        </p:attrNameLst>
                                      </p:cBhvr>
                                      <p:to>
                                        <p:strVal val="visible"/>
                                      </p:to>
                                    </p:set>
                                    <p:animEffect transition="in" filter="strips(downLeft)">
                                      <p:cBhvr>
                                        <p:cTn id="22" dur="500"/>
                                        <p:tgtEl>
                                          <p:spTgt spid="149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40DB822E-BBD3-4A75-BD90-BB08CE3B1C8F}"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2227" name="Rectangle 2"/>
          <p:cNvSpPr>
            <a:spLocks noGrp="1" noChangeArrowheads="1"/>
          </p:cNvSpPr>
          <p:nvPr>
            <p:ph type="title"/>
          </p:nvPr>
        </p:nvSpPr>
        <p:spPr/>
        <p:txBody>
          <a:bodyPr/>
          <a:lstStyle/>
          <a:p>
            <a:pPr eaLnBrk="1" hangingPunct="1"/>
            <a:r>
              <a:rPr lang="zh-CN" altLang="en-US" smtClean="0"/>
              <a:t>变元混淆</a:t>
            </a:r>
            <a:endParaRPr lang="en-US" altLang="zh-CN" smtClean="0"/>
          </a:p>
        </p:txBody>
      </p:sp>
      <p:sp>
        <p:nvSpPr>
          <p:cNvPr id="151555" name="Rectangle 3"/>
          <p:cNvSpPr>
            <a:spLocks noGrp="1" noChangeArrowheads="1"/>
          </p:cNvSpPr>
          <p:nvPr>
            <p:ph type="body" idx="1"/>
          </p:nvPr>
        </p:nvSpPr>
        <p:spPr>
          <a:xfrm>
            <a:off x="755650" y="1268413"/>
            <a:ext cx="8064500" cy="676275"/>
          </a:xfrm>
        </p:spPr>
        <p:txBody>
          <a:bodyPr/>
          <a:lstStyle/>
          <a:p>
            <a:pPr marL="0" indent="0" eaLnBrk="1" hangingPunct="1">
              <a:buFont typeface="Wingdings" panose="05000000000000000000" pitchFamily="2" charset="2"/>
              <a:buNone/>
            </a:pPr>
            <a:r>
              <a:rPr lang="zh-CN" altLang="fr-FR" sz="3200" smtClean="0"/>
              <a:t>（</a:t>
            </a:r>
            <a:r>
              <a:rPr lang="fr-FR" altLang="zh-CN" sz="3200" smtClean="0"/>
              <a:t>4</a:t>
            </a:r>
            <a:r>
              <a:rPr lang="zh-CN" altLang="fr-FR" sz="3200" smtClean="0"/>
              <a:t>）</a:t>
            </a:r>
            <a:r>
              <a:rPr lang="fr-FR" altLang="zh-CN" sz="3200" smtClean="0"/>
              <a:t>(</a:t>
            </a:r>
            <a:r>
              <a:rPr lang="en-US" altLang="zh-CN" sz="3200" smtClean="0">
                <a:sym typeface="Symbol" panose="05050102010706020507" pitchFamily="18" charset="2"/>
              </a:rPr>
              <a:t></a:t>
            </a:r>
            <a:r>
              <a:rPr lang="fr-FR" altLang="zh-CN" sz="3200" smtClean="0"/>
              <a:t>x)(P(</a:t>
            </a:r>
            <a:r>
              <a:rPr lang="fr-FR" altLang="zh-CN" sz="3200" smtClean="0">
                <a:solidFill>
                  <a:srgbClr val="CC3300"/>
                </a:solidFill>
              </a:rPr>
              <a:t>x</a:t>
            </a:r>
            <a:r>
              <a:rPr lang="fr-FR" altLang="zh-CN" sz="3200" smtClean="0"/>
              <a:t>)→R(</a:t>
            </a:r>
            <a:r>
              <a:rPr lang="fr-FR" altLang="zh-CN" sz="3200" smtClean="0">
                <a:solidFill>
                  <a:srgbClr val="CC3300"/>
                </a:solidFill>
              </a:rPr>
              <a:t>x</a:t>
            </a:r>
            <a:r>
              <a:rPr lang="fr-FR" altLang="zh-CN" sz="3200" smtClean="0"/>
              <a:t>))∧(</a:t>
            </a:r>
            <a:r>
              <a:rPr lang="en-US" altLang="zh-CN" sz="3200" smtClean="0">
                <a:sym typeface="Symbol" panose="05050102010706020507" pitchFamily="18" charset="2"/>
              </a:rPr>
              <a:t></a:t>
            </a:r>
            <a:r>
              <a:rPr lang="fr-FR" altLang="zh-CN" sz="3200" smtClean="0"/>
              <a:t>y)Q(</a:t>
            </a:r>
            <a:r>
              <a:rPr lang="fr-FR" altLang="zh-CN" sz="3200" smtClean="0">
                <a:solidFill>
                  <a:srgbClr val="333399"/>
                </a:solidFill>
              </a:rPr>
              <a:t>x</a:t>
            </a:r>
            <a:r>
              <a:rPr lang="fr-FR" altLang="zh-CN" sz="3200" smtClean="0"/>
              <a:t>, y)</a:t>
            </a:r>
            <a:endParaRPr lang="zh-CN" altLang="en-US" sz="3200" smtClean="0"/>
          </a:p>
        </p:txBody>
      </p:sp>
      <p:sp>
        <p:nvSpPr>
          <p:cNvPr id="151556" name="AutoShape 4"/>
          <p:cNvSpPr>
            <a:spLocks noChangeArrowheads="1"/>
          </p:cNvSpPr>
          <p:nvPr/>
        </p:nvSpPr>
        <p:spPr bwMode="auto">
          <a:xfrm>
            <a:off x="1979613" y="2565400"/>
            <a:ext cx="1727200" cy="1079500"/>
          </a:xfrm>
          <a:prstGeom prst="cloudCallout">
            <a:avLst>
              <a:gd name="adj1" fmla="val 50736"/>
              <a:gd name="adj2" fmla="val -106764"/>
            </a:avLst>
          </a:prstGeom>
          <a:solidFill>
            <a:srgbClr val="FFCC99"/>
          </a:solidFill>
          <a:ln w="9525">
            <a:solidFill>
              <a:schemeClr val="tx1"/>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sz="2400">
                <a:latin typeface="Arial" panose="020B0604020202020204" pitchFamily="34" charset="0"/>
                <a:ea typeface="宋体" panose="02010600030101010101" pitchFamily="2" charset="-122"/>
              </a:rPr>
              <a:t>约束变元</a:t>
            </a:r>
            <a:endParaRPr lang="en-US" altLang="zh-CN" sz="2400">
              <a:latin typeface="Arial" panose="020B0604020202020204" pitchFamily="34" charset="0"/>
              <a:ea typeface="宋体" panose="02010600030101010101" pitchFamily="2" charset="-122"/>
            </a:endParaRPr>
          </a:p>
        </p:txBody>
      </p:sp>
      <p:sp>
        <p:nvSpPr>
          <p:cNvPr id="151557" name="AutoShape 5"/>
          <p:cNvSpPr>
            <a:spLocks noChangeArrowheads="1"/>
          </p:cNvSpPr>
          <p:nvPr/>
        </p:nvSpPr>
        <p:spPr bwMode="auto">
          <a:xfrm>
            <a:off x="6443663" y="2636838"/>
            <a:ext cx="2016125" cy="1079500"/>
          </a:xfrm>
          <a:prstGeom prst="cloudCallout">
            <a:avLst>
              <a:gd name="adj1" fmla="val -21102"/>
              <a:gd name="adj2" fmla="val -117796"/>
            </a:avLst>
          </a:prstGeom>
          <a:solidFill>
            <a:srgbClr val="99CCFF"/>
          </a:solidFill>
          <a:ln w="9525">
            <a:solidFill>
              <a:schemeClr val="tx1"/>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sz="2400">
                <a:latin typeface="Arial" panose="020B0604020202020204" pitchFamily="34" charset="0"/>
                <a:ea typeface="宋体" panose="02010600030101010101" pitchFamily="2" charset="-122"/>
              </a:rPr>
              <a:t>自由变元</a:t>
            </a:r>
            <a:endParaRPr lang="en-US" altLang="zh-CN" sz="2400">
              <a:latin typeface="Arial" panose="020B0604020202020204" pitchFamily="34" charset="0"/>
              <a:ea typeface="宋体" panose="02010600030101010101" pitchFamily="2" charset="-122"/>
            </a:endParaRPr>
          </a:p>
        </p:txBody>
      </p:sp>
      <p:sp>
        <p:nvSpPr>
          <p:cNvPr id="151558" name="Rectangle 6"/>
          <p:cNvSpPr>
            <a:spLocks noChangeArrowheads="1"/>
          </p:cNvSpPr>
          <p:nvPr/>
        </p:nvSpPr>
        <p:spPr bwMode="gray">
          <a:xfrm>
            <a:off x="539750" y="3789363"/>
            <a:ext cx="8301038"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      在一个公式中，某一个变元的出现</a:t>
            </a:r>
            <a:r>
              <a:rPr lang="zh-CN" altLang="en-US">
                <a:solidFill>
                  <a:srgbClr val="0000FF"/>
                </a:solidFill>
              </a:rPr>
              <a:t>即可以是自由的，又可以是约束的</a:t>
            </a:r>
            <a:r>
              <a:rPr lang="zh-CN" altLang="en-US"/>
              <a:t>，如</a:t>
            </a:r>
            <a:r>
              <a:rPr lang="en-US" altLang="zh-CN"/>
              <a:t>(4)</a:t>
            </a:r>
            <a:r>
              <a:rPr lang="zh-CN" altLang="en-US"/>
              <a:t>中的</a:t>
            </a:r>
            <a:r>
              <a:rPr lang="en-US" altLang="zh-CN"/>
              <a:t>x</a:t>
            </a:r>
            <a:r>
              <a:rPr lang="zh-CN" altLang="en-US"/>
              <a:t>。为了使得我们的研究更方便，而不致引起混淆，同时为了使其式子给大家以一目了然的结果，对于表示不同意思的个体变元，我们总是以</a:t>
            </a:r>
            <a:r>
              <a:rPr lang="zh-CN" altLang="en-US">
                <a:solidFill>
                  <a:srgbClr val="FF0000"/>
                </a:solidFill>
              </a:rPr>
              <a:t>不同的变量符号</a:t>
            </a:r>
            <a:r>
              <a:rPr lang="zh-CN" altLang="en-US"/>
              <a:t>来表示之。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 calcmode="lin" valueType="num">
                                      <p:cBhvr additive="base">
                                        <p:cTn id="12" dur="500" fill="hold"/>
                                        <p:tgtEl>
                                          <p:spTgt spid="151556"/>
                                        </p:tgtEl>
                                        <p:attrNameLst>
                                          <p:attrName>ppt_x</p:attrName>
                                        </p:attrNameLst>
                                      </p:cBhvr>
                                      <p:tavLst>
                                        <p:tav tm="0">
                                          <p:val>
                                            <p:strVal val="0-#ppt_w/2"/>
                                          </p:val>
                                        </p:tav>
                                        <p:tav tm="100000">
                                          <p:val>
                                            <p:strVal val="#ppt_x"/>
                                          </p:val>
                                        </p:tav>
                                      </p:tavLst>
                                    </p:anim>
                                    <p:anim calcmode="lin" valueType="num">
                                      <p:cBhvr additive="base">
                                        <p:cTn id="13" dur="500" fill="hold"/>
                                        <p:tgtEl>
                                          <p:spTgt spid="15155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1557"/>
                                        </p:tgtEl>
                                        <p:attrNameLst>
                                          <p:attrName>style.visibility</p:attrName>
                                        </p:attrNameLst>
                                      </p:cBhvr>
                                      <p:to>
                                        <p:strVal val="visible"/>
                                      </p:to>
                                    </p:set>
                                    <p:anim calcmode="lin" valueType="num">
                                      <p:cBhvr additive="base">
                                        <p:cTn id="18" dur="500" fill="hold"/>
                                        <p:tgtEl>
                                          <p:spTgt spid="151557"/>
                                        </p:tgtEl>
                                        <p:attrNameLst>
                                          <p:attrName>ppt_x</p:attrName>
                                        </p:attrNameLst>
                                      </p:cBhvr>
                                      <p:tavLst>
                                        <p:tav tm="0">
                                          <p:val>
                                            <p:strVal val="1+#ppt_w/2"/>
                                          </p:val>
                                        </p:tav>
                                        <p:tav tm="100000">
                                          <p:val>
                                            <p:strVal val="#ppt_x"/>
                                          </p:val>
                                        </p:tav>
                                      </p:tavLst>
                                    </p:anim>
                                    <p:anim calcmode="lin" valueType="num">
                                      <p:cBhvr additive="base">
                                        <p:cTn id="19"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151558"/>
                                        </p:tgtEl>
                                        <p:attrNameLst>
                                          <p:attrName>style.visibility</p:attrName>
                                        </p:attrNameLst>
                                      </p:cBhvr>
                                      <p:to>
                                        <p:strVal val="visible"/>
                                      </p:to>
                                    </p:set>
                                    <p:animEffect transition="in" filter="barn(inHorizontal)">
                                      <p:cBhvr>
                                        <p:cTn id="24"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51556" grpId="0" animBg="1"/>
      <p:bldP spid="151557" grpId="0" animBg="1"/>
      <p:bldP spid="15155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DF5E168-71A3-4373-9F30-6D24A095391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3251" name="Rectangle 2"/>
          <p:cNvSpPr>
            <a:spLocks noGrp="1" noChangeArrowheads="1"/>
          </p:cNvSpPr>
          <p:nvPr>
            <p:ph type="title"/>
          </p:nvPr>
        </p:nvSpPr>
        <p:spPr/>
        <p:txBody>
          <a:bodyPr/>
          <a:lstStyle/>
          <a:p>
            <a:pPr eaLnBrk="1" hangingPunct="1"/>
            <a:r>
              <a:rPr lang="zh-CN" altLang="en-US" smtClean="0"/>
              <a:t>两个规则</a:t>
            </a:r>
            <a:endParaRPr lang="en-US" altLang="zh-CN" smtClean="0"/>
          </a:p>
        </p:txBody>
      </p:sp>
      <p:sp>
        <p:nvSpPr>
          <p:cNvPr id="150531" name="Rectangle 3"/>
          <p:cNvSpPr>
            <a:spLocks noGrp="1" noChangeArrowheads="1"/>
          </p:cNvSpPr>
          <p:nvPr>
            <p:ph type="body" idx="1"/>
          </p:nvPr>
        </p:nvSpPr>
        <p:spPr>
          <a:xfrm>
            <a:off x="323850" y="1125538"/>
            <a:ext cx="8424863" cy="5289550"/>
          </a:xfrm>
        </p:spPr>
        <p:txBody>
          <a:bodyPr/>
          <a:lstStyle/>
          <a:p>
            <a:pPr marL="0" indent="0" eaLnBrk="1" hangingPunct="1">
              <a:buFont typeface="Wingdings" panose="05000000000000000000" pitchFamily="2" charset="2"/>
              <a:buNone/>
            </a:pPr>
            <a:r>
              <a:rPr lang="zh-CN" altLang="en-US" sz="3200" smtClean="0">
                <a:solidFill>
                  <a:schemeClr val="accent2"/>
                </a:solidFill>
              </a:rPr>
              <a:t>规则</a:t>
            </a:r>
            <a:r>
              <a:rPr lang="en-US" altLang="zh-CN" sz="3200" smtClean="0">
                <a:solidFill>
                  <a:schemeClr val="accent2"/>
                </a:solidFill>
              </a:rPr>
              <a:t>1(</a:t>
            </a:r>
            <a:r>
              <a:rPr lang="zh-CN" altLang="en-US" sz="3200" smtClean="0">
                <a:solidFill>
                  <a:schemeClr val="accent2"/>
                </a:solidFill>
              </a:rPr>
              <a:t>约束变元的改名规则</a:t>
            </a:r>
            <a:r>
              <a:rPr lang="en-US" altLang="zh-CN" sz="3200" smtClean="0">
                <a:solidFill>
                  <a:schemeClr val="accent2"/>
                </a:solidFill>
              </a:rPr>
              <a:t>)</a:t>
            </a:r>
            <a:r>
              <a:rPr lang="zh-CN" altLang="en-US" smtClean="0"/>
              <a:t>：</a:t>
            </a:r>
          </a:p>
          <a:p>
            <a:pPr marL="0" indent="0" eaLnBrk="1" hangingPunct="1">
              <a:buFont typeface="Wingdings" panose="05000000000000000000" pitchFamily="2" charset="2"/>
              <a:buNone/>
            </a:pPr>
            <a:r>
              <a:rPr lang="zh-CN" altLang="en-US" smtClean="0"/>
              <a:t>（</a:t>
            </a:r>
            <a:r>
              <a:rPr lang="en-US" altLang="zh-CN" smtClean="0"/>
              <a:t>1</a:t>
            </a:r>
            <a:r>
              <a:rPr lang="zh-CN" altLang="en-US" smtClean="0"/>
              <a:t>）</a:t>
            </a:r>
            <a:r>
              <a:rPr lang="zh-CN" altLang="en-US" smtClean="0">
                <a:solidFill>
                  <a:srgbClr val="0000FF"/>
                </a:solidFill>
              </a:rPr>
              <a:t>将量词中出现的变元以及该量词辖域中此变量之所有约束出现都用新的个体变元替换</a:t>
            </a:r>
            <a:r>
              <a:rPr lang="zh-CN" altLang="en-US" smtClean="0"/>
              <a:t>；</a:t>
            </a:r>
          </a:p>
          <a:p>
            <a:pPr marL="0" indent="0" eaLnBrk="1" hangingPunct="1">
              <a:buFont typeface="Wingdings" panose="05000000000000000000" pitchFamily="2" charset="2"/>
              <a:buNone/>
            </a:pPr>
            <a:r>
              <a:rPr lang="zh-CN" altLang="en-US" smtClean="0"/>
              <a:t>（</a:t>
            </a:r>
            <a:r>
              <a:rPr lang="en-US" altLang="zh-CN" smtClean="0"/>
              <a:t>2</a:t>
            </a:r>
            <a:r>
              <a:rPr lang="zh-CN" altLang="en-US" smtClean="0"/>
              <a:t>）</a:t>
            </a:r>
            <a:r>
              <a:rPr lang="zh-CN" altLang="en-US" smtClean="0">
                <a:solidFill>
                  <a:srgbClr val="0000FF"/>
                </a:solidFill>
              </a:rPr>
              <a:t>新的变元一定要有别于改名辖域中的所有其它变量</a:t>
            </a:r>
            <a:r>
              <a:rPr lang="zh-CN" altLang="en-US" smtClean="0"/>
              <a:t>。</a:t>
            </a:r>
          </a:p>
          <a:p>
            <a:pPr marL="0" indent="0" eaLnBrk="1" hangingPunct="1">
              <a:buFont typeface="Wingdings" panose="05000000000000000000" pitchFamily="2" charset="2"/>
              <a:buNone/>
            </a:pPr>
            <a:r>
              <a:rPr lang="zh-CN" altLang="en-US" sz="3200" smtClean="0">
                <a:solidFill>
                  <a:schemeClr val="accent2"/>
                </a:solidFill>
              </a:rPr>
              <a:t>规则</a:t>
            </a:r>
            <a:r>
              <a:rPr lang="en-US" altLang="zh-CN" sz="3200" smtClean="0">
                <a:solidFill>
                  <a:schemeClr val="accent2"/>
                </a:solidFill>
              </a:rPr>
              <a:t>2(</a:t>
            </a:r>
            <a:r>
              <a:rPr lang="zh-CN" altLang="en-US" sz="3200" smtClean="0">
                <a:solidFill>
                  <a:schemeClr val="accent2"/>
                </a:solidFill>
              </a:rPr>
              <a:t>自由变元的代入规则</a:t>
            </a:r>
            <a:r>
              <a:rPr lang="en-US" altLang="zh-CN" sz="3200" smtClean="0">
                <a:solidFill>
                  <a:schemeClr val="accent2"/>
                </a:solidFill>
              </a:rPr>
              <a:t>)</a:t>
            </a:r>
            <a:r>
              <a:rPr lang="zh-CN" altLang="en-US" smtClean="0"/>
              <a:t>：</a:t>
            </a:r>
          </a:p>
          <a:p>
            <a:pPr marL="0" indent="0" eaLnBrk="1" hangingPunct="1">
              <a:buFont typeface="Wingdings" panose="05000000000000000000" pitchFamily="2" charset="2"/>
              <a:buNone/>
            </a:pPr>
            <a:r>
              <a:rPr lang="zh-CN" altLang="en-US" smtClean="0"/>
              <a:t>（</a:t>
            </a:r>
            <a:r>
              <a:rPr lang="en-US" altLang="zh-CN" smtClean="0"/>
              <a:t>1</a:t>
            </a:r>
            <a:r>
              <a:rPr lang="zh-CN" altLang="en-US" smtClean="0"/>
              <a:t>）</a:t>
            </a:r>
            <a:r>
              <a:rPr lang="zh-CN" altLang="en-US" smtClean="0">
                <a:solidFill>
                  <a:srgbClr val="0000FF"/>
                </a:solidFill>
              </a:rPr>
              <a:t>将公式中出现该自由变元的每一处都用新的个体变元替换</a:t>
            </a:r>
            <a:r>
              <a:rPr lang="zh-CN" altLang="en-US" smtClean="0"/>
              <a:t>；</a:t>
            </a:r>
          </a:p>
          <a:p>
            <a:pPr marL="0" indent="0" eaLnBrk="1" hangingPunct="1">
              <a:buFont typeface="Wingdings" panose="05000000000000000000" pitchFamily="2" charset="2"/>
              <a:buNone/>
            </a:pPr>
            <a:r>
              <a:rPr lang="zh-CN" altLang="en-US" smtClean="0"/>
              <a:t>（</a:t>
            </a:r>
            <a:r>
              <a:rPr lang="en-US" altLang="zh-CN" smtClean="0"/>
              <a:t>2</a:t>
            </a:r>
            <a:r>
              <a:rPr lang="zh-CN" altLang="en-US" smtClean="0"/>
              <a:t>）</a:t>
            </a:r>
            <a:r>
              <a:rPr lang="zh-CN" altLang="en-US" smtClean="0">
                <a:solidFill>
                  <a:srgbClr val="0000FF"/>
                </a:solidFill>
              </a:rPr>
              <a:t>新变元不允许在原公式中以任何约束形式出现</a:t>
            </a:r>
            <a:r>
              <a:rPr lang="zh-CN" altLang="en-US" smtClean="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arn(inHorizontal)">
                                      <p:cBhvr>
                                        <p:cTn id="7" dur="500"/>
                                        <p:tgtEl>
                                          <p:spTgt spid="15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arn(inHorizontal)">
                                      <p:cBhvr>
                                        <p:cTn id="12" dur="500"/>
                                        <p:tgtEl>
                                          <p:spTgt spid="150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barn(inHorizontal)">
                                      <p:cBhvr>
                                        <p:cTn id="17" dur="500"/>
                                        <p:tgtEl>
                                          <p:spTgt spid="150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barn(inHorizontal)">
                                      <p:cBhvr>
                                        <p:cTn id="22" dur="500"/>
                                        <p:tgtEl>
                                          <p:spTgt spid="150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barn(inHorizontal)">
                                      <p:cBhvr>
                                        <p:cTn id="27" dur="500"/>
                                        <p:tgtEl>
                                          <p:spTgt spid="150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50531">
                                            <p:txEl>
                                              <p:pRg st="5" end="5"/>
                                            </p:txEl>
                                          </p:spTgt>
                                        </p:tgtEl>
                                        <p:attrNameLst>
                                          <p:attrName>style.visibility</p:attrName>
                                        </p:attrNameLst>
                                      </p:cBhvr>
                                      <p:to>
                                        <p:strVal val="visible"/>
                                      </p:to>
                                    </p:set>
                                    <p:animEffect transition="in" filter="barn(inHorizontal)">
                                      <p:cBhvr>
                                        <p:cTn id="32" dur="500"/>
                                        <p:tgtEl>
                                          <p:spTgt spid="150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C79879A-B62F-496D-85E1-D31AA066FB5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4275" name="Rectangle 2"/>
          <p:cNvSpPr>
            <a:spLocks noGrp="1" noChangeArrowheads="1"/>
          </p:cNvSpPr>
          <p:nvPr>
            <p:ph type="title"/>
          </p:nvPr>
        </p:nvSpPr>
        <p:spPr/>
        <p:txBody>
          <a:bodyPr/>
          <a:lstStyle/>
          <a:p>
            <a:pPr eaLnBrk="1" hangingPunct="1"/>
            <a:r>
              <a:rPr lang="zh-CN" altLang="en-US" smtClean="0"/>
              <a:t>例</a:t>
            </a:r>
            <a:r>
              <a:rPr lang="en-US" altLang="zh-CN" smtClean="0"/>
              <a:t>4.3.2</a:t>
            </a:r>
            <a:endParaRPr lang="zh-CN" altLang="en-US" smtClean="0"/>
          </a:p>
        </p:txBody>
      </p:sp>
      <p:sp>
        <p:nvSpPr>
          <p:cNvPr id="152579" name="Rectangle 3"/>
          <p:cNvSpPr>
            <a:spLocks noGrp="1" noChangeArrowheads="1"/>
          </p:cNvSpPr>
          <p:nvPr>
            <p:ph type="body" idx="1"/>
          </p:nvPr>
        </p:nvSpPr>
        <p:spPr>
          <a:xfrm>
            <a:off x="395288" y="1195388"/>
            <a:ext cx="8291512" cy="4622800"/>
          </a:xfrm>
        </p:spPr>
        <p:txBody>
          <a:bodyPr/>
          <a:lstStyle/>
          <a:p>
            <a:pPr marL="0" indent="0" eaLnBrk="1" hangingPunct="1">
              <a:buFont typeface="Wingdings" panose="05000000000000000000" pitchFamily="2" charset="2"/>
              <a:buNone/>
            </a:pPr>
            <a:r>
              <a:rPr lang="zh-CN" altLang="en-US" smtClean="0"/>
              <a:t>（</a:t>
            </a:r>
            <a:r>
              <a:rPr lang="en-US" altLang="zh-CN" smtClean="0"/>
              <a:t>1</a:t>
            </a:r>
            <a:r>
              <a:rPr lang="zh-CN" altLang="en-US" smtClean="0"/>
              <a:t>）将公式</a:t>
            </a:r>
            <a:r>
              <a:rPr lang="en-US" altLang="zh-CN" smtClean="0"/>
              <a:t>(</a:t>
            </a:r>
            <a:r>
              <a:rPr lang="en-US" altLang="zh-CN" smtClean="0">
                <a:sym typeface="Symbol" panose="05050102010706020507" pitchFamily="18" charset="2"/>
              </a:rPr>
              <a:t></a:t>
            </a:r>
            <a:r>
              <a:rPr lang="en-US" altLang="zh-CN" smtClean="0"/>
              <a:t>x)(P(x)→Q(x, y))∧R(x, y)</a:t>
            </a:r>
            <a:r>
              <a:rPr lang="zh-CN" altLang="en-US" smtClean="0"/>
              <a:t>中的约束变元</a:t>
            </a:r>
            <a:r>
              <a:rPr lang="en-US" altLang="zh-CN" smtClean="0"/>
              <a:t>x</a:t>
            </a:r>
            <a:r>
              <a:rPr lang="zh-CN" altLang="en-US" smtClean="0"/>
              <a:t>进行改名；</a:t>
            </a:r>
          </a:p>
          <a:p>
            <a:pPr marL="0" indent="0" eaLnBrk="1" hangingPunct="1">
              <a:buFont typeface="Wingdings" panose="05000000000000000000" pitchFamily="2" charset="2"/>
              <a:buNone/>
            </a:pPr>
            <a:r>
              <a:rPr lang="zh-CN" altLang="en-US" smtClean="0"/>
              <a:t>（</a:t>
            </a:r>
            <a:r>
              <a:rPr lang="en-US" altLang="zh-CN" smtClean="0"/>
              <a:t>2</a:t>
            </a:r>
            <a:r>
              <a:rPr lang="zh-CN" altLang="en-US" smtClean="0"/>
              <a:t>）将公式</a:t>
            </a:r>
            <a:r>
              <a:rPr lang="en-US" altLang="zh-CN" smtClean="0"/>
              <a:t>(</a:t>
            </a:r>
            <a:r>
              <a:rPr lang="en-US" altLang="zh-CN" smtClean="0">
                <a:sym typeface="Symbol" panose="05050102010706020507" pitchFamily="18" charset="2"/>
              </a:rPr>
              <a:t></a:t>
            </a:r>
            <a:r>
              <a:rPr lang="en-US" altLang="zh-CN" smtClean="0"/>
              <a:t>x)(P(x)→Q(x, y))∧R(x, y)</a:t>
            </a:r>
            <a:r>
              <a:rPr lang="zh-CN" altLang="en-US" smtClean="0"/>
              <a:t>中的自由变元</a:t>
            </a:r>
            <a:r>
              <a:rPr lang="en-US" altLang="zh-CN" smtClean="0"/>
              <a:t>y</a:t>
            </a:r>
            <a:r>
              <a:rPr lang="zh-CN" altLang="en-US" smtClean="0"/>
              <a:t>进行代入。</a:t>
            </a:r>
          </a:p>
          <a:p>
            <a:pPr marL="0" indent="0" eaLnBrk="1" hangingPunct="1">
              <a:buFont typeface="Wingdings" panose="05000000000000000000" pitchFamily="2" charset="2"/>
              <a:buNone/>
            </a:pPr>
            <a:r>
              <a:rPr lang="zh-CN" altLang="en-US" smtClean="0">
                <a:solidFill>
                  <a:srgbClr val="CC3300"/>
                </a:solidFill>
              </a:rPr>
              <a:t>解</a:t>
            </a:r>
            <a:r>
              <a:rPr lang="zh-CN" altLang="en-US" smtClean="0"/>
              <a:t>   利用规则</a:t>
            </a:r>
            <a:r>
              <a:rPr lang="en-US" altLang="zh-CN" smtClean="0"/>
              <a:t>1</a:t>
            </a:r>
            <a:r>
              <a:rPr lang="zh-CN" altLang="en-US" smtClean="0"/>
              <a:t>对</a:t>
            </a:r>
            <a:r>
              <a:rPr lang="en-US" altLang="zh-CN" smtClean="0"/>
              <a:t>x</a:t>
            </a:r>
            <a:r>
              <a:rPr lang="zh-CN" altLang="en-US" smtClean="0"/>
              <a:t>进行改名，则：</a:t>
            </a:r>
          </a:p>
          <a:p>
            <a:pPr marL="0" indent="0" eaLnBrk="1" hangingPunct="1">
              <a:buFont typeface="Wingdings" panose="05000000000000000000" pitchFamily="2" charset="2"/>
              <a:buNone/>
            </a:pPr>
            <a:r>
              <a:rPr lang="zh-CN" altLang="en-US" smtClean="0"/>
              <a:t>     </a:t>
            </a:r>
            <a:r>
              <a:rPr lang="fr-FR" altLang="zh-CN" smtClean="0"/>
              <a:t>(</a:t>
            </a:r>
            <a:r>
              <a:rPr lang="en-US" altLang="zh-CN" smtClean="0">
                <a:sym typeface="Symbol" panose="05050102010706020507" pitchFamily="18" charset="2"/>
              </a:rPr>
              <a:t></a:t>
            </a:r>
            <a:r>
              <a:rPr lang="fr-FR" altLang="zh-CN" smtClean="0"/>
              <a:t>z)(P(z)→Q(z, y))∧R(x, y)</a:t>
            </a:r>
          </a:p>
          <a:p>
            <a:pPr marL="0" indent="0" eaLnBrk="1" hangingPunct="1">
              <a:buFont typeface="Wingdings" panose="05000000000000000000" pitchFamily="2" charset="2"/>
              <a:buNone/>
            </a:pPr>
            <a:r>
              <a:rPr lang="zh-CN" altLang="fr-FR" smtClean="0"/>
              <a:t>     </a:t>
            </a:r>
            <a:r>
              <a:rPr lang="fr-FR" altLang="zh-CN" smtClean="0"/>
              <a:t>(</a:t>
            </a:r>
            <a:r>
              <a:rPr lang="en-US" altLang="zh-CN" smtClean="0">
                <a:sym typeface="Symbol" panose="05050102010706020507" pitchFamily="18" charset="2"/>
              </a:rPr>
              <a:t></a:t>
            </a:r>
            <a:r>
              <a:rPr lang="fr-FR" altLang="zh-CN" smtClean="0"/>
              <a:t>z)(P(z)→R(x, y))∧R(x, y)</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y)(P(y)→R(y, y))∧R(x, y)</a:t>
            </a:r>
            <a:endParaRPr lang="zh-CN" altLang="en-US" smtClean="0"/>
          </a:p>
        </p:txBody>
      </p:sp>
      <p:sp>
        <p:nvSpPr>
          <p:cNvPr id="152580" name="Rectangle 4"/>
          <p:cNvSpPr>
            <a:spLocks noChangeArrowheads="1"/>
          </p:cNvSpPr>
          <p:nvPr/>
        </p:nvSpPr>
        <p:spPr bwMode="auto">
          <a:xfrm>
            <a:off x="6227763" y="4076700"/>
            <a:ext cx="21605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t> </a:t>
            </a:r>
            <a:r>
              <a:rPr lang="fr-FR" altLang="zh-CN"/>
              <a:t>-------</a:t>
            </a:r>
            <a:r>
              <a:rPr lang="zh-CN" altLang="fr-FR">
                <a:solidFill>
                  <a:srgbClr val="FF0000"/>
                </a:solidFill>
              </a:rPr>
              <a:t>对</a:t>
            </a:r>
            <a:endParaRPr lang="zh-CN" altLang="en-US">
              <a:solidFill>
                <a:srgbClr val="FF0000"/>
              </a:solidFill>
            </a:endParaRPr>
          </a:p>
          <a:p>
            <a:pPr eaLnBrk="1" hangingPunct="1">
              <a:buFont typeface="Wingdings" panose="05000000000000000000" pitchFamily="2" charset="2"/>
              <a:buNone/>
            </a:pPr>
            <a:r>
              <a:rPr lang="zh-CN" altLang="en-US">
                <a:solidFill>
                  <a:srgbClr val="FF0000"/>
                </a:solidFill>
              </a:rPr>
              <a:t> </a:t>
            </a:r>
            <a:r>
              <a:rPr lang="fr-FR" altLang="zh-CN"/>
              <a:t>-------</a:t>
            </a:r>
            <a:r>
              <a:rPr lang="zh-CN" altLang="en-US">
                <a:solidFill>
                  <a:srgbClr val="FF0000"/>
                </a:solidFill>
              </a:rPr>
              <a:t>错</a:t>
            </a:r>
          </a:p>
          <a:p>
            <a:pPr eaLnBrk="1" hangingPunct="1">
              <a:buFont typeface="Wingdings" panose="05000000000000000000" pitchFamily="2" charset="2"/>
              <a:buNone/>
            </a:pPr>
            <a:r>
              <a:rPr lang="en-US" altLang="zh-CN">
                <a:solidFill>
                  <a:srgbClr val="FF0000"/>
                </a:solidFill>
              </a:rPr>
              <a:t> </a:t>
            </a:r>
            <a:r>
              <a:rPr lang="fr-FR" altLang="zh-CN"/>
              <a:t>-------</a:t>
            </a:r>
            <a:r>
              <a:rPr lang="zh-CN" altLang="fr-FR">
                <a:solidFill>
                  <a:srgbClr val="FF0000"/>
                </a:solidFill>
              </a:rPr>
              <a:t>错</a:t>
            </a:r>
            <a:endParaRPr lang="zh-CN" altLang="en-US">
              <a:solidFill>
                <a:srgbClr val="FF0000"/>
              </a:solidFill>
            </a:endParaRPr>
          </a:p>
        </p:txBody>
      </p:sp>
      <p:sp>
        <p:nvSpPr>
          <p:cNvPr id="152581" name="Rectangle 5"/>
          <p:cNvSpPr>
            <a:spLocks noChangeArrowheads="1"/>
          </p:cNvSpPr>
          <p:nvPr/>
        </p:nvSpPr>
        <p:spPr bwMode="auto">
          <a:xfrm>
            <a:off x="1258888" y="3573463"/>
            <a:ext cx="7416800" cy="25209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t>利用规则</a:t>
            </a:r>
            <a:r>
              <a:rPr lang="en-US" altLang="zh-CN"/>
              <a:t>2</a:t>
            </a:r>
            <a:r>
              <a:rPr lang="zh-CN" altLang="en-US"/>
              <a:t>对</a:t>
            </a:r>
            <a:r>
              <a:rPr lang="en-US" altLang="zh-CN"/>
              <a:t>y</a:t>
            </a:r>
            <a:r>
              <a:rPr lang="zh-CN" altLang="en-US"/>
              <a:t>进行代入，则：</a:t>
            </a:r>
          </a:p>
          <a:p>
            <a:pPr eaLnBrk="1" hangingPunct="1">
              <a:buFont typeface="Wingdings" panose="05000000000000000000" pitchFamily="2" charset="2"/>
              <a:buNone/>
            </a:pPr>
            <a:r>
              <a:rPr lang="zh-CN" altLang="en-US"/>
              <a:t>  </a:t>
            </a:r>
            <a:r>
              <a:rPr lang="en-US" altLang="zh-CN"/>
              <a:t>(</a:t>
            </a:r>
            <a:r>
              <a:rPr lang="en-US" altLang="zh-CN">
                <a:sym typeface="Symbol" panose="05050102010706020507" pitchFamily="18" charset="2"/>
              </a:rPr>
              <a:t></a:t>
            </a:r>
            <a:r>
              <a:rPr lang="en-US" altLang="zh-CN"/>
              <a:t>x)(P(x)→Q(x, z))∧R(x, z)</a:t>
            </a:r>
          </a:p>
          <a:p>
            <a:pPr eaLnBrk="1" hangingPunct="1">
              <a:buFont typeface="Wingdings" panose="05000000000000000000" pitchFamily="2" charset="2"/>
              <a:buNone/>
            </a:pPr>
            <a:r>
              <a:rPr lang="zh-CN" altLang="en-US"/>
              <a:t>  </a:t>
            </a:r>
            <a:r>
              <a:rPr lang="en-US" altLang="zh-CN"/>
              <a:t>(</a:t>
            </a:r>
            <a:r>
              <a:rPr lang="en-US" altLang="zh-CN">
                <a:sym typeface="Symbol" panose="05050102010706020507" pitchFamily="18" charset="2"/>
              </a:rPr>
              <a:t></a:t>
            </a:r>
            <a:r>
              <a:rPr lang="en-US" altLang="zh-CN"/>
              <a:t>x)(P(x)→Q(x, z))∧R(x, y)</a:t>
            </a:r>
          </a:p>
          <a:p>
            <a:pPr eaLnBrk="1" hangingPunct="1">
              <a:buFont typeface="Wingdings" panose="05000000000000000000" pitchFamily="2" charset="2"/>
              <a:buNone/>
            </a:pPr>
            <a:r>
              <a:rPr lang="en-US" altLang="zh-CN"/>
              <a:t>  </a:t>
            </a:r>
            <a:r>
              <a:rPr lang="fr-FR" altLang="zh-CN"/>
              <a:t>(</a:t>
            </a:r>
            <a:r>
              <a:rPr lang="en-US" altLang="zh-CN">
                <a:sym typeface="Symbol" panose="05050102010706020507" pitchFamily="18" charset="2"/>
              </a:rPr>
              <a:t></a:t>
            </a:r>
            <a:r>
              <a:rPr lang="fr-FR" altLang="zh-CN"/>
              <a:t>x)(P(x)→Q(x, x))∧R(x, x) </a:t>
            </a:r>
            <a:endParaRPr lang="zh-CN" altLang="en-US"/>
          </a:p>
        </p:txBody>
      </p:sp>
      <p:sp>
        <p:nvSpPr>
          <p:cNvPr id="152582" name="Rectangle 6"/>
          <p:cNvSpPr>
            <a:spLocks noChangeArrowheads="1"/>
          </p:cNvSpPr>
          <p:nvPr/>
        </p:nvSpPr>
        <p:spPr bwMode="auto">
          <a:xfrm>
            <a:off x="6732588" y="4149725"/>
            <a:ext cx="18732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t> </a:t>
            </a:r>
            <a:r>
              <a:rPr lang="fr-FR" altLang="zh-CN"/>
              <a:t>------</a:t>
            </a:r>
            <a:r>
              <a:rPr lang="zh-CN" altLang="fr-FR">
                <a:solidFill>
                  <a:srgbClr val="FF0000"/>
                </a:solidFill>
              </a:rPr>
              <a:t>对</a:t>
            </a:r>
            <a:endParaRPr lang="zh-CN" altLang="en-US">
              <a:solidFill>
                <a:srgbClr val="FF0000"/>
              </a:solidFill>
            </a:endParaRPr>
          </a:p>
          <a:p>
            <a:pPr eaLnBrk="1" hangingPunct="1">
              <a:buFont typeface="Wingdings" panose="05000000000000000000" pitchFamily="2" charset="2"/>
              <a:buNone/>
            </a:pPr>
            <a:r>
              <a:rPr lang="zh-CN" altLang="en-US">
                <a:solidFill>
                  <a:srgbClr val="FF0000"/>
                </a:solidFill>
              </a:rPr>
              <a:t> </a:t>
            </a:r>
            <a:r>
              <a:rPr lang="fr-FR" altLang="zh-CN"/>
              <a:t>------</a:t>
            </a:r>
            <a:r>
              <a:rPr lang="zh-CN" altLang="en-US">
                <a:solidFill>
                  <a:srgbClr val="FF0000"/>
                </a:solidFill>
              </a:rPr>
              <a:t>错</a:t>
            </a:r>
          </a:p>
          <a:p>
            <a:pPr eaLnBrk="1" hangingPunct="1">
              <a:buFont typeface="Wingdings" panose="05000000000000000000" pitchFamily="2" charset="2"/>
              <a:buNone/>
            </a:pPr>
            <a:r>
              <a:rPr lang="en-US" altLang="zh-CN">
                <a:solidFill>
                  <a:srgbClr val="FF0000"/>
                </a:solidFill>
              </a:rPr>
              <a:t> </a:t>
            </a:r>
            <a:r>
              <a:rPr lang="fr-FR" altLang="zh-CN"/>
              <a:t>------</a:t>
            </a:r>
            <a:r>
              <a:rPr lang="zh-CN" altLang="fr-FR">
                <a:solidFill>
                  <a:srgbClr val="FF0000"/>
                </a:solidFill>
              </a:rPr>
              <a:t>错</a:t>
            </a:r>
            <a:endParaRPr lang="zh-CN" altLang="en-US">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strips(downRight)">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strips(downRight)">
                                      <p:cBhvr>
                                        <p:cTn id="12" dur="5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strips(downRight)">
                                      <p:cBhvr>
                                        <p:cTn id="17" dur="500"/>
                                        <p:tgtEl>
                                          <p:spTgt spid="15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2579">
                                            <p:txEl>
                                              <p:pRg st="3" end="3"/>
                                            </p:txEl>
                                          </p:spTgt>
                                        </p:tgtEl>
                                        <p:attrNameLst>
                                          <p:attrName>style.visibility</p:attrName>
                                        </p:attrNameLst>
                                      </p:cBhvr>
                                      <p:to>
                                        <p:strVal val="visible"/>
                                      </p:to>
                                    </p:set>
                                    <p:animEffect transition="in" filter="strips(downRight)">
                                      <p:cBhvr>
                                        <p:cTn id="22" dur="500"/>
                                        <p:tgtEl>
                                          <p:spTgt spid="152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2580">
                                            <p:txEl>
                                              <p:pRg st="0" end="0"/>
                                            </p:txEl>
                                          </p:spTgt>
                                        </p:tgtEl>
                                        <p:attrNameLst>
                                          <p:attrName>style.visibility</p:attrName>
                                        </p:attrNameLst>
                                      </p:cBhvr>
                                      <p:to>
                                        <p:strVal val="visible"/>
                                      </p:to>
                                    </p:set>
                                    <p:animEffect transition="in" filter="strips(downRight)">
                                      <p:cBhvr>
                                        <p:cTn id="27" dur="500"/>
                                        <p:tgtEl>
                                          <p:spTgt spid="15258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2579">
                                            <p:txEl>
                                              <p:pRg st="4" end="4"/>
                                            </p:txEl>
                                          </p:spTgt>
                                        </p:tgtEl>
                                        <p:attrNameLst>
                                          <p:attrName>style.visibility</p:attrName>
                                        </p:attrNameLst>
                                      </p:cBhvr>
                                      <p:to>
                                        <p:strVal val="visible"/>
                                      </p:to>
                                    </p:set>
                                    <p:animEffect transition="in" filter="strips(downRight)">
                                      <p:cBhvr>
                                        <p:cTn id="32" dur="500"/>
                                        <p:tgtEl>
                                          <p:spTgt spid="15257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2580">
                                            <p:txEl>
                                              <p:pRg st="1" end="1"/>
                                            </p:txEl>
                                          </p:spTgt>
                                        </p:tgtEl>
                                        <p:attrNameLst>
                                          <p:attrName>style.visibility</p:attrName>
                                        </p:attrNameLst>
                                      </p:cBhvr>
                                      <p:to>
                                        <p:strVal val="visible"/>
                                      </p:to>
                                    </p:set>
                                    <p:animEffect transition="in" filter="strips(downRight)">
                                      <p:cBhvr>
                                        <p:cTn id="37" dur="500"/>
                                        <p:tgtEl>
                                          <p:spTgt spid="15258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2579">
                                            <p:txEl>
                                              <p:pRg st="5" end="5"/>
                                            </p:txEl>
                                          </p:spTgt>
                                        </p:tgtEl>
                                        <p:attrNameLst>
                                          <p:attrName>style.visibility</p:attrName>
                                        </p:attrNameLst>
                                      </p:cBhvr>
                                      <p:to>
                                        <p:strVal val="visible"/>
                                      </p:to>
                                    </p:set>
                                    <p:animEffect transition="in" filter="strips(downRight)">
                                      <p:cBhvr>
                                        <p:cTn id="42" dur="500"/>
                                        <p:tgtEl>
                                          <p:spTgt spid="15257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52580">
                                            <p:txEl>
                                              <p:pRg st="2" end="2"/>
                                            </p:txEl>
                                          </p:spTgt>
                                        </p:tgtEl>
                                        <p:attrNameLst>
                                          <p:attrName>style.visibility</p:attrName>
                                        </p:attrNameLst>
                                      </p:cBhvr>
                                      <p:to>
                                        <p:strVal val="visible"/>
                                      </p:to>
                                    </p:set>
                                    <p:animEffect transition="in" filter="strips(downRight)">
                                      <p:cBhvr>
                                        <p:cTn id="47" dur="500"/>
                                        <p:tgtEl>
                                          <p:spTgt spid="152580">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52581">
                                            <p:bg/>
                                          </p:spTgt>
                                        </p:tgtEl>
                                        <p:attrNameLst>
                                          <p:attrName>style.visibility</p:attrName>
                                        </p:attrNameLst>
                                      </p:cBhvr>
                                      <p:to>
                                        <p:strVal val="visible"/>
                                      </p:to>
                                    </p:set>
                                    <p:animEffect transition="in" filter="strips(downRight)">
                                      <p:cBhvr>
                                        <p:cTn id="52" dur="500"/>
                                        <p:tgtEl>
                                          <p:spTgt spid="152581">
                                            <p:bg/>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52581">
                                            <p:txEl>
                                              <p:pRg st="0" end="0"/>
                                            </p:txEl>
                                          </p:spTgt>
                                        </p:tgtEl>
                                        <p:attrNameLst>
                                          <p:attrName>style.visibility</p:attrName>
                                        </p:attrNameLst>
                                      </p:cBhvr>
                                      <p:to>
                                        <p:strVal val="visible"/>
                                      </p:to>
                                    </p:set>
                                    <p:animEffect transition="in" filter="strips(downRight)">
                                      <p:cBhvr>
                                        <p:cTn id="57" dur="500"/>
                                        <p:tgtEl>
                                          <p:spTgt spid="15258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52581">
                                            <p:txEl>
                                              <p:pRg st="1" end="1"/>
                                            </p:txEl>
                                          </p:spTgt>
                                        </p:tgtEl>
                                        <p:attrNameLst>
                                          <p:attrName>style.visibility</p:attrName>
                                        </p:attrNameLst>
                                      </p:cBhvr>
                                      <p:to>
                                        <p:strVal val="visible"/>
                                      </p:to>
                                    </p:set>
                                    <p:animEffect transition="in" filter="strips(downRight)">
                                      <p:cBhvr>
                                        <p:cTn id="62" dur="500"/>
                                        <p:tgtEl>
                                          <p:spTgt spid="152581">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52582">
                                            <p:txEl>
                                              <p:pRg st="0" end="0"/>
                                            </p:txEl>
                                          </p:spTgt>
                                        </p:tgtEl>
                                        <p:attrNameLst>
                                          <p:attrName>style.visibility</p:attrName>
                                        </p:attrNameLst>
                                      </p:cBhvr>
                                      <p:to>
                                        <p:strVal val="visible"/>
                                      </p:to>
                                    </p:set>
                                    <p:animEffect transition="in" filter="strips(downRight)">
                                      <p:cBhvr>
                                        <p:cTn id="67" dur="500"/>
                                        <p:tgtEl>
                                          <p:spTgt spid="152582">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52581">
                                            <p:txEl>
                                              <p:pRg st="2" end="2"/>
                                            </p:txEl>
                                          </p:spTgt>
                                        </p:tgtEl>
                                        <p:attrNameLst>
                                          <p:attrName>style.visibility</p:attrName>
                                        </p:attrNameLst>
                                      </p:cBhvr>
                                      <p:to>
                                        <p:strVal val="visible"/>
                                      </p:to>
                                    </p:set>
                                    <p:animEffect transition="in" filter="strips(downRight)">
                                      <p:cBhvr>
                                        <p:cTn id="72" dur="500"/>
                                        <p:tgtEl>
                                          <p:spTgt spid="152581">
                                            <p:txEl>
                                              <p:pRg st="2" end="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152582">
                                            <p:txEl>
                                              <p:pRg st="1" end="1"/>
                                            </p:txEl>
                                          </p:spTgt>
                                        </p:tgtEl>
                                        <p:attrNameLst>
                                          <p:attrName>style.visibility</p:attrName>
                                        </p:attrNameLst>
                                      </p:cBhvr>
                                      <p:to>
                                        <p:strVal val="visible"/>
                                      </p:to>
                                    </p:set>
                                    <p:animEffect transition="in" filter="strips(downRight)">
                                      <p:cBhvr>
                                        <p:cTn id="77" dur="500"/>
                                        <p:tgtEl>
                                          <p:spTgt spid="152582">
                                            <p:txEl>
                                              <p:pRg st="1" end="1"/>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152581">
                                            <p:txEl>
                                              <p:pRg st="3" end="3"/>
                                            </p:txEl>
                                          </p:spTgt>
                                        </p:tgtEl>
                                        <p:attrNameLst>
                                          <p:attrName>style.visibility</p:attrName>
                                        </p:attrNameLst>
                                      </p:cBhvr>
                                      <p:to>
                                        <p:strVal val="visible"/>
                                      </p:to>
                                    </p:set>
                                    <p:animEffect transition="in" filter="strips(downRight)">
                                      <p:cBhvr>
                                        <p:cTn id="82" dur="500"/>
                                        <p:tgtEl>
                                          <p:spTgt spid="152581">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6" fill="hold" grpId="0" nodeType="clickEffect">
                                  <p:stCondLst>
                                    <p:cond delay="0"/>
                                  </p:stCondLst>
                                  <p:childTnLst>
                                    <p:set>
                                      <p:cBhvr>
                                        <p:cTn id="86" dur="1" fill="hold">
                                          <p:stCondLst>
                                            <p:cond delay="0"/>
                                          </p:stCondLst>
                                        </p:cTn>
                                        <p:tgtEl>
                                          <p:spTgt spid="152582">
                                            <p:txEl>
                                              <p:pRg st="2" end="2"/>
                                            </p:txEl>
                                          </p:spTgt>
                                        </p:tgtEl>
                                        <p:attrNameLst>
                                          <p:attrName>style.visibility</p:attrName>
                                        </p:attrNameLst>
                                      </p:cBhvr>
                                      <p:to>
                                        <p:strVal val="visible"/>
                                      </p:to>
                                    </p:set>
                                    <p:animEffect transition="in" filter="strips(downRight)">
                                      <p:cBhvr>
                                        <p:cTn id="87" dur="500"/>
                                        <p:tgtEl>
                                          <p:spTgt spid="152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152580" grpId="0" build="p"/>
      <p:bldP spid="152581" grpId="0" build="p" animBg="1"/>
      <p:bldP spid="15258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6FEA89C-8B94-4E72-A635-2C2AC582873C}"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219" name="Rectangle 2"/>
          <p:cNvSpPr>
            <a:spLocks noGrp="1" noChangeArrowheads="1"/>
          </p:cNvSpPr>
          <p:nvPr>
            <p:ph type="title"/>
          </p:nvPr>
        </p:nvSpPr>
        <p:spPr/>
        <p:txBody>
          <a:bodyPr/>
          <a:lstStyle/>
          <a:p>
            <a:pPr eaLnBrk="1" hangingPunct="1"/>
            <a:r>
              <a:rPr lang="en-US" altLang="zh-CN" smtClean="0"/>
              <a:t>4.1  </a:t>
            </a:r>
            <a:r>
              <a:rPr lang="zh-CN" altLang="en-US" smtClean="0"/>
              <a:t>本章学习要求 </a:t>
            </a:r>
          </a:p>
        </p:txBody>
      </p:sp>
      <p:sp>
        <p:nvSpPr>
          <p:cNvPr id="191491" name="AutoShape 3"/>
          <p:cNvSpPr>
            <a:spLocks noChangeArrowheads="1"/>
          </p:cNvSpPr>
          <p:nvPr/>
        </p:nvSpPr>
        <p:spPr bwMode="gray">
          <a:xfrm>
            <a:off x="2700338" y="1916113"/>
            <a:ext cx="400050" cy="449262"/>
          </a:xfrm>
          <a:prstGeom prst="chevron">
            <a:avLst>
              <a:gd name="adj" fmla="val 52514"/>
            </a:avLst>
          </a:prstGeom>
          <a:solidFill>
            <a:srgbClr val="FFCC00"/>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91492" name="AutoShape 4"/>
          <p:cNvSpPr>
            <a:spLocks noChangeArrowheads="1"/>
          </p:cNvSpPr>
          <p:nvPr/>
        </p:nvSpPr>
        <p:spPr bwMode="gray">
          <a:xfrm>
            <a:off x="5797550" y="1916113"/>
            <a:ext cx="398463" cy="449262"/>
          </a:xfrm>
          <a:prstGeom prst="chevron">
            <a:avLst>
              <a:gd name="adj" fmla="val 52514"/>
            </a:avLst>
          </a:prstGeom>
          <a:solidFill>
            <a:schemeClr val="hlink"/>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2" name="Group 5"/>
          <p:cNvGrpSpPr>
            <a:grpSpLocks/>
          </p:cNvGrpSpPr>
          <p:nvPr/>
        </p:nvGrpSpPr>
        <p:grpSpPr bwMode="auto">
          <a:xfrm>
            <a:off x="755650" y="1268413"/>
            <a:ext cx="1728788" cy="1687512"/>
            <a:chOff x="816" y="912"/>
            <a:chExt cx="1073" cy="1063"/>
          </a:xfrm>
        </p:grpSpPr>
        <p:sp>
          <p:nvSpPr>
            <p:cNvPr id="191494" name="Oval 6"/>
            <p:cNvSpPr>
              <a:spLocks noChangeArrowheads="1"/>
            </p:cNvSpPr>
            <p:nvPr/>
          </p:nvSpPr>
          <p:spPr bwMode="gray">
            <a:xfrm>
              <a:off x="816" y="912"/>
              <a:ext cx="1073" cy="10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91495" name="Oval 7"/>
            <p:cNvSpPr>
              <a:spLocks noChangeArrowheads="1"/>
            </p:cNvSpPr>
            <p:nvPr/>
          </p:nvSpPr>
          <p:spPr bwMode="gray">
            <a:xfrm>
              <a:off x="816" y="912"/>
              <a:ext cx="1073" cy="10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91496" name="Oval 8"/>
            <p:cNvSpPr>
              <a:spLocks noChangeArrowheads="1"/>
            </p:cNvSpPr>
            <p:nvPr/>
          </p:nvSpPr>
          <p:spPr bwMode="gray">
            <a:xfrm>
              <a:off x="886" y="981"/>
              <a:ext cx="933" cy="92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91497" name="Oval 9"/>
            <p:cNvSpPr>
              <a:spLocks noChangeArrowheads="1"/>
            </p:cNvSpPr>
            <p:nvPr/>
          </p:nvSpPr>
          <p:spPr bwMode="gray">
            <a:xfrm>
              <a:off x="887" y="983"/>
              <a:ext cx="933" cy="924"/>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9289" name="Oval 10"/>
            <p:cNvSpPr>
              <a:spLocks noChangeArrowheads="1"/>
            </p:cNvSpPr>
            <p:nvPr/>
          </p:nvSpPr>
          <p:spPr bwMode="gray">
            <a:xfrm>
              <a:off x="933" y="1028"/>
              <a:ext cx="840" cy="832"/>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9290" name="Group 11"/>
            <p:cNvGrpSpPr>
              <a:grpSpLocks/>
            </p:cNvGrpSpPr>
            <p:nvPr/>
          </p:nvGrpSpPr>
          <p:grpSpPr bwMode="auto">
            <a:xfrm>
              <a:off x="946" y="1040"/>
              <a:ext cx="813" cy="805"/>
              <a:chOff x="4166" y="1706"/>
              <a:chExt cx="1252" cy="1252"/>
            </a:xfrm>
          </p:grpSpPr>
          <p:sp>
            <p:nvSpPr>
              <p:cNvPr id="9292" name="Oval 1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93" name="Oval 1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94" name="Oval 1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95" name="Oval 1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9291" name="Text Box 16"/>
            <p:cNvSpPr txBox="1">
              <a:spLocks noChangeArrowheads="1"/>
            </p:cNvSpPr>
            <p:nvPr/>
          </p:nvSpPr>
          <p:spPr bwMode="gray">
            <a:xfrm>
              <a:off x="913" y="1326"/>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zh-CN" altLang="en-US" sz="2400">
                  <a:latin typeface="Arial" panose="020B0604020202020204" pitchFamily="34" charset="0"/>
                </a:rPr>
                <a:t>重点掌握</a:t>
              </a:r>
            </a:p>
          </p:txBody>
        </p:sp>
      </p:grpSp>
      <p:grpSp>
        <p:nvGrpSpPr>
          <p:cNvPr id="4" name="Group 29"/>
          <p:cNvGrpSpPr>
            <a:grpSpLocks/>
          </p:cNvGrpSpPr>
          <p:nvPr/>
        </p:nvGrpSpPr>
        <p:grpSpPr bwMode="auto">
          <a:xfrm>
            <a:off x="6516688" y="1339850"/>
            <a:ext cx="1728787" cy="1687513"/>
            <a:chOff x="3919" y="915"/>
            <a:chExt cx="1073" cy="1063"/>
          </a:xfrm>
        </p:grpSpPr>
        <p:sp>
          <p:nvSpPr>
            <p:cNvPr id="191518" name="Oval 30"/>
            <p:cNvSpPr>
              <a:spLocks noChangeArrowheads="1"/>
            </p:cNvSpPr>
            <p:nvPr/>
          </p:nvSpPr>
          <p:spPr bwMode="gray">
            <a:xfrm>
              <a:off x="3919" y="915"/>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191519" name="Oval 31"/>
            <p:cNvSpPr>
              <a:spLocks noChangeArrowheads="1"/>
            </p:cNvSpPr>
            <p:nvPr/>
          </p:nvSpPr>
          <p:spPr bwMode="gray">
            <a:xfrm>
              <a:off x="3919" y="915"/>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91520" name="Oval 32"/>
            <p:cNvSpPr>
              <a:spLocks noChangeArrowheads="1"/>
            </p:cNvSpPr>
            <p:nvPr/>
          </p:nvSpPr>
          <p:spPr bwMode="gray">
            <a:xfrm>
              <a:off x="3989" y="985"/>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91521" name="Oval 33"/>
            <p:cNvSpPr>
              <a:spLocks noChangeArrowheads="1"/>
            </p:cNvSpPr>
            <p:nvPr/>
          </p:nvSpPr>
          <p:spPr bwMode="gray">
            <a:xfrm>
              <a:off x="4005" y="990"/>
              <a:ext cx="933" cy="92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9278" name="Oval 34"/>
            <p:cNvSpPr>
              <a:spLocks noChangeArrowheads="1"/>
            </p:cNvSpPr>
            <p:nvPr/>
          </p:nvSpPr>
          <p:spPr bwMode="gray">
            <a:xfrm>
              <a:off x="4039" y="1030"/>
              <a:ext cx="841" cy="832"/>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9279" name="Group 35"/>
            <p:cNvGrpSpPr>
              <a:grpSpLocks/>
            </p:cNvGrpSpPr>
            <p:nvPr/>
          </p:nvGrpSpPr>
          <p:grpSpPr bwMode="auto">
            <a:xfrm>
              <a:off x="4054" y="1040"/>
              <a:ext cx="814" cy="805"/>
              <a:chOff x="4166" y="1706"/>
              <a:chExt cx="1252" cy="1252"/>
            </a:xfrm>
          </p:grpSpPr>
          <p:sp>
            <p:nvSpPr>
              <p:cNvPr id="9281"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82"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83" name="Oval 3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84" name="Oval 3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9280" name="Text Box 40"/>
            <p:cNvSpPr txBox="1">
              <a:spLocks noChangeArrowheads="1"/>
            </p:cNvSpPr>
            <p:nvPr/>
          </p:nvSpPr>
          <p:spPr bwMode="gray">
            <a:xfrm>
              <a:off x="4214" y="1326"/>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zh-CN" altLang="en-US" sz="2400">
                  <a:latin typeface="Arial" panose="020B0604020202020204" pitchFamily="34" charset="0"/>
                </a:rPr>
                <a:t>了解</a:t>
              </a:r>
            </a:p>
          </p:txBody>
        </p:sp>
      </p:grpSp>
      <p:grpSp>
        <p:nvGrpSpPr>
          <p:cNvPr id="6" name="Group 41"/>
          <p:cNvGrpSpPr>
            <a:grpSpLocks/>
          </p:cNvGrpSpPr>
          <p:nvPr/>
        </p:nvGrpSpPr>
        <p:grpSpPr bwMode="auto">
          <a:xfrm>
            <a:off x="539750" y="2855913"/>
            <a:ext cx="2163763" cy="3808412"/>
            <a:chOff x="768" y="1154"/>
            <a:chExt cx="1363" cy="2399"/>
          </a:xfrm>
        </p:grpSpPr>
        <p:sp>
          <p:nvSpPr>
            <p:cNvPr id="9262" name="AutoShape 42"/>
            <p:cNvSpPr>
              <a:spLocks noChangeArrowheads="1"/>
            </p:cNvSpPr>
            <p:nvPr/>
          </p:nvSpPr>
          <p:spPr bwMode="gray">
            <a:xfrm>
              <a:off x="768" y="1348"/>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63" name="AutoShape 43"/>
            <p:cNvSpPr>
              <a:spLocks noChangeArrowheads="1"/>
            </p:cNvSpPr>
            <p:nvPr/>
          </p:nvSpPr>
          <p:spPr bwMode="gray">
            <a:xfrm>
              <a:off x="789" y="1353"/>
              <a:ext cx="1322" cy="197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64" name="AutoShape 44"/>
            <p:cNvSpPr>
              <a:spLocks noChangeArrowheads="1"/>
            </p:cNvSpPr>
            <p:nvPr/>
          </p:nvSpPr>
          <p:spPr bwMode="gray">
            <a:xfrm>
              <a:off x="800" y="2653"/>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65" name="AutoShape 45"/>
            <p:cNvSpPr>
              <a:spLocks noChangeArrowheads="1"/>
            </p:cNvSpPr>
            <p:nvPr/>
          </p:nvSpPr>
          <p:spPr bwMode="gray">
            <a:xfrm>
              <a:off x="800" y="1367"/>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9266" name="Group 46"/>
            <p:cNvGrpSpPr>
              <a:grpSpLocks/>
            </p:cNvGrpSpPr>
            <p:nvPr/>
          </p:nvGrpSpPr>
          <p:grpSpPr bwMode="auto">
            <a:xfrm>
              <a:off x="1237" y="1154"/>
              <a:ext cx="405" cy="405"/>
              <a:chOff x="1289" y="582"/>
              <a:chExt cx="668" cy="668"/>
            </a:xfrm>
          </p:grpSpPr>
          <p:sp>
            <p:nvSpPr>
              <p:cNvPr id="9269" name="Oval 47"/>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70" name="Oval 48"/>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71" name="Oval 49"/>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72" name="Oval 50"/>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73" name="Oval 51"/>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9267" name="Text Box 52"/>
            <p:cNvSpPr txBox="1">
              <a:spLocks noChangeArrowheads="1"/>
            </p:cNvSpPr>
            <p:nvPr/>
          </p:nvSpPr>
          <p:spPr bwMode="gray">
            <a:xfrm>
              <a:off x="1324" y="12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1</a:t>
              </a:r>
              <a:endParaRPr lang="en-US" altLang="zh-CN" sz="1800" b="0">
                <a:solidFill>
                  <a:schemeClr val="tx1"/>
                </a:solidFill>
                <a:latin typeface="Arial" panose="020B0604020202020204" pitchFamily="34" charset="0"/>
                <a:ea typeface="宋体" panose="02010600030101010101" pitchFamily="2" charset="-122"/>
              </a:endParaRPr>
            </a:p>
          </p:txBody>
        </p:sp>
        <p:sp>
          <p:nvSpPr>
            <p:cNvPr id="9268" name="Text Box 53"/>
            <p:cNvSpPr txBox="1">
              <a:spLocks noChangeArrowheads="1"/>
            </p:cNvSpPr>
            <p:nvPr/>
          </p:nvSpPr>
          <p:spPr bwMode="gray">
            <a:xfrm>
              <a:off x="816" y="1634"/>
              <a:ext cx="1296" cy="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t>1 </a:t>
              </a:r>
              <a:r>
                <a:rPr lang="zh-CN" altLang="en-US" sz="2400"/>
                <a:t>谓词逻辑符号化及真值</a:t>
              </a:r>
            </a:p>
            <a:p>
              <a:pPr eaLnBrk="1" hangingPunct="1">
                <a:lnSpc>
                  <a:spcPct val="100000"/>
                </a:lnSpc>
                <a:spcBef>
                  <a:spcPct val="0"/>
                </a:spcBef>
                <a:buClrTx/>
                <a:buFontTx/>
                <a:buNone/>
              </a:pPr>
              <a:r>
                <a:rPr lang="en-US" altLang="zh-CN" sz="2400"/>
                <a:t>2 </a:t>
              </a:r>
              <a:r>
                <a:rPr lang="zh-CN" altLang="en-US" sz="2400"/>
                <a:t>谓词公式的有效性和基本等价公式</a:t>
              </a:r>
              <a:endParaRPr lang="en-US" altLang="zh-CN" sz="2400"/>
            </a:p>
            <a:p>
              <a:pPr eaLnBrk="1" hangingPunct="1">
                <a:lnSpc>
                  <a:spcPct val="100000"/>
                </a:lnSpc>
                <a:spcBef>
                  <a:spcPct val="0"/>
                </a:spcBef>
                <a:buClrTx/>
                <a:buFontTx/>
                <a:buNone/>
              </a:pPr>
              <a:r>
                <a:rPr lang="en-US" altLang="zh-CN" sz="2400"/>
                <a:t>3 </a:t>
              </a:r>
              <a:r>
                <a:rPr lang="zh-CN" altLang="zh-CN" sz="2400"/>
                <a:t>谓词逻辑的推理规则和公理</a:t>
              </a:r>
              <a:endParaRPr lang="en-US" altLang="zh-CN" sz="2400"/>
            </a:p>
          </p:txBody>
        </p:sp>
      </p:grpSp>
      <p:grpSp>
        <p:nvGrpSpPr>
          <p:cNvPr id="8" name="Group 54"/>
          <p:cNvGrpSpPr>
            <a:grpSpLocks/>
          </p:cNvGrpSpPr>
          <p:nvPr/>
        </p:nvGrpSpPr>
        <p:grpSpPr bwMode="auto">
          <a:xfrm>
            <a:off x="6369050" y="2924175"/>
            <a:ext cx="2163763" cy="3165475"/>
            <a:chOff x="3748" y="1152"/>
            <a:chExt cx="1363" cy="1994"/>
          </a:xfrm>
        </p:grpSpPr>
        <p:sp>
          <p:nvSpPr>
            <p:cNvPr id="9250" name="AutoShape 55"/>
            <p:cNvSpPr>
              <a:spLocks noChangeArrowheads="1"/>
            </p:cNvSpPr>
            <p:nvPr/>
          </p:nvSpPr>
          <p:spPr bwMode="gray">
            <a:xfrm>
              <a:off x="3748" y="1346"/>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51" name="AutoShape 56"/>
            <p:cNvSpPr>
              <a:spLocks noChangeArrowheads="1"/>
            </p:cNvSpPr>
            <p:nvPr/>
          </p:nvSpPr>
          <p:spPr bwMode="gray">
            <a:xfrm>
              <a:off x="3769" y="1351"/>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52" name="AutoShape 57"/>
            <p:cNvSpPr>
              <a:spLocks noChangeArrowheads="1"/>
            </p:cNvSpPr>
            <p:nvPr/>
          </p:nvSpPr>
          <p:spPr bwMode="gray">
            <a:xfrm>
              <a:off x="3780" y="2651"/>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53" name="AutoShape 58"/>
            <p:cNvSpPr>
              <a:spLocks noChangeArrowheads="1"/>
            </p:cNvSpPr>
            <p:nvPr/>
          </p:nvSpPr>
          <p:spPr bwMode="gray">
            <a:xfrm>
              <a:off x="3780" y="1365"/>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9254" name="Group 59"/>
            <p:cNvGrpSpPr>
              <a:grpSpLocks/>
            </p:cNvGrpSpPr>
            <p:nvPr/>
          </p:nvGrpSpPr>
          <p:grpSpPr bwMode="auto">
            <a:xfrm>
              <a:off x="4217" y="1152"/>
              <a:ext cx="405" cy="405"/>
              <a:chOff x="1289" y="582"/>
              <a:chExt cx="668" cy="668"/>
            </a:xfrm>
          </p:grpSpPr>
          <p:sp>
            <p:nvSpPr>
              <p:cNvPr id="9257" name="Oval 60"/>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58" name="Oval 61"/>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59" name="Oval 62"/>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60" name="Oval 63"/>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61" name="Oval 64"/>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9255" name="Text Box 65"/>
            <p:cNvSpPr txBox="1">
              <a:spLocks noChangeArrowheads="1"/>
            </p:cNvSpPr>
            <p:nvPr/>
          </p:nvSpPr>
          <p:spPr bwMode="gray">
            <a:xfrm>
              <a:off x="4304" y="121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3</a:t>
              </a:r>
              <a:endParaRPr lang="en-US" altLang="zh-CN" sz="1800" b="0">
                <a:solidFill>
                  <a:schemeClr val="tx1"/>
                </a:solidFill>
                <a:latin typeface="Arial" panose="020B0604020202020204" pitchFamily="34" charset="0"/>
                <a:ea typeface="宋体" panose="02010600030101010101" pitchFamily="2" charset="-122"/>
              </a:endParaRPr>
            </a:p>
          </p:txBody>
        </p:sp>
        <p:sp>
          <p:nvSpPr>
            <p:cNvPr id="9256" name="Text Box 66"/>
            <p:cNvSpPr txBox="1">
              <a:spLocks noChangeArrowheads="1"/>
            </p:cNvSpPr>
            <p:nvPr/>
          </p:nvSpPr>
          <p:spPr bwMode="gray">
            <a:xfrm>
              <a:off x="3796" y="1632"/>
              <a:ext cx="129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30000"/>
                </a:lnSpc>
                <a:spcBef>
                  <a:spcPct val="0"/>
                </a:spcBef>
                <a:buClrTx/>
                <a:buFontTx/>
                <a:buNone/>
              </a:pPr>
              <a:r>
                <a:rPr lang="zh-CN" altLang="en-US" sz="2400"/>
                <a:t>前束范式与</a:t>
              </a:r>
              <a:r>
                <a:rPr lang="en-US" altLang="zh-CN" sz="2400"/>
                <a:t>SKOLEM</a:t>
              </a:r>
              <a:r>
                <a:rPr lang="zh-CN" altLang="en-US" sz="2400"/>
                <a:t>范式</a:t>
              </a:r>
              <a:r>
                <a:rPr lang="zh-CN" altLang="en-US" sz="3200">
                  <a:solidFill>
                    <a:srgbClr val="FF0000"/>
                  </a:solidFill>
                </a:rPr>
                <a:t> </a:t>
              </a:r>
            </a:p>
          </p:txBody>
        </p:sp>
      </p:grpSp>
      <p:grpSp>
        <p:nvGrpSpPr>
          <p:cNvPr id="10" name="Group 67"/>
          <p:cNvGrpSpPr>
            <a:grpSpLocks/>
          </p:cNvGrpSpPr>
          <p:nvPr/>
        </p:nvGrpSpPr>
        <p:grpSpPr bwMode="auto">
          <a:xfrm>
            <a:off x="3492500" y="2924175"/>
            <a:ext cx="2163763" cy="3165475"/>
            <a:chOff x="2256" y="1154"/>
            <a:chExt cx="1363" cy="1994"/>
          </a:xfrm>
        </p:grpSpPr>
        <p:sp>
          <p:nvSpPr>
            <p:cNvPr id="9239" name="AutoShape 6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0" name="AutoShape 6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1" name="AutoShape 7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2" name="AutoShape 7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3" name="Oval 72"/>
            <p:cNvSpPr>
              <a:spLocks noChangeArrowheads="1"/>
            </p:cNvSpPr>
            <p:nvPr/>
          </p:nvSpPr>
          <p:spPr bwMode="gray">
            <a:xfrm>
              <a:off x="2725" y="1154"/>
              <a:ext cx="405" cy="40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4" name="Oval 7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5" name="Oval 7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6" name="Oval 7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7" name="Oval 7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48" name="Text Box 77"/>
            <p:cNvSpPr txBox="1">
              <a:spLocks noChangeArrowheads="1"/>
            </p:cNvSpPr>
            <p:nvPr/>
          </p:nvSpPr>
          <p:spPr bwMode="gray">
            <a:xfrm>
              <a:off x="2812" y="12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9249" name="Text Box 78"/>
            <p:cNvSpPr txBox="1">
              <a:spLocks noChangeArrowheads="1"/>
            </p:cNvSpPr>
            <p:nvPr/>
          </p:nvSpPr>
          <p:spPr bwMode="gray">
            <a:xfrm>
              <a:off x="2304" y="1634"/>
              <a:ext cx="1296"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30000"/>
                </a:lnSpc>
                <a:spcBef>
                  <a:spcPct val="0"/>
                </a:spcBef>
                <a:buClrTx/>
                <a:buFontTx/>
                <a:buNone/>
              </a:pPr>
              <a:r>
                <a:rPr lang="en-US" altLang="zh-CN" sz="2400"/>
                <a:t>1 </a:t>
              </a:r>
              <a:r>
                <a:rPr lang="zh-CN" altLang="en-US" sz="2400"/>
                <a:t>谓词公式的解释和真值</a:t>
              </a:r>
            </a:p>
            <a:p>
              <a:pPr eaLnBrk="1" hangingPunct="1">
                <a:lnSpc>
                  <a:spcPct val="130000"/>
                </a:lnSpc>
                <a:spcBef>
                  <a:spcPct val="0"/>
                </a:spcBef>
                <a:buClrTx/>
                <a:buFontTx/>
                <a:buNone/>
              </a:pPr>
              <a:r>
                <a:rPr lang="en-US" altLang="zh-CN" sz="2400"/>
                <a:t>2 </a:t>
              </a:r>
              <a:r>
                <a:rPr lang="zh-CN" altLang="en-US" sz="2400"/>
                <a:t>自由变元和约束变元</a:t>
              </a:r>
              <a:endParaRPr lang="en-US" altLang="zh-CN" sz="3200"/>
            </a:p>
          </p:txBody>
        </p:sp>
      </p:grpSp>
      <p:grpSp>
        <p:nvGrpSpPr>
          <p:cNvPr id="11" name="Group 79"/>
          <p:cNvGrpSpPr>
            <a:grpSpLocks/>
          </p:cNvGrpSpPr>
          <p:nvPr/>
        </p:nvGrpSpPr>
        <p:grpSpPr bwMode="auto">
          <a:xfrm>
            <a:off x="3563938" y="1196975"/>
            <a:ext cx="1727200" cy="1687513"/>
            <a:chOff x="1311" y="1227"/>
            <a:chExt cx="1088" cy="1063"/>
          </a:xfrm>
        </p:grpSpPr>
        <p:sp>
          <p:nvSpPr>
            <p:cNvPr id="191568" name="Oval 80"/>
            <p:cNvSpPr>
              <a:spLocks noChangeArrowheads="1"/>
            </p:cNvSpPr>
            <p:nvPr/>
          </p:nvSpPr>
          <p:spPr bwMode="gray">
            <a:xfrm>
              <a:off x="1311" y="1227"/>
              <a:ext cx="1088" cy="106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eaLnBrk="1" hangingPunct="1">
                <a:defRPr/>
              </a:pPr>
              <a:endParaRPr lang="zh-CN" altLang="en-US">
                <a:latin typeface="黑体" pitchFamily="2" charset="-122"/>
                <a:ea typeface="黑体" pitchFamily="2" charset="-122"/>
              </a:endParaRPr>
            </a:p>
          </p:txBody>
        </p:sp>
        <p:sp>
          <p:nvSpPr>
            <p:cNvPr id="9229" name="Oval 81"/>
            <p:cNvSpPr>
              <a:spLocks noChangeArrowheads="1"/>
            </p:cNvSpPr>
            <p:nvPr/>
          </p:nvSpPr>
          <p:spPr bwMode="gray">
            <a:xfrm>
              <a:off x="1311" y="1227"/>
              <a:ext cx="1088" cy="1063"/>
            </a:xfrm>
            <a:prstGeom prst="ellipse">
              <a:avLst/>
            </a:prstGeom>
            <a:gradFill rotWithShape="1">
              <a:gsLst>
                <a:gs pos="0">
                  <a:srgbClr val="FFCC00">
                    <a:alpha val="32001"/>
                  </a:srgbClr>
                </a:gs>
                <a:gs pos="100000">
                  <a:srgbClr val="765E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30" name="Oval 82"/>
            <p:cNvSpPr>
              <a:spLocks noChangeArrowheads="1"/>
            </p:cNvSpPr>
            <p:nvPr/>
          </p:nvSpPr>
          <p:spPr bwMode="gray">
            <a:xfrm>
              <a:off x="1382" y="1297"/>
              <a:ext cx="946" cy="924"/>
            </a:xfrm>
            <a:prstGeom prst="ellipse">
              <a:avLst/>
            </a:prstGeom>
            <a:gradFill rotWithShape="1">
              <a:gsLst>
                <a:gs pos="0">
                  <a:srgbClr val="8A6E00"/>
                </a:gs>
                <a:gs pos="50000">
                  <a:srgbClr val="FFCC00"/>
                </a:gs>
                <a:gs pos="100000">
                  <a:srgbClr val="8A6E00"/>
                </a:gs>
              </a:gsLst>
              <a:lin ang="189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31" name="Oval 83"/>
            <p:cNvSpPr>
              <a:spLocks noChangeArrowheads="1"/>
            </p:cNvSpPr>
            <p:nvPr/>
          </p:nvSpPr>
          <p:spPr bwMode="gray">
            <a:xfrm>
              <a:off x="1383" y="1298"/>
              <a:ext cx="946" cy="924"/>
            </a:xfrm>
            <a:prstGeom prst="ellipse">
              <a:avLst/>
            </a:prstGeom>
            <a:gradFill rotWithShape="1">
              <a:gsLst>
                <a:gs pos="0">
                  <a:srgbClr val="A28200"/>
                </a:gs>
                <a:gs pos="100000">
                  <a:srgbClr val="FFCC00">
                    <a:alpha val="0"/>
                  </a:srgbClr>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32" name="Oval 84"/>
            <p:cNvSpPr>
              <a:spLocks noChangeArrowheads="1"/>
            </p:cNvSpPr>
            <p:nvPr/>
          </p:nvSpPr>
          <p:spPr bwMode="gray">
            <a:xfrm>
              <a:off x="1429" y="1344"/>
              <a:ext cx="851" cy="832"/>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9233" name="Group 85"/>
            <p:cNvGrpSpPr>
              <a:grpSpLocks/>
            </p:cNvGrpSpPr>
            <p:nvPr/>
          </p:nvGrpSpPr>
          <p:grpSpPr bwMode="auto">
            <a:xfrm>
              <a:off x="1443" y="1351"/>
              <a:ext cx="824" cy="805"/>
              <a:chOff x="4166" y="1706"/>
              <a:chExt cx="1252" cy="1252"/>
            </a:xfrm>
          </p:grpSpPr>
          <p:sp>
            <p:nvSpPr>
              <p:cNvPr id="9235" name="Oval 8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36" name="Oval 8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37" name="Oval 8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9238" name="Oval 8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9234" name="Text Box 90"/>
            <p:cNvSpPr txBox="1">
              <a:spLocks noChangeArrowheads="1"/>
            </p:cNvSpPr>
            <p:nvPr/>
          </p:nvSpPr>
          <p:spPr bwMode="gray">
            <a:xfrm>
              <a:off x="1383" y="1616"/>
              <a:ext cx="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zh-CN" altLang="en-US" sz="2400">
                  <a:latin typeface="Arial" panose="020B0604020202020204" pitchFamily="34" charset="0"/>
                </a:rPr>
                <a:t>一般掌握</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1491"/>
                                        </p:tgtEl>
                                        <p:attrNameLst>
                                          <p:attrName>style.visibility</p:attrName>
                                        </p:attrNameLst>
                                      </p:cBhvr>
                                      <p:to>
                                        <p:strVal val="visible"/>
                                      </p:to>
                                    </p:set>
                                    <p:anim calcmode="lin" valueType="num">
                                      <p:cBhvr additive="base">
                                        <p:cTn id="18" dur="500" fill="hold"/>
                                        <p:tgtEl>
                                          <p:spTgt spid="191491"/>
                                        </p:tgtEl>
                                        <p:attrNameLst>
                                          <p:attrName>ppt_x</p:attrName>
                                        </p:attrNameLst>
                                      </p:cBhvr>
                                      <p:tavLst>
                                        <p:tav tm="0">
                                          <p:val>
                                            <p:strVal val="0-#ppt_w/2"/>
                                          </p:val>
                                        </p:tav>
                                        <p:tav tm="100000">
                                          <p:val>
                                            <p:strVal val="#ppt_x"/>
                                          </p:val>
                                        </p:tav>
                                      </p:tavLst>
                                    </p:anim>
                                    <p:anim calcmode="lin" valueType="num">
                                      <p:cBhvr additive="base">
                                        <p:cTn id="19" dur="500" fill="hold"/>
                                        <p:tgtEl>
                                          <p:spTgt spid="19149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trips(downLeft)">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1492"/>
                                        </p:tgtEl>
                                        <p:attrNameLst>
                                          <p:attrName>style.visibility</p:attrName>
                                        </p:attrNameLst>
                                      </p:cBhvr>
                                      <p:to>
                                        <p:strVal val="visible"/>
                                      </p:to>
                                    </p:set>
                                    <p:anim calcmode="lin" valueType="num">
                                      <p:cBhvr additive="base">
                                        <p:cTn id="35" dur="500" fill="hold"/>
                                        <p:tgtEl>
                                          <p:spTgt spid="191492"/>
                                        </p:tgtEl>
                                        <p:attrNameLst>
                                          <p:attrName>ppt_x</p:attrName>
                                        </p:attrNameLst>
                                      </p:cBhvr>
                                      <p:tavLst>
                                        <p:tav tm="0">
                                          <p:val>
                                            <p:strVal val="0-#ppt_w/2"/>
                                          </p:val>
                                        </p:tav>
                                        <p:tav tm="100000">
                                          <p:val>
                                            <p:strVal val="#ppt_x"/>
                                          </p:val>
                                        </p:tav>
                                      </p:tavLst>
                                    </p:anim>
                                    <p:anim calcmode="lin" valueType="num">
                                      <p:cBhvr additive="base">
                                        <p:cTn id="36"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strips(down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nimBg="1"/>
      <p:bldP spid="19149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67E91525-03D1-4EBF-8DD2-33568D9D36DC}"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5299" name="Rectangle 2"/>
          <p:cNvSpPr>
            <a:spLocks noGrp="1" noChangeArrowheads="1"/>
          </p:cNvSpPr>
          <p:nvPr>
            <p:ph type="title"/>
          </p:nvPr>
        </p:nvSpPr>
        <p:spPr/>
        <p:txBody>
          <a:bodyPr/>
          <a:lstStyle/>
          <a:p>
            <a:pPr eaLnBrk="1" hangingPunct="1"/>
            <a:r>
              <a:rPr lang="zh-CN" altLang="en-US" smtClean="0"/>
              <a:t>改名规则和代入规则的关系</a:t>
            </a:r>
            <a:endParaRPr lang="en-US" altLang="zh-CN" smtClean="0"/>
          </a:p>
        </p:txBody>
      </p:sp>
      <p:sp>
        <p:nvSpPr>
          <p:cNvPr id="153603" name="Rectangle 3"/>
          <p:cNvSpPr>
            <a:spLocks noGrp="1" noChangeArrowheads="1"/>
          </p:cNvSpPr>
          <p:nvPr>
            <p:ph type="body" idx="1"/>
          </p:nvPr>
        </p:nvSpPr>
        <p:spPr>
          <a:xfrm>
            <a:off x="395288" y="1268413"/>
            <a:ext cx="8424862" cy="4365625"/>
          </a:xfrm>
        </p:spPr>
        <p:txBody>
          <a:bodyPr/>
          <a:lstStyle/>
          <a:p>
            <a:pPr marL="0" indent="0" eaLnBrk="1" hangingPunct="1">
              <a:buFont typeface="Wingdings" panose="05000000000000000000" pitchFamily="2" charset="2"/>
              <a:buNone/>
            </a:pPr>
            <a:r>
              <a:rPr lang="zh-CN" altLang="en-US" smtClean="0"/>
              <a:t>改名规则和代入规则之间的</a:t>
            </a:r>
            <a:r>
              <a:rPr lang="zh-CN" altLang="en-US" smtClean="0">
                <a:solidFill>
                  <a:srgbClr val="0000FF"/>
                </a:solidFill>
              </a:rPr>
              <a:t>共同点</a:t>
            </a:r>
            <a:r>
              <a:rPr lang="zh-CN" altLang="en-US" smtClean="0"/>
              <a:t>都是</a:t>
            </a:r>
            <a:r>
              <a:rPr lang="zh-CN" altLang="en-US" smtClean="0">
                <a:solidFill>
                  <a:srgbClr val="FF0000"/>
                </a:solidFill>
              </a:rPr>
              <a:t>不能改变原有的约束关系</a:t>
            </a:r>
            <a:r>
              <a:rPr lang="zh-CN" altLang="en-US" smtClean="0"/>
              <a:t>，而</a:t>
            </a:r>
            <a:r>
              <a:rPr lang="zh-CN" altLang="en-US" smtClean="0">
                <a:solidFill>
                  <a:srgbClr val="0000FF"/>
                </a:solidFill>
              </a:rPr>
              <a:t>不同点</a:t>
            </a:r>
            <a:r>
              <a:rPr lang="zh-CN" altLang="en-US" smtClean="0"/>
              <a:t>是：</a:t>
            </a:r>
          </a:p>
          <a:p>
            <a:pPr marL="0" indent="0" eaLnBrk="1" hangingPunct="1">
              <a:buFont typeface="Wingdings" panose="05000000000000000000" pitchFamily="2" charset="2"/>
              <a:buNone/>
            </a:pPr>
            <a:r>
              <a:rPr lang="zh-CN" altLang="en-US" smtClean="0"/>
              <a:t>（</a:t>
            </a:r>
            <a:r>
              <a:rPr lang="en-US" altLang="zh-CN" smtClean="0"/>
              <a:t>1</a:t>
            </a:r>
            <a:r>
              <a:rPr lang="zh-CN" altLang="en-US" smtClean="0"/>
              <a:t>）</a:t>
            </a:r>
            <a:r>
              <a:rPr lang="zh-CN" altLang="en-US" smtClean="0">
                <a:solidFill>
                  <a:srgbClr val="FF0000"/>
                </a:solidFill>
              </a:rPr>
              <a:t>施行的对象不同</a:t>
            </a:r>
            <a:r>
              <a:rPr lang="zh-CN" altLang="en-US" smtClean="0"/>
              <a:t>：改名规则是对</a:t>
            </a:r>
            <a:r>
              <a:rPr lang="zh-CN" altLang="en-US" smtClean="0">
                <a:solidFill>
                  <a:srgbClr val="0000FF"/>
                </a:solidFill>
              </a:rPr>
              <a:t>约束变元</a:t>
            </a:r>
            <a:r>
              <a:rPr lang="zh-CN" altLang="en-US" smtClean="0"/>
              <a:t>施行，代入规则是对</a:t>
            </a:r>
            <a:r>
              <a:rPr lang="zh-CN" altLang="en-US" smtClean="0">
                <a:solidFill>
                  <a:srgbClr val="0000FF"/>
                </a:solidFill>
              </a:rPr>
              <a:t>自由变元</a:t>
            </a:r>
            <a:r>
              <a:rPr lang="zh-CN" altLang="en-US" smtClean="0"/>
              <a:t>施行；</a:t>
            </a:r>
          </a:p>
          <a:p>
            <a:pPr marL="0" indent="0" eaLnBrk="1" hangingPunct="1">
              <a:buFont typeface="Wingdings" panose="05000000000000000000" pitchFamily="2" charset="2"/>
              <a:buNone/>
            </a:pPr>
            <a:r>
              <a:rPr lang="zh-CN" altLang="en-US" smtClean="0"/>
              <a:t>（</a:t>
            </a:r>
            <a:r>
              <a:rPr lang="en-US" altLang="zh-CN" smtClean="0"/>
              <a:t>2</a:t>
            </a:r>
            <a:r>
              <a:rPr lang="zh-CN" altLang="en-US" smtClean="0"/>
              <a:t>）</a:t>
            </a:r>
            <a:r>
              <a:rPr lang="zh-CN" altLang="en-US" smtClean="0">
                <a:solidFill>
                  <a:srgbClr val="FF0000"/>
                </a:solidFill>
              </a:rPr>
              <a:t>施行的范围不同</a:t>
            </a:r>
            <a:r>
              <a:rPr lang="zh-CN" altLang="en-US" smtClean="0"/>
              <a:t>：改名规则可以只对公式中的一个量词及其辖域内施行，即只</a:t>
            </a:r>
            <a:r>
              <a:rPr lang="zh-CN" altLang="en-US" smtClean="0">
                <a:solidFill>
                  <a:srgbClr val="0000FF"/>
                </a:solidFill>
              </a:rPr>
              <a:t>对公式的一个子公式施行</a:t>
            </a:r>
            <a:r>
              <a:rPr lang="zh-CN" altLang="en-US" smtClean="0"/>
              <a:t>；而代入规则必须对整个公式同一个自由变元的所有自由出现同时施行，即必须</a:t>
            </a:r>
            <a:r>
              <a:rPr lang="zh-CN" altLang="en-US" smtClean="0">
                <a:solidFill>
                  <a:srgbClr val="0000FF"/>
                </a:solidFill>
              </a:rPr>
              <a:t>对整个公式施行</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strips(downLeft)">
                                      <p:cBhvr>
                                        <p:cTn id="7" dur="5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strips(downLeft)">
                                      <p:cBhvr>
                                        <p:cTn id="12" dur="500"/>
                                        <p:tgtEl>
                                          <p:spTgt spid="15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strips(downLeft)">
                                      <p:cBhvr>
                                        <p:cTn id="17" dur="500"/>
                                        <p:tgtEl>
                                          <p:spTgt spid="15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785011B-7333-4621-9EB0-B7DE6B05A282}"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6323" name="Rectangle 2"/>
          <p:cNvSpPr>
            <a:spLocks noGrp="1" noChangeArrowheads="1"/>
          </p:cNvSpPr>
          <p:nvPr>
            <p:ph type="title"/>
          </p:nvPr>
        </p:nvSpPr>
        <p:spPr/>
        <p:txBody>
          <a:bodyPr/>
          <a:lstStyle/>
          <a:p>
            <a:pPr eaLnBrk="1" hangingPunct="1"/>
            <a:r>
              <a:rPr lang="zh-CN" altLang="en-US" smtClean="0"/>
              <a:t>改名规则和代入规则的关系（续）</a:t>
            </a:r>
          </a:p>
        </p:txBody>
      </p:sp>
      <p:sp>
        <p:nvSpPr>
          <p:cNvPr id="56324" name="Rectangle 3"/>
          <p:cNvSpPr>
            <a:spLocks noGrp="1" noChangeArrowheads="1"/>
          </p:cNvSpPr>
          <p:nvPr>
            <p:ph type="body" idx="1"/>
          </p:nvPr>
        </p:nvSpPr>
        <p:spPr>
          <a:xfrm>
            <a:off x="611188" y="1484313"/>
            <a:ext cx="8064500" cy="3767137"/>
          </a:xfrm>
        </p:spPr>
        <p:txBody>
          <a:bodyPr/>
          <a:lstStyle/>
          <a:p>
            <a:pPr marL="0" indent="0" eaLnBrk="1" hangingPunct="1">
              <a:buFont typeface="Wingdings" panose="05000000000000000000" pitchFamily="2" charset="2"/>
              <a:buNone/>
            </a:pPr>
            <a:r>
              <a:rPr lang="zh-CN" altLang="en-US" smtClean="0"/>
              <a:t>（</a:t>
            </a:r>
            <a:r>
              <a:rPr lang="en-US" altLang="zh-CN" smtClean="0"/>
              <a:t>3</a:t>
            </a:r>
            <a:r>
              <a:rPr lang="zh-CN" altLang="en-US" smtClean="0"/>
              <a:t>）</a:t>
            </a:r>
            <a:r>
              <a:rPr lang="zh-CN" altLang="en-US" smtClean="0">
                <a:solidFill>
                  <a:srgbClr val="FF0000"/>
                </a:solidFill>
              </a:rPr>
              <a:t>施行后的结果不同</a:t>
            </a:r>
            <a:r>
              <a:rPr lang="zh-CN" altLang="en-US" smtClean="0"/>
              <a:t>：改名后，公式含义不变，因为</a:t>
            </a:r>
            <a:r>
              <a:rPr lang="zh-CN" altLang="en-US" smtClean="0">
                <a:solidFill>
                  <a:srgbClr val="0000FF"/>
                </a:solidFill>
              </a:rPr>
              <a:t>约束变元只改名为另一个个体变元</a:t>
            </a:r>
            <a:r>
              <a:rPr lang="zh-CN" altLang="en-US" smtClean="0"/>
              <a:t>，约束关系不改变，约束变元不能改名为个体常量；代入后，不仅可用另一个个体变元进行代入，并且也可用</a:t>
            </a:r>
            <a:r>
              <a:rPr lang="zh-CN" altLang="en-US" smtClean="0">
                <a:solidFill>
                  <a:srgbClr val="0000FF"/>
                </a:solidFill>
              </a:rPr>
              <a:t>个体常量</a:t>
            </a:r>
            <a:r>
              <a:rPr lang="zh-CN" altLang="en-US" smtClean="0"/>
              <a:t>去代入，从而使公式由具有普遍意义变为仅对该个体常量有意义，即公式的含义改变了。 </a:t>
            </a:r>
          </a:p>
          <a:p>
            <a:pPr marL="0" indent="0" eaLnBrk="1" hangingPunct="1">
              <a:buFont typeface="Wingdings" panose="05000000000000000000" pitchFamily="2" charset="2"/>
              <a:buNone/>
            </a:pPr>
            <a:endParaRPr lang="zh-CN" altLang="en-US" smtClean="0"/>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687F485-A9B7-4C5D-BAAB-17674D0521A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7347" name="Rectangle 2"/>
          <p:cNvSpPr>
            <a:spLocks noGrp="1" noChangeArrowheads="1"/>
          </p:cNvSpPr>
          <p:nvPr>
            <p:ph type="title"/>
          </p:nvPr>
        </p:nvSpPr>
        <p:spPr/>
        <p:txBody>
          <a:bodyPr/>
          <a:lstStyle/>
          <a:p>
            <a:pPr eaLnBrk="1" hangingPunct="1"/>
            <a:r>
              <a:rPr lang="zh-CN" altLang="en-US" smtClean="0"/>
              <a:t>闭式的定义</a:t>
            </a:r>
            <a:endParaRPr lang="en-US" altLang="zh-CN" smtClean="0"/>
          </a:p>
        </p:txBody>
      </p:sp>
      <p:sp>
        <p:nvSpPr>
          <p:cNvPr id="154627" name="Rectangle 3"/>
          <p:cNvSpPr>
            <a:spLocks noGrp="1" noChangeArrowheads="1"/>
          </p:cNvSpPr>
          <p:nvPr>
            <p:ph type="body" idx="1"/>
          </p:nvPr>
        </p:nvSpPr>
        <p:spPr>
          <a:xfrm>
            <a:off x="611188" y="1484313"/>
            <a:ext cx="8064500" cy="3425825"/>
          </a:xfrm>
        </p:spPr>
        <p:txBody>
          <a:bodyPr/>
          <a:lstStyle/>
          <a:p>
            <a:pPr marL="0" indent="0" eaLnBrk="1" hangingPunct="1">
              <a:buFont typeface="Wingdings" panose="05000000000000000000" pitchFamily="2" charset="2"/>
              <a:buNone/>
            </a:pPr>
            <a:r>
              <a:rPr lang="zh-CN" altLang="en-US" smtClean="0">
                <a:solidFill>
                  <a:schemeClr val="accent2"/>
                </a:solidFill>
              </a:rPr>
              <a:t>定义</a:t>
            </a:r>
            <a:r>
              <a:rPr lang="en-US" altLang="zh-CN" smtClean="0">
                <a:solidFill>
                  <a:schemeClr val="accent2"/>
                </a:solidFill>
              </a:rPr>
              <a:t>4.3.5</a:t>
            </a:r>
            <a:r>
              <a:rPr lang="en-US" altLang="zh-CN" smtClean="0"/>
              <a:t>  </a:t>
            </a:r>
            <a:r>
              <a:rPr lang="zh-CN" altLang="en-US" smtClean="0"/>
              <a:t>设</a:t>
            </a:r>
            <a:r>
              <a:rPr lang="en-US" altLang="zh-CN" smtClean="0"/>
              <a:t>G</a:t>
            </a:r>
            <a:r>
              <a:rPr lang="zh-CN" altLang="en-US" smtClean="0"/>
              <a:t>是任意一个公式，若</a:t>
            </a:r>
            <a:r>
              <a:rPr lang="en-US" altLang="zh-CN" smtClean="0"/>
              <a:t>G</a:t>
            </a:r>
            <a:r>
              <a:rPr lang="zh-CN" altLang="en-US" smtClean="0"/>
              <a:t>中无自由出现的个体变元，则称</a:t>
            </a:r>
            <a:r>
              <a:rPr lang="en-US" altLang="zh-CN" smtClean="0"/>
              <a:t>G</a:t>
            </a:r>
            <a:r>
              <a:rPr lang="zh-CN" altLang="en-US" smtClean="0"/>
              <a:t>为</a:t>
            </a:r>
            <a:r>
              <a:rPr lang="zh-CN" altLang="en-US" smtClean="0">
                <a:solidFill>
                  <a:schemeClr val="accent1"/>
                </a:solidFill>
              </a:rPr>
              <a:t>封闭的合适公式</a:t>
            </a:r>
            <a:r>
              <a:rPr lang="zh-CN" altLang="en-US" smtClean="0"/>
              <a:t>，简称</a:t>
            </a:r>
            <a:r>
              <a:rPr lang="zh-CN" altLang="en-US" smtClean="0">
                <a:solidFill>
                  <a:schemeClr val="accent1"/>
                </a:solidFill>
              </a:rPr>
              <a:t>闭式</a:t>
            </a:r>
            <a:r>
              <a:rPr lang="zh-CN" altLang="en-US" smtClean="0"/>
              <a:t>。</a:t>
            </a:r>
          </a:p>
          <a:p>
            <a:pPr marL="0" indent="0" eaLnBrk="1" hangingPunct="1">
              <a:buFont typeface="Wingdings" panose="05000000000000000000" pitchFamily="2" charset="2"/>
              <a:buNone/>
            </a:pPr>
            <a:r>
              <a:rPr lang="zh-CN" altLang="en-US" smtClean="0"/>
              <a:t>例如</a:t>
            </a:r>
          </a:p>
          <a:p>
            <a:pPr marL="0" indent="0" algn="ctr" eaLnBrk="1" hangingPunct="1">
              <a:buFont typeface="Wingdings" panose="05000000000000000000" pitchFamily="2" charset="2"/>
              <a:buNone/>
            </a:pPr>
            <a:r>
              <a:rPr lang="fr-FR" altLang="zh-CN" smtClean="0"/>
              <a:t>(</a:t>
            </a:r>
            <a:r>
              <a:rPr lang="en-US" altLang="zh-CN" smtClean="0">
                <a:sym typeface="Symbol" panose="05050102010706020507" pitchFamily="18" charset="2"/>
              </a:rPr>
              <a:t></a:t>
            </a:r>
            <a:r>
              <a:rPr lang="fr-FR" altLang="zh-CN" smtClean="0"/>
              <a:t>x)(P(x)→(</a:t>
            </a:r>
            <a:r>
              <a:rPr lang="en-US" altLang="zh-CN" smtClean="0">
                <a:sym typeface="Symbol" panose="05050102010706020507" pitchFamily="18" charset="2"/>
              </a:rPr>
              <a:t></a:t>
            </a:r>
            <a:r>
              <a:rPr lang="fr-FR" altLang="zh-CN" smtClean="0"/>
              <a:t>y)R(x, y))</a:t>
            </a:r>
          </a:p>
          <a:p>
            <a:pPr marL="0" indent="0" eaLnBrk="1" hangingPunct="1">
              <a:buFont typeface="Wingdings" panose="05000000000000000000" pitchFamily="2" charset="2"/>
              <a:buNone/>
            </a:pPr>
            <a:r>
              <a:rPr lang="zh-CN" altLang="en-US" smtClean="0"/>
              <a:t>是一个闭式。 </a:t>
            </a:r>
          </a:p>
        </p:txBody>
      </p:sp>
      <p:sp>
        <p:nvSpPr>
          <p:cNvPr id="154628" name="AutoShape 4"/>
          <p:cNvSpPr>
            <a:spLocks noChangeArrowheads="1"/>
          </p:cNvSpPr>
          <p:nvPr/>
        </p:nvSpPr>
        <p:spPr bwMode="auto">
          <a:xfrm>
            <a:off x="1641475" y="4724400"/>
            <a:ext cx="6002338" cy="1584325"/>
          </a:xfrm>
          <a:prstGeom prst="horizontalScroll">
            <a:avLst>
              <a:gd name="adj" fmla="val 12500"/>
            </a:avLst>
          </a:prstGeom>
          <a:solidFill>
            <a:srgbClr val="FE9372"/>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sz="4000">
                <a:solidFill>
                  <a:schemeClr val="tx2"/>
                </a:solidFill>
              </a:rPr>
              <a:t>闭式一定是命题。</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54627">
                                            <p:txEl>
                                              <p:pRg st="2" end="2"/>
                                            </p:txEl>
                                          </p:spTgt>
                                        </p:tgtEl>
                                        <p:attrNameLst>
                                          <p:attrName>style.visibility</p:attrName>
                                        </p:attrNameLst>
                                      </p:cBhvr>
                                      <p:to>
                                        <p:strVal val="visible"/>
                                      </p:to>
                                    </p:set>
                                    <p:anim calcmode="lin" valueType="num">
                                      <p:cBhvr additive="base">
                                        <p:cTn id="18"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4627">
                                            <p:txEl>
                                              <p:pRg st="3" end="3"/>
                                            </p:txEl>
                                          </p:spTgt>
                                        </p:tgtEl>
                                        <p:attrNameLst>
                                          <p:attrName>style.visibility</p:attrName>
                                        </p:attrNameLst>
                                      </p:cBhvr>
                                      <p:to>
                                        <p:strVal val="visible"/>
                                      </p:to>
                                    </p:set>
                                    <p:anim calcmode="lin" valueType="num">
                                      <p:cBhvr additive="base">
                                        <p:cTn id="24"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154628"/>
                                        </p:tgtEl>
                                        <p:attrNameLst>
                                          <p:attrName>style.visibility</p:attrName>
                                        </p:attrNameLst>
                                      </p:cBhvr>
                                      <p:to>
                                        <p:strVal val="visible"/>
                                      </p:to>
                                    </p:set>
                                    <p:anim calcmode="lin" valueType="num">
                                      <p:cBhvr>
                                        <p:cTn id="30" dur="500" fill="hold"/>
                                        <p:tgtEl>
                                          <p:spTgt spid="154628"/>
                                        </p:tgtEl>
                                        <p:attrNameLst>
                                          <p:attrName>ppt_w</p:attrName>
                                        </p:attrNameLst>
                                      </p:cBhvr>
                                      <p:tavLst>
                                        <p:tav tm="0">
                                          <p:val>
                                            <p:fltVal val="0"/>
                                          </p:val>
                                        </p:tav>
                                        <p:tav tm="100000">
                                          <p:val>
                                            <p:strVal val="#ppt_w"/>
                                          </p:val>
                                        </p:tav>
                                      </p:tavLst>
                                    </p:anim>
                                    <p:anim calcmode="lin" valueType="num">
                                      <p:cBhvr>
                                        <p:cTn id="31" dur="500" fill="hold"/>
                                        <p:tgtEl>
                                          <p:spTgt spid="154628"/>
                                        </p:tgtEl>
                                        <p:attrNameLst>
                                          <p:attrName>ppt_h</p:attrName>
                                        </p:attrNameLst>
                                      </p:cBhvr>
                                      <p:tavLst>
                                        <p:tav tm="0">
                                          <p:val>
                                            <p:fltVal val="0"/>
                                          </p:val>
                                        </p:tav>
                                        <p:tav tm="100000">
                                          <p:val>
                                            <p:strVal val="#ppt_h"/>
                                          </p:val>
                                        </p:tav>
                                      </p:tavLst>
                                    </p:anim>
                                    <p:anim calcmode="lin" valueType="num">
                                      <p:cBhvr>
                                        <p:cTn id="32" dur="500" fill="hold"/>
                                        <p:tgtEl>
                                          <p:spTgt spid="154628"/>
                                        </p:tgtEl>
                                        <p:attrNameLst>
                                          <p:attrName>style.rotation</p:attrName>
                                        </p:attrNameLst>
                                      </p:cBhvr>
                                      <p:tavLst>
                                        <p:tav tm="0">
                                          <p:val>
                                            <p:fltVal val="360"/>
                                          </p:val>
                                        </p:tav>
                                        <p:tav tm="100000">
                                          <p:val>
                                            <p:fltVal val="0"/>
                                          </p:val>
                                        </p:tav>
                                      </p:tavLst>
                                    </p:anim>
                                    <p:animEffect transition="in" filter="fade">
                                      <p:cBhvr>
                                        <p:cTn id="33" dur="500"/>
                                        <p:tgtEl>
                                          <p:spTgt spid="1546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mph" presetSubtype="0" fill="hold" grpId="1" nodeType="clickEffect">
                                  <p:stCondLst>
                                    <p:cond delay="0"/>
                                  </p:stCondLst>
                                  <p:childTnLst>
                                    <p:animScale>
                                      <p:cBhvr>
                                        <p:cTn id="37" dur="2000" fill="hold"/>
                                        <p:tgtEl>
                                          <p:spTgt spid="1546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628" grpId="0" animBg="1"/>
      <p:bldP spid="15462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69A142BF-0672-44CC-A4FD-871BD2E0476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8371" name="Rectangle 2"/>
          <p:cNvSpPr>
            <a:spLocks noGrp="1" noChangeArrowheads="1"/>
          </p:cNvSpPr>
          <p:nvPr>
            <p:ph type="title"/>
          </p:nvPr>
        </p:nvSpPr>
        <p:spPr>
          <a:xfrm>
            <a:off x="611188" y="476250"/>
            <a:ext cx="6983412" cy="701675"/>
          </a:xfrm>
        </p:spPr>
        <p:txBody>
          <a:bodyPr/>
          <a:lstStyle/>
          <a:p>
            <a:pPr eaLnBrk="1" hangingPunct="1"/>
            <a:r>
              <a:rPr lang="en-US" altLang="zh-CN" smtClean="0"/>
              <a:t>4.3.3  </a:t>
            </a:r>
            <a:r>
              <a:rPr lang="zh-CN" altLang="en-US" smtClean="0"/>
              <a:t>谓词合式公式的解释</a:t>
            </a:r>
          </a:p>
        </p:txBody>
      </p:sp>
      <p:sp>
        <p:nvSpPr>
          <p:cNvPr id="155651" name="Rectangle 3"/>
          <p:cNvSpPr>
            <a:spLocks noGrp="1" noChangeArrowheads="1"/>
          </p:cNvSpPr>
          <p:nvPr>
            <p:ph type="body" idx="1"/>
          </p:nvPr>
        </p:nvSpPr>
        <p:spPr>
          <a:xfrm>
            <a:off x="468313" y="1196975"/>
            <a:ext cx="8362950" cy="5049838"/>
          </a:xfrm>
        </p:spPr>
        <p:txBody>
          <a:bodyPr/>
          <a:lstStyle/>
          <a:p>
            <a:pPr marL="0" indent="0" eaLnBrk="1" hangingPunct="1">
              <a:buFont typeface="Wingdings" panose="05000000000000000000" pitchFamily="2" charset="2"/>
              <a:buNone/>
            </a:pPr>
            <a:r>
              <a:rPr lang="zh-CN" altLang="en-US" smtClean="0">
                <a:solidFill>
                  <a:schemeClr val="accent2"/>
                </a:solidFill>
              </a:rPr>
              <a:t>定义</a:t>
            </a:r>
            <a:r>
              <a:rPr lang="en-US" altLang="zh-CN" smtClean="0">
                <a:solidFill>
                  <a:schemeClr val="accent2"/>
                </a:solidFill>
              </a:rPr>
              <a:t>4.3.6</a:t>
            </a:r>
            <a:r>
              <a:rPr lang="en-US" altLang="zh-CN" smtClean="0"/>
              <a:t>  </a:t>
            </a:r>
            <a:r>
              <a:rPr lang="zh-CN" altLang="en-US" smtClean="0"/>
              <a:t>谓词逻辑中公式</a:t>
            </a:r>
            <a:r>
              <a:rPr lang="en-US" altLang="zh-CN" smtClean="0"/>
              <a:t>G </a:t>
            </a:r>
            <a:r>
              <a:rPr lang="zh-CN" altLang="en-US" smtClean="0"/>
              <a:t>的每一个</a:t>
            </a:r>
            <a:r>
              <a:rPr lang="zh-CN" altLang="en-US" smtClean="0">
                <a:solidFill>
                  <a:srgbClr val="0000CC"/>
                </a:solidFill>
              </a:rPr>
              <a:t>解释</a:t>
            </a:r>
            <a:r>
              <a:rPr lang="en-US" altLang="zh-CN" smtClean="0"/>
              <a:t>I(Explanation)</a:t>
            </a:r>
            <a:r>
              <a:rPr lang="zh-CN" altLang="en-US" smtClean="0"/>
              <a:t>由如下四部分组成：</a:t>
            </a:r>
          </a:p>
          <a:p>
            <a:pPr marL="0" indent="0" eaLnBrk="1" hangingPunct="1">
              <a:buFont typeface="Wingdings" panose="05000000000000000000" pitchFamily="2" charset="2"/>
              <a:buNone/>
            </a:pPr>
            <a:r>
              <a:rPr lang="zh-CN" altLang="en-US" smtClean="0"/>
              <a:t> （</a:t>
            </a:r>
            <a:r>
              <a:rPr lang="en-US" altLang="zh-CN" smtClean="0"/>
              <a:t>1</a:t>
            </a:r>
            <a:r>
              <a:rPr lang="zh-CN" altLang="en-US" smtClean="0"/>
              <a:t>）</a:t>
            </a:r>
            <a:r>
              <a:rPr lang="zh-CN" altLang="en-US" smtClean="0">
                <a:solidFill>
                  <a:srgbClr val="9900FF"/>
                </a:solidFill>
              </a:rPr>
              <a:t>非空的个体域</a:t>
            </a:r>
            <a:r>
              <a:rPr lang="zh-CN" altLang="en-US" smtClean="0"/>
              <a:t>集合</a:t>
            </a:r>
            <a:r>
              <a:rPr lang="en-US" altLang="zh-CN" smtClean="0"/>
              <a:t>D </a:t>
            </a:r>
            <a:r>
              <a:rPr lang="zh-CN" altLang="en-US" smtClean="0"/>
              <a:t>；</a:t>
            </a:r>
          </a:p>
          <a:p>
            <a:pPr marL="0" indent="0" eaLnBrk="1" hangingPunct="1">
              <a:buFont typeface="Wingdings" panose="05000000000000000000" pitchFamily="2" charset="2"/>
              <a:buNone/>
            </a:pPr>
            <a:r>
              <a:rPr lang="zh-CN" altLang="en-US" smtClean="0"/>
              <a:t> （</a:t>
            </a:r>
            <a:r>
              <a:rPr lang="en-US" altLang="zh-CN" smtClean="0"/>
              <a:t>2</a:t>
            </a:r>
            <a:r>
              <a:rPr lang="zh-CN" altLang="en-US" smtClean="0"/>
              <a:t>）</a:t>
            </a:r>
            <a:r>
              <a:rPr lang="en-US" altLang="zh-CN" smtClean="0"/>
              <a:t>G </a:t>
            </a:r>
            <a:r>
              <a:rPr lang="zh-CN" altLang="en-US" smtClean="0"/>
              <a:t>中的每个</a:t>
            </a:r>
            <a:r>
              <a:rPr lang="zh-CN" altLang="en-US" smtClean="0">
                <a:solidFill>
                  <a:srgbClr val="9900FF"/>
                </a:solidFill>
              </a:rPr>
              <a:t>常量符号</a:t>
            </a:r>
            <a:r>
              <a:rPr lang="zh-CN" altLang="en-US" smtClean="0"/>
              <a:t>，指定</a:t>
            </a:r>
            <a:r>
              <a:rPr lang="en-US" altLang="zh-CN" smtClean="0"/>
              <a:t>D </a:t>
            </a:r>
            <a:r>
              <a:rPr lang="zh-CN" altLang="en-US" smtClean="0"/>
              <a:t>中的某个特定的元素；</a:t>
            </a:r>
          </a:p>
          <a:p>
            <a:pPr marL="0" indent="0" eaLnBrk="1" hangingPunct="1">
              <a:buFont typeface="Wingdings" panose="05000000000000000000" pitchFamily="2" charset="2"/>
              <a:buNone/>
            </a:pPr>
            <a:r>
              <a:rPr lang="zh-CN" altLang="en-US" smtClean="0"/>
              <a:t> （</a:t>
            </a:r>
            <a:r>
              <a:rPr lang="en-US" altLang="zh-CN" smtClean="0"/>
              <a:t>3</a:t>
            </a:r>
            <a:r>
              <a:rPr lang="zh-CN" altLang="en-US" smtClean="0"/>
              <a:t>）</a:t>
            </a:r>
            <a:r>
              <a:rPr lang="en-US" altLang="zh-CN" smtClean="0"/>
              <a:t>G </a:t>
            </a:r>
            <a:r>
              <a:rPr lang="zh-CN" altLang="en-US" smtClean="0"/>
              <a:t>中的每个</a:t>
            </a:r>
            <a:r>
              <a:rPr lang="en-US" altLang="zh-CN" smtClean="0"/>
              <a:t>n </a:t>
            </a:r>
            <a:r>
              <a:rPr lang="zh-CN" altLang="en-US" smtClean="0"/>
              <a:t>元</a:t>
            </a:r>
            <a:r>
              <a:rPr lang="zh-CN" altLang="en-US" smtClean="0">
                <a:solidFill>
                  <a:srgbClr val="9900FF"/>
                </a:solidFill>
              </a:rPr>
              <a:t>函数符号</a:t>
            </a:r>
            <a:r>
              <a:rPr lang="zh-CN" altLang="en-US" smtClean="0"/>
              <a:t>，指定</a:t>
            </a:r>
            <a:r>
              <a:rPr lang="en-US" altLang="zh-CN" smtClean="0"/>
              <a:t>D</a:t>
            </a:r>
            <a:r>
              <a:rPr lang="en-US" altLang="zh-CN" baseline="30000" smtClean="0"/>
              <a:t>n</a:t>
            </a:r>
            <a:r>
              <a:rPr lang="zh-CN" altLang="en-US" smtClean="0"/>
              <a:t>到</a:t>
            </a:r>
            <a:r>
              <a:rPr lang="en-US" altLang="zh-CN" smtClean="0"/>
              <a:t>D</a:t>
            </a:r>
            <a:r>
              <a:rPr lang="zh-CN" altLang="en-US" smtClean="0"/>
              <a:t>中的某个特定的函数；</a:t>
            </a:r>
          </a:p>
          <a:p>
            <a:pPr marL="0" indent="0" eaLnBrk="1" hangingPunct="1">
              <a:buFont typeface="Wingdings" panose="05000000000000000000" pitchFamily="2" charset="2"/>
              <a:buNone/>
            </a:pPr>
            <a:r>
              <a:rPr lang="zh-CN" altLang="en-US" smtClean="0"/>
              <a:t> （</a:t>
            </a:r>
            <a:r>
              <a:rPr lang="en-US" altLang="zh-CN" smtClean="0"/>
              <a:t>4</a:t>
            </a:r>
            <a:r>
              <a:rPr lang="zh-CN" altLang="en-US" smtClean="0"/>
              <a:t>）</a:t>
            </a:r>
            <a:r>
              <a:rPr lang="en-US" altLang="zh-CN" smtClean="0"/>
              <a:t>G </a:t>
            </a:r>
            <a:r>
              <a:rPr lang="zh-CN" altLang="en-US" smtClean="0"/>
              <a:t>中的每个</a:t>
            </a:r>
            <a:r>
              <a:rPr lang="en-US" altLang="zh-CN" smtClean="0"/>
              <a:t>n </a:t>
            </a:r>
            <a:r>
              <a:rPr lang="zh-CN" altLang="en-US" smtClean="0"/>
              <a:t>元</a:t>
            </a:r>
            <a:r>
              <a:rPr lang="zh-CN" altLang="en-US" smtClean="0">
                <a:solidFill>
                  <a:srgbClr val="9900FF"/>
                </a:solidFill>
              </a:rPr>
              <a:t>谓词符号</a:t>
            </a:r>
            <a:r>
              <a:rPr lang="zh-CN" altLang="en-US" smtClean="0"/>
              <a:t>，指定</a:t>
            </a:r>
            <a:r>
              <a:rPr lang="en-US" altLang="zh-CN" smtClean="0"/>
              <a:t>D</a:t>
            </a:r>
            <a:r>
              <a:rPr lang="en-US" altLang="zh-CN" baseline="30000" smtClean="0"/>
              <a:t>n</a:t>
            </a:r>
            <a:r>
              <a:rPr lang="zh-CN" altLang="en-US" smtClean="0"/>
              <a:t>到｛</a:t>
            </a:r>
            <a:r>
              <a:rPr lang="en-US" altLang="zh-CN" smtClean="0"/>
              <a:t>0, 1</a:t>
            </a:r>
            <a:r>
              <a:rPr lang="zh-CN" altLang="en-US" smtClean="0"/>
              <a:t>｝中的某个特定的谓词。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strips(downLeft)">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strips(downLeft)">
                                      <p:cBhvr>
                                        <p:cTn id="12" dur="500"/>
                                        <p:tgtEl>
                                          <p:spTgt spid="15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strips(downLeft)">
                                      <p:cBhvr>
                                        <p:cTn id="17" dur="500"/>
                                        <p:tgtEl>
                                          <p:spTgt spid="155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strips(downLeft)">
                                      <p:cBhvr>
                                        <p:cTn id="22" dur="500"/>
                                        <p:tgtEl>
                                          <p:spTgt spid="155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55651">
                                            <p:txEl>
                                              <p:pRg st="4" end="4"/>
                                            </p:txEl>
                                          </p:spTgt>
                                        </p:tgtEl>
                                        <p:attrNameLst>
                                          <p:attrName>style.visibility</p:attrName>
                                        </p:attrNameLst>
                                      </p:cBhvr>
                                      <p:to>
                                        <p:strVal val="visible"/>
                                      </p:to>
                                    </p:set>
                                    <p:animEffect transition="in" filter="strips(downLeft)">
                                      <p:cBhvr>
                                        <p:cTn id="27" dur="500"/>
                                        <p:tgtEl>
                                          <p:spTgt spid="155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91C1AE8-4E30-4F87-A3E7-9DB0B9E7646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59395" name="Rectangle 2"/>
          <p:cNvSpPr>
            <a:spLocks noGrp="1" noChangeArrowheads="1"/>
          </p:cNvSpPr>
          <p:nvPr>
            <p:ph type="title"/>
          </p:nvPr>
        </p:nvSpPr>
        <p:spPr/>
        <p:txBody>
          <a:bodyPr/>
          <a:lstStyle/>
          <a:p>
            <a:pPr eaLnBrk="1" hangingPunct="1"/>
            <a:r>
              <a:rPr lang="zh-CN" altLang="en-US" smtClean="0"/>
              <a:t>公式的解释</a:t>
            </a:r>
            <a:endParaRPr lang="en-US" altLang="zh-CN" smtClean="0"/>
          </a:p>
        </p:txBody>
      </p:sp>
      <p:sp>
        <p:nvSpPr>
          <p:cNvPr id="156675" name="Rectangle 3"/>
          <p:cNvSpPr>
            <a:spLocks noGrp="1" noChangeArrowheads="1"/>
          </p:cNvSpPr>
          <p:nvPr>
            <p:ph type="body" idx="1"/>
          </p:nvPr>
        </p:nvSpPr>
        <p:spPr>
          <a:xfrm>
            <a:off x="684213" y="3573463"/>
            <a:ext cx="8137525" cy="2314575"/>
          </a:xfrm>
        </p:spPr>
        <p:txBody>
          <a:bodyPr/>
          <a:lstStyle/>
          <a:p>
            <a:pPr marL="0" indent="0" eaLnBrk="1" hangingPunct="1">
              <a:buFont typeface="Wingdings" panose="05000000000000000000" pitchFamily="2" charset="2"/>
              <a:buNone/>
            </a:pPr>
            <a:r>
              <a:rPr lang="zh-CN" altLang="en-US" smtClean="0">
                <a:solidFill>
                  <a:srgbClr val="FF0000"/>
                </a:solidFill>
              </a:rPr>
              <a:t>例</a:t>
            </a:r>
            <a:r>
              <a:rPr lang="en-US" altLang="zh-CN" smtClean="0">
                <a:solidFill>
                  <a:srgbClr val="FF0000"/>
                </a:solidFill>
              </a:rPr>
              <a:t>4.3.3</a:t>
            </a:r>
            <a:r>
              <a:rPr lang="en-US" altLang="zh-CN" smtClean="0"/>
              <a:t> </a:t>
            </a:r>
            <a:r>
              <a:rPr lang="zh-CN" altLang="en-US" smtClean="0"/>
              <a:t>设有公式：</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a:t>
            </a:r>
            <a:r>
              <a:rPr lang="en-US" altLang="zh-CN" smtClean="0"/>
              <a:t>(P(x)→Q(x))</a:t>
            </a:r>
            <a:r>
              <a:rPr lang="en-US" altLang="zh-CN" smtClean="0">
                <a:sym typeface="Symbol" panose="05050102010706020507" pitchFamily="18" charset="2"/>
              </a:rPr>
              <a:t></a:t>
            </a:r>
            <a:r>
              <a:rPr lang="en-US" altLang="zh-CN" smtClean="0"/>
              <a:t>(</a:t>
            </a:r>
            <a:r>
              <a:rPr lang="fr-FR" altLang="zh-CN" smtClean="0"/>
              <a:t>(</a:t>
            </a:r>
            <a:r>
              <a:rPr lang="en-US" altLang="zh-CN" smtClean="0">
                <a:sym typeface="Symbol" panose="05050102010706020507" pitchFamily="18" charset="2"/>
              </a:rPr>
              <a:t></a:t>
            </a:r>
            <a:r>
              <a:rPr lang="fr-FR" altLang="zh-CN" smtClean="0"/>
              <a:t>x)</a:t>
            </a:r>
            <a:r>
              <a:rPr lang="en-US" altLang="zh-CN" smtClean="0"/>
              <a:t>P(x)→</a:t>
            </a:r>
            <a:r>
              <a:rPr lang="fr-FR" altLang="zh-CN" smtClean="0"/>
              <a:t>(</a:t>
            </a:r>
            <a:r>
              <a:rPr lang="en-US" altLang="zh-CN" smtClean="0">
                <a:sym typeface="Symbol" panose="05050102010706020507" pitchFamily="18" charset="2"/>
              </a:rPr>
              <a:t></a:t>
            </a:r>
            <a:r>
              <a:rPr lang="fr-FR" altLang="zh-CN" smtClean="0"/>
              <a:t>x)</a:t>
            </a:r>
            <a:r>
              <a:rPr lang="en-US" altLang="zh-CN" smtClean="0"/>
              <a:t>Q(x))</a:t>
            </a:r>
            <a:r>
              <a:rPr lang="zh-CN" altLang="en-US" smtClean="0"/>
              <a:t>，</a:t>
            </a:r>
          </a:p>
          <a:p>
            <a:pPr marL="0" indent="0" eaLnBrk="1" hangingPunct="1">
              <a:buFont typeface="Wingdings" panose="05000000000000000000" pitchFamily="2" charset="2"/>
              <a:buNone/>
            </a:pPr>
            <a:r>
              <a:rPr lang="zh-CN" altLang="en-US" smtClean="0"/>
              <a:t>在个体域</a:t>
            </a:r>
            <a:r>
              <a:rPr lang="en-US" altLang="zh-CN" smtClean="0"/>
              <a:t>D={a, b}</a:t>
            </a:r>
            <a:r>
              <a:rPr lang="zh-CN" altLang="en-US" smtClean="0"/>
              <a:t>上，构造两个使公式分别为真和假的解释。</a:t>
            </a:r>
          </a:p>
        </p:txBody>
      </p:sp>
      <p:sp>
        <p:nvSpPr>
          <p:cNvPr id="156677" name="Rectangle 5"/>
          <p:cNvSpPr>
            <a:spLocks noChangeArrowheads="1"/>
          </p:cNvSpPr>
          <p:nvPr/>
        </p:nvSpPr>
        <p:spPr bwMode="gray">
          <a:xfrm>
            <a:off x="1547813" y="1412875"/>
            <a:ext cx="7200900" cy="1611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CC3300"/>
                </a:solidFill>
              </a:rPr>
              <a:t>思考一下，谓词逻辑中的一个公式</a:t>
            </a:r>
            <a:r>
              <a:rPr lang="en-US" altLang="zh-CN">
                <a:solidFill>
                  <a:srgbClr val="CC3300"/>
                </a:solidFill>
              </a:rPr>
              <a:t>G</a:t>
            </a:r>
            <a:r>
              <a:rPr lang="zh-CN" altLang="en-US">
                <a:solidFill>
                  <a:srgbClr val="CC3300"/>
                </a:solidFill>
              </a:rPr>
              <a:t>可以像命题逻辑中的公式那样列出真值表来研究它的真值情况么？</a:t>
            </a:r>
            <a:r>
              <a:rPr lang="en-US" altLang="zh-CN"/>
              <a:t> </a:t>
            </a:r>
          </a:p>
        </p:txBody>
      </p:sp>
      <p:pic>
        <p:nvPicPr>
          <p:cNvPr id="156678" name="Picture 6" descr="MMj0336396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56678"/>
                                        </p:tgtEl>
                                        <p:attrNameLst>
                                          <p:attrName>style.visibility</p:attrName>
                                        </p:attrNameLst>
                                      </p:cBhvr>
                                      <p:to>
                                        <p:strVal val="visible"/>
                                      </p:to>
                                    </p:set>
                                    <p:anim calcmode="lin" valueType="num">
                                      <p:cBhvr>
                                        <p:cTn id="7" dur="500" fill="hold"/>
                                        <p:tgtEl>
                                          <p:spTgt spid="156678"/>
                                        </p:tgtEl>
                                        <p:attrNameLst>
                                          <p:attrName>ppt_w</p:attrName>
                                        </p:attrNameLst>
                                      </p:cBhvr>
                                      <p:tavLst>
                                        <p:tav tm="0">
                                          <p:val>
                                            <p:fltVal val="0"/>
                                          </p:val>
                                        </p:tav>
                                        <p:tav tm="100000">
                                          <p:val>
                                            <p:strVal val="#ppt_w"/>
                                          </p:val>
                                        </p:tav>
                                      </p:tavLst>
                                    </p:anim>
                                    <p:anim calcmode="lin" valueType="num">
                                      <p:cBhvr>
                                        <p:cTn id="8" dur="500" fill="hold"/>
                                        <p:tgtEl>
                                          <p:spTgt spid="156678"/>
                                        </p:tgtEl>
                                        <p:attrNameLst>
                                          <p:attrName>ppt_h</p:attrName>
                                        </p:attrNameLst>
                                      </p:cBhvr>
                                      <p:tavLst>
                                        <p:tav tm="0">
                                          <p:val>
                                            <p:fltVal val="0"/>
                                          </p:val>
                                        </p:tav>
                                        <p:tav tm="100000">
                                          <p:val>
                                            <p:strVal val="#ppt_h"/>
                                          </p:val>
                                        </p:tav>
                                      </p:tavLst>
                                    </p:anim>
                                    <p:anim calcmode="lin" valueType="num">
                                      <p:cBhvr>
                                        <p:cTn id="9" dur="500" fill="hold"/>
                                        <p:tgtEl>
                                          <p:spTgt spid="156678"/>
                                        </p:tgtEl>
                                        <p:attrNameLst>
                                          <p:attrName>style.rotation</p:attrName>
                                        </p:attrNameLst>
                                      </p:cBhvr>
                                      <p:tavLst>
                                        <p:tav tm="0">
                                          <p:val>
                                            <p:fltVal val="360"/>
                                          </p:val>
                                        </p:tav>
                                        <p:tav tm="100000">
                                          <p:val>
                                            <p:fltVal val="0"/>
                                          </p:val>
                                        </p:tav>
                                      </p:tavLst>
                                    </p:anim>
                                    <p:animEffect transition="in" filter="fade">
                                      <p:cBhvr>
                                        <p:cTn id="10" dur="500"/>
                                        <p:tgtEl>
                                          <p:spTgt spid="156678"/>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56677"/>
                                        </p:tgtEl>
                                        <p:attrNameLst>
                                          <p:attrName>style.visibility</p:attrName>
                                        </p:attrNameLst>
                                      </p:cBhvr>
                                      <p:to>
                                        <p:strVal val="visible"/>
                                      </p:to>
                                    </p:set>
                                    <p:anim calcmode="lin" valueType="num">
                                      <p:cBhvr>
                                        <p:cTn id="13" dur="500" fill="hold"/>
                                        <p:tgtEl>
                                          <p:spTgt spid="156677"/>
                                        </p:tgtEl>
                                        <p:attrNameLst>
                                          <p:attrName>ppt_w</p:attrName>
                                        </p:attrNameLst>
                                      </p:cBhvr>
                                      <p:tavLst>
                                        <p:tav tm="0">
                                          <p:val>
                                            <p:fltVal val="0"/>
                                          </p:val>
                                        </p:tav>
                                        <p:tav tm="100000">
                                          <p:val>
                                            <p:strVal val="#ppt_w"/>
                                          </p:val>
                                        </p:tav>
                                      </p:tavLst>
                                    </p:anim>
                                    <p:anim calcmode="lin" valueType="num">
                                      <p:cBhvr>
                                        <p:cTn id="14" dur="500" fill="hold"/>
                                        <p:tgtEl>
                                          <p:spTgt spid="156677"/>
                                        </p:tgtEl>
                                        <p:attrNameLst>
                                          <p:attrName>ppt_h</p:attrName>
                                        </p:attrNameLst>
                                      </p:cBhvr>
                                      <p:tavLst>
                                        <p:tav tm="0">
                                          <p:val>
                                            <p:fltVal val="0"/>
                                          </p:val>
                                        </p:tav>
                                        <p:tav tm="100000">
                                          <p:val>
                                            <p:strVal val="#ppt_h"/>
                                          </p:val>
                                        </p:tav>
                                      </p:tavLst>
                                    </p:anim>
                                    <p:anim calcmode="lin" valueType="num">
                                      <p:cBhvr>
                                        <p:cTn id="15" dur="500" fill="hold"/>
                                        <p:tgtEl>
                                          <p:spTgt spid="156677"/>
                                        </p:tgtEl>
                                        <p:attrNameLst>
                                          <p:attrName>style.rotation</p:attrName>
                                        </p:attrNameLst>
                                      </p:cBhvr>
                                      <p:tavLst>
                                        <p:tav tm="0">
                                          <p:val>
                                            <p:fltVal val="360"/>
                                          </p:val>
                                        </p:tav>
                                        <p:tav tm="100000">
                                          <p:val>
                                            <p:fltVal val="0"/>
                                          </p:val>
                                        </p:tav>
                                      </p:tavLst>
                                    </p:anim>
                                    <p:animEffect transition="in" filter="fade">
                                      <p:cBhvr>
                                        <p:cTn id="16" dur="500"/>
                                        <p:tgtEl>
                                          <p:spTgt spid="1566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21" dur="500"/>
                                        <p:tgtEl>
                                          <p:spTgt spid="15667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26" dur="500"/>
                                        <p:tgtEl>
                                          <p:spTgt spid="15667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31" dur="500"/>
                                        <p:tgtEl>
                                          <p:spTgt spid="156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98DADEE-D088-467E-8A89-E012F1AE28E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0419" name="Rectangle 2"/>
          <p:cNvSpPr>
            <a:spLocks noGrp="1" noChangeArrowheads="1"/>
          </p:cNvSpPr>
          <p:nvPr>
            <p:ph type="title"/>
          </p:nvPr>
        </p:nvSpPr>
        <p:spPr/>
        <p:txBody>
          <a:bodyPr/>
          <a:lstStyle/>
          <a:p>
            <a:pPr eaLnBrk="1" hangingPunct="1"/>
            <a:r>
              <a:rPr lang="zh-CN" altLang="en-US" smtClean="0"/>
              <a:t>例</a:t>
            </a:r>
            <a:r>
              <a:rPr lang="en-US" altLang="zh-CN" smtClean="0"/>
              <a:t>4.3.3</a:t>
            </a:r>
            <a:endParaRPr lang="zh-CN" altLang="en-US" smtClean="0"/>
          </a:p>
        </p:txBody>
      </p:sp>
      <p:sp>
        <p:nvSpPr>
          <p:cNvPr id="158723" name="Rectangle 3"/>
          <p:cNvSpPr>
            <a:spLocks noGrp="1" noChangeArrowheads="1"/>
          </p:cNvSpPr>
          <p:nvPr>
            <p:ph type="body" idx="1"/>
          </p:nvPr>
        </p:nvSpPr>
        <p:spPr>
          <a:xfrm>
            <a:off x="468313" y="1196975"/>
            <a:ext cx="8229600" cy="4365625"/>
          </a:xfrm>
        </p:spPr>
        <p:txBody>
          <a:bodyPr/>
          <a:lstStyle/>
          <a:p>
            <a:pPr marL="0" indent="0" eaLnBrk="1" hangingPunct="1">
              <a:buFont typeface="Wingdings" panose="05000000000000000000" pitchFamily="2" charset="2"/>
              <a:buNone/>
            </a:pPr>
            <a:r>
              <a:rPr lang="zh-CN" altLang="en-US" smtClean="0">
                <a:solidFill>
                  <a:srgbClr val="CC3300"/>
                </a:solidFill>
              </a:rPr>
              <a:t>解</a:t>
            </a:r>
            <a:r>
              <a:rPr lang="zh-CN" altLang="en-US" smtClean="0"/>
              <a:t> </a:t>
            </a:r>
            <a:r>
              <a:rPr lang="en-US" altLang="zh-CN" smtClean="0"/>
              <a:t>1</a:t>
            </a:r>
            <a:r>
              <a:rPr lang="zh-CN" altLang="en-US" smtClean="0"/>
              <a:t>）构造解释</a:t>
            </a:r>
            <a:r>
              <a:rPr lang="en-US" altLang="zh-CN" smtClean="0"/>
              <a:t>I</a:t>
            </a:r>
            <a:r>
              <a:rPr lang="en-US" altLang="zh-CN" baseline="-25000" smtClean="0"/>
              <a:t>1</a:t>
            </a:r>
            <a:r>
              <a:rPr lang="zh-CN" altLang="en-US" smtClean="0"/>
              <a:t>为</a:t>
            </a:r>
          </a:p>
          <a:p>
            <a:pPr marL="0" indent="0" eaLnBrk="1" hangingPunct="1">
              <a:buFont typeface="Wingdings" panose="05000000000000000000" pitchFamily="2" charset="2"/>
              <a:buNone/>
            </a:pPr>
            <a:r>
              <a:rPr lang="en-US" altLang="zh-CN" smtClean="0">
                <a:solidFill>
                  <a:srgbClr val="0000FF"/>
                </a:solidFill>
              </a:rPr>
              <a:t>P(a) = 0</a:t>
            </a:r>
            <a:r>
              <a:rPr lang="zh-CN" altLang="en-US" smtClean="0">
                <a:solidFill>
                  <a:srgbClr val="0000FF"/>
                </a:solidFill>
              </a:rPr>
              <a:t>，</a:t>
            </a:r>
            <a:r>
              <a:rPr lang="en-US" altLang="zh-CN" smtClean="0">
                <a:solidFill>
                  <a:srgbClr val="0000FF"/>
                </a:solidFill>
              </a:rPr>
              <a:t>P(b) = 0</a:t>
            </a:r>
            <a:r>
              <a:rPr lang="zh-CN" altLang="en-US" smtClean="0">
                <a:solidFill>
                  <a:srgbClr val="0000FF"/>
                </a:solidFill>
              </a:rPr>
              <a:t>，</a:t>
            </a:r>
            <a:r>
              <a:rPr lang="en-US" altLang="zh-CN" smtClean="0">
                <a:solidFill>
                  <a:srgbClr val="0000FF"/>
                </a:solidFill>
              </a:rPr>
              <a:t>Q(a) = 1</a:t>
            </a:r>
            <a:r>
              <a:rPr lang="zh-CN" altLang="en-US" smtClean="0">
                <a:solidFill>
                  <a:srgbClr val="0000FF"/>
                </a:solidFill>
              </a:rPr>
              <a:t>，</a:t>
            </a:r>
            <a:r>
              <a:rPr lang="en-US" altLang="zh-CN" smtClean="0">
                <a:solidFill>
                  <a:srgbClr val="0000FF"/>
                </a:solidFill>
              </a:rPr>
              <a:t>Q(b) = 1</a:t>
            </a:r>
            <a:r>
              <a:rPr lang="zh-CN" altLang="en-US" smtClean="0"/>
              <a:t>，</a:t>
            </a:r>
          </a:p>
          <a:p>
            <a:pPr marL="0" indent="0" eaLnBrk="1" hangingPunct="1">
              <a:buFont typeface="Wingdings" panose="05000000000000000000" pitchFamily="2" charset="2"/>
              <a:buNone/>
            </a:pPr>
            <a:r>
              <a:rPr lang="zh-CN" altLang="en-US" smtClean="0"/>
              <a:t>      则</a:t>
            </a:r>
            <a:r>
              <a:rPr lang="en-US" altLang="zh-CN" smtClean="0"/>
              <a:t>(P(a)→Q(a))∧(P(b)→Q(b))</a:t>
            </a:r>
            <a:r>
              <a:rPr lang="zh-CN" altLang="en-US" smtClean="0"/>
              <a:t>在此解释</a:t>
            </a:r>
            <a:r>
              <a:rPr lang="en-US" altLang="zh-CN" smtClean="0"/>
              <a:t>I</a:t>
            </a:r>
            <a:r>
              <a:rPr lang="en-US" altLang="zh-CN" baseline="-25000" smtClean="0"/>
              <a:t>1</a:t>
            </a:r>
            <a:r>
              <a:rPr lang="zh-CN" altLang="en-US" smtClean="0"/>
              <a:t>下真值为</a:t>
            </a:r>
            <a:r>
              <a:rPr lang="en-US" altLang="zh-CN" smtClean="0"/>
              <a:t>1</a:t>
            </a:r>
            <a:r>
              <a:rPr lang="zh-CN" altLang="en-US" smtClean="0"/>
              <a:t>，</a:t>
            </a:r>
            <a:r>
              <a:rPr lang="en-US" altLang="zh-CN" smtClean="0"/>
              <a:t>(P(a)∨P(b))→(Q(a)∧Q(b))</a:t>
            </a:r>
            <a:r>
              <a:rPr lang="zh-CN" altLang="en-US" smtClean="0"/>
              <a:t>在此解释</a:t>
            </a:r>
            <a:r>
              <a:rPr lang="en-US" altLang="zh-CN" smtClean="0"/>
              <a:t>I</a:t>
            </a:r>
            <a:r>
              <a:rPr lang="en-US" altLang="zh-CN" baseline="-25000" smtClean="0"/>
              <a:t>1</a:t>
            </a:r>
            <a:r>
              <a:rPr lang="zh-CN" altLang="en-US" smtClean="0"/>
              <a:t>下真值为</a:t>
            </a:r>
            <a:r>
              <a:rPr lang="en-US" altLang="zh-CN" smtClean="0"/>
              <a:t>1</a:t>
            </a:r>
            <a:r>
              <a:rPr lang="zh-CN" altLang="en-US" smtClean="0"/>
              <a:t>，即</a:t>
            </a:r>
            <a:r>
              <a:rPr lang="en-US" altLang="zh-CN" smtClean="0"/>
              <a:t>I</a:t>
            </a:r>
            <a:r>
              <a:rPr lang="en-US" altLang="zh-CN" baseline="-25000" smtClean="0"/>
              <a:t>1</a:t>
            </a:r>
            <a:r>
              <a:rPr lang="zh-CN" altLang="en-US" smtClean="0"/>
              <a:t>使得等价联结词前面的</a:t>
            </a:r>
            <a:r>
              <a:rPr lang="en-US" altLang="zh-CN" smtClean="0"/>
              <a:t>(</a:t>
            </a:r>
            <a:r>
              <a:rPr lang="en-US" altLang="zh-CN" smtClean="0">
                <a:sym typeface="Symbol" panose="05050102010706020507" pitchFamily="18" charset="2"/>
              </a:rPr>
              <a:t></a:t>
            </a:r>
            <a:r>
              <a:rPr lang="en-US" altLang="zh-CN" smtClean="0"/>
              <a:t>x)(P(x)→Q(x))</a:t>
            </a:r>
            <a:r>
              <a:rPr lang="zh-CN" altLang="en-US" smtClean="0"/>
              <a:t>为真，同样使得等价联结词后面的</a:t>
            </a:r>
            <a:r>
              <a:rPr lang="en-US" altLang="zh-CN" smtClean="0"/>
              <a:t>((</a:t>
            </a:r>
            <a:r>
              <a:rPr lang="en-US" altLang="zh-CN" smtClean="0">
                <a:sym typeface="Symbol" panose="05050102010706020507" pitchFamily="18" charset="2"/>
              </a:rPr>
              <a:t></a:t>
            </a:r>
            <a:r>
              <a:rPr lang="en-US" altLang="zh-CN" smtClean="0"/>
              <a:t>x)P(x)→(</a:t>
            </a:r>
            <a:r>
              <a:rPr lang="en-US" altLang="zh-CN" smtClean="0">
                <a:sym typeface="Symbol" panose="05050102010706020507" pitchFamily="18" charset="2"/>
              </a:rPr>
              <a:t></a:t>
            </a:r>
            <a:r>
              <a:rPr lang="en-US" altLang="zh-CN" smtClean="0"/>
              <a:t>x)Q(x))</a:t>
            </a:r>
            <a:r>
              <a:rPr lang="zh-CN" altLang="en-US" smtClean="0"/>
              <a:t>为真，因此，这样的解释使得原公式的真值为真。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dissolve">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dissolve">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dissolve">
                                      <p:cBhvr>
                                        <p:cTn id="17" dur="500"/>
                                        <p:tgtEl>
                                          <p:spTgt spid="158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3901880-EE76-4EDB-9B24-788326041458}"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1443" name="Rectangle 2"/>
          <p:cNvSpPr>
            <a:spLocks noGrp="1" noChangeArrowheads="1"/>
          </p:cNvSpPr>
          <p:nvPr>
            <p:ph type="title"/>
          </p:nvPr>
        </p:nvSpPr>
        <p:spPr/>
        <p:txBody>
          <a:bodyPr/>
          <a:lstStyle/>
          <a:p>
            <a:pPr eaLnBrk="1" hangingPunct="1"/>
            <a:r>
              <a:rPr lang="zh-CN" altLang="en-US" smtClean="0"/>
              <a:t>例</a:t>
            </a:r>
            <a:r>
              <a:rPr lang="en-US" altLang="zh-CN" smtClean="0"/>
              <a:t>4.3.3</a:t>
            </a:r>
            <a:r>
              <a:rPr lang="zh-CN" altLang="en-US" smtClean="0"/>
              <a:t>（续）</a:t>
            </a:r>
          </a:p>
        </p:txBody>
      </p:sp>
      <p:sp>
        <p:nvSpPr>
          <p:cNvPr id="217091" name="Rectangle 3"/>
          <p:cNvSpPr>
            <a:spLocks noGrp="1" noChangeArrowheads="1"/>
          </p:cNvSpPr>
          <p:nvPr>
            <p:ph type="body" idx="1"/>
          </p:nvPr>
        </p:nvSpPr>
        <p:spPr>
          <a:xfrm>
            <a:off x="468313" y="1196975"/>
            <a:ext cx="8229600" cy="4964113"/>
          </a:xfrm>
        </p:spPr>
        <p:txBody>
          <a:bodyPr/>
          <a:lstStyle/>
          <a:p>
            <a:pPr marL="0" indent="0" eaLnBrk="1" hangingPunct="1">
              <a:buFont typeface="Wingdings" panose="05000000000000000000" pitchFamily="2" charset="2"/>
              <a:buNone/>
            </a:pPr>
            <a:r>
              <a:rPr lang="zh-CN" altLang="en-US" smtClean="0">
                <a:solidFill>
                  <a:schemeClr val="accent2"/>
                </a:solidFill>
              </a:rPr>
              <a:t>（</a:t>
            </a:r>
            <a:r>
              <a:rPr lang="en-US" altLang="zh-CN" smtClean="0">
                <a:solidFill>
                  <a:schemeClr val="accent2"/>
                </a:solidFill>
              </a:rPr>
              <a:t>2</a:t>
            </a:r>
            <a:r>
              <a:rPr lang="zh-CN" altLang="en-US" smtClean="0">
                <a:solidFill>
                  <a:schemeClr val="accent2"/>
                </a:solidFill>
              </a:rPr>
              <a:t>）</a:t>
            </a:r>
            <a:r>
              <a:rPr lang="zh-CN" altLang="en-US" smtClean="0"/>
              <a:t>构造解释</a:t>
            </a:r>
            <a:r>
              <a:rPr lang="en-US" altLang="zh-CN" smtClean="0"/>
              <a:t>I</a:t>
            </a:r>
            <a:r>
              <a:rPr lang="en-US" altLang="zh-CN" baseline="-25000" smtClean="0"/>
              <a:t>2</a:t>
            </a:r>
            <a:r>
              <a:rPr lang="zh-CN" altLang="en-US" smtClean="0"/>
              <a:t>为</a:t>
            </a:r>
          </a:p>
          <a:p>
            <a:pPr marL="0" indent="0" eaLnBrk="1" hangingPunct="1">
              <a:buFont typeface="Wingdings" panose="05000000000000000000" pitchFamily="2" charset="2"/>
              <a:buNone/>
            </a:pPr>
            <a:r>
              <a:rPr lang="en-US" altLang="zh-CN" smtClean="0"/>
              <a:t>    </a:t>
            </a:r>
            <a:r>
              <a:rPr lang="en-US" altLang="zh-CN" smtClean="0">
                <a:solidFill>
                  <a:srgbClr val="0000FF"/>
                </a:solidFill>
              </a:rPr>
              <a:t>P(a) = 0</a:t>
            </a:r>
            <a:r>
              <a:rPr lang="zh-CN" altLang="en-US" smtClean="0">
                <a:solidFill>
                  <a:srgbClr val="0000FF"/>
                </a:solidFill>
              </a:rPr>
              <a:t>，</a:t>
            </a:r>
            <a:r>
              <a:rPr lang="en-US" altLang="zh-CN" smtClean="0">
                <a:solidFill>
                  <a:srgbClr val="0000FF"/>
                </a:solidFill>
              </a:rPr>
              <a:t>P(b) = 1</a:t>
            </a:r>
            <a:r>
              <a:rPr lang="zh-CN" altLang="en-US" smtClean="0">
                <a:solidFill>
                  <a:srgbClr val="0000FF"/>
                </a:solidFill>
              </a:rPr>
              <a:t>，</a:t>
            </a:r>
            <a:r>
              <a:rPr lang="en-US" altLang="zh-CN" smtClean="0">
                <a:solidFill>
                  <a:srgbClr val="0000FF"/>
                </a:solidFill>
              </a:rPr>
              <a:t>Q(a) = 0</a:t>
            </a:r>
            <a:r>
              <a:rPr lang="zh-CN" altLang="en-US" smtClean="0">
                <a:solidFill>
                  <a:srgbClr val="0000FF"/>
                </a:solidFill>
              </a:rPr>
              <a:t>，</a:t>
            </a:r>
            <a:r>
              <a:rPr lang="en-US" altLang="zh-CN" smtClean="0">
                <a:solidFill>
                  <a:srgbClr val="0000FF"/>
                </a:solidFill>
              </a:rPr>
              <a:t>Q(b) = 1</a:t>
            </a:r>
            <a:r>
              <a:rPr lang="zh-CN" altLang="en-US" smtClean="0"/>
              <a:t>， </a:t>
            </a:r>
          </a:p>
          <a:p>
            <a:pPr marL="0" indent="0" eaLnBrk="1" hangingPunct="1">
              <a:buFont typeface="Wingdings" panose="05000000000000000000" pitchFamily="2" charset="2"/>
              <a:buNone/>
            </a:pPr>
            <a:r>
              <a:rPr lang="zh-CN" altLang="en-US" smtClean="0"/>
              <a:t>      则</a:t>
            </a:r>
            <a:r>
              <a:rPr lang="en-US" altLang="zh-CN" smtClean="0"/>
              <a:t>(P(a)→Q(a))∧(P(b)→Q(b))</a:t>
            </a:r>
            <a:r>
              <a:rPr lang="zh-CN" altLang="en-US" smtClean="0"/>
              <a:t>在此解释</a:t>
            </a:r>
            <a:r>
              <a:rPr lang="en-US" altLang="zh-CN" smtClean="0"/>
              <a:t>I</a:t>
            </a:r>
            <a:r>
              <a:rPr lang="en-US" altLang="zh-CN" baseline="-25000" smtClean="0"/>
              <a:t>2</a:t>
            </a:r>
            <a:r>
              <a:rPr lang="zh-CN" altLang="en-US" smtClean="0"/>
              <a:t>下真值为</a:t>
            </a:r>
            <a:r>
              <a:rPr lang="en-US" altLang="zh-CN" smtClean="0"/>
              <a:t>1</a:t>
            </a:r>
            <a:r>
              <a:rPr lang="zh-CN" altLang="en-US" smtClean="0"/>
              <a:t>，</a:t>
            </a:r>
            <a:r>
              <a:rPr lang="en-US" altLang="zh-CN" smtClean="0"/>
              <a:t>(P(a)∨P(b))→(Q(a)∧Q(b))</a:t>
            </a:r>
            <a:r>
              <a:rPr lang="zh-CN" altLang="en-US" smtClean="0"/>
              <a:t>在此解释</a:t>
            </a:r>
            <a:r>
              <a:rPr lang="en-US" altLang="zh-CN" smtClean="0"/>
              <a:t>I</a:t>
            </a:r>
            <a:r>
              <a:rPr lang="en-US" altLang="zh-CN" baseline="-25000" smtClean="0"/>
              <a:t>2</a:t>
            </a:r>
            <a:r>
              <a:rPr lang="zh-CN" altLang="en-US" smtClean="0"/>
              <a:t>下真值为</a:t>
            </a:r>
            <a:r>
              <a:rPr lang="en-US" altLang="zh-CN" smtClean="0"/>
              <a:t>0</a:t>
            </a:r>
            <a:r>
              <a:rPr lang="zh-CN" altLang="en-US" smtClean="0"/>
              <a:t>，即</a:t>
            </a:r>
            <a:r>
              <a:rPr lang="en-US" altLang="zh-CN" smtClean="0"/>
              <a:t>I</a:t>
            </a:r>
            <a:r>
              <a:rPr lang="en-US" altLang="zh-CN" baseline="-25000" smtClean="0"/>
              <a:t>2</a:t>
            </a:r>
            <a:r>
              <a:rPr lang="zh-CN" altLang="en-US" smtClean="0"/>
              <a:t>使得等价联结词前面的</a:t>
            </a:r>
            <a:r>
              <a:rPr lang="en-US" altLang="zh-CN" smtClean="0"/>
              <a:t>(</a:t>
            </a:r>
            <a:r>
              <a:rPr lang="en-US" altLang="zh-CN" smtClean="0">
                <a:sym typeface="Symbol" panose="05050102010706020507" pitchFamily="18" charset="2"/>
              </a:rPr>
              <a:t></a:t>
            </a:r>
            <a:r>
              <a:rPr lang="en-US" altLang="zh-CN" smtClean="0"/>
              <a:t>x)(P(x)→Q(x))</a:t>
            </a:r>
            <a:r>
              <a:rPr lang="zh-CN" altLang="en-US" smtClean="0"/>
              <a:t>为真，而使得等价联结词后面的</a:t>
            </a:r>
            <a:r>
              <a:rPr lang="en-US" altLang="zh-CN" smtClean="0"/>
              <a:t>((</a:t>
            </a:r>
            <a:r>
              <a:rPr lang="en-US" altLang="zh-CN" smtClean="0">
                <a:sym typeface="Symbol" panose="05050102010706020507" pitchFamily="18" charset="2"/>
              </a:rPr>
              <a:t></a:t>
            </a:r>
            <a:r>
              <a:rPr lang="en-US" altLang="zh-CN" smtClean="0"/>
              <a:t>x)P(x)→(</a:t>
            </a:r>
            <a:r>
              <a:rPr lang="en-US" altLang="zh-CN" smtClean="0">
                <a:sym typeface="Symbol" panose="05050102010706020507" pitchFamily="18" charset="2"/>
              </a:rPr>
              <a:t></a:t>
            </a:r>
            <a:r>
              <a:rPr lang="en-US" altLang="zh-CN" smtClean="0"/>
              <a:t>x)Q(x))</a:t>
            </a:r>
            <a:r>
              <a:rPr lang="zh-CN" altLang="en-US" smtClean="0"/>
              <a:t>为假，因此，这样的解释使得公式</a:t>
            </a:r>
            <a:r>
              <a:rPr lang="en-US" altLang="zh-CN" smtClean="0"/>
              <a:t>(</a:t>
            </a:r>
            <a:r>
              <a:rPr lang="en-US" altLang="zh-CN" smtClean="0">
                <a:sym typeface="Symbol" panose="05050102010706020507" pitchFamily="18" charset="2"/>
              </a:rPr>
              <a:t></a:t>
            </a:r>
            <a:r>
              <a:rPr lang="en-US" altLang="zh-CN" smtClean="0"/>
              <a:t>x)(P(x)→Q(x))</a:t>
            </a:r>
            <a:r>
              <a:rPr lang="en-US" altLang="zh-CN" smtClean="0">
                <a:sym typeface="Symbol" panose="05050102010706020507" pitchFamily="18" charset="2"/>
              </a:rPr>
              <a:t></a:t>
            </a:r>
            <a:r>
              <a:rPr lang="en-US" altLang="zh-CN" smtClean="0"/>
              <a:t>((</a:t>
            </a:r>
            <a:r>
              <a:rPr lang="en-US" altLang="zh-CN" smtClean="0">
                <a:sym typeface="Symbol" panose="05050102010706020507" pitchFamily="18" charset="2"/>
              </a:rPr>
              <a:t></a:t>
            </a:r>
            <a:r>
              <a:rPr lang="en-US" altLang="zh-CN" smtClean="0"/>
              <a:t>x)P(x)→(</a:t>
            </a:r>
            <a:r>
              <a:rPr lang="en-US" altLang="zh-CN" smtClean="0">
                <a:sym typeface="Symbol" panose="05050102010706020507" pitchFamily="18" charset="2"/>
              </a:rPr>
              <a:t></a:t>
            </a:r>
            <a:r>
              <a:rPr lang="en-US" altLang="zh-CN" smtClean="0"/>
              <a:t>x)Q(x))</a:t>
            </a:r>
          </a:p>
          <a:p>
            <a:pPr marL="0" indent="0" eaLnBrk="1" hangingPunct="1">
              <a:buFont typeface="Wingdings" panose="05000000000000000000" pitchFamily="2" charset="2"/>
              <a:buNone/>
            </a:pPr>
            <a:r>
              <a:rPr lang="zh-CN" altLang="en-US" smtClean="0"/>
              <a:t>的真值为假。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dissolve">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dissolve">
                                      <p:cBhvr>
                                        <p:cTn id="12" dur="500"/>
                                        <p:tgtEl>
                                          <p:spTgt spid="21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dissolve">
                                      <p:cBhvr>
                                        <p:cTn id="17" dur="500"/>
                                        <p:tgtEl>
                                          <p:spTgt spid="21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dissolve">
                                      <p:cBhvr>
                                        <p:cTn id="22" dur="500"/>
                                        <p:tgtEl>
                                          <p:spTgt spid="217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6462A55-0C44-4C75-A353-C108D29A813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2467" name="Rectangle 2"/>
          <p:cNvSpPr>
            <a:spLocks noGrp="1" noChangeArrowheads="1"/>
          </p:cNvSpPr>
          <p:nvPr>
            <p:ph type="title"/>
          </p:nvPr>
        </p:nvSpPr>
        <p:spPr>
          <a:xfrm>
            <a:off x="611188" y="404813"/>
            <a:ext cx="8077200" cy="701675"/>
          </a:xfrm>
        </p:spPr>
        <p:txBody>
          <a:bodyPr/>
          <a:lstStyle/>
          <a:p>
            <a:pPr eaLnBrk="1" hangingPunct="1"/>
            <a:r>
              <a:rPr lang="zh-CN" altLang="en-US" smtClean="0"/>
              <a:t>例</a:t>
            </a:r>
            <a:r>
              <a:rPr lang="en-US" altLang="zh-CN" smtClean="0"/>
              <a:t>4.3.4</a:t>
            </a:r>
          </a:p>
        </p:txBody>
      </p:sp>
      <p:sp>
        <p:nvSpPr>
          <p:cNvPr id="159747" name="Rectangle 3"/>
          <p:cNvSpPr>
            <a:spLocks noGrp="1" noChangeArrowheads="1"/>
          </p:cNvSpPr>
          <p:nvPr>
            <p:ph type="body" idx="1"/>
          </p:nvPr>
        </p:nvSpPr>
        <p:spPr>
          <a:xfrm>
            <a:off x="611188" y="1268413"/>
            <a:ext cx="8062912" cy="4365625"/>
          </a:xfrm>
          <a:noFill/>
        </p:spPr>
        <p:txBody>
          <a:bodyPr/>
          <a:lstStyle/>
          <a:p>
            <a:pPr marL="0" indent="0" eaLnBrk="1" hangingPunct="1">
              <a:lnSpc>
                <a:spcPct val="110000"/>
              </a:lnSpc>
              <a:buFont typeface="Wingdings" panose="05000000000000000000" pitchFamily="2" charset="2"/>
              <a:buNone/>
            </a:pPr>
            <a:r>
              <a:rPr lang="zh-CN" altLang="en-US" noProof="1" smtClean="0"/>
              <a:t>设有公式</a:t>
            </a:r>
            <a:r>
              <a:rPr lang="en-US" altLang="zh-CN" smtClean="0">
                <a:solidFill>
                  <a:schemeClr val="accent1"/>
                </a:solidFill>
              </a:rPr>
              <a:t>(</a:t>
            </a:r>
            <a:r>
              <a:rPr lang="en-US" altLang="zh-CN" smtClean="0">
                <a:solidFill>
                  <a:schemeClr val="accent1"/>
                </a:solidFill>
                <a:sym typeface="Symbol" panose="05050102010706020507" pitchFamily="18" charset="2"/>
              </a:rPr>
              <a:t>x)</a:t>
            </a:r>
            <a:r>
              <a:rPr lang="en-US" altLang="en-US" noProof="1" smtClean="0"/>
              <a:t>(</a:t>
            </a:r>
            <a:r>
              <a:rPr lang="en-US" altLang="zh-CN" noProof="1" smtClean="0"/>
              <a:t>P(f(x))∧Q(x，f(a)))。</a:t>
            </a:r>
            <a:r>
              <a:rPr lang="zh-CN" altLang="en-US" noProof="1" smtClean="0"/>
              <a:t>在如下给定的解释下，判断该公式的真值。 </a:t>
            </a:r>
            <a:endParaRPr lang="en-US" altLang="zh-CN" smtClean="0"/>
          </a:p>
          <a:p>
            <a:pPr lvl="1" eaLnBrk="1" hangingPunct="1">
              <a:lnSpc>
                <a:spcPct val="110000"/>
              </a:lnSpc>
              <a:buFont typeface="Wingdings" panose="05000000000000000000" pitchFamily="2" charset="2"/>
              <a:buNone/>
            </a:pPr>
            <a:r>
              <a:rPr lang="en-US" altLang="en-US" noProof="1" smtClean="0"/>
              <a:t>①.</a:t>
            </a:r>
            <a:r>
              <a:rPr lang="zh-CN" altLang="en-US" noProof="1" smtClean="0"/>
              <a:t>个体域为</a:t>
            </a:r>
            <a:r>
              <a:rPr lang="en-US" altLang="zh-CN" noProof="1" smtClean="0"/>
              <a:t>D＝{</a:t>
            </a:r>
            <a:r>
              <a:rPr lang="el-GR" altLang="zh-CN" noProof="1" smtClean="0"/>
              <a:t>α，β}；</a:t>
            </a:r>
          </a:p>
          <a:p>
            <a:pPr lvl="1" eaLnBrk="1" hangingPunct="1">
              <a:lnSpc>
                <a:spcPct val="110000"/>
              </a:lnSpc>
              <a:buFont typeface="Wingdings" panose="05000000000000000000" pitchFamily="2" charset="2"/>
              <a:buNone/>
            </a:pPr>
            <a:r>
              <a:rPr lang="el-GR" altLang="zh-CN" noProof="1" smtClean="0"/>
              <a:t>②</a:t>
            </a:r>
            <a:r>
              <a:rPr lang="en-US" altLang="zh-CN" noProof="1" smtClean="0"/>
              <a:t>.a</a:t>
            </a:r>
            <a:r>
              <a:rPr lang="zh-CN" altLang="en-US" noProof="1" smtClean="0"/>
              <a:t>指定为：</a:t>
            </a:r>
            <a:r>
              <a:rPr lang="el-GR" altLang="zh-CN" noProof="1" smtClean="0"/>
              <a:t>α；</a:t>
            </a:r>
          </a:p>
          <a:p>
            <a:pPr lvl="1" eaLnBrk="1" hangingPunct="1">
              <a:lnSpc>
                <a:spcPct val="110000"/>
              </a:lnSpc>
              <a:buFont typeface="Wingdings" panose="05000000000000000000" pitchFamily="2" charset="2"/>
              <a:buNone/>
            </a:pPr>
            <a:r>
              <a:rPr lang="el-GR" altLang="zh-CN" noProof="1" smtClean="0"/>
              <a:t>③</a:t>
            </a:r>
            <a:r>
              <a:rPr lang="en-US" altLang="zh-CN" noProof="1" smtClean="0"/>
              <a:t>.f(</a:t>
            </a:r>
            <a:r>
              <a:rPr lang="el-GR" altLang="zh-CN" noProof="1" smtClean="0"/>
              <a:t>α)</a:t>
            </a:r>
            <a:r>
              <a:rPr lang="zh-CN" altLang="en-US" noProof="1" smtClean="0"/>
              <a:t>指定为</a:t>
            </a:r>
            <a:r>
              <a:rPr lang="en-US" altLang="en-US" smtClean="0"/>
              <a:t>：</a:t>
            </a:r>
            <a:r>
              <a:rPr lang="el-GR" altLang="zh-CN" noProof="1" smtClean="0"/>
              <a:t>β,</a:t>
            </a:r>
            <a:r>
              <a:rPr lang="en-US" altLang="zh-CN" smtClean="0"/>
              <a:t>  </a:t>
            </a:r>
            <a:r>
              <a:rPr lang="en-US" altLang="zh-CN" noProof="1" smtClean="0"/>
              <a:t>f(</a:t>
            </a:r>
            <a:r>
              <a:rPr lang="el-GR" altLang="zh-CN" noProof="1" smtClean="0"/>
              <a:t>β)</a:t>
            </a:r>
            <a:r>
              <a:rPr lang="zh-CN" altLang="en-US" noProof="1" smtClean="0"/>
              <a:t>指定为：</a:t>
            </a:r>
            <a:r>
              <a:rPr lang="el-GR" altLang="zh-CN" noProof="1" smtClean="0"/>
              <a:t>α；</a:t>
            </a:r>
          </a:p>
          <a:p>
            <a:pPr lvl="1" eaLnBrk="1" hangingPunct="1">
              <a:lnSpc>
                <a:spcPct val="110000"/>
              </a:lnSpc>
              <a:buFont typeface="Wingdings" panose="05000000000000000000" pitchFamily="2" charset="2"/>
              <a:buNone/>
            </a:pPr>
            <a:r>
              <a:rPr lang="el-GR" altLang="zh-CN" noProof="1" smtClean="0"/>
              <a:t>④</a:t>
            </a:r>
            <a:r>
              <a:rPr lang="en-US" altLang="zh-CN" noProof="1" smtClean="0"/>
              <a:t>.P(</a:t>
            </a:r>
            <a:r>
              <a:rPr lang="el-GR" altLang="zh-CN" noProof="1" smtClean="0"/>
              <a:t>α)</a:t>
            </a:r>
            <a:r>
              <a:rPr lang="zh-CN" altLang="en-US" noProof="1" smtClean="0"/>
              <a:t>指定为：1,</a:t>
            </a:r>
            <a:r>
              <a:rPr lang="en-US" altLang="zh-CN" smtClean="0"/>
              <a:t>   </a:t>
            </a:r>
            <a:r>
              <a:rPr lang="en-US" altLang="zh-CN" noProof="1" smtClean="0"/>
              <a:t>P(</a:t>
            </a:r>
            <a:r>
              <a:rPr lang="el-GR" altLang="zh-CN" noProof="1" smtClean="0"/>
              <a:t>β)</a:t>
            </a:r>
            <a:r>
              <a:rPr lang="zh-CN" altLang="en-US" noProof="1" smtClean="0"/>
              <a:t>指定为：0，</a:t>
            </a:r>
            <a:endParaRPr lang="en-US" altLang="zh-CN" smtClean="0"/>
          </a:p>
          <a:p>
            <a:pPr lvl="2" eaLnBrk="1" hangingPunct="1">
              <a:lnSpc>
                <a:spcPct val="110000"/>
              </a:lnSpc>
              <a:buFont typeface="Wingdings" panose="05000000000000000000" pitchFamily="2" charset="2"/>
              <a:buNone/>
            </a:pPr>
            <a:r>
              <a:rPr lang="en-US" altLang="zh-CN" noProof="1" smtClean="0"/>
              <a:t>Q(</a:t>
            </a:r>
            <a:r>
              <a:rPr lang="el-GR" altLang="zh-CN" noProof="1" smtClean="0"/>
              <a:t>α,α)</a:t>
            </a:r>
            <a:r>
              <a:rPr lang="zh-CN" altLang="en-US" noProof="1" smtClean="0"/>
              <a:t>指定为：0，</a:t>
            </a:r>
            <a:r>
              <a:rPr lang="en-US" altLang="zh-CN" smtClean="0"/>
              <a:t> </a:t>
            </a:r>
            <a:r>
              <a:rPr lang="en-US" altLang="zh-CN" noProof="1" smtClean="0"/>
              <a:t>Q(</a:t>
            </a:r>
            <a:r>
              <a:rPr lang="el-GR" altLang="zh-CN" noProof="1" smtClean="0"/>
              <a:t>α,β)</a:t>
            </a:r>
            <a:r>
              <a:rPr lang="zh-CN" altLang="en-US" noProof="1" smtClean="0"/>
              <a:t>指定为：1，</a:t>
            </a:r>
            <a:endParaRPr lang="en-US" altLang="zh-CN" smtClean="0"/>
          </a:p>
          <a:p>
            <a:pPr lvl="2" eaLnBrk="1" hangingPunct="1">
              <a:lnSpc>
                <a:spcPct val="110000"/>
              </a:lnSpc>
              <a:buFont typeface="Wingdings" panose="05000000000000000000" pitchFamily="2" charset="2"/>
              <a:buNone/>
            </a:pPr>
            <a:r>
              <a:rPr lang="en-US" altLang="zh-CN" noProof="1" smtClean="0"/>
              <a:t>Q(</a:t>
            </a:r>
            <a:r>
              <a:rPr lang="el-GR" altLang="zh-CN" noProof="1" smtClean="0"/>
              <a:t>β,α)</a:t>
            </a:r>
            <a:r>
              <a:rPr lang="zh-CN" altLang="en-US" noProof="1" smtClean="0"/>
              <a:t>指定为：1，</a:t>
            </a:r>
            <a:r>
              <a:rPr lang="en-US" altLang="zh-CN" smtClean="0"/>
              <a:t> </a:t>
            </a:r>
            <a:r>
              <a:rPr lang="en-US" altLang="zh-CN" noProof="1" smtClean="0"/>
              <a:t>Q(</a:t>
            </a:r>
            <a:r>
              <a:rPr lang="el-GR" altLang="zh-CN" noProof="1" smtClean="0"/>
              <a:t>β,β)</a:t>
            </a:r>
            <a:r>
              <a:rPr lang="zh-CN" altLang="en-US" noProof="1" smtClean="0"/>
              <a:t>指定为：1</a:t>
            </a:r>
            <a:r>
              <a:rPr lang="zh-CN" altLang="en-US" smtClean="0"/>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9747">
                                            <p:txEl>
                                              <p:pRg st="4" end="4"/>
                                            </p:txEl>
                                          </p:spTgt>
                                        </p:tgtEl>
                                        <p:attrNameLst>
                                          <p:attrName>style.visibility</p:attrName>
                                        </p:attrNameLst>
                                      </p:cBhvr>
                                      <p:to>
                                        <p:strVal val="visible"/>
                                      </p:to>
                                    </p:set>
                                    <p:anim calcmode="lin" valueType="num">
                                      <p:cBhvr additive="base">
                                        <p:cTn id="31" dur="500" fill="hold"/>
                                        <p:tgtEl>
                                          <p:spTgt spid="1597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9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9747">
                                            <p:txEl>
                                              <p:pRg st="5" end="5"/>
                                            </p:txEl>
                                          </p:spTgt>
                                        </p:tgtEl>
                                        <p:attrNameLst>
                                          <p:attrName>style.visibility</p:attrName>
                                        </p:attrNameLst>
                                      </p:cBhvr>
                                      <p:to>
                                        <p:strVal val="visible"/>
                                      </p:to>
                                    </p:set>
                                    <p:anim calcmode="lin" valueType="num">
                                      <p:cBhvr additive="base">
                                        <p:cTn id="37" dur="500" fill="hold"/>
                                        <p:tgtEl>
                                          <p:spTgt spid="1597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9747">
                                            <p:txEl>
                                              <p:pRg st="6" end="6"/>
                                            </p:txEl>
                                          </p:spTgt>
                                        </p:tgtEl>
                                        <p:attrNameLst>
                                          <p:attrName>style.visibility</p:attrName>
                                        </p:attrNameLst>
                                      </p:cBhvr>
                                      <p:to>
                                        <p:strVal val="visible"/>
                                      </p:to>
                                    </p:set>
                                    <p:anim calcmode="lin" valueType="num">
                                      <p:cBhvr additive="base">
                                        <p:cTn id="43" dur="500" fill="hold"/>
                                        <p:tgtEl>
                                          <p:spTgt spid="1597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97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3"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309CDE4-E1E8-450E-B7FB-662009A97EE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3491" name="Rectangle 2"/>
          <p:cNvSpPr>
            <a:spLocks noGrp="1" noChangeArrowheads="1"/>
          </p:cNvSpPr>
          <p:nvPr>
            <p:ph type="title"/>
          </p:nvPr>
        </p:nvSpPr>
        <p:spPr/>
        <p:txBody>
          <a:bodyPr/>
          <a:lstStyle/>
          <a:p>
            <a:pPr eaLnBrk="1" hangingPunct="1"/>
            <a:r>
              <a:rPr lang="zh-CN" altLang="en-US" smtClean="0"/>
              <a:t>例</a:t>
            </a:r>
            <a:r>
              <a:rPr lang="en-US" altLang="zh-CN" smtClean="0"/>
              <a:t>4.3.4</a:t>
            </a:r>
            <a:r>
              <a:rPr lang="zh-CN" altLang="en-US" smtClean="0"/>
              <a:t>（续）</a:t>
            </a:r>
          </a:p>
        </p:txBody>
      </p:sp>
      <p:sp>
        <p:nvSpPr>
          <p:cNvPr id="160771" name="Rectangle 3"/>
          <p:cNvSpPr>
            <a:spLocks noGrp="1" noChangeArrowheads="1"/>
          </p:cNvSpPr>
          <p:nvPr>
            <p:ph type="body" idx="1"/>
          </p:nvPr>
        </p:nvSpPr>
        <p:spPr>
          <a:xfrm>
            <a:off x="468313" y="1484313"/>
            <a:ext cx="8280400" cy="4195762"/>
          </a:xfrm>
        </p:spPr>
        <p:txBody>
          <a:bodyPr/>
          <a:lstStyle/>
          <a:p>
            <a:pPr marL="0" indent="0" eaLnBrk="1" hangingPunct="1">
              <a:buFont typeface="Wingdings" panose="05000000000000000000" pitchFamily="2" charset="2"/>
              <a:buNone/>
            </a:pPr>
            <a:r>
              <a:rPr lang="zh-CN" altLang="zh-CN" smtClean="0">
                <a:solidFill>
                  <a:srgbClr val="FF0000"/>
                </a:solidFill>
                <a:latin typeface="宋体" panose="02010600030101010101" pitchFamily="2" charset="-122"/>
              </a:rPr>
              <a:t>解</a:t>
            </a:r>
            <a:r>
              <a:rPr lang="zh-CN" altLang="en-US" smtClean="0">
                <a:latin typeface="宋体" panose="02010600030101010101" pitchFamily="2" charset="-122"/>
              </a:rPr>
              <a:t> 因当</a:t>
            </a:r>
            <a:r>
              <a:rPr lang="en-US" altLang="zh-CN" noProof="1" smtClean="0">
                <a:latin typeface="宋体" panose="02010600030101010101" pitchFamily="2" charset="-122"/>
              </a:rPr>
              <a:t>x＝</a:t>
            </a:r>
            <a:r>
              <a:rPr lang="el-GR" altLang="zh-CN" noProof="1" smtClean="0">
                <a:latin typeface="宋体" panose="02010600030101010101" pitchFamily="2" charset="-122"/>
              </a:rPr>
              <a:t>β</a:t>
            </a:r>
            <a:r>
              <a:rPr lang="zh-CN" altLang="en-US" noProof="1" smtClean="0">
                <a:latin typeface="宋体" panose="02010600030101010101" pitchFamily="2" charset="-122"/>
              </a:rPr>
              <a:t>时，有：</a:t>
            </a:r>
          </a:p>
          <a:p>
            <a:pPr marL="0" indent="0" eaLnBrk="1" hangingPunct="1">
              <a:buFont typeface="Wingdings" panose="05000000000000000000" pitchFamily="2" charset="2"/>
              <a:buNone/>
            </a:pPr>
            <a:r>
              <a:rPr lang="zh-CN" altLang="en-US" smtClean="0">
                <a:latin typeface="宋体" panose="02010600030101010101" pitchFamily="2" charset="-122"/>
              </a:rPr>
              <a:t>	</a:t>
            </a:r>
            <a:r>
              <a:rPr lang="en-US" altLang="zh-CN" noProof="1" smtClean="0">
                <a:latin typeface="宋体" panose="02010600030101010101" pitchFamily="2" charset="-122"/>
              </a:rPr>
              <a:t>f(</a:t>
            </a:r>
            <a:r>
              <a:rPr lang="el-GR" altLang="zh-CN" noProof="1" smtClean="0">
                <a:latin typeface="宋体" panose="02010600030101010101" pitchFamily="2" charset="-122"/>
              </a:rPr>
              <a:t>β)＝α，</a:t>
            </a:r>
            <a:r>
              <a:rPr lang="en-US" altLang="zh-CN" noProof="1" smtClean="0">
                <a:latin typeface="宋体" panose="02010600030101010101" pitchFamily="2" charset="-122"/>
              </a:rPr>
              <a:t>P(f(x))＝P(f(</a:t>
            </a:r>
            <a:r>
              <a:rPr lang="el-GR" altLang="zh-CN" noProof="1" smtClean="0">
                <a:latin typeface="宋体" panose="02010600030101010101" pitchFamily="2" charset="-122"/>
              </a:rPr>
              <a:t>β))＝</a:t>
            </a:r>
            <a:r>
              <a:rPr lang="en-US" altLang="zh-CN" noProof="1" smtClean="0">
                <a:latin typeface="宋体" panose="02010600030101010101" pitchFamily="2" charset="-122"/>
              </a:rPr>
              <a:t>P(</a:t>
            </a:r>
            <a:r>
              <a:rPr lang="el-GR" altLang="zh-CN" noProof="1" smtClean="0">
                <a:latin typeface="宋体" panose="02010600030101010101" pitchFamily="2" charset="-122"/>
              </a:rPr>
              <a:t>α)＝1,</a:t>
            </a:r>
            <a:endParaRPr lang="en-US" altLang="zh-CN" smtClean="0">
              <a:latin typeface="宋体" panose="02010600030101010101" pitchFamily="2" charset="-122"/>
            </a:endParaRPr>
          </a:p>
          <a:p>
            <a:pPr marL="0" indent="0" eaLnBrk="1" hangingPunct="1">
              <a:buFont typeface="Wingdings" panose="05000000000000000000" pitchFamily="2" charset="2"/>
              <a:buNone/>
            </a:pPr>
            <a:r>
              <a:rPr lang="en-US" altLang="zh-CN" smtClean="0">
                <a:latin typeface="宋体" panose="02010600030101010101" pitchFamily="2" charset="-122"/>
              </a:rPr>
              <a:t>	</a:t>
            </a:r>
            <a:r>
              <a:rPr lang="en-US" altLang="zh-CN" noProof="1" smtClean="0">
                <a:latin typeface="宋体" panose="02010600030101010101" pitchFamily="2" charset="-122"/>
              </a:rPr>
              <a:t>f(a)＝f(</a:t>
            </a:r>
            <a:r>
              <a:rPr lang="el-GR" altLang="zh-CN" noProof="1" smtClean="0">
                <a:latin typeface="宋体" panose="02010600030101010101" pitchFamily="2" charset="-122"/>
              </a:rPr>
              <a:t>α)＝β，</a:t>
            </a:r>
            <a:endParaRPr lang="zh-CN" altLang="en-US" smtClean="0">
              <a:latin typeface="宋体" panose="02010600030101010101" pitchFamily="2" charset="-122"/>
            </a:endParaRPr>
          </a:p>
          <a:p>
            <a:pPr marL="0" indent="0" eaLnBrk="1" hangingPunct="1">
              <a:buFont typeface="Wingdings" panose="05000000000000000000" pitchFamily="2" charset="2"/>
              <a:buNone/>
            </a:pPr>
            <a:r>
              <a:rPr lang="zh-CN" altLang="en-US" smtClean="0">
                <a:latin typeface="宋体" panose="02010600030101010101" pitchFamily="2" charset="-122"/>
              </a:rPr>
              <a:t>	</a:t>
            </a:r>
            <a:r>
              <a:rPr lang="en-US" altLang="zh-CN" noProof="1" smtClean="0">
                <a:latin typeface="宋体" panose="02010600030101010101" pitchFamily="2" charset="-122"/>
              </a:rPr>
              <a:t>Q(x，f(a))＝Q(</a:t>
            </a:r>
            <a:r>
              <a:rPr lang="el-GR" altLang="zh-CN" noProof="1" smtClean="0">
                <a:latin typeface="宋体" panose="02010600030101010101" pitchFamily="2" charset="-122"/>
              </a:rPr>
              <a:t>β，</a:t>
            </a:r>
            <a:r>
              <a:rPr lang="en-US" altLang="zh-CN" noProof="1" smtClean="0">
                <a:latin typeface="宋体" panose="02010600030101010101" pitchFamily="2" charset="-122"/>
              </a:rPr>
              <a:t>f(</a:t>
            </a:r>
            <a:r>
              <a:rPr lang="el-GR" altLang="zh-CN" noProof="1" smtClean="0">
                <a:latin typeface="宋体" panose="02010600030101010101" pitchFamily="2" charset="-122"/>
              </a:rPr>
              <a:t>α))＝</a:t>
            </a:r>
            <a:r>
              <a:rPr lang="en-US" altLang="zh-CN" noProof="1" smtClean="0">
                <a:latin typeface="宋体" panose="02010600030101010101" pitchFamily="2" charset="-122"/>
              </a:rPr>
              <a:t>Q(</a:t>
            </a:r>
            <a:r>
              <a:rPr lang="el-GR" altLang="zh-CN" noProof="1" smtClean="0">
                <a:latin typeface="宋体" panose="02010600030101010101" pitchFamily="2" charset="-122"/>
              </a:rPr>
              <a:t>β，β)＝1。</a:t>
            </a:r>
            <a:endParaRPr lang="zh-CN" altLang="en-US" smtClean="0">
              <a:latin typeface="宋体" panose="02010600030101010101" pitchFamily="2" charset="-122"/>
            </a:endParaRPr>
          </a:p>
          <a:p>
            <a:pPr marL="0" indent="0" eaLnBrk="1" hangingPunct="1">
              <a:buFont typeface="Wingdings" panose="05000000000000000000" pitchFamily="2" charset="2"/>
              <a:buNone/>
            </a:pPr>
            <a:r>
              <a:rPr lang="zh-CN" altLang="en-US" noProof="1" smtClean="0">
                <a:latin typeface="宋体" panose="02010600030101010101" pitchFamily="2" charset="-122"/>
              </a:rPr>
              <a:t>所以：</a:t>
            </a:r>
            <a:r>
              <a:rPr lang="en-US" altLang="zh-CN" noProof="1" smtClean="0">
                <a:latin typeface="宋体" panose="02010600030101010101" pitchFamily="2" charset="-122"/>
              </a:rPr>
              <a:t>P(f(</a:t>
            </a:r>
            <a:r>
              <a:rPr lang="el-GR" altLang="zh-CN" noProof="1" smtClean="0">
                <a:latin typeface="宋体" panose="02010600030101010101" pitchFamily="2" charset="-122"/>
              </a:rPr>
              <a:t>β))∧</a:t>
            </a:r>
            <a:r>
              <a:rPr lang="en-US" altLang="zh-CN" noProof="1" smtClean="0">
                <a:latin typeface="宋体" panose="02010600030101010101" pitchFamily="2" charset="-122"/>
              </a:rPr>
              <a:t>Q(</a:t>
            </a:r>
            <a:r>
              <a:rPr lang="el-GR" altLang="zh-CN" noProof="1" smtClean="0">
                <a:latin typeface="宋体" panose="02010600030101010101" pitchFamily="2" charset="-122"/>
              </a:rPr>
              <a:t>β</a:t>
            </a:r>
            <a:r>
              <a:rPr lang="en-US" altLang="zh-CN" noProof="1" smtClean="0">
                <a:latin typeface="宋体" panose="02010600030101010101" pitchFamily="2" charset="-122"/>
              </a:rPr>
              <a:t>,f(a))＝1∧1＝1，</a:t>
            </a:r>
            <a:endParaRPr lang="zh-CN" altLang="en-US" smtClean="0">
              <a:latin typeface="宋体" panose="02010600030101010101" pitchFamily="2" charset="-122"/>
            </a:endParaRPr>
          </a:p>
          <a:p>
            <a:pPr marL="0" indent="0" eaLnBrk="1" hangingPunct="1">
              <a:buFont typeface="Wingdings" panose="05000000000000000000" pitchFamily="2" charset="2"/>
              <a:buNone/>
            </a:pPr>
            <a:r>
              <a:rPr lang="zh-CN" altLang="en-US" noProof="1" smtClean="0">
                <a:solidFill>
                  <a:srgbClr val="0000FF"/>
                </a:solidFill>
                <a:latin typeface="宋体" panose="02010600030101010101" pitchFamily="2" charset="-122"/>
              </a:rPr>
              <a:t>即存在</a:t>
            </a:r>
            <a:r>
              <a:rPr lang="en-US" altLang="zh-CN" noProof="1" smtClean="0">
                <a:solidFill>
                  <a:srgbClr val="0000FF"/>
                </a:solidFill>
                <a:latin typeface="宋体" panose="02010600030101010101" pitchFamily="2" charset="-122"/>
              </a:rPr>
              <a:t>x＝</a:t>
            </a:r>
            <a:r>
              <a:rPr lang="el-GR" altLang="zh-CN" noProof="1" smtClean="0">
                <a:solidFill>
                  <a:srgbClr val="0000FF"/>
                </a:solidFill>
                <a:latin typeface="宋体" panose="02010600030101010101" pitchFamily="2" charset="-122"/>
              </a:rPr>
              <a:t>β,</a:t>
            </a:r>
            <a:r>
              <a:rPr lang="zh-CN" altLang="en-US" noProof="1" smtClean="0">
                <a:solidFill>
                  <a:srgbClr val="0000FF"/>
                </a:solidFill>
                <a:latin typeface="宋体" panose="02010600030101010101" pitchFamily="2" charset="-122"/>
              </a:rPr>
              <a:t>使得</a:t>
            </a:r>
            <a:r>
              <a:rPr lang="en-US" altLang="zh-CN" noProof="1" smtClean="0">
                <a:solidFill>
                  <a:srgbClr val="0000FF"/>
                </a:solidFill>
                <a:latin typeface="宋体" panose="02010600030101010101" pitchFamily="2" charset="-122"/>
              </a:rPr>
              <a:t>P(f(</a:t>
            </a:r>
            <a:r>
              <a:rPr lang="el-GR" altLang="zh-CN" noProof="1" smtClean="0">
                <a:solidFill>
                  <a:srgbClr val="0000FF"/>
                </a:solidFill>
                <a:latin typeface="宋体" panose="02010600030101010101" pitchFamily="2" charset="-122"/>
              </a:rPr>
              <a:t>β))∧</a:t>
            </a:r>
            <a:r>
              <a:rPr lang="en-US" altLang="zh-CN" noProof="1" smtClean="0">
                <a:solidFill>
                  <a:srgbClr val="0000FF"/>
                </a:solidFill>
                <a:latin typeface="宋体" panose="02010600030101010101" pitchFamily="2" charset="-122"/>
              </a:rPr>
              <a:t>Q(</a:t>
            </a:r>
            <a:r>
              <a:rPr lang="el-GR" altLang="zh-CN" noProof="1" smtClean="0">
                <a:solidFill>
                  <a:srgbClr val="0000FF"/>
                </a:solidFill>
                <a:latin typeface="宋体" panose="02010600030101010101" pitchFamily="2" charset="-122"/>
              </a:rPr>
              <a:t>β，</a:t>
            </a:r>
            <a:r>
              <a:rPr lang="en-US" altLang="zh-CN" noProof="1" smtClean="0">
                <a:solidFill>
                  <a:srgbClr val="0000FF"/>
                </a:solidFill>
                <a:latin typeface="宋体" panose="02010600030101010101" pitchFamily="2" charset="-122"/>
              </a:rPr>
              <a:t>f(a))＝1</a:t>
            </a:r>
            <a:r>
              <a:rPr lang="en-US" altLang="zh-CN" noProof="1" smtClean="0">
                <a:solidFill>
                  <a:schemeClr val="accent2"/>
                </a:solidFill>
                <a:latin typeface="宋体" panose="02010600030101010101" pitchFamily="2" charset="-122"/>
              </a:rPr>
              <a:t>，</a:t>
            </a:r>
            <a:endParaRPr lang="zh-CN" altLang="en-US" smtClean="0">
              <a:solidFill>
                <a:schemeClr val="accent2"/>
              </a:solidFill>
              <a:latin typeface="宋体" panose="02010600030101010101" pitchFamily="2" charset="-122"/>
            </a:endParaRPr>
          </a:p>
          <a:p>
            <a:pPr marL="0" indent="0" eaLnBrk="1" hangingPunct="1">
              <a:buFont typeface="Wingdings" panose="05000000000000000000" pitchFamily="2" charset="2"/>
              <a:buNone/>
            </a:pPr>
            <a:r>
              <a:rPr lang="zh-CN" altLang="en-US" noProof="1" smtClean="0">
                <a:latin typeface="宋体" panose="02010600030101010101" pitchFamily="2" charset="-122"/>
              </a:rPr>
              <a:t>即：</a:t>
            </a:r>
            <a:r>
              <a:rPr lang="en-US" altLang="zh-CN" smtClean="0">
                <a:latin typeface="宋体" panose="02010600030101010101" pitchFamily="2" charset="-122"/>
              </a:rPr>
              <a:t>(</a:t>
            </a:r>
            <a:r>
              <a:rPr lang="en-US" altLang="zh-CN" smtClean="0">
                <a:latin typeface="宋体" panose="02010600030101010101" pitchFamily="2" charset="-122"/>
                <a:sym typeface="Symbol" panose="05050102010706020507" pitchFamily="18" charset="2"/>
              </a:rPr>
              <a:t>x)</a:t>
            </a:r>
            <a:r>
              <a:rPr lang="en-US" altLang="en-US" noProof="1" smtClean="0">
                <a:latin typeface="宋体" panose="02010600030101010101" pitchFamily="2" charset="-122"/>
              </a:rPr>
              <a:t>(</a:t>
            </a:r>
            <a:r>
              <a:rPr lang="en-US" altLang="zh-CN" noProof="1" smtClean="0">
                <a:latin typeface="宋体" panose="02010600030101010101" pitchFamily="2" charset="-122"/>
              </a:rPr>
              <a:t>P(f(x))∧Q(x，f(a)))＝1。</a:t>
            </a:r>
            <a:endParaRPr lang="zh-CN" altLang="en-US" sz="3200" smtClean="0">
              <a:latin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0771">
                                            <p:txEl>
                                              <p:pRg st="1" end="1"/>
                                            </p:txEl>
                                          </p:spTgt>
                                        </p:tgtEl>
                                        <p:attrNameLst>
                                          <p:attrName>style.visibility</p:attrName>
                                        </p:attrNameLst>
                                      </p:cBhvr>
                                      <p:to>
                                        <p:strVal val="visible"/>
                                      </p:to>
                                    </p:set>
                                    <p:anim calcmode="lin" valueType="num">
                                      <p:cBhvr additive="base">
                                        <p:cTn id="13"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0771">
                                            <p:txEl>
                                              <p:pRg st="2" end="2"/>
                                            </p:txEl>
                                          </p:spTgt>
                                        </p:tgtEl>
                                        <p:attrNameLst>
                                          <p:attrName>style.visibility</p:attrName>
                                        </p:attrNameLst>
                                      </p:cBhvr>
                                      <p:to>
                                        <p:strVal val="visible"/>
                                      </p:to>
                                    </p:set>
                                    <p:anim calcmode="lin" valueType="num">
                                      <p:cBhvr additive="base">
                                        <p:cTn id="19"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0771">
                                            <p:txEl>
                                              <p:pRg st="3" end="3"/>
                                            </p:txEl>
                                          </p:spTgt>
                                        </p:tgtEl>
                                        <p:attrNameLst>
                                          <p:attrName>style.visibility</p:attrName>
                                        </p:attrNameLst>
                                      </p:cBhvr>
                                      <p:to>
                                        <p:strVal val="visible"/>
                                      </p:to>
                                    </p:set>
                                    <p:anim calcmode="lin" valueType="num">
                                      <p:cBhvr additive="base">
                                        <p:cTn id="25"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0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0771">
                                            <p:txEl>
                                              <p:pRg st="4" end="4"/>
                                            </p:txEl>
                                          </p:spTgt>
                                        </p:tgtEl>
                                        <p:attrNameLst>
                                          <p:attrName>style.visibility</p:attrName>
                                        </p:attrNameLst>
                                      </p:cBhvr>
                                      <p:to>
                                        <p:strVal val="visible"/>
                                      </p:to>
                                    </p:set>
                                    <p:anim calcmode="lin" valueType="num">
                                      <p:cBhvr additive="base">
                                        <p:cTn id="31"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0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0771">
                                            <p:txEl>
                                              <p:pRg st="5" end="5"/>
                                            </p:txEl>
                                          </p:spTgt>
                                        </p:tgtEl>
                                        <p:attrNameLst>
                                          <p:attrName>style.visibility</p:attrName>
                                        </p:attrNameLst>
                                      </p:cBhvr>
                                      <p:to>
                                        <p:strVal val="visible"/>
                                      </p:to>
                                    </p:set>
                                    <p:anim calcmode="lin" valueType="num">
                                      <p:cBhvr additive="base">
                                        <p:cTn id="37"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0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0771">
                                            <p:txEl>
                                              <p:pRg st="6" end="6"/>
                                            </p:txEl>
                                          </p:spTgt>
                                        </p:tgtEl>
                                        <p:attrNameLst>
                                          <p:attrName>style.visibility</p:attrName>
                                        </p:attrNameLst>
                                      </p:cBhvr>
                                      <p:to>
                                        <p:strVal val="visible"/>
                                      </p:to>
                                    </p:set>
                                    <p:anim calcmode="lin" valueType="num">
                                      <p:cBhvr additive="base">
                                        <p:cTn id="43"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0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4790EFF-18D6-46AD-963A-71341E70CA4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4515" name="Rectangle 2"/>
          <p:cNvSpPr>
            <a:spLocks noGrp="1" noChangeArrowheads="1"/>
          </p:cNvSpPr>
          <p:nvPr>
            <p:ph type="title"/>
          </p:nvPr>
        </p:nvSpPr>
        <p:spPr>
          <a:xfrm>
            <a:off x="539750" y="476250"/>
            <a:ext cx="6911975" cy="701675"/>
          </a:xfrm>
        </p:spPr>
        <p:txBody>
          <a:bodyPr/>
          <a:lstStyle/>
          <a:p>
            <a:pPr eaLnBrk="1" hangingPunct="1"/>
            <a:r>
              <a:rPr lang="en-US" altLang="zh-CN" smtClean="0"/>
              <a:t>4.3.4  </a:t>
            </a:r>
            <a:r>
              <a:rPr lang="zh-CN" altLang="en-US" smtClean="0"/>
              <a:t>谓词合式公式的分类</a:t>
            </a:r>
          </a:p>
        </p:txBody>
      </p:sp>
      <p:sp>
        <p:nvSpPr>
          <p:cNvPr id="161795" name="Rectangle 3"/>
          <p:cNvSpPr>
            <a:spLocks noGrp="1" noChangeArrowheads="1"/>
          </p:cNvSpPr>
          <p:nvPr>
            <p:ph type="body" idx="1"/>
          </p:nvPr>
        </p:nvSpPr>
        <p:spPr>
          <a:xfrm>
            <a:off x="323850" y="1268413"/>
            <a:ext cx="8496300" cy="1189037"/>
          </a:xfrm>
        </p:spPr>
        <p:txBody>
          <a:bodyPr/>
          <a:lstStyle/>
          <a:p>
            <a:pPr marL="0" indent="0" eaLnBrk="1" hangingPunct="1">
              <a:buFont typeface="Wingdings" panose="05000000000000000000" pitchFamily="2" charset="2"/>
              <a:buNone/>
            </a:pPr>
            <a:r>
              <a:rPr lang="zh-CN" altLang="en-US" smtClean="0">
                <a:solidFill>
                  <a:schemeClr val="accent2"/>
                </a:solidFill>
              </a:rPr>
              <a:t>例</a:t>
            </a:r>
            <a:r>
              <a:rPr lang="en-US" altLang="zh-CN" smtClean="0">
                <a:solidFill>
                  <a:schemeClr val="accent2"/>
                </a:solidFill>
              </a:rPr>
              <a:t>4.3.5</a:t>
            </a:r>
            <a:r>
              <a:rPr lang="en-US" altLang="zh-CN" smtClean="0"/>
              <a:t>  </a:t>
            </a:r>
            <a:r>
              <a:rPr lang="zh-CN" altLang="en-US" smtClean="0"/>
              <a:t>给出公式：</a:t>
            </a:r>
            <a:r>
              <a:rPr lang="en-US" altLang="zh-CN" smtClean="0"/>
              <a:t>P(a)→(</a:t>
            </a:r>
            <a:r>
              <a:rPr lang="en-US" altLang="zh-CN" smtClean="0">
                <a:sym typeface="Symbol" panose="05050102010706020507" pitchFamily="18" charset="2"/>
              </a:rPr>
              <a:t></a:t>
            </a:r>
            <a:r>
              <a:rPr lang="en-US" altLang="zh-CN" smtClean="0"/>
              <a:t>x)P(x)</a:t>
            </a:r>
            <a:r>
              <a:rPr lang="zh-CN" altLang="en-US" smtClean="0"/>
              <a:t>和</a:t>
            </a:r>
            <a:r>
              <a:rPr lang="en-US" altLang="zh-CN" smtClean="0"/>
              <a:t>(</a:t>
            </a:r>
            <a:r>
              <a:rPr lang="en-US" altLang="zh-CN" smtClean="0">
                <a:sym typeface="Symbol" panose="05050102010706020507" pitchFamily="18" charset="2"/>
              </a:rPr>
              <a:t></a:t>
            </a:r>
            <a:r>
              <a:rPr lang="en-US" altLang="zh-CN" smtClean="0"/>
              <a:t>x)P(x)→P(a)</a:t>
            </a:r>
            <a:r>
              <a:rPr lang="zh-CN" altLang="en-US" smtClean="0"/>
              <a:t>，判断公式在给定的解释下的真值。</a:t>
            </a:r>
            <a:r>
              <a:rPr lang="zh-CN" altLang="en-US" sz="3200" smtClean="0"/>
              <a:t> </a:t>
            </a:r>
          </a:p>
        </p:txBody>
      </p:sp>
      <p:sp>
        <p:nvSpPr>
          <p:cNvPr id="161796" name="Rectangle 4"/>
          <p:cNvSpPr>
            <a:spLocks noChangeArrowheads="1"/>
          </p:cNvSpPr>
          <p:nvPr/>
        </p:nvSpPr>
        <p:spPr bwMode="gray">
          <a:xfrm>
            <a:off x="539750" y="2587625"/>
            <a:ext cx="8135938"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FF0000"/>
                </a:solidFill>
              </a:rPr>
              <a:t>解</a:t>
            </a:r>
            <a:r>
              <a:rPr lang="zh-CN" altLang="en-US"/>
              <a:t>（</a:t>
            </a:r>
            <a:r>
              <a:rPr lang="en-US" altLang="zh-CN"/>
              <a:t>1</a:t>
            </a:r>
            <a:r>
              <a:rPr lang="zh-CN" altLang="en-US"/>
              <a:t>）对于公式</a:t>
            </a:r>
            <a:r>
              <a:rPr lang="en-US" altLang="zh-CN"/>
              <a:t>P(a)→(</a:t>
            </a:r>
            <a:r>
              <a:rPr lang="en-US" altLang="zh-CN">
                <a:sym typeface="Symbol" panose="05050102010706020507" pitchFamily="18" charset="2"/>
              </a:rPr>
              <a:t></a:t>
            </a:r>
            <a:r>
              <a:rPr lang="en-US" altLang="zh-CN"/>
              <a:t>x)P(x)</a:t>
            </a:r>
            <a:r>
              <a:rPr lang="zh-CN" altLang="en-US"/>
              <a:t>，对任何解释</a:t>
            </a:r>
            <a:r>
              <a:rPr lang="en-US" altLang="zh-CN"/>
              <a:t>I</a:t>
            </a:r>
            <a:r>
              <a:rPr lang="zh-CN" altLang="en-US"/>
              <a:t>：</a:t>
            </a:r>
          </a:p>
          <a:p>
            <a:pPr eaLnBrk="1" hangingPunct="1">
              <a:buFont typeface="Wingdings" panose="05000000000000000000" pitchFamily="2" charset="2"/>
              <a:buNone/>
            </a:pPr>
            <a:r>
              <a:rPr lang="zh-CN" altLang="en-US"/>
              <a:t>  </a:t>
            </a:r>
            <a:r>
              <a:rPr lang="zh-CN" altLang="en-US">
                <a:solidFill>
                  <a:srgbClr val="0000CC"/>
                </a:solidFill>
              </a:rPr>
              <a:t>（</a:t>
            </a:r>
            <a:r>
              <a:rPr lang="en-US" altLang="zh-CN">
                <a:solidFill>
                  <a:srgbClr val="0000CC"/>
                </a:solidFill>
              </a:rPr>
              <a:t>a</a:t>
            </a:r>
            <a:r>
              <a:rPr lang="zh-CN" altLang="en-US">
                <a:solidFill>
                  <a:srgbClr val="0000CC"/>
                </a:solidFill>
              </a:rPr>
              <a:t>）</a:t>
            </a:r>
            <a:r>
              <a:rPr lang="zh-CN" altLang="en-US"/>
              <a:t>当</a:t>
            </a:r>
            <a:r>
              <a:rPr lang="en-US" altLang="zh-CN"/>
              <a:t>P(a)</a:t>
            </a:r>
            <a:r>
              <a:rPr lang="zh-CN" altLang="en-US"/>
              <a:t>取值为真时，</a:t>
            </a:r>
            <a:r>
              <a:rPr lang="fr-FR" altLang="zh-CN"/>
              <a:t>(</a:t>
            </a:r>
            <a:r>
              <a:rPr lang="en-US" altLang="zh-CN">
                <a:sym typeface="Symbol" panose="05050102010706020507" pitchFamily="18" charset="2"/>
              </a:rPr>
              <a:t></a:t>
            </a:r>
            <a:r>
              <a:rPr lang="fr-FR" altLang="zh-CN"/>
              <a:t>x)</a:t>
            </a:r>
            <a:r>
              <a:rPr lang="en-US" altLang="zh-CN"/>
              <a:t>P(x)</a:t>
            </a:r>
            <a:r>
              <a:rPr lang="zh-CN" altLang="en-US"/>
              <a:t>也必为真，  </a:t>
            </a:r>
          </a:p>
          <a:p>
            <a:pPr eaLnBrk="1" hangingPunct="1">
              <a:buFont typeface="Wingdings" panose="05000000000000000000" pitchFamily="2" charset="2"/>
              <a:buNone/>
            </a:pPr>
            <a:r>
              <a:rPr lang="zh-CN" altLang="en-US"/>
              <a:t>此时，</a:t>
            </a:r>
            <a:r>
              <a:rPr lang="en-US" altLang="zh-CN"/>
              <a:t>P(a)→(</a:t>
            </a:r>
            <a:r>
              <a:rPr lang="en-US" altLang="zh-CN">
                <a:sym typeface="Symbol" panose="05050102010706020507" pitchFamily="18" charset="2"/>
              </a:rPr>
              <a:t></a:t>
            </a:r>
            <a:r>
              <a:rPr lang="en-US" altLang="zh-CN"/>
              <a:t>x)P(x)</a:t>
            </a:r>
            <a:r>
              <a:rPr lang="zh-CN" altLang="en-US"/>
              <a:t>的真值为真；</a:t>
            </a:r>
          </a:p>
          <a:p>
            <a:pPr eaLnBrk="1" hangingPunct="1">
              <a:buFont typeface="Wingdings" panose="05000000000000000000" pitchFamily="2" charset="2"/>
              <a:buNone/>
            </a:pPr>
            <a:r>
              <a:rPr lang="zh-CN" altLang="en-US"/>
              <a:t>  </a:t>
            </a:r>
            <a:r>
              <a:rPr lang="zh-CN" altLang="en-US">
                <a:solidFill>
                  <a:srgbClr val="0000CC"/>
                </a:solidFill>
              </a:rPr>
              <a:t>（</a:t>
            </a:r>
            <a:r>
              <a:rPr lang="en-US" altLang="zh-CN">
                <a:solidFill>
                  <a:srgbClr val="0000CC"/>
                </a:solidFill>
              </a:rPr>
              <a:t>b</a:t>
            </a:r>
            <a:r>
              <a:rPr lang="zh-CN" altLang="en-US">
                <a:solidFill>
                  <a:srgbClr val="0000CC"/>
                </a:solidFill>
              </a:rPr>
              <a:t>）</a:t>
            </a:r>
            <a:r>
              <a:rPr lang="zh-CN" altLang="en-US"/>
              <a:t>当</a:t>
            </a:r>
            <a:r>
              <a:rPr lang="en-US" altLang="zh-CN"/>
              <a:t>P(a)</a:t>
            </a:r>
            <a:r>
              <a:rPr lang="zh-CN" altLang="en-US"/>
              <a:t>取值为假时，</a:t>
            </a:r>
            <a:r>
              <a:rPr lang="en-US" altLang="zh-CN"/>
              <a:t>(</a:t>
            </a:r>
            <a:r>
              <a:rPr lang="en-US" altLang="zh-CN">
                <a:sym typeface="Symbol" panose="05050102010706020507" pitchFamily="18" charset="2"/>
              </a:rPr>
              <a:t></a:t>
            </a:r>
            <a:r>
              <a:rPr lang="en-US" altLang="zh-CN"/>
              <a:t>x)P(x)</a:t>
            </a:r>
            <a:r>
              <a:rPr lang="zh-CN" altLang="en-US"/>
              <a:t>可为真，也</a:t>
            </a:r>
          </a:p>
          <a:p>
            <a:pPr eaLnBrk="1" hangingPunct="1">
              <a:buFont typeface="Wingdings" panose="05000000000000000000" pitchFamily="2" charset="2"/>
              <a:buNone/>
            </a:pPr>
            <a:r>
              <a:rPr lang="zh-CN" altLang="en-US"/>
              <a:t>可为假，此时，</a:t>
            </a:r>
            <a:r>
              <a:rPr lang="en-US" altLang="zh-CN"/>
              <a:t>P(a)→(</a:t>
            </a:r>
            <a:r>
              <a:rPr lang="en-US" altLang="zh-CN">
                <a:sym typeface="Symbol" panose="05050102010706020507" pitchFamily="18" charset="2"/>
              </a:rPr>
              <a:t></a:t>
            </a:r>
            <a:r>
              <a:rPr lang="en-US" altLang="zh-CN"/>
              <a:t>x)P(x)</a:t>
            </a:r>
            <a:r>
              <a:rPr lang="zh-CN" altLang="en-US"/>
              <a:t>的真值为真；所以，</a:t>
            </a:r>
            <a:r>
              <a:rPr lang="en-US" altLang="zh-CN"/>
              <a:t>P(a)→(</a:t>
            </a:r>
            <a:r>
              <a:rPr lang="en-US" altLang="zh-CN">
                <a:sym typeface="Symbol" panose="05050102010706020507" pitchFamily="18" charset="2"/>
              </a:rPr>
              <a:t></a:t>
            </a:r>
            <a:r>
              <a:rPr lang="en-US" altLang="zh-CN"/>
              <a:t>x)P(x)</a:t>
            </a:r>
            <a:r>
              <a:rPr lang="zh-CN" altLang="en-US"/>
              <a:t>在任何情况下的真值恒为真。</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linds(horizontal)">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61796"/>
                                        </p:tgtEl>
                                        <p:attrNameLst>
                                          <p:attrName>style.visibility</p:attrName>
                                        </p:attrNameLst>
                                      </p:cBhvr>
                                      <p:to>
                                        <p:strVal val="visible"/>
                                      </p:to>
                                    </p:set>
                                    <p:anim calcmode="lin" valueType="num">
                                      <p:cBhvr>
                                        <p:cTn id="12" dur="1000" fill="hold"/>
                                        <p:tgtEl>
                                          <p:spTgt spid="161796"/>
                                        </p:tgtEl>
                                        <p:attrNameLst>
                                          <p:attrName>ppt_w</p:attrName>
                                        </p:attrNameLst>
                                      </p:cBhvr>
                                      <p:tavLst>
                                        <p:tav tm="0">
                                          <p:val>
                                            <p:fltVal val="0"/>
                                          </p:val>
                                        </p:tav>
                                        <p:tav tm="100000">
                                          <p:val>
                                            <p:strVal val="#ppt_w"/>
                                          </p:val>
                                        </p:tav>
                                      </p:tavLst>
                                    </p:anim>
                                    <p:anim calcmode="lin" valueType="num">
                                      <p:cBhvr>
                                        <p:cTn id="13" dur="1000" fill="hold"/>
                                        <p:tgtEl>
                                          <p:spTgt spid="161796"/>
                                        </p:tgtEl>
                                        <p:attrNameLst>
                                          <p:attrName>ppt_h</p:attrName>
                                        </p:attrNameLst>
                                      </p:cBhvr>
                                      <p:tavLst>
                                        <p:tav tm="0">
                                          <p:val>
                                            <p:fltVal val="0"/>
                                          </p:val>
                                        </p:tav>
                                        <p:tav tm="100000">
                                          <p:val>
                                            <p:strVal val="#ppt_h"/>
                                          </p:val>
                                        </p:tav>
                                      </p:tavLst>
                                    </p:anim>
                                    <p:anim calcmode="lin" valueType="num">
                                      <p:cBhvr>
                                        <p:cTn id="14" dur="1000" fill="hold"/>
                                        <p:tgtEl>
                                          <p:spTgt spid="161796"/>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6179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P spid="1617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7622E992-24CD-4B0A-8D79-1B309B910D93}"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243" name="Rectangle 2"/>
          <p:cNvSpPr>
            <a:spLocks noGrp="1" noChangeArrowheads="1"/>
          </p:cNvSpPr>
          <p:nvPr>
            <p:ph type="title"/>
          </p:nvPr>
        </p:nvSpPr>
        <p:spPr>
          <a:xfrm>
            <a:off x="611188" y="403225"/>
            <a:ext cx="7488237" cy="701675"/>
          </a:xfrm>
        </p:spPr>
        <p:txBody>
          <a:bodyPr/>
          <a:lstStyle/>
          <a:p>
            <a:pPr eaLnBrk="1" hangingPunct="1"/>
            <a:r>
              <a:rPr lang="en-US" altLang="zh-CN" sz="3500" smtClean="0"/>
              <a:t>4.2 </a:t>
            </a:r>
            <a:r>
              <a:rPr lang="zh-CN" altLang="en-US" sz="3500" smtClean="0"/>
              <a:t>谓词逻辑中的基本概念与表示</a:t>
            </a:r>
            <a:r>
              <a:rPr lang="zh-CN" altLang="en-US" smtClean="0"/>
              <a:t> </a:t>
            </a:r>
          </a:p>
        </p:txBody>
      </p:sp>
      <p:sp>
        <p:nvSpPr>
          <p:cNvPr id="107523" name="Rectangle 3"/>
          <p:cNvSpPr>
            <a:spLocks noGrp="1" noChangeArrowheads="1"/>
          </p:cNvSpPr>
          <p:nvPr>
            <p:ph type="body" idx="1"/>
          </p:nvPr>
        </p:nvSpPr>
        <p:spPr>
          <a:xfrm>
            <a:off x="611188" y="1196975"/>
            <a:ext cx="8064500" cy="1117600"/>
          </a:xfrm>
        </p:spPr>
        <p:txBody>
          <a:bodyPr/>
          <a:lstStyle/>
          <a:p>
            <a:pPr marL="0" indent="0" eaLnBrk="1" hangingPunct="1">
              <a:buFont typeface="Wingdings" panose="05000000000000000000" pitchFamily="2" charset="2"/>
              <a:buNone/>
            </a:pPr>
            <a:r>
              <a:rPr lang="zh-CN" altLang="en-US" smtClean="0"/>
              <a:t>命题是具有真假意义的陈述句，从语法上分析，一个陈述句由</a:t>
            </a:r>
            <a:r>
              <a:rPr lang="zh-CN" altLang="en-US" smtClean="0">
                <a:solidFill>
                  <a:srgbClr val="FF0000"/>
                </a:solidFill>
              </a:rPr>
              <a:t>主语和谓语</a:t>
            </a:r>
            <a:r>
              <a:rPr lang="zh-CN" altLang="en-US" smtClean="0"/>
              <a:t>两部分组成。 </a:t>
            </a:r>
          </a:p>
        </p:txBody>
      </p:sp>
      <p:sp>
        <p:nvSpPr>
          <p:cNvPr id="107524" name="Rectangle 4"/>
          <p:cNvSpPr>
            <a:spLocks noChangeArrowheads="1"/>
          </p:cNvSpPr>
          <p:nvPr/>
        </p:nvSpPr>
        <p:spPr bwMode="gray">
          <a:xfrm>
            <a:off x="684213" y="2636838"/>
            <a:ext cx="8280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例如，</a:t>
            </a:r>
            <a:r>
              <a:rPr lang="zh-CN" altLang="en-US">
                <a:latin typeface="宋体" panose="02010600030101010101" pitchFamily="2" charset="-122"/>
              </a:rPr>
              <a:t>“</a:t>
            </a:r>
            <a:r>
              <a:rPr lang="zh-CN" altLang="en-US">
                <a:solidFill>
                  <a:srgbClr val="FF0000"/>
                </a:solidFill>
              </a:rPr>
              <a:t>计算机</a:t>
            </a:r>
            <a:r>
              <a:rPr lang="zh-CN" altLang="en-US"/>
              <a:t>是现代科学技术必不可少的工具</a:t>
            </a:r>
            <a:r>
              <a:rPr lang="zh-CN" altLang="en-US">
                <a:latin typeface="宋体" panose="02010600030101010101" pitchFamily="2" charset="-122"/>
              </a:rPr>
              <a:t>”</a:t>
            </a:r>
            <a:r>
              <a:rPr lang="zh-CN" altLang="en-US"/>
              <a:t> </a:t>
            </a:r>
          </a:p>
        </p:txBody>
      </p:sp>
      <p:sp>
        <p:nvSpPr>
          <p:cNvPr id="107525" name="Rectangle 5"/>
          <p:cNvSpPr>
            <a:spLocks noChangeArrowheads="1"/>
          </p:cNvSpPr>
          <p:nvPr/>
        </p:nvSpPr>
        <p:spPr bwMode="gray">
          <a:xfrm>
            <a:off x="755650" y="3806825"/>
            <a:ext cx="755967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例如</a:t>
            </a:r>
          </a:p>
          <a:p>
            <a:pPr eaLnBrk="1" hangingPunct="1">
              <a:buFont typeface="Wingdings" panose="05000000000000000000" pitchFamily="2" charset="2"/>
              <a:buNone/>
            </a:pPr>
            <a:r>
              <a:rPr lang="zh-CN" altLang="en-US"/>
              <a:t>    </a:t>
            </a:r>
            <a:r>
              <a:rPr lang="zh-CN" altLang="en-US">
                <a:latin typeface="宋体" panose="02010600030101010101" pitchFamily="2" charset="-122"/>
              </a:rPr>
              <a:t>“</a:t>
            </a:r>
            <a:r>
              <a:rPr lang="zh-CN" altLang="en-US">
                <a:solidFill>
                  <a:srgbClr val="FF0000"/>
                </a:solidFill>
              </a:rPr>
              <a:t>陈华</a:t>
            </a:r>
            <a:r>
              <a:rPr lang="zh-CN" altLang="en-US">
                <a:solidFill>
                  <a:srgbClr val="0000FF"/>
                </a:solidFill>
              </a:rPr>
              <a:t>是电子科技大学的学生</a:t>
            </a:r>
            <a:r>
              <a:rPr lang="zh-CN" altLang="en-US">
                <a:latin typeface="宋体" panose="02010600030101010101" pitchFamily="2" charset="-122"/>
              </a:rPr>
              <a:t>”</a:t>
            </a:r>
            <a:r>
              <a:rPr lang="zh-CN" altLang="en-US"/>
              <a:t>；</a:t>
            </a:r>
          </a:p>
          <a:p>
            <a:pPr eaLnBrk="1" hangingPunct="1">
              <a:buFont typeface="Wingdings" panose="05000000000000000000" pitchFamily="2" charset="2"/>
              <a:buNone/>
            </a:pPr>
            <a:r>
              <a:rPr lang="zh-CN" altLang="en-US"/>
              <a:t>    </a:t>
            </a:r>
            <a:r>
              <a:rPr lang="zh-CN" altLang="en-US">
                <a:latin typeface="宋体" panose="02010600030101010101" pitchFamily="2" charset="-122"/>
              </a:rPr>
              <a:t>“</a:t>
            </a:r>
            <a:r>
              <a:rPr lang="zh-CN" altLang="en-US">
                <a:solidFill>
                  <a:srgbClr val="FF0000"/>
                </a:solidFill>
              </a:rPr>
              <a:t>张强</a:t>
            </a:r>
            <a:r>
              <a:rPr lang="zh-CN" altLang="en-US">
                <a:solidFill>
                  <a:srgbClr val="0000FF"/>
                </a:solidFill>
              </a:rPr>
              <a:t>是电子科技大学的学生</a:t>
            </a:r>
            <a:r>
              <a:rPr lang="zh-CN" altLang="en-US">
                <a:latin typeface="宋体" panose="02010600030101010101" pitchFamily="2" charset="-122"/>
              </a:rPr>
              <a:t>”</a:t>
            </a:r>
            <a:r>
              <a:rPr lang="zh-CN" altLang="en-US"/>
              <a:t>。 </a:t>
            </a:r>
          </a:p>
        </p:txBody>
      </p:sp>
      <p:sp>
        <p:nvSpPr>
          <p:cNvPr id="107527" name="Rectangle 7"/>
          <p:cNvSpPr>
            <a:spLocks noChangeArrowheads="1"/>
          </p:cNvSpPr>
          <p:nvPr/>
        </p:nvSpPr>
        <p:spPr bwMode="gray">
          <a:xfrm>
            <a:off x="755650" y="3789363"/>
            <a:ext cx="6192838" cy="58578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tx2"/>
                </a:solidFill>
              </a:rPr>
              <a:t>若Ｐ：是电子科技大学的学生</a:t>
            </a:r>
          </a:p>
        </p:txBody>
      </p:sp>
      <p:sp>
        <p:nvSpPr>
          <p:cNvPr id="107528" name="Rectangle 8"/>
          <p:cNvSpPr>
            <a:spLocks noChangeArrowheads="1"/>
          </p:cNvSpPr>
          <p:nvPr/>
        </p:nvSpPr>
        <p:spPr bwMode="gray">
          <a:xfrm>
            <a:off x="6515100" y="4405313"/>
            <a:ext cx="1800225" cy="118427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a:t>--P(</a:t>
            </a:r>
            <a:r>
              <a:rPr lang="zh-CN" altLang="en-US"/>
              <a:t>陈华</a:t>
            </a:r>
            <a:r>
              <a:rPr lang="en-US" altLang="zh-CN"/>
              <a:t>)</a:t>
            </a:r>
          </a:p>
          <a:p>
            <a:pPr eaLnBrk="1" hangingPunct="1">
              <a:buFont typeface="Wingdings" panose="05000000000000000000" pitchFamily="2" charset="2"/>
              <a:buNone/>
            </a:pPr>
            <a:r>
              <a:rPr lang="en-US" altLang="zh-CN"/>
              <a:t>--P(</a:t>
            </a:r>
            <a:r>
              <a:rPr lang="zh-CN" altLang="en-US"/>
              <a:t>张强</a:t>
            </a:r>
            <a:r>
              <a:rPr lang="en-US" altLang="zh-CN"/>
              <a:t>)</a:t>
            </a:r>
            <a:r>
              <a:rPr lang="zh-CN" altLang="en-US"/>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strips(upRight)">
                                      <p:cBhvr>
                                        <p:cTn id="7" dur="500"/>
                                        <p:tgtEl>
                                          <p:spTgt spid="10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barn(inHorizontal)">
                                      <p:cBhvr>
                                        <p:cTn id="12" dur="500"/>
                                        <p:tgtEl>
                                          <p:spTgt spid="107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07525"/>
                                        </p:tgtEl>
                                        <p:attrNameLst>
                                          <p:attrName>style.visibility</p:attrName>
                                        </p:attrNameLst>
                                      </p:cBhvr>
                                      <p:to>
                                        <p:strVal val="visible"/>
                                      </p:to>
                                    </p:set>
                                    <p:anim calcmode="lin" valueType="num">
                                      <p:cBhvr>
                                        <p:cTn id="17" dur="1000" fill="hold"/>
                                        <p:tgtEl>
                                          <p:spTgt spid="107525"/>
                                        </p:tgtEl>
                                        <p:attrNameLst>
                                          <p:attrName>ppt_w</p:attrName>
                                        </p:attrNameLst>
                                      </p:cBhvr>
                                      <p:tavLst>
                                        <p:tav tm="0">
                                          <p:val>
                                            <p:strVal val="#ppt_w*0.70"/>
                                          </p:val>
                                        </p:tav>
                                        <p:tav tm="100000">
                                          <p:val>
                                            <p:strVal val="#ppt_w"/>
                                          </p:val>
                                        </p:tav>
                                      </p:tavLst>
                                    </p:anim>
                                    <p:anim calcmode="lin" valueType="num">
                                      <p:cBhvr>
                                        <p:cTn id="18" dur="1000" fill="hold"/>
                                        <p:tgtEl>
                                          <p:spTgt spid="107525"/>
                                        </p:tgtEl>
                                        <p:attrNameLst>
                                          <p:attrName>ppt_h</p:attrName>
                                        </p:attrNameLst>
                                      </p:cBhvr>
                                      <p:tavLst>
                                        <p:tav tm="0">
                                          <p:val>
                                            <p:strVal val="#ppt_h"/>
                                          </p:val>
                                        </p:tav>
                                        <p:tav tm="100000">
                                          <p:val>
                                            <p:strVal val="#ppt_h"/>
                                          </p:val>
                                        </p:tav>
                                      </p:tavLst>
                                    </p:anim>
                                    <p:animEffect transition="in" filter="fade">
                                      <p:cBhvr>
                                        <p:cTn id="19" dur="1000"/>
                                        <p:tgtEl>
                                          <p:spTgt spid="10752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107527"/>
                                        </p:tgtEl>
                                        <p:attrNameLst>
                                          <p:attrName>style.visibility</p:attrName>
                                        </p:attrNameLst>
                                      </p:cBhvr>
                                      <p:to>
                                        <p:strVal val="visible"/>
                                      </p:to>
                                    </p:set>
                                    <p:animEffect transition="in" filter="strips(upRight)">
                                      <p:cBhvr>
                                        <p:cTn id="24" dur="500"/>
                                        <p:tgtEl>
                                          <p:spTgt spid="1075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07528"/>
                                        </p:tgtEl>
                                        <p:attrNameLst>
                                          <p:attrName>style.visibility</p:attrName>
                                        </p:attrNameLst>
                                      </p:cBhvr>
                                      <p:to>
                                        <p:strVal val="visible"/>
                                      </p:to>
                                    </p:set>
                                    <p:animEffect transition="in" filter="strips(downRight)">
                                      <p:cBhvr>
                                        <p:cTn id="29" dur="500"/>
                                        <p:tgtEl>
                                          <p:spTgt spid="107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P spid="107524" grpId="0"/>
      <p:bldP spid="107525" grpId="0"/>
      <p:bldP spid="107527" grpId="0" animBg="1"/>
      <p:bldP spid="10752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B79B0CF-1AB2-4D5F-B955-31938210288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5539" name="Rectangle 2"/>
          <p:cNvSpPr>
            <a:spLocks noGrp="1" noChangeArrowheads="1"/>
          </p:cNvSpPr>
          <p:nvPr>
            <p:ph type="title"/>
          </p:nvPr>
        </p:nvSpPr>
        <p:spPr/>
        <p:txBody>
          <a:bodyPr/>
          <a:lstStyle/>
          <a:p>
            <a:pPr eaLnBrk="1" hangingPunct="1"/>
            <a:r>
              <a:rPr lang="zh-CN" altLang="en-US" smtClean="0"/>
              <a:t>例</a:t>
            </a:r>
            <a:r>
              <a:rPr lang="en-US" altLang="zh-CN" smtClean="0"/>
              <a:t>4.3.5</a:t>
            </a:r>
            <a:r>
              <a:rPr lang="zh-CN" altLang="en-US" smtClean="0"/>
              <a:t>（续）</a:t>
            </a:r>
          </a:p>
        </p:txBody>
      </p:sp>
      <p:sp>
        <p:nvSpPr>
          <p:cNvPr id="162820" name="Rectangle 4"/>
          <p:cNvSpPr>
            <a:spLocks noChangeArrowheads="1"/>
          </p:cNvSpPr>
          <p:nvPr>
            <p:ph type="body" idx="1"/>
          </p:nvPr>
        </p:nvSpPr>
        <p:spPr bwMode="gray">
          <a:xfrm>
            <a:off x="611188" y="1268413"/>
            <a:ext cx="8064500" cy="4346575"/>
          </a:xfrm>
          <a:noFill/>
        </p:spPr>
        <p:txBody>
          <a:bodyPr lIns="36000" tIns="36000" rIns="36000" bIns="36000"/>
          <a:lstStyle/>
          <a:p>
            <a:pPr marL="0" indent="0" algn="just" eaLnBrk="1" hangingPunct="1">
              <a:lnSpc>
                <a:spcPct val="110000"/>
              </a:lnSpc>
              <a:buFont typeface="Wingdings" panose="05000000000000000000" pitchFamily="2" charset="2"/>
              <a:buNone/>
            </a:pPr>
            <a:r>
              <a:rPr lang="zh-CN" altLang="en-US" smtClean="0"/>
              <a:t>（</a:t>
            </a:r>
            <a:r>
              <a:rPr lang="en-US" altLang="zh-CN" smtClean="0"/>
              <a:t>2</a:t>
            </a:r>
            <a:r>
              <a:rPr lang="zh-CN" altLang="en-US" smtClean="0"/>
              <a:t>）对于公式</a:t>
            </a:r>
            <a:r>
              <a:rPr lang="en-US" altLang="zh-CN" smtClean="0"/>
              <a:t>(</a:t>
            </a:r>
            <a:r>
              <a:rPr lang="en-US" altLang="zh-CN" smtClean="0">
                <a:sym typeface="Symbol" panose="05050102010706020507" pitchFamily="18" charset="2"/>
              </a:rPr>
              <a:t></a:t>
            </a:r>
            <a:r>
              <a:rPr lang="en-US" altLang="zh-CN" smtClean="0"/>
              <a:t>x)P(x)→P(a)</a:t>
            </a:r>
            <a:r>
              <a:rPr lang="zh-CN" altLang="en-US" smtClean="0"/>
              <a:t>，对任何的解释</a:t>
            </a:r>
            <a:r>
              <a:rPr lang="en-US" altLang="zh-CN" smtClean="0"/>
              <a:t>I</a:t>
            </a:r>
            <a:r>
              <a:rPr lang="zh-CN" altLang="en-US" smtClean="0"/>
              <a:t>：</a:t>
            </a:r>
          </a:p>
          <a:p>
            <a:pPr marL="0" indent="0" algn="just" eaLnBrk="1" hangingPunct="1">
              <a:lnSpc>
                <a:spcPct val="110000"/>
              </a:lnSpc>
              <a:buFont typeface="Wingdings" panose="05000000000000000000" pitchFamily="2" charset="2"/>
              <a:buNone/>
            </a:pPr>
            <a:r>
              <a:rPr lang="zh-CN" altLang="en-US" smtClean="0"/>
              <a:t>  </a:t>
            </a:r>
            <a:r>
              <a:rPr lang="zh-CN" altLang="en-US" smtClean="0">
                <a:solidFill>
                  <a:srgbClr val="0000CC"/>
                </a:solidFill>
              </a:rPr>
              <a:t>（</a:t>
            </a:r>
            <a:r>
              <a:rPr lang="en-US" altLang="zh-CN" smtClean="0">
                <a:solidFill>
                  <a:srgbClr val="0000CC"/>
                </a:solidFill>
              </a:rPr>
              <a:t>a</a:t>
            </a:r>
            <a:r>
              <a:rPr lang="zh-CN" altLang="en-US" smtClean="0">
                <a:solidFill>
                  <a:srgbClr val="0000CC"/>
                </a:solidFill>
              </a:rPr>
              <a:t>）</a:t>
            </a:r>
            <a:r>
              <a:rPr lang="zh-CN" altLang="en-US" smtClean="0"/>
              <a:t>当</a:t>
            </a:r>
            <a:r>
              <a:rPr lang="fr-FR" altLang="zh-CN" smtClean="0"/>
              <a:t>(</a:t>
            </a:r>
            <a:r>
              <a:rPr lang="en-US" altLang="zh-CN" smtClean="0">
                <a:sym typeface="Symbol" panose="05050102010706020507" pitchFamily="18" charset="2"/>
              </a:rPr>
              <a:t></a:t>
            </a:r>
            <a:r>
              <a:rPr lang="fr-FR" altLang="zh-CN" smtClean="0"/>
              <a:t>x)</a:t>
            </a:r>
            <a:r>
              <a:rPr lang="en-US" altLang="zh-CN" smtClean="0"/>
              <a:t>P(x)</a:t>
            </a:r>
            <a:r>
              <a:rPr lang="zh-CN" altLang="en-US" smtClean="0"/>
              <a:t>取值为真时，</a:t>
            </a:r>
            <a:r>
              <a:rPr lang="en-US" altLang="zh-CN" smtClean="0"/>
              <a:t>P(a)</a:t>
            </a:r>
            <a:r>
              <a:rPr lang="zh-CN" altLang="en-US" smtClean="0"/>
              <a:t>也必为真，</a:t>
            </a:r>
          </a:p>
          <a:p>
            <a:pPr lvl="3" algn="just" eaLnBrk="1" hangingPunct="1">
              <a:lnSpc>
                <a:spcPct val="110000"/>
              </a:lnSpc>
              <a:buFontTx/>
              <a:buNone/>
            </a:pPr>
            <a:r>
              <a:rPr lang="zh-CN" altLang="en-US" smtClean="0"/>
              <a:t>此时，</a:t>
            </a:r>
            <a:r>
              <a:rPr lang="en-US" altLang="zh-CN" smtClean="0"/>
              <a:t>(</a:t>
            </a:r>
            <a:r>
              <a:rPr lang="en-US" altLang="zh-CN" smtClean="0">
                <a:sym typeface="Symbol" panose="05050102010706020507" pitchFamily="18" charset="2"/>
              </a:rPr>
              <a:t></a:t>
            </a:r>
            <a:r>
              <a:rPr lang="en-US" altLang="zh-CN" smtClean="0"/>
              <a:t>x)P(x)→P(a)</a:t>
            </a:r>
            <a:r>
              <a:rPr lang="zh-CN" altLang="en-US" smtClean="0"/>
              <a:t>的真值为真；</a:t>
            </a:r>
          </a:p>
          <a:p>
            <a:pPr marL="0" indent="0" algn="just" eaLnBrk="1" hangingPunct="1">
              <a:lnSpc>
                <a:spcPct val="110000"/>
              </a:lnSpc>
              <a:buFont typeface="Wingdings" panose="05000000000000000000" pitchFamily="2" charset="2"/>
              <a:buNone/>
            </a:pPr>
            <a:r>
              <a:rPr lang="zh-CN" altLang="en-US" smtClean="0"/>
              <a:t>  </a:t>
            </a:r>
            <a:r>
              <a:rPr lang="zh-CN" altLang="en-US" smtClean="0">
                <a:solidFill>
                  <a:srgbClr val="0000CC"/>
                </a:solidFill>
              </a:rPr>
              <a:t>（</a:t>
            </a:r>
            <a:r>
              <a:rPr lang="en-US" altLang="zh-CN" smtClean="0">
                <a:solidFill>
                  <a:srgbClr val="0000CC"/>
                </a:solidFill>
              </a:rPr>
              <a:t>b</a:t>
            </a:r>
            <a:r>
              <a:rPr lang="zh-CN" altLang="en-US" smtClean="0">
                <a:solidFill>
                  <a:srgbClr val="0000CC"/>
                </a:solidFill>
              </a:rPr>
              <a:t>）</a:t>
            </a:r>
            <a:r>
              <a:rPr lang="zh-CN" altLang="en-US" smtClean="0"/>
              <a:t>当</a:t>
            </a:r>
            <a:r>
              <a:rPr lang="en-US" altLang="zh-CN" smtClean="0"/>
              <a:t>(</a:t>
            </a:r>
            <a:r>
              <a:rPr lang="en-US" altLang="zh-CN" smtClean="0">
                <a:sym typeface="Symbol" panose="05050102010706020507" pitchFamily="18" charset="2"/>
              </a:rPr>
              <a:t></a:t>
            </a:r>
            <a:r>
              <a:rPr lang="en-US" altLang="zh-CN" smtClean="0"/>
              <a:t>x)P(x)</a:t>
            </a:r>
            <a:r>
              <a:rPr lang="zh-CN" altLang="en-US" smtClean="0"/>
              <a:t>取值为假时，</a:t>
            </a:r>
            <a:r>
              <a:rPr lang="en-US" altLang="zh-CN" smtClean="0"/>
              <a:t>P(a)</a:t>
            </a:r>
            <a:r>
              <a:rPr lang="zh-CN" altLang="en-US" smtClean="0"/>
              <a:t>可为真，也</a:t>
            </a:r>
          </a:p>
          <a:p>
            <a:pPr lvl="3" algn="just" eaLnBrk="1" hangingPunct="1">
              <a:lnSpc>
                <a:spcPct val="110000"/>
              </a:lnSpc>
              <a:buFontTx/>
              <a:buNone/>
            </a:pPr>
            <a:r>
              <a:rPr lang="zh-CN" altLang="en-US" smtClean="0"/>
              <a:t>可为假，此时，</a:t>
            </a:r>
            <a:r>
              <a:rPr lang="en-US" altLang="zh-CN" smtClean="0"/>
              <a:t>(</a:t>
            </a:r>
            <a:r>
              <a:rPr lang="en-US" altLang="zh-CN" smtClean="0">
                <a:sym typeface="Symbol" panose="05050102010706020507" pitchFamily="18" charset="2"/>
              </a:rPr>
              <a:t></a:t>
            </a:r>
            <a:r>
              <a:rPr lang="en-US" altLang="zh-CN" smtClean="0"/>
              <a:t>x)P(x)→P(a)</a:t>
            </a:r>
            <a:r>
              <a:rPr lang="zh-CN" altLang="en-US" smtClean="0"/>
              <a:t>的真值为</a:t>
            </a:r>
          </a:p>
          <a:p>
            <a:pPr lvl="3" algn="just" eaLnBrk="1" hangingPunct="1">
              <a:lnSpc>
                <a:spcPct val="110000"/>
              </a:lnSpc>
              <a:buFontTx/>
              <a:buNone/>
            </a:pPr>
            <a:r>
              <a:rPr lang="zh-CN" altLang="en-US" smtClean="0"/>
              <a:t>真。</a:t>
            </a:r>
          </a:p>
          <a:p>
            <a:pPr marL="0" indent="0" algn="just" eaLnBrk="1" hangingPunct="1">
              <a:lnSpc>
                <a:spcPct val="110000"/>
              </a:lnSpc>
              <a:buFont typeface="Wingdings" panose="05000000000000000000" pitchFamily="2" charset="2"/>
              <a:buNone/>
            </a:pPr>
            <a:r>
              <a:rPr lang="zh-CN" altLang="en-US" smtClean="0"/>
              <a:t>所以，</a:t>
            </a:r>
            <a:r>
              <a:rPr lang="en-US" altLang="zh-CN" smtClean="0"/>
              <a:t>(</a:t>
            </a:r>
            <a:r>
              <a:rPr lang="en-US" altLang="zh-CN" smtClean="0">
                <a:sym typeface="Symbol" panose="05050102010706020507" pitchFamily="18" charset="2"/>
              </a:rPr>
              <a:t></a:t>
            </a:r>
            <a:r>
              <a:rPr lang="en-US" altLang="zh-CN" smtClean="0"/>
              <a:t>x)P(x)→P(a)</a:t>
            </a:r>
            <a:r>
              <a:rPr lang="zh-CN" altLang="en-US" smtClean="0"/>
              <a:t>在任何情况下的真值恒为真。</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anim calcmode="lin" valueType="num">
                                      <p:cBhvr additive="base">
                                        <p:cTn id="7" dur="500" fill="hold"/>
                                        <p:tgtEl>
                                          <p:spTgt spid="1628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2820">
                                            <p:txEl>
                                              <p:pRg st="1" end="1"/>
                                            </p:txEl>
                                          </p:spTgt>
                                        </p:tgtEl>
                                        <p:attrNameLst>
                                          <p:attrName>style.visibility</p:attrName>
                                        </p:attrNameLst>
                                      </p:cBhvr>
                                      <p:to>
                                        <p:strVal val="visible"/>
                                      </p:to>
                                    </p:set>
                                    <p:anim calcmode="lin" valueType="num">
                                      <p:cBhvr additive="base">
                                        <p:cTn id="13" dur="500" fill="hold"/>
                                        <p:tgtEl>
                                          <p:spTgt spid="1628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282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2820">
                                            <p:txEl>
                                              <p:pRg st="2" end="2"/>
                                            </p:txEl>
                                          </p:spTgt>
                                        </p:tgtEl>
                                        <p:attrNameLst>
                                          <p:attrName>style.visibility</p:attrName>
                                        </p:attrNameLst>
                                      </p:cBhvr>
                                      <p:to>
                                        <p:strVal val="visible"/>
                                      </p:to>
                                    </p:set>
                                    <p:anim calcmode="lin" valueType="num">
                                      <p:cBhvr additive="base">
                                        <p:cTn id="17" dur="500" fill="hold"/>
                                        <p:tgtEl>
                                          <p:spTgt spid="16282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28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2820">
                                            <p:txEl>
                                              <p:pRg st="3" end="3"/>
                                            </p:txEl>
                                          </p:spTgt>
                                        </p:tgtEl>
                                        <p:attrNameLst>
                                          <p:attrName>style.visibility</p:attrName>
                                        </p:attrNameLst>
                                      </p:cBhvr>
                                      <p:to>
                                        <p:strVal val="visible"/>
                                      </p:to>
                                    </p:set>
                                    <p:anim calcmode="lin" valueType="num">
                                      <p:cBhvr additive="base">
                                        <p:cTn id="23" dur="500" fill="hold"/>
                                        <p:tgtEl>
                                          <p:spTgt spid="16282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282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2820">
                                            <p:txEl>
                                              <p:pRg st="4" end="4"/>
                                            </p:txEl>
                                          </p:spTgt>
                                        </p:tgtEl>
                                        <p:attrNameLst>
                                          <p:attrName>style.visibility</p:attrName>
                                        </p:attrNameLst>
                                      </p:cBhvr>
                                      <p:to>
                                        <p:strVal val="visible"/>
                                      </p:to>
                                    </p:set>
                                    <p:anim calcmode="lin" valueType="num">
                                      <p:cBhvr additive="base">
                                        <p:cTn id="27" dur="500" fill="hold"/>
                                        <p:tgtEl>
                                          <p:spTgt spid="16282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282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2820">
                                            <p:txEl>
                                              <p:pRg st="5" end="5"/>
                                            </p:txEl>
                                          </p:spTgt>
                                        </p:tgtEl>
                                        <p:attrNameLst>
                                          <p:attrName>style.visibility</p:attrName>
                                        </p:attrNameLst>
                                      </p:cBhvr>
                                      <p:to>
                                        <p:strVal val="visible"/>
                                      </p:to>
                                    </p:set>
                                    <p:anim calcmode="lin" valueType="num">
                                      <p:cBhvr additive="base">
                                        <p:cTn id="31" dur="500" fill="hold"/>
                                        <p:tgtEl>
                                          <p:spTgt spid="16282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28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2820">
                                            <p:txEl>
                                              <p:pRg st="6" end="6"/>
                                            </p:txEl>
                                          </p:spTgt>
                                        </p:tgtEl>
                                        <p:attrNameLst>
                                          <p:attrName>style.visibility</p:attrName>
                                        </p:attrNameLst>
                                      </p:cBhvr>
                                      <p:to>
                                        <p:strVal val="visible"/>
                                      </p:to>
                                    </p:set>
                                    <p:anim calcmode="lin" valueType="num">
                                      <p:cBhvr additive="base">
                                        <p:cTn id="37" dur="500" fill="hold"/>
                                        <p:tgtEl>
                                          <p:spTgt spid="16282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28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F483398-7A4E-4FBA-9151-665D400076EF}"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6563" name="Rectangle 2"/>
          <p:cNvSpPr>
            <a:spLocks noGrp="1" noChangeArrowheads="1"/>
          </p:cNvSpPr>
          <p:nvPr>
            <p:ph type="title"/>
          </p:nvPr>
        </p:nvSpPr>
        <p:spPr/>
        <p:txBody>
          <a:bodyPr/>
          <a:lstStyle/>
          <a:p>
            <a:pPr eaLnBrk="1" hangingPunct="1"/>
            <a:r>
              <a:rPr lang="zh-CN" altLang="en-US" smtClean="0"/>
              <a:t>例</a:t>
            </a:r>
            <a:r>
              <a:rPr lang="en-US" altLang="zh-CN" smtClean="0"/>
              <a:t>4.3.6</a:t>
            </a:r>
            <a:endParaRPr lang="zh-CN" altLang="en-US" smtClean="0"/>
          </a:p>
        </p:txBody>
      </p:sp>
      <p:sp>
        <p:nvSpPr>
          <p:cNvPr id="163843" name="Rectangle 3"/>
          <p:cNvSpPr>
            <a:spLocks noGrp="1" noChangeArrowheads="1"/>
          </p:cNvSpPr>
          <p:nvPr>
            <p:ph type="body" idx="1"/>
          </p:nvPr>
        </p:nvSpPr>
        <p:spPr>
          <a:xfrm>
            <a:off x="611188" y="1196975"/>
            <a:ext cx="8064500" cy="2400300"/>
          </a:xfrm>
        </p:spPr>
        <p:txBody>
          <a:bodyPr/>
          <a:lstStyle/>
          <a:p>
            <a:pPr marL="0" indent="0" eaLnBrk="1" hangingPunct="1">
              <a:buFont typeface="Wingdings" panose="05000000000000000000" pitchFamily="2" charset="2"/>
              <a:buNone/>
            </a:pPr>
            <a:r>
              <a:rPr lang="zh-CN" altLang="en-US" smtClean="0"/>
              <a:t>判断下列公式的真假。</a:t>
            </a:r>
            <a:endParaRPr lang="zh-CN" altLang="fr-FR" smtClean="0"/>
          </a:p>
          <a:p>
            <a:pPr marL="0" indent="0" eaLnBrk="1" hangingPunct="1">
              <a:buFont typeface="Wingdings" panose="05000000000000000000" pitchFamily="2" charset="2"/>
              <a:buNone/>
            </a:pPr>
            <a:r>
              <a:rPr lang="zh-CN" altLang="fr-FR" smtClean="0">
                <a:solidFill>
                  <a:srgbClr val="0000FF"/>
                </a:solidFill>
              </a:rPr>
              <a:t>（</a:t>
            </a:r>
            <a:r>
              <a:rPr lang="fr-FR" altLang="zh-CN" smtClean="0">
                <a:solidFill>
                  <a:srgbClr val="0000FF"/>
                </a:solidFill>
              </a:rPr>
              <a:t>1</a:t>
            </a:r>
            <a:r>
              <a:rPr lang="zh-CN" altLang="fr-FR" smtClean="0">
                <a:solidFill>
                  <a:srgbClr val="0000FF"/>
                </a:solidFill>
              </a:rPr>
              <a:t>）</a:t>
            </a:r>
            <a:r>
              <a:rPr lang="fr-FR" altLang="zh-CN" smtClean="0">
                <a:solidFill>
                  <a:srgbClr val="0000FF"/>
                </a:solidFill>
              </a:rPr>
              <a:t>P(x, y)∧Q(x,y)→P(x, y)</a:t>
            </a:r>
            <a:r>
              <a:rPr lang="zh-CN" altLang="fr-FR" smtClean="0">
                <a:solidFill>
                  <a:srgbClr val="0000FF"/>
                </a:solidFill>
              </a:rPr>
              <a:t>；</a:t>
            </a:r>
          </a:p>
          <a:p>
            <a:pPr marL="0" indent="0" eaLnBrk="1" hangingPunct="1">
              <a:buFont typeface="Wingdings" panose="05000000000000000000" pitchFamily="2" charset="2"/>
              <a:buNone/>
            </a:pPr>
            <a:r>
              <a:rPr lang="zh-CN" altLang="fr-FR" smtClean="0">
                <a:solidFill>
                  <a:srgbClr val="0000FF"/>
                </a:solidFill>
              </a:rPr>
              <a:t>（</a:t>
            </a:r>
            <a:r>
              <a:rPr lang="fr-FR" altLang="zh-CN" smtClean="0">
                <a:solidFill>
                  <a:srgbClr val="0000FF"/>
                </a:solidFill>
              </a:rPr>
              <a:t>2</a:t>
            </a:r>
            <a:r>
              <a:rPr lang="zh-CN" altLang="fr-FR" smtClean="0">
                <a:solidFill>
                  <a:srgbClr val="0000FF"/>
                </a:solidFill>
              </a:rPr>
              <a:t>）</a:t>
            </a:r>
            <a:r>
              <a:rPr lang="fr-FR" altLang="zh-CN" smtClean="0">
                <a:solidFill>
                  <a:srgbClr val="0000FF"/>
                </a:solidFill>
              </a:rPr>
              <a:t>P(x, y)∨</a:t>
            </a:r>
            <a:r>
              <a:rPr lang="zh-CN" altLang="en-US" smtClean="0">
                <a:solidFill>
                  <a:srgbClr val="0000FF"/>
                </a:solidFill>
                <a:sym typeface="Symbol" panose="05050102010706020507" pitchFamily="18" charset="2"/>
              </a:rPr>
              <a:t></a:t>
            </a:r>
            <a:r>
              <a:rPr lang="fr-FR" altLang="zh-CN" smtClean="0">
                <a:solidFill>
                  <a:srgbClr val="0000FF"/>
                </a:solidFill>
              </a:rPr>
              <a:t>P(x, y)</a:t>
            </a:r>
            <a:r>
              <a:rPr lang="zh-CN" altLang="fr-FR" smtClean="0">
                <a:solidFill>
                  <a:srgbClr val="0000FF"/>
                </a:solidFill>
              </a:rPr>
              <a:t>；</a:t>
            </a:r>
          </a:p>
          <a:p>
            <a:pPr marL="0" indent="0" eaLnBrk="1" hangingPunct="1">
              <a:buFont typeface="Wingdings" panose="05000000000000000000" pitchFamily="2" charset="2"/>
              <a:buNone/>
            </a:pPr>
            <a:r>
              <a:rPr lang="zh-CN" altLang="fr-FR" smtClean="0">
                <a:solidFill>
                  <a:srgbClr val="0000FF"/>
                </a:solidFill>
              </a:rPr>
              <a:t>（</a:t>
            </a:r>
            <a:r>
              <a:rPr lang="fr-FR" altLang="zh-CN" smtClean="0">
                <a:solidFill>
                  <a:srgbClr val="0000FF"/>
                </a:solidFill>
              </a:rPr>
              <a:t>3</a:t>
            </a:r>
            <a:r>
              <a:rPr lang="zh-CN" altLang="fr-FR" smtClean="0">
                <a:solidFill>
                  <a:srgbClr val="0000FF"/>
                </a:solidFill>
              </a:rPr>
              <a:t>）</a:t>
            </a:r>
            <a:r>
              <a:rPr lang="fr-FR" altLang="zh-CN" smtClean="0">
                <a:solidFill>
                  <a:srgbClr val="0000FF"/>
                </a:solidFill>
              </a:rPr>
              <a:t>P(x, y)∧</a:t>
            </a:r>
            <a:r>
              <a:rPr lang="zh-CN" altLang="en-US" smtClean="0">
                <a:solidFill>
                  <a:srgbClr val="0000FF"/>
                </a:solidFill>
                <a:sym typeface="Symbol" panose="05050102010706020507" pitchFamily="18" charset="2"/>
              </a:rPr>
              <a:t></a:t>
            </a:r>
            <a:r>
              <a:rPr lang="fr-FR" altLang="zh-CN" smtClean="0">
                <a:solidFill>
                  <a:srgbClr val="0000FF"/>
                </a:solidFill>
              </a:rPr>
              <a:t>P(x, y)</a:t>
            </a:r>
            <a:r>
              <a:rPr lang="zh-CN" altLang="en-US" smtClean="0"/>
              <a:t>。 </a:t>
            </a:r>
          </a:p>
        </p:txBody>
      </p:sp>
      <p:sp>
        <p:nvSpPr>
          <p:cNvPr id="163844" name="Rectangle 4"/>
          <p:cNvSpPr>
            <a:spLocks noChangeArrowheads="1"/>
          </p:cNvSpPr>
          <p:nvPr/>
        </p:nvSpPr>
        <p:spPr bwMode="gray">
          <a:xfrm>
            <a:off x="468313" y="3644900"/>
            <a:ext cx="822960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rgbClr val="FF0000"/>
                </a:solidFill>
              </a:rPr>
              <a:t>解</a:t>
            </a:r>
            <a:r>
              <a:rPr lang="zh-CN" altLang="fr-FR"/>
              <a:t> 无论在何种结构中，无论对变元作何种赋值，</a:t>
            </a:r>
            <a:r>
              <a:rPr lang="zh-CN" altLang="fr-FR">
                <a:solidFill>
                  <a:srgbClr val="FF0000"/>
                </a:solidFill>
              </a:rPr>
              <a:t>公式</a:t>
            </a:r>
            <a:r>
              <a:rPr lang="en-US" altLang="zh-CN">
                <a:solidFill>
                  <a:srgbClr val="FF0000"/>
                </a:solidFill>
              </a:rPr>
              <a:t>(1)</a:t>
            </a:r>
            <a:r>
              <a:rPr lang="zh-CN" altLang="en-US">
                <a:solidFill>
                  <a:srgbClr val="FF0000"/>
                </a:solidFill>
              </a:rPr>
              <a:t>，</a:t>
            </a:r>
            <a:r>
              <a:rPr lang="en-US" altLang="zh-CN">
                <a:solidFill>
                  <a:srgbClr val="FF0000"/>
                </a:solidFill>
              </a:rPr>
              <a:t>(2)</a:t>
            </a:r>
            <a:r>
              <a:rPr lang="zh-CN" altLang="en-US">
                <a:solidFill>
                  <a:srgbClr val="FF0000"/>
                </a:solidFill>
              </a:rPr>
              <a:t>均取真值</a:t>
            </a:r>
            <a:r>
              <a:rPr lang="en-US" altLang="zh-CN">
                <a:solidFill>
                  <a:srgbClr val="FF0000"/>
                </a:solidFill>
              </a:rPr>
              <a:t>T</a:t>
            </a:r>
            <a:r>
              <a:rPr lang="zh-CN" altLang="en-US">
                <a:solidFill>
                  <a:srgbClr val="FF0000"/>
                </a:solidFill>
              </a:rPr>
              <a:t>，而公式</a:t>
            </a:r>
            <a:r>
              <a:rPr lang="en-US" altLang="zh-CN">
                <a:solidFill>
                  <a:srgbClr val="FF0000"/>
                </a:solidFill>
              </a:rPr>
              <a:t>(3)</a:t>
            </a:r>
            <a:r>
              <a:rPr lang="zh-CN" altLang="en-US">
                <a:solidFill>
                  <a:srgbClr val="FF0000"/>
                </a:solidFill>
              </a:rPr>
              <a:t>均取真值</a:t>
            </a:r>
            <a:r>
              <a:rPr lang="en-US" altLang="zh-CN">
                <a:solidFill>
                  <a:srgbClr val="FF0000"/>
                </a:solidFill>
              </a:rPr>
              <a:t>F</a:t>
            </a:r>
            <a:r>
              <a:rPr lang="zh-CN" altLang="en-US"/>
              <a:t>。</a:t>
            </a:r>
          </a:p>
          <a:p>
            <a:pPr eaLnBrk="1" hangingPunct="1">
              <a:buFont typeface="Wingdings" panose="05000000000000000000" pitchFamily="2" charset="2"/>
              <a:buNone/>
            </a:pPr>
            <a:r>
              <a:rPr lang="zh-CN" altLang="en-US"/>
              <a:t>    从而</a:t>
            </a:r>
            <a:r>
              <a:rPr lang="en-US" altLang="zh-CN"/>
              <a:t>(1)</a:t>
            </a:r>
            <a:r>
              <a:rPr lang="zh-CN" altLang="en-US"/>
              <a:t>，</a:t>
            </a:r>
            <a:r>
              <a:rPr lang="en-US" altLang="zh-CN"/>
              <a:t>(2)</a:t>
            </a:r>
            <a:r>
              <a:rPr lang="zh-CN" altLang="en-US"/>
              <a:t>就是关于一切结构与一切赋值下恒取</a:t>
            </a:r>
            <a:r>
              <a:rPr lang="zh-CN" altLang="en-US">
                <a:latin typeface="宋体" panose="02010600030101010101" pitchFamily="2" charset="-122"/>
              </a:rPr>
              <a:t>“</a:t>
            </a:r>
            <a:r>
              <a:rPr lang="en-US" altLang="zh-CN"/>
              <a:t>T</a:t>
            </a:r>
            <a:r>
              <a:rPr lang="en-US" altLang="zh-CN">
                <a:latin typeface="宋体" panose="02010600030101010101" pitchFamily="2" charset="-122"/>
              </a:rPr>
              <a:t>”</a:t>
            </a:r>
            <a:r>
              <a:rPr lang="zh-CN" altLang="en-US"/>
              <a:t>值的谓词公式，</a:t>
            </a:r>
            <a:r>
              <a:rPr lang="en-US" altLang="zh-CN"/>
              <a:t>(3)</a:t>
            </a:r>
            <a:r>
              <a:rPr lang="zh-CN" altLang="en-US"/>
              <a:t>就是关于一切结构与一切赋值下恒取</a:t>
            </a:r>
            <a:r>
              <a:rPr lang="zh-CN" altLang="en-US">
                <a:latin typeface="宋体" panose="02010600030101010101" pitchFamily="2" charset="-122"/>
              </a:rPr>
              <a:t>“</a:t>
            </a:r>
            <a:r>
              <a:rPr lang="en-US" altLang="zh-CN"/>
              <a:t>F</a:t>
            </a:r>
            <a:r>
              <a:rPr lang="en-US" altLang="zh-CN">
                <a:latin typeface="宋体" panose="02010600030101010101" pitchFamily="2" charset="-122"/>
              </a:rPr>
              <a:t>”</a:t>
            </a:r>
            <a:r>
              <a:rPr lang="zh-CN" altLang="en-US"/>
              <a:t>值的谓词公式。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7" dur="500"/>
                                        <p:tgtEl>
                                          <p:spTgt spid="163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22" dur="500"/>
                                        <p:tgtEl>
                                          <p:spTgt spid="163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3844"/>
                                        </p:tgtEl>
                                        <p:attrNameLst>
                                          <p:attrName>style.visibility</p:attrName>
                                        </p:attrNameLst>
                                      </p:cBhvr>
                                      <p:to>
                                        <p:strVal val="visible"/>
                                      </p:to>
                                    </p:set>
                                    <p:animEffect transition="in" filter="dissolve">
                                      <p:cBhvr>
                                        <p:cTn id="27"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1638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BF13460-0680-432C-828F-D81E8C04215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7587" name="Rectangle 2"/>
          <p:cNvSpPr>
            <a:spLocks noGrp="1" noChangeArrowheads="1"/>
          </p:cNvSpPr>
          <p:nvPr>
            <p:ph type="title"/>
          </p:nvPr>
        </p:nvSpPr>
        <p:spPr/>
        <p:txBody>
          <a:bodyPr/>
          <a:lstStyle/>
          <a:p>
            <a:pPr eaLnBrk="1" hangingPunct="1"/>
            <a:r>
              <a:rPr lang="zh-CN" altLang="en-US" smtClean="0"/>
              <a:t>谓词合式公式的分类</a:t>
            </a:r>
            <a:endParaRPr lang="en-US" altLang="zh-CN" smtClean="0"/>
          </a:p>
        </p:txBody>
      </p:sp>
      <p:sp>
        <p:nvSpPr>
          <p:cNvPr id="164867" name="Rectangle 3"/>
          <p:cNvSpPr>
            <a:spLocks noGrp="1" noChangeArrowheads="1"/>
          </p:cNvSpPr>
          <p:nvPr>
            <p:ph type="body" idx="1"/>
          </p:nvPr>
        </p:nvSpPr>
        <p:spPr>
          <a:xfrm>
            <a:off x="323850" y="1341438"/>
            <a:ext cx="8496300" cy="3938587"/>
          </a:xfrm>
        </p:spPr>
        <p:txBody>
          <a:bodyPr/>
          <a:lstStyle/>
          <a:p>
            <a:pPr marL="0" indent="0" eaLnBrk="1" hangingPunct="1">
              <a:buFont typeface="Wingdings" panose="05000000000000000000" pitchFamily="2" charset="2"/>
              <a:buNone/>
            </a:pPr>
            <a:r>
              <a:rPr lang="zh-CN" altLang="en-US" smtClean="0">
                <a:solidFill>
                  <a:srgbClr val="FF0000"/>
                </a:solidFill>
              </a:rPr>
              <a:t>定义</a:t>
            </a:r>
            <a:r>
              <a:rPr lang="en-US" altLang="zh-CN" smtClean="0">
                <a:solidFill>
                  <a:srgbClr val="FF0000"/>
                </a:solidFill>
              </a:rPr>
              <a:t>4.3.7</a:t>
            </a:r>
            <a:r>
              <a:rPr lang="en-US" altLang="zh-CN" smtClean="0"/>
              <a:t>  </a:t>
            </a:r>
          </a:p>
          <a:p>
            <a:pPr marL="0" indent="0" eaLnBrk="1" hangingPunct="1">
              <a:buFont typeface="Wingdings" panose="05000000000000000000" pitchFamily="2" charset="2"/>
              <a:buNone/>
            </a:pPr>
            <a:r>
              <a:rPr lang="zh-CN" altLang="en-US" smtClean="0"/>
              <a:t>（</a:t>
            </a:r>
            <a:r>
              <a:rPr lang="en-US" altLang="zh-CN" smtClean="0"/>
              <a:t>1</a:t>
            </a:r>
            <a:r>
              <a:rPr lang="zh-CN" altLang="en-US" smtClean="0"/>
              <a:t>）公式</a:t>
            </a:r>
            <a:r>
              <a:rPr lang="en-US" altLang="zh-CN" smtClean="0"/>
              <a:t>G</a:t>
            </a:r>
            <a:r>
              <a:rPr lang="zh-CN" altLang="en-US" smtClean="0"/>
              <a:t>称为</a:t>
            </a:r>
            <a:r>
              <a:rPr lang="zh-CN" altLang="en-US" smtClean="0">
                <a:solidFill>
                  <a:srgbClr val="FF0000"/>
                </a:solidFill>
              </a:rPr>
              <a:t>有效公式</a:t>
            </a:r>
            <a:r>
              <a:rPr lang="zh-CN" altLang="en-US" smtClean="0"/>
              <a:t>，如果</a:t>
            </a:r>
            <a:r>
              <a:rPr lang="en-US" altLang="zh-CN" smtClean="0"/>
              <a:t>G</a:t>
            </a:r>
            <a:r>
              <a:rPr lang="zh-CN" altLang="en-US" smtClean="0"/>
              <a:t>在它</a:t>
            </a:r>
            <a:r>
              <a:rPr lang="zh-CN" altLang="en-US" smtClean="0">
                <a:solidFill>
                  <a:srgbClr val="0000FF"/>
                </a:solidFill>
              </a:rPr>
              <a:t>所有的解释</a:t>
            </a:r>
            <a:r>
              <a:rPr lang="en-US" altLang="zh-CN" smtClean="0">
                <a:solidFill>
                  <a:srgbClr val="0000FF"/>
                </a:solidFill>
              </a:rPr>
              <a:t>I</a:t>
            </a:r>
            <a:r>
              <a:rPr lang="zh-CN" altLang="en-US" smtClean="0">
                <a:solidFill>
                  <a:srgbClr val="0000FF"/>
                </a:solidFill>
              </a:rPr>
              <a:t>下都取值为</a:t>
            </a:r>
            <a:r>
              <a:rPr lang="zh-CN" altLang="en-US" smtClean="0">
                <a:solidFill>
                  <a:srgbClr val="0000FF"/>
                </a:solidFill>
                <a:latin typeface="宋体" panose="02010600030101010101" pitchFamily="2" charset="-122"/>
              </a:rPr>
              <a:t>“</a:t>
            </a:r>
            <a:r>
              <a:rPr lang="zh-CN" altLang="en-US" smtClean="0">
                <a:solidFill>
                  <a:srgbClr val="0000FF"/>
                </a:solidFill>
              </a:rPr>
              <a:t>真</a:t>
            </a:r>
            <a:r>
              <a:rPr lang="zh-CN" altLang="en-US" smtClean="0">
                <a:solidFill>
                  <a:srgbClr val="0000FF"/>
                </a:solidFill>
                <a:latin typeface="宋体" panose="02010600030101010101" pitchFamily="2" charset="-122"/>
              </a:rPr>
              <a:t>”</a:t>
            </a:r>
            <a:r>
              <a:rPr lang="zh-CN" altLang="en-US" smtClean="0"/>
              <a:t>。</a:t>
            </a:r>
          </a:p>
          <a:p>
            <a:pPr marL="0" indent="0" eaLnBrk="1" hangingPunct="1">
              <a:buFont typeface="Wingdings" panose="05000000000000000000" pitchFamily="2" charset="2"/>
              <a:buNone/>
            </a:pPr>
            <a:r>
              <a:rPr lang="zh-CN" altLang="en-US" smtClean="0"/>
              <a:t>（</a:t>
            </a:r>
            <a:r>
              <a:rPr lang="en-US" altLang="zh-CN" smtClean="0"/>
              <a:t>2</a:t>
            </a:r>
            <a:r>
              <a:rPr lang="zh-CN" altLang="en-US" smtClean="0"/>
              <a:t>）公式</a:t>
            </a:r>
            <a:r>
              <a:rPr lang="en-US" altLang="zh-CN" smtClean="0"/>
              <a:t>G</a:t>
            </a:r>
            <a:r>
              <a:rPr lang="zh-CN" altLang="en-US" smtClean="0"/>
              <a:t>称为</a:t>
            </a:r>
            <a:r>
              <a:rPr lang="zh-CN" altLang="en-US" smtClean="0">
                <a:solidFill>
                  <a:srgbClr val="FF0000"/>
                </a:solidFill>
              </a:rPr>
              <a:t>矛盾公式</a:t>
            </a:r>
            <a:r>
              <a:rPr lang="zh-CN" altLang="en-US" smtClean="0"/>
              <a:t>，如果</a:t>
            </a:r>
            <a:r>
              <a:rPr lang="en-US" altLang="zh-CN" smtClean="0"/>
              <a:t>G</a:t>
            </a:r>
            <a:r>
              <a:rPr lang="zh-CN" altLang="en-US" smtClean="0"/>
              <a:t>在它</a:t>
            </a:r>
            <a:r>
              <a:rPr lang="zh-CN" altLang="en-US" smtClean="0">
                <a:solidFill>
                  <a:srgbClr val="0000FF"/>
                </a:solidFill>
              </a:rPr>
              <a:t>所有的解释</a:t>
            </a:r>
            <a:r>
              <a:rPr lang="en-US" altLang="zh-CN" smtClean="0">
                <a:solidFill>
                  <a:srgbClr val="0000FF"/>
                </a:solidFill>
              </a:rPr>
              <a:t>I</a:t>
            </a:r>
            <a:r>
              <a:rPr lang="zh-CN" altLang="en-US" smtClean="0">
                <a:solidFill>
                  <a:srgbClr val="0000FF"/>
                </a:solidFill>
              </a:rPr>
              <a:t>下都取值为</a:t>
            </a:r>
            <a:r>
              <a:rPr lang="zh-CN" altLang="en-US" smtClean="0">
                <a:solidFill>
                  <a:srgbClr val="0000FF"/>
                </a:solidFill>
                <a:latin typeface="宋体" panose="02010600030101010101" pitchFamily="2" charset="-122"/>
              </a:rPr>
              <a:t>“</a:t>
            </a:r>
            <a:r>
              <a:rPr lang="zh-CN" altLang="en-US" smtClean="0">
                <a:solidFill>
                  <a:srgbClr val="0000FF"/>
                </a:solidFill>
              </a:rPr>
              <a:t>假</a:t>
            </a:r>
            <a:r>
              <a:rPr lang="zh-CN" altLang="en-US" smtClean="0">
                <a:solidFill>
                  <a:srgbClr val="0000FF"/>
                </a:solidFill>
                <a:latin typeface="宋体" panose="02010600030101010101" pitchFamily="2" charset="-122"/>
              </a:rPr>
              <a:t>”</a:t>
            </a:r>
            <a:r>
              <a:rPr lang="zh-CN" altLang="en-US" smtClean="0"/>
              <a:t>。</a:t>
            </a:r>
          </a:p>
          <a:p>
            <a:pPr marL="0" indent="0" eaLnBrk="1" hangingPunct="1">
              <a:buFont typeface="Wingdings" panose="05000000000000000000" pitchFamily="2" charset="2"/>
              <a:buNone/>
            </a:pPr>
            <a:r>
              <a:rPr lang="zh-CN" altLang="en-US" smtClean="0"/>
              <a:t>（</a:t>
            </a:r>
            <a:r>
              <a:rPr lang="en-US" altLang="zh-CN" smtClean="0"/>
              <a:t>3</a:t>
            </a:r>
            <a:r>
              <a:rPr lang="zh-CN" altLang="en-US" smtClean="0"/>
              <a:t>）公式</a:t>
            </a:r>
            <a:r>
              <a:rPr lang="en-US" altLang="zh-CN" smtClean="0"/>
              <a:t>G</a:t>
            </a:r>
            <a:r>
              <a:rPr lang="zh-CN" altLang="en-US" smtClean="0"/>
              <a:t>称为</a:t>
            </a:r>
            <a:r>
              <a:rPr lang="zh-CN" altLang="en-US" smtClean="0">
                <a:solidFill>
                  <a:srgbClr val="FF0000"/>
                </a:solidFill>
              </a:rPr>
              <a:t>可满足公式</a:t>
            </a:r>
            <a:r>
              <a:rPr lang="zh-CN" altLang="en-US" smtClean="0"/>
              <a:t>，如果</a:t>
            </a:r>
            <a:r>
              <a:rPr lang="zh-CN" altLang="en-US" smtClean="0">
                <a:solidFill>
                  <a:srgbClr val="0000FF"/>
                </a:solidFill>
              </a:rPr>
              <a:t>至少有一种解释</a:t>
            </a:r>
            <a:r>
              <a:rPr lang="en-US" altLang="zh-CN" smtClean="0">
                <a:solidFill>
                  <a:srgbClr val="0000FF"/>
                </a:solidFill>
              </a:rPr>
              <a:t>I</a:t>
            </a:r>
            <a:r>
              <a:rPr lang="zh-CN" altLang="en-US" smtClean="0">
                <a:solidFill>
                  <a:srgbClr val="0000FF"/>
                </a:solidFill>
              </a:rPr>
              <a:t>使得</a:t>
            </a:r>
            <a:r>
              <a:rPr lang="en-US" altLang="zh-CN" smtClean="0">
                <a:solidFill>
                  <a:srgbClr val="0000FF"/>
                </a:solidFill>
              </a:rPr>
              <a:t>G</a:t>
            </a:r>
            <a:r>
              <a:rPr lang="zh-CN" altLang="en-US" smtClean="0">
                <a:solidFill>
                  <a:srgbClr val="0000FF"/>
                </a:solidFill>
              </a:rPr>
              <a:t>取值为</a:t>
            </a:r>
            <a:r>
              <a:rPr lang="zh-CN" altLang="en-US" smtClean="0">
                <a:solidFill>
                  <a:srgbClr val="0000FF"/>
                </a:solidFill>
                <a:latin typeface="宋体" panose="02010600030101010101" pitchFamily="2" charset="-122"/>
              </a:rPr>
              <a:t>“</a:t>
            </a:r>
            <a:r>
              <a:rPr lang="zh-CN" altLang="en-US" smtClean="0">
                <a:solidFill>
                  <a:srgbClr val="0000FF"/>
                </a:solidFill>
              </a:rPr>
              <a:t>真</a:t>
            </a:r>
            <a:r>
              <a:rPr lang="zh-CN" altLang="en-US" smtClean="0">
                <a:solidFill>
                  <a:srgbClr val="0000FF"/>
                </a:solidFill>
                <a:latin typeface="宋体" panose="02010600030101010101" pitchFamily="2" charset="-122"/>
              </a:rPr>
              <a:t>”</a:t>
            </a:r>
            <a:r>
              <a:rPr lang="zh-CN" altLang="en-US" smtClean="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Effect transition="in" filter="blinds(horizontal)">
                                      <p:cBhvr>
                                        <p:cTn id="17" dur="500"/>
                                        <p:tgtEl>
                                          <p:spTgt spid="164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blinds(horizontal)">
                                      <p:cBhvr>
                                        <p:cTn id="22" dur="500"/>
                                        <p:tgtEl>
                                          <p:spTgt spid="164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3641471-6BA6-4836-AB7B-682DA56AE3F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8611" name="Rectangle 2"/>
          <p:cNvSpPr>
            <a:spLocks noGrp="1" noChangeArrowheads="1"/>
          </p:cNvSpPr>
          <p:nvPr>
            <p:ph type="title"/>
          </p:nvPr>
        </p:nvSpPr>
        <p:spPr/>
        <p:txBody>
          <a:bodyPr/>
          <a:lstStyle/>
          <a:p>
            <a:pPr eaLnBrk="1" hangingPunct="1"/>
            <a:r>
              <a:rPr lang="zh-CN" altLang="en-US" smtClean="0"/>
              <a:t>公式之间的关系</a:t>
            </a:r>
            <a:endParaRPr lang="en-US" altLang="zh-CN" smtClean="0"/>
          </a:p>
        </p:txBody>
      </p:sp>
      <p:sp>
        <p:nvSpPr>
          <p:cNvPr id="215044" name="Rectangle 4"/>
          <p:cNvSpPr>
            <a:spLocks noChangeArrowheads="1"/>
          </p:cNvSpPr>
          <p:nvPr/>
        </p:nvSpPr>
        <p:spPr bwMode="gray">
          <a:xfrm>
            <a:off x="684213" y="1773238"/>
            <a:ext cx="82296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从上述定义可知三种特殊公式之间的关系：</a:t>
            </a:r>
          </a:p>
          <a:p>
            <a:pPr eaLnBrk="1" hangingPunct="1">
              <a:buFont typeface="Wingdings" panose="05000000000000000000" pitchFamily="2" charset="2"/>
              <a:buNone/>
            </a:pPr>
            <a:r>
              <a:rPr lang="zh-CN" altLang="en-US"/>
              <a:t>  （</a:t>
            </a:r>
            <a:r>
              <a:rPr lang="en-US" altLang="zh-CN"/>
              <a:t>1</a:t>
            </a:r>
            <a:r>
              <a:rPr lang="zh-CN" altLang="en-US"/>
              <a:t>）</a:t>
            </a:r>
            <a:r>
              <a:rPr lang="zh-CN" altLang="en-US">
                <a:solidFill>
                  <a:srgbClr val="0000FF"/>
                </a:solidFill>
              </a:rPr>
              <a:t>有效公式</a:t>
            </a:r>
            <a:r>
              <a:rPr lang="en-US" altLang="zh-CN">
                <a:solidFill>
                  <a:srgbClr val="0000FF"/>
                </a:solidFill>
              </a:rPr>
              <a:t>G</a:t>
            </a:r>
            <a:r>
              <a:rPr lang="zh-CN" altLang="en-US">
                <a:solidFill>
                  <a:srgbClr val="0000FF"/>
                </a:solidFill>
              </a:rPr>
              <a:t>的否定</a:t>
            </a:r>
            <a:r>
              <a:rPr lang="zh-CN" altLang="en-US">
                <a:solidFill>
                  <a:srgbClr val="0000FF"/>
                </a:solidFill>
                <a:sym typeface="Symbol" panose="05050102010706020507" pitchFamily="18" charset="2"/>
              </a:rPr>
              <a:t></a:t>
            </a:r>
            <a:r>
              <a:rPr lang="fr-FR" altLang="zh-CN">
                <a:solidFill>
                  <a:srgbClr val="0000FF"/>
                </a:solidFill>
              </a:rPr>
              <a:t>G</a:t>
            </a:r>
            <a:r>
              <a:rPr lang="zh-CN" altLang="en-US">
                <a:solidFill>
                  <a:srgbClr val="0000FF"/>
                </a:solidFill>
              </a:rPr>
              <a:t>为矛盾公式</a:t>
            </a:r>
            <a:r>
              <a:rPr lang="zh-CN" altLang="en-US"/>
              <a:t>；</a:t>
            </a:r>
            <a:r>
              <a:rPr lang="zh-CN" altLang="en-US">
                <a:solidFill>
                  <a:srgbClr val="0000FF"/>
                </a:solidFill>
              </a:rPr>
              <a:t>矛盾公式</a:t>
            </a:r>
            <a:r>
              <a:rPr lang="en-US" altLang="zh-CN">
                <a:solidFill>
                  <a:srgbClr val="0000FF"/>
                </a:solidFill>
              </a:rPr>
              <a:t>G</a:t>
            </a:r>
            <a:r>
              <a:rPr lang="zh-CN" altLang="en-US">
                <a:solidFill>
                  <a:srgbClr val="0000FF"/>
                </a:solidFill>
              </a:rPr>
              <a:t>的否定</a:t>
            </a:r>
            <a:r>
              <a:rPr lang="zh-CN" altLang="en-US">
                <a:solidFill>
                  <a:srgbClr val="0000FF"/>
                </a:solidFill>
                <a:sym typeface="Symbol" panose="05050102010706020507" pitchFamily="18" charset="2"/>
              </a:rPr>
              <a:t></a:t>
            </a:r>
            <a:r>
              <a:rPr lang="fr-FR" altLang="zh-CN">
                <a:solidFill>
                  <a:srgbClr val="0000FF"/>
                </a:solidFill>
              </a:rPr>
              <a:t>G</a:t>
            </a:r>
            <a:r>
              <a:rPr lang="zh-CN" altLang="en-US">
                <a:solidFill>
                  <a:srgbClr val="0000FF"/>
                </a:solidFill>
              </a:rPr>
              <a:t>为有效公式</a:t>
            </a:r>
            <a:r>
              <a:rPr lang="zh-CN" altLang="en-US"/>
              <a:t>。</a:t>
            </a:r>
          </a:p>
          <a:p>
            <a:pPr eaLnBrk="1" hangingPunct="1">
              <a:buFont typeface="Wingdings" panose="05000000000000000000" pitchFamily="2" charset="2"/>
              <a:buNone/>
            </a:pPr>
            <a:r>
              <a:rPr lang="zh-CN" altLang="en-US"/>
              <a:t>  （</a:t>
            </a:r>
            <a:r>
              <a:rPr lang="en-US" altLang="zh-CN"/>
              <a:t>2</a:t>
            </a:r>
            <a:r>
              <a:rPr lang="zh-CN" altLang="en-US"/>
              <a:t>）</a:t>
            </a:r>
            <a:r>
              <a:rPr lang="zh-CN" altLang="en-US">
                <a:solidFill>
                  <a:srgbClr val="FF0000"/>
                </a:solidFill>
              </a:rPr>
              <a:t>有效公式一定为可满足公式</a:t>
            </a:r>
            <a:r>
              <a:rPr lang="zh-CN" altLang="en-US"/>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dissolve">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FB00635-9FDC-4F62-A0CE-0ED2376BEAC1}"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69635" name="Rectangle 2"/>
          <p:cNvSpPr>
            <a:spLocks noGrp="1" noChangeArrowheads="1"/>
          </p:cNvSpPr>
          <p:nvPr>
            <p:ph type="title"/>
          </p:nvPr>
        </p:nvSpPr>
        <p:spPr/>
        <p:txBody>
          <a:bodyPr/>
          <a:lstStyle/>
          <a:p>
            <a:pPr eaLnBrk="1" hangingPunct="1"/>
            <a:r>
              <a:rPr lang="zh-CN" altLang="en-US" smtClean="0"/>
              <a:t>谓词逻辑的判定问题 </a:t>
            </a:r>
          </a:p>
        </p:txBody>
      </p:sp>
      <p:sp>
        <p:nvSpPr>
          <p:cNvPr id="165891" name="Rectangle 3"/>
          <p:cNvSpPr>
            <a:spLocks noGrp="1" noChangeArrowheads="1"/>
          </p:cNvSpPr>
          <p:nvPr>
            <p:ph type="body" idx="1"/>
          </p:nvPr>
        </p:nvSpPr>
        <p:spPr>
          <a:xfrm>
            <a:off x="468313" y="1628775"/>
            <a:ext cx="8229600" cy="2143125"/>
          </a:xfrm>
        </p:spPr>
        <p:txBody>
          <a:bodyPr/>
          <a:lstStyle/>
          <a:p>
            <a:pPr marL="0" indent="0" eaLnBrk="1" hangingPunct="1">
              <a:buFont typeface="Wingdings" panose="05000000000000000000" pitchFamily="2" charset="2"/>
              <a:buNone/>
            </a:pPr>
            <a:r>
              <a:rPr lang="zh-CN" altLang="en-US" smtClean="0"/>
              <a:t>    若说谓词逻辑是</a:t>
            </a:r>
            <a:r>
              <a:rPr lang="zh-CN" altLang="en-US" smtClean="0">
                <a:solidFill>
                  <a:srgbClr val="CC3300"/>
                </a:solidFill>
              </a:rPr>
              <a:t>可判定</a:t>
            </a:r>
            <a:r>
              <a:rPr lang="zh-CN" altLang="en-US" smtClean="0"/>
              <a:t>的，就要求给出一个</a:t>
            </a:r>
            <a:r>
              <a:rPr lang="zh-CN" altLang="en-US" smtClean="0">
                <a:solidFill>
                  <a:srgbClr val="0000FF"/>
                </a:solidFill>
              </a:rPr>
              <a:t>能行的方法</a:t>
            </a:r>
            <a:r>
              <a:rPr lang="zh-CN" altLang="en-US" smtClean="0"/>
              <a:t>，使得对</a:t>
            </a:r>
            <a:r>
              <a:rPr lang="zh-CN" altLang="en-US" smtClean="0">
                <a:solidFill>
                  <a:srgbClr val="0000FF"/>
                </a:solidFill>
              </a:rPr>
              <a:t>任一公式都能判断是否是有效的</a:t>
            </a:r>
            <a:r>
              <a:rPr lang="zh-CN" altLang="en-US" smtClean="0"/>
              <a:t>。所谓</a:t>
            </a:r>
            <a:r>
              <a:rPr lang="zh-CN" altLang="en-US" smtClean="0">
                <a:solidFill>
                  <a:srgbClr val="FF0000"/>
                </a:solidFill>
              </a:rPr>
              <a:t>能行的方法</a:t>
            </a:r>
            <a:r>
              <a:rPr lang="zh-CN" altLang="en-US" smtClean="0"/>
              <a:t>，乃是</a:t>
            </a:r>
            <a:r>
              <a:rPr lang="zh-CN" altLang="en-US" smtClean="0">
                <a:solidFill>
                  <a:srgbClr val="0000FF"/>
                </a:solidFill>
              </a:rPr>
              <a:t>一个机械方法</a:t>
            </a:r>
            <a:r>
              <a:rPr lang="zh-CN" altLang="en-US" smtClean="0"/>
              <a:t>，可一步一步做下去，并在</a:t>
            </a:r>
            <a:r>
              <a:rPr lang="zh-CN" altLang="en-US" smtClean="0">
                <a:solidFill>
                  <a:srgbClr val="0000FF"/>
                </a:solidFill>
              </a:rPr>
              <a:t>有穷步</a:t>
            </a:r>
            <a:r>
              <a:rPr lang="zh-CN" altLang="en-US" smtClean="0"/>
              <a:t>内实现判断。</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3C6CCFF-6686-45D0-81D8-5948181A6BA3}"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0659" name="Rectangle 2"/>
          <p:cNvSpPr>
            <a:spLocks noGrp="1" noChangeArrowheads="1"/>
          </p:cNvSpPr>
          <p:nvPr>
            <p:ph type="title"/>
          </p:nvPr>
        </p:nvSpPr>
        <p:spPr/>
        <p:txBody>
          <a:bodyPr/>
          <a:lstStyle/>
          <a:p>
            <a:pPr eaLnBrk="1" hangingPunct="1"/>
            <a:r>
              <a:rPr lang="zh-CN" altLang="en-US" smtClean="0"/>
              <a:t>谓词公式的可判定性</a:t>
            </a:r>
          </a:p>
        </p:txBody>
      </p:sp>
      <p:sp>
        <p:nvSpPr>
          <p:cNvPr id="214020" name="Rectangle 4"/>
          <p:cNvSpPr>
            <a:spLocks noChangeArrowheads="1"/>
          </p:cNvSpPr>
          <p:nvPr/>
        </p:nvSpPr>
        <p:spPr bwMode="gray">
          <a:xfrm>
            <a:off x="611188" y="1331913"/>
            <a:ext cx="80645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Font typeface="Wingdings" panose="05000000000000000000" pitchFamily="2" charset="2"/>
              <a:buNone/>
            </a:pPr>
            <a:r>
              <a:rPr lang="zh-CN" altLang="en-US"/>
              <a:t>（</a:t>
            </a:r>
            <a:r>
              <a:rPr lang="en-US" altLang="zh-CN"/>
              <a:t>1</a:t>
            </a:r>
            <a:r>
              <a:rPr lang="zh-CN" altLang="en-US"/>
              <a:t>）</a:t>
            </a:r>
            <a:r>
              <a:rPr lang="zh-CN" altLang="en-US">
                <a:solidFill>
                  <a:srgbClr val="FF0000"/>
                </a:solidFill>
              </a:rPr>
              <a:t>谓词逻辑是不可判定的</a:t>
            </a:r>
            <a:r>
              <a:rPr lang="zh-CN" altLang="en-US"/>
              <a:t>；</a:t>
            </a:r>
          </a:p>
          <a:p>
            <a:pPr algn="just" eaLnBrk="1" hangingPunct="1">
              <a:buFont typeface="Wingdings" panose="05000000000000000000" pitchFamily="2" charset="2"/>
              <a:buNone/>
            </a:pPr>
            <a:r>
              <a:rPr lang="zh-CN" altLang="en-US"/>
              <a:t>（</a:t>
            </a:r>
            <a:r>
              <a:rPr lang="en-US" altLang="zh-CN"/>
              <a:t>2</a:t>
            </a:r>
            <a:r>
              <a:rPr lang="zh-CN" altLang="en-US"/>
              <a:t>）只</a:t>
            </a:r>
            <a:r>
              <a:rPr lang="zh-CN" altLang="en-US">
                <a:solidFill>
                  <a:srgbClr val="0000FF"/>
                </a:solidFill>
              </a:rPr>
              <a:t>含有一元谓词变项</a:t>
            </a:r>
            <a:r>
              <a:rPr lang="zh-CN" altLang="en-US"/>
              <a:t>的公式是可判定的；</a:t>
            </a:r>
          </a:p>
          <a:p>
            <a:pPr algn="just" eaLnBrk="1" hangingPunct="1">
              <a:buFont typeface="Wingdings" panose="05000000000000000000" pitchFamily="2" charset="2"/>
              <a:buNone/>
            </a:pPr>
            <a:r>
              <a:rPr lang="zh-CN" altLang="en-US"/>
              <a:t>（</a:t>
            </a:r>
            <a:r>
              <a:rPr lang="en-US" altLang="zh-CN"/>
              <a:t>3</a:t>
            </a:r>
            <a:r>
              <a:rPr lang="zh-CN" altLang="en-US"/>
              <a:t>）如下形式的公式：</a:t>
            </a:r>
          </a:p>
          <a:p>
            <a:pPr algn="just" eaLnBrk="1" hangingPunct="1">
              <a:buFont typeface="Wingdings" panose="05000000000000000000" pitchFamily="2" charset="2"/>
              <a:buNone/>
            </a:pPr>
            <a:r>
              <a:rPr lang="zh-CN" altLang="en-US"/>
              <a:t>      </a:t>
            </a:r>
            <a:r>
              <a:rPr lang="en-US" altLang="zh-CN">
                <a:solidFill>
                  <a:srgbClr val="0000FF"/>
                </a:solidFill>
              </a:rPr>
              <a:t>(</a:t>
            </a:r>
            <a:r>
              <a:rPr lang="en-US" altLang="zh-CN">
                <a:solidFill>
                  <a:srgbClr val="0000FF"/>
                </a:solidFill>
                <a:sym typeface="Symbol" panose="05050102010706020507" pitchFamily="18" charset="2"/>
              </a:rPr>
              <a:t></a:t>
            </a:r>
            <a:r>
              <a:rPr lang="en-US" altLang="zh-CN">
                <a:solidFill>
                  <a:srgbClr val="0000FF"/>
                </a:solidFill>
              </a:rPr>
              <a:t>x</a:t>
            </a:r>
            <a:r>
              <a:rPr lang="en-US" altLang="zh-CN" baseline="-25000">
                <a:solidFill>
                  <a:srgbClr val="0000FF"/>
                </a:solidFill>
              </a:rPr>
              <a:t>1</a:t>
            </a:r>
            <a:r>
              <a:rPr lang="en-US" altLang="zh-CN">
                <a:solidFill>
                  <a:srgbClr val="0000FF"/>
                </a:solidFill>
              </a:rPr>
              <a:t>)(</a:t>
            </a:r>
            <a:r>
              <a:rPr lang="en-US" altLang="zh-CN">
                <a:solidFill>
                  <a:srgbClr val="0000FF"/>
                </a:solidFill>
                <a:sym typeface="Symbol" panose="05050102010706020507" pitchFamily="18" charset="2"/>
              </a:rPr>
              <a:t></a:t>
            </a:r>
            <a:r>
              <a:rPr lang="en-US" altLang="zh-CN">
                <a:solidFill>
                  <a:srgbClr val="0000FF"/>
                </a:solidFill>
              </a:rPr>
              <a:t>x</a:t>
            </a:r>
            <a:r>
              <a:rPr lang="en-US" altLang="zh-CN" baseline="-25000">
                <a:solidFill>
                  <a:srgbClr val="0000FF"/>
                </a:solidFill>
              </a:rPr>
              <a:t>2</a:t>
            </a:r>
            <a:r>
              <a:rPr lang="en-US" altLang="zh-CN">
                <a:solidFill>
                  <a:srgbClr val="0000FF"/>
                </a:solidFill>
              </a:rPr>
              <a:t>)</a:t>
            </a:r>
            <a:r>
              <a:rPr lang="en-US" altLang="zh-CN">
                <a:solidFill>
                  <a:srgbClr val="0000FF"/>
                </a:solidFill>
                <a:latin typeface="宋体" panose="02010600030101010101" pitchFamily="2" charset="-122"/>
              </a:rPr>
              <a:t>…</a:t>
            </a:r>
            <a:r>
              <a:rPr lang="en-US" altLang="zh-CN">
                <a:solidFill>
                  <a:srgbClr val="0000FF"/>
                </a:solidFill>
              </a:rPr>
              <a:t>(</a:t>
            </a:r>
            <a:r>
              <a:rPr lang="en-US" altLang="zh-CN">
                <a:solidFill>
                  <a:srgbClr val="0000FF"/>
                </a:solidFill>
                <a:sym typeface="Symbol" panose="05050102010706020507" pitchFamily="18" charset="2"/>
              </a:rPr>
              <a:t></a:t>
            </a:r>
            <a:r>
              <a:rPr lang="en-US" altLang="zh-CN">
                <a:solidFill>
                  <a:srgbClr val="0000FF"/>
                </a:solidFill>
              </a:rPr>
              <a:t>x</a:t>
            </a:r>
            <a:r>
              <a:rPr lang="en-US" altLang="zh-CN" baseline="-25000">
                <a:solidFill>
                  <a:srgbClr val="0000FF"/>
                </a:solidFill>
              </a:rPr>
              <a:t>n</a:t>
            </a:r>
            <a:r>
              <a:rPr lang="en-US" altLang="zh-CN">
                <a:solidFill>
                  <a:srgbClr val="0000FF"/>
                </a:solidFill>
              </a:rPr>
              <a:t>)P(x</a:t>
            </a:r>
            <a:r>
              <a:rPr lang="en-US" altLang="zh-CN" baseline="-25000">
                <a:solidFill>
                  <a:srgbClr val="0000FF"/>
                </a:solidFill>
              </a:rPr>
              <a:t>1</a:t>
            </a:r>
            <a:r>
              <a:rPr lang="en-US" altLang="zh-CN">
                <a:solidFill>
                  <a:srgbClr val="0000FF"/>
                </a:solidFill>
              </a:rPr>
              <a:t>, x</a:t>
            </a:r>
            <a:r>
              <a:rPr lang="en-US" altLang="zh-CN" baseline="-25000">
                <a:solidFill>
                  <a:srgbClr val="0000FF"/>
                </a:solidFill>
              </a:rPr>
              <a:t>2</a:t>
            </a:r>
            <a:r>
              <a:rPr lang="en-US" altLang="zh-CN">
                <a:solidFill>
                  <a:srgbClr val="0000FF"/>
                </a:solidFill>
              </a:rPr>
              <a:t>, </a:t>
            </a:r>
            <a:r>
              <a:rPr lang="en-US" altLang="zh-CN">
                <a:solidFill>
                  <a:srgbClr val="0000FF"/>
                </a:solidFill>
                <a:latin typeface="宋体" panose="02010600030101010101" pitchFamily="2" charset="-122"/>
              </a:rPr>
              <a:t>…</a:t>
            </a:r>
            <a:r>
              <a:rPr lang="en-US" altLang="zh-CN">
                <a:solidFill>
                  <a:srgbClr val="0000FF"/>
                </a:solidFill>
              </a:rPr>
              <a:t>, x</a:t>
            </a:r>
            <a:r>
              <a:rPr lang="en-US" altLang="zh-CN" baseline="-25000">
                <a:solidFill>
                  <a:srgbClr val="0000FF"/>
                </a:solidFill>
              </a:rPr>
              <a:t>n</a:t>
            </a:r>
            <a:r>
              <a:rPr lang="en-US" altLang="zh-CN">
                <a:solidFill>
                  <a:srgbClr val="0000FF"/>
                </a:solidFill>
              </a:rPr>
              <a:t>)</a:t>
            </a:r>
            <a:r>
              <a:rPr lang="zh-CN" altLang="en-US">
                <a:solidFill>
                  <a:srgbClr val="0000FF"/>
                </a:solidFill>
              </a:rPr>
              <a:t>，</a:t>
            </a:r>
            <a:endParaRPr lang="zh-CN" altLang="fr-FR">
              <a:solidFill>
                <a:srgbClr val="0000FF"/>
              </a:solidFill>
            </a:endParaRPr>
          </a:p>
          <a:p>
            <a:pPr algn="just" eaLnBrk="1" hangingPunct="1">
              <a:buFont typeface="Wingdings" panose="05000000000000000000" pitchFamily="2" charset="2"/>
              <a:buNone/>
            </a:pPr>
            <a:r>
              <a:rPr lang="fr-FR" altLang="zh-CN">
                <a:solidFill>
                  <a:srgbClr val="0000FF"/>
                </a:solidFill>
              </a:rPr>
              <a:t>      (</a:t>
            </a:r>
            <a:r>
              <a:rPr lang="en-US" altLang="zh-CN">
                <a:solidFill>
                  <a:srgbClr val="0000FF"/>
                </a:solidFill>
                <a:sym typeface="Symbol" panose="05050102010706020507" pitchFamily="18" charset="2"/>
              </a:rPr>
              <a:t></a:t>
            </a:r>
            <a:r>
              <a:rPr lang="fr-FR" altLang="zh-CN">
                <a:solidFill>
                  <a:srgbClr val="0000FF"/>
                </a:solidFill>
              </a:rPr>
              <a:t>x</a:t>
            </a:r>
            <a:r>
              <a:rPr lang="fr-FR" altLang="zh-CN" baseline="-25000">
                <a:solidFill>
                  <a:srgbClr val="0000FF"/>
                </a:solidFill>
              </a:rPr>
              <a:t>1</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a:t>
            </a:r>
            <a:r>
              <a:rPr lang="fr-FR" altLang="zh-CN" baseline="-25000">
                <a:solidFill>
                  <a:srgbClr val="0000FF"/>
                </a:solidFill>
              </a:rPr>
              <a:t>2</a:t>
            </a:r>
            <a:r>
              <a:rPr lang="fr-FR" altLang="zh-CN">
                <a:solidFill>
                  <a:srgbClr val="0000FF"/>
                </a:solidFill>
              </a:rPr>
              <a:t>)</a:t>
            </a:r>
            <a:r>
              <a:rPr lang="fr-FR" altLang="zh-CN">
                <a:solidFill>
                  <a:srgbClr val="0000FF"/>
                </a:solidFill>
                <a:latin typeface="宋体" panose="02010600030101010101" pitchFamily="2" charset="-12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a:t>
            </a:r>
            <a:r>
              <a:rPr lang="fr-FR" altLang="zh-CN" baseline="-25000">
                <a:solidFill>
                  <a:srgbClr val="0000FF"/>
                </a:solidFill>
              </a:rPr>
              <a:t>n</a:t>
            </a:r>
            <a:r>
              <a:rPr lang="fr-FR" altLang="zh-CN">
                <a:solidFill>
                  <a:srgbClr val="0000FF"/>
                </a:solidFill>
              </a:rPr>
              <a:t>)P(x</a:t>
            </a:r>
            <a:r>
              <a:rPr lang="fr-FR" altLang="zh-CN" baseline="-25000">
                <a:solidFill>
                  <a:srgbClr val="0000FF"/>
                </a:solidFill>
              </a:rPr>
              <a:t>1</a:t>
            </a:r>
            <a:r>
              <a:rPr lang="fr-FR" altLang="zh-CN">
                <a:solidFill>
                  <a:srgbClr val="0000FF"/>
                </a:solidFill>
              </a:rPr>
              <a:t>, x</a:t>
            </a:r>
            <a:r>
              <a:rPr lang="fr-FR" altLang="zh-CN" baseline="-25000">
                <a:solidFill>
                  <a:srgbClr val="0000FF"/>
                </a:solidFill>
              </a:rPr>
              <a:t>2</a:t>
            </a:r>
            <a:r>
              <a:rPr lang="fr-FR" altLang="zh-CN">
                <a:solidFill>
                  <a:srgbClr val="0000FF"/>
                </a:solidFill>
              </a:rPr>
              <a:t>, </a:t>
            </a:r>
            <a:r>
              <a:rPr lang="fr-FR" altLang="zh-CN">
                <a:solidFill>
                  <a:srgbClr val="0000FF"/>
                </a:solidFill>
                <a:latin typeface="宋体" panose="02010600030101010101" pitchFamily="2" charset="-122"/>
              </a:rPr>
              <a:t>…</a:t>
            </a:r>
            <a:r>
              <a:rPr lang="fr-FR" altLang="zh-CN">
                <a:solidFill>
                  <a:srgbClr val="0000FF"/>
                </a:solidFill>
              </a:rPr>
              <a:t>,x</a:t>
            </a:r>
            <a:r>
              <a:rPr lang="fr-FR" altLang="zh-CN" baseline="-25000">
                <a:solidFill>
                  <a:srgbClr val="0000FF"/>
                </a:solidFill>
              </a:rPr>
              <a:t>n</a:t>
            </a:r>
            <a:r>
              <a:rPr lang="fr-FR" altLang="zh-CN">
                <a:solidFill>
                  <a:srgbClr val="0000FF"/>
                </a:solidFill>
              </a:rPr>
              <a:t>)</a:t>
            </a:r>
            <a:r>
              <a:rPr lang="zh-CN" altLang="fr-FR">
                <a:solidFill>
                  <a:srgbClr val="0000FF"/>
                </a:solidFill>
              </a:rPr>
              <a:t>。</a:t>
            </a:r>
          </a:p>
          <a:p>
            <a:pPr algn="just" eaLnBrk="1" hangingPunct="1">
              <a:buFont typeface="Wingdings" panose="05000000000000000000" pitchFamily="2" charset="2"/>
              <a:buNone/>
            </a:pPr>
            <a:r>
              <a:rPr lang="zh-CN" altLang="fr-FR"/>
              <a:t>    若</a:t>
            </a:r>
            <a:r>
              <a:rPr lang="en-US" altLang="zh-CN"/>
              <a:t>P</a:t>
            </a:r>
            <a:r>
              <a:rPr lang="zh-CN" altLang="en-US"/>
              <a:t>中无量词和其它自由变元时，也是可判定的；</a:t>
            </a:r>
          </a:p>
          <a:p>
            <a:pPr algn="just" eaLnBrk="1" hangingPunct="1">
              <a:buFont typeface="Wingdings" panose="05000000000000000000" pitchFamily="2" charset="2"/>
              <a:buNone/>
            </a:pPr>
            <a:r>
              <a:rPr lang="zh-CN" altLang="en-US"/>
              <a:t>（</a:t>
            </a:r>
            <a:r>
              <a:rPr lang="en-US" altLang="zh-CN"/>
              <a:t>4</a:t>
            </a:r>
            <a:r>
              <a:rPr lang="zh-CN" altLang="en-US"/>
              <a:t>）</a:t>
            </a:r>
            <a:r>
              <a:rPr lang="zh-CN" altLang="en-US">
                <a:solidFill>
                  <a:srgbClr val="0000FF"/>
                </a:solidFill>
              </a:rPr>
              <a:t>个体域有穷时</a:t>
            </a:r>
            <a:r>
              <a:rPr lang="zh-CN" altLang="en-US"/>
              <a:t>的谓词公式是可判定的。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14020"/>
                                        </p:tgtEl>
                                        <p:attrNameLst>
                                          <p:attrName>style.visibility</p:attrName>
                                        </p:attrNameLst>
                                      </p:cBhvr>
                                      <p:to>
                                        <p:strVal val="visible"/>
                                      </p:to>
                                    </p:set>
                                    <p:anim calcmode="lin" valueType="num">
                                      <p:cBhvr>
                                        <p:cTn id="7" dur="1000" fill="hold"/>
                                        <p:tgtEl>
                                          <p:spTgt spid="214020"/>
                                        </p:tgtEl>
                                        <p:attrNameLst>
                                          <p:attrName>ppt_w</p:attrName>
                                        </p:attrNameLst>
                                      </p:cBhvr>
                                      <p:tavLst>
                                        <p:tav tm="0">
                                          <p:val>
                                            <p:fltVal val="0"/>
                                          </p:val>
                                        </p:tav>
                                        <p:tav tm="100000">
                                          <p:val>
                                            <p:strVal val="#ppt_w"/>
                                          </p:val>
                                        </p:tav>
                                      </p:tavLst>
                                    </p:anim>
                                    <p:anim calcmode="lin" valueType="num">
                                      <p:cBhvr>
                                        <p:cTn id="8" dur="1000" fill="hold"/>
                                        <p:tgtEl>
                                          <p:spTgt spid="214020"/>
                                        </p:tgtEl>
                                        <p:attrNameLst>
                                          <p:attrName>ppt_h</p:attrName>
                                        </p:attrNameLst>
                                      </p:cBhvr>
                                      <p:tavLst>
                                        <p:tav tm="0">
                                          <p:val>
                                            <p:fltVal val="0"/>
                                          </p:val>
                                        </p:tav>
                                        <p:tav tm="100000">
                                          <p:val>
                                            <p:strVal val="#ppt_h"/>
                                          </p:val>
                                        </p:tav>
                                      </p:tavLst>
                                    </p:anim>
                                    <p:anim calcmode="lin" valueType="num">
                                      <p:cBhvr>
                                        <p:cTn id="9" dur="1000" fill="hold"/>
                                        <p:tgtEl>
                                          <p:spTgt spid="2140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40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71DF278-A92A-4326-BD6A-3C7DFF0A5435}"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1683" name="Rectangle 2"/>
          <p:cNvSpPr>
            <a:spLocks noGrp="1" noChangeArrowheads="1"/>
          </p:cNvSpPr>
          <p:nvPr>
            <p:ph type="title"/>
          </p:nvPr>
        </p:nvSpPr>
        <p:spPr>
          <a:xfrm>
            <a:off x="612775" y="546100"/>
            <a:ext cx="7991475" cy="579438"/>
          </a:xfrm>
        </p:spPr>
        <p:txBody>
          <a:bodyPr/>
          <a:lstStyle/>
          <a:p>
            <a:pPr eaLnBrk="1" hangingPunct="1"/>
            <a:r>
              <a:rPr lang="en-US" altLang="zh-CN" smtClean="0"/>
              <a:t>4.3.5 </a:t>
            </a:r>
            <a:r>
              <a:rPr lang="zh-CN" altLang="en-US" smtClean="0"/>
              <a:t>谓词合式公式的基本等价关系</a:t>
            </a:r>
          </a:p>
        </p:txBody>
      </p:sp>
      <p:sp>
        <p:nvSpPr>
          <p:cNvPr id="166915" name="Rectangle 3"/>
          <p:cNvSpPr>
            <a:spLocks noGrp="1" noChangeArrowheads="1"/>
          </p:cNvSpPr>
          <p:nvPr>
            <p:ph type="body" idx="1"/>
          </p:nvPr>
        </p:nvSpPr>
        <p:spPr>
          <a:xfrm>
            <a:off x="611188" y="1196975"/>
            <a:ext cx="8064500" cy="1127125"/>
          </a:xfrm>
        </p:spPr>
        <p:txBody>
          <a:bodyPr/>
          <a:lstStyle/>
          <a:p>
            <a:pPr marL="0" indent="0" eaLnBrk="1" hangingPunct="1">
              <a:buFont typeface="Wingdings" panose="05000000000000000000" pitchFamily="2" charset="2"/>
              <a:buNone/>
            </a:pPr>
            <a:r>
              <a:rPr lang="zh-CN" altLang="en-US" smtClean="0">
                <a:solidFill>
                  <a:schemeClr val="accent2"/>
                </a:solidFill>
              </a:rPr>
              <a:t>定义</a:t>
            </a:r>
            <a:r>
              <a:rPr lang="en-US" altLang="zh-CN" smtClean="0">
                <a:solidFill>
                  <a:schemeClr val="accent2"/>
                </a:solidFill>
              </a:rPr>
              <a:t>4.3.8  </a:t>
            </a:r>
            <a:r>
              <a:rPr lang="zh-CN" altLang="en-US" smtClean="0"/>
              <a:t>如果公式</a:t>
            </a:r>
            <a:r>
              <a:rPr lang="en-US" altLang="zh-CN" smtClean="0">
                <a:solidFill>
                  <a:srgbClr val="0000FF"/>
                </a:solidFill>
              </a:rPr>
              <a:t>G</a:t>
            </a:r>
            <a:r>
              <a:rPr lang="en-US" altLang="zh-CN" smtClean="0">
                <a:solidFill>
                  <a:srgbClr val="0000FF"/>
                </a:solidFill>
                <a:sym typeface="Symbol" panose="05050102010706020507" pitchFamily="18" charset="2"/>
              </a:rPr>
              <a:t></a:t>
            </a:r>
            <a:r>
              <a:rPr lang="en-US" altLang="zh-CN" smtClean="0">
                <a:solidFill>
                  <a:srgbClr val="0000FF"/>
                </a:solidFill>
              </a:rPr>
              <a:t>H</a:t>
            </a:r>
            <a:r>
              <a:rPr lang="zh-CN" altLang="en-US" smtClean="0">
                <a:solidFill>
                  <a:srgbClr val="0000FF"/>
                </a:solidFill>
              </a:rPr>
              <a:t>是有效公式</a:t>
            </a:r>
            <a:r>
              <a:rPr lang="zh-CN" altLang="en-US" smtClean="0"/>
              <a:t>，则公式</a:t>
            </a:r>
            <a:r>
              <a:rPr lang="en-US" altLang="zh-CN" smtClean="0"/>
              <a:t>G</a:t>
            </a:r>
            <a:r>
              <a:rPr lang="zh-CN" altLang="en-US" smtClean="0"/>
              <a:t>，</a:t>
            </a:r>
            <a:r>
              <a:rPr lang="en-US" altLang="zh-CN" smtClean="0"/>
              <a:t>H</a:t>
            </a:r>
            <a:r>
              <a:rPr lang="zh-CN" altLang="en-US" smtClean="0"/>
              <a:t>称为</a:t>
            </a:r>
            <a:r>
              <a:rPr lang="zh-CN" altLang="en-US" smtClean="0">
                <a:solidFill>
                  <a:srgbClr val="FF0000"/>
                </a:solidFill>
              </a:rPr>
              <a:t>等价</a:t>
            </a:r>
            <a:r>
              <a:rPr lang="zh-CN" altLang="en-US" smtClean="0"/>
              <a:t>的</a:t>
            </a:r>
            <a:r>
              <a:rPr lang="en-US" altLang="zh-CN" smtClean="0"/>
              <a:t>(Equivalent)</a:t>
            </a:r>
            <a:r>
              <a:rPr lang="zh-CN" altLang="en-US" smtClean="0"/>
              <a:t>，记为</a:t>
            </a:r>
            <a:r>
              <a:rPr lang="en-US" altLang="zh-CN" smtClean="0"/>
              <a:t>G = H</a:t>
            </a:r>
            <a:r>
              <a:rPr lang="zh-CN" altLang="en-US" smtClean="0"/>
              <a:t>。 </a:t>
            </a:r>
          </a:p>
        </p:txBody>
      </p:sp>
      <p:sp>
        <p:nvSpPr>
          <p:cNvPr id="166916" name="Rectangle 4"/>
          <p:cNvSpPr>
            <a:spLocks noChangeArrowheads="1"/>
          </p:cNvSpPr>
          <p:nvPr/>
        </p:nvSpPr>
        <p:spPr bwMode="gray">
          <a:xfrm>
            <a:off x="611188" y="2241550"/>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Font typeface="Wingdings" panose="05000000000000000000" pitchFamily="2" charset="2"/>
              <a:buNone/>
            </a:pPr>
            <a:r>
              <a:rPr lang="zh-CN" altLang="en-US">
                <a:solidFill>
                  <a:schemeClr val="accent2"/>
                </a:solidFill>
              </a:rPr>
              <a:t>定义</a:t>
            </a:r>
            <a:r>
              <a:rPr lang="en-US" altLang="zh-CN">
                <a:solidFill>
                  <a:schemeClr val="accent2"/>
                </a:solidFill>
              </a:rPr>
              <a:t>4.3.9</a:t>
            </a:r>
            <a:r>
              <a:rPr lang="en-US" altLang="zh-CN"/>
              <a:t>  </a:t>
            </a:r>
            <a:r>
              <a:rPr lang="zh-CN" altLang="en-US"/>
              <a:t>设Ｇ</a:t>
            </a:r>
            <a:r>
              <a:rPr lang="en-US" altLang="zh-CN"/>
              <a:t>(P</a:t>
            </a:r>
            <a:r>
              <a:rPr lang="en-US" altLang="zh-CN" baseline="-25000"/>
              <a:t>1</a:t>
            </a:r>
            <a:r>
              <a:rPr lang="en-US" altLang="zh-CN"/>
              <a:t>,P</a:t>
            </a:r>
            <a:r>
              <a:rPr lang="en-US" altLang="zh-CN" baseline="-25000"/>
              <a:t>2</a:t>
            </a:r>
            <a:r>
              <a:rPr lang="en-US" altLang="zh-CN"/>
              <a:t>,</a:t>
            </a:r>
            <a:r>
              <a:rPr lang="en-US" altLang="zh-CN">
                <a:latin typeface="宋体" panose="02010600030101010101" pitchFamily="2" charset="-122"/>
              </a:rPr>
              <a:t>…</a:t>
            </a:r>
            <a:r>
              <a:rPr lang="en-US" altLang="zh-CN"/>
              <a:t>,P</a:t>
            </a:r>
            <a:r>
              <a:rPr lang="en-US" altLang="zh-CN" baseline="-25000"/>
              <a:t>n</a:t>
            </a:r>
            <a:r>
              <a:rPr lang="en-US" altLang="zh-CN"/>
              <a:t>)</a:t>
            </a:r>
            <a:r>
              <a:rPr lang="zh-CN" altLang="en-US"/>
              <a:t>是命题演算中的</a:t>
            </a:r>
            <a:r>
              <a:rPr lang="zh-CN" altLang="en-US">
                <a:solidFill>
                  <a:srgbClr val="0000FF"/>
                </a:solidFill>
              </a:rPr>
              <a:t>命题公式</a:t>
            </a:r>
            <a:r>
              <a:rPr lang="zh-CN" altLang="en-US"/>
              <a:t>，</a:t>
            </a:r>
            <a:r>
              <a:rPr lang="en-US" altLang="zh-CN"/>
              <a:t>P</a:t>
            </a:r>
            <a:r>
              <a:rPr lang="en-US" altLang="zh-CN" baseline="-25000"/>
              <a:t>1</a:t>
            </a:r>
            <a:r>
              <a:rPr lang="en-US" altLang="zh-CN"/>
              <a:t>,P</a:t>
            </a:r>
            <a:r>
              <a:rPr lang="en-US" altLang="zh-CN" baseline="-25000"/>
              <a:t>2</a:t>
            </a:r>
            <a:r>
              <a:rPr lang="en-US" altLang="zh-CN"/>
              <a:t>,</a:t>
            </a:r>
            <a:r>
              <a:rPr lang="en-US" altLang="zh-CN">
                <a:latin typeface="宋体" panose="02010600030101010101" pitchFamily="2" charset="-122"/>
              </a:rPr>
              <a:t>…</a:t>
            </a:r>
            <a:r>
              <a:rPr lang="en-US" altLang="zh-CN"/>
              <a:t>,P</a:t>
            </a:r>
            <a:r>
              <a:rPr lang="en-US" altLang="zh-CN" baseline="-25000"/>
              <a:t>n</a:t>
            </a:r>
            <a:r>
              <a:rPr lang="zh-CN" altLang="en-US"/>
              <a:t>是</a:t>
            </a:r>
            <a:r>
              <a:rPr lang="en-US" altLang="zh-CN"/>
              <a:t>G</a:t>
            </a:r>
            <a:r>
              <a:rPr lang="zh-CN" altLang="en-US"/>
              <a:t>中的命题变元，当用</a:t>
            </a:r>
            <a:r>
              <a:rPr lang="zh-CN" altLang="en-US">
                <a:solidFill>
                  <a:srgbClr val="0000FF"/>
                </a:solidFill>
              </a:rPr>
              <a:t>任意的谓词公式</a:t>
            </a:r>
            <a:r>
              <a:rPr lang="en-US" altLang="zh-CN"/>
              <a:t>G</a:t>
            </a:r>
            <a:r>
              <a:rPr lang="en-US" altLang="zh-CN" baseline="-25000"/>
              <a:t>i</a:t>
            </a:r>
            <a:r>
              <a:rPr lang="en-US" altLang="zh-CN"/>
              <a:t>(1≤i≤n)</a:t>
            </a:r>
            <a:r>
              <a:rPr lang="zh-CN" altLang="en-US"/>
              <a:t>分别代入</a:t>
            </a:r>
            <a:r>
              <a:rPr lang="en-US" altLang="zh-CN"/>
              <a:t>P</a:t>
            </a:r>
            <a:r>
              <a:rPr lang="en-US" altLang="zh-CN" baseline="-25000"/>
              <a:t>i</a:t>
            </a:r>
            <a:r>
              <a:rPr lang="zh-CN" altLang="en-US"/>
              <a:t>后，得到的新谓词公式Ｇ</a:t>
            </a:r>
            <a:r>
              <a:rPr lang="en-US" altLang="zh-CN"/>
              <a:t>(G</a:t>
            </a:r>
            <a:r>
              <a:rPr lang="en-US" altLang="zh-CN" baseline="-25000"/>
              <a:t>1</a:t>
            </a:r>
            <a:r>
              <a:rPr lang="en-US" altLang="zh-CN"/>
              <a:t>,G</a:t>
            </a:r>
            <a:r>
              <a:rPr lang="en-US" altLang="zh-CN" baseline="-25000"/>
              <a:t>2</a:t>
            </a:r>
            <a:r>
              <a:rPr lang="en-US" altLang="zh-CN"/>
              <a:t>,</a:t>
            </a:r>
            <a:r>
              <a:rPr lang="en-US" altLang="zh-CN">
                <a:latin typeface="宋体" panose="02010600030101010101" pitchFamily="2" charset="-122"/>
              </a:rPr>
              <a:t>…</a:t>
            </a:r>
            <a:r>
              <a:rPr lang="en-US" altLang="zh-CN"/>
              <a:t>,G</a:t>
            </a:r>
            <a:r>
              <a:rPr lang="en-US" altLang="zh-CN" baseline="-25000"/>
              <a:t>n</a:t>
            </a:r>
            <a:r>
              <a:rPr lang="en-US" altLang="zh-CN"/>
              <a:t>)</a:t>
            </a:r>
            <a:r>
              <a:rPr lang="zh-CN" altLang="en-US"/>
              <a:t>称为原公式的</a:t>
            </a:r>
            <a:r>
              <a:rPr lang="zh-CN" altLang="en-US">
                <a:solidFill>
                  <a:srgbClr val="FF0000"/>
                </a:solidFill>
              </a:rPr>
              <a:t>代入实例</a:t>
            </a:r>
            <a:r>
              <a:rPr lang="zh-CN" altLang="en-US"/>
              <a:t>。</a:t>
            </a:r>
          </a:p>
        </p:txBody>
      </p:sp>
      <p:sp>
        <p:nvSpPr>
          <p:cNvPr id="166917" name="Rectangle 5"/>
          <p:cNvSpPr>
            <a:spLocks noChangeArrowheads="1"/>
          </p:cNvSpPr>
          <p:nvPr/>
        </p:nvSpPr>
        <p:spPr bwMode="gray">
          <a:xfrm>
            <a:off x="611188" y="4365625"/>
            <a:ext cx="8064500" cy="1098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2"/>
                </a:solidFill>
              </a:rPr>
              <a:t>定理</a:t>
            </a:r>
            <a:r>
              <a:rPr lang="en-US" altLang="zh-CN">
                <a:solidFill>
                  <a:schemeClr val="accent2"/>
                </a:solidFill>
              </a:rPr>
              <a:t>4.3.1</a:t>
            </a:r>
            <a:r>
              <a:rPr lang="en-US" altLang="zh-CN"/>
              <a:t>  </a:t>
            </a:r>
            <a:r>
              <a:rPr lang="zh-CN" altLang="en-US"/>
              <a:t>永</a:t>
            </a:r>
            <a:r>
              <a:rPr lang="zh-CN" altLang="en-US">
                <a:solidFill>
                  <a:schemeClr val="accent1"/>
                </a:solidFill>
              </a:rPr>
              <a:t>真</a:t>
            </a:r>
            <a:r>
              <a:rPr lang="zh-CN" altLang="en-US"/>
              <a:t>（</a:t>
            </a:r>
            <a:r>
              <a:rPr lang="zh-CN" altLang="en-US">
                <a:solidFill>
                  <a:srgbClr val="0000FF"/>
                </a:solidFill>
              </a:rPr>
              <a:t>假</a:t>
            </a:r>
            <a:r>
              <a:rPr lang="zh-CN" altLang="en-US"/>
              <a:t>）公式的任意一个代入实例必为</a:t>
            </a:r>
            <a:r>
              <a:rPr lang="zh-CN" altLang="en-US">
                <a:solidFill>
                  <a:schemeClr val="accent1"/>
                </a:solidFill>
              </a:rPr>
              <a:t>有效</a:t>
            </a:r>
            <a:r>
              <a:rPr lang="zh-CN" altLang="en-US"/>
              <a:t>（</a:t>
            </a:r>
            <a:r>
              <a:rPr lang="zh-CN" altLang="en-US">
                <a:solidFill>
                  <a:srgbClr val="0000FF"/>
                </a:solidFill>
              </a:rPr>
              <a:t>矛盾</a:t>
            </a:r>
            <a:r>
              <a:rPr lang="zh-CN" altLang="en-US"/>
              <a:t>）公式。 </a:t>
            </a:r>
          </a:p>
        </p:txBody>
      </p:sp>
      <p:sp>
        <p:nvSpPr>
          <p:cNvPr id="166919" name="Rectangle 7"/>
          <p:cNvSpPr>
            <a:spLocks noChangeArrowheads="1"/>
          </p:cNvSpPr>
          <p:nvPr/>
        </p:nvSpPr>
        <p:spPr bwMode="gray">
          <a:xfrm>
            <a:off x="611188" y="4365625"/>
            <a:ext cx="8064500" cy="1611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2"/>
                </a:solidFill>
              </a:rPr>
              <a:t>定理</a:t>
            </a:r>
            <a:r>
              <a:rPr lang="en-US" altLang="zh-CN">
                <a:solidFill>
                  <a:schemeClr val="accent2"/>
                </a:solidFill>
              </a:rPr>
              <a:t>4.3.2</a:t>
            </a:r>
            <a:r>
              <a:rPr lang="en-US" altLang="zh-CN"/>
              <a:t> </a:t>
            </a:r>
            <a:r>
              <a:rPr lang="zh-CN" altLang="en-US" noProof="1"/>
              <a:t>设</a:t>
            </a:r>
            <a:r>
              <a:rPr lang="en-US" altLang="zh-CN" noProof="1"/>
              <a:t>G</a:t>
            </a:r>
            <a:r>
              <a:rPr lang="en-US" altLang="zh-CN" baseline="-25000" noProof="1"/>
              <a:t>1</a:t>
            </a:r>
            <a:r>
              <a:rPr lang="zh-CN" altLang="en-US" noProof="1"/>
              <a:t>是</a:t>
            </a:r>
            <a:r>
              <a:rPr lang="en-US" altLang="en-US" noProof="1"/>
              <a:t>G</a:t>
            </a:r>
            <a:r>
              <a:rPr lang="zh-CN" altLang="en-US" noProof="1"/>
              <a:t>的子公式</a:t>
            </a:r>
            <a:r>
              <a:rPr lang="en-US" altLang="en-US"/>
              <a:t>(</a:t>
            </a:r>
            <a:r>
              <a:rPr lang="zh-CN" altLang="en-US" noProof="1"/>
              <a:t>即 </a:t>
            </a:r>
            <a:r>
              <a:rPr lang="en-US" altLang="zh-CN" noProof="1"/>
              <a:t>G</a:t>
            </a:r>
            <a:r>
              <a:rPr lang="en-US" altLang="zh-CN" baseline="-25000" noProof="1"/>
              <a:t>1</a:t>
            </a:r>
            <a:r>
              <a:rPr lang="zh-CN" altLang="en-US" noProof="1"/>
              <a:t>是公式</a:t>
            </a:r>
            <a:r>
              <a:rPr lang="en-US" altLang="en-US" noProof="1"/>
              <a:t>G</a:t>
            </a:r>
            <a:r>
              <a:rPr lang="zh-CN" altLang="en-US" noProof="1"/>
              <a:t>的一部分</a:t>
            </a:r>
            <a:r>
              <a:rPr lang="en-US" altLang="en-US"/>
              <a:t>)</a:t>
            </a:r>
            <a:r>
              <a:rPr lang="en-US" altLang="en-US" noProof="1"/>
              <a:t>，</a:t>
            </a:r>
            <a:r>
              <a:rPr lang="en-US" altLang="zh-CN" noProof="1"/>
              <a:t>H</a:t>
            </a:r>
            <a:r>
              <a:rPr lang="en-US" altLang="zh-CN" baseline="-25000" noProof="1"/>
              <a:t>1</a:t>
            </a:r>
            <a:r>
              <a:rPr lang="zh-CN" altLang="en-US" noProof="1"/>
              <a:t>是任意的</a:t>
            </a:r>
            <a:r>
              <a:rPr lang="zh-CN" altLang="en-US"/>
              <a:t>谓词公式，在</a:t>
            </a:r>
            <a:r>
              <a:rPr lang="en-US" altLang="en-US" noProof="1"/>
              <a:t>G</a:t>
            </a:r>
            <a:r>
              <a:rPr lang="zh-CN" altLang="en-US" noProof="1"/>
              <a:t>中凡出现</a:t>
            </a:r>
            <a:r>
              <a:rPr lang="en-US" altLang="zh-CN" noProof="1"/>
              <a:t>G</a:t>
            </a:r>
            <a:r>
              <a:rPr lang="en-US" altLang="zh-CN" baseline="-25000" noProof="1"/>
              <a:t>1</a:t>
            </a:r>
            <a:r>
              <a:rPr lang="zh-CN" altLang="en-US" noProof="1"/>
              <a:t>处都以</a:t>
            </a:r>
            <a:r>
              <a:rPr lang="en-US" altLang="zh-CN" noProof="1"/>
              <a:t>H</a:t>
            </a:r>
            <a:r>
              <a:rPr lang="en-US" altLang="zh-CN" baseline="-25000" noProof="1"/>
              <a:t>1</a:t>
            </a:r>
            <a:r>
              <a:rPr lang="zh-CN" altLang="en-US" noProof="1"/>
              <a:t>替换后得到新的</a:t>
            </a:r>
            <a:r>
              <a:rPr lang="zh-CN" altLang="en-US"/>
              <a:t>谓词公式</a:t>
            </a:r>
            <a:r>
              <a:rPr lang="en-US" altLang="en-US" noProof="1"/>
              <a:t>H</a:t>
            </a:r>
            <a:r>
              <a:rPr lang="zh-CN" altLang="en-US" noProof="1"/>
              <a:t>，若</a:t>
            </a:r>
            <a:r>
              <a:rPr lang="en-US" altLang="zh-CN" noProof="1"/>
              <a:t>G</a:t>
            </a:r>
            <a:r>
              <a:rPr lang="en-US" altLang="zh-CN" baseline="-25000" noProof="1"/>
              <a:t>1</a:t>
            </a:r>
            <a:r>
              <a:rPr lang="en-US" altLang="zh-CN" noProof="1"/>
              <a:t>＝H</a:t>
            </a:r>
            <a:r>
              <a:rPr lang="en-US" altLang="zh-CN" baseline="-25000" noProof="1"/>
              <a:t>1</a:t>
            </a:r>
            <a:r>
              <a:rPr lang="en-US" altLang="zh-CN" noProof="1"/>
              <a:t>，</a:t>
            </a:r>
            <a:r>
              <a:rPr lang="zh-CN" altLang="en-US" noProof="1"/>
              <a:t>则</a:t>
            </a:r>
            <a:r>
              <a:rPr lang="en-US" altLang="en-US" noProof="1"/>
              <a:t>G＝H。</a:t>
            </a:r>
            <a:endParaRPr lang="zh-CN" altLang="en-US"/>
          </a:p>
        </p:txBody>
      </p:sp>
      <p:sp>
        <p:nvSpPr>
          <p:cNvPr id="166918" name="AutoShape 6"/>
          <p:cNvSpPr>
            <a:spLocks/>
          </p:cNvSpPr>
          <p:nvPr/>
        </p:nvSpPr>
        <p:spPr bwMode="auto">
          <a:xfrm>
            <a:off x="3563938" y="5445125"/>
            <a:ext cx="4681537" cy="1081088"/>
          </a:xfrm>
          <a:prstGeom prst="borderCallout1">
            <a:avLst>
              <a:gd name="adj1" fmla="val 10574"/>
              <a:gd name="adj2" fmla="val -1630"/>
              <a:gd name="adj3" fmla="val -51250"/>
              <a:gd name="adj4" fmla="val -28588"/>
            </a:avLst>
          </a:prstGeom>
          <a:solidFill>
            <a:srgbClr val="CCFFFF"/>
          </a:solidFill>
          <a:ln w="25400">
            <a:solidFill>
              <a:schemeClr val="tx1"/>
            </a:solidFill>
            <a:miter lim="800000"/>
            <a:headEnd/>
            <a:tailEnd type="triangle" w="lg" len="lg"/>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zh-CN" altLang="en-US">
                <a:solidFill>
                  <a:schemeClr val="accent1"/>
                </a:solidFill>
              </a:rPr>
              <a:t>命题演算中的</a:t>
            </a:r>
            <a:r>
              <a:rPr lang="en-US" altLang="zh-CN">
                <a:solidFill>
                  <a:schemeClr val="accent1"/>
                </a:solidFill>
              </a:rPr>
              <a:t>24</a:t>
            </a:r>
            <a:r>
              <a:rPr lang="zh-CN" altLang="en-US">
                <a:solidFill>
                  <a:schemeClr val="accent1"/>
                </a:solidFill>
              </a:rPr>
              <a:t>个基本的等价公式在谓词演算中仍成立</a:t>
            </a:r>
            <a:r>
              <a:rPr lang="zh-CN" altLang="en-US">
                <a:solidFill>
                  <a:schemeClr val="tx1"/>
                </a:solidFill>
              </a:rPr>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p:cTn id="7" dur="500" fill="hold"/>
                                        <p:tgtEl>
                                          <p:spTgt spid="1669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69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691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66916"/>
                                        </p:tgtEl>
                                        <p:attrNameLst>
                                          <p:attrName>style.visibility</p:attrName>
                                        </p:attrNameLst>
                                      </p:cBhvr>
                                      <p:to>
                                        <p:strVal val="visible"/>
                                      </p:to>
                                    </p:set>
                                    <p:anim calcmode="lin" valueType="num">
                                      <p:cBhvr>
                                        <p:cTn id="14" dur="500" fill="hold"/>
                                        <p:tgtEl>
                                          <p:spTgt spid="166916"/>
                                        </p:tgtEl>
                                        <p:attrNameLst>
                                          <p:attrName>ppt_w</p:attrName>
                                        </p:attrNameLst>
                                      </p:cBhvr>
                                      <p:tavLst>
                                        <p:tav tm="0">
                                          <p:val>
                                            <p:fltVal val="0"/>
                                          </p:val>
                                        </p:tav>
                                        <p:tav tm="100000">
                                          <p:val>
                                            <p:strVal val="#ppt_w"/>
                                          </p:val>
                                        </p:tav>
                                      </p:tavLst>
                                    </p:anim>
                                    <p:anim calcmode="lin" valueType="num">
                                      <p:cBhvr>
                                        <p:cTn id="15" dur="500" fill="hold"/>
                                        <p:tgtEl>
                                          <p:spTgt spid="166916"/>
                                        </p:tgtEl>
                                        <p:attrNameLst>
                                          <p:attrName>ppt_h</p:attrName>
                                        </p:attrNameLst>
                                      </p:cBhvr>
                                      <p:tavLst>
                                        <p:tav tm="0">
                                          <p:val>
                                            <p:fltVal val="0"/>
                                          </p:val>
                                        </p:tav>
                                        <p:tav tm="100000">
                                          <p:val>
                                            <p:strVal val="#ppt_h"/>
                                          </p:val>
                                        </p:tav>
                                      </p:tavLst>
                                    </p:anim>
                                    <p:animEffect transition="in" filter="fade">
                                      <p:cBhvr>
                                        <p:cTn id="16" dur="500"/>
                                        <p:tgtEl>
                                          <p:spTgt spid="1669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66917"/>
                                        </p:tgtEl>
                                        <p:attrNameLst>
                                          <p:attrName>style.visibility</p:attrName>
                                        </p:attrNameLst>
                                      </p:cBhvr>
                                      <p:to>
                                        <p:strVal val="visible"/>
                                      </p:to>
                                    </p:set>
                                    <p:anim calcmode="lin" valueType="num">
                                      <p:cBhvr>
                                        <p:cTn id="21" dur="500" fill="hold"/>
                                        <p:tgtEl>
                                          <p:spTgt spid="166917"/>
                                        </p:tgtEl>
                                        <p:attrNameLst>
                                          <p:attrName>ppt_w</p:attrName>
                                        </p:attrNameLst>
                                      </p:cBhvr>
                                      <p:tavLst>
                                        <p:tav tm="0">
                                          <p:val>
                                            <p:fltVal val="0"/>
                                          </p:val>
                                        </p:tav>
                                        <p:tav tm="100000">
                                          <p:val>
                                            <p:strVal val="#ppt_w"/>
                                          </p:val>
                                        </p:tav>
                                      </p:tavLst>
                                    </p:anim>
                                    <p:anim calcmode="lin" valueType="num">
                                      <p:cBhvr>
                                        <p:cTn id="22" dur="500" fill="hold"/>
                                        <p:tgtEl>
                                          <p:spTgt spid="166917"/>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66919"/>
                                        </p:tgtEl>
                                        <p:attrNameLst>
                                          <p:attrName>style.visibility</p:attrName>
                                        </p:attrNameLst>
                                      </p:cBhvr>
                                      <p:to>
                                        <p:strVal val="visible"/>
                                      </p:to>
                                    </p:set>
                                    <p:anim calcmode="lin" valueType="num">
                                      <p:cBhvr>
                                        <p:cTn id="27" dur="500" fill="hold"/>
                                        <p:tgtEl>
                                          <p:spTgt spid="166919"/>
                                        </p:tgtEl>
                                        <p:attrNameLst>
                                          <p:attrName>ppt_w</p:attrName>
                                        </p:attrNameLst>
                                      </p:cBhvr>
                                      <p:tavLst>
                                        <p:tav tm="0">
                                          <p:val>
                                            <p:fltVal val="0"/>
                                          </p:val>
                                        </p:tav>
                                        <p:tav tm="100000">
                                          <p:val>
                                            <p:strVal val="#ppt_w"/>
                                          </p:val>
                                        </p:tav>
                                      </p:tavLst>
                                    </p:anim>
                                    <p:anim calcmode="lin" valueType="num">
                                      <p:cBhvr>
                                        <p:cTn id="28" dur="500" fill="hold"/>
                                        <p:tgtEl>
                                          <p:spTgt spid="166919"/>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6918"/>
                                        </p:tgtEl>
                                        <p:attrNameLst>
                                          <p:attrName>style.visibility</p:attrName>
                                        </p:attrNameLst>
                                      </p:cBhvr>
                                      <p:to>
                                        <p:strVal val="visible"/>
                                      </p:to>
                                    </p:set>
                                    <p:anim calcmode="lin" valueType="num">
                                      <p:cBhvr additive="base">
                                        <p:cTn id="33" dur="500" fill="hold"/>
                                        <p:tgtEl>
                                          <p:spTgt spid="166918"/>
                                        </p:tgtEl>
                                        <p:attrNameLst>
                                          <p:attrName>ppt_x</p:attrName>
                                        </p:attrNameLst>
                                      </p:cBhvr>
                                      <p:tavLst>
                                        <p:tav tm="0">
                                          <p:val>
                                            <p:strVal val="#ppt_x"/>
                                          </p:val>
                                        </p:tav>
                                        <p:tav tm="100000">
                                          <p:val>
                                            <p:strVal val="#ppt_x"/>
                                          </p:val>
                                        </p:tav>
                                      </p:tavLst>
                                    </p:anim>
                                    <p:anim calcmode="lin" valueType="num">
                                      <p:cBhvr additive="base">
                                        <p:cTn id="34" dur="500" fill="hold"/>
                                        <p:tgtEl>
                                          <p:spTgt spid="166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P spid="166916" grpId="0"/>
      <p:bldP spid="166917" grpId="0" animBg="1"/>
      <p:bldP spid="166919" grpId="0" animBg="1"/>
      <p:bldP spid="16691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61686A6B-187F-4C52-A83E-2A00D2749649}"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2707" name="Rectangle 2"/>
          <p:cNvSpPr>
            <a:spLocks noGrp="1" noChangeArrowheads="1"/>
          </p:cNvSpPr>
          <p:nvPr>
            <p:ph type="title"/>
          </p:nvPr>
        </p:nvSpPr>
        <p:spPr/>
        <p:txBody>
          <a:bodyPr/>
          <a:lstStyle/>
          <a:p>
            <a:pPr eaLnBrk="1" hangingPunct="1"/>
            <a:r>
              <a:rPr lang="zh-CN" altLang="en-US" smtClean="0"/>
              <a:t>谓词演算中的有效公式 </a:t>
            </a:r>
          </a:p>
        </p:txBody>
      </p:sp>
      <p:sp>
        <p:nvSpPr>
          <p:cNvPr id="167939" name="Rectangle 3"/>
          <p:cNvSpPr>
            <a:spLocks noGrp="1" noChangeArrowheads="1"/>
          </p:cNvSpPr>
          <p:nvPr>
            <p:ph type="body" idx="1"/>
          </p:nvPr>
        </p:nvSpPr>
        <p:spPr>
          <a:xfrm>
            <a:off x="250825" y="1052513"/>
            <a:ext cx="8642350" cy="5219700"/>
          </a:xfrm>
        </p:spPr>
        <p:txBody>
          <a:bodyPr/>
          <a:lstStyle/>
          <a:p>
            <a:pPr marL="0" indent="0" eaLnBrk="1" hangingPunct="1">
              <a:spcBef>
                <a:spcPct val="0"/>
              </a:spcBef>
              <a:buFont typeface="Wingdings" panose="05000000000000000000" pitchFamily="2" charset="2"/>
              <a:buNone/>
            </a:pPr>
            <a:r>
              <a:rPr lang="zh-CN" altLang="en-US" smtClean="0"/>
              <a:t>（</a:t>
            </a:r>
            <a:r>
              <a:rPr lang="en-US" altLang="zh-CN" smtClean="0"/>
              <a:t>1</a:t>
            </a:r>
            <a:r>
              <a:rPr lang="zh-CN" altLang="en-US" smtClean="0"/>
              <a:t>）</a:t>
            </a:r>
            <a:r>
              <a:rPr lang="en-US" altLang="zh-CN" smtClean="0">
                <a:solidFill>
                  <a:schemeClr val="accent2"/>
                </a:solidFill>
              </a:rPr>
              <a:t>E</a:t>
            </a:r>
            <a:r>
              <a:rPr lang="en-US" altLang="zh-CN" baseline="-25000" smtClean="0">
                <a:solidFill>
                  <a:schemeClr val="accent2"/>
                </a:solidFill>
              </a:rPr>
              <a:t>25</a:t>
            </a:r>
            <a:r>
              <a:rPr lang="zh-CN" altLang="en-US" smtClean="0"/>
              <a:t>：</a:t>
            </a:r>
            <a:r>
              <a:rPr lang="en-US" altLang="zh-CN" smtClean="0"/>
              <a:t>(</a:t>
            </a:r>
            <a:r>
              <a:rPr lang="en-US" altLang="zh-CN" smtClean="0">
                <a:sym typeface="Symbol" panose="05050102010706020507" pitchFamily="18" charset="2"/>
              </a:rPr>
              <a:t></a:t>
            </a:r>
            <a:r>
              <a:rPr lang="en-US" altLang="zh-CN" smtClean="0"/>
              <a:t>x)G(x) = (</a:t>
            </a:r>
            <a:r>
              <a:rPr lang="en-US" altLang="zh-CN" smtClean="0">
                <a:sym typeface="Symbol" panose="05050102010706020507" pitchFamily="18" charset="2"/>
              </a:rPr>
              <a:t></a:t>
            </a:r>
            <a:r>
              <a:rPr lang="en-US" altLang="zh-CN" smtClean="0"/>
              <a:t>y)G(y)</a:t>
            </a:r>
            <a:r>
              <a:rPr lang="zh-CN" altLang="en-US" smtClean="0"/>
              <a:t>；    </a:t>
            </a:r>
            <a:r>
              <a:rPr lang="en-US" altLang="zh-CN" smtClean="0"/>
              <a:t>(</a:t>
            </a:r>
            <a:r>
              <a:rPr lang="zh-CN" altLang="en-US" smtClean="0"/>
              <a:t>改名规则</a:t>
            </a:r>
            <a:r>
              <a:rPr lang="en-US" altLang="zh-CN" smtClean="0"/>
              <a:t>)</a:t>
            </a:r>
          </a:p>
          <a:p>
            <a:pPr marL="0" indent="0" eaLnBrk="1" hangingPunct="1">
              <a:spcBef>
                <a:spcPct val="0"/>
              </a:spcBef>
              <a:buFont typeface="Wingdings" panose="05000000000000000000" pitchFamily="2" charset="2"/>
              <a:buNone/>
            </a:pPr>
            <a:r>
              <a:rPr lang="en-US" altLang="zh-CN" smtClean="0"/>
              <a:t>     </a:t>
            </a:r>
            <a:r>
              <a:rPr lang="en-US" altLang="zh-CN" smtClean="0">
                <a:solidFill>
                  <a:schemeClr val="accent2"/>
                </a:solidFill>
              </a:rPr>
              <a:t>E</a:t>
            </a:r>
            <a:r>
              <a:rPr lang="en-US" altLang="zh-CN" baseline="-25000" smtClean="0">
                <a:solidFill>
                  <a:schemeClr val="accent2"/>
                </a:solidFill>
              </a:rPr>
              <a:t>26</a:t>
            </a:r>
            <a:r>
              <a:rPr lang="zh-CN" altLang="en-US" smtClean="0"/>
              <a:t>：</a:t>
            </a:r>
            <a:r>
              <a:rPr lang="en-US" altLang="zh-CN" smtClean="0"/>
              <a:t>(</a:t>
            </a:r>
            <a:r>
              <a:rPr lang="en-US" altLang="zh-CN" smtClean="0">
                <a:sym typeface="Symbol" panose="05050102010706020507" pitchFamily="18" charset="2"/>
              </a:rPr>
              <a:t></a:t>
            </a:r>
            <a:r>
              <a:rPr lang="en-US" altLang="zh-CN" smtClean="0"/>
              <a:t>x)G(x) = (</a:t>
            </a:r>
            <a:r>
              <a:rPr lang="en-US" altLang="zh-CN" smtClean="0">
                <a:sym typeface="Symbol" panose="05050102010706020507" pitchFamily="18" charset="2"/>
              </a:rPr>
              <a:t></a:t>
            </a:r>
            <a:r>
              <a:rPr lang="en-US" altLang="zh-CN" smtClean="0"/>
              <a:t>y)G(y)</a:t>
            </a:r>
            <a:r>
              <a:rPr lang="zh-CN" altLang="en-US" smtClean="0"/>
              <a:t>；                     </a:t>
            </a:r>
          </a:p>
          <a:p>
            <a:pPr marL="0" indent="0" eaLnBrk="1" hangingPunct="1">
              <a:spcBef>
                <a:spcPct val="0"/>
              </a:spcBef>
              <a:buFont typeface="Wingdings" panose="05000000000000000000" pitchFamily="2" charset="2"/>
              <a:buNone/>
            </a:pPr>
            <a:r>
              <a:rPr lang="zh-CN" altLang="en-US" smtClean="0"/>
              <a:t>（</a:t>
            </a:r>
            <a:r>
              <a:rPr lang="en-US" altLang="zh-CN" smtClean="0"/>
              <a:t>2</a:t>
            </a:r>
            <a:r>
              <a:rPr lang="zh-CN" altLang="en-US" smtClean="0"/>
              <a:t>）</a:t>
            </a:r>
            <a:r>
              <a:rPr lang="en-US" altLang="zh-CN" smtClean="0">
                <a:solidFill>
                  <a:schemeClr val="accent2"/>
                </a:solidFill>
              </a:rPr>
              <a:t>E</a:t>
            </a:r>
            <a:r>
              <a:rPr lang="en-US" altLang="zh-CN" baseline="-25000" smtClean="0">
                <a:solidFill>
                  <a:schemeClr val="accent2"/>
                </a:solidFill>
              </a:rPr>
              <a:t>27</a:t>
            </a:r>
            <a:r>
              <a:rPr lang="zh-CN" altLang="en-US" smtClean="0"/>
              <a:t>： </a:t>
            </a:r>
            <a:r>
              <a:rPr lang="zh-CN" altLang="en-US" smtClean="0">
                <a:solidFill>
                  <a:srgbClr val="0000CC"/>
                </a:solidFill>
                <a:sym typeface="Symbol" panose="05050102010706020507" pitchFamily="18" charset="2"/>
              </a:rPr>
              <a:t></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x)</a:t>
            </a:r>
            <a:r>
              <a:rPr lang="en-US" altLang="zh-CN" smtClean="0"/>
              <a:t>G(x) = </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a:t>
            </a:r>
            <a:r>
              <a:rPr lang="zh-CN" altLang="en-US" smtClean="0">
                <a:solidFill>
                  <a:srgbClr val="0000CC"/>
                </a:solidFill>
                <a:sym typeface="Symbol" panose="05050102010706020507" pitchFamily="18" charset="2"/>
              </a:rPr>
              <a:t></a:t>
            </a:r>
            <a:r>
              <a:rPr lang="en-US" altLang="zh-CN" smtClean="0"/>
              <a:t>G(x)</a:t>
            </a:r>
            <a:r>
              <a:rPr lang="zh-CN" altLang="en-US" smtClean="0"/>
              <a:t>；</a:t>
            </a:r>
          </a:p>
          <a:p>
            <a:pPr marL="0" indent="0" eaLnBrk="1" hangingPunct="1">
              <a:spcBef>
                <a:spcPct val="0"/>
              </a:spcBef>
              <a:buFont typeface="Wingdings" panose="05000000000000000000" pitchFamily="2" charset="2"/>
              <a:buNone/>
            </a:pPr>
            <a:r>
              <a:rPr lang="en-US" altLang="zh-CN" smtClean="0"/>
              <a:t>     </a:t>
            </a:r>
            <a:r>
              <a:rPr lang="en-US" altLang="zh-CN" smtClean="0">
                <a:solidFill>
                  <a:schemeClr val="accent2"/>
                </a:solidFill>
              </a:rPr>
              <a:t>E</a:t>
            </a:r>
            <a:r>
              <a:rPr lang="en-US" altLang="zh-CN" baseline="-25000" smtClean="0">
                <a:solidFill>
                  <a:schemeClr val="accent2"/>
                </a:solidFill>
              </a:rPr>
              <a:t>28</a:t>
            </a:r>
            <a:r>
              <a:rPr lang="zh-CN" altLang="en-US" smtClean="0"/>
              <a:t>：</a:t>
            </a:r>
            <a:r>
              <a:rPr lang="zh-CN" altLang="en-US" smtClean="0">
                <a:solidFill>
                  <a:srgbClr val="0000CC"/>
                </a:solidFill>
                <a:sym typeface="Symbol" panose="05050102010706020507" pitchFamily="18" charset="2"/>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a:t>
            </a:r>
            <a:r>
              <a:rPr lang="en-US" altLang="zh-CN" smtClean="0"/>
              <a:t>G(x) = </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a:t>
            </a:r>
            <a:r>
              <a:rPr lang="zh-CN" altLang="en-US" smtClean="0">
                <a:solidFill>
                  <a:srgbClr val="0000CC"/>
                </a:solidFill>
                <a:sym typeface="Symbol" panose="05050102010706020507" pitchFamily="18" charset="2"/>
              </a:rPr>
              <a:t></a:t>
            </a:r>
            <a:r>
              <a:rPr lang="en-US" altLang="zh-CN" smtClean="0"/>
              <a:t>G(x)</a:t>
            </a:r>
            <a:r>
              <a:rPr lang="zh-CN" altLang="en-US" smtClean="0"/>
              <a:t>；</a:t>
            </a:r>
            <a:r>
              <a:rPr lang="en-US" altLang="zh-CN" smtClean="0"/>
              <a:t>          </a:t>
            </a:r>
          </a:p>
          <a:p>
            <a:pPr marL="0" indent="0" eaLnBrk="1" hangingPunct="1">
              <a:spcBef>
                <a:spcPct val="0"/>
              </a:spcBef>
              <a:buFont typeface="Wingdings" panose="05000000000000000000" pitchFamily="2" charset="2"/>
              <a:buNone/>
            </a:pPr>
            <a:r>
              <a:rPr lang="en-US" altLang="zh-CN" smtClean="0"/>
              <a:t>                     (</a:t>
            </a:r>
            <a:r>
              <a:rPr lang="zh-CN" altLang="en-US" smtClean="0">
                <a:solidFill>
                  <a:srgbClr val="CC3300"/>
                </a:solidFill>
              </a:rPr>
              <a:t>量词转换律</a:t>
            </a:r>
            <a:r>
              <a:rPr lang="en-US" altLang="zh-CN" smtClean="0">
                <a:solidFill>
                  <a:srgbClr val="CC3300"/>
                </a:solidFill>
              </a:rPr>
              <a:t>/</a:t>
            </a:r>
            <a:r>
              <a:rPr lang="zh-CN" altLang="en-US" smtClean="0">
                <a:solidFill>
                  <a:srgbClr val="CC3300"/>
                </a:solidFill>
              </a:rPr>
              <a:t>量词否定等值式</a:t>
            </a:r>
            <a:r>
              <a:rPr lang="en-US" altLang="zh-CN" smtClean="0"/>
              <a:t>)</a:t>
            </a:r>
          </a:p>
          <a:p>
            <a:pPr marL="0" indent="0" eaLnBrk="1" hangingPunct="1">
              <a:spcBef>
                <a:spcPct val="0"/>
              </a:spcBef>
              <a:buFont typeface="Wingdings" panose="05000000000000000000" pitchFamily="2" charset="2"/>
              <a:buNone/>
            </a:pPr>
            <a:r>
              <a:rPr lang="zh-CN" altLang="en-US" smtClean="0"/>
              <a:t>（</a:t>
            </a:r>
            <a:r>
              <a:rPr lang="en-US" altLang="zh-CN" smtClean="0"/>
              <a:t>3</a:t>
            </a:r>
            <a:r>
              <a:rPr lang="zh-CN" altLang="en-US" smtClean="0"/>
              <a:t>）</a:t>
            </a:r>
            <a:r>
              <a:rPr lang="en-US" altLang="zh-CN" smtClean="0">
                <a:solidFill>
                  <a:schemeClr val="accent2"/>
                </a:solidFill>
              </a:rPr>
              <a:t>E</a:t>
            </a:r>
            <a:r>
              <a:rPr lang="en-US" altLang="zh-CN" baseline="-25000" smtClean="0">
                <a:solidFill>
                  <a:schemeClr val="accent2"/>
                </a:solidFill>
              </a:rPr>
              <a:t>29</a:t>
            </a:r>
            <a:r>
              <a:rPr lang="zh-CN" altLang="en-US" smtClean="0"/>
              <a:t>：</a:t>
            </a:r>
            <a:r>
              <a:rPr lang="en-US" altLang="zh-CN" smtClean="0"/>
              <a:t>(</a:t>
            </a:r>
            <a:r>
              <a:rPr lang="en-US" altLang="zh-CN" smtClean="0">
                <a:sym typeface="Symbol" panose="05050102010706020507" pitchFamily="18" charset="2"/>
              </a:rPr>
              <a:t></a:t>
            </a:r>
            <a:r>
              <a:rPr lang="en-US" altLang="zh-CN" smtClean="0"/>
              <a:t>x)(G(x)∨S) = (</a:t>
            </a:r>
            <a:r>
              <a:rPr lang="en-US" altLang="zh-CN" smtClean="0">
                <a:sym typeface="Symbol" panose="05050102010706020507" pitchFamily="18" charset="2"/>
              </a:rPr>
              <a:t></a:t>
            </a:r>
            <a:r>
              <a:rPr lang="en-US" altLang="zh-CN" smtClean="0"/>
              <a:t>x)G(x)∨S</a:t>
            </a:r>
            <a:r>
              <a:rPr lang="zh-CN" altLang="en-US" smtClean="0"/>
              <a:t>；</a:t>
            </a:r>
            <a:endParaRPr lang="de-DE" altLang="zh-CN" smtClean="0"/>
          </a:p>
          <a:p>
            <a:pPr marL="0" indent="0" eaLnBrk="1" hangingPunct="1">
              <a:spcBef>
                <a:spcPct val="0"/>
              </a:spcBef>
              <a:buFont typeface="Wingdings" panose="05000000000000000000" pitchFamily="2" charset="2"/>
              <a:buNone/>
            </a:pPr>
            <a:r>
              <a:rPr lang="de-DE" altLang="zh-CN" smtClean="0"/>
              <a:t>     </a:t>
            </a:r>
            <a:r>
              <a:rPr lang="de-DE" altLang="zh-CN" smtClean="0">
                <a:solidFill>
                  <a:schemeClr val="accent2"/>
                </a:solidFill>
              </a:rPr>
              <a:t>E</a:t>
            </a:r>
            <a:r>
              <a:rPr lang="de-DE" altLang="zh-CN" baseline="-25000" smtClean="0">
                <a:solidFill>
                  <a:schemeClr val="accent2"/>
                </a:solidFill>
              </a:rPr>
              <a:t>30</a:t>
            </a:r>
            <a:r>
              <a:rPr lang="zh-CN" altLang="de-DE" smtClean="0"/>
              <a:t>：</a:t>
            </a:r>
            <a:r>
              <a:rPr lang="de-DE" altLang="zh-CN" smtClean="0"/>
              <a:t>(</a:t>
            </a:r>
            <a:r>
              <a:rPr lang="en-US" altLang="zh-CN" smtClean="0">
                <a:sym typeface="Symbol" panose="05050102010706020507" pitchFamily="18" charset="2"/>
              </a:rPr>
              <a:t></a:t>
            </a:r>
            <a:r>
              <a:rPr lang="de-DE" altLang="zh-CN" smtClean="0"/>
              <a:t>x)(G(x)∧S) = (</a:t>
            </a:r>
            <a:r>
              <a:rPr lang="en-US" altLang="zh-CN" smtClean="0">
                <a:sym typeface="Symbol" panose="05050102010706020507" pitchFamily="18" charset="2"/>
              </a:rPr>
              <a:t></a:t>
            </a:r>
            <a:r>
              <a:rPr lang="de-DE" altLang="zh-CN" smtClean="0"/>
              <a:t>x)G(x)∧S</a:t>
            </a:r>
            <a:r>
              <a:rPr lang="zh-CN" altLang="de-DE" smtClean="0"/>
              <a:t>；</a:t>
            </a:r>
          </a:p>
          <a:p>
            <a:pPr marL="0" indent="0" eaLnBrk="1" hangingPunct="1">
              <a:spcBef>
                <a:spcPct val="0"/>
              </a:spcBef>
              <a:buFont typeface="Wingdings" panose="05000000000000000000" pitchFamily="2" charset="2"/>
              <a:buNone/>
            </a:pPr>
            <a:r>
              <a:rPr lang="zh-CN" altLang="de-DE" smtClean="0"/>
              <a:t>     </a:t>
            </a:r>
            <a:r>
              <a:rPr lang="de-DE" altLang="zh-CN" smtClean="0">
                <a:solidFill>
                  <a:schemeClr val="accent2"/>
                </a:solidFill>
              </a:rPr>
              <a:t>E</a:t>
            </a:r>
            <a:r>
              <a:rPr lang="de-DE" altLang="zh-CN" baseline="-25000" smtClean="0">
                <a:solidFill>
                  <a:schemeClr val="accent2"/>
                </a:solidFill>
              </a:rPr>
              <a:t>31</a:t>
            </a:r>
            <a:r>
              <a:rPr lang="zh-CN" altLang="de-DE" smtClean="0"/>
              <a:t>：</a:t>
            </a:r>
            <a:r>
              <a:rPr lang="de-DE" altLang="zh-CN" smtClean="0"/>
              <a:t>(</a:t>
            </a:r>
            <a:r>
              <a:rPr lang="en-US" altLang="zh-CN" smtClean="0">
                <a:sym typeface="Symbol" panose="05050102010706020507" pitchFamily="18" charset="2"/>
              </a:rPr>
              <a:t></a:t>
            </a:r>
            <a:r>
              <a:rPr lang="de-DE" altLang="zh-CN" smtClean="0"/>
              <a:t>x)(G(x)∨S) = (</a:t>
            </a:r>
            <a:r>
              <a:rPr lang="en-US" altLang="zh-CN" smtClean="0">
                <a:sym typeface="Symbol" panose="05050102010706020507" pitchFamily="18" charset="2"/>
              </a:rPr>
              <a:t></a:t>
            </a:r>
            <a:r>
              <a:rPr lang="de-DE" altLang="zh-CN" smtClean="0"/>
              <a:t>x)G(x)∨S</a:t>
            </a:r>
            <a:r>
              <a:rPr lang="zh-CN" altLang="de-DE" smtClean="0"/>
              <a:t>；</a:t>
            </a:r>
          </a:p>
          <a:p>
            <a:pPr marL="0" indent="0" eaLnBrk="1" hangingPunct="1">
              <a:spcBef>
                <a:spcPct val="0"/>
              </a:spcBef>
              <a:buFont typeface="Wingdings" panose="05000000000000000000" pitchFamily="2" charset="2"/>
              <a:buNone/>
            </a:pPr>
            <a:r>
              <a:rPr lang="zh-CN" altLang="de-DE" smtClean="0"/>
              <a:t>     </a:t>
            </a:r>
            <a:r>
              <a:rPr lang="de-DE" altLang="zh-CN" smtClean="0">
                <a:solidFill>
                  <a:schemeClr val="accent2"/>
                </a:solidFill>
              </a:rPr>
              <a:t>E</a:t>
            </a:r>
            <a:r>
              <a:rPr lang="de-DE" altLang="zh-CN" baseline="-25000" smtClean="0">
                <a:solidFill>
                  <a:schemeClr val="accent2"/>
                </a:solidFill>
              </a:rPr>
              <a:t>32</a:t>
            </a:r>
            <a:r>
              <a:rPr lang="zh-CN" altLang="de-DE" smtClean="0"/>
              <a:t>：</a:t>
            </a:r>
            <a:r>
              <a:rPr lang="de-DE" altLang="zh-CN" smtClean="0"/>
              <a:t>(</a:t>
            </a:r>
            <a:r>
              <a:rPr lang="en-US" altLang="zh-CN" smtClean="0">
                <a:sym typeface="Symbol" panose="05050102010706020507" pitchFamily="18" charset="2"/>
              </a:rPr>
              <a:t></a:t>
            </a:r>
            <a:r>
              <a:rPr lang="de-DE" altLang="zh-CN" smtClean="0"/>
              <a:t>x)(G(x)∧S) = (</a:t>
            </a:r>
            <a:r>
              <a:rPr lang="en-US" altLang="zh-CN" smtClean="0">
                <a:sym typeface="Symbol" panose="05050102010706020507" pitchFamily="18" charset="2"/>
              </a:rPr>
              <a:t></a:t>
            </a:r>
            <a:r>
              <a:rPr lang="de-DE" altLang="zh-CN" smtClean="0"/>
              <a:t>x)G(x)∧S</a:t>
            </a:r>
            <a:r>
              <a:rPr lang="zh-CN" altLang="de-DE" smtClean="0"/>
              <a:t>；   </a:t>
            </a:r>
            <a:r>
              <a:rPr lang="en-US" altLang="zh-CN" smtClean="0"/>
              <a:t>                  </a:t>
            </a:r>
          </a:p>
          <a:p>
            <a:pPr marL="0" indent="0" eaLnBrk="1" hangingPunct="1">
              <a:spcBef>
                <a:spcPct val="0"/>
              </a:spcBef>
              <a:buFont typeface="Wingdings" panose="05000000000000000000" pitchFamily="2" charset="2"/>
              <a:buNone/>
            </a:pPr>
            <a:r>
              <a:rPr lang="en-US" altLang="zh-CN" smtClean="0"/>
              <a:t>                       </a:t>
            </a:r>
            <a:r>
              <a:rPr lang="en-US" altLang="zh-CN" smtClean="0">
                <a:solidFill>
                  <a:schemeClr val="accent1"/>
                </a:solidFill>
              </a:rPr>
              <a:t>(</a:t>
            </a:r>
            <a:r>
              <a:rPr lang="zh-CN" altLang="en-US" smtClean="0">
                <a:solidFill>
                  <a:schemeClr val="accent1"/>
                </a:solidFill>
              </a:rPr>
              <a:t>量词辖域的扩张与收缩律</a:t>
            </a:r>
            <a:r>
              <a:rPr lang="en-US" altLang="zh-CN" smtClean="0">
                <a:solidFill>
                  <a:schemeClr val="accent1"/>
                </a:solidFill>
              </a:rPr>
              <a:t>)</a:t>
            </a:r>
            <a:endParaRPr lang="zh-CN" altLang="de-DE" smtClean="0">
              <a:solidFill>
                <a:schemeClr val="accent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slide(fromLeft)">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slide(fromLeft)">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slide(fromLeft)">
                                      <p:cBhvr>
                                        <p:cTn id="17" dur="500"/>
                                        <p:tgtEl>
                                          <p:spTgt spid="167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67939">
                                            <p:txEl>
                                              <p:pRg st="3" end="3"/>
                                            </p:txEl>
                                          </p:spTgt>
                                        </p:tgtEl>
                                        <p:attrNameLst>
                                          <p:attrName>style.visibility</p:attrName>
                                        </p:attrNameLst>
                                      </p:cBhvr>
                                      <p:to>
                                        <p:strVal val="visible"/>
                                      </p:to>
                                    </p:set>
                                    <p:animEffect transition="in" filter="slide(fromLeft)">
                                      <p:cBhvr>
                                        <p:cTn id="22" dur="500"/>
                                        <p:tgtEl>
                                          <p:spTgt spid="167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67939">
                                            <p:txEl>
                                              <p:pRg st="4" end="4"/>
                                            </p:txEl>
                                          </p:spTgt>
                                        </p:tgtEl>
                                        <p:attrNameLst>
                                          <p:attrName>style.visibility</p:attrName>
                                        </p:attrNameLst>
                                      </p:cBhvr>
                                      <p:to>
                                        <p:strVal val="visible"/>
                                      </p:to>
                                    </p:set>
                                    <p:animEffect transition="in" filter="slide(fromLeft)">
                                      <p:cBhvr>
                                        <p:cTn id="27" dur="500"/>
                                        <p:tgtEl>
                                          <p:spTgt spid="167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67939">
                                            <p:txEl>
                                              <p:pRg st="5" end="5"/>
                                            </p:txEl>
                                          </p:spTgt>
                                        </p:tgtEl>
                                        <p:attrNameLst>
                                          <p:attrName>style.visibility</p:attrName>
                                        </p:attrNameLst>
                                      </p:cBhvr>
                                      <p:to>
                                        <p:strVal val="visible"/>
                                      </p:to>
                                    </p:set>
                                    <p:animEffect transition="in" filter="slide(fromLeft)">
                                      <p:cBhvr>
                                        <p:cTn id="32" dur="500"/>
                                        <p:tgtEl>
                                          <p:spTgt spid="167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67939">
                                            <p:txEl>
                                              <p:pRg st="6" end="6"/>
                                            </p:txEl>
                                          </p:spTgt>
                                        </p:tgtEl>
                                        <p:attrNameLst>
                                          <p:attrName>style.visibility</p:attrName>
                                        </p:attrNameLst>
                                      </p:cBhvr>
                                      <p:to>
                                        <p:strVal val="visible"/>
                                      </p:to>
                                    </p:set>
                                    <p:animEffect transition="in" filter="slide(fromLeft)">
                                      <p:cBhvr>
                                        <p:cTn id="37" dur="500"/>
                                        <p:tgtEl>
                                          <p:spTgt spid="167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167939">
                                            <p:txEl>
                                              <p:pRg st="7" end="7"/>
                                            </p:txEl>
                                          </p:spTgt>
                                        </p:tgtEl>
                                        <p:attrNameLst>
                                          <p:attrName>style.visibility</p:attrName>
                                        </p:attrNameLst>
                                      </p:cBhvr>
                                      <p:to>
                                        <p:strVal val="visible"/>
                                      </p:to>
                                    </p:set>
                                    <p:animEffect transition="in" filter="slide(fromLeft)">
                                      <p:cBhvr>
                                        <p:cTn id="42" dur="500"/>
                                        <p:tgtEl>
                                          <p:spTgt spid="1679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67939">
                                            <p:txEl>
                                              <p:pRg st="8" end="8"/>
                                            </p:txEl>
                                          </p:spTgt>
                                        </p:tgtEl>
                                        <p:attrNameLst>
                                          <p:attrName>style.visibility</p:attrName>
                                        </p:attrNameLst>
                                      </p:cBhvr>
                                      <p:to>
                                        <p:strVal val="visible"/>
                                      </p:to>
                                    </p:set>
                                    <p:animEffect transition="in" filter="slide(fromLeft)">
                                      <p:cBhvr>
                                        <p:cTn id="47" dur="500"/>
                                        <p:tgtEl>
                                          <p:spTgt spid="1679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67939">
                                            <p:txEl>
                                              <p:pRg st="9" end="9"/>
                                            </p:txEl>
                                          </p:spTgt>
                                        </p:tgtEl>
                                        <p:attrNameLst>
                                          <p:attrName>style.visibility</p:attrName>
                                        </p:attrNameLst>
                                      </p:cBhvr>
                                      <p:to>
                                        <p:strVal val="visible"/>
                                      </p:to>
                                    </p:set>
                                    <p:animEffect transition="in" filter="slide(fromLeft)">
                                      <p:cBhvr>
                                        <p:cTn id="52" dur="500"/>
                                        <p:tgtEl>
                                          <p:spTgt spid="1679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8B12EF2B-5EDE-4E4F-901B-5A0A9ADEA22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3731" name="Rectangle 2"/>
          <p:cNvSpPr>
            <a:spLocks noGrp="1" noChangeArrowheads="1"/>
          </p:cNvSpPr>
          <p:nvPr>
            <p:ph type="title"/>
          </p:nvPr>
        </p:nvSpPr>
        <p:spPr/>
        <p:txBody>
          <a:bodyPr/>
          <a:lstStyle/>
          <a:p>
            <a:pPr eaLnBrk="1" hangingPunct="1"/>
            <a:r>
              <a:rPr lang="zh-CN" altLang="en-US" smtClean="0"/>
              <a:t>谓词演算中的有效公式（续）</a:t>
            </a:r>
          </a:p>
        </p:txBody>
      </p:sp>
      <p:sp>
        <p:nvSpPr>
          <p:cNvPr id="212996" name="Rectangle 4"/>
          <p:cNvSpPr>
            <a:spLocks noGrp="1" noChangeArrowheads="1"/>
          </p:cNvSpPr>
          <p:nvPr>
            <p:ph type="body" idx="1"/>
          </p:nvPr>
        </p:nvSpPr>
        <p:spPr>
          <a:xfrm>
            <a:off x="250825" y="1341438"/>
            <a:ext cx="8713788" cy="4794250"/>
          </a:xfrm>
          <a:noFill/>
        </p:spPr>
        <p:txBody>
          <a:bodyPr/>
          <a:lstStyle/>
          <a:p>
            <a:pPr marL="0" indent="0" eaLnBrk="1" hangingPunct="1">
              <a:buFont typeface="Wingdings" panose="05000000000000000000" pitchFamily="2" charset="2"/>
              <a:buNone/>
            </a:pPr>
            <a:r>
              <a:rPr lang="zh-CN" altLang="de-DE" smtClean="0"/>
              <a:t>（</a:t>
            </a:r>
            <a:r>
              <a:rPr lang="de-DE" altLang="zh-CN" smtClean="0"/>
              <a:t>4</a:t>
            </a:r>
            <a:r>
              <a:rPr lang="zh-CN" altLang="de-DE" smtClean="0"/>
              <a:t>）</a:t>
            </a:r>
            <a:r>
              <a:rPr lang="de-DE" altLang="zh-CN" smtClean="0">
                <a:solidFill>
                  <a:srgbClr val="FF0000"/>
                </a:solidFill>
              </a:rPr>
              <a:t>E</a:t>
            </a:r>
            <a:r>
              <a:rPr lang="de-DE" altLang="zh-CN" baseline="-25000" smtClean="0">
                <a:solidFill>
                  <a:srgbClr val="FF0000"/>
                </a:solidFill>
              </a:rPr>
              <a:t>33</a:t>
            </a:r>
            <a:r>
              <a:rPr lang="zh-CN" altLang="de-DE" smtClean="0"/>
              <a:t>：</a:t>
            </a:r>
            <a:r>
              <a:rPr lang="de-DE" altLang="zh-CN" smtClean="0"/>
              <a:t>(</a:t>
            </a:r>
            <a:r>
              <a:rPr lang="en-US" altLang="zh-CN" smtClean="0">
                <a:sym typeface="Symbol" panose="05050102010706020507" pitchFamily="18" charset="2"/>
              </a:rPr>
              <a:t></a:t>
            </a:r>
            <a:r>
              <a:rPr lang="de-DE" altLang="zh-CN" smtClean="0"/>
              <a:t>x)(G(x)∧H(x))</a:t>
            </a:r>
          </a:p>
          <a:p>
            <a:pPr marL="0" indent="0" eaLnBrk="1" hangingPunct="1">
              <a:buFont typeface="Wingdings" panose="05000000000000000000" pitchFamily="2" charset="2"/>
              <a:buNone/>
            </a:pPr>
            <a:r>
              <a:rPr lang="de-DE" altLang="zh-CN" smtClean="0"/>
              <a:t>          =(</a:t>
            </a:r>
            <a:r>
              <a:rPr lang="en-US" altLang="zh-CN" smtClean="0">
                <a:sym typeface="Symbol" panose="05050102010706020507" pitchFamily="18" charset="2"/>
              </a:rPr>
              <a:t></a:t>
            </a:r>
            <a:r>
              <a:rPr lang="de-DE" altLang="zh-CN" smtClean="0"/>
              <a:t>x)G(x)∧(</a:t>
            </a:r>
            <a:r>
              <a:rPr lang="en-US" altLang="zh-CN" smtClean="0">
                <a:sym typeface="Symbol" panose="05050102010706020507" pitchFamily="18" charset="2"/>
              </a:rPr>
              <a:t></a:t>
            </a:r>
            <a:r>
              <a:rPr lang="de-DE" altLang="zh-CN" smtClean="0"/>
              <a:t>x)H(x)</a:t>
            </a:r>
            <a:r>
              <a:rPr lang="zh-CN" altLang="de-DE" smtClean="0"/>
              <a:t>；     </a:t>
            </a:r>
          </a:p>
          <a:p>
            <a:pPr marL="0" indent="0" eaLnBrk="1" hangingPunct="1">
              <a:buFont typeface="Wingdings" panose="05000000000000000000" pitchFamily="2" charset="2"/>
              <a:buNone/>
            </a:pPr>
            <a:r>
              <a:rPr lang="de-DE" altLang="zh-CN" smtClean="0"/>
              <a:t>     </a:t>
            </a:r>
            <a:r>
              <a:rPr lang="de-DE" altLang="zh-CN" smtClean="0">
                <a:solidFill>
                  <a:srgbClr val="FF0000"/>
                </a:solidFill>
              </a:rPr>
              <a:t>E</a:t>
            </a:r>
            <a:r>
              <a:rPr lang="de-DE" altLang="zh-CN" baseline="-25000" smtClean="0">
                <a:solidFill>
                  <a:srgbClr val="FF0000"/>
                </a:solidFill>
              </a:rPr>
              <a:t>34</a:t>
            </a:r>
            <a:r>
              <a:rPr lang="zh-CN" altLang="de-DE" smtClean="0"/>
              <a:t>：</a:t>
            </a:r>
            <a:r>
              <a:rPr lang="de-DE" altLang="zh-CN" smtClean="0"/>
              <a:t>(</a:t>
            </a:r>
            <a:r>
              <a:rPr lang="en-US" altLang="zh-CN" smtClean="0">
                <a:sym typeface="Symbol" panose="05050102010706020507" pitchFamily="18" charset="2"/>
              </a:rPr>
              <a:t></a:t>
            </a:r>
            <a:r>
              <a:rPr lang="de-DE" altLang="zh-CN" smtClean="0"/>
              <a:t>x)(G(x)∨H(x))</a:t>
            </a:r>
          </a:p>
          <a:p>
            <a:pPr marL="0" indent="0" eaLnBrk="1" hangingPunct="1">
              <a:buFont typeface="Wingdings" panose="05000000000000000000" pitchFamily="2" charset="2"/>
              <a:buNone/>
            </a:pPr>
            <a:r>
              <a:rPr lang="de-DE" altLang="zh-CN" smtClean="0"/>
              <a:t>          =(</a:t>
            </a:r>
            <a:r>
              <a:rPr lang="en-US" altLang="zh-CN" smtClean="0">
                <a:sym typeface="Symbol" panose="05050102010706020507" pitchFamily="18" charset="2"/>
              </a:rPr>
              <a:t></a:t>
            </a:r>
            <a:r>
              <a:rPr lang="de-DE" altLang="zh-CN" smtClean="0"/>
              <a:t>x)G(x)∨(</a:t>
            </a:r>
            <a:r>
              <a:rPr lang="en-US" altLang="zh-CN" smtClean="0">
                <a:sym typeface="Symbol" panose="05050102010706020507" pitchFamily="18" charset="2"/>
              </a:rPr>
              <a:t></a:t>
            </a:r>
            <a:r>
              <a:rPr lang="de-DE" altLang="zh-CN" smtClean="0"/>
              <a:t>x)H(x)</a:t>
            </a:r>
            <a:r>
              <a:rPr lang="zh-CN" altLang="de-DE" smtClean="0"/>
              <a:t>；   </a:t>
            </a:r>
            <a:r>
              <a:rPr lang="de-DE" altLang="zh-CN" smtClean="0"/>
              <a:t>(</a:t>
            </a:r>
            <a:r>
              <a:rPr lang="zh-CN" altLang="de-DE" smtClean="0">
                <a:solidFill>
                  <a:schemeClr val="accent1"/>
                </a:solidFill>
              </a:rPr>
              <a:t>量词分配律</a:t>
            </a:r>
            <a:r>
              <a:rPr lang="de-DE" altLang="zh-CN" smtClean="0"/>
              <a:t>)</a:t>
            </a:r>
            <a:endParaRPr lang="zh-CN" altLang="de-DE" smtClean="0"/>
          </a:p>
          <a:p>
            <a:pPr marL="0" indent="0" eaLnBrk="1" hangingPunct="1">
              <a:buFont typeface="Wingdings" panose="05000000000000000000" pitchFamily="2" charset="2"/>
              <a:buNone/>
            </a:pPr>
            <a:r>
              <a:rPr lang="zh-CN" altLang="de-DE" smtClean="0"/>
              <a:t>（</a:t>
            </a:r>
            <a:r>
              <a:rPr lang="fr-FR" altLang="zh-CN" smtClean="0"/>
              <a:t>5</a:t>
            </a:r>
            <a:r>
              <a:rPr lang="zh-CN" altLang="de-DE" smtClean="0"/>
              <a:t>）</a:t>
            </a:r>
            <a:r>
              <a:rPr lang="fr-FR" altLang="zh-CN" smtClean="0">
                <a:solidFill>
                  <a:srgbClr val="FF0000"/>
                </a:solidFill>
              </a:rPr>
              <a:t>E</a:t>
            </a:r>
            <a:r>
              <a:rPr lang="fr-FR" altLang="zh-CN" baseline="-25000" smtClean="0">
                <a:solidFill>
                  <a:srgbClr val="FF0000"/>
                </a:solidFill>
              </a:rPr>
              <a:t>35</a:t>
            </a:r>
            <a:r>
              <a:rPr lang="zh-CN" altLang="de-DE" smtClean="0"/>
              <a:t>：</a:t>
            </a:r>
            <a:r>
              <a:rPr lang="fr-FR" altLang="zh-CN" smtClean="0"/>
              <a:t>(</a:t>
            </a:r>
            <a:r>
              <a:rPr lang="en-US" altLang="zh-CN" smtClean="0">
                <a:sym typeface="Symbol" panose="05050102010706020507" pitchFamily="18" charset="2"/>
              </a:rPr>
              <a:t></a:t>
            </a:r>
            <a:r>
              <a:rPr lang="fr-FR" altLang="zh-CN" smtClean="0"/>
              <a:t>x)G(x)∨(</a:t>
            </a:r>
            <a:r>
              <a:rPr lang="en-US" altLang="zh-CN" smtClean="0">
                <a:sym typeface="Symbol" panose="05050102010706020507" pitchFamily="18" charset="2"/>
              </a:rPr>
              <a:t></a:t>
            </a:r>
            <a:r>
              <a:rPr lang="fr-FR" altLang="zh-CN" smtClean="0"/>
              <a:t>x)H(x)</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y)(G(x)∨H(y))</a:t>
            </a:r>
            <a:r>
              <a:rPr lang="zh-CN" altLang="de-DE" smtClean="0"/>
              <a:t>；</a:t>
            </a:r>
            <a:endParaRPr lang="zh-CN" altLang="fr-FR" smtClean="0"/>
          </a:p>
          <a:p>
            <a:pPr marL="0" indent="0" eaLnBrk="1" hangingPunct="1">
              <a:buFont typeface="Wingdings" panose="05000000000000000000" pitchFamily="2" charset="2"/>
              <a:buNone/>
            </a:pPr>
            <a:r>
              <a:rPr lang="zh-CN" altLang="fr-FR" smtClean="0"/>
              <a:t>     </a:t>
            </a:r>
            <a:r>
              <a:rPr lang="fr-FR" altLang="zh-CN" smtClean="0">
                <a:solidFill>
                  <a:srgbClr val="FF0000"/>
                </a:solidFill>
              </a:rPr>
              <a:t>E</a:t>
            </a:r>
            <a:r>
              <a:rPr lang="fr-FR" altLang="zh-CN" baseline="-25000" smtClean="0">
                <a:solidFill>
                  <a:srgbClr val="FF0000"/>
                </a:solidFill>
              </a:rPr>
              <a:t>36</a:t>
            </a:r>
            <a:r>
              <a:rPr lang="zh-CN" altLang="fr-FR" smtClean="0"/>
              <a:t>：</a:t>
            </a:r>
            <a:r>
              <a:rPr lang="fr-FR" altLang="zh-CN" smtClean="0"/>
              <a:t>(</a:t>
            </a:r>
            <a:r>
              <a:rPr lang="en-US" altLang="zh-CN" smtClean="0">
                <a:sym typeface="Symbol" panose="05050102010706020507" pitchFamily="18" charset="2"/>
              </a:rPr>
              <a:t></a:t>
            </a:r>
            <a:r>
              <a:rPr lang="fr-FR" altLang="zh-CN" smtClean="0"/>
              <a:t>x)G(x)∧(</a:t>
            </a:r>
            <a:r>
              <a:rPr lang="en-US" altLang="zh-CN" smtClean="0">
                <a:sym typeface="Symbol" panose="05050102010706020507" pitchFamily="18" charset="2"/>
              </a:rPr>
              <a:t></a:t>
            </a:r>
            <a:r>
              <a:rPr lang="fr-FR" altLang="zh-CN" smtClean="0"/>
              <a:t>x)H(x) </a:t>
            </a:r>
          </a:p>
          <a:p>
            <a:pPr marL="0" indent="0" eaLnBrk="1" hangingPunct="1">
              <a:buFont typeface="Wingdings" panose="05000000000000000000" pitchFamily="2" charset="2"/>
              <a:buNone/>
            </a:pPr>
            <a:r>
              <a:rPr lang="fr-FR" altLang="zh-CN" smtClean="0"/>
              <a:t>          =(</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y)(G(x)∧H(y))</a:t>
            </a:r>
            <a:r>
              <a:rPr lang="zh-CN" altLang="fr-FR" smtClean="0"/>
              <a:t>；</a:t>
            </a:r>
            <a:endParaRPr lang="zh-CN"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animEffect transition="in" filter="slide(fromLeft)">
                                      <p:cBhvr>
                                        <p:cTn id="7" dur="500"/>
                                        <p:tgtEl>
                                          <p:spTgt spid="2129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12996">
                                            <p:txEl>
                                              <p:pRg st="1" end="1"/>
                                            </p:txEl>
                                          </p:spTgt>
                                        </p:tgtEl>
                                        <p:attrNameLst>
                                          <p:attrName>style.visibility</p:attrName>
                                        </p:attrNameLst>
                                      </p:cBhvr>
                                      <p:to>
                                        <p:strVal val="visible"/>
                                      </p:to>
                                    </p:set>
                                    <p:animEffect transition="in" filter="slide(fromLeft)">
                                      <p:cBhvr>
                                        <p:cTn id="12" dur="500"/>
                                        <p:tgtEl>
                                          <p:spTgt spid="2129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12996">
                                            <p:txEl>
                                              <p:pRg st="2" end="2"/>
                                            </p:txEl>
                                          </p:spTgt>
                                        </p:tgtEl>
                                        <p:attrNameLst>
                                          <p:attrName>style.visibility</p:attrName>
                                        </p:attrNameLst>
                                      </p:cBhvr>
                                      <p:to>
                                        <p:strVal val="visible"/>
                                      </p:to>
                                    </p:set>
                                    <p:animEffect transition="in" filter="slide(fromLeft)">
                                      <p:cBhvr>
                                        <p:cTn id="17" dur="500"/>
                                        <p:tgtEl>
                                          <p:spTgt spid="2129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12996">
                                            <p:txEl>
                                              <p:pRg st="3" end="3"/>
                                            </p:txEl>
                                          </p:spTgt>
                                        </p:tgtEl>
                                        <p:attrNameLst>
                                          <p:attrName>style.visibility</p:attrName>
                                        </p:attrNameLst>
                                      </p:cBhvr>
                                      <p:to>
                                        <p:strVal val="visible"/>
                                      </p:to>
                                    </p:set>
                                    <p:animEffect transition="in" filter="slide(fromLeft)">
                                      <p:cBhvr>
                                        <p:cTn id="22" dur="500"/>
                                        <p:tgtEl>
                                          <p:spTgt spid="2129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12996">
                                            <p:txEl>
                                              <p:pRg st="4" end="4"/>
                                            </p:txEl>
                                          </p:spTgt>
                                        </p:tgtEl>
                                        <p:attrNameLst>
                                          <p:attrName>style.visibility</p:attrName>
                                        </p:attrNameLst>
                                      </p:cBhvr>
                                      <p:to>
                                        <p:strVal val="visible"/>
                                      </p:to>
                                    </p:set>
                                    <p:animEffect transition="in" filter="slide(fromLeft)">
                                      <p:cBhvr>
                                        <p:cTn id="27" dur="500"/>
                                        <p:tgtEl>
                                          <p:spTgt spid="2129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12996">
                                            <p:txEl>
                                              <p:pRg st="5" end="5"/>
                                            </p:txEl>
                                          </p:spTgt>
                                        </p:tgtEl>
                                        <p:attrNameLst>
                                          <p:attrName>style.visibility</p:attrName>
                                        </p:attrNameLst>
                                      </p:cBhvr>
                                      <p:to>
                                        <p:strVal val="visible"/>
                                      </p:to>
                                    </p:set>
                                    <p:animEffect transition="in" filter="slide(fromLeft)">
                                      <p:cBhvr>
                                        <p:cTn id="32" dur="500"/>
                                        <p:tgtEl>
                                          <p:spTgt spid="21299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12996">
                                            <p:txEl>
                                              <p:pRg st="6" end="6"/>
                                            </p:txEl>
                                          </p:spTgt>
                                        </p:tgtEl>
                                        <p:attrNameLst>
                                          <p:attrName>style.visibility</p:attrName>
                                        </p:attrNameLst>
                                      </p:cBhvr>
                                      <p:to>
                                        <p:strVal val="visible"/>
                                      </p:to>
                                    </p:set>
                                    <p:animEffect transition="in" filter="slide(fromLeft)">
                                      <p:cBhvr>
                                        <p:cTn id="37" dur="500"/>
                                        <p:tgtEl>
                                          <p:spTgt spid="21299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12996">
                                            <p:txEl>
                                              <p:pRg st="7" end="7"/>
                                            </p:txEl>
                                          </p:spTgt>
                                        </p:tgtEl>
                                        <p:attrNameLst>
                                          <p:attrName>style.visibility</p:attrName>
                                        </p:attrNameLst>
                                      </p:cBhvr>
                                      <p:to>
                                        <p:strVal val="visible"/>
                                      </p:to>
                                    </p:set>
                                    <p:animEffect transition="in" filter="slide(fromLeft)">
                                      <p:cBhvr>
                                        <p:cTn id="42" dur="500"/>
                                        <p:tgtEl>
                                          <p:spTgt spid="2129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5FA38DF-0F22-4F48-ABBD-DBD10EBC755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4755" name="Rectangle 2"/>
          <p:cNvSpPr>
            <a:spLocks noGrp="1" noChangeArrowheads="1"/>
          </p:cNvSpPr>
          <p:nvPr>
            <p:ph type="title"/>
          </p:nvPr>
        </p:nvSpPr>
        <p:spPr>
          <a:xfrm>
            <a:off x="720725" y="404813"/>
            <a:ext cx="6480175" cy="720725"/>
          </a:xfrm>
        </p:spPr>
        <p:txBody>
          <a:bodyPr/>
          <a:lstStyle/>
          <a:p>
            <a:pPr eaLnBrk="1" hangingPunct="1"/>
            <a:r>
              <a:rPr lang="zh-CN" altLang="en-US" smtClean="0">
                <a:latin typeface="宋体" panose="02010600030101010101" pitchFamily="2" charset="-122"/>
              </a:rPr>
              <a:t>例</a:t>
            </a:r>
            <a:r>
              <a:rPr lang="en-US" altLang="zh-CN" smtClean="0">
                <a:latin typeface="宋体" panose="02010600030101010101" pitchFamily="2" charset="-122"/>
              </a:rPr>
              <a:t>1</a:t>
            </a:r>
          </a:p>
        </p:txBody>
      </p:sp>
      <p:sp>
        <p:nvSpPr>
          <p:cNvPr id="169987" name="Rectangle 3"/>
          <p:cNvSpPr>
            <a:spLocks noGrp="1" noChangeArrowheads="1"/>
          </p:cNvSpPr>
          <p:nvPr>
            <p:ph type="body" idx="1"/>
          </p:nvPr>
        </p:nvSpPr>
        <p:spPr>
          <a:xfrm>
            <a:off x="395288" y="1125538"/>
            <a:ext cx="8304212" cy="4110037"/>
          </a:xfrm>
        </p:spPr>
        <p:txBody>
          <a:bodyPr/>
          <a:lstStyle/>
          <a:p>
            <a:pPr marL="0" indent="0" eaLnBrk="1" hangingPunct="1">
              <a:buFont typeface="Wingdings" panose="05000000000000000000" pitchFamily="2" charset="2"/>
              <a:buNone/>
            </a:pPr>
            <a:r>
              <a:rPr lang="zh-CN" altLang="en-US" smtClean="0">
                <a:latin typeface="宋体" panose="02010600030101010101" pitchFamily="2" charset="-122"/>
              </a:rPr>
              <a:t>设</a:t>
            </a:r>
            <a:r>
              <a:rPr lang="en-US" altLang="zh-CN" smtClean="0">
                <a:latin typeface="宋体" panose="02010600030101010101" pitchFamily="2" charset="-122"/>
              </a:rPr>
              <a:t>P(x)</a:t>
            </a:r>
            <a:r>
              <a:rPr lang="zh-CN" altLang="en-US" smtClean="0">
                <a:latin typeface="宋体" panose="02010600030101010101" pitchFamily="2" charset="-122"/>
              </a:rPr>
              <a:t>：</a:t>
            </a:r>
            <a:r>
              <a:rPr lang="en-US" altLang="zh-CN" smtClean="0">
                <a:latin typeface="宋体" panose="02010600030101010101" pitchFamily="2" charset="-122"/>
              </a:rPr>
              <a:t>x</a:t>
            </a:r>
            <a:r>
              <a:rPr lang="zh-CN" altLang="en-US" smtClean="0">
                <a:latin typeface="宋体" panose="02010600030101010101" pitchFamily="2" charset="-122"/>
              </a:rPr>
              <a:t>今天来上课，个体域为信软学院</a:t>
            </a:r>
            <a:r>
              <a:rPr lang="en-US" altLang="zh-CN" smtClean="0">
                <a:latin typeface="宋体" panose="02010600030101010101" pitchFamily="2" charset="-122"/>
              </a:rPr>
              <a:t>2016</a:t>
            </a:r>
            <a:r>
              <a:rPr lang="zh-CN" altLang="en-US" smtClean="0">
                <a:latin typeface="宋体" panose="02010600030101010101" pitchFamily="2" charset="-122"/>
              </a:rPr>
              <a:t>级全体同学的集合。则：</a:t>
            </a:r>
          </a:p>
          <a:p>
            <a:pPr marL="0" indent="0" eaLnBrk="1" hangingPunct="1">
              <a:buFont typeface="Wingdings" panose="05000000000000000000" pitchFamily="2" charset="2"/>
              <a:buNone/>
            </a:pPr>
            <a:r>
              <a:rPr lang="en-US" altLang="zh-CN" smtClean="0">
                <a:latin typeface="宋体" panose="02010600030101010101" pitchFamily="2" charset="-122"/>
              </a:rPr>
              <a:t>1.</a:t>
            </a:r>
            <a:r>
              <a:rPr lang="zh-CN"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sym typeface="Symbol" panose="05050102010706020507" pitchFamily="18" charset="2"/>
              </a:rPr>
              <a:t>x)</a:t>
            </a:r>
            <a:r>
              <a:rPr lang="en-US" altLang="zh-CN" smtClean="0">
                <a:latin typeface="宋体" panose="02010600030101010101" pitchFamily="2" charset="-122"/>
              </a:rPr>
              <a:t>P(x)</a:t>
            </a:r>
            <a:r>
              <a:rPr lang="zh-CN" altLang="en-US" smtClean="0">
                <a:latin typeface="宋体" panose="02010600030101010101" pitchFamily="2" charset="-122"/>
              </a:rPr>
              <a:t>表示所有同学今天都来上课了； </a:t>
            </a:r>
          </a:p>
          <a:p>
            <a:pPr marL="0" indent="0" eaLnBrk="1" hangingPunct="1">
              <a:buFont typeface="Wingdings" panose="05000000000000000000" pitchFamily="2" charset="2"/>
              <a:buNone/>
            </a:pPr>
            <a:r>
              <a:rPr lang="zh-CN" altLang="en-US" smtClean="0">
                <a:latin typeface="宋体" panose="02010600030101010101" pitchFamily="2" charset="-122"/>
              </a:rPr>
              <a:t>   ┐</a:t>
            </a:r>
            <a:r>
              <a:rPr lang="zh-CN"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sym typeface="Symbol" panose="05050102010706020507" pitchFamily="18" charset="2"/>
              </a:rPr>
              <a:t>x)</a:t>
            </a:r>
            <a:r>
              <a:rPr lang="en-US" altLang="zh-CN" smtClean="0">
                <a:latin typeface="宋体" panose="02010600030101010101" pitchFamily="2" charset="-122"/>
              </a:rPr>
              <a:t>P(x)</a:t>
            </a:r>
            <a:r>
              <a:rPr lang="zh-CN" altLang="en-US" smtClean="0">
                <a:latin typeface="宋体" panose="02010600030101010101" pitchFamily="2" charset="-122"/>
              </a:rPr>
              <a:t>表示不是所有的同学今天来上课了；  </a:t>
            </a:r>
          </a:p>
          <a:p>
            <a:pPr marL="0" indent="0" eaLnBrk="1" hangingPunct="1">
              <a:buFont typeface="Wingdings" panose="05000000000000000000" pitchFamily="2" charset="2"/>
              <a:buNone/>
            </a:pPr>
            <a:r>
              <a:rPr lang="zh-CN" altLang="en-US" smtClean="0">
                <a:latin typeface="宋体" panose="02010600030101010101" pitchFamily="2" charset="-122"/>
              </a:rPr>
              <a:t>  </a:t>
            </a:r>
            <a:r>
              <a:rPr lang="en-US" altLang="zh-CN" smtClean="0">
                <a:latin typeface="宋体" panose="02010600030101010101" pitchFamily="2" charset="-122"/>
              </a:rPr>
              <a:t>(</a:t>
            </a:r>
            <a:r>
              <a:rPr lang="en-US" altLang="zh-CN" smtClean="0">
                <a:latin typeface="宋体" panose="02010600030101010101" pitchFamily="2" charset="-122"/>
                <a:sym typeface="Symbol" panose="05050102010706020507" pitchFamily="18" charset="2"/>
              </a:rPr>
              <a:t>x)</a:t>
            </a:r>
            <a:r>
              <a:rPr lang="en-US" altLang="zh-CN" smtClean="0">
                <a:latin typeface="宋体" panose="02010600030101010101" pitchFamily="2" charset="-122"/>
              </a:rPr>
              <a:t>┐P(x)</a:t>
            </a:r>
            <a:r>
              <a:rPr lang="zh-CN" altLang="en-US" smtClean="0">
                <a:latin typeface="宋体" panose="02010600030101010101" pitchFamily="2" charset="-122"/>
              </a:rPr>
              <a:t>表示今天有同学没来上课。     </a:t>
            </a:r>
          </a:p>
          <a:p>
            <a:pPr marL="0" indent="0" eaLnBrk="1" hangingPunct="1">
              <a:buFont typeface="Wingdings" panose="05000000000000000000" pitchFamily="2" charset="2"/>
              <a:buNone/>
            </a:pPr>
            <a:r>
              <a:rPr lang="zh-CN" altLang="en-US" smtClean="0">
                <a:latin typeface="宋体" panose="02010600030101010101" pitchFamily="2" charset="-122"/>
              </a:rPr>
              <a:t>    所以， </a:t>
            </a:r>
            <a:r>
              <a:rPr lang="zh-CN" altLang="en-US" smtClean="0">
                <a:solidFill>
                  <a:srgbClr val="0000CC"/>
                </a:solidFill>
                <a:latin typeface="宋体" panose="02010600030101010101" pitchFamily="2" charset="-122"/>
              </a:rPr>
              <a:t>┐</a:t>
            </a:r>
            <a:r>
              <a:rPr lang="zh-CN"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P(x)=(</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┐P(x)</a:t>
            </a:r>
          </a:p>
          <a:p>
            <a:pPr marL="0" indent="0" eaLnBrk="1" hangingPunct="1">
              <a:buFont typeface="Wingdings" panose="05000000000000000000" pitchFamily="2" charset="2"/>
              <a:buNone/>
            </a:pPr>
            <a:r>
              <a:rPr lang="en-US" altLang="zh-CN" smtClean="0">
                <a:solidFill>
                  <a:srgbClr val="0000CC"/>
                </a:solidFill>
                <a:latin typeface="宋体" panose="02010600030101010101" pitchFamily="2" charset="-122"/>
              </a:rPr>
              <a:t>2. </a:t>
            </a:r>
            <a:r>
              <a:rPr lang="zh-CN" altLang="en-US" smtClean="0">
                <a:latin typeface="宋体" panose="02010600030101010101" pitchFamily="2" charset="-122"/>
              </a:rPr>
              <a:t>类似的，</a:t>
            </a:r>
            <a:r>
              <a:rPr lang="en-US" altLang="zh-CN" smtClean="0">
                <a:solidFill>
                  <a:srgbClr val="0000CC"/>
                </a:solidFill>
                <a:latin typeface="宋体" panose="02010600030101010101" pitchFamily="2" charset="-12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P(x)=</a:t>
            </a:r>
            <a:r>
              <a:rPr lang="zh-CN"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┐P(x)</a:t>
            </a:r>
            <a:endParaRPr lang="zh-CN" altLang="en-US" smtClean="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9987">
                                            <p:txEl>
                                              <p:pRg st="2" end="2"/>
                                            </p:txEl>
                                          </p:spTgt>
                                        </p:tgtEl>
                                        <p:attrNameLst>
                                          <p:attrName>style.visibility</p:attrName>
                                        </p:attrNameLst>
                                      </p:cBhvr>
                                      <p:to>
                                        <p:strVal val="visible"/>
                                      </p:to>
                                    </p:set>
                                    <p:anim calcmode="lin" valueType="num">
                                      <p:cBhvr additive="base">
                                        <p:cTn id="19" dur="500" fill="hold"/>
                                        <p:tgtEl>
                                          <p:spTgt spid="1699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9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9987">
                                            <p:txEl>
                                              <p:pRg st="3" end="3"/>
                                            </p:txEl>
                                          </p:spTgt>
                                        </p:tgtEl>
                                        <p:attrNameLst>
                                          <p:attrName>style.visibility</p:attrName>
                                        </p:attrNameLst>
                                      </p:cBhvr>
                                      <p:to>
                                        <p:strVal val="visible"/>
                                      </p:to>
                                    </p:set>
                                    <p:anim calcmode="lin" valueType="num">
                                      <p:cBhvr additive="base">
                                        <p:cTn id="25" dur="500" fill="hold"/>
                                        <p:tgtEl>
                                          <p:spTgt spid="1699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9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9987">
                                            <p:txEl>
                                              <p:pRg st="4" end="4"/>
                                            </p:txEl>
                                          </p:spTgt>
                                        </p:tgtEl>
                                        <p:attrNameLst>
                                          <p:attrName>style.visibility</p:attrName>
                                        </p:attrNameLst>
                                      </p:cBhvr>
                                      <p:to>
                                        <p:strVal val="visible"/>
                                      </p:to>
                                    </p:set>
                                    <p:anim calcmode="lin" valueType="num">
                                      <p:cBhvr additive="base">
                                        <p:cTn id="31" dur="500" fill="hold"/>
                                        <p:tgtEl>
                                          <p:spTgt spid="1699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9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9987">
                                            <p:txEl>
                                              <p:pRg st="5" end="5"/>
                                            </p:txEl>
                                          </p:spTgt>
                                        </p:tgtEl>
                                        <p:attrNameLst>
                                          <p:attrName>style.visibility</p:attrName>
                                        </p:attrNameLst>
                                      </p:cBhvr>
                                      <p:to>
                                        <p:strVal val="visible"/>
                                      </p:to>
                                    </p:set>
                                    <p:anim calcmode="lin" valueType="num">
                                      <p:cBhvr additive="base">
                                        <p:cTn id="37" dur="500" fill="hold"/>
                                        <p:tgtEl>
                                          <p:spTgt spid="1699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99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73BEC3BF-2B91-42F2-B2E6-E7150CD35152}"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1267" name="Rectangle 2"/>
          <p:cNvSpPr>
            <a:spLocks noGrp="1" noChangeArrowheads="1"/>
          </p:cNvSpPr>
          <p:nvPr>
            <p:ph type="title"/>
          </p:nvPr>
        </p:nvSpPr>
        <p:spPr/>
        <p:txBody>
          <a:bodyPr/>
          <a:lstStyle/>
          <a:p>
            <a:pPr eaLnBrk="1" hangingPunct="1"/>
            <a:r>
              <a:rPr lang="zh-CN" altLang="en-US" smtClean="0"/>
              <a:t>谓词</a:t>
            </a:r>
            <a:endParaRPr lang="en-US" altLang="zh-CN" smtClean="0"/>
          </a:p>
        </p:txBody>
      </p:sp>
      <p:sp>
        <p:nvSpPr>
          <p:cNvPr id="108547" name="Rectangle 3"/>
          <p:cNvSpPr>
            <a:spLocks noGrp="1" noChangeArrowheads="1"/>
          </p:cNvSpPr>
          <p:nvPr>
            <p:ph type="body" idx="1"/>
          </p:nvPr>
        </p:nvSpPr>
        <p:spPr>
          <a:xfrm>
            <a:off x="611188" y="1196975"/>
            <a:ext cx="8064500" cy="946150"/>
          </a:xfrm>
        </p:spPr>
        <p:txBody>
          <a:bodyPr/>
          <a:lstStyle/>
          <a:p>
            <a:pPr marL="0" indent="0" eaLnBrk="1" hangingPunct="1">
              <a:lnSpc>
                <a:spcPct val="90000"/>
              </a:lnSpc>
              <a:buFont typeface="Wingdings" panose="05000000000000000000" pitchFamily="2" charset="2"/>
              <a:buNone/>
            </a:pPr>
            <a:r>
              <a:rPr kumimoji="1" lang="zh-CN" altLang="en-US" smtClean="0"/>
              <a:t>更一般地，</a:t>
            </a:r>
          </a:p>
          <a:p>
            <a:pPr marL="0" indent="0" eaLnBrk="1" hangingPunct="1">
              <a:lnSpc>
                <a:spcPct val="90000"/>
              </a:lnSpc>
              <a:buFont typeface="Wingdings" panose="05000000000000000000" pitchFamily="2" charset="2"/>
              <a:buNone/>
            </a:pPr>
            <a:r>
              <a:rPr kumimoji="1" lang="en-US" altLang="zh-CN" smtClean="0"/>
              <a:t>   P(x)</a:t>
            </a:r>
            <a:r>
              <a:rPr kumimoji="1" lang="zh-CN" altLang="en-US" smtClean="0"/>
              <a:t>：</a:t>
            </a:r>
            <a:r>
              <a:rPr kumimoji="1" lang="en-US" altLang="zh-CN" smtClean="0"/>
              <a:t>x</a:t>
            </a:r>
            <a:r>
              <a:rPr lang="zh-CN" altLang="en-US" smtClean="0"/>
              <a:t>是电子科技大学的学生。</a:t>
            </a:r>
            <a:endParaRPr kumimoji="1" lang="en-US" altLang="zh-CN" smtClean="0"/>
          </a:p>
        </p:txBody>
      </p:sp>
      <p:sp>
        <p:nvSpPr>
          <p:cNvPr id="108556" name="Text Box 12"/>
          <p:cNvSpPr txBox="1">
            <a:spLocks noChangeArrowheads="1"/>
          </p:cNvSpPr>
          <p:nvPr/>
        </p:nvSpPr>
        <p:spPr bwMode="auto">
          <a:xfrm>
            <a:off x="5724525" y="2924175"/>
            <a:ext cx="194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a:solidFill>
                  <a:schemeClr val="tx1"/>
                </a:solidFill>
              </a:rPr>
              <a:t>x</a:t>
            </a:r>
            <a:r>
              <a:rPr lang="zh-CN" altLang="en-US">
                <a:solidFill>
                  <a:schemeClr val="tx1"/>
                </a:solidFill>
              </a:rPr>
              <a:t>：个体词</a:t>
            </a:r>
            <a:endParaRPr lang="en-US" altLang="zh-CN">
              <a:solidFill>
                <a:schemeClr val="tx1"/>
              </a:solidFill>
            </a:endParaRPr>
          </a:p>
        </p:txBody>
      </p:sp>
      <p:sp>
        <p:nvSpPr>
          <p:cNvPr id="108558" name="Text Box 14"/>
          <p:cNvSpPr txBox="1">
            <a:spLocks noChangeArrowheads="1"/>
          </p:cNvSpPr>
          <p:nvPr/>
        </p:nvSpPr>
        <p:spPr bwMode="auto">
          <a:xfrm>
            <a:off x="6113463" y="4029075"/>
            <a:ext cx="177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a:solidFill>
                  <a:schemeClr val="tx1"/>
                </a:solidFill>
              </a:rPr>
              <a:t>P</a:t>
            </a:r>
            <a:r>
              <a:rPr lang="zh-CN" altLang="en-US">
                <a:solidFill>
                  <a:schemeClr val="tx1"/>
                </a:solidFill>
              </a:rPr>
              <a:t>：谓词</a:t>
            </a:r>
          </a:p>
        </p:txBody>
      </p:sp>
      <p:sp>
        <p:nvSpPr>
          <p:cNvPr id="108559" name="Text Box 15"/>
          <p:cNvSpPr txBox="1">
            <a:spLocks noChangeArrowheads="1"/>
          </p:cNvSpPr>
          <p:nvPr/>
        </p:nvSpPr>
        <p:spPr bwMode="auto">
          <a:xfrm>
            <a:off x="5795963" y="5013325"/>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a:solidFill>
                  <a:schemeClr val="tx1"/>
                </a:solidFill>
              </a:rPr>
              <a:t>P(x):</a:t>
            </a:r>
            <a:r>
              <a:rPr lang="zh-CN" altLang="en-US">
                <a:solidFill>
                  <a:schemeClr val="tx1"/>
                </a:solidFill>
              </a:rPr>
              <a:t>命题函数</a:t>
            </a:r>
            <a:endParaRPr lang="en-US" altLang="zh-CN">
              <a:solidFill>
                <a:schemeClr val="tx1"/>
              </a:solidFill>
            </a:endParaRPr>
          </a:p>
        </p:txBody>
      </p:sp>
      <p:grpSp>
        <p:nvGrpSpPr>
          <p:cNvPr id="2" name="Group 36"/>
          <p:cNvGrpSpPr>
            <a:grpSpLocks/>
          </p:cNvGrpSpPr>
          <p:nvPr/>
        </p:nvGrpSpPr>
        <p:grpSpPr bwMode="auto">
          <a:xfrm>
            <a:off x="2124075" y="2636838"/>
            <a:ext cx="3922713" cy="3168650"/>
            <a:chOff x="1338" y="1661"/>
            <a:chExt cx="2471" cy="1996"/>
          </a:xfrm>
        </p:grpSpPr>
        <p:sp>
          <p:nvSpPr>
            <p:cNvPr id="11273" name="AutoShape 37"/>
            <p:cNvSpPr>
              <a:spLocks noChangeArrowheads="1"/>
            </p:cNvSpPr>
            <p:nvPr/>
          </p:nvSpPr>
          <p:spPr bwMode="gray">
            <a:xfrm rot="-1309863">
              <a:off x="2782" y="2114"/>
              <a:ext cx="681" cy="169"/>
            </a:xfrm>
            <a:prstGeom prst="rightArrow">
              <a:avLst>
                <a:gd name="adj1" fmla="val 35167"/>
                <a:gd name="adj2" fmla="val 163180"/>
              </a:avLst>
            </a:prstGeom>
            <a:solidFill>
              <a:srgbClr val="CC99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74" name="AutoShape 38"/>
            <p:cNvSpPr>
              <a:spLocks noChangeArrowheads="1"/>
            </p:cNvSpPr>
            <p:nvPr/>
          </p:nvSpPr>
          <p:spPr bwMode="gray">
            <a:xfrm rot="1231059">
              <a:off x="2784" y="3053"/>
              <a:ext cx="635" cy="169"/>
            </a:xfrm>
            <a:prstGeom prst="rightArrow">
              <a:avLst>
                <a:gd name="adj1" fmla="val 35167"/>
                <a:gd name="adj2" fmla="val 152157"/>
              </a:avLst>
            </a:prstGeom>
            <a:solidFill>
              <a:srgbClr val="CC99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75" name="AutoShape 39"/>
            <p:cNvSpPr>
              <a:spLocks noChangeArrowheads="1"/>
            </p:cNvSpPr>
            <p:nvPr/>
          </p:nvSpPr>
          <p:spPr bwMode="gray">
            <a:xfrm>
              <a:off x="3049" y="2599"/>
              <a:ext cx="602" cy="169"/>
            </a:xfrm>
            <a:prstGeom prst="rightArrow">
              <a:avLst>
                <a:gd name="adj1" fmla="val 50000"/>
                <a:gd name="adj2" fmla="val 89053"/>
              </a:avLst>
            </a:prstGeom>
            <a:solidFill>
              <a:srgbClr val="CC99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76" name="Oval 40"/>
            <p:cNvSpPr>
              <a:spLocks noChangeArrowheads="1"/>
            </p:cNvSpPr>
            <p:nvPr/>
          </p:nvSpPr>
          <p:spPr bwMode="auto">
            <a:xfrm>
              <a:off x="1355" y="1661"/>
              <a:ext cx="2358" cy="1996"/>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77" name="Oval 41"/>
            <p:cNvSpPr>
              <a:spLocks noChangeArrowheads="1"/>
            </p:cNvSpPr>
            <p:nvPr/>
          </p:nvSpPr>
          <p:spPr bwMode="gray">
            <a:xfrm>
              <a:off x="3424" y="1977"/>
              <a:ext cx="192" cy="179"/>
            </a:xfrm>
            <a:prstGeom prst="ellipse">
              <a:avLst/>
            </a:prstGeom>
            <a:gradFill rotWithShape="1">
              <a:gsLst>
                <a:gs pos="0">
                  <a:srgbClr val="FF6600"/>
                </a:gs>
                <a:gs pos="100000">
                  <a:srgbClr val="762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78" name="Oval 42"/>
            <p:cNvSpPr>
              <a:spLocks noChangeArrowheads="1"/>
            </p:cNvSpPr>
            <p:nvPr/>
          </p:nvSpPr>
          <p:spPr bwMode="gray">
            <a:xfrm>
              <a:off x="3379" y="3158"/>
              <a:ext cx="192" cy="178"/>
            </a:xfrm>
            <a:prstGeom prst="ellipse">
              <a:avLst/>
            </a:prstGeom>
            <a:gradFill rotWithShape="1">
              <a:gsLst>
                <a:gs pos="0">
                  <a:srgbClr val="FF6600"/>
                </a:gs>
                <a:gs pos="100000">
                  <a:srgbClr val="762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79" name="Oval 43"/>
            <p:cNvSpPr>
              <a:spLocks noChangeArrowheads="1"/>
            </p:cNvSpPr>
            <p:nvPr/>
          </p:nvSpPr>
          <p:spPr bwMode="gray">
            <a:xfrm>
              <a:off x="3617" y="2604"/>
              <a:ext cx="192" cy="178"/>
            </a:xfrm>
            <a:prstGeom prst="ellipse">
              <a:avLst/>
            </a:prstGeom>
            <a:gradFill rotWithShape="1">
              <a:gsLst>
                <a:gs pos="0">
                  <a:srgbClr val="FF6600"/>
                </a:gs>
                <a:gs pos="100000">
                  <a:srgbClr val="762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08588" name="Oval 44"/>
            <p:cNvSpPr>
              <a:spLocks noChangeArrowheads="1"/>
            </p:cNvSpPr>
            <p:nvPr/>
          </p:nvSpPr>
          <p:spPr bwMode="gray">
            <a:xfrm>
              <a:off x="1338" y="2173"/>
              <a:ext cx="1745" cy="989"/>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08589" name="Oval 45"/>
            <p:cNvSpPr>
              <a:spLocks noChangeArrowheads="1"/>
            </p:cNvSpPr>
            <p:nvPr/>
          </p:nvSpPr>
          <p:spPr bwMode="gray">
            <a:xfrm>
              <a:off x="1383" y="2188"/>
              <a:ext cx="1791" cy="9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08590" name="Oval 46"/>
            <p:cNvSpPr>
              <a:spLocks noChangeArrowheads="1"/>
            </p:cNvSpPr>
            <p:nvPr/>
          </p:nvSpPr>
          <p:spPr bwMode="gray">
            <a:xfrm>
              <a:off x="1338" y="2237"/>
              <a:ext cx="1675" cy="859"/>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08591" name="Oval 47"/>
            <p:cNvSpPr>
              <a:spLocks noChangeArrowheads="1"/>
            </p:cNvSpPr>
            <p:nvPr/>
          </p:nvSpPr>
          <p:spPr bwMode="gray">
            <a:xfrm>
              <a:off x="1383" y="2239"/>
              <a:ext cx="1631" cy="85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eaLnBrk="1" hangingPunct="1">
                <a:defRPr/>
              </a:pPr>
              <a:endParaRPr lang="zh-CN" altLang="en-US">
                <a:latin typeface="黑体" pitchFamily="2" charset="-122"/>
                <a:ea typeface="黑体" pitchFamily="2" charset="-122"/>
              </a:endParaRPr>
            </a:p>
          </p:txBody>
        </p:sp>
        <p:sp>
          <p:nvSpPr>
            <p:cNvPr id="11284" name="Oval 48"/>
            <p:cNvSpPr>
              <a:spLocks noChangeArrowheads="1"/>
            </p:cNvSpPr>
            <p:nvPr/>
          </p:nvSpPr>
          <p:spPr bwMode="gray">
            <a:xfrm>
              <a:off x="1383" y="2281"/>
              <a:ext cx="1542" cy="774"/>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11285" name="Group 49"/>
            <p:cNvGrpSpPr>
              <a:grpSpLocks/>
            </p:cNvGrpSpPr>
            <p:nvPr/>
          </p:nvGrpSpPr>
          <p:grpSpPr bwMode="auto">
            <a:xfrm>
              <a:off x="1474" y="2315"/>
              <a:ext cx="1388" cy="663"/>
              <a:chOff x="4166" y="1706"/>
              <a:chExt cx="1252" cy="1252"/>
            </a:xfrm>
          </p:grpSpPr>
          <p:sp>
            <p:nvSpPr>
              <p:cNvPr id="11287" name="Oval 5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88" name="Oval 5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89" name="Oval 5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11290" name="Oval 5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11286" name="Text Box 54"/>
            <p:cNvSpPr txBox="1">
              <a:spLocks noChangeArrowheads="1"/>
            </p:cNvSpPr>
            <p:nvPr/>
          </p:nvSpPr>
          <p:spPr bwMode="gray">
            <a:xfrm>
              <a:off x="1610" y="2441"/>
              <a:ext cx="10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a:solidFill>
                    <a:schemeClr val="tx1"/>
                  </a:solidFill>
                </a:rPr>
                <a:t>P(x)</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p:cTn id="7" dur="500" fill="hold"/>
                                        <p:tgtEl>
                                          <p:spTgt spid="1085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8547">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08547">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10854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108547">
                                            <p:txEl>
                                              <p:pRg st="1" end="1"/>
                                            </p:txEl>
                                          </p:spTgt>
                                        </p:tgtEl>
                                        <p:attrNameLst>
                                          <p:attrName>style.visibility</p:attrName>
                                        </p:attrNameLst>
                                      </p:cBhvr>
                                      <p:to>
                                        <p:strVal val="visible"/>
                                      </p:to>
                                    </p:set>
                                    <p:anim calcmode="lin" valueType="num">
                                      <p:cBhvr>
                                        <p:cTn id="15" dur="500" fill="hold"/>
                                        <p:tgtEl>
                                          <p:spTgt spid="108547">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108547">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108547">
                                            <p:txEl>
                                              <p:pRg st="1" end="1"/>
                                            </p:txEl>
                                          </p:spTgt>
                                        </p:tgtEl>
                                        <p:attrNameLst>
                                          <p:attrName>style.rotation</p:attrName>
                                        </p:attrNameLst>
                                      </p:cBhvr>
                                      <p:tavLst>
                                        <p:tav tm="0">
                                          <p:val>
                                            <p:fltVal val="360"/>
                                          </p:val>
                                        </p:tav>
                                        <p:tav tm="100000">
                                          <p:val>
                                            <p:fltVal val="0"/>
                                          </p:val>
                                        </p:tav>
                                      </p:tavLst>
                                    </p:anim>
                                    <p:animEffect transition="in" filter="fade">
                                      <p:cBhvr>
                                        <p:cTn id="18" dur="500"/>
                                        <p:tgtEl>
                                          <p:spTgt spid="10854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8556"/>
                                        </p:tgtEl>
                                        <p:attrNameLst>
                                          <p:attrName>style.visibility</p:attrName>
                                        </p:attrNameLst>
                                      </p:cBhvr>
                                      <p:to>
                                        <p:strVal val="visible"/>
                                      </p:to>
                                    </p:set>
                                    <p:anim calcmode="lin" valueType="num">
                                      <p:cBhvr additive="base">
                                        <p:cTn id="29" dur="500" fill="hold"/>
                                        <p:tgtEl>
                                          <p:spTgt spid="108556"/>
                                        </p:tgtEl>
                                        <p:attrNameLst>
                                          <p:attrName>ppt_x</p:attrName>
                                        </p:attrNameLst>
                                      </p:cBhvr>
                                      <p:tavLst>
                                        <p:tav tm="0">
                                          <p:val>
                                            <p:strVal val="1+#ppt_w/2"/>
                                          </p:val>
                                        </p:tav>
                                        <p:tav tm="100000">
                                          <p:val>
                                            <p:strVal val="#ppt_x"/>
                                          </p:val>
                                        </p:tav>
                                      </p:tavLst>
                                    </p:anim>
                                    <p:anim calcmode="lin" valueType="num">
                                      <p:cBhvr additive="base">
                                        <p:cTn id="30" dur="500" fill="hold"/>
                                        <p:tgtEl>
                                          <p:spTgt spid="10855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8558"/>
                                        </p:tgtEl>
                                        <p:attrNameLst>
                                          <p:attrName>style.visibility</p:attrName>
                                        </p:attrNameLst>
                                      </p:cBhvr>
                                      <p:to>
                                        <p:strVal val="visible"/>
                                      </p:to>
                                    </p:set>
                                    <p:anim calcmode="lin" valueType="num">
                                      <p:cBhvr additive="base">
                                        <p:cTn id="35" dur="500" fill="hold"/>
                                        <p:tgtEl>
                                          <p:spTgt spid="108558"/>
                                        </p:tgtEl>
                                        <p:attrNameLst>
                                          <p:attrName>ppt_x</p:attrName>
                                        </p:attrNameLst>
                                      </p:cBhvr>
                                      <p:tavLst>
                                        <p:tav tm="0">
                                          <p:val>
                                            <p:strVal val="1+#ppt_w/2"/>
                                          </p:val>
                                        </p:tav>
                                        <p:tav tm="100000">
                                          <p:val>
                                            <p:strVal val="#ppt_x"/>
                                          </p:val>
                                        </p:tav>
                                      </p:tavLst>
                                    </p:anim>
                                    <p:anim calcmode="lin" valueType="num">
                                      <p:cBhvr additive="base">
                                        <p:cTn id="36" dur="500" fill="hold"/>
                                        <p:tgtEl>
                                          <p:spTgt spid="10855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08559"/>
                                        </p:tgtEl>
                                        <p:attrNameLst>
                                          <p:attrName>style.visibility</p:attrName>
                                        </p:attrNameLst>
                                      </p:cBhvr>
                                      <p:to>
                                        <p:strVal val="visible"/>
                                      </p:to>
                                    </p:set>
                                    <p:anim calcmode="lin" valueType="num">
                                      <p:cBhvr additive="base">
                                        <p:cTn id="41" dur="500" fill="hold"/>
                                        <p:tgtEl>
                                          <p:spTgt spid="108559"/>
                                        </p:tgtEl>
                                        <p:attrNameLst>
                                          <p:attrName>ppt_x</p:attrName>
                                        </p:attrNameLst>
                                      </p:cBhvr>
                                      <p:tavLst>
                                        <p:tav tm="0">
                                          <p:val>
                                            <p:strVal val="1+#ppt_w/2"/>
                                          </p:val>
                                        </p:tav>
                                        <p:tav tm="100000">
                                          <p:val>
                                            <p:strVal val="#ppt_x"/>
                                          </p:val>
                                        </p:tav>
                                      </p:tavLst>
                                    </p:anim>
                                    <p:anim calcmode="lin" valueType="num">
                                      <p:cBhvr additive="base">
                                        <p:cTn id="42" dur="500" fill="hold"/>
                                        <p:tgtEl>
                                          <p:spTgt spid="108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P spid="108556" grpId="0"/>
      <p:bldP spid="108558" grpId="0"/>
      <p:bldP spid="108559"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E54F858-D767-4184-83A1-AB56E47321EE}"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5779"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例</a:t>
            </a:r>
            <a:r>
              <a:rPr lang="en-US" altLang="zh-CN" smtClean="0">
                <a:latin typeface="宋体" panose="02010600030101010101" pitchFamily="2" charset="-122"/>
              </a:rPr>
              <a:t>2</a:t>
            </a:r>
          </a:p>
        </p:txBody>
      </p:sp>
      <p:sp>
        <p:nvSpPr>
          <p:cNvPr id="171011" name="Rectangle 3"/>
          <p:cNvSpPr>
            <a:spLocks noGrp="1" noChangeArrowheads="1"/>
          </p:cNvSpPr>
          <p:nvPr>
            <p:ph type="body" idx="1"/>
          </p:nvPr>
        </p:nvSpPr>
        <p:spPr>
          <a:xfrm>
            <a:off x="323850" y="1196975"/>
            <a:ext cx="8569325" cy="5221288"/>
          </a:xfrm>
        </p:spPr>
        <p:txBody>
          <a:bodyPr/>
          <a:lstStyle/>
          <a:p>
            <a:pPr marL="0" indent="0" eaLnBrk="1" hangingPunct="1">
              <a:buFont typeface="Wingdings" panose="05000000000000000000" pitchFamily="2" charset="2"/>
              <a:buNone/>
            </a:pPr>
            <a:r>
              <a:rPr lang="en-US" altLang="zh-CN" smtClean="0">
                <a:latin typeface="宋体" panose="02010600030101010101" pitchFamily="2" charset="-122"/>
              </a:rPr>
              <a:t>1.</a:t>
            </a:r>
            <a:r>
              <a:rPr lang="zh-CN" altLang="en-US" smtClean="0">
                <a:latin typeface="宋体" panose="02010600030101010101" pitchFamily="2" charset="-122"/>
              </a:rPr>
              <a:t>设</a:t>
            </a:r>
            <a:r>
              <a:rPr lang="en-US" altLang="zh-CN" smtClean="0">
                <a:latin typeface="宋体" panose="02010600030101010101" pitchFamily="2" charset="-122"/>
              </a:rPr>
              <a:t>G(x)</a:t>
            </a:r>
            <a:r>
              <a:rPr lang="zh-CN" altLang="en-US" smtClean="0">
                <a:latin typeface="宋体" panose="02010600030101010101" pitchFamily="2" charset="-122"/>
              </a:rPr>
              <a:t>：</a:t>
            </a:r>
            <a:r>
              <a:rPr lang="en-US" altLang="zh-CN" smtClean="0">
                <a:latin typeface="宋体" panose="02010600030101010101" pitchFamily="2" charset="-122"/>
              </a:rPr>
              <a:t>x</a:t>
            </a:r>
            <a:r>
              <a:rPr lang="zh-CN" altLang="en-US" smtClean="0">
                <a:latin typeface="宋体" panose="02010600030101010101" pitchFamily="2" charset="-122"/>
              </a:rPr>
              <a:t>勤奋学习；</a:t>
            </a:r>
            <a:r>
              <a:rPr lang="en-US" altLang="zh-CN" smtClean="0">
                <a:latin typeface="宋体" panose="02010600030101010101" pitchFamily="2" charset="-122"/>
              </a:rPr>
              <a:t>H(x)</a:t>
            </a:r>
            <a:r>
              <a:rPr lang="zh-CN" altLang="en-US" smtClean="0">
                <a:latin typeface="宋体" panose="02010600030101010101" pitchFamily="2" charset="-122"/>
              </a:rPr>
              <a:t>：</a:t>
            </a:r>
            <a:r>
              <a:rPr lang="en-US" altLang="zh-CN" smtClean="0">
                <a:latin typeface="宋体" panose="02010600030101010101" pitchFamily="2" charset="-122"/>
              </a:rPr>
              <a:t>x</a:t>
            </a:r>
            <a:r>
              <a:rPr lang="zh-CN" altLang="en-US" smtClean="0">
                <a:latin typeface="宋体" panose="02010600030101010101" pitchFamily="2" charset="-122"/>
              </a:rPr>
              <a:t>喜欢体育活动。    其中：个体域是大学里的学生。</a:t>
            </a:r>
          </a:p>
          <a:p>
            <a:pPr marL="0" indent="0" eaLnBrk="1" hangingPunct="1">
              <a:buFont typeface="Wingdings" panose="05000000000000000000" pitchFamily="2" charset="2"/>
              <a:buNone/>
            </a:pPr>
            <a:r>
              <a:rPr lang="zh-CN" altLang="en-US" smtClean="0">
                <a:latin typeface="宋体" panose="02010600030101010101" pitchFamily="2" charset="-122"/>
              </a:rPr>
              <a:t>  则</a:t>
            </a:r>
            <a:r>
              <a:rPr lang="zh-CN"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(G(x)∧H(x))</a:t>
            </a:r>
            <a:r>
              <a:rPr lang="zh-CN" altLang="en-US" smtClean="0">
                <a:latin typeface="宋体" panose="02010600030101010101" pitchFamily="2" charset="-122"/>
              </a:rPr>
              <a:t>表示：</a:t>
            </a:r>
          </a:p>
          <a:p>
            <a:pPr marL="0" indent="0" eaLnBrk="1" hangingPunct="1">
              <a:buFont typeface="Wingdings" panose="05000000000000000000" pitchFamily="2" charset="2"/>
              <a:buNone/>
            </a:pPr>
            <a:r>
              <a:rPr lang="zh-CN" altLang="en-US" smtClean="0">
                <a:latin typeface="宋体" panose="02010600030101010101" pitchFamily="2" charset="-122"/>
              </a:rPr>
              <a:t> 大学里的所有学生即勤奋学习又喜欢体育活动”；</a:t>
            </a:r>
          </a:p>
          <a:p>
            <a:pPr marL="0" indent="0" eaLnBrk="1" hangingPunct="1">
              <a:buFont typeface="Wingdings" panose="05000000000000000000" pitchFamily="2" charset="2"/>
              <a:buNone/>
            </a:pPr>
            <a:r>
              <a:rPr lang="zh-CN" altLang="en-US" smtClean="0">
                <a:latin typeface="宋体" panose="02010600030101010101" pitchFamily="2" charset="-122"/>
                <a:sym typeface="Symbol" panose="05050102010706020507" pitchFamily="18" charset="2"/>
              </a:rPr>
              <a:t>  </a:t>
            </a:r>
            <a:r>
              <a:rPr lang="zh-CN"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G(x)∧</a:t>
            </a:r>
            <a:r>
              <a:rPr lang="zh-CN" altLang="zh-CN" smtClean="0">
                <a:solidFill>
                  <a:srgbClr val="0000CC"/>
                </a:solidFill>
                <a:latin typeface="宋体" panose="02010600030101010101" pitchFamily="2" charset="-122"/>
                <a:sym typeface="Symbol" panose="05050102010706020507" pitchFamily="18" charset="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H(x)</a:t>
            </a:r>
            <a:r>
              <a:rPr lang="zh-CN" altLang="en-US" smtClean="0">
                <a:latin typeface="宋体" panose="02010600030101010101" pitchFamily="2" charset="-122"/>
              </a:rPr>
              <a:t>表示：</a:t>
            </a:r>
          </a:p>
          <a:p>
            <a:pPr marL="0" indent="0" eaLnBrk="1" hangingPunct="1">
              <a:buFont typeface="Wingdings" panose="05000000000000000000" pitchFamily="2" charset="2"/>
              <a:buNone/>
            </a:pPr>
            <a:r>
              <a:rPr lang="zh-CN" altLang="en-US" smtClean="0">
                <a:latin typeface="宋体" panose="02010600030101010101" pitchFamily="2" charset="-122"/>
              </a:rPr>
              <a:t> “大学里的所有学生都勤奋学习且大学里所有的学生都喜欢体育活动”。</a:t>
            </a:r>
          </a:p>
          <a:p>
            <a:pPr marL="0" indent="0" eaLnBrk="1" hangingPunct="1">
              <a:buFont typeface="Wingdings" panose="05000000000000000000" pitchFamily="2" charset="2"/>
              <a:buNone/>
            </a:pPr>
            <a:r>
              <a:rPr lang="zh-CN" altLang="en-US" smtClean="0">
                <a:latin typeface="宋体" panose="02010600030101010101" pitchFamily="2" charset="-122"/>
              </a:rPr>
              <a:t>   </a:t>
            </a:r>
            <a:r>
              <a:rPr lang="zh-CN" altLang="en-US" smtClean="0">
                <a:solidFill>
                  <a:srgbClr val="FF0000"/>
                </a:solidFill>
                <a:latin typeface="宋体" panose="02010600030101010101" pitchFamily="2" charset="-122"/>
              </a:rPr>
              <a:t>两者意义是相同的</a:t>
            </a:r>
            <a:r>
              <a:rPr lang="zh-CN" altLang="en-US" smtClean="0">
                <a:latin typeface="宋体" panose="02010600030101010101" pitchFamily="2" charset="-122"/>
              </a:rPr>
              <a:t>。</a:t>
            </a:r>
          </a:p>
          <a:p>
            <a:pPr marL="0" indent="0" eaLnBrk="1" hangingPunct="1">
              <a:buFont typeface="Wingdings" panose="05000000000000000000" pitchFamily="2" charset="2"/>
              <a:buNone/>
            </a:pPr>
            <a:r>
              <a:rPr lang="zh-CN" altLang="en-US" smtClean="0">
                <a:latin typeface="宋体" panose="02010600030101010101" pitchFamily="2" charset="-122"/>
              </a:rPr>
              <a:t>   即有： </a:t>
            </a:r>
            <a:r>
              <a:rPr lang="zh-CN"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sym typeface="Symbol" panose="05050102010706020507" pitchFamily="18" charset="2"/>
              </a:rPr>
              <a:t>x)</a:t>
            </a:r>
            <a:r>
              <a:rPr lang="en-US" altLang="zh-CN" smtClean="0">
                <a:latin typeface="宋体" panose="02010600030101010101" pitchFamily="2" charset="-122"/>
              </a:rPr>
              <a:t>(G(x)∧H(x))=</a:t>
            </a:r>
            <a:r>
              <a:rPr lang="zh-CN"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sym typeface="Symbol" panose="05050102010706020507" pitchFamily="18" charset="2"/>
              </a:rPr>
              <a:t>x)</a:t>
            </a:r>
            <a:r>
              <a:rPr lang="en-US" altLang="zh-CN" smtClean="0">
                <a:latin typeface="宋体" panose="02010600030101010101" pitchFamily="2" charset="-122"/>
              </a:rPr>
              <a:t>G(x)∧</a:t>
            </a:r>
            <a:r>
              <a:rPr lang="zh-CN"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sym typeface="Symbol" panose="05050102010706020507" pitchFamily="18" charset="2"/>
              </a:rPr>
              <a:t>x)</a:t>
            </a:r>
            <a:r>
              <a:rPr lang="en-US" altLang="zh-CN" smtClean="0">
                <a:latin typeface="宋体" panose="02010600030101010101" pitchFamily="2" charset="-122"/>
              </a:rPr>
              <a:t>H(x)</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1">
                                            <p:txEl>
                                              <p:pRg st="2" end="2"/>
                                            </p:txEl>
                                          </p:spTgt>
                                        </p:tgtEl>
                                        <p:attrNameLst>
                                          <p:attrName>style.visibility</p:attrName>
                                        </p:attrNameLst>
                                      </p:cBhvr>
                                      <p:to>
                                        <p:strVal val="visible"/>
                                      </p:to>
                                    </p:set>
                                    <p:anim calcmode="lin" valueType="num">
                                      <p:cBhvr additive="base">
                                        <p:cTn id="19"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1011">
                                            <p:txEl>
                                              <p:pRg st="3" end="3"/>
                                            </p:txEl>
                                          </p:spTgt>
                                        </p:tgtEl>
                                        <p:attrNameLst>
                                          <p:attrName>style.visibility</p:attrName>
                                        </p:attrNameLst>
                                      </p:cBhvr>
                                      <p:to>
                                        <p:strVal val="visible"/>
                                      </p:to>
                                    </p:set>
                                    <p:anim calcmode="lin" valueType="num">
                                      <p:cBhvr additive="base">
                                        <p:cTn id="25"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1011">
                                            <p:txEl>
                                              <p:pRg st="4" end="4"/>
                                            </p:txEl>
                                          </p:spTgt>
                                        </p:tgtEl>
                                        <p:attrNameLst>
                                          <p:attrName>style.visibility</p:attrName>
                                        </p:attrNameLst>
                                      </p:cBhvr>
                                      <p:to>
                                        <p:strVal val="visible"/>
                                      </p:to>
                                    </p:set>
                                    <p:anim calcmode="lin" valueType="num">
                                      <p:cBhvr additive="base">
                                        <p:cTn id="31" dur="5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1011">
                                            <p:txEl>
                                              <p:pRg st="5" end="5"/>
                                            </p:txEl>
                                          </p:spTgt>
                                        </p:tgtEl>
                                        <p:attrNameLst>
                                          <p:attrName>style.visibility</p:attrName>
                                        </p:attrNameLst>
                                      </p:cBhvr>
                                      <p:to>
                                        <p:strVal val="visible"/>
                                      </p:to>
                                    </p:set>
                                    <p:anim calcmode="lin" valueType="num">
                                      <p:cBhvr additive="base">
                                        <p:cTn id="37" dur="500" fill="hold"/>
                                        <p:tgtEl>
                                          <p:spTgt spid="1710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1011">
                                            <p:txEl>
                                              <p:pRg st="6" end="6"/>
                                            </p:txEl>
                                          </p:spTgt>
                                        </p:tgtEl>
                                        <p:attrNameLst>
                                          <p:attrName>style.visibility</p:attrName>
                                        </p:attrNameLst>
                                      </p:cBhvr>
                                      <p:to>
                                        <p:strVal val="visible"/>
                                      </p:to>
                                    </p:set>
                                    <p:anim calcmode="lin" valueType="num">
                                      <p:cBhvr additive="base">
                                        <p:cTn id="43" dur="500" fill="hold"/>
                                        <p:tgtEl>
                                          <p:spTgt spid="1710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0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AEF54146-94B7-43F8-B8C8-D9FE9B983A17}"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6803"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例</a:t>
            </a:r>
            <a:r>
              <a:rPr lang="en-US" altLang="zh-CN" smtClean="0">
                <a:latin typeface="宋体" panose="02010600030101010101" pitchFamily="2" charset="-122"/>
              </a:rPr>
              <a:t>2</a:t>
            </a:r>
            <a:r>
              <a:rPr lang="zh-CN" altLang="en-US" smtClean="0">
                <a:latin typeface="宋体" panose="02010600030101010101" pitchFamily="2" charset="-122"/>
              </a:rPr>
              <a:t>（续）</a:t>
            </a:r>
          </a:p>
        </p:txBody>
      </p:sp>
      <p:sp>
        <p:nvSpPr>
          <p:cNvPr id="172035" name="Rectangle 3"/>
          <p:cNvSpPr>
            <a:spLocks noGrp="1" noChangeArrowheads="1"/>
          </p:cNvSpPr>
          <p:nvPr>
            <p:ph type="body" idx="1"/>
          </p:nvPr>
        </p:nvSpPr>
        <p:spPr>
          <a:xfrm>
            <a:off x="539750" y="1268413"/>
            <a:ext cx="7993063" cy="5221287"/>
          </a:xfrm>
        </p:spPr>
        <p:txBody>
          <a:bodyPr/>
          <a:lstStyle/>
          <a:p>
            <a:pPr marL="0" indent="0" eaLnBrk="1" hangingPunct="1">
              <a:buFont typeface="Wingdings" panose="05000000000000000000" pitchFamily="2" charset="2"/>
              <a:buNone/>
            </a:pPr>
            <a:r>
              <a:rPr lang="en-US" altLang="zh-CN" smtClean="0">
                <a:latin typeface="宋体" panose="02010600030101010101" pitchFamily="2" charset="-122"/>
              </a:rPr>
              <a:t>2.</a:t>
            </a:r>
            <a:r>
              <a:rPr lang="zh-CN" altLang="en-US" smtClean="0">
                <a:latin typeface="宋体" panose="02010600030101010101" pitchFamily="2" charset="-122"/>
              </a:rPr>
              <a:t>设</a:t>
            </a:r>
            <a:r>
              <a:rPr lang="en-US" altLang="zh-CN" smtClean="0">
                <a:latin typeface="宋体" panose="02010600030101010101" pitchFamily="2" charset="-122"/>
              </a:rPr>
              <a:t>G(x)</a:t>
            </a:r>
            <a:r>
              <a:rPr lang="zh-CN" altLang="en-US" smtClean="0">
                <a:latin typeface="宋体" panose="02010600030101010101" pitchFamily="2" charset="-122"/>
              </a:rPr>
              <a:t>：</a:t>
            </a:r>
            <a:r>
              <a:rPr lang="en-US" altLang="zh-CN" smtClean="0">
                <a:latin typeface="宋体" panose="02010600030101010101" pitchFamily="2" charset="-122"/>
              </a:rPr>
              <a:t>x</a:t>
            </a:r>
            <a:r>
              <a:rPr lang="zh-CN" altLang="en-US" smtClean="0">
                <a:latin typeface="宋体" panose="02010600030101010101" pitchFamily="2" charset="-122"/>
              </a:rPr>
              <a:t>勤奋学习；</a:t>
            </a:r>
            <a:r>
              <a:rPr lang="en-US" altLang="zh-CN" smtClean="0">
                <a:latin typeface="宋体" panose="02010600030101010101" pitchFamily="2" charset="-122"/>
              </a:rPr>
              <a:t>H(x)</a:t>
            </a:r>
            <a:r>
              <a:rPr lang="zh-CN" altLang="en-US" smtClean="0">
                <a:latin typeface="宋体" panose="02010600030101010101" pitchFamily="2" charset="-122"/>
              </a:rPr>
              <a:t>：</a:t>
            </a:r>
            <a:r>
              <a:rPr lang="en-US" altLang="zh-CN" smtClean="0">
                <a:latin typeface="宋体" panose="02010600030101010101" pitchFamily="2" charset="-122"/>
              </a:rPr>
              <a:t>x</a:t>
            </a:r>
            <a:r>
              <a:rPr lang="zh-CN" altLang="en-US" smtClean="0">
                <a:latin typeface="宋体" panose="02010600030101010101" pitchFamily="2" charset="-122"/>
              </a:rPr>
              <a:t>喜欢体育活动。其中：个体域是大学里的学生。</a:t>
            </a:r>
          </a:p>
          <a:p>
            <a:pPr marL="0" indent="0" eaLnBrk="1" hangingPunct="1">
              <a:buFont typeface="Wingdings" panose="05000000000000000000" pitchFamily="2" charset="2"/>
              <a:buNone/>
            </a:pPr>
            <a:r>
              <a:rPr lang="zh-CN" altLang="en-US" smtClean="0">
                <a:latin typeface="宋体" panose="02010600030101010101" pitchFamily="2" charset="-122"/>
              </a:rPr>
              <a:t>则</a:t>
            </a:r>
            <a:r>
              <a:rPr lang="en-US" altLang="zh-CN" smtClean="0">
                <a:solidFill>
                  <a:srgbClr val="0000CC"/>
                </a:solidFill>
                <a:latin typeface="宋体" panose="02010600030101010101" pitchFamily="2" charset="-12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(G(x)∨H(x))</a:t>
            </a:r>
            <a:r>
              <a:rPr lang="zh-CN" altLang="en-US" smtClean="0">
                <a:latin typeface="宋体" panose="02010600030101010101" pitchFamily="2" charset="-122"/>
              </a:rPr>
              <a:t>表示：</a:t>
            </a:r>
          </a:p>
          <a:p>
            <a:pPr marL="0" indent="0" eaLnBrk="1" hangingPunct="1">
              <a:buFont typeface="Wingdings" panose="05000000000000000000" pitchFamily="2" charset="2"/>
              <a:buNone/>
            </a:pPr>
            <a:r>
              <a:rPr lang="zh-CN" altLang="en-US" smtClean="0">
                <a:latin typeface="宋体" panose="02010600030101010101" pitchFamily="2" charset="-122"/>
              </a:rPr>
              <a:t>“大学里有些学生勤奋学习或喜欢体育活动”；</a:t>
            </a:r>
          </a:p>
          <a:p>
            <a:pPr marL="0" indent="0" eaLnBrk="1" hangingPunct="1">
              <a:buFont typeface="Wingdings" panose="05000000000000000000" pitchFamily="2" charset="2"/>
              <a:buNone/>
            </a:pPr>
            <a:r>
              <a:rPr lang="zh-CN" altLang="en-US" smtClean="0">
                <a:latin typeface="宋体" panose="02010600030101010101" pitchFamily="2" charset="-122"/>
              </a:rPr>
              <a:t> </a:t>
            </a:r>
            <a:r>
              <a:rPr lang="en-US" altLang="zh-CN" smtClean="0">
                <a:solidFill>
                  <a:srgbClr val="0000CC"/>
                </a:solidFill>
                <a:latin typeface="宋体" panose="02010600030101010101" pitchFamily="2" charset="-122"/>
              </a:rPr>
              <a:t>(</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G(x)∨(</a:t>
            </a:r>
            <a:r>
              <a:rPr lang="en-US" altLang="zh-CN" smtClean="0">
                <a:solidFill>
                  <a:srgbClr val="0000CC"/>
                </a:solidFill>
                <a:latin typeface="宋体" panose="02010600030101010101" pitchFamily="2" charset="-122"/>
                <a:sym typeface="Symbol" panose="05050102010706020507" pitchFamily="18" charset="2"/>
              </a:rPr>
              <a:t>x)</a:t>
            </a:r>
            <a:r>
              <a:rPr lang="en-US" altLang="zh-CN" smtClean="0">
                <a:solidFill>
                  <a:srgbClr val="0000CC"/>
                </a:solidFill>
                <a:latin typeface="宋体" panose="02010600030101010101" pitchFamily="2" charset="-122"/>
              </a:rPr>
              <a:t>H(x)</a:t>
            </a:r>
            <a:r>
              <a:rPr lang="zh-CN" altLang="en-US" smtClean="0">
                <a:latin typeface="宋体" panose="02010600030101010101" pitchFamily="2" charset="-122"/>
              </a:rPr>
              <a:t>表示：</a:t>
            </a:r>
          </a:p>
          <a:p>
            <a:pPr marL="0" indent="0" eaLnBrk="1" hangingPunct="1">
              <a:buFont typeface="Wingdings" panose="05000000000000000000" pitchFamily="2" charset="2"/>
              <a:buNone/>
            </a:pPr>
            <a:r>
              <a:rPr lang="zh-CN" altLang="en-US" smtClean="0">
                <a:latin typeface="宋体" panose="02010600030101010101" pitchFamily="2" charset="-122"/>
              </a:rPr>
              <a:t> “大学里有些学生勤奋学习或大学里有些学生喜欢体育活动”。</a:t>
            </a:r>
          </a:p>
          <a:p>
            <a:pPr marL="0" indent="0" eaLnBrk="1" hangingPunct="1">
              <a:buFont typeface="Wingdings" panose="05000000000000000000" pitchFamily="2" charset="2"/>
              <a:buNone/>
            </a:pPr>
            <a:r>
              <a:rPr lang="zh-CN" altLang="en-US" smtClean="0">
                <a:latin typeface="宋体" panose="02010600030101010101" pitchFamily="2" charset="-122"/>
              </a:rPr>
              <a:t>     </a:t>
            </a:r>
            <a:r>
              <a:rPr lang="zh-CN" altLang="en-US" smtClean="0">
                <a:solidFill>
                  <a:srgbClr val="FF0000"/>
                </a:solidFill>
                <a:latin typeface="宋体" panose="02010600030101010101" pitchFamily="2" charset="-122"/>
              </a:rPr>
              <a:t>两者意义是相同的。</a:t>
            </a:r>
          </a:p>
          <a:p>
            <a:pPr marL="0" indent="0" eaLnBrk="1" hangingPunct="1">
              <a:buFont typeface="Wingdings" panose="05000000000000000000" pitchFamily="2" charset="2"/>
              <a:buNone/>
            </a:pPr>
            <a:r>
              <a:rPr lang="zh-CN" altLang="en-US" smtClean="0">
                <a:latin typeface="宋体" panose="02010600030101010101" pitchFamily="2" charset="-122"/>
              </a:rPr>
              <a:t>  所以</a:t>
            </a:r>
            <a:r>
              <a:rPr lang="en-US" altLang="zh-CN" smtClean="0">
                <a:latin typeface="宋体" panose="02010600030101010101" pitchFamily="2" charset="-122"/>
              </a:rPr>
              <a:t>,(</a:t>
            </a:r>
            <a:r>
              <a:rPr lang="en-US" altLang="zh-CN" smtClean="0">
                <a:latin typeface="宋体" panose="02010600030101010101" pitchFamily="2" charset="-122"/>
                <a:sym typeface="Symbol" panose="05050102010706020507" pitchFamily="18" charset="2"/>
              </a:rPr>
              <a:t>x)</a:t>
            </a:r>
            <a:r>
              <a:rPr lang="en-US" altLang="en-US" noProof="1" smtClean="0">
                <a:latin typeface="宋体" panose="02010600030101010101" pitchFamily="2" charset="-122"/>
              </a:rPr>
              <a:t>(</a:t>
            </a:r>
            <a:r>
              <a:rPr lang="en-US" altLang="zh-CN" noProof="1" smtClean="0">
                <a:latin typeface="宋体" panose="02010600030101010101" pitchFamily="2" charset="-122"/>
              </a:rPr>
              <a:t>G(x)∨H(x))＝</a:t>
            </a:r>
            <a:r>
              <a:rPr lang="en-US" altLang="zh-CN" smtClean="0">
                <a:latin typeface="宋体" panose="02010600030101010101" pitchFamily="2" charset="-122"/>
              </a:rPr>
              <a:t>(</a:t>
            </a:r>
            <a:r>
              <a:rPr lang="en-US" altLang="zh-CN" smtClean="0">
                <a:latin typeface="宋体" panose="02010600030101010101" pitchFamily="2" charset="-122"/>
                <a:sym typeface="Symbol" panose="05050102010706020507" pitchFamily="18" charset="2"/>
              </a:rPr>
              <a:t>x)</a:t>
            </a:r>
            <a:r>
              <a:rPr lang="en-US" altLang="zh-CN" noProof="1" smtClean="0">
                <a:latin typeface="宋体" panose="02010600030101010101" pitchFamily="2" charset="-122"/>
              </a:rPr>
              <a:t>G(x)∨</a:t>
            </a:r>
            <a:r>
              <a:rPr lang="en-US" altLang="zh-CN" smtClean="0">
                <a:latin typeface="宋体" panose="02010600030101010101" pitchFamily="2" charset="-122"/>
              </a:rPr>
              <a:t>(</a:t>
            </a:r>
            <a:r>
              <a:rPr lang="en-US" altLang="zh-CN" smtClean="0">
                <a:latin typeface="宋体" panose="02010600030101010101" pitchFamily="2" charset="-122"/>
                <a:sym typeface="Symbol" panose="05050102010706020507" pitchFamily="18" charset="2"/>
              </a:rPr>
              <a:t>x)</a:t>
            </a:r>
            <a:r>
              <a:rPr lang="en-US" altLang="zh-CN" noProof="1" smtClean="0">
                <a:latin typeface="宋体" panose="02010600030101010101" pitchFamily="2" charset="-122"/>
              </a:rPr>
              <a:t>H(x)</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3C5D3AE-47CF-46AC-B763-3B071F658F9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7827" name="Rectangle 2"/>
          <p:cNvSpPr>
            <a:spLocks noGrp="1" noChangeArrowheads="1"/>
          </p:cNvSpPr>
          <p:nvPr>
            <p:ph type="title"/>
          </p:nvPr>
        </p:nvSpPr>
        <p:spPr/>
        <p:txBody>
          <a:bodyPr/>
          <a:lstStyle/>
          <a:p>
            <a:pPr eaLnBrk="1" hangingPunct="1"/>
            <a:r>
              <a:rPr lang="en-US" altLang="zh-CN" smtClean="0"/>
              <a:t>4.3.6  </a:t>
            </a:r>
            <a:r>
              <a:rPr lang="zh-CN" altLang="en-US" smtClean="0"/>
              <a:t>谓词合式公式难点</a:t>
            </a:r>
          </a:p>
        </p:txBody>
      </p:sp>
      <p:grpSp>
        <p:nvGrpSpPr>
          <p:cNvPr id="2" name="Group 17"/>
          <p:cNvGrpSpPr>
            <a:grpSpLocks/>
          </p:cNvGrpSpPr>
          <p:nvPr/>
        </p:nvGrpSpPr>
        <p:grpSpPr bwMode="auto">
          <a:xfrm>
            <a:off x="5557838" y="1697038"/>
            <a:ext cx="2163762" cy="3165475"/>
            <a:chOff x="3748" y="1152"/>
            <a:chExt cx="1363" cy="1994"/>
          </a:xfrm>
        </p:grpSpPr>
        <p:sp>
          <p:nvSpPr>
            <p:cNvPr id="77854" name="AutoShape 18"/>
            <p:cNvSpPr>
              <a:spLocks noChangeArrowheads="1"/>
            </p:cNvSpPr>
            <p:nvPr/>
          </p:nvSpPr>
          <p:spPr bwMode="gray">
            <a:xfrm>
              <a:off x="3748" y="1346"/>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55" name="AutoShape 19"/>
            <p:cNvSpPr>
              <a:spLocks noChangeArrowheads="1"/>
            </p:cNvSpPr>
            <p:nvPr/>
          </p:nvSpPr>
          <p:spPr bwMode="gray">
            <a:xfrm>
              <a:off x="3769" y="1351"/>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56" name="AutoShape 20"/>
            <p:cNvSpPr>
              <a:spLocks noChangeArrowheads="1"/>
            </p:cNvSpPr>
            <p:nvPr/>
          </p:nvSpPr>
          <p:spPr bwMode="gray">
            <a:xfrm>
              <a:off x="3780" y="2651"/>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57" name="AutoShape 21"/>
            <p:cNvSpPr>
              <a:spLocks noChangeArrowheads="1"/>
            </p:cNvSpPr>
            <p:nvPr/>
          </p:nvSpPr>
          <p:spPr bwMode="gray">
            <a:xfrm>
              <a:off x="3780" y="1365"/>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77858" name="Group 22"/>
            <p:cNvGrpSpPr>
              <a:grpSpLocks/>
            </p:cNvGrpSpPr>
            <p:nvPr/>
          </p:nvGrpSpPr>
          <p:grpSpPr bwMode="auto">
            <a:xfrm>
              <a:off x="4217" y="1152"/>
              <a:ext cx="405" cy="405"/>
              <a:chOff x="1289" y="582"/>
              <a:chExt cx="668" cy="668"/>
            </a:xfrm>
          </p:grpSpPr>
          <p:sp>
            <p:nvSpPr>
              <p:cNvPr id="77861" name="Oval 23"/>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62" name="Oval 24"/>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63" name="Oval 25"/>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64" name="Oval 26"/>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65" name="Oval 27"/>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77859" name="Text Box 28"/>
            <p:cNvSpPr txBox="1">
              <a:spLocks noChangeArrowheads="1"/>
            </p:cNvSpPr>
            <p:nvPr/>
          </p:nvSpPr>
          <p:spPr bwMode="gray">
            <a:xfrm>
              <a:off x="4304" y="121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3</a:t>
              </a:r>
              <a:endParaRPr lang="en-US" altLang="zh-CN" sz="1800" b="0">
                <a:solidFill>
                  <a:schemeClr val="tx1"/>
                </a:solidFill>
                <a:latin typeface="Arial" panose="020B0604020202020204" pitchFamily="34" charset="0"/>
                <a:ea typeface="宋体" panose="02010600030101010101" pitchFamily="2" charset="-122"/>
              </a:endParaRPr>
            </a:p>
          </p:txBody>
        </p:sp>
        <p:sp>
          <p:nvSpPr>
            <p:cNvPr id="77860" name="Text Box 29"/>
            <p:cNvSpPr txBox="1">
              <a:spLocks noChangeArrowheads="1"/>
            </p:cNvSpPr>
            <p:nvPr/>
          </p:nvSpPr>
          <p:spPr bwMode="gray">
            <a:xfrm>
              <a:off x="3796" y="1632"/>
              <a:ext cx="12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latin typeface="Verdana" panose="020B0604030504040204" pitchFamily="34" charset="0"/>
                </a:rPr>
                <a:t>命题逻辑与谓词逻辑中的公式及其解释的不同</a:t>
              </a:r>
              <a:endParaRPr lang="en-US" altLang="zh-CN" sz="2400">
                <a:latin typeface="Verdana" panose="020B0604030504040204" pitchFamily="34" charset="0"/>
              </a:endParaRPr>
            </a:p>
          </p:txBody>
        </p:sp>
      </p:grpSp>
      <p:grpSp>
        <p:nvGrpSpPr>
          <p:cNvPr id="4" name="Group 43"/>
          <p:cNvGrpSpPr>
            <a:grpSpLocks/>
          </p:cNvGrpSpPr>
          <p:nvPr/>
        </p:nvGrpSpPr>
        <p:grpSpPr bwMode="auto">
          <a:xfrm>
            <a:off x="755650" y="1773238"/>
            <a:ext cx="2163763" cy="3165475"/>
            <a:chOff x="768" y="1154"/>
            <a:chExt cx="1363" cy="1994"/>
          </a:xfrm>
        </p:grpSpPr>
        <p:sp>
          <p:nvSpPr>
            <p:cNvPr id="77842" name="AutoShape 44"/>
            <p:cNvSpPr>
              <a:spLocks noChangeArrowheads="1"/>
            </p:cNvSpPr>
            <p:nvPr/>
          </p:nvSpPr>
          <p:spPr bwMode="gray">
            <a:xfrm>
              <a:off x="768" y="1348"/>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chemeClr val="bg2">
                  <a:alpha val="50000"/>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43" name="AutoShape 45"/>
            <p:cNvSpPr>
              <a:spLocks noChangeArrowheads="1"/>
            </p:cNvSpPr>
            <p:nvPr/>
          </p:nvSpPr>
          <p:spPr bwMode="gray">
            <a:xfrm>
              <a:off x="789" y="1353"/>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44" name="AutoShape 46"/>
            <p:cNvSpPr>
              <a:spLocks noChangeArrowheads="1"/>
            </p:cNvSpPr>
            <p:nvPr/>
          </p:nvSpPr>
          <p:spPr bwMode="gray">
            <a:xfrm>
              <a:off x="800" y="2653"/>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45" name="AutoShape 47"/>
            <p:cNvSpPr>
              <a:spLocks noChangeArrowheads="1"/>
            </p:cNvSpPr>
            <p:nvPr/>
          </p:nvSpPr>
          <p:spPr bwMode="gray">
            <a:xfrm>
              <a:off x="800" y="1367"/>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nvGrpSpPr>
            <p:cNvPr id="77846" name="Group 48"/>
            <p:cNvGrpSpPr>
              <a:grpSpLocks/>
            </p:cNvGrpSpPr>
            <p:nvPr/>
          </p:nvGrpSpPr>
          <p:grpSpPr bwMode="auto">
            <a:xfrm>
              <a:off x="1237" y="1154"/>
              <a:ext cx="405" cy="405"/>
              <a:chOff x="1289" y="582"/>
              <a:chExt cx="668" cy="668"/>
            </a:xfrm>
          </p:grpSpPr>
          <p:sp>
            <p:nvSpPr>
              <p:cNvPr id="77849" name="Oval 49"/>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50" name="Oval 50"/>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51" name="Oval 51"/>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52" name="Oval 52"/>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53" name="Oval 53"/>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grpSp>
        <p:sp>
          <p:nvSpPr>
            <p:cNvPr id="77847" name="Text Box 54"/>
            <p:cNvSpPr txBox="1">
              <a:spLocks noChangeArrowheads="1"/>
            </p:cNvSpPr>
            <p:nvPr/>
          </p:nvSpPr>
          <p:spPr bwMode="gray">
            <a:xfrm>
              <a:off x="1324" y="12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1</a:t>
              </a:r>
              <a:endParaRPr lang="en-US" altLang="zh-CN" sz="1800" b="0">
                <a:solidFill>
                  <a:schemeClr val="tx1"/>
                </a:solidFill>
                <a:latin typeface="Arial" panose="020B0604020202020204" pitchFamily="34" charset="0"/>
                <a:ea typeface="宋体" panose="02010600030101010101" pitchFamily="2" charset="-122"/>
              </a:endParaRPr>
            </a:p>
          </p:txBody>
        </p:sp>
        <p:sp>
          <p:nvSpPr>
            <p:cNvPr id="77848" name="Text Box 55"/>
            <p:cNvSpPr txBox="1">
              <a:spLocks noChangeArrowheads="1"/>
            </p:cNvSpPr>
            <p:nvPr/>
          </p:nvSpPr>
          <p:spPr bwMode="gray">
            <a:xfrm>
              <a:off x="816" y="1634"/>
              <a:ext cx="12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latin typeface="Verdana" panose="020B0604030504040204" pitchFamily="34" charset="0"/>
                </a:rPr>
                <a:t>掌握并能够灵活运用谓词，个体词和量词；</a:t>
              </a:r>
              <a:endParaRPr lang="en-US" altLang="zh-CN" sz="2400">
                <a:solidFill>
                  <a:schemeClr val="tx1"/>
                </a:solidFill>
                <a:latin typeface="Arial" panose="020B0604020202020204" pitchFamily="34" charset="0"/>
              </a:endParaRPr>
            </a:p>
          </p:txBody>
        </p:sp>
      </p:grpSp>
      <p:grpSp>
        <p:nvGrpSpPr>
          <p:cNvPr id="6" name="Group 30"/>
          <p:cNvGrpSpPr>
            <a:grpSpLocks/>
          </p:cNvGrpSpPr>
          <p:nvPr/>
        </p:nvGrpSpPr>
        <p:grpSpPr bwMode="auto">
          <a:xfrm>
            <a:off x="3189288" y="1700213"/>
            <a:ext cx="2163762" cy="3165475"/>
            <a:chOff x="2256" y="1154"/>
            <a:chExt cx="1363" cy="1994"/>
          </a:xfrm>
        </p:grpSpPr>
        <p:sp>
          <p:nvSpPr>
            <p:cNvPr id="77831" name="AutoShape 31"/>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2" name="AutoShape 32"/>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3" name="AutoShape 33"/>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4" name="AutoShape 34"/>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5" name="Oval 35"/>
            <p:cNvSpPr>
              <a:spLocks noChangeArrowheads="1"/>
            </p:cNvSpPr>
            <p:nvPr/>
          </p:nvSpPr>
          <p:spPr bwMode="gray">
            <a:xfrm>
              <a:off x="2725" y="1154"/>
              <a:ext cx="405" cy="40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6" name="Oval 36"/>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7" name="Oval 37"/>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8" name="Oval 38"/>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39" name="Oval 39"/>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endParaRPr>
            </a:p>
          </p:txBody>
        </p:sp>
        <p:sp>
          <p:nvSpPr>
            <p:cNvPr id="77840" name="Text Box 40"/>
            <p:cNvSpPr txBox="1">
              <a:spLocks noChangeArrowheads="1"/>
            </p:cNvSpPr>
            <p:nvPr/>
          </p:nvSpPr>
          <p:spPr bwMode="gray">
            <a:xfrm>
              <a:off x="2812" y="12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b="0">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77841" name="Text Box 41"/>
            <p:cNvSpPr txBox="1">
              <a:spLocks noChangeArrowheads="1"/>
            </p:cNvSpPr>
            <p:nvPr/>
          </p:nvSpPr>
          <p:spPr bwMode="gray">
            <a:xfrm>
              <a:off x="2304" y="1634"/>
              <a:ext cx="129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a:latin typeface="Verdana" panose="020B0604030504040204" pitchFamily="34" charset="0"/>
                </a:rPr>
                <a:t>注意量词的作用域。通过紧跟量词后面的是否为括号进行判定；</a:t>
              </a:r>
              <a:endParaRPr lang="en-US" altLang="zh-CN" sz="2400">
                <a:latin typeface="Verdana" panose="020B0604030504040204" pitchFamily="34" charset="0"/>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AD3BDE14-6CA3-4ABF-8251-0F8AC432B133}"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8851" name="Rectangle 2"/>
          <p:cNvSpPr>
            <a:spLocks noGrp="1" noChangeArrowheads="1"/>
          </p:cNvSpPr>
          <p:nvPr>
            <p:ph type="title"/>
          </p:nvPr>
        </p:nvSpPr>
        <p:spPr>
          <a:xfrm>
            <a:off x="539750" y="476250"/>
            <a:ext cx="6696075" cy="701675"/>
          </a:xfrm>
        </p:spPr>
        <p:txBody>
          <a:bodyPr/>
          <a:lstStyle/>
          <a:p>
            <a:pPr eaLnBrk="1" hangingPunct="1"/>
            <a:r>
              <a:rPr lang="en-US" altLang="zh-CN" smtClean="0"/>
              <a:t>4.3.7  </a:t>
            </a:r>
            <a:r>
              <a:rPr lang="zh-CN" altLang="en-US" smtClean="0"/>
              <a:t>谓词合式公式的应用</a:t>
            </a:r>
          </a:p>
        </p:txBody>
      </p:sp>
      <p:sp>
        <p:nvSpPr>
          <p:cNvPr id="173059" name="Rectangle 3"/>
          <p:cNvSpPr>
            <a:spLocks noGrp="1" noChangeArrowheads="1"/>
          </p:cNvSpPr>
          <p:nvPr>
            <p:ph type="body" idx="1"/>
          </p:nvPr>
        </p:nvSpPr>
        <p:spPr>
          <a:xfrm>
            <a:off x="611188" y="1268413"/>
            <a:ext cx="8281987" cy="1117600"/>
          </a:xfrm>
        </p:spPr>
        <p:txBody>
          <a:bodyPr/>
          <a:lstStyle/>
          <a:p>
            <a:pPr marL="0" indent="0" eaLnBrk="1" hangingPunct="1">
              <a:buFont typeface="Wingdings" panose="05000000000000000000" pitchFamily="2" charset="2"/>
              <a:buNone/>
            </a:pPr>
            <a:r>
              <a:rPr lang="zh-CN" altLang="en-US" smtClean="0">
                <a:solidFill>
                  <a:schemeClr val="accent2"/>
                </a:solidFill>
              </a:rPr>
              <a:t>例</a:t>
            </a:r>
            <a:r>
              <a:rPr lang="en-US" altLang="zh-CN" smtClean="0">
                <a:solidFill>
                  <a:schemeClr val="accent2"/>
                </a:solidFill>
              </a:rPr>
              <a:t>4.3.7</a:t>
            </a:r>
            <a:r>
              <a:rPr lang="en-US" altLang="zh-CN" smtClean="0"/>
              <a:t>  </a:t>
            </a:r>
            <a:r>
              <a:rPr lang="zh-CN" altLang="en-US" smtClean="0"/>
              <a:t>利用谓词之间的等价关系证明下列公式之间的关系：</a:t>
            </a:r>
            <a:r>
              <a:rPr lang="fr-FR" altLang="zh-CN" smtClean="0"/>
              <a:t>(</a:t>
            </a:r>
            <a:r>
              <a:rPr lang="en-US" altLang="zh-CN" smtClean="0">
                <a:sym typeface="Symbol" panose="05050102010706020507" pitchFamily="18" charset="2"/>
              </a:rPr>
              <a:t></a:t>
            </a:r>
            <a:r>
              <a:rPr lang="fr-FR" altLang="zh-CN" smtClean="0"/>
              <a:t>x)P(x)→Q(x)=(</a:t>
            </a:r>
            <a:r>
              <a:rPr lang="en-US" altLang="zh-CN" smtClean="0">
                <a:sym typeface="Symbol" panose="05050102010706020507" pitchFamily="18" charset="2"/>
              </a:rPr>
              <a:t></a:t>
            </a:r>
            <a:r>
              <a:rPr lang="fr-FR" altLang="zh-CN" smtClean="0"/>
              <a:t>y)( P(y)→Q(x)) </a:t>
            </a:r>
            <a:endParaRPr lang="zh-CN" altLang="en-US" smtClean="0"/>
          </a:p>
        </p:txBody>
      </p:sp>
      <p:sp>
        <p:nvSpPr>
          <p:cNvPr id="173060" name="Rectangle 4"/>
          <p:cNvSpPr>
            <a:spLocks noChangeArrowheads="1"/>
          </p:cNvSpPr>
          <p:nvPr/>
        </p:nvSpPr>
        <p:spPr bwMode="gray">
          <a:xfrm>
            <a:off x="755650" y="2565400"/>
            <a:ext cx="78486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rgbClr val="FF0000"/>
                </a:solidFill>
              </a:rPr>
              <a:t>证明</a:t>
            </a:r>
            <a:r>
              <a:rPr lang="zh-CN" altLang="fr-FR"/>
              <a:t>  </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x)P(x)→Q(x) </a:t>
            </a:r>
          </a:p>
          <a:p>
            <a:pPr eaLnBrk="1" hangingPunct="1">
              <a:buFont typeface="Wingdings" panose="05000000000000000000" pitchFamily="2" charset="2"/>
              <a:buNone/>
            </a:pPr>
            <a:r>
              <a:rPr lang="fr-FR" altLang="zh-CN">
                <a:solidFill>
                  <a:srgbClr val="0000FF"/>
                </a:solidFill>
              </a:rPr>
              <a:t>       = </a:t>
            </a:r>
            <a:r>
              <a:rPr lang="zh-CN" altLang="en-US">
                <a:solidFill>
                  <a:srgbClr val="0000FF"/>
                </a:solidFill>
                <a:latin typeface="宋体" panose="02010600030101010101" pitchFamily="2" charset="-12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x)P(x)∨Q(x) </a:t>
            </a:r>
          </a:p>
          <a:p>
            <a:pPr eaLnBrk="1" hangingPunct="1">
              <a:buFont typeface="Wingdings" panose="05000000000000000000" pitchFamily="2" charset="2"/>
              <a:buNone/>
            </a:pPr>
            <a:r>
              <a:rPr lang="fr-FR" altLang="zh-CN">
                <a:solidFill>
                  <a:srgbClr val="0000FF"/>
                </a:solidFill>
              </a:rPr>
              <a:t>       = (</a:t>
            </a:r>
            <a:r>
              <a:rPr lang="en-US" altLang="zh-CN">
                <a:solidFill>
                  <a:srgbClr val="0000FF"/>
                </a:solidFill>
                <a:sym typeface="Symbol" panose="05050102010706020507" pitchFamily="18" charset="2"/>
              </a:rPr>
              <a:t></a:t>
            </a:r>
            <a:r>
              <a:rPr lang="fr-FR" altLang="zh-CN">
                <a:solidFill>
                  <a:srgbClr val="0000FF"/>
                </a:solidFill>
              </a:rPr>
              <a:t>x)</a:t>
            </a:r>
            <a:r>
              <a:rPr lang="zh-CN" altLang="en-US">
                <a:solidFill>
                  <a:srgbClr val="0000FF"/>
                </a:solidFill>
                <a:latin typeface="宋体" panose="02010600030101010101" pitchFamily="2" charset="-122"/>
              </a:rPr>
              <a:t>┐</a:t>
            </a:r>
            <a:r>
              <a:rPr lang="fr-FR" altLang="zh-CN">
                <a:solidFill>
                  <a:srgbClr val="0000FF"/>
                </a:solidFill>
              </a:rPr>
              <a:t>P(x)∨Q(x)</a:t>
            </a:r>
          </a:p>
          <a:p>
            <a:pPr eaLnBrk="1" hangingPunct="1">
              <a:buFont typeface="Wingdings" panose="05000000000000000000" pitchFamily="2" charset="2"/>
              <a:buNone/>
            </a:pPr>
            <a:r>
              <a:rPr lang="fr-FR" altLang="zh-CN">
                <a:solidFill>
                  <a:srgbClr val="0000FF"/>
                </a:solidFill>
              </a:rPr>
              <a:t>       = (</a:t>
            </a:r>
            <a:r>
              <a:rPr lang="en-US" altLang="zh-CN">
                <a:solidFill>
                  <a:srgbClr val="0000FF"/>
                </a:solidFill>
                <a:sym typeface="Symbol" panose="05050102010706020507" pitchFamily="18" charset="2"/>
              </a:rPr>
              <a:t></a:t>
            </a:r>
            <a:r>
              <a:rPr lang="fr-FR" altLang="zh-CN">
                <a:solidFill>
                  <a:srgbClr val="0000FF"/>
                </a:solidFill>
              </a:rPr>
              <a:t>y)</a:t>
            </a:r>
            <a:r>
              <a:rPr lang="zh-CN" altLang="en-US">
                <a:solidFill>
                  <a:srgbClr val="0000FF"/>
                </a:solidFill>
                <a:latin typeface="宋体" panose="02010600030101010101" pitchFamily="2" charset="-122"/>
              </a:rPr>
              <a:t>┐</a:t>
            </a:r>
            <a:r>
              <a:rPr lang="fr-FR" altLang="zh-CN">
                <a:solidFill>
                  <a:srgbClr val="0000FF"/>
                </a:solidFill>
              </a:rPr>
              <a:t>P(y)∨Q(x)</a:t>
            </a:r>
          </a:p>
          <a:p>
            <a:pPr eaLnBrk="1" hangingPunct="1">
              <a:buFont typeface="Wingdings" panose="05000000000000000000" pitchFamily="2" charset="2"/>
              <a:buNone/>
            </a:pPr>
            <a:r>
              <a:rPr lang="fr-FR" altLang="zh-CN">
                <a:solidFill>
                  <a:srgbClr val="0000FF"/>
                </a:solidFill>
              </a:rPr>
              <a:t>       = (</a:t>
            </a:r>
            <a:r>
              <a:rPr lang="en-US" altLang="zh-CN">
                <a:solidFill>
                  <a:srgbClr val="0000FF"/>
                </a:solidFill>
                <a:sym typeface="Symbol" panose="05050102010706020507" pitchFamily="18" charset="2"/>
              </a:rPr>
              <a:t></a:t>
            </a:r>
            <a:r>
              <a:rPr lang="fr-FR" altLang="zh-CN">
                <a:solidFill>
                  <a:srgbClr val="0000FF"/>
                </a:solidFill>
              </a:rPr>
              <a:t>y)(</a:t>
            </a:r>
            <a:r>
              <a:rPr lang="zh-CN" altLang="en-US">
                <a:solidFill>
                  <a:srgbClr val="0000FF"/>
                </a:solidFill>
                <a:latin typeface="宋体" panose="02010600030101010101" pitchFamily="2" charset="-122"/>
              </a:rPr>
              <a:t>┐</a:t>
            </a:r>
            <a:r>
              <a:rPr lang="fr-FR" altLang="zh-CN">
                <a:solidFill>
                  <a:srgbClr val="0000FF"/>
                </a:solidFill>
              </a:rPr>
              <a:t>P(y)∨Q(x))</a:t>
            </a:r>
          </a:p>
          <a:p>
            <a:pPr eaLnBrk="1" hangingPunct="1">
              <a:buFont typeface="Wingdings" panose="05000000000000000000" pitchFamily="2" charset="2"/>
              <a:buNone/>
            </a:pPr>
            <a:r>
              <a:rPr lang="fr-FR" altLang="zh-CN">
                <a:solidFill>
                  <a:srgbClr val="0000FF"/>
                </a:solidFill>
              </a:rPr>
              <a:t>       = (</a:t>
            </a:r>
            <a:r>
              <a:rPr lang="en-US" altLang="zh-CN">
                <a:solidFill>
                  <a:srgbClr val="0000FF"/>
                </a:solidFill>
                <a:sym typeface="Symbol" panose="05050102010706020507" pitchFamily="18" charset="2"/>
              </a:rPr>
              <a:t></a:t>
            </a:r>
            <a:r>
              <a:rPr lang="fr-FR" altLang="zh-CN">
                <a:solidFill>
                  <a:srgbClr val="0000FF"/>
                </a:solidFill>
              </a:rPr>
              <a:t>y)(P(y)→Q(x))</a:t>
            </a:r>
            <a:endParaRPr lang="zh-CN" altLang="en-US">
              <a:solidFill>
                <a:srgbClr val="0000FF"/>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p:cTn id="7" dur="500" fill="hold"/>
                                        <p:tgtEl>
                                          <p:spTgt spid="1730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30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73060">
                                            <p:txEl>
                                              <p:pRg st="0" end="0"/>
                                            </p:txEl>
                                          </p:spTgt>
                                        </p:tgtEl>
                                        <p:attrNameLst>
                                          <p:attrName>style.visibility</p:attrName>
                                        </p:attrNameLst>
                                      </p:cBhvr>
                                      <p:to>
                                        <p:strVal val="visible"/>
                                      </p:to>
                                    </p:set>
                                    <p:anim calcmode="lin" valueType="num">
                                      <p:cBhvr>
                                        <p:cTn id="13" dur="1000" fill="hold"/>
                                        <p:tgtEl>
                                          <p:spTgt spid="173060">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173060">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17306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73060">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173060">
                                            <p:txEl>
                                              <p:pRg st="1" end="1"/>
                                            </p:txEl>
                                          </p:spTgt>
                                        </p:tgtEl>
                                        <p:attrNameLst>
                                          <p:attrName>style.visibility</p:attrName>
                                        </p:attrNameLst>
                                      </p:cBhvr>
                                      <p:to>
                                        <p:strVal val="visible"/>
                                      </p:to>
                                    </p:set>
                                    <p:anim calcmode="lin" valueType="num">
                                      <p:cBhvr>
                                        <p:cTn id="21" dur="1000" fill="hold"/>
                                        <p:tgtEl>
                                          <p:spTgt spid="173060">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173060">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173060">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73060">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73060">
                                            <p:txEl>
                                              <p:pRg st="2" end="2"/>
                                            </p:txEl>
                                          </p:spTgt>
                                        </p:tgtEl>
                                        <p:attrNameLst>
                                          <p:attrName>style.visibility</p:attrName>
                                        </p:attrNameLst>
                                      </p:cBhvr>
                                      <p:to>
                                        <p:strVal val="visible"/>
                                      </p:to>
                                    </p:set>
                                    <p:anim calcmode="lin" valueType="num">
                                      <p:cBhvr>
                                        <p:cTn id="29" dur="1000" fill="hold"/>
                                        <p:tgtEl>
                                          <p:spTgt spid="173060">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173060">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173060">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73060">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173060">
                                            <p:txEl>
                                              <p:pRg st="3" end="3"/>
                                            </p:txEl>
                                          </p:spTgt>
                                        </p:tgtEl>
                                        <p:attrNameLst>
                                          <p:attrName>style.visibility</p:attrName>
                                        </p:attrNameLst>
                                      </p:cBhvr>
                                      <p:to>
                                        <p:strVal val="visible"/>
                                      </p:to>
                                    </p:set>
                                    <p:anim calcmode="lin" valueType="num">
                                      <p:cBhvr>
                                        <p:cTn id="37" dur="1000" fill="hold"/>
                                        <p:tgtEl>
                                          <p:spTgt spid="173060">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173060">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173060">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73060">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173060">
                                            <p:txEl>
                                              <p:pRg st="4" end="4"/>
                                            </p:txEl>
                                          </p:spTgt>
                                        </p:tgtEl>
                                        <p:attrNameLst>
                                          <p:attrName>style.visibility</p:attrName>
                                        </p:attrNameLst>
                                      </p:cBhvr>
                                      <p:to>
                                        <p:strVal val="visible"/>
                                      </p:to>
                                    </p:set>
                                    <p:anim calcmode="lin" valueType="num">
                                      <p:cBhvr>
                                        <p:cTn id="45" dur="1000" fill="hold"/>
                                        <p:tgtEl>
                                          <p:spTgt spid="173060">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173060">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173060">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73060">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5" presetClass="entr" presetSubtype="0" fill="hold" grpId="0" nodeType="clickEffect">
                                  <p:stCondLst>
                                    <p:cond delay="0"/>
                                  </p:stCondLst>
                                  <p:childTnLst>
                                    <p:set>
                                      <p:cBhvr>
                                        <p:cTn id="52" dur="1" fill="hold">
                                          <p:stCondLst>
                                            <p:cond delay="0"/>
                                          </p:stCondLst>
                                        </p:cTn>
                                        <p:tgtEl>
                                          <p:spTgt spid="173060">
                                            <p:txEl>
                                              <p:pRg st="5" end="5"/>
                                            </p:txEl>
                                          </p:spTgt>
                                        </p:tgtEl>
                                        <p:attrNameLst>
                                          <p:attrName>style.visibility</p:attrName>
                                        </p:attrNameLst>
                                      </p:cBhvr>
                                      <p:to>
                                        <p:strVal val="visible"/>
                                      </p:to>
                                    </p:set>
                                    <p:anim calcmode="lin" valueType="num">
                                      <p:cBhvr>
                                        <p:cTn id="53" dur="1000" fill="hold"/>
                                        <p:tgtEl>
                                          <p:spTgt spid="173060">
                                            <p:txEl>
                                              <p:pRg st="5" end="5"/>
                                            </p:txEl>
                                          </p:spTgt>
                                        </p:tgtEl>
                                        <p:attrNameLst>
                                          <p:attrName>ppt_w</p:attrName>
                                        </p:attrNameLst>
                                      </p:cBhvr>
                                      <p:tavLst>
                                        <p:tav tm="0">
                                          <p:val>
                                            <p:fltVal val="0"/>
                                          </p:val>
                                        </p:tav>
                                        <p:tav tm="100000">
                                          <p:val>
                                            <p:strVal val="#ppt_w"/>
                                          </p:val>
                                        </p:tav>
                                      </p:tavLst>
                                    </p:anim>
                                    <p:anim calcmode="lin" valueType="num">
                                      <p:cBhvr>
                                        <p:cTn id="54" dur="1000" fill="hold"/>
                                        <p:tgtEl>
                                          <p:spTgt spid="173060">
                                            <p:txEl>
                                              <p:pRg st="5" end="5"/>
                                            </p:txEl>
                                          </p:spTgt>
                                        </p:tgtEl>
                                        <p:attrNameLst>
                                          <p:attrName>ppt_h</p:attrName>
                                        </p:attrNameLst>
                                      </p:cBhvr>
                                      <p:tavLst>
                                        <p:tav tm="0">
                                          <p:val>
                                            <p:fltVal val="0"/>
                                          </p:val>
                                        </p:tav>
                                        <p:tav tm="100000">
                                          <p:val>
                                            <p:strVal val="#ppt_h"/>
                                          </p:val>
                                        </p:tav>
                                      </p:tavLst>
                                    </p:anim>
                                    <p:anim calcmode="lin" valueType="num">
                                      <p:cBhvr>
                                        <p:cTn id="55" dur="1000" fill="hold"/>
                                        <p:tgtEl>
                                          <p:spTgt spid="173060">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173060">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P spid="17306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6E4B8FA1-4056-4700-8646-B06396B936EC}"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79875" name="Rectangle 2"/>
          <p:cNvSpPr>
            <a:spLocks noGrp="1" noChangeArrowheads="1"/>
          </p:cNvSpPr>
          <p:nvPr>
            <p:ph type="title"/>
          </p:nvPr>
        </p:nvSpPr>
        <p:spPr/>
        <p:txBody>
          <a:bodyPr/>
          <a:lstStyle/>
          <a:p>
            <a:pPr eaLnBrk="1" hangingPunct="1"/>
            <a:r>
              <a:rPr lang="zh-CN" altLang="en-US" smtClean="0"/>
              <a:t>例</a:t>
            </a:r>
            <a:r>
              <a:rPr lang="fr-FR" altLang="zh-CN" smtClean="0"/>
              <a:t>4.3.8</a:t>
            </a:r>
            <a:endParaRPr lang="zh-CN" altLang="en-US" smtClean="0"/>
          </a:p>
        </p:txBody>
      </p:sp>
      <p:sp>
        <p:nvSpPr>
          <p:cNvPr id="174083" name="Rectangle 3"/>
          <p:cNvSpPr>
            <a:spLocks noGrp="1" noChangeArrowheads="1"/>
          </p:cNvSpPr>
          <p:nvPr>
            <p:ph type="body" idx="1"/>
          </p:nvPr>
        </p:nvSpPr>
        <p:spPr>
          <a:xfrm>
            <a:off x="539750" y="1268413"/>
            <a:ext cx="8301038" cy="1117600"/>
          </a:xfrm>
        </p:spPr>
        <p:txBody>
          <a:bodyPr/>
          <a:lstStyle/>
          <a:p>
            <a:pPr marL="0" indent="0" eaLnBrk="1" hangingPunct="1">
              <a:buFont typeface="Wingdings" panose="05000000000000000000" pitchFamily="2" charset="2"/>
              <a:buNone/>
            </a:pPr>
            <a:r>
              <a:rPr lang="zh-CN" altLang="en-US" smtClean="0">
                <a:solidFill>
                  <a:srgbClr val="647501"/>
                </a:solidFill>
              </a:rPr>
              <a:t>判断</a:t>
            </a:r>
            <a:r>
              <a:rPr lang="fr-FR" altLang="zh-CN" smtClean="0">
                <a:solidFill>
                  <a:srgbClr val="647501"/>
                </a:solidFill>
              </a:rPr>
              <a:t>((</a:t>
            </a:r>
            <a:r>
              <a:rPr lang="en-US" altLang="zh-CN" smtClean="0">
                <a:solidFill>
                  <a:srgbClr val="647501"/>
                </a:solidFill>
                <a:sym typeface="Symbol" panose="05050102010706020507" pitchFamily="18" charset="2"/>
              </a:rPr>
              <a:t></a:t>
            </a:r>
            <a:r>
              <a:rPr lang="fr-FR" altLang="zh-CN" smtClean="0">
                <a:solidFill>
                  <a:srgbClr val="647501"/>
                </a:solidFill>
              </a:rPr>
              <a:t>x)P(x)→Q(x))→((</a:t>
            </a:r>
            <a:r>
              <a:rPr lang="en-US" altLang="zh-CN" smtClean="0">
                <a:solidFill>
                  <a:srgbClr val="647501"/>
                </a:solidFill>
                <a:sym typeface="Symbol" panose="05050102010706020507" pitchFamily="18" charset="2"/>
              </a:rPr>
              <a:t></a:t>
            </a:r>
            <a:r>
              <a:rPr lang="fr-FR" altLang="zh-CN" smtClean="0">
                <a:solidFill>
                  <a:srgbClr val="647501"/>
                </a:solidFill>
              </a:rPr>
              <a:t>x)P(x)→(</a:t>
            </a:r>
            <a:r>
              <a:rPr lang="en-US" altLang="zh-CN" smtClean="0">
                <a:solidFill>
                  <a:srgbClr val="647501"/>
                </a:solidFill>
                <a:sym typeface="Symbol" panose="05050102010706020507" pitchFamily="18" charset="2"/>
              </a:rPr>
              <a:t></a:t>
            </a:r>
            <a:r>
              <a:rPr lang="fr-FR" altLang="zh-CN" smtClean="0">
                <a:solidFill>
                  <a:srgbClr val="647501"/>
                </a:solidFill>
              </a:rPr>
              <a:t>x)Q(x))</a:t>
            </a:r>
            <a:r>
              <a:rPr lang="zh-CN" altLang="fr-FR" smtClean="0">
                <a:solidFill>
                  <a:srgbClr val="647501"/>
                </a:solidFill>
              </a:rPr>
              <a:t>是否为一个有效公式。</a:t>
            </a:r>
            <a:r>
              <a:rPr lang="zh-CN" altLang="fr-FR" smtClean="0"/>
              <a:t> </a:t>
            </a:r>
            <a:endParaRPr lang="zh-CN" altLang="en-US" smtClean="0"/>
          </a:p>
        </p:txBody>
      </p:sp>
      <p:sp>
        <p:nvSpPr>
          <p:cNvPr id="79877" name="Rectangle 4"/>
          <p:cNvSpPr>
            <a:spLocks noChangeArrowheads="1"/>
          </p:cNvSpPr>
          <p:nvPr/>
        </p:nvSpPr>
        <p:spPr bwMode="gray">
          <a:xfrm flipV="1">
            <a:off x="900113" y="3008313"/>
            <a:ext cx="80851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endParaRPr lang="zh-CN" altLang="en-US">
              <a:latin typeface="宋体" panose="02010600030101010101" pitchFamily="2" charset="-122"/>
            </a:endParaRPr>
          </a:p>
        </p:txBody>
      </p:sp>
      <p:sp>
        <p:nvSpPr>
          <p:cNvPr id="174085" name="Rectangle 5"/>
          <p:cNvSpPr>
            <a:spLocks noChangeArrowheads="1"/>
          </p:cNvSpPr>
          <p:nvPr/>
        </p:nvSpPr>
        <p:spPr bwMode="auto">
          <a:xfrm>
            <a:off x="755650" y="2349500"/>
            <a:ext cx="82296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rgbClr val="CC3300"/>
                </a:solidFill>
                <a:latin typeface="宋体" panose="02010600030101010101" pitchFamily="2" charset="-122"/>
              </a:rPr>
              <a:t>解</a:t>
            </a:r>
            <a:r>
              <a:rPr lang="zh-CN" altLang="fr-FR">
                <a:latin typeface="宋体" panose="02010600030101010101" pitchFamily="2" charset="-122"/>
              </a:rPr>
              <a:t> 设个体域</a:t>
            </a:r>
            <a:r>
              <a:rPr lang="fr-FR" altLang="zh-CN"/>
              <a:t>D={2, 4, 6, 8}</a:t>
            </a:r>
            <a:r>
              <a:rPr lang="zh-CN" altLang="fr-FR">
                <a:latin typeface="宋体" panose="02010600030101010101" pitchFamily="2" charset="-122"/>
              </a:rPr>
              <a:t>，</a:t>
            </a:r>
          </a:p>
          <a:p>
            <a:pPr eaLnBrk="1" hangingPunct="1">
              <a:buFont typeface="Wingdings" panose="05000000000000000000" pitchFamily="2" charset="2"/>
              <a:buNone/>
            </a:pPr>
            <a:r>
              <a:rPr lang="fr-FR" altLang="zh-CN">
                <a:latin typeface="宋体" panose="02010600030101010101" pitchFamily="2" charset="-122"/>
              </a:rPr>
              <a:t>    </a:t>
            </a:r>
            <a:r>
              <a:rPr lang="fr-FR" altLang="zh-CN"/>
              <a:t>P(x)</a:t>
            </a:r>
            <a:r>
              <a:rPr lang="fr-FR" altLang="zh-CN">
                <a:latin typeface="宋体" panose="02010600030101010101" pitchFamily="2" charset="-122"/>
              </a:rPr>
              <a:t> </a:t>
            </a:r>
            <a:r>
              <a:rPr lang="zh-CN" altLang="fr-FR">
                <a:latin typeface="宋体" panose="02010600030101010101" pitchFamily="2" charset="-122"/>
              </a:rPr>
              <a:t>：</a:t>
            </a:r>
            <a:r>
              <a:rPr lang="fr-FR" altLang="zh-CN"/>
              <a:t>x</a:t>
            </a:r>
            <a:r>
              <a:rPr lang="zh-CN" altLang="fr-FR">
                <a:latin typeface="宋体" panose="02010600030101010101" pitchFamily="2" charset="-122"/>
              </a:rPr>
              <a:t>能被</a:t>
            </a:r>
            <a:r>
              <a:rPr lang="fr-FR" altLang="zh-CN">
                <a:latin typeface="宋体" panose="02010600030101010101" pitchFamily="2" charset="-122"/>
              </a:rPr>
              <a:t>2</a:t>
            </a:r>
            <a:r>
              <a:rPr lang="zh-CN" altLang="fr-FR">
                <a:latin typeface="宋体" panose="02010600030101010101" pitchFamily="2" charset="-122"/>
              </a:rPr>
              <a:t>整除；</a:t>
            </a:r>
            <a:r>
              <a:rPr lang="fr-FR" altLang="zh-CN"/>
              <a:t>Q(x)</a:t>
            </a:r>
            <a:r>
              <a:rPr lang="zh-CN" altLang="fr-FR">
                <a:latin typeface="宋体" panose="02010600030101010101" pitchFamily="2" charset="-122"/>
              </a:rPr>
              <a:t>：</a:t>
            </a:r>
            <a:r>
              <a:rPr lang="fr-FR" altLang="zh-CN"/>
              <a:t>x</a:t>
            </a:r>
            <a:r>
              <a:rPr lang="zh-CN" altLang="fr-FR">
                <a:latin typeface="宋体" panose="02010600030101010101" pitchFamily="2" charset="-122"/>
              </a:rPr>
              <a:t>能被</a:t>
            </a:r>
            <a:r>
              <a:rPr lang="fr-FR" altLang="zh-CN">
                <a:latin typeface="宋体" panose="02010600030101010101" pitchFamily="2" charset="-122"/>
              </a:rPr>
              <a:t>4</a:t>
            </a:r>
            <a:r>
              <a:rPr lang="zh-CN" altLang="fr-FR">
                <a:latin typeface="宋体" panose="02010600030101010101" pitchFamily="2" charset="-122"/>
              </a:rPr>
              <a:t>整除。</a:t>
            </a:r>
          </a:p>
          <a:p>
            <a:pPr eaLnBrk="1" hangingPunct="1">
              <a:buFont typeface="Wingdings" panose="05000000000000000000" pitchFamily="2" charset="2"/>
              <a:buNone/>
            </a:pPr>
            <a:r>
              <a:rPr lang="zh-CN" altLang="fr-FR"/>
              <a:t>可知</a:t>
            </a:r>
            <a:r>
              <a:rPr lang="fr-FR" altLang="zh-CN"/>
              <a:t>(</a:t>
            </a:r>
            <a:r>
              <a:rPr lang="en-US" altLang="zh-CN">
                <a:sym typeface="Symbol" panose="05050102010706020507" pitchFamily="18" charset="2"/>
              </a:rPr>
              <a:t></a:t>
            </a:r>
            <a:r>
              <a:rPr lang="fr-FR" altLang="zh-CN"/>
              <a:t>x)P(x)</a:t>
            </a:r>
            <a:r>
              <a:rPr lang="zh-CN" altLang="fr-FR">
                <a:latin typeface="宋体" panose="02010600030101010101" pitchFamily="2" charset="-122"/>
              </a:rPr>
              <a:t> 真值为真，</a:t>
            </a:r>
            <a:r>
              <a:rPr lang="fr-FR" altLang="zh-CN"/>
              <a:t>(</a:t>
            </a:r>
            <a:r>
              <a:rPr lang="en-US" altLang="zh-CN">
                <a:sym typeface="Symbol" panose="05050102010706020507" pitchFamily="18" charset="2"/>
              </a:rPr>
              <a:t></a:t>
            </a:r>
            <a:r>
              <a:rPr lang="fr-FR" altLang="zh-CN"/>
              <a:t>x)Q(x)</a:t>
            </a:r>
            <a:r>
              <a:rPr lang="zh-CN" altLang="fr-FR">
                <a:latin typeface="宋体" panose="02010600030101010101" pitchFamily="2" charset="-122"/>
              </a:rPr>
              <a:t> 真值为假。</a:t>
            </a:r>
          </a:p>
          <a:p>
            <a:pPr eaLnBrk="1" hangingPunct="1">
              <a:buFont typeface="Wingdings" panose="05000000000000000000" pitchFamily="2" charset="2"/>
              <a:buNone/>
            </a:pPr>
            <a:r>
              <a:rPr lang="fr-FR" altLang="zh-CN">
                <a:solidFill>
                  <a:srgbClr val="0000CC"/>
                </a:solidFill>
                <a:latin typeface="宋体" panose="02010600030101010101" pitchFamily="2" charset="-122"/>
              </a:rPr>
              <a:t>1</a:t>
            </a:r>
            <a:r>
              <a:rPr lang="zh-CN" altLang="fr-FR">
                <a:solidFill>
                  <a:srgbClr val="0000CC"/>
                </a:solidFill>
                <a:latin typeface="宋体" panose="02010600030101010101" pitchFamily="2" charset="-122"/>
              </a:rPr>
              <a:t>）自由变元</a:t>
            </a:r>
            <a:r>
              <a:rPr lang="fr-FR" altLang="zh-CN">
                <a:solidFill>
                  <a:srgbClr val="0000CC"/>
                </a:solidFill>
                <a:latin typeface="宋体" panose="02010600030101010101" pitchFamily="2" charset="-122"/>
              </a:rPr>
              <a:t>x=4</a:t>
            </a:r>
            <a:endParaRPr lang="zh-CN" altLang="fr-FR">
              <a:latin typeface="宋体" panose="02010600030101010101" pitchFamily="2" charset="-122"/>
            </a:endParaRPr>
          </a:p>
          <a:p>
            <a:pPr eaLnBrk="1" hangingPunct="1">
              <a:buFont typeface="Wingdings" panose="05000000000000000000" pitchFamily="2" charset="2"/>
              <a:buNone/>
            </a:pPr>
            <a:r>
              <a:rPr lang="zh-CN" altLang="fr-FR">
                <a:latin typeface="宋体" panose="02010600030101010101" pitchFamily="2" charset="-122"/>
              </a:rPr>
              <a:t> </a:t>
            </a:r>
            <a:r>
              <a:rPr lang="zh-CN" altLang="fr-FR">
                <a:solidFill>
                  <a:schemeClr val="accent2"/>
                </a:solidFill>
                <a:latin typeface="宋体" panose="02010600030101010101" pitchFamily="2" charset="-122"/>
              </a:rPr>
              <a:t>原式真值</a:t>
            </a:r>
            <a:r>
              <a:rPr lang="fr-FR" altLang="zh-CN">
                <a:solidFill>
                  <a:schemeClr val="accent2"/>
                </a:solidFill>
                <a:latin typeface="宋体" panose="02010600030101010101" pitchFamily="2" charset="-122"/>
              </a:rPr>
              <a:t>=</a:t>
            </a:r>
            <a:r>
              <a:rPr lang="zh-CN" altLang="fr-FR">
                <a:solidFill>
                  <a:srgbClr val="0000FF"/>
                </a:solidFill>
              </a:rPr>
              <a:t>（</a:t>
            </a:r>
            <a:r>
              <a:rPr lang="fr-FR" altLang="zh-CN">
                <a:solidFill>
                  <a:srgbClr val="0000FF"/>
                </a:solidFill>
              </a:rPr>
              <a:t>1→Q(4))→</a:t>
            </a:r>
            <a:r>
              <a:rPr lang="zh-CN" altLang="fr-FR">
                <a:solidFill>
                  <a:srgbClr val="0000FF"/>
                </a:solidFill>
              </a:rPr>
              <a:t>（</a:t>
            </a:r>
            <a:r>
              <a:rPr lang="fr-FR" altLang="zh-CN">
                <a:solidFill>
                  <a:srgbClr val="0000FF"/>
                </a:solidFill>
              </a:rPr>
              <a:t>1→0</a:t>
            </a:r>
            <a:r>
              <a:rPr lang="zh-CN" altLang="fr-FR">
                <a:solidFill>
                  <a:srgbClr val="0000FF"/>
                </a:solidFill>
              </a:rPr>
              <a:t>）</a:t>
            </a:r>
            <a:r>
              <a:rPr lang="fr-FR" altLang="zh-CN">
                <a:solidFill>
                  <a:srgbClr val="0000FF"/>
                </a:solidFill>
              </a:rPr>
              <a:t>=0</a:t>
            </a:r>
            <a:r>
              <a:rPr lang="zh-CN" altLang="fr-FR">
                <a:latin typeface="宋体" panose="02010600030101010101" pitchFamily="2" charset="-122"/>
              </a:rPr>
              <a:t>  </a:t>
            </a:r>
          </a:p>
          <a:p>
            <a:pPr eaLnBrk="1" hangingPunct="1">
              <a:buFont typeface="Wingdings" panose="05000000000000000000" pitchFamily="2" charset="2"/>
              <a:buNone/>
            </a:pPr>
            <a:r>
              <a:rPr lang="zh-CN" altLang="fr-FR">
                <a:latin typeface="宋体" panose="02010600030101010101" pitchFamily="2" charset="-122"/>
              </a:rPr>
              <a:t> 故</a:t>
            </a:r>
            <a:r>
              <a:rPr lang="fr-FR" altLang="zh-CN">
                <a:latin typeface="宋体" panose="02010600030101010101" pitchFamily="2" charset="-122"/>
              </a:rPr>
              <a:t> </a:t>
            </a:r>
            <a:r>
              <a:rPr lang="fr-FR" altLang="zh-CN"/>
              <a:t>((</a:t>
            </a:r>
            <a:r>
              <a:rPr lang="en-US" altLang="zh-CN">
                <a:sym typeface="Symbol" panose="05050102010706020507" pitchFamily="18" charset="2"/>
              </a:rPr>
              <a:t></a:t>
            </a:r>
            <a:r>
              <a:rPr lang="fr-FR" altLang="zh-CN"/>
              <a:t>x)P(x)→Q(4))→((</a:t>
            </a:r>
            <a:r>
              <a:rPr lang="en-US" altLang="zh-CN">
                <a:sym typeface="Symbol" panose="05050102010706020507" pitchFamily="18" charset="2"/>
              </a:rPr>
              <a:t></a:t>
            </a:r>
            <a:r>
              <a:rPr lang="fr-FR" altLang="zh-CN"/>
              <a:t>x)P(x)→(</a:t>
            </a:r>
            <a:r>
              <a:rPr lang="en-US" altLang="zh-CN">
                <a:sym typeface="Symbol" panose="05050102010706020507" pitchFamily="18" charset="2"/>
              </a:rPr>
              <a:t></a:t>
            </a:r>
            <a:r>
              <a:rPr lang="fr-FR" altLang="zh-CN"/>
              <a:t>x)Q(x))</a:t>
            </a:r>
            <a:r>
              <a:rPr lang="zh-CN" altLang="fr-FR">
                <a:latin typeface="宋体" panose="02010600030101010101" pitchFamily="2" charset="-122"/>
              </a:rPr>
              <a:t>的真值为假。所以原式不是有效公式。</a:t>
            </a:r>
            <a:endParaRPr lang="zh-CN" altLang="en-US">
              <a:latin typeface="宋体"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 calcmode="lin" valueType="num">
                                      <p:cBhvr>
                                        <p:cTn id="7" dur="500" fill="hold"/>
                                        <p:tgtEl>
                                          <p:spTgt spid="1740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408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085">
                                            <p:txEl>
                                              <p:pRg st="0" end="0"/>
                                            </p:txEl>
                                          </p:spTgt>
                                        </p:tgtEl>
                                        <p:attrNameLst>
                                          <p:attrName>style.visibility</p:attrName>
                                        </p:attrNameLst>
                                      </p:cBhvr>
                                      <p:to>
                                        <p:strVal val="visible"/>
                                      </p:to>
                                    </p:set>
                                    <p:anim calcmode="lin" valueType="num">
                                      <p:cBhvr additive="base">
                                        <p:cTn id="13" dur="500" fill="hold"/>
                                        <p:tgtEl>
                                          <p:spTgt spid="17408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085">
                                            <p:txEl>
                                              <p:pRg st="1" end="1"/>
                                            </p:txEl>
                                          </p:spTgt>
                                        </p:tgtEl>
                                        <p:attrNameLst>
                                          <p:attrName>style.visibility</p:attrName>
                                        </p:attrNameLst>
                                      </p:cBhvr>
                                      <p:to>
                                        <p:strVal val="visible"/>
                                      </p:to>
                                    </p:set>
                                    <p:anim calcmode="lin" valueType="num">
                                      <p:cBhvr additive="base">
                                        <p:cTn id="19" dur="500" fill="hold"/>
                                        <p:tgtEl>
                                          <p:spTgt spid="17408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085">
                                            <p:txEl>
                                              <p:pRg st="2" end="2"/>
                                            </p:txEl>
                                          </p:spTgt>
                                        </p:tgtEl>
                                        <p:attrNameLst>
                                          <p:attrName>style.visibility</p:attrName>
                                        </p:attrNameLst>
                                      </p:cBhvr>
                                      <p:to>
                                        <p:strVal val="visible"/>
                                      </p:to>
                                    </p:set>
                                    <p:anim calcmode="lin" valueType="num">
                                      <p:cBhvr additive="base">
                                        <p:cTn id="25" dur="500" fill="hold"/>
                                        <p:tgtEl>
                                          <p:spTgt spid="17408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085">
                                            <p:txEl>
                                              <p:pRg st="3" end="3"/>
                                            </p:txEl>
                                          </p:spTgt>
                                        </p:tgtEl>
                                        <p:attrNameLst>
                                          <p:attrName>style.visibility</p:attrName>
                                        </p:attrNameLst>
                                      </p:cBhvr>
                                      <p:to>
                                        <p:strVal val="visible"/>
                                      </p:to>
                                    </p:set>
                                    <p:anim calcmode="lin" valueType="num">
                                      <p:cBhvr additive="base">
                                        <p:cTn id="31" dur="500" fill="hold"/>
                                        <p:tgtEl>
                                          <p:spTgt spid="17408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0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085">
                                            <p:txEl>
                                              <p:pRg st="4" end="4"/>
                                            </p:txEl>
                                          </p:spTgt>
                                        </p:tgtEl>
                                        <p:attrNameLst>
                                          <p:attrName>style.visibility</p:attrName>
                                        </p:attrNameLst>
                                      </p:cBhvr>
                                      <p:to>
                                        <p:strVal val="visible"/>
                                      </p:to>
                                    </p:set>
                                    <p:anim calcmode="lin" valueType="num">
                                      <p:cBhvr additive="base">
                                        <p:cTn id="37" dur="500" fill="hold"/>
                                        <p:tgtEl>
                                          <p:spTgt spid="17408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0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085">
                                            <p:txEl>
                                              <p:pRg st="5" end="5"/>
                                            </p:txEl>
                                          </p:spTgt>
                                        </p:tgtEl>
                                        <p:attrNameLst>
                                          <p:attrName>style.visibility</p:attrName>
                                        </p:attrNameLst>
                                      </p:cBhvr>
                                      <p:to>
                                        <p:strVal val="visible"/>
                                      </p:to>
                                    </p:set>
                                    <p:anim calcmode="lin" valueType="num">
                                      <p:cBhvr additive="base">
                                        <p:cTn id="43" dur="500" fill="hold"/>
                                        <p:tgtEl>
                                          <p:spTgt spid="17408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08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P spid="17408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7840A14F-5ED7-471C-97C0-D38D084C58A8}"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0899" name="Rectangle 2"/>
          <p:cNvSpPr>
            <a:spLocks noGrp="1" noChangeArrowheads="1"/>
          </p:cNvSpPr>
          <p:nvPr>
            <p:ph type="title"/>
          </p:nvPr>
        </p:nvSpPr>
        <p:spPr/>
        <p:txBody>
          <a:bodyPr/>
          <a:lstStyle/>
          <a:p>
            <a:pPr eaLnBrk="1" hangingPunct="1"/>
            <a:r>
              <a:rPr lang="zh-CN" altLang="en-US" smtClean="0"/>
              <a:t>例</a:t>
            </a:r>
            <a:r>
              <a:rPr lang="fr-FR" altLang="zh-CN" smtClean="0"/>
              <a:t>4.3.8</a:t>
            </a:r>
            <a:r>
              <a:rPr lang="zh-CN" altLang="fr-FR" smtClean="0"/>
              <a:t>（续）</a:t>
            </a:r>
            <a:endParaRPr lang="zh-CN" altLang="en-US" smtClean="0"/>
          </a:p>
        </p:txBody>
      </p:sp>
      <p:sp>
        <p:nvSpPr>
          <p:cNvPr id="175107" name="Rectangle 3"/>
          <p:cNvSpPr>
            <a:spLocks noGrp="1" noChangeArrowheads="1"/>
          </p:cNvSpPr>
          <p:nvPr>
            <p:ph type="body" idx="1"/>
          </p:nvPr>
        </p:nvSpPr>
        <p:spPr>
          <a:xfrm>
            <a:off x="457200" y="1341438"/>
            <a:ext cx="8435975" cy="4010025"/>
          </a:xfrm>
        </p:spPr>
        <p:txBody>
          <a:bodyPr/>
          <a:lstStyle/>
          <a:p>
            <a:pPr marL="0" indent="0" eaLnBrk="1" hangingPunct="1">
              <a:buFont typeface="Wingdings" panose="05000000000000000000" pitchFamily="2" charset="2"/>
              <a:buNone/>
            </a:pPr>
            <a:r>
              <a:rPr lang="zh-CN" altLang="fr-FR" sz="3200" smtClean="0">
                <a:solidFill>
                  <a:srgbClr val="0000CC"/>
                </a:solidFill>
                <a:latin typeface="宋体" panose="02010600030101010101" pitchFamily="2" charset="-122"/>
              </a:rPr>
              <a:t> </a:t>
            </a:r>
            <a:r>
              <a:rPr lang="fr-FR" altLang="zh-CN" smtClean="0">
                <a:solidFill>
                  <a:srgbClr val="0000CC"/>
                </a:solidFill>
                <a:latin typeface="宋体" panose="02010600030101010101" pitchFamily="2" charset="-122"/>
              </a:rPr>
              <a:t>2</a:t>
            </a:r>
            <a:r>
              <a:rPr lang="zh-CN" altLang="fr-FR" smtClean="0">
                <a:solidFill>
                  <a:srgbClr val="0000CC"/>
                </a:solidFill>
                <a:latin typeface="宋体" panose="02010600030101010101" pitchFamily="2" charset="-122"/>
              </a:rPr>
              <a:t>）自由变元</a:t>
            </a:r>
            <a:r>
              <a:rPr lang="fr-FR" altLang="zh-CN" smtClean="0">
                <a:solidFill>
                  <a:srgbClr val="0000CC"/>
                </a:solidFill>
                <a:latin typeface="宋体" panose="02010600030101010101" pitchFamily="2" charset="-122"/>
              </a:rPr>
              <a:t>x=6</a:t>
            </a:r>
          </a:p>
          <a:p>
            <a:pPr marL="0" indent="0" eaLnBrk="1" hangingPunct="1">
              <a:buFont typeface="Wingdings" panose="05000000000000000000" pitchFamily="2" charset="2"/>
              <a:buNone/>
            </a:pPr>
            <a:r>
              <a:rPr lang="zh-CN" altLang="fr-FR" smtClean="0">
                <a:solidFill>
                  <a:schemeClr val="accent2"/>
                </a:solidFill>
                <a:latin typeface="宋体" panose="02010600030101010101" pitchFamily="2" charset="-122"/>
              </a:rPr>
              <a:t>原式真值 </a:t>
            </a:r>
            <a:r>
              <a:rPr lang="fr-FR" altLang="zh-CN" smtClean="0">
                <a:solidFill>
                  <a:schemeClr val="accent2"/>
                </a:solidFill>
                <a:latin typeface="宋体" panose="02010600030101010101" pitchFamily="2" charset="-122"/>
              </a:rPr>
              <a:t>=</a:t>
            </a:r>
            <a:r>
              <a:rPr lang="zh-CN" altLang="fr-FR" smtClean="0">
                <a:solidFill>
                  <a:srgbClr val="0000FF"/>
                </a:solidFill>
              </a:rPr>
              <a:t>（</a:t>
            </a:r>
            <a:r>
              <a:rPr lang="fr-FR" altLang="zh-CN" smtClean="0">
                <a:solidFill>
                  <a:srgbClr val="0000FF"/>
                </a:solidFill>
              </a:rPr>
              <a:t>1→ Q(6)</a:t>
            </a:r>
            <a:r>
              <a:rPr lang="zh-CN" altLang="fr-FR" smtClean="0">
                <a:solidFill>
                  <a:srgbClr val="0000FF"/>
                </a:solidFill>
              </a:rPr>
              <a:t>）</a:t>
            </a:r>
            <a:r>
              <a:rPr lang="fr-FR" altLang="zh-CN" smtClean="0">
                <a:solidFill>
                  <a:srgbClr val="0000FF"/>
                </a:solidFill>
              </a:rPr>
              <a:t>→</a:t>
            </a:r>
            <a:r>
              <a:rPr lang="zh-CN" altLang="fr-FR" smtClean="0">
                <a:solidFill>
                  <a:srgbClr val="0000FF"/>
                </a:solidFill>
              </a:rPr>
              <a:t>（</a:t>
            </a:r>
            <a:r>
              <a:rPr lang="fr-FR" altLang="zh-CN" smtClean="0">
                <a:solidFill>
                  <a:srgbClr val="0000FF"/>
                </a:solidFill>
              </a:rPr>
              <a:t>1→0</a:t>
            </a:r>
            <a:r>
              <a:rPr lang="zh-CN" altLang="fr-FR" smtClean="0">
                <a:solidFill>
                  <a:srgbClr val="0000FF"/>
                </a:solidFill>
              </a:rPr>
              <a:t>）</a:t>
            </a:r>
            <a:r>
              <a:rPr lang="fr-FR" altLang="zh-CN" smtClean="0">
                <a:solidFill>
                  <a:srgbClr val="0000FF"/>
                </a:solidFill>
              </a:rPr>
              <a:t>= 1</a:t>
            </a:r>
          </a:p>
          <a:p>
            <a:pPr marL="0" indent="0" eaLnBrk="1" hangingPunct="1">
              <a:buFont typeface="Wingdings" panose="05000000000000000000" pitchFamily="2" charset="2"/>
              <a:buNone/>
            </a:pPr>
            <a:r>
              <a:rPr lang="zh-CN" altLang="fr-FR" smtClean="0">
                <a:latin typeface="宋体" panose="02010600030101010101" pitchFamily="2" charset="-122"/>
              </a:rPr>
              <a:t>    故</a:t>
            </a:r>
            <a:r>
              <a:rPr lang="fr-FR" altLang="zh-CN" smtClean="0"/>
              <a:t>((</a:t>
            </a:r>
            <a:r>
              <a:rPr lang="en-US" altLang="zh-CN" smtClean="0">
                <a:sym typeface="Symbol" panose="05050102010706020507" pitchFamily="18" charset="2"/>
              </a:rPr>
              <a:t></a:t>
            </a:r>
            <a:r>
              <a:rPr lang="fr-FR" altLang="zh-CN" smtClean="0"/>
              <a:t>x)P(x)→Q(6))→((</a:t>
            </a:r>
            <a:r>
              <a:rPr lang="en-US" altLang="zh-CN" smtClean="0">
                <a:sym typeface="Symbol" panose="05050102010706020507" pitchFamily="18" charset="2"/>
              </a:rPr>
              <a:t></a:t>
            </a:r>
            <a:r>
              <a:rPr lang="fr-FR" altLang="zh-CN" smtClean="0"/>
              <a:t>x)P(x)→(</a:t>
            </a:r>
            <a:r>
              <a:rPr lang="en-US" altLang="zh-CN" smtClean="0">
                <a:sym typeface="Symbol" panose="05050102010706020507" pitchFamily="18" charset="2"/>
              </a:rPr>
              <a:t></a:t>
            </a:r>
            <a:r>
              <a:rPr lang="fr-FR" altLang="zh-CN" smtClean="0"/>
              <a:t>x)Q(x))</a:t>
            </a:r>
            <a:r>
              <a:rPr lang="zh-CN" altLang="fr-FR" smtClean="0">
                <a:latin typeface="宋体" panose="02010600030101010101" pitchFamily="2" charset="-122"/>
              </a:rPr>
              <a:t>的真值为真。</a:t>
            </a:r>
          </a:p>
          <a:p>
            <a:pPr marL="0" indent="0" eaLnBrk="1" hangingPunct="1">
              <a:buFont typeface="Wingdings" panose="05000000000000000000" pitchFamily="2" charset="2"/>
              <a:buNone/>
            </a:pPr>
            <a:r>
              <a:rPr lang="zh-CN" altLang="fr-FR" smtClean="0">
                <a:latin typeface="宋体" panose="02010600030101010101" pitchFamily="2" charset="-122"/>
              </a:rPr>
              <a:t>    综上所述，个体域中有些个体使原式的真值为真，有些个体使原式的真值为假，因此，该公式只能是一个可满足公式。</a:t>
            </a:r>
            <a:endParaRPr lang="zh-CN" altLang="en-US" smtClean="0">
              <a:latin typeface="宋体"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07">
                                            <p:txEl>
                                              <p:pRg st="1" end="1"/>
                                            </p:txEl>
                                          </p:spTgt>
                                        </p:tgtEl>
                                        <p:attrNameLst>
                                          <p:attrName>style.visibility</p:attrName>
                                        </p:attrNameLst>
                                      </p:cBhvr>
                                      <p:to>
                                        <p:strVal val="visible"/>
                                      </p:to>
                                    </p:set>
                                    <p:anim calcmode="lin" valueType="num">
                                      <p:cBhvr additive="base">
                                        <p:cTn id="13" dur="500" fill="hold"/>
                                        <p:tgtEl>
                                          <p:spTgt spid="175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5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5107">
                                            <p:txEl>
                                              <p:pRg st="2" end="2"/>
                                            </p:txEl>
                                          </p:spTgt>
                                        </p:tgtEl>
                                        <p:attrNameLst>
                                          <p:attrName>style.visibility</p:attrName>
                                        </p:attrNameLst>
                                      </p:cBhvr>
                                      <p:to>
                                        <p:strVal val="visible"/>
                                      </p:to>
                                    </p:set>
                                    <p:anim calcmode="lin" valueType="num">
                                      <p:cBhvr additive="base">
                                        <p:cTn id="19" dur="500" fill="hold"/>
                                        <p:tgtEl>
                                          <p:spTgt spid="175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5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5107">
                                            <p:txEl>
                                              <p:pRg st="3" end="3"/>
                                            </p:txEl>
                                          </p:spTgt>
                                        </p:tgtEl>
                                        <p:attrNameLst>
                                          <p:attrName>style.visibility</p:attrName>
                                        </p:attrNameLst>
                                      </p:cBhvr>
                                      <p:to>
                                        <p:strVal val="visible"/>
                                      </p:to>
                                    </p:set>
                                    <p:anim calcmode="lin" valueType="num">
                                      <p:cBhvr additive="base">
                                        <p:cTn id="25" dur="500" fill="hold"/>
                                        <p:tgtEl>
                                          <p:spTgt spid="175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51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2C0AACA9-E5D5-450F-90D5-2FF71D85EBA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1923" name="Rectangle 2"/>
          <p:cNvSpPr>
            <a:spLocks noGrp="1" noChangeArrowheads="1"/>
          </p:cNvSpPr>
          <p:nvPr>
            <p:ph type="title"/>
          </p:nvPr>
        </p:nvSpPr>
        <p:spPr>
          <a:xfrm>
            <a:off x="612775" y="476250"/>
            <a:ext cx="6767513" cy="701675"/>
          </a:xfrm>
        </p:spPr>
        <p:txBody>
          <a:bodyPr/>
          <a:lstStyle/>
          <a:p>
            <a:pPr eaLnBrk="1" hangingPunct="1"/>
            <a:r>
              <a:rPr lang="fr-FR" altLang="zh-CN" smtClean="0"/>
              <a:t>4.4  </a:t>
            </a:r>
            <a:r>
              <a:rPr lang="zh-CN" altLang="en-US" smtClean="0"/>
              <a:t>公式的标准型</a:t>
            </a:r>
            <a:r>
              <a:rPr lang="fr-FR" altLang="zh-CN" smtClean="0">
                <a:latin typeface="宋体" panose="02010600030101010101" pitchFamily="2" charset="-122"/>
              </a:rPr>
              <a:t>——</a:t>
            </a:r>
            <a:r>
              <a:rPr lang="zh-CN" altLang="en-US" smtClean="0"/>
              <a:t>范式 </a:t>
            </a:r>
          </a:p>
        </p:txBody>
      </p:sp>
      <p:sp>
        <p:nvSpPr>
          <p:cNvPr id="176131" name="Rectangle 3"/>
          <p:cNvSpPr>
            <a:spLocks noGrp="1" noChangeArrowheads="1"/>
          </p:cNvSpPr>
          <p:nvPr>
            <p:ph type="body" idx="1"/>
          </p:nvPr>
        </p:nvSpPr>
        <p:spPr>
          <a:xfrm>
            <a:off x="395288" y="1484313"/>
            <a:ext cx="8229600" cy="3254375"/>
          </a:xfrm>
        </p:spPr>
        <p:txBody>
          <a:bodyPr/>
          <a:lstStyle/>
          <a:p>
            <a:pPr marL="0" indent="0" eaLnBrk="1" hangingPunct="1">
              <a:buFont typeface="Wingdings" panose="05000000000000000000" pitchFamily="2" charset="2"/>
              <a:buNone/>
            </a:pPr>
            <a:r>
              <a:rPr lang="zh-CN" altLang="fr-FR" smtClean="0"/>
              <a:t>       </a:t>
            </a:r>
            <a:r>
              <a:rPr lang="zh-CN" altLang="en-US" smtClean="0"/>
              <a:t>在命题逻辑里，每一公式都有与之等值的范式，范式是一种</a:t>
            </a:r>
            <a:r>
              <a:rPr lang="zh-CN" altLang="en-US" smtClean="0">
                <a:solidFill>
                  <a:srgbClr val="0000FF"/>
                </a:solidFill>
              </a:rPr>
              <a:t>统一的表达形式</a:t>
            </a:r>
            <a:r>
              <a:rPr lang="zh-CN" altLang="en-US" smtClean="0"/>
              <a:t>，当研究一个公式的特点</a:t>
            </a:r>
            <a:r>
              <a:rPr lang="en-US" altLang="zh-CN" smtClean="0"/>
              <a:t>(</a:t>
            </a:r>
            <a:r>
              <a:rPr lang="zh-CN" altLang="en-US" smtClean="0"/>
              <a:t>如</a:t>
            </a:r>
            <a:r>
              <a:rPr lang="zh-CN" altLang="en-US" smtClean="0">
                <a:solidFill>
                  <a:srgbClr val="FF0000"/>
                </a:solidFill>
              </a:rPr>
              <a:t>永真</a:t>
            </a:r>
            <a:r>
              <a:rPr lang="zh-CN" altLang="en-US" smtClean="0"/>
              <a:t>、</a:t>
            </a:r>
            <a:r>
              <a:rPr lang="zh-CN" altLang="en-US" smtClean="0">
                <a:solidFill>
                  <a:srgbClr val="FF0000"/>
                </a:solidFill>
              </a:rPr>
              <a:t>永假</a:t>
            </a:r>
            <a:r>
              <a:rPr lang="en-US" altLang="zh-CN" smtClean="0"/>
              <a:t>)</a:t>
            </a:r>
            <a:r>
              <a:rPr lang="zh-CN" altLang="en-US" smtClean="0"/>
              <a:t>时，范式起着重要作用。</a:t>
            </a:r>
          </a:p>
          <a:p>
            <a:pPr marL="0" indent="0" eaLnBrk="1" hangingPunct="1">
              <a:buFont typeface="Wingdings" panose="05000000000000000000" pitchFamily="2" charset="2"/>
              <a:buNone/>
            </a:pPr>
            <a:r>
              <a:rPr lang="zh-CN" altLang="en-US" smtClean="0"/>
              <a:t>       对谓词逻辑的公式来说，也有范式，其中</a:t>
            </a:r>
            <a:r>
              <a:rPr lang="zh-CN" altLang="en-US" smtClean="0">
                <a:solidFill>
                  <a:srgbClr val="0000FF"/>
                </a:solidFill>
              </a:rPr>
              <a:t>前束范式与原公式是等值的</a:t>
            </a:r>
            <a:r>
              <a:rPr lang="zh-CN" altLang="en-US" smtClean="0"/>
              <a:t>，而</a:t>
            </a:r>
            <a:r>
              <a:rPr lang="zh-CN" altLang="en-US" smtClean="0">
                <a:solidFill>
                  <a:srgbClr val="0000FF"/>
                </a:solidFill>
              </a:rPr>
              <a:t>其它范式与原公式只有较弱的关系</a:t>
            </a:r>
            <a:r>
              <a:rPr lang="zh-CN" altLang="en-US" smtClean="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500" fill="hold"/>
                                        <p:tgtEl>
                                          <p:spTgt spid="176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6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5989E69-A7E0-4123-AD28-3DCC6925D278}"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2947" name="Rectangle 2"/>
          <p:cNvSpPr>
            <a:spLocks noGrp="1" noChangeArrowheads="1"/>
          </p:cNvSpPr>
          <p:nvPr>
            <p:ph type="title"/>
          </p:nvPr>
        </p:nvSpPr>
        <p:spPr/>
        <p:txBody>
          <a:bodyPr/>
          <a:lstStyle/>
          <a:p>
            <a:pPr eaLnBrk="1" hangingPunct="1"/>
            <a:r>
              <a:rPr lang="en-US" altLang="zh-CN" smtClean="0"/>
              <a:t>4.4.1  </a:t>
            </a:r>
            <a:r>
              <a:rPr lang="zh-CN" altLang="en-US" smtClean="0"/>
              <a:t>前束范式</a:t>
            </a:r>
          </a:p>
        </p:txBody>
      </p:sp>
      <p:sp>
        <p:nvSpPr>
          <p:cNvPr id="177155" name="Rectangle 3"/>
          <p:cNvSpPr>
            <a:spLocks noGrp="1" noChangeArrowheads="1"/>
          </p:cNvSpPr>
          <p:nvPr>
            <p:ph type="body" idx="1"/>
          </p:nvPr>
        </p:nvSpPr>
        <p:spPr>
          <a:xfrm>
            <a:off x="611188" y="1412875"/>
            <a:ext cx="8086725" cy="3924300"/>
          </a:xfrm>
        </p:spPr>
        <p:txBody>
          <a:bodyPr/>
          <a:lstStyle/>
          <a:p>
            <a:pPr marL="0" indent="0" eaLnBrk="1" hangingPunct="1">
              <a:buFont typeface="Wingdings" panose="05000000000000000000" pitchFamily="2" charset="2"/>
              <a:buNone/>
            </a:pPr>
            <a:r>
              <a:rPr lang="zh-CN" altLang="en-US" smtClean="0">
                <a:solidFill>
                  <a:srgbClr val="CC3300"/>
                </a:solidFill>
              </a:rPr>
              <a:t>定义</a:t>
            </a:r>
            <a:r>
              <a:rPr lang="en-US" altLang="zh-CN" smtClean="0">
                <a:solidFill>
                  <a:srgbClr val="CC3300"/>
                </a:solidFill>
              </a:rPr>
              <a:t>4.4.1</a:t>
            </a:r>
            <a:r>
              <a:rPr lang="en-US" altLang="zh-CN" smtClean="0"/>
              <a:t>  </a:t>
            </a:r>
            <a:r>
              <a:rPr lang="zh-CN" altLang="en-US" smtClean="0"/>
              <a:t>称公式</a:t>
            </a:r>
            <a:r>
              <a:rPr lang="en-US" altLang="zh-CN" smtClean="0"/>
              <a:t>G</a:t>
            </a:r>
            <a:r>
              <a:rPr lang="zh-CN" altLang="en-US" smtClean="0"/>
              <a:t>是一个</a:t>
            </a:r>
            <a:r>
              <a:rPr lang="zh-CN" altLang="en-US" smtClean="0">
                <a:solidFill>
                  <a:srgbClr val="CC3300"/>
                </a:solidFill>
              </a:rPr>
              <a:t>前束范式</a:t>
            </a:r>
            <a:r>
              <a:rPr lang="zh-CN" altLang="en-US" smtClean="0"/>
              <a:t>，如果</a:t>
            </a:r>
            <a:r>
              <a:rPr lang="en-US" altLang="zh-CN" smtClean="0"/>
              <a:t>G</a:t>
            </a:r>
            <a:r>
              <a:rPr lang="zh-CN" altLang="en-US" smtClean="0"/>
              <a:t>中的一切量词都位于该公式的</a:t>
            </a:r>
            <a:r>
              <a:rPr lang="zh-CN" altLang="en-US" smtClean="0">
                <a:solidFill>
                  <a:srgbClr val="0000CC"/>
                </a:solidFill>
              </a:rPr>
              <a:t>最前端</a:t>
            </a:r>
            <a:r>
              <a:rPr lang="en-US" altLang="zh-CN" smtClean="0"/>
              <a:t>(</a:t>
            </a:r>
            <a:r>
              <a:rPr lang="zh-CN" altLang="en-US" smtClean="0"/>
              <a:t>不含否定词</a:t>
            </a:r>
            <a:r>
              <a:rPr lang="en-US" altLang="zh-CN" smtClean="0"/>
              <a:t>)</a:t>
            </a:r>
            <a:r>
              <a:rPr lang="zh-CN" altLang="en-US" smtClean="0"/>
              <a:t>且这些量词的</a:t>
            </a:r>
            <a:r>
              <a:rPr lang="zh-CN" altLang="en-US" smtClean="0">
                <a:solidFill>
                  <a:srgbClr val="0000CC"/>
                </a:solidFill>
              </a:rPr>
              <a:t>辖域都延伸到公式的末端</a:t>
            </a:r>
            <a:r>
              <a:rPr lang="zh-CN" altLang="en-US" smtClean="0"/>
              <a:t>。其标准形式如下：</a:t>
            </a:r>
          </a:p>
          <a:p>
            <a:pPr marL="0" indent="0" eaLnBrk="1" hangingPunct="1">
              <a:buFont typeface="Wingdings" panose="05000000000000000000" pitchFamily="2" charset="2"/>
              <a:buNone/>
            </a:pPr>
            <a:r>
              <a:rPr lang="zh-CN" altLang="en-US" smtClean="0"/>
              <a:t>      </a:t>
            </a:r>
            <a:r>
              <a:rPr lang="fr-FR" altLang="zh-CN" smtClean="0"/>
              <a:t>(Q</a:t>
            </a:r>
            <a:r>
              <a:rPr lang="fr-FR" altLang="zh-CN" baseline="-25000" smtClean="0"/>
              <a:t>1</a:t>
            </a:r>
            <a:r>
              <a:rPr lang="fr-FR" altLang="zh-CN" smtClean="0"/>
              <a:t>x</a:t>
            </a:r>
            <a:r>
              <a:rPr lang="fr-FR" altLang="zh-CN" baseline="-25000" smtClean="0"/>
              <a:t>1</a:t>
            </a:r>
            <a:r>
              <a:rPr lang="fr-FR" altLang="zh-CN" smtClean="0"/>
              <a:t>)(Q</a:t>
            </a:r>
            <a:r>
              <a:rPr lang="fr-FR" altLang="zh-CN" baseline="-25000" smtClean="0"/>
              <a:t>2</a:t>
            </a:r>
            <a:r>
              <a:rPr lang="fr-FR" altLang="zh-CN" smtClean="0"/>
              <a:t>x</a:t>
            </a:r>
            <a:r>
              <a:rPr lang="fr-FR" altLang="zh-CN" baseline="-25000" smtClean="0"/>
              <a:t>2</a:t>
            </a:r>
            <a:r>
              <a:rPr lang="fr-FR" altLang="zh-CN" smtClean="0"/>
              <a:t>)</a:t>
            </a:r>
            <a:r>
              <a:rPr lang="fr-FR" altLang="zh-CN" smtClean="0">
                <a:latin typeface="宋体" panose="02010600030101010101" pitchFamily="2" charset="-122"/>
              </a:rPr>
              <a:t>…</a:t>
            </a:r>
            <a:r>
              <a:rPr lang="fr-FR" altLang="zh-CN" smtClean="0"/>
              <a:t>(Q</a:t>
            </a:r>
            <a:r>
              <a:rPr lang="fr-FR" altLang="zh-CN" baseline="-25000" smtClean="0"/>
              <a:t>n</a:t>
            </a:r>
            <a:r>
              <a:rPr lang="fr-FR" altLang="zh-CN" smtClean="0"/>
              <a:t>x</a:t>
            </a:r>
            <a:r>
              <a:rPr lang="fr-FR" altLang="zh-CN" baseline="-25000" smtClean="0"/>
              <a:t>n</a:t>
            </a:r>
            <a:r>
              <a:rPr lang="fr-FR" altLang="zh-CN" smtClean="0"/>
              <a:t>)M(x</a:t>
            </a:r>
            <a:r>
              <a:rPr lang="fr-FR" altLang="zh-CN" baseline="-25000" smtClean="0"/>
              <a:t>1</a:t>
            </a:r>
            <a:r>
              <a:rPr lang="fr-FR" altLang="zh-CN" smtClean="0"/>
              <a:t>, x</a:t>
            </a:r>
            <a:r>
              <a:rPr lang="fr-FR" altLang="zh-CN" baseline="-25000" smtClean="0"/>
              <a:t>2</a:t>
            </a:r>
            <a:r>
              <a:rPr lang="fr-FR" altLang="zh-CN" smtClean="0"/>
              <a:t>, </a:t>
            </a:r>
            <a:r>
              <a:rPr lang="fr-FR" altLang="zh-CN" smtClean="0">
                <a:latin typeface="宋体" panose="02010600030101010101" pitchFamily="2" charset="-122"/>
              </a:rPr>
              <a:t>…</a:t>
            </a:r>
            <a:r>
              <a:rPr lang="fr-FR" altLang="zh-CN" smtClean="0"/>
              <a:t>, x</a:t>
            </a:r>
            <a:r>
              <a:rPr lang="fr-FR" altLang="zh-CN" baseline="-25000" smtClean="0"/>
              <a:t>n</a:t>
            </a:r>
            <a:r>
              <a:rPr lang="fr-FR" altLang="zh-CN" smtClean="0"/>
              <a:t>)</a:t>
            </a:r>
            <a:endParaRPr lang="en-US" altLang="zh-CN" smtClean="0"/>
          </a:p>
          <a:p>
            <a:pPr marL="0" indent="0" eaLnBrk="1" hangingPunct="1">
              <a:buFont typeface="Wingdings" panose="05000000000000000000" pitchFamily="2" charset="2"/>
              <a:buNone/>
            </a:pPr>
            <a:r>
              <a:rPr lang="zh-CN" altLang="en-US" smtClean="0"/>
              <a:t>     其中</a:t>
            </a:r>
            <a:r>
              <a:rPr lang="en-US" altLang="zh-CN" smtClean="0"/>
              <a:t>Q</a:t>
            </a:r>
            <a:r>
              <a:rPr lang="en-US" altLang="zh-CN" baseline="-25000" smtClean="0"/>
              <a:t>i</a:t>
            </a:r>
            <a:r>
              <a:rPr lang="zh-CN" altLang="en-US" smtClean="0"/>
              <a:t>为量词</a:t>
            </a:r>
            <a:r>
              <a:rPr lang="zh-CN" altLang="en-US" smtClean="0">
                <a:sym typeface="Symbol" panose="05050102010706020507" pitchFamily="18" charset="2"/>
              </a:rPr>
              <a:t></a:t>
            </a:r>
            <a:r>
              <a:rPr lang="zh-CN" altLang="en-US" smtClean="0"/>
              <a:t>或</a:t>
            </a:r>
            <a:r>
              <a:rPr lang="zh-CN" altLang="en-US" smtClean="0">
                <a:sym typeface="Symbol" panose="05050102010706020507" pitchFamily="18" charset="2"/>
              </a:rPr>
              <a:t></a:t>
            </a:r>
            <a:r>
              <a:rPr lang="en-US" altLang="zh-CN" smtClean="0"/>
              <a:t>(i=1</a:t>
            </a:r>
            <a:r>
              <a:rPr lang="zh-CN" altLang="en-US" smtClean="0"/>
              <a:t>，</a:t>
            </a:r>
            <a:r>
              <a:rPr lang="en-US" altLang="zh-CN" smtClean="0">
                <a:latin typeface="宋体" panose="02010600030101010101" pitchFamily="2" charset="-122"/>
              </a:rPr>
              <a:t>…</a:t>
            </a:r>
            <a:r>
              <a:rPr lang="zh-CN" altLang="en-US" smtClean="0"/>
              <a:t>，</a:t>
            </a:r>
            <a:r>
              <a:rPr lang="en-US" altLang="zh-CN" smtClean="0"/>
              <a:t>n)</a:t>
            </a:r>
            <a:r>
              <a:rPr lang="zh-CN" altLang="en-US" smtClean="0"/>
              <a:t>，</a:t>
            </a:r>
            <a:r>
              <a:rPr lang="en-US" altLang="zh-CN" smtClean="0"/>
              <a:t>M</a:t>
            </a:r>
            <a:r>
              <a:rPr lang="zh-CN" altLang="en-US" smtClean="0"/>
              <a:t>称作公式</a:t>
            </a:r>
            <a:r>
              <a:rPr lang="en-US" altLang="zh-CN" smtClean="0"/>
              <a:t>G</a:t>
            </a:r>
            <a:r>
              <a:rPr lang="zh-CN" altLang="en-US" smtClean="0"/>
              <a:t>的</a:t>
            </a:r>
            <a:r>
              <a:rPr lang="zh-CN" altLang="en-US" smtClean="0">
                <a:solidFill>
                  <a:schemeClr val="accent1"/>
                </a:solidFill>
              </a:rPr>
              <a:t>母式</a:t>
            </a:r>
            <a:r>
              <a:rPr lang="en-US" altLang="zh-CN" smtClean="0"/>
              <a:t>(</a:t>
            </a:r>
            <a:r>
              <a:rPr lang="zh-CN" altLang="en-US" smtClean="0">
                <a:solidFill>
                  <a:schemeClr val="accent1"/>
                </a:solidFill>
              </a:rPr>
              <a:t>基式</a:t>
            </a:r>
            <a:r>
              <a:rPr lang="en-US" altLang="zh-CN" smtClean="0"/>
              <a:t>)</a:t>
            </a:r>
            <a:r>
              <a:rPr lang="zh-CN" altLang="en-US" smtClean="0"/>
              <a:t>，</a:t>
            </a:r>
            <a:r>
              <a:rPr lang="en-US" altLang="zh-CN" smtClean="0"/>
              <a:t>M</a:t>
            </a:r>
            <a:r>
              <a:rPr lang="zh-CN" altLang="en-US" smtClean="0"/>
              <a:t>中不</a:t>
            </a:r>
            <a:r>
              <a:rPr lang="zh-CN" altLang="en-US" smtClean="0">
                <a:solidFill>
                  <a:srgbClr val="FF0000"/>
                </a:solidFill>
              </a:rPr>
              <a:t>再</a:t>
            </a:r>
            <a:r>
              <a:rPr lang="zh-CN" altLang="en-US" smtClean="0"/>
              <a:t>有量词。</a:t>
            </a:r>
            <a:r>
              <a:rPr lang="zh-CN" altLang="en-US" sz="3200" smtClean="0"/>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7" dur="500"/>
                                        <p:tgtEl>
                                          <p:spTgt spid="17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blinds(horizontal)">
                                      <p:cBhvr>
                                        <p:cTn id="12" dur="500"/>
                                        <p:tgtEl>
                                          <p:spTgt spid="17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7155">
                                            <p:txEl>
                                              <p:pRg st="2" end="2"/>
                                            </p:txEl>
                                          </p:spTgt>
                                        </p:tgtEl>
                                        <p:attrNameLst>
                                          <p:attrName>style.visibility</p:attrName>
                                        </p:attrNameLst>
                                      </p:cBhvr>
                                      <p:to>
                                        <p:strVal val="visible"/>
                                      </p:to>
                                    </p:set>
                                    <p:animEffect transition="in" filter="blinds(horizontal)">
                                      <p:cBhvr>
                                        <p:cTn id="17" dur="500"/>
                                        <p:tgtEl>
                                          <p:spTgt spid="177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339709BE-2A63-419B-8322-FD71E8A6CDE1}"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3971" name="Rectangle 2"/>
          <p:cNvSpPr>
            <a:spLocks noGrp="1" noChangeArrowheads="1"/>
          </p:cNvSpPr>
          <p:nvPr>
            <p:ph type="title"/>
          </p:nvPr>
        </p:nvSpPr>
        <p:spPr/>
        <p:txBody>
          <a:bodyPr/>
          <a:lstStyle/>
          <a:p>
            <a:pPr eaLnBrk="1" hangingPunct="1"/>
            <a:r>
              <a:rPr lang="zh-CN" altLang="en-US" smtClean="0"/>
              <a:t>前束范式的转换方法</a:t>
            </a:r>
            <a:endParaRPr lang="en-US" altLang="zh-CN" smtClean="0"/>
          </a:p>
        </p:txBody>
      </p:sp>
      <p:sp>
        <p:nvSpPr>
          <p:cNvPr id="178179" name="Rectangle 3"/>
          <p:cNvSpPr>
            <a:spLocks noGrp="1" noChangeArrowheads="1"/>
          </p:cNvSpPr>
          <p:nvPr>
            <p:ph type="body" idx="1"/>
          </p:nvPr>
        </p:nvSpPr>
        <p:spPr>
          <a:xfrm>
            <a:off x="468313" y="1196975"/>
            <a:ext cx="8351837" cy="1189038"/>
          </a:xfrm>
        </p:spPr>
        <p:txBody>
          <a:bodyPr/>
          <a:lstStyle/>
          <a:p>
            <a:pPr marL="0" indent="0" eaLnBrk="1" hangingPunct="1">
              <a:buFont typeface="Wingdings" panose="05000000000000000000" pitchFamily="2" charset="2"/>
              <a:buNone/>
            </a:pPr>
            <a:r>
              <a:rPr lang="zh-CN" altLang="en-US" smtClean="0">
                <a:solidFill>
                  <a:srgbClr val="CC3300"/>
                </a:solidFill>
              </a:rPr>
              <a:t>定理</a:t>
            </a:r>
            <a:r>
              <a:rPr lang="en-US" altLang="zh-CN" smtClean="0">
                <a:solidFill>
                  <a:srgbClr val="CC3300"/>
                </a:solidFill>
              </a:rPr>
              <a:t>4.4.1</a:t>
            </a:r>
            <a:r>
              <a:rPr lang="en-US" altLang="zh-CN" smtClean="0"/>
              <a:t>  </a:t>
            </a:r>
            <a:r>
              <a:rPr lang="zh-CN" altLang="en-US" smtClean="0"/>
              <a:t>谓词逻辑中的任一公式都可化为与之等价的前束范式，但其前束范式并不唯一。</a:t>
            </a:r>
            <a:r>
              <a:rPr lang="zh-CN" altLang="en-US" sz="3200" smtClean="0"/>
              <a:t> </a:t>
            </a:r>
          </a:p>
        </p:txBody>
      </p:sp>
      <p:sp>
        <p:nvSpPr>
          <p:cNvPr id="178180" name="Rectangle 4"/>
          <p:cNvSpPr>
            <a:spLocks noChangeArrowheads="1"/>
          </p:cNvSpPr>
          <p:nvPr/>
        </p:nvSpPr>
        <p:spPr bwMode="gray">
          <a:xfrm>
            <a:off x="539750" y="2420938"/>
            <a:ext cx="8208963"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FF0000"/>
                </a:solidFill>
              </a:rPr>
              <a:t>证明</a:t>
            </a:r>
            <a:r>
              <a:rPr lang="zh-CN" altLang="en-US"/>
              <a:t>  </a:t>
            </a:r>
            <a:r>
              <a:rPr lang="zh-CN" altLang="en-US">
                <a:solidFill>
                  <a:srgbClr val="003300"/>
                </a:solidFill>
              </a:rPr>
              <a:t>设</a:t>
            </a:r>
            <a:r>
              <a:rPr lang="en-US" altLang="zh-CN">
                <a:solidFill>
                  <a:srgbClr val="003300"/>
                </a:solidFill>
              </a:rPr>
              <a:t>G</a:t>
            </a:r>
            <a:r>
              <a:rPr lang="zh-CN" altLang="en-US">
                <a:solidFill>
                  <a:srgbClr val="003300"/>
                </a:solidFill>
              </a:rPr>
              <a:t>是任一公式，通过下述步骤可将其转化为与之等价的前束范式：</a:t>
            </a:r>
          </a:p>
          <a:p>
            <a:pPr eaLnBrk="1" hangingPunct="1">
              <a:buFont typeface="Wingdings" panose="05000000000000000000" pitchFamily="2" charset="2"/>
              <a:buNone/>
            </a:pPr>
            <a:r>
              <a:rPr lang="zh-CN" altLang="en-US">
                <a:solidFill>
                  <a:srgbClr val="003300"/>
                </a:solidFill>
              </a:rPr>
              <a:t>  （</a:t>
            </a:r>
            <a:r>
              <a:rPr lang="en-US" altLang="zh-CN">
                <a:solidFill>
                  <a:srgbClr val="003300"/>
                </a:solidFill>
              </a:rPr>
              <a:t>1</a:t>
            </a:r>
            <a:r>
              <a:rPr lang="zh-CN" altLang="en-US">
                <a:solidFill>
                  <a:srgbClr val="003300"/>
                </a:solidFill>
              </a:rPr>
              <a:t>）</a:t>
            </a:r>
            <a:r>
              <a:rPr lang="zh-CN" altLang="en-US">
                <a:solidFill>
                  <a:srgbClr val="0000CC"/>
                </a:solidFill>
              </a:rPr>
              <a:t>消去公式中包含的联结词</a:t>
            </a:r>
            <a:r>
              <a:rPr lang="zh-CN" altLang="en-US">
                <a:solidFill>
                  <a:srgbClr val="0000CC"/>
                </a:solidFill>
                <a:latin typeface="宋体" panose="02010600030101010101" pitchFamily="2" charset="-122"/>
              </a:rPr>
              <a:t>“</a:t>
            </a:r>
            <a:r>
              <a:rPr lang="zh-CN" altLang="en-US">
                <a:solidFill>
                  <a:srgbClr val="0000CC"/>
                </a:solidFill>
                <a:sym typeface="Symbol" panose="05050102010706020507" pitchFamily="18" charset="2"/>
              </a:rPr>
              <a:t></a:t>
            </a:r>
            <a:r>
              <a:rPr lang="zh-CN" altLang="en-US">
                <a:solidFill>
                  <a:srgbClr val="0000CC"/>
                </a:solidFill>
                <a:latin typeface="宋体" panose="02010600030101010101" pitchFamily="2" charset="-122"/>
              </a:rPr>
              <a:t>”</a:t>
            </a:r>
            <a:r>
              <a:rPr lang="zh-CN" altLang="en-US">
                <a:solidFill>
                  <a:srgbClr val="0000CC"/>
                </a:solidFill>
              </a:rPr>
              <a:t>、</a:t>
            </a:r>
            <a:r>
              <a:rPr lang="zh-CN" altLang="en-US">
                <a:solidFill>
                  <a:srgbClr val="0000CC"/>
                </a:solidFill>
                <a:latin typeface="宋体" panose="02010600030101010101" pitchFamily="2" charset="-122"/>
              </a:rPr>
              <a:t>“</a:t>
            </a:r>
            <a:r>
              <a:rPr lang="zh-CN" altLang="en-US">
                <a:solidFill>
                  <a:srgbClr val="0000CC"/>
                </a:solidFill>
                <a:sym typeface="Symbol" panose="05050102010706020507" pitchFamily="18" charset="2"/>
              </a:rPr>
              <a:t></a:t>
            </a:r>
            <a:r>
              <a:rPr lang="zh-CN" altLang="en-US">
                <a:solidFill>
                  <a:srgbClr val="0000CC"/>
                </a:solidFill>
                <a:latin typeface="宋体" panose="02010600030101010101" pitchFamily="2" charset="-122"/>
              </a:rPr>
              <a:t>”</a:t>
            </a:r>
            <a:r>
              <a:rPr lang="zh-CN" altLang="en-US">
                <a:solidFill>
                  <a:srgbClr val="003300"/>
                </a:solidFill>
              </a:rPr>
              <a:t>；</a:t>
            </a:r>
          </a:p>
          <a:p>
            <a:pPr eaLnBrk="1" hangingPunct="1">
              <a:buFont typeface="Wingdings" panose="05000000000000000000" pitchFamily="2" charset="2"/>
              <a:buNone/>
            </a:pPr>
            <a:r>
              <a:rPr lang="zh-CN" altLang="en-US">
                <a:solidFill>
                  <a:srgbClr val="003300"/>
                </a:solidFill>
              </a:rPr>
              <a:t>  （</a:t>
            </a:r>
            <a:r>
              <a:rPr lang="en-US" altLang="zh-CN">
                <a:solidFill>
                  <a:srgbClr val="003300"/>
                </a:solidFill>
              </a:rPr>
              <a:t>2</a:t>
            </a:r>
            <a:r>
              <a:rPr lang="zh-CN" altLang="en-US">
                <a:solidFill>
                  <a:srgbClr val="003300"/>
                </a:solidFill>
              </a:rPr>
              <a:t>）反复运用德</a:t>
            </a:r>
            <a:r>
              <a:rPr lang="zh-CN" altLang="en-US">
                <a:solidFill>
                  <a:srgbClr val="003300"/>
                </a:solidFill>
                <a:sym typeface="Symbol" panose="05050102010706020507" pitchFamily="18" charset="2"/>
              </a:rPr>
              <a:t></a:t>
            </a:r>
            <a:r>
              <a:rPr lang="zh-CN" altLang="en-US">
                <a:solidFill>
                  <a:srgbClr val="003300"/>
                </a:solidFill>
              </a:rPr>
              <a:t>摩根定律，直接</a:t>
            </a:r>
            <a:r>
              <a:rPr lang="zh-CN" altLang="en-US">
                <a:solidFill>
                  <a:srgbClr val="0000CC"/>
                </a:solidFill>
              </a:rPr>
              <a:t>将</a:t>
            </a:r>
            <a:r>
              <a:rPr lang="zh-CN" altLang="en-US">
                <a:solidFill>
                  <a:srgbClr val="0000CC"/>
                </a:solidFill>
                <a:latin typeface="宋体" panose="02010600030101010101" pitchFamily="2" charset="-122"/>
              </a:rPr>
              <a:t>“</a:t>
            </a:r>
            <a:r>
              <a:rPr lang="zh-CN" altLang="en-US">
                <a:solidFill>
                  <a:srgbClr val="0000CC"/>
                </a:solidFill>
                <a:sym typeface="Symbol" panose="05050102010706020507" pitchFamily="18" charset="2"/>
              </a:rPr>
              <a:t></a:t>
            </a:r>
            <a:r>
              <a:rPr lang="zh-CN" altLang="en-US">
                <a:solidFill>
                  <a:srgbClr val="0000CC"/>
                </a:solidFill>
                <a:latin typeface="宋体" panose="02010600030101010101" pitchFamily="2" charset="-122"/>
              </a:rPr>
              <a:t>”</a:t>
            </a:r>
            <a:r>
              <a:rPr lang="zh-CN" altLang="en-US">
                <a:solidFill>
                  <a:srgbClr val="0000CC"/>
                </a:solidFill>
              </a:rPr>
              <a:t>内移到原子谓词公式的前端</a:t>
            </a:r>
            <a:r>
              <a:rPr lang="zh-CN" altLang="en-US">
                <a:solidFill>
                  <a:srgbClr val="003300"/>
                </a:solidFill>
              </a:rPr>
              <a:t>；</a:t>
            </a:r>
          </a:p>
          <a:p>
            <a:pPr eaLnBrk="1" hangingPunct="1">
              <a:buFont typeface="Wingdings" panose="05000000000000000000" pitchFamily="2" charset="2"/>
              <a:buNone/>
            </a:pPr>
            <a:r>
              <a:rPr lang="zh-CN" altLang="en-US">
                <a:solidFill>
                  <a:srgbClr val="003300"/>
                </a:solidFill>
              </a:rPr>
              <a:t>   （</a:t>
            </a:r>
            <a:r>
              <a:rPr lang="en-US" altLang="zh-CN">
                <a:solidFill>
                  <a:srgbClr val="003300"/>
                </a:solidFill>
              </a:rPr>
              <a:t>3</a:t>
            </a:r>
            <a:r>
              <a:rPr lang="zh-CN" altLang="en-US">
                <a:solidFill>
                  <a:srgbClr val="003300"/>
                </a:solidFill>
              </a:rPr>
              <a:t>）使用谓词的等价公式将</a:t>
            </a:r>
            <a:r>
              <a:rPr lang="zh-CN" altLang="en-US">
                <a:solidFill>
                  <a:srgbClr val="0000CC"/>
                </a:solidFill>
              </a:rPr>
              <a:t>所有量词提到公式的最前端</a:t>
            </a:r>
            <a:r>
              <a:rPr lang="zh-CN" altLang="en-US">
                <a:solidFill>
                  <a:srgbClr val="003300"/>
                </a:solidFill>
              </a:rPr>
              <a:t>。</a:t>
            </a:r>
            <a:r>
              <a:rPr lang="zh-CN" altLang="en-US"/>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Effect transition="in" filter="slide(fromBottom)">
                                      <p:cBhvr>
                                        <p:cTn id="12" dur="500"/>
                                        <p:tgtEl>
                                          <p:spTgt spid="17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P spid="17818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66E174D3-EE93-459C-9319-40206401FD9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4995" name="Rectangle 2"/>
          <p:cNvSpPr>
            <a:spLocks noGrp="1" noChangeArrowheads="1"/>
          </p:cNvSpPr>
          <p:nvPr>
            <p:ph type="title"/>
          </p:nvPr>
        </p:nvSpPr>
        <p:spPr/>
        <p:txBody>
          <a:bodyPr/>
          <a:lstStyle/>
          <a:p>
            <a:pPr eaLnBrk="1" hangingPunct="1"/>
            <a:r>
              <a:rPr lang="zh-CN" altLang="en-US" smtClean="0"/>
              <a:t>例</a:t>
            </a:r>
            <a:r>
              <a:rPr lang="fr-FR" altLang="zh-CN" smtClean="0"/>
              <a:t>4.4.1</a:t>
            </a:r>
            <a:endParaRPr lang="zh-CN" altLang="en-US" smtClean="0"/>
          </a:p>
        </p:txBody>
      </p:sp>
      <p:sp>
        <p:nvSpPr>
          <p:cNvPr id="179203" name="Rectangle 3"/>
          <p:cNvSpPr>
            <a:spLocks noGrp="1" noChangeArrowheads="1"/>
          </p:cNvSpPr>
          <p:nvPr>
            <p:ph type="body" idx="1"/>
          </p:nvPr>
        </p:nvSpPr>
        <p:spPr>
          <a:xfrm>
            <a:off x="179388" y="1268413"/>
            <a:ext cx="8713787" cy="1117600"/>
          </a:xfrm>
        </p:spPr>
        <p:txBody>
          <a:bodyPr/>
          <a:lstStyle/>
          <a:p>
            <a:pPr marL="0" indent="0" eaLnBrk="1" hangingPunct="1">
              <a:buFont typeface="Wingdings" panose="05000000000000000000" pitchFamily="2" charset="2"/>
              <a:buNone/>
            </a:pPr>
            <a:r>
              <a:rPr lang="zh-CN" altLang="en-US" smtClean="0">
                <a:solidFill>
                  <a:srgbClr val="647501"/>
                </a:solidFill>
                <a:sym typeface="Symbol" panose="05050102010706020507" pitchFamily="18" charset="2"/>
              </a:rPr>
              <a:t>求</a:t>
            </a:r>
            <a:r>
              <a:rPr lang="fr-FR" altLang="zh-CN" smtClean="0">
                <a:solidFill>
                  <a:srgbClr val="647501"/>
                </a:solidFill>
              </a:rPr>
              <a:t>((</a:t>
            </a:r>
            <a:r>
              <a:rPr lang="en-US" altLang="zh-CN" smtClean="0">
                <a:solidFill>
                  <a:srgbClr val="647501"/>
                </a:solidFill>
                <a:sym typeface="Symbol" panose="05050102010706020507" pitchFamily="18" charset="2"/>
              </a:rPr>
              <a:t></a:t>
            </a:r>
            <a:r>
              <a:rPr lang="fr-FR" altLang="zh-CN" smtClean="0">
                <a:solidFill>
                  <a:srgbClr val="647501"/>
                </a:solidFill>
              </a:rPr>
              <a:t>x)(</a:t>
            </a:r>
            <a:r>
              <a:rPr lang="en-US" altLang="zh-CN" smtClean="0">
                <a:solidFill>
                  <a:srgbClr val="647501"/>
                </a:solidFill>
                <a:sym typeface="Symbol" panose="05050102010706020507" pitchFamily="18" charset="2"/>
              </a:rPr>
              <a:t></a:t>
            </a:r>
            <a:r>
              <a:rPr lang="fr-FR" altLang="zh-CN" smtClean="0">
                <a:solidFill>
                  <a:srgbClr val="647501"/>
                </a:solidFill>
              </a:rPr>
              <a:t>y)P(a,x,y)</a:t>
            </a:r>
            <a:r>
              <a:rPr lang="en-US" altLang="zh-CN" smtClean="0">
                <a:solidFill>
                  <a:srgbClr val="647501"/>
                </a:solidFill>
                <a:sym typeface="Symbol" panose="05050102010706020507" pitchFamily="18" charset="2"/>
              </a:rPr>
              <a:t></a:t>
            </a:r>
            <a:r>
              <a:rPr lang="fr-FR" altLang="zh-CN" smtClean="0">
                <a:solidFill>
                  <a:srgbClr val="647501"/>
                </a:solidFill>
              </a:rPr>
              <a:t>(</a:t>
            </a:r>
            <a:r>
              <a:rPr lang="en-US" altLang="zh-CN" smtClean="0">
                <a:solidFill>
                  <a:srgbClr val="647501"/>
                </a:solidFill>
                <a:sym typeface="Symbol" panose="05050102010706020507" pitchFamily="18" charset="2"/>
              </a:rPr>
              <a:t></a:t>
            </a:r>
            <a:r>
              <a:rPr lang="fr-FR" altLang="zh-CN" smtClean="0">
                <a:solidFill>
                  <a:srgbClr val="647501"/>
                </a:solidFill>
              </a:rPr>
              <a:t>x)(</a:t>
            </a:r>
            <a:r>
              <a:rPr lang="en-US" altLang="zh-CN" smtClean="0">
                <a:solidFill>
                  <a:srgbClr val="647501"/>
                </a:solidFill>
                <a:sym typeface="Symbol" panose="05050102010706020507" pitchFamily="18" charset="2"/>
              </a:rPr>
              <a:t></a:t>
            </a:r>
            <a:r>
              <a:rPr lang="fr-FR" altLang="zh-CN" smtClean="0">
                <a:solidFill>
                  <a:srgbClr val="647501"/>
                </a:solidFill>
              </a:rPr>
              <a:t>(</a:t>
            </a:r>
            <a:r>
              <a:rPr lang="en-US" altLang="zh-CN" smtClean="0">
                <a:solidFill>
                  <a:srgbClr val="647501"/>
                </a:solidFill>
                <a:sym typeface="Symbol" panose="05050102010706020507" pitchFamily="18" charset="2"/>
              </a:rPr>
              <a:t></a:t>
            </a:r>
            <a:r>
              <a:rPr lang="fr-FR" altLang="zh-CN" smtClean="0">
                <a:solidFill>
                  <a:srgbClr val="647501"/>
                </a:solidFill>
              </a:rPr>
              <a:t>y)Q(y,b)</a:t>
            </a:r>
            <a:r>
              <a:rPr lang="en-US" altLang="zh-CN" smtClean="0">
                <a:solidFill>
                  <a:srgbClr val="647501"/>
                </a:solidFill>
                <a:sym typeface="Symbol" panose="05050102010706020507" pitchFamily="18" charset="2"/>
              </a:rPr>
              <a:t></a:t>
            </a:r>
            <a:r>
              <a:rPr lang="fr-FR" altLang="zh-CN" smtClean="0">
                <a:solidFill>
                  <a:srgbClr val="647501"/>
                </a:solidFill>
              </a:rPr>
              <a:t>R(x)))</a:t>
            </a:r>
            <a:r>
              <a:rPr lang="zh-CN" altLang="en-US" smtClean="0">
                <a:solidFill>
                  <a:srgbClr val="647501"/>
                </a:solidFill>
              </a:rPr>
              <a:t>的前束范式。 </a:t>
            </a:r>
          </a:p>
        </p:txBody>
      </p:sp>
      <p:sp>
        <p:nvSpPr>
          <p:cNvPr id="179204" name="Rectangle 4"/>
          <p:cNvSpPr>
            <a:spLocks noChangeArrowheads="1"/>
          </p:cNvSpPr>
          <p:nvPr/>
        </p:nvSpPr>
        <p:spPr bwMode="gray">
          <a:xfrm>
            <a:off x="142875" y="2565400"/>
            <a:ext cx="889317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FF0000"/>
                </a:solidFill>
              </a:rPr>
              <a:t>解</a:t>
            </a:r>
            <a:r>
              <a:rPr lang="zh-CN" altLang="en-US"/>
              <a:t> </a:t>
            </a:r>
            <a:r>
              <a:rPr lang="zh-CN" altLang="en-US">
                <a:solidFill>
                  <a:srgbClr val="FF0000"/>
                </a:solidFill>
              </a:rPr>
              <a:t>（</a:t>
            </a:r>
            <a:r>
              <a:rPr lang="en-US" altLang="zh-CN">
                <a:solidFill>
                  <a:srgbClr val="FF0000"/>
                </a:solidFill>
              </a:rPr>
              <a:t>1</a:t>
            </a:r>
            <a:r>
              <a:rPr lang="zh-CN" altLang="en-US">
                <a:solidFill>
                  <a:srgbClr val="FF0000"/>
                </a:solidFill>
              </a:rPr>
              <a:t>）</a:t>
            </a:r>
            <a:r>
              <a:rPr lang="zh-CN" altLang="en-US"/>
              <a:t>消去联结词</a:t>
            </a:r>
            <a:r>
              <a:rPr lang="zh-CN" altLang="en-US">
                <a:latin typeface="宋体" panose="02010600030101010101" pitchFamily="2" charset="-122"/>
              </a:rPr>
              <a:t>“</a:t>
            </a:r>
            <a:r>
              <a:rPr lang="zh-CN" altLang="en-US">
                <a:sym typeface="Symbol" panose="05050102010706020507" pitchFamily="18" charset="2"/>
              </a:rPr>
              <a:t></a:t>
            </a:r>
            <a:r>
              <a:rPr lang="zh-CN" altLang="en-US">
                <a:latin typeface="宋体" panose="02010600030101010101" pitchFamily="2" charset="-122"/>
              </a:rPr>
              <a:t>”</a:t>
            </a:r>
            <a:r>
              <a:rPr lang="zh-CN" altLang="en-US"/>
              <a:t>、</a:t>
            </a:r>
            <a:r>
              <a:rPr lang="zh-CN" altLang="en-US">
                <a:latin typeface="宋体" panose="02010600030101010101" pitchFamily="2" charset="-122"/>
              </a:rPr>
              <a:t>“</a:t>
            </a:r>
            <a:r>
              <a:rPr lang="zh-CN" altLang="en-US">
                <a:sym typeface="Symbol" panose="05050102010706020507" pitchFamily="18" charset="2"/>
              </a:rPr>
              <a:t></a:t>
            </a:r>
            <a:r>
              <a:rPr lang="zh-CN" altLang="en-US">
                <a:latin typeface="宋体" panose="02010600030101010101" pitchFamily="2" charset="-122"/>
              </a:rPr>
              <a:t>”</a:t>
            </a:r>
            <a:r>
              <a:rPr lang="zh-CN" altLang="en-US"/>
              <a:t>，得：</a:t>
            </a:r>
            <a:endParaRPr lang="zh-CN" altLang="en-US">
              <a:sym typeface="Symbol" panose="05050102010706020507" pitchFamily="18" charset="2"/>
            </a:endParaRPr>
          </a:p>
          <a:p>
            <a:pPr eaLnBrk="1" hangingPunct="1">
              <a:buFont typeface="Wingdings" panose="05000000000000000000" pitchFamily="2" charset="2"/>
              <a:buNone/>
            </a:pPr>
            <a:r>
              <a:rPr lang="zh-CN" altLang="en-US">
                <a:solidFill>
                  <a:srgbClr val="0000FF"/>
                </a:solidFill>
                <a:sym typeface="Symbol" panose="05050102010706020507" pitchFamily="18" charset="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a:t>
            </a:r>
            <a:r>
              <a:rPr lang="en-US" altLang="zh-CN">
                <a:solidFill>
                  <a:srgbClr val="0000FF"/>
                </a:solidFill>
                <a:sym typeface="Symbol" panose="05050102010706020507" pitchFamily="18" charset="2"/>
              </a:rPr>
              <a:t></a:t>
            </a:r>
            <a:r>
              <a:rPr lang="fr-FR" altLang="zh-CN">
                <a:solidFill>
                  <a:srgbClr val="0000FF"/>
                </a:solidFill>
              </a:rPr>
              <a:t>y)P(a, x, y)</a:t>
            </a:r>
            <a:r>
              <a:rPr lang="en-US" altLang="zh-CN">
                <a:solidFill>
                  <a:srgbClr val="0000FF"/>
                </a:solidFill>
                <a:sym typeface="Symbol" panose="05050102010706020507" pitchFamily="18" charset="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a:t>
            </a:r>
            <a:r>
              <a:rPr lang="en-US" altLang="zh-CN">
                <a:solidFill>
                  <a:srgbClr val="0000FF"/>
                </a:solidFill>
                <a:sym typeface="Symbol" panose="05050102010706020507" pitchFamily="18" charset="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y)Q(y,b)</a:t>
            </a:r>
            <a:r>
              <a:rPr lang="en-US" altLang="zh-CN">
                <a:solidFill>
                  <a:srgbClr val="0000FF"/>
                </a:solidFill>
                <a:sym typeface="Symbol" panose="05050102010706020507" pitchFamily="18" charset="2"/>
              </a:rPr>
              <a:t></a:t>
            </a:r>
            <a:r>
              <a:rPr lang="fr-FR" altLang="zh-CN">
                <a:solidFill>
                  <a:srgbClr val="0000FF"/>
                </a:solidFill>
              </a:rPr>
              <a:t>R(x)))</a:t>
            </a:r>
          </a:p>
          <a:p>
            <a:pPr eaLnBrk="1" hangingPunct="1">
              <a:buFont typeface="Wingdings" panose="05000000000000000000" pitchFamily="2" charset="2"/>
              <a:buNone/>
            </a:pPr>
            <a:r>
              <a:rPr lang="zh-CN" altLang="fr-FR">
                <a:solidFill>
                  <a:srgbClr val="FF0000"/>
                </a:solidFill>
              </a:rPr>
              <a:t>（</a:t>
            </a:r>
            <a:r>
              <a:rPr lang="fr-FR" altLang="zh-CN">
                <a:solidFill>
                  <a:srgbClr val="FF0000"/>
                </a:solidFill>
              </a:rPr>
              <a:t>2</a:t>
            </a:r>
            <a:r>
              <a:rPr lang="zh-CN" altLang="fr-FR">
                <a:solidFill>
                  <a:srgbClr val="FF0000"/>
                </a:solidFill>
              </a:rPr>
              <a:t>）</a:t>
            </a:r>
            <a:r>
              <a:rPr lang="zh-CN" altLang="en-US">
                <a:sym typeface="Symbol" panose="05050102010706020507" pitchFamily="18" charset="2"/>
              </a:rPr>
              <a:t></a:t>
            </a:r>
            <a:r>
              <a:rPr lang="zh-CN" altLang="en-US"/>
              <a:t>内移</a:t>
            </a:r>
            <a:r>
              <a:rPr lang="zh-CN" altLang="fr-FR"/>
              <a:t>，得：</a:t>
            </a:r>
          </a:p>
          <a:p>
            <a:pPr eaLnBrk="1" hangingPunct="1">
              <a:buFont typeface="Wingdings" panose="05000000000000000000" pitchFamily="2" charset="2"/>
              <a:buNone/>
            </a:pPr>
            <a:r>
              <a:rPr lang="fr-FR" altLang="zh-CN"/>
              <a:t> </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a:t>
            </a:r>
            <a:r>
              <a:rPr lang="en-US" altLang="zh-CN">
                <a:solidFill>
                  <a:srgbClr val="0000FF"/>
                </a:solidFill>
                <a:sym typeface="Symbol" panose="05050102010706020507" pitchFamily="18" charset="2"/>
              </a:rPr>
              <a:t></a:t>
            </a:r>
            <a:r>
              <a:rPr lang="fr-FR" altLang="zh-CN">
                <a:solidFill>
                  <a:srgbClr val="0000FF"/>
                </a:solidFill>
              </a:rPr>
              <a:t>y)P(a, x, y)</a:t>
            </a:r>
            <a:r>
              <a:rPr lang="en-US" altLang="zh-CN">
                <a:solidFill>
                  <a:srgbClr val="0000FF"/>
                </a:solidFill>
                <a:sym typeface="Symbol" panose="05050102010706020507" pitchFamily="18" charset="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a:t>
            </a:r>
            <a:r>
              <a:rPr lang="en-US" altLang="zh-CN">
                <a:solidFill>
                  <a:srgbClr val="0000FF"/>
                </a:solidFill>
                <a:sym typeface="Symbol" panose="05050102010706020507" pitchFamily="18" charset="2"/>
              </a:rPr>
              <a:t></a:t>
            </a:r>
            <a:r>
              <a:rPr lang="fr-FR" altLang="zh-CN">
                <a:solidFill>
                  <a:srgbClr val="0000FF"/>
                </a:solidFill>
              </a:rPr>
              <a:t>y)Q(y, b)</a:t>
            </a:r>
            <a:r>
              <a:rPr lang="en-US" altLang="zh-CN">
                <a:solidFill>
                  <a:srgbClr val="0000FF"/>
                </a:solidFill>
                <a:sym typeface="Symbol" panose="05050102010706020507" pitchFamily="18" charset="2"/>
              </a:rPr>
              <a:t></a:t>
            </a:r>
            <a:r>
              <a:rPr lang="fr-FR" altLang="zh-CN">
                <a:solidFill>
                  <a:srgbClr val="0000FF"/>
                </a:solidFill>
              </a:rPr>
              <a:t>R(x))</a:t>
            </a:r>
          </a:p>
          <a:p>
            <a:pPr eaLnBrk="1" hangingPunct="1">
              <a:buFont typeface="Wingdings" panose="05000000000000000000" pitchFamily="2" charset="2"/>
              <a:buNone/>
            </a:pPr>
            <a:r>
              <a:rPr lang="fr-FR" altLang="zh-CN">
                <a:solidFill>
                  <a:srgbClr val="0000FF"/>
                </a:solidFill>
              </a:rPr>
              <a:t>  = (</a:t>
            </a:r>
            <a:r>
              <a:rPr lang="en-US" altLang="zh-CN">
                <a:solidFill>
                  <a:srgbClr val="0000FF"/>
                </a:solidFill>
                <a:sym typeface="Symbol" panose="05050102010706020507" pitchFamily="18" charset="2"/>
              </a:rPr>
              <a:t></a:t>
            </a:r>
            <a:r>
              <a:rPr lang="fr-FR" altLang="zh-CN">
                <a:solidFill>
                  <a:srgbClr val="0000FF"/>
                </a:solidFill>
              </a:rPr>
              <a:t>x)(</a:t>
            </a:r>
            <a:r>
              <a:rPr lang="en-US" altLang="zh-CN">
                <a:solidFill>
                  <a:srgbClr val="0000FF"/>
                </a:solidFill>
                <a:sym typeface="Symbol" panose="05050102010706020507" pitchFamily="18" charset="2"/>
              </a:rPr>
              <a:t></a:t>
            </a:r>
            <a:r>
              <a:rPr lang="fr-FR" altLang="zh-CN">
                <a:solidFill>
                  <a:srgbClr val="0000FF"/>
                </a:solidFill>
              </a:rPr>
              <a:t>y)P(a, x, y)</a:t>
            </a:r>
            <a:r>
              <a:rPr lang="en-US" altLang="zh-CN">
                <a:solidFill>
                  <a:srgbClr val="0000FF"/>
                </a:solidFill>
                <a:sym typeface="Symbol" panose="05050102010706020507" pitchFamily="18" charset="2"/>
              </a:rPr>
              <a:t></a:t>
            </a:r>
            <a:r>
              <a:rPr lang="fr-FR" altLang="zh-CN">
                <a:solidFill>
                  <a:srgbClr val="0000FF"/>
                </a:solidFill>
              </a:rPr>
              <a:t>(</a:t>
            </a:r>
            <a:r>
              <a:rPr lang="en-US" altLang="zh-CN">
                <a:solidFill>
                  <a:srgbClr val="0000FF"/>
                </a:solidFill>
                <a:sym typeface="Symbol" panose="05050102010706020507" pitchFamily="18" charset="2"/>
              </a:rPr>
              <a:t></a:t>
            </a:r>
            <a:r>
              <a:rPr lang="fr-FR" altLang="zh-CN">
                <a:solidFill>
                  <a:srgbClr val="0000FF"/>
                </a:solidFill>
              </a:rPr>
              <a:t>x)((</a:t>
            </a:r>
            <a:r>
              <a:rPr lang="en-US" altLang="zh-CN">
                <a:solidFill>
                  <a:srgbClr val="0000FF"/>
                </a:solidFill>
                <a:sym typeface="Symbol" panose="05050102010706020507" pitchFamily="18" charset="2"/>
              </a:rPr>
              <a:t></a:t>
            </a:r>
            <a:r>
              <a:rPr lang="fr-FR" altLang="zh-CN">
                <a:solidFill>
                  <a:srgbClr val="0000FF"/>
                </a:solidFill>
              </a:rPr>
              <a:t>y)</a:t>
            </a:r>
            <a:r>
              <a:rPr lang="en-US" altLang="zh-CN">
                <a:solidFill>
                  <a:srgbClr val="0000FF"/>
                </a:solidFill>
                <a:sym typeface="Symbol" panose="05050102010706020507" pitchFamily="18" charset="2"/>
              </a:rPr>
              <a:t></a:t>
            </a:r>
            <a:r>
              <a:rPr lang="fr-FR" altLang="zh-CN">
                <a:solidFill>
                  <a:srgbClr val="0000FF"/>
                </a:solidFill>
              </a:rPr>
              <a:t>Q(y, b)</a:t>
            </a:r>
            <a:r>
              <a:rPr lang="en-US" altLang="zh-CN">
                <a:solidFill>
                  <a:srgbClr val="0000FF"/>
                </a:solidFill>
                <a:sym typeface="Symbol" panose="05050102010706020507" pitchFamily="18" charset="2"/>
              </a:rPr>
              <a:t></a:t>
            </a:r>
            <a:r>
              <a:rPr lang="fr-FR" altLang="zh-CN">
                <a:solidFill>
                  <a:srgbClr val="0000FF"/>
                </a:solidFill>
              </a:rPr>
              <a:t>R(x))</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blinds(horizontal)">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9204"/>
                                        </p:tgtEl>
                                        <p:attrNameLst>
                                          <p:attrName>style.visibility</p:attrName>
                                        </p:attrNameLst>
                                      </p:cBhvr>
                                      <p:to>
                                        <p:strVal val="visible"/>
                                      </p:to>
                                    </p:set>
                                    <p:animEffect transition="in" filter="dissolve">
                                      <p:cBhvr>
                                        <p:cTn id="12"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P spid="1792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A34AFB00-794B-4562-9407-E5A7642E1C8F}"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2291" name="Rectangle 2"/>
          <p:cNvSpPr>
            <a:spLocks noGrp="1" noChangeArrowheads="1"/>
          </p:cNvSpPr>
          <p:nvPr>
            <p:ph type="title"/>
          </p:nvPr>
        </p:nvSpPr>
        <p:spPr/>
        <p:txBody>
          <a:bodyPr/>
          <a:lstStyle/>
          <a:p>
            <a:pPr eaLnBrk="1" hangingPunct="1"/>
            <a:r>
              <a:rPr lang="zh-CN" altLang="en-US" smtClean="0"/>
              <a:t>个体词与谓词</a:t>
            </a:r>
            <a:endParaRPr lang="en-US" altLang="zh-CN" smtClean="0"/>
          </a:p>
        </p:txBody>
      </p:sp>
      <p:sp>
        <p:nvSpPr>
          <p:cNvPr id="109571" name="Rectangle 3"/>
          <p:cNvSpPr>
            <a:spLocks noGrp="1" noChangeArrowheads="1"/>
          </p:cNvSpPr>
          <p:nvPr>
            <p:ph type="body" idx="1"/>
          </p:nvPr>
        </p:nvSpPr>
        <p:spPr>
          <a:xfrm>
            <a:off x="468313" y="1268413"/>
            <a:ext cx="8064500" cy="1971675"/>
          </a:xfrm>
        </p:spPr>
        <p:txBody>
          <a:bodyPr/>
          <a:lstStyle/>
          <a:p>
            <a:pPr marL="0" indent="0" eaLnBrk="1" hangingPunct="1">
              <a:lnSpc>
                <a:spcPct val="110000"/>
              </a:lnSpc>
              <a:buFont typeface="Wingdings" panose="05000000000000000000" pitchFamily="2" charset="2"/>
              <a:buNone/>
            </a:pPr>
            <a:r>
              <a:rPr lang="zh-CN" altLang="en-US" smtClean="0">
                <a:solidFill>
                  <a:srgbClr val="FF0000"/>
                </a:solidFill>
              </a:rPr>
              <a:t>定义</a:t>
            </a:r>
            <a:r>
              <a:rPr lang="en-US" altLang="zh-CN" smtClean="0">
                <a:solidFill>
                  <a:srgbClr val="FF0000"/>
                </a:solidFill>
              </a:rPr>
              <a:t>4.2.1</a:t>
            </a:r>
            <a:r>
              <a:rPr lang="en-US" altLang="zh-CN" smtClean="0"/>
              <a:t>   </a:t>
            </a:r>
            <a:r>
              <a:rPr lang="zh-CN" altLang="en-US" smtClean="0"/>
              <a:t>在原子命题中，可以独立存在的客体（句子中的主语、宾语等），称为</a:t>
            </a:r>
            <a:r>
              <a:rPr lang="zh-CN" altLang="en-US" smtClean="0">
                <a:solidFill>
                  <a:srgbClr val="0000FF"/>
                </a:solidFill>
              </a:rPr>
              <a:t>个体词</a:t>
            </a:r>
            <a:r>
              <a:rPr lang="en-US" altLang="zh-CN" smtClean="0"/>
              <a:t>(Individual)</a:t>
            </a:r>
            <a:r>
              <a:rPr lang="zh-CN" altLang="en-US" smtClean="0"/>
              <a:t>。而用以刻划客体的性质或客体之间的关系即是</a:t>
            </a:r>
            <a:r>
              <a:rPr lang="zh-CN" altLang="en-US" smtClean="0">
                <a:solidFill>
                  <a:srgbClr val="0000FF"/>
                </a:solidFill>
              </a:rPr>
              <a:t>谓词</a:t>
            </a:r>
            <a:r>
              <a:rPr lang="en-US" altLang="zh-CN" smtClean="0"/>
              <a:t>(Predicate)</a:t>
            </a:r>
            <a:r>
              <a:rPr lang="zh-CN" altLang="en-US" smtClean="0"/>
              <a:t>。</a:t>
            </a:r>
          </a:p>
        </p:txBody>
      </p:sp>
      <p:sp>
        <p:nvSpPr>
          <p:cNvPr id="109574" name="Rectangle 6"/>
          <p:cNvSpPr>
            <a:spLocks noChangeArrowheads="1"/>
          </p:cNvSpPr>
          <p:nvPr/>
        </p:nvSpPr>
        <p:spPr bwMode="gray">
          <a:xfrm>
            <a:off x="539750" y="3573463"/>
            <a:ext cx="8229600" cy="1611312"/>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t>单纯的谓词或单纯的个体词都无法构成一个完整的逻辑含义，只有将它们结合起来时才能构成一个独立的逻辑断言。 </a:t>
            </a:r>
          </a:p>
        </p:txBody>
      </p:sp>
      <p:sp>
        <p:nvSpPr>
          <p:cNvPr id="109575" name="Rectangle 7"/>
          <p:cNvSpPr>
            <a:spLocks noChangeArrowheads="1"/>
          </p:cNvSpPr>
          <p:nvPr/>
        </p:nvSpPr>
        <p:spPr bwMode="auto">
          <a:xfrm>
            <a:off x="539750" y="3573463"/>
            <a:ext cx="8301038" cy="21605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chemeClr val="accent2"/>
                </a:solidFill>
              </a:rPr>
              <a:t>例</a:t>
            </a:r>
            <a:r>
              <a:rPr lang="en-US" altLang="zh-CN">
                <a:solidFill>
                  <a:schemeClr val="accent2"/>
                </a:solidFill>
              </a:rPr>
              <a:t>1</a:t>
            </a:r>
            <a:r>
              <a:rPr lang="en-US" altLang="zh-CN"/>
              <a:t>  </a:t>
            </a:r>
            <a:r>
              <a:rPr lang="zh-CN" altLang="en-US">
                <a:solidFill>
                  <a:srgbClr val="9900CC"/>
                </a:solidFill>
              </a:rPr>
              <a:t>成都、北京、赵明、</a:t>
            </a:r>
            <a:r>
              <a:rPr lang="en-US" altLang="zh-CN">
                <a:solidFill>
                  <a:srgbClr val="9900CC"/>
                </a:solidFill>
              </a:rPr>
              <a:t>20060806</a:t>
            </a:r>
            <a:r>
              <a:rPr lang="zh-CN" altLang="en-US">
                <a:solidFill>
                  <a:srgbClr val="9900CC"/>
                </a:solidFill>
              </a:rPr>
              <a:t>班、计算机科学</a:t>
            </a:r>
            <a:r>
              <a:rPr lang="zh-CN" altLang="en-US"/>
              <a:t>等等仅仅是简单的个体常量；</a:t>
            </a:r>
            <a:r>
              <a:rPr lang="zh-CN" altLang="en-US">
                <a:latin typeface="宋体" panose="02010600030101010101" pitchFamily="2" charset="-122"/>
              </a:rPr>
              <a:t>“</a:t>
            </a:r>
            <a:r>
              <a:rPr lang="zh-CN" altLang="en-US">
                <a:solidFill>
                  <a:srgbClr val="0000FF"/>
                </a:solidFill>
              </a:rPr>
              <a:t>是中国的首都</a:t>
            </a:r>
            <a:r>
              <a:rPr lang="zh-CN" altLang="en-US">
                <a:latin typeface="宋体" panose="02010600030101010101" pitchFamily="2" charset="-122"/>
              </a:rPr>
              <a:t>”</a:t>
            </a:r>
            <a:r>
              <a:rPr lang="zh-CN" altLang="en-US"/>
              <a:t>、</a:t>
            </a:r>
            <a:r>
              <a:rPr lang="zh-CN" altLang="en-US">
                <a:latin typeface="宋体" panose="02010600030101010101" pitchFamily="2" charset="-122"/>
              </a:rPr>
              <a:t>“</a:t>
            </a:r>
            <a:r>
              <a:rPr lang="zh-CN" altLang="en-US">
                <a:solidFill>
                  <a:srgbClr val="0000FF"/>
                </a:solidFill>
              </a:rPr>
              <a:t>是计算机的基础课程</a:t>
            </a:r>
            <a:r>
              <a:rPr lang="zh-CN" altLang="en-US">
                <a:latin typeface="宋体" panose="02010600030101010101" pitchFamily="2" charset="-122"/>
              </a:rPr>
              <a:t>”</a:t>
            </a:r>
            <a:r>
              <a:rPr lang="zh-CN" altLang="en-US"/>
              <a:t>等仅仅是简单的谓词，它们都不能构成完整的句子。</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blinds(horizontal)">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109574"/>
                                        </p:tgtEl>
                                        <p:attrNameLst>
                                          <p:attrName>style.visibility</p:attrName>
                                        </p:attrNameLst>
                                      </p:cBhvr>
                                      <p:to>
                                        <p:strVal val="visible"/>
                                      </p:to>
                                    </p:set>
                                    <p:anim calcmode="lin" valueType="num">
                                      <p:cBhvr>
                                        <p:cTn id="12" dur="500" fill="hold"/>
                                        <p:tgtEl>
                                          <p:spTgt spid="109574"/>
                                        </p:tgtEl>
                                        <p:attrNameLst>
                                          <p:attrName>ppt_w</p:attrName>
                                        </p:attrNameLst>
                                      </p:cBhvr>
                                      <p:tavLst>
                                        <p:tav tm="0">
                                          <p:val>
                                            <p:fltVal val="0"/>
                                          </p:val>
                                        </p:tav>
                                        <p:tav tm="100000">
                                          <p:val>
                                            <p:strVal val="#ppt_w"/>
                                          </p:val>
                                        </p:tav>
                                      </p:tavLst>
                                    </p:anim>
                                    <p:anim calcmode="lin" valueType="num">
                                      <p:cBhvr>
                                        <p:cTn id="13" dur="500" fill="hold"/>
                                        <p:tgtEl>
                                          <p:spTgt spid="109574"/>
                                        </p:tgtEl>
                                        <p:attrNameLst>
                                          <p:attrName>ppt_h</p:attrName>
                                        </p:attrNameLst>
                                      </p:cBhvr>
                                      <p:tavLst>
                                        <p:tav tm="0">
                                          <p:val>
                                            <p:fltVal val="0"/>
                                          </p:val>
                                        </p:tav>
                                        <p:tav tm="100000">
                                          <p:val>
                                            <p:strVal val="#ppt_h"/>
                                          </p:val>
                                        </p:tav>
                                      </p:tavLst>
                                    </p:anim>
                                    <p:anim calcmode="lin" valueType="num">
                                      <p:cBhvr>
                                        <p:cTn id="14" dur="500" fill="hold"/>
                                        <p:tgtEl>
                                          <p:spTgt spid="109574"/>
                                        </p:tgtEl>
                                        <p:attrNameLst>
                                          <p:attrName>style.rotation</p:attrName>
                                        </p:attrNameLst>
                                      </p:cBhvr>
                                      <p:tavLst>
                                        <p:tav tm="0">
                                          <p:val>
                                            <p:fltVal val="360"/>
                                          </p:val>
                                        </p:tav>
                                        <p:tav tm="100000">
                                          <p:val>
                                            <p:fltVal val="0"/>
                                          </p:val>
                                        </p:tav>
                                      </p:tavLst>
                                    </p:anim>
                                    <p:animEffect transition="in" filter="fade">
                                      <p:cBhvr>
                                        <p:cTn id="15" dur="500"/>
                                        <p:tgtEl>
                                          <p:spTgt spid="1095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9575">
                                            <p:bg/>
                                          </p:spTgt>
                                        </p:tgtEl>
                                        <p:attrNameLst>
                                          <p:attrName>style.visibility</p:attrName>
                                        </p:attrNameLst>
                                      </p:cBhvr>
                                      <p:to>
                                        <p:strVal val="visible"/>
                                      </p:to>
                                    </p:set>
                                    <p:anim calcmode="lin" valueType="num">
                                      <p:cBhvr additive="base">
                                        <p:cTn id="20" dur="500" fill="hold"/>
                                        <p:tgtEl>
                                          <p:spTgt spid="109575">
                                            <p:bg/>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9575">
                                            <p:bg/>
                                          </p:spTgt>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109575">
                                            <p:txEl>
                                              <p:pRg st="0" end="0"/>
                                            </p:txEl>
                                          </p:spTgt>
                                        </p:tgtEl>
                                        <p:attrNameLst>
                                          <p:attrName>style.visibility</p:attrName>
                                        </p:attrNameLst>
                                      </p:cBhvr>
                                      <p:to>
                                        <p:strVal val="visible"/>
                                      </p:to>
                                    </p:set>
                                    <p:anim calcmode="lin" valueType="num">
                                      <p:cBhvr additive="base">
                                        <p:cTn id="25" dur="500" fill="hold"/>
                                        <p:tgtEl>
                                          <p:spTgt spid="10957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P spid="109574" grpId="0" animBg="1"/>
      <p:bldP spid="109575"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1BF5F48-4055-4AC0-9857-135A673C346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6019" name="Rectangle 2"/>
          <p:cNvSpPr>
            <a:spLocks noGrp="1" noChangeArrowheads="1"/>
          </p:cNvSpPr>
          <p:nvPr>
            <p:ph type="title"/>
          </p:nvPr>
        </p:nvSpPr>
        <p:spPr/>
        <p:txBody>
          <a:bodyPr/>
          <a:lstStyle/>
          <a:p>
            <a:pPr eaLnBrk="1" hangingPunct="1"/>
            <a:r>
              <a:rPr lang="zh-CN" altLang="en-US" smtClean="0"/>
              <a:t>例</a:t>
            </a:r>
            <a:r>
              <a:rPr lang="fr-FR" altLang="zh-CN" smtClean="0"/>
              <a:t>4.4.1</a:t>
            </a:r>
            <a:r>
              <a:rPr lang="zh-CN" altLang="fr-FR" smtClean="0"/>
              <a:t>（续）</a:t>
            </a:r>
            <a:endParaRPr lang="zh-CN" altLang="en-US" smtClean="0"/>
          </a:p>
        </p:txBody>
      </p:sp>
      <p:sp>
        <p:nvSpPr>
          <p:cNvPr id="180227" name="Rectangle 3"/>
          <p:cNvSpPr>
            <a:spLocks noGrp="1" noChangeArrowheads="1"/>
          </p:cNvSpPr>
          <p:nvPr>
            <p:ph type="body" idx="1"/>
          </p:nvPr>
        </p:nvSpPr>
        <p:spPr>
          <a:xfrm>
            <a:off x="395288" y="1268413"/>
            <a:ext cx="8229600" cy="4110037"/>
          </a:xfrm>
        </p:spPr>
        <p:txBody>
          <a:bodyPr/>
          <a:lstStyle/>
          <a:p>
            <a:pPr marL="0" indent="0" eaLnBrk="1" hangingPunct="1">
              <a:buFont typeface="Wingdings" panose="05000000000000000000" pitchFamily="2" charset="2"/>
              <a:buNone/>
            </a:pPr>
            <a:r>
              <a:rPr lang="zh-CN" altLang="fr-FR" smtClean="0">
                <a:solidFill>
                  <a:srgbClr val="FF0000"/>
                </a:solidFill>
              </a:rPr>
              <a:t>（</a:t>
            </a:r>
            <a:r>
              <a:rPr lang="fr-FR" altLang="zh-CN" smtClean="0">
                <a:solidFill>
                  <a:srgbClr val="FF0000"/>
                </a:solidFill>
              </a:rPr>
              <a:t>3</a:t>
            </a:r>
            <a:r>
              <a:rPr lang="zh-CN" altLang="fr-FR" smtClean="0">
                <a:solidFill>
                  <a:srgbClr val="FF0000"/>
                </a:solidFill>
              </a:rPr>
              <a:t>）</a:t>
            </a:r>
            <a:r>
              <a:rPr lang="zh-CN" altLang="fr-FR" smtClean="0"/>
              <a:t>量词左移，得：</a:t>
            </a:r>
          </a:p>
          <a:p>
            <a:pPr marL="0" indent="0" eaLnBrk="1" hangingPunct="1">
              <a:buFont typeface="Wingdings" panose="05000000000000000000" pitchFamily="2" charset="2"/>
              <a:buNone/>
            </a:pPr>
            <a:r>
              <a:rPr lang="fr-FR" altLang="zh-CN" smtClean="0"/>
              <a:t> </a:t>
            </a:r>
            <a:r>
              <a:rPr lang="fr-FR" altLang="zh-CN" smtClean="0">
                <a:solidFill>
                  <a:srgbClr val="0000FF"/>
                </a:solidFill>
              </a:rPr>
              <a:t>(</a:t>
            </a:r>
            <a:r>
              <a:rPr lang="en-US" altLang="zh-CN" smtClean="0">
                <a:solidFill>
                  <a:srgbClr val="0000FF"/>
                </a:solidFill>
                <a:sym typeface="Symbol" panose="05050102010706020507" pitchFamily="18" charset="2"/>
              </a:rPr>
              <a:t></a:t>
            </a:r>
            <a:r>
              <a:rPr lang="fr-FR" altLang="zh-CN" smtClean="0">
                <a:solidFill>
                  <a:srgbClr val="0000FF"/>
                </a:solidFill>
              </a:rPr>
              <a:t>x)((</a:t>
            </a:r>
            <a:r>
              <a:rPr lang="en-US" altLang="zh-CN" smtClean="0">
                <a:solidFill>
                  <a:srgbClr val="0000FF"/>
                </a:solidFill>
                <a:sym typeface="Symbol" panose="05050102010706020507" pitchFamily="18" charset="2"/>
              </a:rPr>
              <a:t></a:t>
            </a:r>
            <a:r>
              <a:rPr lang="fr-FR" altLang="zh-CN" smtClean="0">
                <a:solidFill>
                  <a:srgbClr val="0000FF"/>
                </a:solidFill>
              </a:rPr>
              <a:t>y)P(a, x, y)</a:t>
            </a:r>
            <a:r>
              <a:rPr lang="en-US" altLang="zh-CN" smtClean="0">
                <a:solidFill>
                  <a:srgbClr val="0000FF"/>
                </a:solidFill>
                <a:sym typeface="Symbol" panose="05050102010706020507" pitchFamily="18" charset="2"/>
              </a:rPr>
              <a:t></a:t>
            </a:r>
            <a:r>
              <a:rPr lang="fr-FR" altLang="zh-CN" smtClean="0">
                <a:solidFill>
                  <a:srgbClr val="0000FF"/>
                </a:solidFill>
              </a:rPr>
              <a:t>(</a:t>
            </a:r>
            <a:r>
              <a:rPr lang="en-US" altLang="zh-CN" smtClean="0">
                <a:solidFill>
                  <a:srgbClr val="0000FF"/>
                </a:solidFill>
                <a:sym typeface="Symbol" panose="05050102010706020507" pitchFamily="18" charset="2"/>
              </a:rPr>
              <a:t></a:t>
            </a:r>
            <a:r>
              <a:rPr lang="fr-FR" altLang="zh-CN" smtClean="0">
                <a:solidFill>
                  <a:srgbClr val="0000FF"/>
                </a:solidFill>
              </a:rPr>
              <a:t>y)</a:t>
            </a:r>
            <a:r>
              <a:rPr lang="en-US" altLang="zh-CN" smtClean="0">
                <a:solidFill>
                  <a:srgbClr val="0000FF"/>
                </a:solidFill>
                <a:sym typeface="Symbol" panose="05050102010706020507" pitchFamily="18" charset="2"/>
              </a:rPr>
              <a:t></a:t>
            </a:r>
            <a:r>
              <a:rPr lang="fr-FR" altLang="zh-CN" smtClean="0">
                <a:solidFill>
                  <a:srgbClr val="0000FF"/>
                </a:solidFill>
              </a:rPr>
              <a:t>Q(y, b)</a:t>
            </a:r>
            <a:r>
              <a:rPr lang="en-US" altLang="zh-CN" smtClean="0">
                <a:solidFill>
                  <a:srgbClr val="0000FF"/>
                </a:solidFill>
                <a:sym typeface="Symbol" panose="05050102010706020507" pitchFamily="18" charset="2"/>
              </a:rPr>
              <a:t></a:t>
            </a:r>
            <a:r>
              <a:rPr lang="fr-FR" altLang="zh-CN" smtClean="0">
                <a:solidFill>
                  <a:srgbClr val="0000FF"/>
                </a:solidFill>
              </a:rPr>
              <a:t>R(x))</a:t>
            </a:r>
          </a:p>
          <a:p>
            <a:pPr marL="0" indent="0" eaLnBrk="1" hangingPunct="1">
              <a:buFont typeface="Wingdings" panose="05000000000000000000" pitchFamily="2" charset="2"/>
              <a:buNone/>
            </a:pPr>
            <a:r>
              <a:rPr lang="fr-FR" altLang="zh-CN" smtClean="0">
                <a:solidFill>
                  <a:srgbClr val="0000FF"/>
                </a:solidFill>
              </a:rPr>
              <a:t>= (</a:t>
            </a:r>
            <a:r>
              <a:rPr lang="en-US" altLang="zh-CN" smtClean="0">
                <a:solidFill>
                  <a:srgbClr val="0000FF"/>
                </a:solidFill>
                <a:sym typeface="Symbol" panose="05050102010706020507" pitchFamily="18" charset="2"/>
              </a:rPr>
              <a:t></a:t>
            </a:r>
            <a:r>
              <a:rPr lang="fr-FR" altLang="zh-CN" smtClean="0">
                <a:solidFill>
                  <a:srgbClr val="0000FF"/>
                </a:solidFill>
              </a:rPr>
              <a:t>x)((</a:t>
            </a:r>
            <a:r>
              <a:rPr lang="en-US" altLang="zh-CN" smtClean="0">
                <a:solidFill>
                  <a:srgbClr val="0000FF"/>
                </a:solidFill>
                <a:sym typeface="Symbol" panose="05050102010706020507" pitchFamily="18" charset="2"/>
              </a:rPr>
              <a:t></a:t>
            </a:r>
            <a:r>
              <a:rPr lang="fr-FR" altLang="zh-CN" smtClean="0">
                <a:solidFill>
                  <a:srgbClr val="0000FF"/>
                </a:solidFill>
              </a:rPr>
              <a:t>y)P(a, x, y)</a:t>
            </a:r>
            <a:r>
              <a:rPr lang="en-US" altLang="zh-CN" smtClean="0">
                <a:solidFill>
                  <a:srgbClr val="0000FF"/>
                </a:solidFill>
                <a:sym typeface="Symbol" panose="05050102010706020507" pitchFamily="18" charset="2"/>
              </a:rPr>
              <a:t></a:t>
            </a:r>
            <a:r>
              <a:rPr lang="fr-FR" altLang="zh-CN" smtClean="0">
                <a:solidFill>
                  <a:srgbClr val="0000FF"/>
                </a:solidFill>
              </a:rPr>
              <a:t>(</a:t>
            </a:r>
            <a:r>
              <a:rPr lang="en-US" altLang="zh-CN" smtClean="0">
                <a:solidFill>
                  <a:srgbClr val="0000FF"/>
                </a:solidFill>
                <a:sym typeface="Symbol" panose="05050102010706020507" pitchFamily="18" charset="2"/>
              </a:rPr>
              <a:t></a:t>
            </a:r>
            <a:r>
              <a:rPr lang="fr-FR" altLang="zh-CN" smtClean="0">
                <a:solidFill>
                  <a:srgbClr val="0000FF"/>
                </a:solidFill>
              </a:rPr>
              <a:t>z)</a:t>
            </a:r>
            <a:r>
              <a:rPr lang="en-US" altLang="zh-CN" smtClean="0">
                <a:solidFill>
                  <a:srgbClr val="0000FF"/>
                </a:solidFill>
                <a:sym typeface="Symbol" panose="05050102010706020507" pitchFamily="18" charset="2"/>
              </a:rPr>
              <a:t></a:t>
            </a:r>
            <a:r>
              <a:rPr lang="fr-FR" altLang="zh-CN" smtClean="0">
                <a:solidFill>
                  <a:srgbClr val="0000FF"/>
                </a:solidFill>
              </a:rPr>
              <a:t>Q(z, b)</a:t>
            </a:r>
            <a:r>
              <a:rPr lang="en-US" altLang="zh-CN" smtClean="0">
                <a:solidFill>
                  <a:srgbClr val="0000FF"/>
                </a:solidFill>
                <a:sym typeface="Symbol" panose="05050102010706020507" pitchFamily="18" charset="2"/>
              </a:rPr>
              <a:t></a:t>
            </a:r>
            <a:r>
              <a:rPr lang="fr-FR" altLang="zh-CN" smtClean="0">
                <a:solidFill>
                  <a:srgbClr val="0000FF"/>
                </a:solidFill>
              </a:rPr>
              <a:t>R(x))</a:t>
            </a:r>
          </a:p>
          <a:p>
            <a:pPr marL="0" indent="0" eaLnBrk="1" hangingPunct="1">
              <a:buFont typeface="Wingdings" panose="05000000000000000000" pitchFamily="2" charset="2"/>
              <a:buNone/>
            </a:pPr>
            <a:r>
              <a:rPr lang="fr-FR" altLang="zh-CN" smtClean="0">
                <a:solidFill>
                  <a:srgbClr val="0000FF"/>
                </a:solidFill>
              </a:rPr>
              <a:t>= (</a:t>
            </a:r>
            <a:r>
              <a:rPr lang="en-US" altLang="zh-CN" smtClean="0">
                <a:solidFill>
                  <a:srgbClr val="0000FF"/>
                </a:solidFill>
                <a:sym typeface="Symbol" panose="05050102010706020507" pitchFamily="18" charset="2"/>
              </a:rPr>
              <a:t></a:t>
            </a:r>
            <a:r>
              <a:rPr lang="fr-FR" altLang="zh-CN" smtClean="0">
                <a:solidFill>
                  <a:srgbClr val="0000FF"/>
                </a:solidFill>
              </a:rPr>
              <a:t>x)(</a:t>
            </a:r>
            <a:r>
              <a:rPr lang="en-US" altLang="zh-CN" smtClean="0">
                <a:solidFill>
                  <a:srgbClr val="0000FF"/>
                </a:solidFill>
                <a:sym typeface="Symbol" panose="05050102010706020507" pitchFamily="18" charset="2"/>
              </a:rPr>
              <a:t></a:t>
            </a:r>
            <a:r>
              <a:rPr lang="fr-FR" altLang="zh-CN" smtClean="0">
                <a:solidFill>
                  <a:srgbClr val="0000FF"/>
                </a:solidFill>
              </a:rPr>
              <a:t>y)(</a:t>
            </a:r>
            <a:r>
              <a:rPr lang="en-US" altLang="zh-CN" smtClean="0">
                <a:solidFill>
                  <a:srgbClr val="0000FF"/>
                </a:solidFill>
                <a:sym typeface="Symbol" panose="05050102010706020507" pitchFamily="18" charset="2"/>
              </a:rPr>
              <a:t></a:t>
            </a:r>
            <a:r>
              <a:rPr lang="fr-FR" altLang="zh-CN" smtClean="0">
                <a:solidFill>
                  <a:srgbClr val="0000FF"/>
                </a:solidFill>
              </a:rPr>
              <a:t>z)(P(a, x, y)</a:t>
            </a:r>
            <a:r>
              <a:rPr lang="en-US" altLang="zh-CN" smtClean="0">
                <a:solidFill>
                  <a:srgbClr val="0000FF"/>
                </a:solidFill>
                <a:sym typeface="Symbol" panose="05050102010706020507" pitchFamily="18" charset="2"/>
              </a:rPr>
              <a:t></a:t>
            </a:r>
            <a:r>
              <a:rPr lang="fr-FR" altLang="zh-CN" smtClean="0">
                <a:solidFill>
                  <a:srgbClr val="0000FF"/>
                </a:solidFill>
              </a:rPr>
              <a:t>Q(z, b)</a:t>
            </a:r>
            <a:r>
              <a:rPr lang="en-US" altLang="zh-CN" smtClean="0">
                <a:solidFill>
                  <a:srgbClr val="0000FF"/>
                </a:solidFill>
                <a:sym typeface="Symbol" panose="05050102010706020507" pitchFamily="18" charset="2"/>
              </a:rPr>
              <a:t></a:t>
            </a:r>
            <a:r>
              <a:rPr lang="fr-FR" altLang="zh-CN" smtClean="0">
                <a:solidFill>
                  <a:srgbClr val="0000FF"/>
                </a:solidFill>
              </a:rPr>
              <a:t>R(x))</a:t>
            </a:r>
          </a:p>
          <a:p>
            <a:pPr marL="0" indent="0" eaLnBrk="1" hangingPunct="1">
              <a:buFont typeface="Wingdings" panose="05000000000000000000" pitchFamily="2" charset="2"/>
              <a:buNone/>
            </a:pPr>
            <a:r>
              <a:rPr lang="fr-FR" altLang="zh-CN" smtClean="0">
                <a:solidFill>
                  <a:srgbClr val="0000FF"/>
                </a:solidFill>
              </a:rPr>
              <a:t>= (</a:t>
            </a:r>
            <a:r>
              <a:rPr lang="en-US" altLang="zh-CN" smtClean="0">
                <a:solidFill>
                  <a:srgbClr val="0000FF"/>
                </a:solidFill>
                <a:sym typeface="Symbol" panose="05050102010706020507" pitchFamily="18" charset="2"/>
              </a:rPr>
              <a:t></a:t>
            </a:r>
            <a:r>
              <a:rPr lang="fr-FR" altLang="zh-CN" smtClean="0">
                <a:solidFill>
                  <a:srgbClr val="0000FF"/>
                </a:solidFill>
              </a:rPr>
              <a:t>x)(</a:t>
            </a:r>
            <a:r>
              <a:rPr lang="en-US" altLang="zh-CN" smtClean="0">
                <a:solidFill>
                  <a:srgbClr val="0000FF"/>
                </a:solidFill>
                <a:sym typeface="Symbol" panose="05050102010706020507" pitchFamily="18" charset="2"/>
              </a:rPr>
              <a:t></a:t>
            </a:r>
            <a:r>
              <a:rPr lang="fr-FR" altLang="zh-CN" smtClean="0">
                <a:solidFill>
                  <a:srgbClr val="0000FF"/>
                </a:solidFill>
              </a:rPr>
              <a:t>y)(</a:t>
            </a:r>
            <a:r>
              <a:rPr lang="en-US" altLang="zh-CN" smtClean="0">
                <a:solidFill>
                  <a:srgbClr val="0000FF"/>
                </a:solidFill>
                <a:sym typeface="Symbol" panose="05050102010706020507" pitchFamily="18" charset="2"/>
              </a:rPr>
              <a:t></a:t>
            </a:r>
            <a:r>
              <a:rPr lang="fr-FR" altLang="zh-CN" smtClean="0">
                <a:solidFill>
                  <a:srgbClr val="0000FF"/>
                </a:solidFill>
              </a:rPr>
              <a:t>z)S(a, b, x, y, z)</a:t>
            </a:r>
          </a:p>
          <a:p>
            <a:pPr marL="0" indent="0" eaLnBrk="1" hangingPunct="1">
              <a:buFont typeface="Wingdings" panose="05000000000000000000" pitchFamily="2" charset="2"/>
              <a:buNone/>
            </a:pPr>
            <a:r>
              <a:rPr lang="zh-CN" altLang="fr-FR" smtClean="0"/>
              <a:t>即：</a:t>
            </a:r>
            <a:r>
              <a:rPr lang="fr-FR" altLang="zh-CN" smtClean="0"/>
              <a:t>(</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a:t>
            </a:r>
            <a:r>
              <a:rPr lang="en-US" altLang="zh-CN" smtClean="0">
                <a:sym typeface="Symbol" panose="05050102010706020507" pitchFamily="18" charset="2"/>
              </a:rPr>
              <a:t></a:t>
            </a:r>
            <a:r>
              <a:rPr lang="fr-FR" altLang="zh-CN" smtClean="0"/>
              <a:t>z)S(a, b, x, y, z)</a:t>
            </a:r>
            <a:r>
              <a:rPr lang="zh-CN" altLang="fr-FR" smtClean="0"/>
              <a:t>为</a:t>
            </a:r>
            <a:r>
              <a:rPr lang="zh-CN" altLang="en-US" smtClean="0">
                <a:sym typeface="Symbol" panose="05050102010706020507" pitchFamily="18" charset="2"/>
              </a:rPr>
              <a:t>原式</a:t>
            </a:r>
            <a:r>
              <a:rPr lang="zh-CN" altLang="en-US" smtClean="0"/>
              <a:t>的前束范式</a:t>
            </a:r>
            <a:r>
              <a:rPr lang="zh-CN" altLang="fr-FR" smtClean="0"/>
              <a:t>，</a:t>
            </a:r>
            <a:r>
              <a:rPr lang="zh-CN" altLang="en-US" smtClean="0"/>
              <a:t>这里</a:t>
            </a:r>
            <a:r>
              <a:rPr lang="fr-FR" altLang="zh-CN" smtClean="0"/>
              <a:t>S(a, b, x, y, z)</a:t>
            </a:r>
            <a:r>
              <a:rPr lang="zh-CN" altLang="en-US" smtClean="0"/>
              <a:t>是原公式的母式。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dissolve">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dissolve">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dissolve">
                                      <p:cBhvr>
                                        <p:cTn id="17" dur="500"/>
                                        <p:tgtEl>
                                          <p:spTgt spid="180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dissolve">
                                      <p:cBhvr>
                                        <p:cTn id="22" dur="500"/>
                                        <p:tgtEl>
                                          <p:spTgt spid="180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animEffect transition="in" filter="dissolve">
                                      <p:cBhvr>
                                        <p:cTn id="27" dur="500"/>
                                        <p:tgtEl>
                                          <p:spTgt spid="1802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0227">
                                            <p:txEl>
                                              <p:pRg st="5" end="5"/>
                                            </p:txEl>
                                          </p:spTgt>
                                        </p:tgtEl>
                                        <p:attrNameLst>
                                          <p:attrName>style.visibility</p:attrName>
                                        </p:attrNameLst>
                                      </p:cBhvr>
                                      <p:to>
                                        <p:strVal val="visible"/>
                                      </p:to>
                                    </p:set>
                                    <p:animEffect transition="in" filter="dissolve">
                                      <p:cBhvr>
                                        <p:cTn id="32"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9475B224-AE2F-418C-8ACB-DB00703150D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7043" name="Rectangle 2"/>
          <p:cNvSpPr>
            <a:spLocks noGrp="1" noChangeArrowheads="1"/>
          </p:cNvSpPr>
          <p:nvPr>
            <p:ph type="title"/>
          </p:nvPr>
        </p:nvSpPr>
        <p:spPr/>
        <p:txBody>
          <a:bodyPr/>
          <a:lstStyle/>
          <a:p>
            <a:pPr eaLnBrk="1" hangingPunct="1"/>
            <a:r>
              <a:rPr lang="en-US" altLang="zh-CN" smtClean="0"/>
              <a:t>4.4.2  Skolem</a:t>
            </a:r>
            <a:r>
              <a:rPr lang="zh-CN" altLang="en-US" smtClean="0"/>
              <a:t>标准型 </a:t>
            </a:r>
          </a:p>
        </p:txBody>
      </p:sp>
      <p:sp>
        <p:nvSpPr>
          <p:cNvPr id="181251" name="Rectangle 3"/>
          <p:cNvSpPr>
            <a:spLocks noGrp="1" noChangeArrowheads="1"/>
          </p:cNvSpPr>
          <p:nvPr>
            <p:ph type="body" idx="1"/>
          </p:nvPr>
        </p:nvSpPr>
        <p:spPr>
          <a:xfrm>
            <a:off x="468313" y="1412875"/>
            <a:ext cx="8064500" cy="1630363"/>
          </a:xfrm>
        </p:spPr>
        <p:txBody>
          <a:bodyPr/>
          <a:lstStyle/>
          <a:p>
            <a:pPr marL="0" indent="0" eaLnBrk="1" hangingPunct="1">
              <a:buFont typeface="Wingdings" panose="05000000000000000000" pitchFamily="2" charset="2"/>
              <a:buNone/>
            </a:pPr>
            <a:r>
              <a:rPr lang="zh-CN" altLang="en-US" smtClean="0">
                <a:solidFill>
                  <a:srgbClr val="CC3300"/>
                </a:solidFill>
              </a:rPr>
              <a:t>定义</a:t>
            </a:r>
            <a:r>
              <a:rPr lang="en-US" altLang="zh-CN" smtClean="0">
                <a:solidFill>
                  <a:srgbClr val="CC3300"/>
                </a:solidFill>
              </a:rPr>
              <a:t>4.4.2</a:t>
            </a:r>
            <a:r>
              <a:rPr lang="en-US" altLang="zh-CN" smtClean="0"/>
              <a:t>  </a:t>
            </a:r>
            <a:r>
              <a:rPr lang="zh-CN" altLang="en-US" smtClean="0"/>
              <a:t>设公式</a:t>
            </a:r>
            <a:r>
              <a:rPr lang="en-US" altLang="zh-CN" smtClean="0"/>
              <a:t>G</a:t>
            </a:r>
            <a:r>
              <a:rPr lang="zh-CN" altLang="en-US" smtClean="0"/>
              <a:t>是一个前束范式，如</a:t>
            </a:r>
            <a:r>
              <a:rPr lang="zh-CN" altLang="en-US" smtClean="0">
                <a:solidFill>
                  <a:srgbClr val="0000FF"/>
                </a:solidFill>
              </a:rPr>
              <a:t>消去</a:t>
            </a:r>
            <a:r>
              <a:rPr lang="en-US" altLang="zh-CN" smtClean="0">
                <a:solidFill>
                  <a:srgbClr val="0000FF"/>
                </a:solidFill>
              </a:rPr>
              <a:t>G</a:t>
            </a:r>
            <a:r>
              <a:rPr lang="zh-CN" altLang="en-US" smtClean="0">
                <a:solidFill>
                  <a:srgbClr val="0000FF"/>
                </a:solidFill>
              </a:rPr>
              <a:t>中所有的存在量词和全称量词</a:t>
            </a:r>
            <a:r>
              <a:rPr lang="zh-CN" altLang="en-US" smtClean="0"/>
              <a:t>，所得到的公式称为</a:t>
            </a:r>
            <a:r>
              <a:rPr lang="en-US" altLang="zh-CN" smtClean="0">
                <a:solidFill>
                  <a:srgbClr val="FF0000"/>
                </a:solidFill>
              </a:rPr>
              <a:t>Skolem</a:t>
            </a:r>
            <a:r>
              <a:rPr lang="zh-CN" altLang="en-US" smtClean="0">
                <a:solidFill>
                  <a:srgbClr val="FF0000"/>
                </a:solidFill>
              </a:rPr>
              <a:t>标准型</a:t>
            </a:r>
            <a:r>
              <a:rPr lang="zh-CN" altLang="en-US" smtClean="0"/>
              <a:t>。</a:t>
            </a:r>
          </a:p>
        </p:txBody>
      </p:sp>
      <p:sp>
        <p:nvSpPr>
          <p:cNvPr id="181252" name="Rectangle 4"/>
          <p:cNvSpPr>
            <a:spLocks noChangeArrowheads="1"/>
          </p:cNvSpPr>
          <p:nvPr/>
        </p:nvSpPr>
        <p:spPr bwMode="gray">
          <a:xfrm>
            <a:off x="539750" y="3357563"/>
            <a:ext cx="784860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a:solidFill>
                  <a:srgbClr val="CC3300"/>
                </a:solidFill>
              </a:rPr>
              <a:t>定理</a:t>
            </a:r>
            <a:r>
              <a:rPr lang="en-US" altLang="zh-CN">
                <a:solidFill>
                  <a:srgbClr val="CC3300"/>
                </a:solidFill>
              </a:rPr>
              <a:t>4.4.2</a:t>
            </a:r>
            <a:r>
              <a:rPr lang="en-US" altLang="zh-CN"/>
              <a:t>  </a:t>
            </a:r>
            <a:r>
              <a:rPr lang="zh-CN" altLang="en-US"/>
              <a:t>任意一个公式</a:t>
            </a:r>
            <a:r>
              <a:rPr lang="en-US" altLang="zh-CN"/>
              <a:t>G</a:t>
            </a:r>
            <a:r>
              <a:rPr lang="zh-CN" altLang="en-US"/>
              <a:t>都有相应的</a:t>
            </a:r>
            <a:r>
              <a:rPr lang="en-US" altLang="zh-CN"/>
              <a:t>Skolem</a:t>
            </a:r>
            <a:r>
              <a:rPr lang="zh-CN" altLang="en-US"/>
              <a:t>标准形存在，但此</a:t>
            </a:r>
            <a:r>
              <a:rPr lang="en-US" altLang="zh-CN">
                <a:solidFill>
                  <a:srgbClr val="0000FF"/>
                </a:solidFill>
              </a:rPr>
              <a:t>Skolem</a:t>
            </a:r>
            <a:r>
              <a:rPr lang="zh-CN" altLang="en-US">
                <a:solidFill>
                  <a:srgbClr val="0000FF"/>
                </a:solidFill>
              </a:rPr>
              <a:t>标准形不一定与原公式等值</a:t>
            </a:r>
            <a:r>
              <a:rPr lang="zh-CN" altLang="en-US"/>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 calcmode="lin" valueType="num">
                                      <p:cBhvr>
                                        <p:cTn id="7" dur="500" fill="hold"/>
                                        <p:tgtEl>
                                          <p:spTgt spid="18125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12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81252"/>
                                        </p:tgtEl>
                                        <p:attrNameLst>
                                          <p:attrName>style.visibility</p:attrName>
                                        </p:attrNameLst>
                                      </p:cBhvr>
                                      <p:to>
                                        <p:strVal val="visible"/>
                                      </p:to>
                                    </p:set>
                                    <p:anim calcmode="lin" valueType="num">
                                      <p:cBhvr>
                                        <p:cTn id="13" dur="500" fill="hold"/>
                                        <p:tgtEl>
                                          <p:spTgt spid="181252"/>
                                        </p:tgtEl>
                                        <p:attrNameLst>
                                          <p:attrName>ppt_w</p:attrName>
                                        </p:attrNameLst>
                                      </p:cBhvr>
                                      <p:tavLst>
                                        <p:tav tm="0">
                                          <p:val>
                                            <p:fltVal val="0"/>
                                          </p:val>
                                        </p:tav>
                                        <p:tav tm="100000">
                                          <p:val>
                                            <p:strVal val="#ppt_w"/>
                                          </p:val>
                                        </p:tav>
                                      </p:tavLst>
                                    </p:anim>
                                    <p:anim calcmode="lin" valueType="num">
                                      <p:cBhvr>
                                        <p:cTn id="14" dur="500" fill="hold"/>
                                        <p:tgtEl>
                                          <p:spTgt spid="1812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P spid="18125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05062B9-4CCF-4481-81FD-6202A1D9A7B0}"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8067" name="Rectangle 2"/>
          <p:cNvSpPr>
            <a:spLocks noGrp="1" noChangeArrowheads="1"/>
          </p:cNvSpPr>
          <p:nvPr>
            <p:ph type="title"/>
          </p:nvPr>
        </p:nvSpPr>
        <p:spPr/>
        <p:txBody>
          <a:bodyPr/>
          <a:lstStyle/>
          <a:p>
            <a:pPr eaLnBrk="1" hangingPunct="1"/>
            <a:r>
              <a:rPr lang="zh-CN" altLang="en-US" smtClean="0"/>
              <a:t>例</a:t>
            </a:r>
            <a:r>
              <a:rPr lang="en-US" altLang="zh-CN" smtClean="0"/>
              <a:t>4.4.2</a:t>
            </a:r>
            <a:endParaRPr lang="zh-CN" altLang="en-US" smtClean="0"/>
          </a:p>
        </p:txBody>
      </p:sp>
      <p:sp>
        <p:nvSpPr>
          <p:cNvPr id="182275" name="Rectangle 3"/>
          <p:cNvSpPr>
            <a:spLocks noGrp="1" noChangeArrowheads="1"/>
          </p:cNvSpPr>
          <p:nvPr>
            <p:ph type="body" idx="1"/>
          </p:nvPr>
        </p:nvSpPr>
        <p:spPr>
          <a:xfrm>
            <a:off x="611188" y="1125538"/>
            <a:ext cx="8281987" cy="2178050"/>
          </a:xfrm>
        </p:spPr>
        <p:txBody>
          <a:bodyPr/>
          <a:lstStyle/>
          <a:p>
            <a:pPr marL="0" indent="0" eaLnBrk="1" hangingPunct="1">
              <a:buFont typeface="Wingdings" panose="05000000000000000000" pitchFamily="2" charset="2"/>
              <a:buNone/>
            </a:pPr>
            <a:r>
              <a:rPr lang="zh-CN" altLang="en-US" smtClean="0"/>
              <a:t>求公式</a:t>
            </a:r>
            <a:r>
              <a:rPr lang="en-US" altLang="zh-CN" smtClean="0"/>
              <a:t>(</a:t>
            </a:r>
            <a:r>
              <a:rPr lang="en-US" altLang="zh-CN" smtClean="0">
                <a:sym typeface="Symbol" panose="05050102010706020507" pitchFamily="18" charset="2"/>
              </a:rPr>
              <a:t></a:t>
            </a:r>
            <a:r>
              <a:rPr lang="en-US" altLang="zh-CN" smtClean="0"/>
              <a:t>x)(</a:t>
            </a:r>
            <a:r>
              <a:rPr lang="en-US" altLang="zh-CN" smtClean="0">
                <a:sym typeface="Symbol" panose="05050102010706020507" pitchFamily="18" charset="2"/>
              </a:rPr>
              <a:t></a:t>
            </a:r>
            <a:r>
              <a:rPr lang="en-US" altLang="zh-CN" smtClean="0"/>
              <a:t>y)(</a:t>
            </a:r>
            <a:r>
              <a:rPr lang="en-US" altLang="zh-CN" smtClean="0">
                <a:sym typeface="Symbol" panose="05050102010706020507" pitchFamily="18" charset="2"/>
              </a:rPr>
              <a:t></a:t>
            </a:r>
            <a:r>
              <a:rPr lang="en-US" altLang="zh-CN" smtClean="0"/>
              <a:t>z)(</a:t>
            </a:r>
            <a:r>
              <a:rPr lang="en-US" altLang="zh-CN" smtClean="0">
                <a:sym typeface="Symbol" panose="05050102010706020507" pitchFamily="18" charset="2"/>
              </a:rPr>
              <a:t></a:t>
            </a:r>
            <a:r>
              <a:rPr lang="en-US" altLang="zh-CN" smtClean="0"/>
              <a:t>u)(</a:t>
            </a:r>
            <a:r>
              <a:rPr lang="en-US" altLang="zh-CN" smtClean="0">
                <a:sym typeface="Symbol" panose="05050102010706020507" pitchFamily="18" charset="2"/>
              </a:rPr>
              <a:t></a:t>
            </a:r>
            <a:r>
              <a:rPr lang="en-US" altLang="zh-CN" smtClean="0"/>
              <a:t>v)(</a:t>
            </a:r>
            <a:r>
              <a:rPr lang="en-US" altLang="zh-CN" smtClean="0">
                <a:sym typeface="Symbol" panose="05050102010706020507" pitchFamily="18" charset="2"/>
              </a:rPr>
              <a:t></a:t>
            </a:r>
            <a:r>
              <a:rPr lang="en-US" altLang="zh-CN" smtClean="0"/>
              <a:t>w)P(x,y,z,u,v,w)</a:t>
            </a:r>
            <a:r>
              <a:rPr lang="zh-CN" altLang="en-US" smtClean="0"/>
              <a:t>的</a:t>
            </a:r>
            <a:r>
              <a:rPr lang="en-US" altLang="zh-CN" smtClean="0"/>
              <a:t>Skolem</a:t>
            </a:r>
            <a:r>
              <a:rPr lang="zh-CN" altLang="en-US" smtClean="0"/>
              <a:t>标准型。 </a:t>
            </a:r>
          </a:p>
          <a:p>
            <a:pPr marL="0" indent="0" eaLnBrk="1" hangingPunct="1">
              <a:buFont typeface="Wingdings" panose="05000000000000000000" pitchFamily="2" charset="2"/>
              <a:buNone/>
            </a:pPr>
            <a:r>
              <a:rPr lang="zh-CN" altLang="en-US" smtClean="0">
                <a:solidFill>
                  <a:srgbClr val="CC3300"/>
                </a:solidFill>
              </a:rPr>
              <a:t>解</a:t>
            </a:r>
            <a:r>
              <a:rPr lang="zh-CN" altLang="en-US" smtClean="0"/>
              <a:t>：</a:t>
            </a:r>
          </a:p>
        </p:txBody>
      </p:sp>
      <p:sp>
        <p:nvSpPr>
          <p:cNvPr id="182277" name="Rectangle 5"/>
          <p:cNvSpPr>
            <a:spLocks noChangeArrowheads="1"/>
          </p:cNvSpPr>
          <p:nvPr/>
        </p:nvSpPr>
        <p:spPr bwMode="auto">
          <a:xfrm>
            <a:off x="4356100" y="5819775"/>
            <a:ext cx="1004888" cy="19208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64000"/>
              </a:lnSpc>
              <a:spcBef>
                <a:spcPct val="0"/>
              </a:spcBef>
              <a:buClrTx/>
              <a:buFontTx/>
              <a:buNone/>
            </a:pPr>
            <a:r>
              <a:rPr lang="zh-CN" altLang="en-US" sz="1400">
                <a:solidFill>
                  <a:schemeClr val="tx1"/>
                </a:solidFill>
              </a:rPr>
              <a:t>消去</a:t>
            </a:r>
            <a:r>
              <a:rPr lang="en-US" altLang="zh-CN" sz="1400">
                <a:solidFill>
                  <a:schemeClr val="tx1"/>
                </a:solidFill>
              </a:rPr>
              <a:t>(</a:t>
            </a:r>
            <a:r>
              <a:rPr lang="en-US" altLang="zh-CN" sz="1400">
                <a:solidFill>
                  <a:schemeClr val="tx1"/>
                </a:solidFill>
                <a:sym typeface="Symbol" panose="05050102010706020507" pitchFamily="18" charset="2"/>
              </a:rPr>
              <a:t></a:t>
            </a:r>
            <a:r>
              <a:rPr lang="en-US" altLang="zh-CN" sz="1400">
                <a:solidFill>
                  <a:schemeClr val="tx1"/>
                </a:solidFill>
              </a:rPr>
              <a:t>w)</a:t>
            </a:r>
          </a:p>
        </p:txBody>
      </p:sp>
      <p:sp>
        <p:nvSpPr>
          <p:cNvPr id="182278" name="Rectangle 6"/>
          <p:cNvSpPr>
            <a:spLocks noChangeArrowheads="1"/>
          </p:cNvSpPr>
          <p:nvPr/>
        </p:nvSpPr>
        <p:spPr bwMode="auto">
          <a:xfrm>
            <a:off x="4356100" y="3317875"/>
            <a:ext cx="877888" cy="23495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72000"/>
              </a:lnSpc>
              <a:spcBef>
                <a:spcPct val="0"/>
              </a:spcBef>
              <a:buClrTx/>
              <a:buFontTx/>
              <a:buNone/>
            </a:pPr>
            <a:r>
              <a:rPr lang="zh-CN" altLang="en-US" sz="1400">
                <a:solidFill>
                  <a:schemeClr val="tx1"/>
                </a:solidFill>
              </a:rPr>
              <a:t>消去</a:t>
            </a:r>
            <a:r>
              <a:rPr lang="en-US" altLang="zh-CN" sz="1400">
                <a:solidFill>
                  <a:schemeClr val="tx1"/>
                </a:solidFill>
              </a:rPr>
              <a:t>(</a:t>
            </a:r>
            <a:r>
              <a:rPr lang="en-US" altLang="zh-CN" sz="1400">
                <a:solidFill>
                  <a:schemeClr val="tx1"/>
                </a:solidFill>
                <a:sym typeface="Symbol" panose="05050102010706020507" pitchFamily="18" charset="2"/>
              </a:rPr>
              <a:t></a:t>
            </a:r>
            <a:r>
              <a:rPr lang="en-US" altLang="zh-CN" sz="1400">
                <a:solidFill>
                  <a:schemeClr val="tx1"/>
                </a:solidFill>
              </a:rPr>
              <a:t>y)</a:t>
            </a:r>
          </a:p>
        </p:txBody>
      </p:sp>
      <p:sp>
        <p:nvSpPr>
          <p:cNvPr id="182279" name="Rectangle 7"/>
          <p:cNvSpPr>
            <a:spLocks noChangeArrowheads="1"/>
          </p:cNvSpPr>
          <p:nvPr/>
        </p:nvSpPr>
        <p:spPr bwMode="auto">
          <a:xfrm>
            <a:off x="4356100" y="2697163"/>
            <a:ext cx="823913" cy="23495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64000"/>
              </a:lnSpc>
              <a:spcBef>
                <a:spcPct val="0"/>
              </a:spcBef>
              <a:buClrTx/>
              <a:buFontTx/>
              <a:buNone/>
            </a:pPr>
            <a:r>
              <a:rPr lang="zh-CN" altLang="en-US" sz="1400">
                <a:solidFill>
                  <a:schemeClr val="tx1"/>
                </a:solidFill>
              </a:rPr>
              <a:t>消去</a:t>
            </a:r>
            <a:r>
              <a:rPr lang="en-US" altLang="zh-CN" sz="1400">
                <a:solidFill>
                  <a:schemeClr val="tx1"/>
                </a:solidFill>
              </a:rPr>
              <a:t>(</a:t>
            </a:r>
            <a:r>
              <a:rPr lang="en-US" altLang="zh-CN" sz="1400">
                <a:solidFill>
                  <a:schemeClr val="tx1"/>
                </a:solidFill>
                <a:sym typeface="Symbol" panose="05050102010706020507" pitchFamily="18" charset="2"/>
              </a:rPr>
              <a:t></a:t>
            </a:r>
            <a:r>
              <a:rPr lang="en-US" altLang="zh-CN" sz="1400">
                <a:solidFill>
                  <a:schemeClr val="tx1"/>
                </a:solidFill>
              </a:rPr>
              <a:t>x)</a:t>
            </a:r>
          </a:p>
        </p:txBody>
      </p:sp>
      <p:sp>
        <p:nvSpPr>
          <p:cNvPr id="182280" name="Rectangle 8"/>
          <p:cNvSpPr>
            <a:spLocks noChangeArrowheads="1"/>
          </p:cNvSpPr>
          <p:nvPr/>
        </p:nvSpPr>
        <p:spPr bwMode="auto">
          <a:xfrm>
            <a:off x="2268538" y="2941638"/>
            <a:ext cx="3960812" cy="352425"/>
          </a:xfrm>
          <a:prstGeom prst="rect">
            <a:avLst/>
          </a:prstGeom>
          <a:solidFill>
            <a:srgbClr val="FFFF99"/>
          </a:solidFill>
          <a:ln w="9525">
            <a:solidFill>
              <a:srgbClr val="000000"/>
            </a:solidFill>
            <a:miter lim="800000"/>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1400">
                <a:solidFill>
                  <a:schemeClr val="tx1"/>
                </a:solidFill>
              </a:rPr>
              <a:t>(</a:t>
            </a:r>
            <a:r>
              <a:rPr lang="en-US" altLang="zh-CN" sz="1400">
                <a:solidFill>
                  <a:schemeClr val="tx1"/>
                </a:solidFill>
                <a:sym typeface="Symbol" panose="05050102010706020507" pitchFamily="18" charset="2"/>
              </a:rPr>
              <a:t></a:t>
            </a:r>
            <a:r>
              <a:rPr lang="fr-FR" altLang="zh-CN" sz="1400">
                <a:solidFill>
                  <a:schemeClr val="tx1"/>
                </a:solidFill>
              </a:rPr>
              <a:t>y)(</a:t>
            </a:r>
            <a:r>
              <a:rPr lang="en-US" altLang="zh-CN" sz="1400">
                <a:solidFill>
                  <a:schemeClr val="tx1"/>
                </a:solidFill>
                <a:sym typeface="Symbol" panose="05050102010706020507" pitchFamily="18" charset="2"/>
              </a:rPr>
              <a:t></a:t>
            </a:r>
            <a:r>
              <a:rPr lang="fr-FR" altLang="zh-CN" sz="1400">
                <a:solidFill>
                  <a:schemeClr val="tx1"/>
                </a:solidFill>
              </a:rPr>
              <a:t>z)(</a:t>
            </a:r>
            <a:r>
              <a:rPr lang="en-US" altLang="zh-CN" sz="1400">
                <a:solidFill>
                  <a:schemeClr val="tx1"/>
                </a:solidFill>
                <a:sym typeface="Symbol" panose="05050102010706020507" pitchFamily="18" charset="2"/>
              </a:rPr>
              <a:t></a:t>
            </a:r>
            <a:r>
              <a:rPr lang="fr-FR" altLang="zh-CN" sz="1400">
                <a:solidFill>
                  <a:schemeClr val="tx1"/>
                </a:solidFill>
              </a:rPr>
              <a:t>u)(</a:t>
            </a:r>
            <a:r>
              <a:rPr lang="en-US" altLang="zh-CN" sz="1400">
                <a:solidFill>
                  <a:schemeClr val="tx1"/>
                </a:solidFill>
                <a:sym typeface="Symbol" panose="05050102010706020507" pitchFamily="18" charset="2"/>
              </a:rPr>
              <a:t></a:t>
            </a:r>
            <a:r>
              <a:rPr lang="fr-FR" altLang="zh-CN" sz="1400">
                <a:solidFill>
                  <a:schemeClr val="tx1"/>
                </a:solidFill>
              </a:rPr>
              <a:t>v)(</a:t>
            </a:r>
            <a:r>
              <a:rPr lang="en-US" altLang="zh-CN" sz="1400">
                <a:solidFill>
                  <a:schemeClr val="tx1"/>
                </a:solidFill>
                <a:sym typeface="Symbol" panose="05050102010706020507" pitchFamily="18" charset="2"/>
              </a:rPr>
              <a:t></a:t>
            </a:r>
            <a:r>
              <a:rPr lang="fr-FR" altLang="zh-CN" sz="1400">
                <a:solidFill>
                  <a:schemeClr val="tx1"/>
                </a:solidFill>
              </a:rPr>
              <a:t>w)P(a, y, z, u, v, w)</a:t>
            </a:r>
          </a:p>
          <a:p>
            <a:pPr algn="r" eaLnBrk="1" hangingPunct="1">
              <a:lnSpc>
                <a:spcPct val="100000"/>
              </a:lnSpc>
              <a:spcBef>
                <a:spcPct val="0"/>
              </a:spcBef>
              <a:buClrTx/>
              <a:buFontTx/>
              <a:buNone/>
            </a:pPr>
            <a:endParaRPr lang="en-US" altLang="zh-CN" sz="1400">
              <a:solidFill>
                <a:schemeClr val="tx1"/>
              </a:solidFill>
            </a:endParaRPr>
          </a:p>
        </p:txBody>
      </p:sp>
      <p:sp>
        <p:nvSpPr>
          <p:cNvPr id="182281" name="Line 9"/>
          <p:cNvSpPr>
            <a:spLocks noChangeShapeType="1"/>
          </p:cNvSpPr>
          <p:nvPr/>
        </p:nvSpPr>
        <p:spPr bwMode="auto">
          <a:xfrm>
            <a:off x="4251325" y="3297238"/>
            <a:ext cx="0" cy="2555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282" name="Rectangle 10"/>
          <p:cNvSpPr>
            <a:spLocks noChangeArrowheads="1"/>
          </p:cNvSpPr>
          <p:nvPr/>
        </p:nvSpPr>
        <p:spPr bwMode="auto">
          <a:xfrm>
            <a:off x="2268538" y="3556000"/>
            <a:ext cx="3960812" cy="352425"/>
          </a:xfrm>
          <a:prstGeom prst="rect">
            <a:avLst/>
          </a:prstGeom>
          <a:solidFill>
            <a:srgbClr val="FFFF99"/>
          </a:solidFill>
          <a:ln w="9525">
            <a:solidFill>
              <a:srgbClr val="000000"/>
            </a:solidFill>
            <a:miter lim="800000"/>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1400">
                <a:solidFill>
                  <a:schemeClr val="tx1"/>
                </a:solidFill>
              </a:rPr>
              <a:t>(</a:t>
            </a:r>
            <a:r>
              <a:rPr lang="en-US" altLang="zh-CN" sz="1400">
                <a:solidFill>
                  <a:schemeClr val="tx1"/>
                </a:solidFill>
                <a:sym typeface="Symbol" panose="05050102010706020507" pitchFamily="18" charset="2"/>
              </a:rPr>
              <a:t></a:t>
            </a:r>
            <a:r>
              <a:rPr lang="fr-FR" altLang="zh-CN" sz="1400">
                <a:solidFill>
                  <a:schemeClr val="tx1"/>
                </a:solidFill>
              </a:rPr>
              <a:t>z)(</a:t>
            </a:r>
            <a:r>
              <a:rPr lang="en-US" altLang="zh-CN" sz="1400">
                <a:solidFill>
                  <a:schemeClr val="tx1"/>
                </a:solidFill>
                <a:sym typeface="Symbol" panose="05050102010706020507" pitchFamily="18" charset="2"/>
              </a:rPr>
              <a:t></a:t>
            </a:r>
            <a:r>
              <a:rPr lang="fr-FR" altLang="zh-CN" sz="1400">
                <a:solidFill>
                  <a:schemeClr val="tx1"/>
                </a:solidFill>
              </a:rPr>
              <a:t>u)(</a:t>
            </a:r>
            <a:r>
              <a:rPr lang="en-US" altLang="zh-CN" sz="1400">
                <a:solidFill>
                  <a:schemeClr val="tx1"/>
                </a:solidFill>
                <a:sym typeface="Symbol" panose="05050102010706020507" pitchFamily="18" charset="2"/>
              </a:rPr>
              <a:t></a:t>
            </a:r>
            <a:r>
              <a:rPr lang="fr-FR" altLang="zh-CN" sz="1400">
                <a:solidFill>
                  <a:schemeClr val="tx1"/>
                </a:solidFill>
              </a:rPr>
              <a:t>v)(</a:t>
            </a:r>
            <a:r>
              <a:rPr lang="en-US" altLang="zh-CN" sz="1400">
                <a:solidFill>
                  <a:schemeClr val="tx1"/>
                </a:solidFill>
                <a:sym typeface="Symbol" panose="05050102010706020507" pitchFamily="18" charset="2"/>
              </a:rPr>
              <a:t></a:t>
            </a:r>
            <a:r>
              <a:rPr lang="fr-FR" altLang="zh-CN" sz="1400">
                <a:solidFill>
                  <a:schemeClr val="tx1"/>
                </a:solidFill>
              </a:rPr>
              <a:t>w)P(a, y, z, u, v, w)</a:t>
            </a:r>
          </a:p>
          <a:p>
            <a:pPr algn="r" eaLnBrk="1" hangingPunct="1">
              <a:lnSpc>
                <a:spcPct val="100000"/>
              </a:lnSpc>
              <a:spcBef>
                <a:spcPct val="0"/>
              </a:spcBef>
              <a:buClrTx/>
              <a:buFontTx/>
              <a:buNone/>
            </a:pPr>
            <a:endParaRPr lang="en-US" altLang="zh-CN" sz="1400">
              <a:solidFill>
                <a:schemeClr val="tx1"/>
              </a:solidFill>
            </a:endParaRPr>
          </a:p>
        </p:txBody>
      </p:sp>
      <p:sp>
        <p:nvSpPr>
          <p:cNvPr id="182283" name="Line 11"/>
          <p:cNvSpPr>
            <a:spLocks noChangeShapeType="1"/>
          </p:cNvSpPr>
          <p:nvPr/>
        </p:nvSpPr>
        <p:spPr bwMode="auto">
          <a:xfrm>
            <a:off x="4273550" y="3910013"/>
            <a:ext cx="0" cy="25558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284" name="Rectangle 12"/>
          <p:cNvSpPr>
            <a:spLocks noChangeArrowheads="1"/>
          </p:cNvSpPr>
          <p:nvPr/>
        </p:nvSpPr>
        <p:spPr bwMode="auto">
          <a:xfrm>
            <a:off x="4356100" y="3938588"/>
            <a:ext cx="877888" cy="23495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72000"/>
              </a:lnSpc>
              <a:spcBef>
                <a:spcPct val="0"/>
              </a:spcBef>
              <a:buClrTx/>
              <a:buFontTx/>
              <a:buNone/>
            </a:pPr>
            <a:r>
              <a:rPr lang="zh-CN" altLang="en-US" sz="1400">
                <a:solidFill>
                  <a:schemeClr val="tx1"/>
                </a:solidFill>
              </a:rPr>
              <a:t>消去</a:t>
            </a:r>
            <a:r>
              <a:rPr lang="en-US" altLang="zh-CN" sz="1400">
                <a:solidFill>
                  <a:schemeClr val="tx1"/>
                </a:solidFill>
              </a:rPr>
              <a:t>(</a:t>
            </a:r>
            <a:r>
              <a:rPr lang="en-US" altLang="zh-CN" sz="1400">
                <a:solidFill>
                  <a:schemeClr val="tx1"/>
                </a:solidFill>
                <a:sym typeface="Symbol" panose="05050102010706020507" pitchFamily="18" charset="2"/>
              </a:rPr>
              <a:t></a:t>
            </a:r>
            <a:r>
              <a:rPr lang="en-US" altLang="zh-CN" sz="1400">
                <a:solidFill>
                  <a:schemeClr val="tx1"/>
                </a:solidFill>
              </a:rPr>
              <a:t>z)</a:t>
            </a:r>
          </a:p>
        </p:txBody>
      </p:sp>
      <p:sp>
        <p:nvSpPr>
          <p:cNvPr id="182285" name="Rectangle 13"/>
          <p:cNvSpPr>
            <a:spLocks noChangeArrowheads="1"/>
          </p:cNvSpPr>
          <p:nvPr/>
        </p:nvSpPr>
        <p:spPr bwMode="auto">
          <a:xfrm>
            <a:off x="2268538" y="4168775"/>
            <a:ext cx="3960812" cy="368300"/>
          </a:xfrm>
          <a:prstGeom prst="rect">
            <a:avLst/>
          </a:prstGeom>
          <a:solidFill>
            <a:srgbClr val="FFFF99"/>
          </a:solidFill>
          <a:ln w="9525">
            <a:solidFill>
              <a:srgbClr val="000000"/>
            </a:solidFill>
            <a:miter lim="800000"/>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1400">
                <a:solidFill>
                  <a:schemeClr val="tx1"/>
                </a:solidFill>
              </a:rPr>
              <a:t>(</a:t>
            </a:r>
            <a:r>
              <a:rPr lang="en-US" altLang="zh-CN" sz="1400">
                <a:solidFill>
                  <a:schemeClr val="tx1"/>
                </a:solidFill>
                <a:sym typeface="Symbol" panose="05050102010706020507" pitchFamily="18" charset="2"/>
              </a:rPr>
              <a:t></a:t>
            </a:r>
            <a:r>
              <a:rPr lang="fr-FR" altLang="zh-CN" sz="1400">
                <a:solidFill>
                  <a:schemeClr val="tx1"/>
                </a:solidFill>
              </a:rPr>
              <a:t>u)(</a:t>
            </a:r>
            <a:r>
              <a:rPr lang="en-US" altLang="zh-CN" sz="1400">
                <a:solidFill>
                  <a:schemeClr val="tx1"/>
                </a:solidFill>
                <a:sym typeface="Symbol" panose="05050102010706020507" pitchFamily="18" charset="2"/>
              </a:rPr>
              <a:t></a:t>
            </a:r>
            <a:r>
              <a:rPr lang="fr-FR" altLang="zh-CN" sz="1400">
                <a:solidFill>
                  <a:schemeClr val="tx1"/>
                </a:solidFill>
              </a:rPr>
              <a:t>v)(</a:t>
            </a:r>
            <a:r>
              <a:rPr lang="en-US" altLang="zh-CN" sz="1400">
                <a:solidFill>
                  <a:schemeClr val="tx1"/>
                </a:solidFill>
                <a:sym typeface="Symbol" panose="05050102010706020507" pitchFamily="18" charset="2"/>
              </a:rPr>
              <a:t></a:t>
            </a:r>
            <a:r>
              <a:rPr lang="fr-FR" altLang="zh-CN" sz="1400">
                <a:solidFill>
                  <a:schemeClr val="tx1"/>
                </a:solidFill>
              </a:rPr>
              <a:t>w)P(a, y, z, u, v, w)</a:t>
            </a:r>
          </a:p>
          <a:p>
            <a:pPr algn="r" eaLnBrk="1" hangingPunct="1">
              <a:lnSpc>
                <a:spcPct val="100000"/>
              </a:lnSpc>
              <a:spcBef>
                <a:spcPct val="0"/>
              </a:spcBef>
              <a:buClrTx/>
              <a:buFontTx/>
              <a:buNone/>
            </a:pPr>
            <a:endParaRPr lang="en-US" altLang="zh-CN" sz="1400">
              <a:solidFill>
                <a:schemeClr val="tx1"/>
              </a:solidFill>
            </a:endParaRPr>
          </a:p>
        </p:txBody>
      </p:sp>
      <p:sp>
        <p:nvSpPr>
          <p:cNvPr id="182286" name="Rectangle 14"/>
          <p:cNvSpPr>
            <a:spLocks noChangeArrowheads="1"/>
          </p:cNvSpPr>
          <p:nvPr/>
        </p:nvSpPr>
        <p:spPr bwMode="auto">
          <a:xfrm>
            <a:off x="2268538" y="4800600"/>
            <a:ext cx="3960812" cy="352425"/>
          </a:xfrm>
          <a:prstGeom prst="rect">
            <a:avLst/>
          </a:prstGeom>
          <a:solidFill>
            <a:srgbClr val="FFFF99"/>
          </a:solidFill>
          <a:ln w="9525">
            <a:solidFill>
              <a:srgbClr val="000000"/>
            </a:solidFill>
            <a:miter lim="800000"/>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1400">
                <a:solidFill>
                  <a:schemeClr val="tx1"/>
                </a:solidFill>
              </a:rPr>
              <a:t>(</a:t>
            </a:r>
            <a:r>
              <a:rPr lang="en-US" altLang="zh-CN" sz="1400">
                <a:solidFill>
                  <a:schemeClr val="tx1"/>
                </a:solidFill>
                <a:sym typeface="Symbol" panose="05050102010706020507" pitchFamily="18" charset="2"/>
              </a:rPr>
              <a:t></a:t>
            </a:r>
            <a:r>
              <a:rPr lang="fr-FR" altLang="zh-CN" sz="1400">
                <a:solidFill>
                  <a:schemeClr val="tx1"/>
                </a:solidFill>
              </a:rPr>
              <a:t>v)(</a:t>
            </a:r>
            <a:r>
              <a:rPr lang="en-US" altLang="zh-CN" sz="1400">
                <a:solidFill>
                  <a:schemeClr val="tx1"/>
                </a:solidFill>
                <a:sym typeface="Symbol" panose="05050102010706020507" pitchFamily="18" charset="2"/>
              </a:rPr>
              <a:t></a:t>
            </a:r>
            <a:r>
              <a:rPr lang="fr-FR" altLang="zh-CN" sz="1400">
                <a:solidFill>
                  <a:schemeClr val="tx1"/>
                </a:solidFill>
              </a:rPr>
              <a:t>w)P(a, y, z, f(y,z), v, w)</a:t>
            </a:r>
          </a:p>
          <a:p>
            <a:pPr algn="r" eaLnBrk="1" hangingPunct="1">
              <a:lnSpc>
                <a:spcPct val="100000"/>
              </a:lnSpc>
              <a:spcBef>
                <a:spcPct val="0"/>
              </a:spcBef>
              <a:buClrTx/>
              <a:buFontTx/>
              <a:buNone/>
            </a:pPr>
            <a:endParaRPr lang="en-US" altLang="zh-CN" sz="1400">
              <a:solidFill>
                <a:schemeClr val="tx1"/>
              </a:solidFill>
            </a:endParaRPr>
          </a:p>
        </p:txBody>
      </p:sp>
      <p:sp>
        <p:nvSpPr>
          <p:cNvPr id="182287" name="Rectangle 15"/>
          <p:cNvSpPr>
            <a:spLocks noChangeArrowheads="1"/>
          </p:cNvSpPr>
          <p:nvPr/>
        </p:nvSpPr>
        <p:spPr bwMode="auto">
          <a:xfrm>
            <a:off x="4344988" y="4576763"/>
            <a:ext cx="823912" cy="23495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64000"/>
              </a:lnSpc>
              <a:spcBef>
                <a:spcPct val="0"/>
              </a:spcBef>
              <a:buClrTx/>
              <a:buFontTx/>
              <a:buNone/>
            </a:pPr>
            <a:r>
              <a:rPr lang="zh-CN" altLang="en-US" sz="1400">
                <a:solidFill>
                  <a:schemeClr val="tx1"/>
                </a:solidFill>
              </a:rPr>
              <a:t>消去</a:t>
            </a:r>
            <a:r>
              <a:rPr lang="en-US" altLang="zh-CN" sz="1400">
                <a:solidFill>
                  <a:schemeClr val="tx1"/>
                </a:solidFill>
              </a:rPr>
              <a:t>(</a:t>
            </a:r>
            <a:r>
              <a:rPr lang="en-US" altLang="zh-CN" sz="1400">
                <a:solidFill>
                  <a:schemeClr val="tx1"/>
                </a:solidFill>
                <a:sym typeface="Symbol" panose="05050102010706020507" pitchFamily="18" charset="2"/>
              </a:rPr>
              <a:t></a:t>
            </a:r>
            <a:r>
              <a:rPr lang="en-US" altLang="zh-CN" sz="1400">
                <a:solidFill>
                  <a:schemeClr val="tx1"/>
                </a:solidFill>
              </a:rPr>
              <a:t>u)</a:t>
            </a:r>
          </a:p>
        </p:txBody>
      </p:sp>
      <p:sp>
        <p:nvSpPr>
          <p:cNvPr id="182288" name="Line 16"/>
          <p:cNvSpPr>
            <a:spLocks noChangeShapeType="1"/>
          </p:cNvSpPr>
          <p:nvPr/>
        </p:nvSpPr>
        <p:spPr bwMode="auto">
          <a:xfrm>
            <a:off x="4273550" y="4540250"/>
            <a:ext cx="0" cy="25717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289" name="Rectangle 17"/>
          <p:cNvSpPr>
            <a:spLocks noChangeArrowheads="1"/>
          </p:cNvSpPr>
          <p:nvPr/>
        </p:nvSpPr>
        <p:spPr bwMode="auto">
          <a:xfrm>
            <a:off x="2268538" y="5414963"/>
            <a:ext cx="3960812" cy="352425"/>
          </a:xfrm>
          <a:prstGeom prst="rect">
            <a:avLst/>
          </a:prstGeom>
          <a:solidFill>
            <a:srgbClr val="FFFF99"/>
          </a:solidFill>
          <a:ln w="9525">
            <a:solidFill>
              <a:srgbClr val="000000"/>
            </a:solidFill>
            <a:miter lim="800000"/>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1400">
                <a:solidFill>
                  <a:schemeClr val="tx1"/>
                </a:solidFill>
              </a:rPr>
              <a:t>(</a:t>
            </a:r>
            <a:r>
              <a:rPr lang="en-US" altLang="zh-CN" sz="1400">
                <a:solidFill>
                  <a:schemeClr val="tx1"/>
                </a:solidFill>
                <a:sym typeface="Symbol" panose="05050102010706020507" pitchFamily="18" charset="2"/>
              </a:rPr>
              <a:t></a:t>
            </a:r>
            <a:r>
              <a:rPr lang="fr-FR" altLang="zh-CN" sz="1400">
                <a:solidFill>
                  <a:schemeClr val="tx1"/>
                </a:solidFill>
              </a:rPr>
              <a:t>w)P(a, y, z, f(y,z), v, w)</a:t>
            </a:r>
          </a:p>
          <a:p>
            <a:pPr algn="r" eaLnBrk="1" hangingPunct="1">
              <a:lnSpc>
                <a:spcPct val="100000"/>
              </a:lnSpc>
              <a:spcBef>
                <a:spcPct val="0"/>
              </a:spcBef>
              <a:buClrTx/>
              <a:buFontTx/>
              <a:buNone/>
            </a:pPr>
            <a:endParaRPr lang="en-US" altLang="zh-CN" sz="1400">
              <a:solidFill>
                <a:schemeClr val="tx1"/>
              </a:solidFill>
            </a:endParaRPr>
          </a:p>
        </p:txBody>
      </p:sp>
      <p:sp>
        <p:nvSpPr>
          <p:cNvPr id="182290" name="Rectangle 18"/>
          <p:cNvSpPr>
            <a:spLocks noChangeArrowheads="1"/>
          </p:cNvSpPr>
          <p:nvPr/>
        </p:nvSpPr>
        <p:spPr bwMode="auto">
          <a:xfrm>
            <a:off x="2268538" y="6029325"/>
            <a:ext cx="3960812" cy="352425"/>
          </a:xfrm>
          <a:prstGeom prst="rect">
            <a:avLst/>
          </a:prstGeom>
          <a:solidFill>
            <a:srgbClr val="FFFF99"/>
          </a:solidFill>
          <a:ln w="9525">
            <a:solidFill>
              <a:srgbClr val="000000"/>
            </a:solidFill>
            <a:miter lim="800000"/>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1400">
                <a:solidFill>
                  <a:schemeClr val="tx1"/>
                </a:solidFill>
              </a:rPr>
              <a:t>P(a, y, z, f(y,z), v, g(y,z,v))</a:t>
            </a:r>
          </a:p>
          <a:p>
            <a:pPr algn="r" eaLnBrk="1" hangingPunct="1">
              <a:lnSpc>
                <a:spcPct val="100000"/>
              </a:lnSpc>
              <a:spcBef>
                <a:spcPct val="0"/>
              </a:spcBef>
              <a:buClrTx/>
              <a:buFontTx/>
              <a:buNone/>
            </a:pPr>
            <a:endParaRPr lang="en-US" altLang="zh-CN" sz="1400">
              <a:solidFill>
                <a:schemeClr val="tx1"/>
              </a:solidFill>
            </a:endParaRPr>
          </a:p>
        </p:txBody>
      </p:sp>
      <p:sp>
        <p:nvSpPr>
          <p:cNvPr id="182291" name="Line 19"/>
          <p:cNvSpPr>
            <a:spLocks noChangeShapeType="1"/>
          </p:cNvSpPr>
          <p:nvPr/>
        </p:nvSpPr>
        <p:spPr bwMode="auto">
          <a:xfrm>
            <a:off x="4273550" y="5156200"/>
            <a:ext cx="0" cy="2555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292" name="Rectangle 20"/>
          <p:cNvSpPr>
            <a:spLocks noChangeArrowheads="1"/>
          </p:cNvSpPr>
          <p:nvPr/>
        </p:nvSpPr>
        <p:spPr bwMode="auto">
          <a:xfrm>
            <a:off x="4344988" y="5197475"/>
            <a:ext cx="877887" cy="23653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72000"/>
              </a:lnSpc>
              <a:spcBef>
                <a:spcPct val="0"/>
              </a:spcBef>
              <a:buClrTx/>
              <a:buFontTx/>
              <a:buNone/>
            </a:pPr>
            <a:r>
              <a:rPr lang="zh-CN" altLang="en-US" sz="1400">
                <a:solidFill>
                  <a:schemeClr val="tx1"/>
                </a:solidFill>
              </a:rPr>
              <a:t>消去</a:t>
            </a:r>
            <a:r>
              <a:rPr lang="en-US" altLang="zh-CN" sz="1400">
                <a:solidFill>
                  <a:schemeClr val="tx1"/>
                </a:solidFill>
              </a:rPr>
              <a:t>(</a:t>
            </a:r>
            <a:r>
              <a:rPr lang="en-US" altLang="zh-CN" sz="1400">
                <a:solidFill>
                  <a:schemeClr val="tx1"/>
                </a:solidFill>
                <a:sym typeface="Symbol" panose="05050102010706020507" pitchFamily="18" charset="2"/>
              </a:rPr>
              <a:t></a:t>
            </a:r>
            <a:r>
              <a:rPr lang="en-US" altLang="zh-CN" sz="1400">
                <a:solidFill>
                  <a:schemeClr val="tx1"/>
                </a:solidFill>
              </a:rPr>
              <a:t>v)</a:t>
            </a:r>
          </a:p>
        </p:txBody>
      </p:sp>
      <p:sp>
        <p:nvSpPr>
          <p:cNvPr id="182293" name="Line 21"/>
          <p:cNvSpPr>
            <a:spLocks noChangeShapeType="1"/>
          </p:cNvSpPr>
          <p:nvPr/>
        </p:nvSpPr>
        <p:spPr bwMode="auto">
          <a:xfrm>
            <a:off x="4273550" y="5770563"/>
            <a:ext cx="0" cy="25558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2294" name="Rectangle 22"/>
          <p:cNvSpPr>
            <a:spLocks noChangeArrowheads="1"/>
          </p:cNvSpPr>
          <p:nvPr/>
        </p:nvSpPr>
        <p:spPr bwMode="auto">
          <a:xfrm>
            <a:off x="2268538" y="2327275"/>
            <a:ext cx="3960812" cy="352425"/>
          </a:xfrm>
          <a:prstGeom prst="rect">
            <a:avLst/>
          </a:prstGeom>
          <a:solidFill>
            <a:srgbClr val="FFFF99"/>
          </a:solidFill>
          <a:ln w="9525">
            <a:solidFill>
              <a:srgbClr val="000000"/>
            </a:solidFill>
            <a:miter lim="800000"/>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fr-FR" altLang="zh-CN" sz="1400">
                <a:solidFill>
                  <a:schemeClr val="tx1"/>
                </a:solidFill>
              </a:rPr>
              <a:t>(</a:t>
            </a:r>
            <a:r>
              <a:rPr lang="en-US" altLang="zh-CN" sz="1400">
                <a:solidFill>
                  <a:schemeClr val="tx1"/>
                </a:solidFill>
                <a:sym typeface="Symbol" panose="05050102010706020507" pitchFamily="18" charset="2"/>
              </a:rPr>
              <a:t></a:t>
            </a:r>
            <a:r>
              <a:rPr lang="fr-FR" altLang="zh-CN" sz="1400">
                <a:solidFill>
                  <a:schemeClr val="tx1"/>
                </a:solidFill>
              </a:rPr>
              <a:t>x)(</a:t>
            </a:r>
            <a:r>
              <a:rPr lang="en-US" altLang="zh-CN" sz="1400">
                <a:solidFill>
                  <a:schemeClr val="tx1"/>
                </a:solidFill>
                <a:sym typeface="Symbol" panose="05050102010706020507" pitchFamily="18" charset="2"/>
              </a:rPr>
              <a:t></a:t>
            </a:r>
            <a:r>
              <a:rPr lang="fr-FR" altLang="zh-CN" sz="1400">
                <a:solidFill>
                  <a:schemeClr val="tx1"/>
                </a:solidFill>
              </a:rPr>
              <a:t>y)(</a:t>
            </a:r>
            <a:r>
              <a:rPr lang="en-US" altLang="zh-CN" sz="1400">
                <a:solidFill>
                  <a:schemeClr val="tx1"/>
                </a:solidFill>
                <a:sym typeface="Symbol" panose="05050102010706020507" pitchFamily="18" charset="2"/>
              </a:rPr>
              <a:t></a:t>
            </a:r>
            <a:r>
              <a:rPr lang="fr-FR" altLang="zh-CN" sz="1400">
                <a:solidFill>
                  <a:schemeClr val="tx1"/>
                </a:solidFill>
              </a:rPr>
              <a:t>z)(</a:t>
            </a:r>
            <a:r>
              <a:rPr lang="en-US" altLang="zh-CN" sz="1400">
                <a:solidFill>
                  <a:schemeClr val="tx1"/>
                </a:solidFill>
                <a:sym typeface="Symbol" panose="05050102010706020507" pitchFamily="18" charset="2"/>
              </a:rPr>
              <a:t></a:t>
            </a:r>
            <a:r>
              <a:rPr lang="fr-FR" altLang="zh-CN" sz="1400">
                <a:solidFill>
                  <a:schemeClr val="tx1"/>
                </a:solidFill>
              </a:rPr>
              <a:t>u)(</a:t>
            </a:r>
            <a:r>
              <a:rPr lang="en-US" altLang="zh-CN" sz="1400">
                <a:solidFill>
                  <a:schemeClr val="tx1"/>
                </a:solidFill>
                <a:sym typeface="Symbol" panose="05050102010706020507" pitchFamily="18" charset="2"/>
              </a:rPr>
              <a:t></a:t>
            </a:r>
            <a:r>
              <a:rPr lang="fr-FR" altLang="zh-CN" sz="1400">
                <a:solidFill>
                  <a:schemeClr val="tx1"/>
                </a:solidFill>
              </a:rPr>
              <a:t>v)(</a:t>
            </a:r>
            <a:r>
              <a:rPr lang="en-US" altLang="zh-CN" sz="1400">
                <a:solidFill>
                  <a:schemeClr val="tx1"/>
                </a:solidFill>
                <a:sym typeface="Symbol" panose="05050102010706020507" pitchFamily="18" charset="2"/>
              </a:rPr>
              <a:t></a:t>
            </a:r>
            <a:r>
              <a:rPr lang="fr-FR" altLang="zh-CN" sz="1400">
                <a:solidFill>
                  <a:schemeClr val="tx1"/>
                </a:solidFill>
              </a:rPr>
              <a:t>w)P(x,y,z,u,v,w)</a:t>
            </a:r>
            <a:endParaRPr lang="en-US" altLang="zh-CN" sz="1400">
              <a:solidFill>
                <a:schemeClr val="tx1"/>
              </a:solidFill>
            </a:endParaRPr>
          </a:p>
        </p:txBody>
      </p:sp>
      <p:sp>
        <p:nvSpPr>
          <p:cNvPr id="182295" name="Line 23"/>
          <p:cNvSpPr>
            <a:spLocks noChangeShapeType="1"/>
          </p:cNvSpPr>
          <p:nvPr/>
        </p:nvSpPr>
        <p:spPr bwMode="auto">
          <a:xfrm>
            <a:off x="4273550" y="2682875"/>
            <a:ext cx="0" cy="2555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 calcmode="lin" valueType="num">
                                      <p:cBhvr additive="base">
                                        <p:cTn id="13" dur="500" fill="hold"/>
                                        <p:tgtEl>
                                          <p:spTgt spid="182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182294"/>
                                        </p:tgtEl>
                                        <p:attrNameLst>
                                          <p:attrName>style.visibility</p:attrName>
                                        </p:attrNameLst>
                                      </p:cBhvr>
                                      <p:to>
                                        <p:strVal val="visible"/>
                                      </p:to>
                                    </p:set>
                                    <p:animEffect transition="in" filter="strips(upRight)">
                                      <p:cBhvr>
                                        <p:cTn id="19" dur="500"/>
                                        <p:tgtEl>
                                          <p:spTgt spid="1822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182279"/>
                                        </p:tgtEl>
                                        <p:attrNameLst>
                                          <p:attrName>style.visibility</p:attrName>
                                        </p:attrNameLst>
                                      </p:cBhvr>
                                      <p:to>
                                        <p:strVal val="visible"/>
                                      </p:to>
                                    </p:set>
                                    <p:animEffect transition="in" filter="slide(fromTop)">
                                      <p:cBhvr>
                                        <p:cTn id="24" dur="500"/>
                                        <p:tgtEl>
                                          <p:spTgt spid="182279"/>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182295"/>
                                        </p:tgtEl>
                                        <p:attrNameLst>
                                          <p:attrName>style.visibility</p:attrName>
                                        </p:attrNameLst>
                                      </p:cBhvr>
                                      <p:to>
                                        <p:strVal val="visible"/>
                                      </p:to>
                                    </p:set>
                                    <p:animEffect transition="in" filter="slide(fromTop)">
                                      <p:cBhvr>
                                        <p:cTn id="27" dur="500"/>
                                        <p:tgtEl>
                                          <p:spTgt spid="182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82280"/>
                                        </p:tgtEl>
                                        <p:attrNameLst>
                                          <p:attrName>style.visibility</p:attrName>
                                        </p:attrNameLst>
                                      </p:cBhvr>
                                      <p:to>
                                        <p:strVal val="visible"/>
                                      </p:to>
                                    </p:set>
                                    <p:animEffect transition="in" filter="strips(upRight)">
                                      <p:cBhvr>
                                        <p:cTn id="32" dur="500"/>
                                        <p:tgtEl>
                                          <p:spTgt spid="1822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82281"/>
                                        </p:tgtEl>
                                        <p:attrNameLst>
                                          <p:attrName>style.visibility</p:attrName>
                                        </p:attrNameLst>
                                      </p:cBhvr>
                                      <p:to>
                                        <p:strVal val="visible"/>
                                      </p:to>
                                    </p:set>
                                    <p:animEffect transition="in" filter="slide(fromTop)">
                                      <p:cBhvr>
                                        <p:cTn id="37" dur="500"/>
                                        <p:tgtEl>
                                          <p:spTgt spid="182281"/>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182278"/>
                                        </p:tgtEl>
                                        <p:attrNameLst>
                                          <p:attrName>style.visibility</p:attrName>
                                        </p:attrNameLst>
                                      </p:cBhvr>
                                      <p:to>
                                        <p:strVal val="visible"/>
                                      </p:to>
                                    </p:set>
                                    <p:animEffect transition="in" filter="slide(fromTop)">
                                      <p:cBhvr>
                                        <p:cTn id="40" dur="500"/>
                                        <p:tgtEl>
                                          <p:spTgt spid="18227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182282"/>
                                        </p:tgtEl>
                                        <p:attrNameLst>
                                          <p:attrName>style.visibility</p:attrName>
                                        </p:attrNameLst>
                                      </p:cBhvr>
                                      <p:to>
                                        <p:strVal val="visible"/>
                                      </p:to>
                                    </p:set>
                                    <p:animEffect transition="in" filter="strips(upRight)">
                                      <p:cBhvr>
                                        <p:cTn id="45" dur="500"/>
                                        <p:tgtEl>
                                          <p:spTgt spid="18228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182283"/>
                                        </p:tgtEl>
                                        <p:attrNameLst>
                                          <p:attrName>style.visibility</p:attrName>
                                        </p:attrNameLst>
                                      </p:cBhvr>
                                      <p:to>
                                        <p:strVal val="visible"/>
                                      </p:to>
                                    </p:set>
                                    <p:animEffect transition="in" filter="slide(fromTop)">
                                      <p:cBhvr>
                                        <p:cTn id="50" dur="500"/>
                                        <p:tgtEl>
                                          <p:spTgt spid="182283"/>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182284"/>
                                        </p:tgtEl>
                                        <p:attrNameLst>
                                          <p:attrName>style.visibility</p:attrName>
                                        </p:attrNameLst>
                                      </p:cBhvr>
                                      <p:to>
                                        <p:strVal val="visible"/>
                                      </p:to>
                                    </p:set>
                                    <p:animEffect transition="in" filter="slide(fromTop)">
                                      <p:cBhvr>
                                        <p:cTn id="53" dur="500"/>
                                        <p:tgtEl>
                                          <p:spTgt spid="18228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182285"/>
                                        </p:tgtEl>
                                        <p:attrNameLst>
                                          <p:attrName>style.visibility</p:attrName>
                                        </p:attrNameLst>
                                      </p:cBhvr>
                                      <p:to>
                                        <p:strVal val="visible"/>
                                      </p:to>
                                    </p:set>
                                    <p:animEffect transition="in" filter="strips(upRight)">
                                      <p:cBhvr>
                                        <p:cTn id="58" dur="500"/>
                                        <p:tgtEl>
                                          <p:spTgt spid="18228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182287"/>
                                        </p:tgtEl>
                                        <p:attrNameLst>
                                          <p:attrName>style.visibility</p:attrName>
                                        </p:attrNameLst>
                                      </p:cBhvr>
                                      <p:to>
                                        <p:strVal val="visible"/>
                                      </p:to>
                                    </p:set>
                                    <p:animEffect transition="in" filter="slide(fromTop)">
                                      <p:cBhvr>
                                        <p:cTn id="63" dur="500"/>
                                        <p:tgtEl>
                                          <p:spTgt spid="182287"/>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182288"/>
                                        </p:tgtEl>
                                        <p:attrNameLst>
                                          <p:attrName>style.visibility</p:attrName>
                                        </p:attrNameLst>
                                      </p:cBhvr>
                                      <p:to>
                                        <p:strVal val="visible"/>
                                      </p:to>
                                    </p:set>
                                    <p:animEffect transition="in" filter="slide(fromTop)">
                                      <p:cBhvr>
                                        <p:cTn id="66" dur="500"/>
                                        <p:tgtEl>
                                          <p:spTgt spid="18228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3" fill="hold" grpId="0" nodeType="clickEffect">
                                  <p:stCondLst>
                                    <p:cond delay="0"/>
                                  </p:stCondLst>
                                  <p:childTnLst>
                                    <p:set>
                                      <p:cBhvr>
                                        <p:cTn id="70" dur="1" fill="hold">
                                          <p:stCondLst>
                                            <p:cond delay="0"/>
                                          </p:stCondLst>
                                        </p:cTn>
                                        <p:tgtEl>
                                          <p:spTgt spid="182286"/>
                                        </p:tgtEl>
                                        <p:attrNameLst>
                                          <p:attrName>style.visibility</p:attrName>
                                        </p:attrNameLst>
                                      </p:cBhvr>
                                      <p:to>
                                        <p:strVal val="visible"/>
                                      </p:to>
                                    </p:set>
                                    <p:animEffect transition="in" filter="strips(upRight)">
                                      <p:cBhvr>
                                        <p:cTn id="71" dur="500"/>
                                        <p:tgtEl>
                                          <p:spTgt spid="18228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grpId="0" nodeType="clickEffect">
                                  <p:stCondLst>
                                    <p:cond delay="0"/>
                                  </p:stCondLst>
                                  <p:childTnLst>
                                    <p:set>
                                      <p:cBhvr>
                                        <p:cTn id="75" dur="1" fill="hold">
                                          <p:stCondLst>
                                            <p:cond delay="0"/>
                                          </p:stCondLst>
                                        </p:cTn>
                                        <p:tgtEl>
                                          <p:spTgt spid="182292"/>
                                        </p:tgtEl>
                                        <p:attrNameLst>
                                          <p:attrName>style.visibility</p:attrName>
                                        </p:attrNameLst>
                                      </p:cBhvr>
                                      <p:to>
                                        <p:strVal val="visible"/>
                                      </p:to>
                                    </p:set>
                                    <p:animEffect transition="in" filter="slide(fromTop)">
                                      <p:cBhvr>
                                        <p:cTn id="76" dur="500"/>
                                        <p:tgtEl>
                                          <p:spTgt spid="182292"/>
                                        </p:tgtEl>
                                      </p:cBhvr>
                                    </p:animEffect>
                                  </p:childTnLst>
                                </p:cTn>
                              </p:par>
                              <p:par>
                                <p:cTn id="77" presetID="12" presetClass="entr" presetSubtype="1" fill="hold" grpId="0" nodeType="withEffect">
                                  <p:stCondLst>
                                    <p:cond delay="0"/>
                                  </p:stCondLst>
                                  <p:childTnLst>
                                    <p:set>
                                      <p:cBhvr>
                                        <p:cTn id="78" dur="1" fill="hold">
                                          <p:stCondLst>
                                            <p:cond delay="0"/>
                                          </p:stCondLst>
                                        </p:cTn>
                                        <p:tgtEl>
                                          <p:spTgt spid="182291"/>
                                        </p:tgtEl>
                                        <p:attrNameLst>
                                          <p:attrName>style.visibility</p:attrName>
                                        </p:attrNameLst>
                                      </p:cBhvr>
                                      <p:to>
                                        <p:strVal val="visible"/>
                                      </p:to>
                                    </p:set>
                                    <p:animEffect transition="in" filter="slide(fromTop)">
                                      <p:cBhvr>
                                        <p:cTn id="79" dur="500"/>
                                        <p:tgtEl>
                                          <p:spTgt spid="18229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3" fill="hold" grpId="0" nodeType="clickEffect">
                                  <p:stCondLst>
                                    <p:cond delay="0"/>
                                  </p:stCondLst>
                                  <p:childTnLst>
                                    <p:set>
                                      <p:cBhvr>
                                        <p:cTn id="83" dur="1" fill="hold">
                                          <p:stCondLst>
                                            <p:cond delay="0"/>
                                          </p:stCondLst>
                                        </p:cTn>
                                        <p:tgtEl>
                                          <p:spTgt spid="182289"/>
                                        </p:tgtEl>
                                        <p:attrNameLst>
                                          <p:attrName>style.visibility</p:attrName>
                                        </p:attrNameLst>
                                      </p:cBhvr>
                                      <p:to>
                                        <p:strVal val="visible"/>
                                      </p:to>
                                    </p:set>
                                    <p:animEffect transition="in" filter="strips(upRight)">
                                      <p:cBhvr>
                                        <p:cTn id="84" dur="500"/>
                                        <p:tgtEl>
                                          <p:spTgt spid="18228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182293"/>
                                        </p:tgtEl>
                                        <p:attrNameLst>
                                          <p:attrName>style.visibility</p:attrName>
                                        </p:attrNameLst>
                                      </p:cBhvr>
                                      <p:to>
                                        <p:strVal val="visible"/>
                                      </p:to>
                                    </p:set>
                                    <p:animEffect transition="in" filter="slide(fromTop)">
                                      <p:cBhvr>
                                        <p:cTn id="89" dur="500"/>
                                        <p:tgtEl>
                                          <p:spTgt spid="182293"/>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182277"/>
                                        </p:tgtEl>
                                        <p:attrNameLst>
                                          <p:attrName>style.visibility</p:attrName>
                                        </p:attrNameLst>
                                      </p:cBhvr>
                                      <p:to>
                                        <p:strVal val="visible"/>
                                      </p:to>
                                    </p:set>
                                    <p:animEffect transition="in" filter="slide(fromTop)">
                                      <p:cBhvr>
                                        <p:cTn id="92" dur="500"/>
                                        <p:tgtEl>
                                          <p:spTgt spid="18227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3" fill="hold" grpId="0" nodeType="clickEffect">
                                  <p:stCondLst>
                                    <p:cond delay="0"/>
                                  </p:stCondLst>
                                  <p:childTnLst>
                                    <p:set>
                                      <p:cBhvr>
                                        <p:cTn id="96" dur="1" fill="hold">
                                          <p:stCondLst>
                                            <p:cond delay="0"/>
                                          </p:stCondLst>
                                        </p:cTn>
                                        <p:tgtEl>
                                          <p:spTgt spid="182290"/>
                                        </p:tgtEl>
                                        <p:attrNameLst>
                                          <p:attrName>style.visibility</p:attrName>
                                        </p:attrNameLst>
                                      </p:cBhvr>
                                      <p:to>
                                        <p:strVal val="visible"/>
                                      </p:to>
                                    </p:set>
                                    <p:animEffect transition="in" filter="strips(upRight)">
                                      <p:cBhvr>
                                        <p:cTn id="97" dur="500"/>
                                        <p:tgtEl>
                                          <p:spTgt spid="18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7" grpId="0" animBg="1"/>
      <p:bldP spid="182278" grpId="0" animBg="1"/>
      <p:bldP spid="182279" grpId="0" animBg="1"/>
      <p:bldP spid="182280" grpId="0" animBg="1"/>
      <p:bldP spid="182281" grpId="0" animBg="1"/>
      <p:bldP spid="182282" grpId="0" animBg="1"/>
      <p:bldP spid="182283" grpId="0" animBg="1"/>
      <p:bldP spid="182284" grpId="0" animBg="1"/>
      <p:bldP spid="182285" grpId="0" animBg="1"/>
      <p:bldP spid="182286" grpId="0" animBg="1"/>
      <p:bldP spid="182287" grpId="0" animBg="1"/>
      <p:bldP spid="182288" grpId="0" animBg="1"/>
      <p:bldP spid="182289" grpId="0" animBg="1"/>
      <p:bldP spid="182290" grpId="0" animBg="1"/>
      <p:bldP spid="182291" grpId="0" animBg="1"/>
      <p:bldP spid="182292" grpId="0" animBg="1"/>
      <p:bldP spid="182293" grpId="0" animBg="1"/>
      <p:bldP spid="182294" grpId="0" animBg="1"/>
      <p:bldP spid="18229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0CED7E0-3A04-4D97-BA1D-6FF0D2EC3AA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89091" name="Rectangle 2"/>
          <p:cNvSpPr>
            <a:spLocks noGrp="1" noChangeArrowheads="1"/>
          </p:cNvSpPr>
          <p:nvPr>
            <p:ph type="title"/>
          </p:nvPr>
        </p:nvSpPr>
        <p:spPr/>
        <p:txBody>
          <a:bodyPr/>
          <a:lstStyle/>
          <a:p>
            <a:pPr eaLnBrk="1" hangingPunct="1"/>
            <a:r>
              <a:rPr lang="en-US" altLang="zh-CN" smtClean="0"/>
              <a:t>4.5  </a:t>
            </a:r>
            <a:r>
              <a:rPr lang="zh-CN" altLang="en-US" smtClean="0"/>
              <a:t>谓词逻辑的推理理论 </a:t>
            </a:r>
          </a:p>
        </p:txBody>
      </p:sp>
      <p:sp>
        <p:nvSpPr>
          <p:cNvPr id="1003523" name="Rectangle 3"/>
          <p:cNvSpPr>
            <a:spLocks noGrp="1" noChangeArrowheads="1"/>
          </p:cNvSpPr>
          <p:nvPr>
            <p:ph type="body" idx="1"/>
          </p:nvPr>
        </p:nvSpPr>
        <p:spPr>
          <a:xfrm>
            <a:off x="468313" y="1268413"/>
            <a:ext cx="8064500" cy="534987"/>
          </a:xfrm>
        </p:spPr>
        <p:txBody>
          <a:bodyPr/>
          <a:lstStyle/>
          <a:p>
            <a:pPr marL="0" indent="0" eaLnBrk="1" hangingPunct="1">
              <a:lnSpc>
                <a:spcPct val="90000"/>
              </a:lnSpc>
              <a:buFont typeface="Wingdings" panose="05000000000000000000" pitchFamily="2" charset="2"/>
              <a:buNone/>
            </a:pPr>
            <a:r>
              <a:rPr lang="en-US" altLang="zh-CN" sz="3200" smtClean="0"/>
              <a:t>4.5.1  </a:t>
            </a:r>
            <a:r>
              <a:rPr lang="zh-CN" altLang="en-US" sz="3200" smtClean="0"/>
              <a:t>谓词演算的演绎与推理</a:t>
            </a:r>
            <a:r>
              <a:rPr lang="zh-CN" altLang="en-US" smtClean="0"/>
              <a:t> </a:t>
            </a:r>
          </a:p>
        </p:txBody>
      </p:sp>
      <p:sp>
        <p:nvSpPr>
          <p:cNvPr id="1003524" name="Rectangle 4"/>
          <p:cNvSpPr>
            <a:spLocks noChangeArrowheads="1"/>
          </p:cNvSpPr>
          <p:nvPr/>
        </p:nvSpPr>
        <p:spPr bwMode="auto">
          <a:xfrm>
            <a:off x="250825" y="1773238"/>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   </a:t>
            </a:r>
            <a:r>
              <a:rPr lang="zh-CN" altLang="en-US">
                <a:solidFill>
                  <a:schemeClr val="accent2"/>
                </a:solidFill>
                <a:latin typeface="Times New Roman" panose="02020603050405020304" pitchFamily="18" charset="0"/>
                <a:cs typeface="Times New Roman" panose="02020603050405020304" pitchFamily="18" charset="0"/>
              </a:rPr>
              <a:t>定义</a:t>
            </a:r>
            <a:r>
              <a:rPr lang="en-US" altLang="zh-CN">
                <a:solidFill>
                  <a:schemeClr val="accent2"/>
                </a:solidFill>
                <a:latin typeface="Times New Roman" panose="02020603050405020304" pitchFamily="18" charset="0"/>
                <a:cs typeface="Times New Roman" panose="02020603050405020304" pitchFamily="18" charset="0"/>
              </a:rPr>
              <a:t>4.5.1 </a:t>
            </a:r>
            <a:r>
              <a:rPr lang="zh-CN" altLang="en-US">
                <a:latin typeface="Times New Roman" panose="02020603050405020304" pitchFamily="18" charset="0"/>
                <a:cs typeface="Times New Roman" panose="02020603050405020304" pitchFamily="18" charset="0"/>
              </a:rPr>
              <a:t>设</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Ｈ是公式，称</a:t>
            </a:r>
            <a:r>
              <a:rPr lang="en-US" altLang="zh-CN">
                <a:latin typeface="Times New Roman" panose="02020603050405020304" pitchFamily="18" charset="0"/>
                <a:cs typeface="Times New Roman" panose="02020603050405020304" pitchFamily="18" charset="0"/>
              </a:rPr>
              <a:t>H</a:t>
            </a:r>
            <a:r>
              <a:rPr lang="zh-CN" altLang="en-US">
                <a:latin typeface="Times New Roman" panose="02020603050405020304" pitchFamily="18" charset="0"/>
                <a:cs typeface="Times New Roman" panose="02020603050405020304" pitchFamily="18" charset="0"/>
              </a:rPr>
              <a:t>是</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 G</a:t>
            </a:r>
            <a:r>
              <a:rPr lang="en-US" altLang="zh-CN" baseline="-25000">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的</a:t>
            </a:r>
            <a:r>
              <a:rPr lang="zh-CN" altLang="en-US">
                <a:solidFill>
                  <a:srgbClr val="CC0099"/>
                </a:solidFill>
                <a:latin typeface="Times New Roman" panose="02020603050405020304" pitchFamily="18" charset="0"/>
                <a:cs typeface="Times New Roman" panose="02020603050405020304" pitchFamily="18" charset="0"/>
              </a:rPr>
              <a:t>逻辑结果</a:t>
            </a:r>
            <a:r>
              <a:rPr lang="en-US" altLang="zh-CN">
                <a:latin typeface="Times New Roman" panose="02020603050405020304" pitchFamily="18" charset="0"/>
                <a:cs typeface="Times New Roman" panose="02020603050405020304" pitchFamily="18" charset="0"/>
              </a:rPr>
              <a:t>(logic conclusion) (</a:t>
            </a:r>
            <a:r>
              <a:rPr lang="zh-CN" altLang="en-US">
                <a:latin typeface="Times New Roman" panose="02020603050405020304" pitchFamily="18" charset="0"/>
                <a:cs typeface="Times New Roman" panose="02020603050405020304" pitchFamily="18" charset="0"/>
              </a:rPr>
              <a:t>或称</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n</a:t>
            </a:r>
            <a:r>
              <a:rPr lang="zh-CN" altLang="en-US">
                <a:solidFill>
                  <a:srgbClr val="0000FF"/>
                </a:solidFill>
                <a:latin typeface="Times New Roman" panose="02020603050405020304" pitchFamily="18" charset="0"/>
                <a:cs typeface="Times New Roman" panose="02020603050405020304" pitchFamily="18" charset="0"/>
              </a:rPr>
              <a:t>共同蕴涵</a:t>
            </a:r>
            <a:r>
              <a:rPr lang="en-US" altLang="zh-CN">
                <a:latin typeface="Times New Roman" panose="02020603050405020304" pitchFamily="18" charset="0"/>
                <a:cs typeface="Times New Roman" panose="02020603050405020304" pitchFamily="18" charset="0"/>
              </a:rPr>
              <a:t>H)</a:t>
            </a:r>
            <a:r>
              <a:rPr lang="zh-CN" altLang="en-US">
                <a:latin typeface="Times New Roman" panose="02020603050405020304" pitchFamily="18" charset="0"/>
                <a:cs typeface="Times New Roman" panose="02020603050405020304" pitchFamily="18" charset="0"/>
              </a:rPr>
              <a:t>，当且仅当对任意解释</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，若</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同时满足</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a:t>
            </a:r>
          </a:p>
          <a:p>
            <a:pPr eaLnBrk="1" hangingPunct="1">
              <a:spcBef>
                <a:spcPct val="0"/>
              </a:spcBef>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满足</a:t>
            </a:r>
            <a:r>
              <a:rPr lang="en-US" altLang="zh-CN">
                <a:latin typeface="Times New Roman" panose="02020603050405020304" pitchFamily="18" charset="0"/>
                <a:cs typeface="Times New Roman" panose="02020603050405020304" pitchFamily="18" charset="0"/>
              </a:rPr>
              <a:t>H</a:t>
            </a:r>
            <a:r>
              <a:rPr lang="zh-CN" altLang="en-US">
                <a:latin typeface="Times New Roman" panose="02020603050405020304" pitchFamily="18" charset="0"/>
                <a:cs typeface="Times New Roman" panose="02020603050405020304" pitchFamily="18" charset="0"/>
              </a:rPr>
              <a:t>。记为</a:t>
            </a:r>
            <a:r>
              <a:rPr lang="en-US" altLang="zh-CN">
                <a:solidFill>
                  <a:srgbClr val="9900CC"/>
                </a:solidFill>
                <a:latin typeface="Times New Roman" panose="02020603050405020304" pitchFamily="18" charset="0"/>
                <a:cs typeface="Times New Roman" panose="02020603050405020304" pitchFamily="18" charset="0"/>
              </a:rPr>
              <a:t>G</a:t>
            </a:r>
            <a:r>
              <a:rPr lang="en-US" altLang="zh-CN" baseline="-25000">
                <a:solidFill>
                  <a:srgbClr val="9900CC"/>
                </a:solidFill>
                <a:latin typeface="Times New Roman" panose="02020603050405020304" pitchFamily="18" charset="0"/>
                <a:cs typeface="Times New Roman" panose="02020603050405020304" pitchFamily="18" charset="0"/>
              </a:rPr>
              <a:t>1</a:t>
            </a:r>
            <a:r>
              <a:rPr lang="en-US" altLang="zh-CN">
                <a:solidFill>
                  <a:srgbClr val="9900CC"/>
                </a:solidFill>
                <a:latin typeface="Times New Roman" panose="02020603050405020304" pitchFamily="18" charset="0"/>
                <a:cs typeface="Times New Roman" panose="02020603050405020304" pitchFamily="18" charset="0"/>
              </a:rPr>
              <a:t>,G</a:t>
            </a:r>
            <a:r>
              <a:rPr lang="en-US" altLang="zh-CN" baseline="-25000">
                <a:solidFill>
                  <a:srgbClr val="9900CC"/>
                </a:solidFill>
                <a:latin typeface="Times New Roman" panose="02020603050405020304" pitchFamily="18" charset="0"/>
                <a:cs typeface="Times New Roman" panose="02020603050405020304" pitchFamily="18" charset="0"/>
              </a:rPr>
              <a:t>2</a:t>
            </a:r>
            <a:r>
              <a:rPr lang="en-US" altLang="zh-CN">
                <a:solidFill>
                  <a:srgbClr val="9900CC"/>
                </a:solidFill>
                <a:latin typeface="Times New Roman" panose="02020603050405020304" pitchFamily="18" charset="0"/>
                <a:cs typeface="Times New Roman" panose="02020603050405020304" pitchFamily="18" charset="0"/>
              </a:rPr>
              <a:t>,…,G</a:t>
            </a:r>
            <a:r>
              <a:rPr lang="en-US" altLang="zh-CN" baseline="-25000">
                <a:solidFill>
                  <a:srgbClr val="9900CC"/>
                </a:solidFill>
                <a:latin typeface="Times New Roman" panose="02020603050405020304" pitchFamily="18" charset="0"/>
                <a:cs typeface="Times New Roman" panose="02020603050405020304" pitchFamily="18" charset="0"/>
              </a:rPr>
              <a:t>n</a:t>
            </a:r>
            <a:r>
              <a:rPr lang="en-US" altLang="zh-CN">
                <a:solidFill>
                  <a:srgbClr val="9900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noProof="1">
                <a:solidFill>
                  <a:srgbClr val="99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a:solidFill>
                  <a:srgbClr val="9900CC"/>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a:solidFill>
                  <a:srgbClr val="9900CC"/>
                </a:solidFill>
                <a:latin typeface="Times New Roman" panose="02020603050405020304" pitchFamily="18" charset="0"/>
                <a:cs typeface="Times New Roman" panose="02020603050405020304" pitchFamily="18" charset="0"/>
              </a:rPr>
              <a:t>Ｈ</a:t>
            </a:r>
            <a:r>
              <a:rPr lang="zh-CN" altLang="en-US">
                <a:latin typeface="Times New Roman" panose="02020603050405020304" pitchFamily="18" charset="0"/>
                <a:cs typeface="Times New Roman" panose="02020603050405020304" pitchFamily="18" charset="0"/>
              </a:rPr>
              <a:t>，此时称</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n </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rPr>
              <a:t>Ｈ为</a:t>
            </a:r>
            <a:r>
              <a:rPr lang="zh-CN" altLang="en-US">
                <a:solidFill>
                  <a:srgbClr val="CC00FF"/>
                </a:solidFill>
                <a:latin typeface="Times New Roman" panose="02020603050405020304" pitchFamily="18" charset="0"/>
                <a:cs typeface="Times New Roman" panose="02020603050405020304" pitchFamily="18" charset="0"/>
              </a:rPr>
              <a:t>有效的</a:t>
            </a:r>
            <a:r>
              <a:rPr lang="en-US" altLang="zh-CN">
                <a:latin typeface="Times New Roman" panose="02020603050405020304" pitchFamily="18" charset="0"/>
                <a:cs typeface="Times New Roman" panose="02020603050405020304" pitchFamily="18" charset="0"/>
              </a:rPr>
              <a:t>(efficacious)</a:t>
            </a:r>
            <a:r>
              <a:rPr lang="zh-CN" altLang="en-US">
                <a:latin typeface="Times New Roman" panose="02020603050405020304" pitchFamily="18" charset="0"/>
                <a:cs typeface="Times New Roman" panose="02020603050405020304" pitchFamily="18" charset="0"/>
              </a:rPr>
              <a:t>，否则称为无效的（</a:t>
            </a:r>
            <a:r>
              <a:rPr lang="en-US" altLang="zh-CN">
                <a:latin typeface="Times New Roman" panose="02020603050405020304" pitchFamily="18" charset="0"/>
                <a:cs typeface="Times New Roman" panose="02020603050405020304" pitchFamily="18" charset="0"/>
              </a:rPr>
              <a:t>inefficacious</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称为一组</a:t>
            </a:r>
            <a:r>
              <a:rPr lang="zh-CN" altLang="en-US">
                <a:solidFill>
                  <a:srgbClr val="0000CC"/>
                </a:solidFill>
                <a:latin typeface="Times New Roman" panose="02020603050405020304" pitchFamily="18" charset="0"/>
                <a:cs typeface="Times New Roman" panose="02020603050405020304" pitchFamily="18" charset="0"/>
              </a:rPr>
              <a:t>前提</a:t>
            </a:r>
            <a:r>
              <a:rPr lang="en-US" altLang="zh-CN">
                <a:latin typeface="Times New Roman" panose="02020603050405020304" pitchFamily="18" charset="0"/>
                <a:cs typeface="Times New Roman" panose="02020603050405020304" pitchFamily="18" charset="0"/>
              </a:rPr>
              <a:t>(Premise),</a:t>
            </a:r>
            <a:r>
              <a:rPr lang="zh-CN" altLang="en-US">
                <a:latin typeface="Times New Roman" panose="02020603050405020304" pitchFamily="18" charset="0"/>
                <a:cs typeface="Times New Roman" panose="02020603050405020304" pitchFamily="18" charset="0"/>
              </a:rPr>
              <a:t>有时用集合</a:t>
            </a:r>
            <a:r>
              <a:rPr lang="en-US" altLang="zh-CN">
                <a:latin typeface="Times New Roman" panose="02020603050405020304" pitchFamily="18" charset="0"/>
                <a:cs typeface="Times New Roman" panose="02020603050405020304" pitchFamily="18" charset="0"/>
              </a:rPr>
              <a:t>Г</a:t>
            </a:r>
            <a:r>
              <a:rPr lang="zh-CN" altLang="en-US">
                <a:latin typeface="Times New Roman" panose="02020603050405020304" pitchFamily="18" charset="0"/>
                <a:cs typeface="Times New Roman" panose="02020603050405020304" pitchFamily="18" charset="0"/>
              </a:rPr>
              <a:t>来表示，记</a:t>
            </a:r>
            <a:r>
              <a:rPr lang="en-US" altLang="zh-CN">
                <a:latin typeface="Times New Roman" panose="02020603050405020304" pitchFamily="18" charset="0"/>
                <a:cs typeface="Times New Roman" panose="02020603050405020304" pitchFamily="18" charset="0"/>
              </a:rPr>
              <a:t>Г = {G</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,…,G</a:t>
            </a:r>
            <a:r>
              <a:rPr lang="en-US" altLang="zh-CN" baseline="-25000">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H</a:t>
            </a:r>
            <a:r>
              <a:rPr lang="zh-CN" altLang="en-US">
                <a:latin typeface="Times New Roman" panose="02020603050405020304" pitchFamily="18" charset="0"/>
                <a:cs typeface="Times New Roman" panose="02020603050405020304" pitchFamily="18" charset="0"/>
              </a:rPr>
              <a:t>称为</a:t>
            </a:r>
            <a:r>
              <a:rPr lang="zh-CN" altLang="en-US">
                <a:solidFill>
                  <a:srgbClr val="0000CC"/>
                </a:solidFill>
                <a:latin typeface="Times New Roman" panose="02020603050405020304" pitchFamily="18" charset="0"/>
                <a:cs typeface="Times New Roman" panose="02020603050405020304" pitchFamily="18" charset="0"/>
              </a:rPr>
              <a:t>结论</a:t>
            </a:r>
            <a:r>
              <a:rPr lang="en-US" altLang="zh-CN">
                <a:latin typeface="Times New Roman" panose="02020603050405020304" pitchFamily="18" charset="0"/>
                <a:cs typeface="Times New Roman" panose="02020603050405020304" pitchFamily="18" charset="0"/>
              </a:rPr>
              <a:t>(conclusion)</a:t>
            </a:r>
            <a:r>
              <a:rPr lang="zh-CN" altLang="en-US">
                <a:latin typeface="Times New Roman" panose="02020603050405020304" pitchFamily="18" charset="0"/>
                <a:cs typeface="Times New Roman" panose="02020603050405020304" pitchFamily="18" charset="0"/>
              </a:rPr>
              <a:t>。又称</a:t>
            </a:r>
            <a:r>
              <a:rPr lang="en-US" altLang="zh-CN">
                <a:latin typeface="Times New Roman" panose="02020603050405020304" pitchFamily="18" charset="0"/>
                <a:cs typeface="Times New Roman" panose="02020603050405020304" pitchFamily="18" charset="0"/>
              </a:rPr>
              <a:t>H</a:t>
            </a:r>
            <a:r>
              <a:rPr lang="zh-CN" altLang="en-US">
                <a:latin typeface="Times New Roman" panose="02020603050405020304" pitchFamily="18" charset="0"/>
                <a:cs typeface="Times New Roman" panose="02020603050405020304" pitchFamily="18" charset="0"/>
              </a:rPr>
              <a:t>是前提集合的逻辑结果。记为</a:t>
            </a:r>
            <a:r>
              <a:rPr lang="en-US" altLang="zh-CN">
                <a:latin typeface="Times New Roman" panose="02020603050405020304" pitchFamily="18" charset="0"/>
                <a:cs typeface="Times New Roman" panose="02020603050405020304" pitchFamily="18" charset="0"/>
              </a:rPr>
              <a:t>Г </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H</a:t>
            </a:r>
            <a:r>
              <a:rPr lang="zh-CN" altLang="en-US">
                <a:latin typeface="Times New Roman" panose="02020603050405020304" pitchFamily="18" charset="0"/>
                <a:cs typeface="Times New Roman" panose="02020603050405020304" pitchFamily="18" charset="0"/>
              </a:rPr>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523">
                                            <p:txEl>
                                              <p:pRg st="0" end="0"/>
                                            </p:txEl>
                                          </p:spTgt>
                                        </p:tgtEl>
                                        <p:attrNameLst>
                                          <p:attrName>style.visibility</p:attrName>
                                        </p:attrNameLst>
                                      </p:cBhvr>
                                      <p:to>
                                        <p:strVal val="visible"/>
                                      </p:to>
                                    </p:set>
                                    <p:animEffect transition="in" filter="dissolve">
                                      <p:cBhvr>
                                        <p:cTn id="7" dur="500"/>
                                        <p:tgtEl>
                                          <p:spTgt spid="1003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3524"/>
                                        </p:tgtEl>
                                        <p:attrNameLst>
                                          <p:attrName>style.visibility</p:attrName>
                                        </p:attrNameLst>
                                      </p:cBhvr>
                                      <p:to>
                                        <p:strVal val="visible"/>
                                      </p:to>
                                    </p:set>
                                    <p:animEffect transition="in" filter="dissolve">
                                      <p:cBhvr>
                                        <p:cTn id="12" dur="500"/>
                                        <p:tgtEl>
                                          <p:spTgt spid="1003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3" grpId="0" build="p"/>
      <p:bldP spid="100352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0879AD24-19E3-4870-B8A3-7D7ABC185B26}"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0115" name="Rectangle 2"/>
          <p:cNvSpPr>
            <a:spLocks noGrp="1" noChangeArrowheads="1"/>
          </p:cNvSpPr>
          <p:nvPr>
            <p:ph type="title"/>
          </p:nvPr>
        </p:nvSpPr>
        <p:spPr/>
        <p:txBody>
          <a:bodyPr/>
          <a:lstStyle/>
          <a:p>
            <a:pPr eaLnBrk="1" hangingPunct="1"/>
            <a:r>
              <a:rPr lang="zh-CN" altLang="en-US" smtClean="0"/>
              <a:t>定理</a:t>
            </a:r>
            <a:r>
              <a:rPr lang="en-US" altLang="zh-CN" smtClean="0"/>
              <a:t>4.5.1 </a:t>
            </a:r>
          </a:p>
        </p:txBody>
      </p:sp>
      <p:sp>
        <p:nvSpPr>
          <p:cNvPr id="1070085" name="Rectangle 5"/>
          <p:cNvSpPr>
            <a:spLocks noChangeArrowheads="1"/>
          </p:cNvSpPr>
          <p:nvPr/>
        </p:nvSpPr>
        <p:spPr bwMode="auto">
          <a:xfrm>
            <a:off x="684213" y="1412875"/>
            <a:ext cx="7777162"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5825">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defTabSz="885825">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defTabSz="885825">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defTabSz="885825">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defTabSz="885825">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defTabSz="885825"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defTabSz="885825"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defTabSz="885825"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defTabSz="885825"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buFont typeface="Wingdings" panose="05000000000000000000" pitchFamily="2" charset="2"/>
              <a:buNone/>
            </a:pPr>
            <a:r>
              <a:rPr lang="zh-CN" altLang="en-US" sz="3200"/>
              <a:t>公式</a:t>
            </a:r>
            <a:r>
              <a:rPr lang="en-US" altLang="zh-CN" sz="3200"/>
              <a:t>H</a:t>
            </a:r>
            <a:r>
              <a:rPr lang="zh-CN" altLang="en-US" sz="3200"/>
              <a:t>是前提集合</a:t>
            </a:r>
            <a:r>
              <a:rPr lang="en-US" altLang="zh-CN" sz="3200"/>
              <a:t>Г={G</a:t>
            </a:r>
            <a:r>
              <a:rPr lang="en-US" altLang="zh-CN" sz="3200" baseline="-25000"/>
              <a:t>1</a:t>
            </a:r>
            <a:r>
              <a:rPr lang="en-US" altLang="zh-CN" sz="3200"/>
              <a:t>,G</a:t>
            </a:r>
            <a:r>
              <a:rPr lang="en-US" altLang="zh-CN" sz="3200" baseline="-25000"/>
              <a:t>2</a:t>
            </a:r>
            <a:r>
              <a:rPr lang="en-US" altLang="zh-CN" sz="3200"/>
              <a:t>,</a:t>
            </a:r>
            <a:r>
              <a:rPr lang="en-US" altLang="zh-CN" sz="3200">
                <a:latin typeface="宋体" panose="02010600030101010101" pitchFamily="2" charset="-122"/>
              </a:rPr>
              <a:t>…</a:t>
            </a:r>
            <a:r>
              <a:rPr lang="en-US" altLang="zh-CN" sz="3200"/>
              <a:t>,G</a:t>
            </a:r>
            <a:r>
              <a:rPr lang="en-US" altLang="zh-CN" sz="3200" baseline="-25000"/>
              <a:t>n</a:t>
            </a:r>
            <a:r>
              <a:rPr lang="en-US" altLang="zh-CN" sz="3200"/>
              <a:t>}</a:t>
            </a:r>
            <a:r>
              <a:rPr lang="zh-CN" altLang="en-US" sz="3200"/>
              <a:t>的逻辑结果当且仅当</a:t>
            </a:r>
            <a:r>
              <a:rPr lang="en-US" altLang="zh-CN" sz="3200">
                <a:solidFill>
                  <a:srgbClr val="0000CC"/>
                </a:solidFill>
              </a:rPr>
              <a:t>G</a:t>
            </a:r>
            <a:r>
              <a:rPr lang="en-US" altLang="zh-CN" sz="3200" baseline="-25000">
                <a:solidFill>
                  <a:srgbClr val="0000CC"/>
                </a:solidFill>
              </a:rPr>
              <a:t>1</a:t>
            </a:r>
            <a:r>
              <a:rPr lang="en-US" altLang="zh-CN" sz="3200">
                <a:solidFill>
                  <a:srgbClr val="0000CC"/>
                </a:solidFill>
              </a:rPr>
              <a:t>∧G</a:t>
            </a:r>
            <a:r>
              <a:rPr lang="en-US" altLang="zh-CN" sz="3200" baseline="-25000">
                <a:solidFill>
                  <a:srgbClr val="0000CC"/>
                </a:solidFill>
              </a:rPr>
              <a:t>2</a:t>
            </a:r>
            <a:r>
              <a:rPr lang="en-US" altLang="zh-CN" sz="3200">
                <a:solidFill>
                  <a:srgbClr val="0000CC"/>
                </a:solidFill>
              </a:rPr>
              <a:t>∧</a:t>
            </a:r>
            <a:r>
              <a:rPr lang="en-US" altLang="zh-CN" sz="3200">
                <a:solidFill>
                  <a:srgbClr val="0000CC"/>
                </a:solidFill>
                <a:latin typeface="宋体" panose="02010600030101010101" pitchFamily="2" charset="-122"/>
              </a:rPr>
              <a:t>…</a:t>
            </a:r>
            <a:r>
              <a:rPr lang="en-US" altLang="zh-CN" sz="3200">
                <a:solidFill>
                  <a:srgbClr val="0000CC"/>
                </a:solidFill>
              </a:rPr>
              <a:t>∧G</a:t>
            </a:r>
            <a:r>
              <a:rPr lang="en-US" altLang="zh-CN" sz="3200" baseline="-25000">
                <a:solidFill>
                  <a:srgbClr val="0000CC"/>
                </a:solidFill>
              </a:rPr>
              <a:t>n</a:t>
            </a:r>
            <a:r>
              <a:rPr lang="en-US" altLang="zh-CN" sz="3200">
                <a:solidFill>
                  <a:srgbClr val="0000CC"/>
                </a:solidFill>
              </a:rPr>
              <a:t>→</a:t>
            </a:r>
            <a:r>
              <a:rPr lang="zh-CN" altLang="en-US" sz="3200">
                <a:solidFill>
                  <a:srgbClr val="0000CC"/>
                </a:solidFill>
              </a:rPr>
              <a:t>Ｈ</a:t>
            </a:r>
            <a:r>
              <a:rPr lang="zh-CN" altLang="en-US" sz="3200"/>
              <a:t>为</a:t>
            </a:r>
            <a:r>
              <a:rPr lang="zh-CN" altLang="en-US" sz="3200">
                <a:solidFill>
                  <a:schemeClr val="accent1"/>
                </a:solidFill>
              </a:rPr>
              <a:t>有效公式</a:t>
            </a:r>
            <a:r>
              <a:rPr lang="zh-CN" altLang="en-US" sz="320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0085"/>
                                        </p:tgtEl>
                                        <p:attrNameLst>
                                          <p:attrName>style.visibility</p:attrName>
                                        </p:attrNameLst>
                                      </p:cBhvr>
                                      <p:to>
                                        <p:strVal val="visible"/>
                                      </p:to>
                                    </p:set>
                                    <p:animEffect transition="in" filter="blinds(horizontal)">
                                      <p:cBhvr>
                                        <p:cTn id="7" dur="500"/>
                                        <p:tgtEl>
                                          <p:spTgt spid="1070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DC1CAC5-E3EA-4E74-A6B1-2FBBF71B0262}"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1139" name="Rectangle 2"/>
          <p:cNvSpPr>
            <a:spLocks noGrp="1" noChangeArrowheads="1"/>
          </p:cNvSpPr>
          <p:nvPr>
            <p:ph type="title"/>
          </p:nvPr>
        </p:nvSpPr>
        <p:spPr>
          <a:xfrm>
            <a:off x="611188" y="333375"/>
            <a:ext cx="8064500" cy="923925"/>
          </a:xfrm>
        </p:spPr>
        <p:txBody>
          <a:bodyPr/>
          <a:lstStyle/>
          <a:p>
            <a:pPr eaLnBrk="1" hangingPunct="1"/>
            <a:r>
              <a:rPr lang="zh-CN" altLang="en-US" smtClean="0"/>
              <a:t>一、推理规律</a:t>
            </a:r>
          </a:p>
        </p:txBody>
      </p:sp>
      <p:sp>
        <p:nvSpPr>
          <p:cNvPr id="1004547" name="Rectangle 3"/>
          <p:cNvSpPr>
            <a:spLocks noGrp="1" noChangeArrowheads="1"/>
          </p:cNvSpPr>
          <p:nvPr>
            <p:ph type="body" idx="1"/>
          </p:nvPr>
        </p:nvSpPr>
        <p:spPr>
          <a:xfrm>
            <a:off x="539750" y="1125538"/>
            <a:ext cx="8135938" cy="5392737"/>
          </a:xfrm>
        </p:spPr>
        <p:txBody>
          <a:bodyPr lIns="36000" rIns="36000"/>
          <a:lstStyle/>
          <a:p>
            <a:pPr marL="457200" indent="-457200" eaLnBrk="1" hangingPunct="1">
              <a:buFont typeface="Wingdings" panose="05000000000000000000" pitchFamily="2" charset="2"/>
              <a:buNone/>
            </a:pPr>
            <a:r>
              <a:rPr lang="zh-CN" altLang="zh-CN" smtClean="0">
                <a:solidFill>
                  <a:srgbClr val="CC00FF"/>
                </a:solidFill>
              </a:rPr>
              <a:t>（</a:t>
            </a:r>
            <a:r>
              <a:rPr lang="en-US" altLang="zh-CN" smtClean="0">
                <a:solidFill>
                  <a:srgbClr val="CC00FF"/>
                </a:solidFill>
              </a:rPr>
              <a:t>1</a:t>
            </a:r>
            <a:r>
              <a:rPr lang="zh-CN" altLang="en-US" smtClean="0">
                <a:solidFill>
                  <a:srgbClr val="CC00FF"/>
                </a:solidFill>
              </a:rPr>
              <a:t>）</a:t>
            </a:r>
            <a:r>
              <a:rPr lang="en-US" altLang="zh-CN" smtClean="0">
                <a:solidFill>
                  <a:schemeClr val="folHlink"/>
                </a:solidFill>
              </a:rPr>
              <a:t>I</a:t>
            </a:r>
            <a:r>
              <a:rPr lang="en-US" altLang="zh-CN" baseline="-25000" smtClean="0">
                <a:solidFill>
                  <a:schemeClr val="folHlink"/>
                </a:solidFill>
              </a:rPr>
              <a:t>16</a:t>
            </a:r>
            <a:r>
              <a:rPr lang="zh-CN" altLang="en-US" smtClean="0">
                <a:solidFill>
                  <a:schemeClr val="folHlink"/>
                </a:solidFill>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 </a:t>
            </a:r>
            <a:r>
              <a:rPr lang="en-US" altLang="en-US" noProof="1" smtClean="0">
                <a:solidFill>
                  <a:schemeClr val="accent1"/>
                </a:solidFill>
                <a:sym typeface="Symbol" panose="05050102010706020507" pitchFamily="18" charset="2"/>
              </a:rPr>
              <a:t></a:t>
            </a:r>
            <a:r>
              <a:rPr lang="en-US" altLang="zh-CN" smtClean="0">
                <a:solidFill>
                  <a:schemeClr val="accent1"/>
                </a:solidFill>
                <a:sym typeface="Symbol" panose="05050102010706020507" pitchFamily="18" charset="2"/>
              </a:rPr>
              <a:t> </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a:t>
            </a:r>
            <a:r>
              <a:rPr lang="zh-CN" altLang="en-US" smtClean="0"/>
              <a:t>；</a:t>
            </a:r>
          </a:p>
          <a:p>
            <a:pPr marL="457200" indent="-457200" eaLnBrk="1" hangingPunct="1">
              <a:buFont typeface="Wingdings" panose="05000000000000000000" pitchFamily="2" charset="2"/>
              <a:buNone/>
            </a:pPr>
            <a:r>
              <a:rPr lang="zh-CN" altLang="en-US" smtClean="0">
                <a:solidFill>
                  <a:srgbClr val="CC00FF"/>
                </a:solidFill>
              </a:rPr>
              <a:t>（</a:t>
            </a:r>
            <a:r>
              <a:rPr lang="en-US" altLang="zh-CN" smtClean="0">
                <a:solidFill>
                  <a:srgbClr val="CC00FF"/>
                </a:solidFill>
              </a:rPr>
              <a:t>2</a:t>
            </a:r>
            <a:r>
              <a:rPr lang="zh-CN" altLang="en-US" smtClean="0">
                <a:solidFill>
                  <a:srgbClr val="CC00FF"/>
                </a:solidFill>
              </a:rPr>
              <a:t>）</a:t>
            </a:r>
            <a:r>
              <a:rPr lang="en-US" altLang="zh-CN" smtClean="0">
                <a:solidFill>
                  <a:schemeClr val="folHlink"/>
                </a:solidFill>
              </a:rPr>
              <a:t>I</a:t>
            </a:r>
            <a:r>
              <a:rPr lang="en-US" altLang="zh-CN" baseline="-25000" smtClean="0">
                <a:solidFill>
                  <a:schemeClr val="folHlink"/>
                </a:solidFill>
              </a:rPr>
              <a:t>17</a:t>
            </a:r>
            <a:r>
              <a:rPr lang="zh-CN" altLang="en-US" smtClean="0">
                <a:solidFill>
                  <a:schemeClr val="folHlink"/>
                </a:solidFill>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a:t>
            </a:r>
            <a:r>
              <a:rPr lang="en-US" altLang="zh-CN" smtClean="0">
                <a:solidFill>
                  <a:srgbClr val="0000CC"/>
                </a:solidFill>
                <a:sym typeface="Symbol" panose="05050102010706020507" pitchFamily="18" charset="2"/>
              </a:rPr>
              <a:t></a:t>
            </a:r>
            <a:r>
              <a:rPr lang="en-US" altLang="zh-CN" smtClean="0">
                <a:solidFill>
                  <a:srgbClr val="0000CC"/>
                </a:solidFill>
              </a:rPr>
              <a:t>x)H(x)</a:t>
            </a:r>
          </a:p>
          <a:p>
            <a:pPr marL="838200" lvl="1" indent="-381000" eaLnBrk="1" hangingPunct="1">
              <a:buFont typeface="Wingdings" panose="05000000000000000000" pitchFamily="2" charset="2"/>
              <a:buNone/>
            </a:pPr>
            <a:r>
              <a:rPr lang="en-US" altLang="zh-CN" smtClean="0">
                <a:solidFill>
                  <a:srgbClr val="0000CC"/>
                </a:solidFill>
              </a:rPr>
              <a:t>				</a:t>
            </a:r>
            <a:r>
              <a:rPr lang="en-US" altLang="en-US" noProof="1" smtClean="0">
                <a:solidFill>
                  <a:schemeClr val="accent1"/>
                </a:solidFill>
                <a:sym typeface="Symbol" panose="05050102010706020507" pitchFamily="18" charset="2"/>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x)(G(x)∨H(x))</a:t>
            </a:r>
            <a:r>
              <a:rPr lang="zh-CN" altLang="en-US" smtClean="0"/>
              <a:t>；</a:t>
            </a:r>
          </a:p>
          <a:p>
            <a:pPr marL="457200" indent="-457200" eaLnBrk="1" hangingPunct="1">
              <a:buFont typeface="Wingdings" panose="05000000000000000000" pitchFamily="2" charset="2"/>
              <a:buNone/>
            </a:pPr>
            <a:r>
              <a:rPr lang="zh-CN" altLang="en-US" smtClean="0"/>
              <a:t>     </a:t>
            </a:r>
            <a:r>
              <a:rPr lang="en-US" altLang="zh-CN" smtClean="0">
                <a:solidFill>
                  <a:schemeClr val="folHlink"/>
                </a:solidFill>
              </a:rPr>
              <a:t>I</a:t>
            </a:r>
            <a:r>
              <a:rPr lang="en-US" altLang="zh-CN" baseline="-25000" smtClean="0">
                <a:solidFill>
                  <a:schemeClr val="folHlink"/>
                </a:solidFill>
              </a:rPr>
              <a:t>18</a:t>
            </a:r>
            <a:r>
              <a:rPr lang="zh-CN" altLang="en-US" smtClean="0">
                <a:solidFill>
                  <a:schemeClr val="folHlink"/>
                </a:solidFill>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x)(G(x)∧H(x))</a:t>
            </a:r>
          </a:p>
          <a:p>
            <a:pPr marL="838200" lvl="1" indent="-381000" eaLnBrk="1" hangingPunct="1">
              <a:buFont typeface="Wingdings" panose="05000000000000000000" pitchFamily="2" charset="2"/>
              <a:buNone/>
            </a:pPr>
            <a:r>
              <a:rPr lang="en-US" altLang="zh-CN" smtClean="0">
                <a:solidFill>
                  <a:srgbClr val="0000CC"/>
                </a:solidFill>
              </a:rPr>
              <a:t>				</a:t>
            </a:r>
            <a:r>
              <a:rPr lang="en-US" altLang="en-US" noProof="1" smtClean="0">
                <a:solidFill>
                  <a:schemeClr val="accent1"/>
                </a:solidFill>
                <a:sym typeface="Symbol" panose="05050102010706020507" pitchFamily="18" charset="2"/>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a:t>
            </a:r>
            <a:r>
              <a:rPr lang="en-US" altLang="zh-CN" smtClean="0">
                <a:solidFill>
                  <a:srgbClr val="0000CC"/>
                </a:solidFill>
                <a:sym typeface="Symbol" panose="05050102010706020507" pitchFamily="18" charset="2"/>
              </a:rPr>
              <a:t></a:t>
            </a:r>
            <a:r>
              <a:rPr lang="en-US" altLang="zh-CN" smtClean="0">
                <a:solidFill>
                  <a:srgbClr val="0000CC"/>
                </a:solidFill>
              </a:rPr>
              <a:t>x)H(x)</a:t>
            </a:r>
            <a:r>
              <a:rPr lang="zh-CN" altLang="en-US" smtClean="0"/>
              <a:t>；</a:t>
            </a:r>
          </a:p>
          <a:p>
            <a:pPr marL="457200" indent="-457200" eaLnBrk="1" hangingPunct="1">
              <a:buFont typeface="Wingdings" panose="05000000000000000000" pitchFamily="2" charset="2"/>
              <a:buNone/>
            </a:pPr>
            <a:r>
              <a:rPr lang="zh-CN" altLang="en-US" smtClean="0">
                <a:solidFill>
                  <a:srgbClr val="CC00FF"/>
                </a:solidFill>
              </a:rPr>
              <a:t>（</a:t>
            </a:r>
            <a:r>
              <a:rPr lang="en-US" altLang="zh-CN" smtClean="0">
                <a:solidFill>
                  <a:srgbClr val="CC00FF"/>
                </a:solidFill>
              </a:rPr>
              <a:t>3</a:t>
            </a:r>
            <a:r>
              <a:rPr lang="zh-CN" altLang="en-US" smtClean="0">
                <a:solidFill>
                  <a:srgbClr val="CC00FF"/>
                </a:solidFill>
              </a:rPr>
              <a:t>）</a:t>
            </a:r>
            <a:r>
              <a:rPr lang="en-US" altLang="zh-CN" smtClean="0">
                <a:solidFill>
                  <a:schemeClr val="folHlink"/>
                </a:solidFill>
              </a:rPr>
              <a:t>I</a:t>
            </a:r>
            <a:r>
              <a:rPr lang="en-US" altLang="zh-CN" baseline="-25000" smtClean="0">
                <a:solidFill>
                  <a:schemeClr val="folHlink"/>
                </a:solidFill>
              </a:rPr>
              <a:t>19</a:t>
            </a:r>
            <a:r>
              <a:rPr lang="zh-CN" altLang="en-US" smtClean="0">
                <a:solidFill>
                  <a:schemeClr val="folHlink"/>
                </a:solidFill>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x)(G(x)→H(x))</a:t>
            </a:r>
          </a:p>
          <a:p>
            <a:pPr marL="838200" lvl="1" indent="-381000" eaLnBrk="1" hangingPunct="1">
              <a:buFont typeface="Wingdings" panose="05000000000000000000" pitchFamily="2" charset="2"/>
              <a:buNone/>
            </a:pPr>
            <a:r>
              <a:rPr lang="en-US" altLang="zh-CN" smtClean="0">
                <a:solidFill>
                  <a:srgbClr val="0000CC"/>
                </a:solidFill>
              </a:rPr>
              <a:t>				</a:t>
            </a:r>
            <a:r>
              <a:rPr lang="en-US" altLang="en-US" noProof="1" smtClean="0">
                <a:solidFill>
                  <a:schemeClr val="accent1"/>
                </a:solidFill>
                <a:sym typeface="Symbol" panose="05050102010706020507" pitchFamily="18" charset="2"/>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a:t>
            </a:r>
            <a:r>
              <a:rPr lang="en-US" altLang="zh-CN" smtClean="0">
                <a:solidFill>
                  <a:srgbClr val="0000CC"/>
                </a:solidFill>
                <a:sym typeface="Symbol" panose="05050102010706020507" pitchFamily="18" charset="2"/>
              </a:rPr>
              <a:t></a:t>
            </a:r>
            <a:r>
              <a:rPr lang="en-US" altLang="zh-CN" smtClean="0">
                <a:solidFill>
                  <a:srgbClr val="0000CC"/>
                </a:solidFill>
              </a:rPr>
              <a:t>x)H(x)</a:t>
            </a:r>
            <a:r>
              <a:rPr lang="zh-CN" altLang="en-US" smtClean="0"/>
              <a:t>；</a:t>
            </a:r>
          </a:p>
          <a:p>
            <a:pPr marL="457200" indent="-457200" eaLnBrk="1" hangingPunct="1">
              <a:buFont typeface="Wingdings" panose="05000000000000000000" pitchFamily="2" charset="2"/>
              <a:buNone/>
            </a:pPr>
            <a:r>
              <a:rPr lang="zh-CN" altLang="en-US" smtClean="0"/>
              <a:t>     </a:t>
            </a:r>
            <a:r>
              <a:rPr lang="en-US" altLang="zh-CN" smtClean="0">
                <a:solidFill>
                  <a:schemeClr val="folHlink"/>
                </a:solidFill>
              </a:rPr>
              <a:t>I</a:t>
            </a:r>
            <a:r>
              <a:rPr lang="en-US" altLang="zh-CN" baseline="-25000" smtClean="0">
                <a:solidFill>
                  <a:schemeClr val="folHlink"/>
                </a:solidFill>
              </a:rPr>
              <a:t>20</a:t>
            </a:r>
            <a:r>
              <a:rPr lang="zh-CN" altLang="en-US" smtClean="0">
                <a:solidFill>
                  <a:schemeClr val="folHlink"/>
                </a:solidFill>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x)(G(x)→H(x))</a:t>
            </a:r>
          </a:p>
          <a:p>
            <a:pPr marL="838200" lvl="1" indent="-381000" eaLnBrk="1" hangingPunct="1">
              <a:buFont typeface="Wingdings" panose="05000000000000000000" pitchFamily="2" charset="2"/>
              <a:buNone/>
            </a:pPr>
            <a:r>
              <a:rPr lang="en-US" altLang="zh-CN" smtClean="0">
                <a:solidFill>
                  <a:srgbClr val="0000CC"/>
                </a:solidFill>
              </a:rPr>
              <a:t>				</a:t>
            </a:r>
            <a:r>
              <a:rPr lang="en-US" altLang="en-US" noProof="1" smtClean="0">
                <a:solidFill>
                  <a:schemeClr val="accent1"/>
                </a:solidFill>
                <a:sym typeface="Symbol" panose="05050102010706020507" pitchFamily="18" charset="2"/>
              </a:rPr>
              <a:t></a:t>
            </a:r>
            <a:r>
              <a:rPr lang="en-US" altLang="zh-CN" smtClean="0">
                <a:solidFill>
                  <a:srgbClr val="0000CC"/>
                </a:solidFill>
              </a:rPr>
              <a:t>(</a:t>
            </a:r>
            <a:r>
              <a:rPr lang="en-US" altLang="zh-CN" smtClean="0">
                <a:solidFill>
                  <a:srgbClr val="0000CC"/>
                </a:solidFill>
                <a:sym typeface="Symbol" panose="05050102010706020507" pitchFamily="18" charset="2"/>
              </a:rPr>
              <a:t></a:t>
            </a:r>
            <a:r>
              <a:rPr lang="en-US" altLang="zh-CN" smtClean="0">
                <a:solidFill>
                  <a:srgbClr val="0000CC"/>
                </a:solidFill>
              </a:rPr>
              <a:t>x)G(x)→(</a:t>
            </a:r>
            <a:r>
              <a:rPr lang="en-US" altLang="zh-CN" smtClean="0">
                <a:solidFill>
                  <a:srgbClr val="0000CC"/>
                </a:solidFill>
                <a:sym typeface="Symbol" panose="05050102010706020507" pitchFamily="18" charset="2"/>
              </a:rPr>
              <a:t></a:t>
            </a:r>
            <a:r>
              <a:rPr lang="en-US" altLang="zh-CN" smtClean="0">
                <a:solidFill>
                  <a:srgbClr val="0000CC"/>
                </a:solidFill>
              </a:rPr>
              <a:t>x)H(x)</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animEffect transition="in" filter="slide(fromBottom)">
                                      <p:cBhvr>
                                        <p:cTn id="7" dur="500"/>
                                        <p:tgtEl>
                                          <p:spTgt spid="1004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04547">
                                            <p:txEl>
                                              <p:pRg st="1" end="1"/>
                                            </p:txEl>
                                          </p:spTgt>
                                        </p:tgtEl>
                                        <p:attrNameLst>
                                          <p:attrName>style.visibility</p:attrName>
                                        </p:attrNameLst>
                                      </p:cBhvr>
                                      <p:to>
                                        <p:strVal val="visible"/>
                                      </p:to>
                                    </p:set>
                                    <p:animEffect transition="in" filter="slide(fromBottom)">
                                      <p:cBhvr>
                                        <p:cTn id="12" dur="500"/>
                                        <p:tgtEl>
                                          <p:spTgt spid="1004547">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004547">
                                            <p:txEl>
                                              <p:pRg st="2" end="2"/>
                                            </p:txEl>
                                          </p:spTgt>
                                        </p:tgtEl>
                                        <p:attrNameLst>
                                          <p:attrName>style.visibility</p:attrName>
                                        </p:attrNameLst>
                                      </p:cBhvr>
                                      <p:to>
                                        <p:strVal val="visible"/>
                                      </p:to>
                                    </p:set>
                                    <p:animEffect transition="in" filter="slide(fromBottom)">
                                      <p:cBhvr>
                                        <p:cTn id="15" dur="500"/>
                                        <p:tgtEl>
                                          <p:spTgt spid="10045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004547">
                                            <p:txEl>
                                              <p:pRg st="3" end="3"/>
                                            </p:txEl>
                                          </p:spTgt>
                                        </p:tgtEl>
                                        <p:attrNameLst>
                                          <p:attrName>style.visibility</p:attrName>
                                        </p:attrNameLst>
                                      </p:cBhvr>
                                      <p:to>
                                        <p:strVal val="visible"/>
                                      </p:to>
                                    </p:set>
                                    <p:animEffect transition="in" filter="slide(fromBottom)">
                                      <p:cBhvr>
                                        <p:cTn id="20" dur="500"/>
                                        <p:tgtEl>
                                          <p:spTgt spid="1004547">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004547">
                                            <p:txEl>
                                              <p:pRg st="4" end="4"/>
                                            </p:txEl>
                                          </p:spTgt>
                                        </p:tgtEl>
                                        <p:attrNameLst>
                                          <p:attrName>style.visibility</p:attrName>
                                        </p:attrNameLst>
                                      </p:cBhvr>
                                      <p:to>
                                        <p:strVal val="visible"/>
                                      </p:to>
                                    </p:set>
                                    <p:animEffect transition="in" filter="slide(fromBottom)">
                                      <p:cBhvr>
                                        <p:cTn id="23" dur="500"/>
                                        <p:tgtEl>
                                          <p:spTgt spid="10045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004547">
                                            <p:txEl>
                                              <p:pRg st="5" end="5"/>
                                            </p:txEl>
                                          </p:spTgt>
                                        </p:tgtEl>
                                        <p:attrNameLst>
                                          <p:attrName>style.visibility</p:attrName>
                                        </p:attrNameLst>
                                      </p:cBhvr>
                                      <p:to>
                                        <p:strVal val="visible"/>
                                      </p:to>
                                    </p:set>
                                    <p:animEffect transition="in" filter="slide(fromBottom)">
                                      <p:cBhvr>
                                        <p:cTn id="28" dur="500"/>
                                        <p:tgtEl>
                                          <p:spTgt spid="1004547">
                                            <p:txEl>
                                              <p:pRg st="5" end="5"/>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04547">
                                            <p:txEl>
                                              <p:pRg st="6" end="6"/>
                                            </p:txEl>
                                          </p:spTgt>
                                        </p:tgtEl>
                                        <p:attrNameLst>
                                          <p:attrName>style.visibility</p:attrName>
                                        </p:attrNameLst>
                                      </p:cBhvr>
                                      <p:to>
                                        <p:strVal val="visible"/>
                                      </p:to>
                                    </p:set>
                                    <p:animEffect transition="in" filter="slide(fromBottom)">
                                      <p:cBhvr>
                                        <p:cTn id="31" dur="500"/>
                                        <p:tgtEl>
                                          <p:spTgt spid="10045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004547">
                                            <p:txEl>
                                              <p:pRg st="7" end="7"/>
                                            </p:txEl>
                                          </p:spTgt>
                                        </p:tgtEl>
                                        <p:attrNameLst>
                                          <p:attrName>style.visibility</p:attrName>
                                        </p:attrNameLst>
                                      </p:cBhvr>
                                      <p:to>
                                        <p:strVal val="visible"/>
                                      </p:to>
                                    </p:set>
                                    <p:animEffect transition="in" filter="slide(fromBottom)">
                                      <p:cBhvr>
                                        <p:cTn id="36" dur="500"/>
                                        <p:tgtEl>
                                          <p:spTgt spid="1004547">
                                            <p:txEl>
                                              <p:pRg st="7" end="7"/>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004547">
                                            <p:txEl>
                                              <p:pRg st="8" end="8"/>
                                            </p:txEl>
                                          </p:spTgt>
                                        </p:tgtEl>
                                        <p:attrNameLst>
                                          <p:attrName>style.visibility</p:attrName>
                                        </p:attrNameLst>
                                      </p:cBhvr>
                                      <p:to>
                                        <p:strVal val="visible"/>
                                      </p:to>
                                    </p:set>
                                    <p:animEffect transition="in" filter="slide(fromBottom)">
                                      <p:cBhvr>
                                        <p:cTn id="39" dur="500"/>
                                        <p:tgtEl>
                                          <p:spTgt spid="1004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702A292C-0B5B-4D11-87DD-41C41D02C3F9}"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2163" name="Rectangle 2"/>
          <p:cNvSpPr>
            <a:spLocks noGrp="1" noChangeArrowheads="1"/>
          </p:cNvSpPr>
          <p:nvPr>
            <p:ph type="title"/>
          </p:nvPr>
        </p:nvSpPr>
        <p:spPr/>
        <p:txBody>
          <a:bodyPr/>
          <a:lstStyle/>
          <a:p>
            <a:pPr eaLnBrk="1" hangingPunct="1"/>
            <a:r>
              <a:rPr lang="zh-CN" altLang="en-US" smtClean="0"/>
              <a:t>推理规律（续）</a:t>
            </a:r>
          </a:p>
        </p:txBody>
      </p:sp>
      <p:sp>
        <p:nvSpPr>
          <p:cNvPr id="1069059" name="Rectangle 3"/>
          <p:cNvSpPr>
            <a:spLocks noGrp="1" noChangeArrowheads="1"/>
          </p:cNvSpPr>
          <p:nvPr>
            <p:ph type="body" idx="1"/>
          </p:nvPr>
        </p:nvSpPr>
        <p:spPr>
          <a:xfrm>
            <a:off x="611188" y="1196975"/>
            <a:ext cx="8208962" cy="4271963"/>
          </a:xfrm>
        </p:spPr>
        <p:txBody>
          <a:bodyPr lIns="36000" rIns="36000"/>
          <a:lstStyle/>
          <a:p>
            <a:pPr marL="431800" indent="-457200" eaLnBrk="1" hangingPunct="1">
              <a:spcBef>
                <a:spcPct val="50000"/>
              </a:spcBef>
              <a:buFont typeface="Wingdings" panose="05000000000000000000" pitchFamily="2" charset="2"/>
              <a:buNone/>
            </a:pPr>
            <a:r>
              <a:rPr lang="zh-CN" altLang="fr-FR" smtClean="0">
                <a:solidFill>
                  <a:srgbClr val="CC00FF"/>
                </a:solidFill>
              </a:rPr>
              <a:t>（</a:t>
            </a:r>
            <a:r>
              <a:rPr lang="fr-FR" altLang="zh-CN" smtClean="0">
                <a:solidFill>
                  <a:srgbClr val="CC00FF"/>
                </a:solidFill>
              </a:rPr>
              <a:t>4</a:t>
            </a:r>
            <a:r>
              <a:rPr lang="zh-CN" altLang="fr-FR" smtClean="0">
                <a:solidFill>
                  <a:srgbClr val="CC00FF"/>
                </a:solidFill>
              </a:rPr>
              <a:t>）</a:t>
            </a:r>
            <a:r>
              <a:rPr lang="fr-FR" altLang="zh-CN" smtClean="0">
                <a:solidFill>
                  <a:schemeClr val="folHlink"/>
                </a:solidFill>
              </a:rPr>
              <a:t>I</a:t>
            </a:r>
            <a:r>
              <a:rPr lang="fr-FR" altLang="zh-CN" baseline="-25000" smtClean="0">
                <a:solidFill>
                  <a:schemeClr val="folHlink"/>
                </a:solidFill>
              </a:rPr>
              <a:t>21</a:t>
            </a:r>
            <a:r>
              <a:rPr lang="zh-CN" altLang="fr-FR" smtClean="0">
                <a:solidFill>
                  <a:schemeClr val="folHlink"/>
                </a:solidFill>
              </a:rPr>
              <a:t>：</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x)(</a:t>
            </a:r>
            <a:r>
              <a:rPr lang="en-US" altLang="zh-CN" smtClean="0">
                <a:solidFill>
                  <a:srgbClr val="0000CC"/>
                </a:solidFill>
                <a:sym typeface="Symbol" panose="05050102010706020507" pitchFamily="18" charset="2"/>
              </a:rPr>
              <a:t></a:t>
            </a:r>
            <a:r>
              <a:rPr lang="fr-FR" altLang="zh-CN" smtClean="0">
                <a:solidFill>
                  <a:srgbClr val="0000CC"/>
                </a:solidFill>
              </a:rPr>
              <a:t>y)G(x,y) </a:t>
            </a:r>
            <a:r>
              <a:rPr lang="fr-FR" altLang="en-US" noProof="1" smtClean="0">
                <a:solidFill>
                  <a:schemeClr val="accent1"/>
                </a:solidFill>
                <a:sym typeface="Symbol" panose="05050102010706020507" pitchFamily="18" charset="2"/>
              </a:rPr>
              <a:t></a:t>
            </a:r>
            <a:r>
              <a:rPr lang="en-US" altLang="zh-CN" smtClean="0">
                <a:solidFill>
                  <a:srgbClr val="0000CC"/>
                </a:solidFill>
                <a:sym typeface="Symbol" panose="05050102010706020507" pitchFamily="18" charset="2"/>
              </a:rPr>
              <a:t> </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y)(</a:t>
            </a:r>
            <a:r>
              <a:rPr lang="en-US" altLang="zh-CN" smtClean="0">
                <a:solidFill>
                  <a:srgbClr val="0000CC"/>
                </a:solidFill>
                <a:sym typeface="Symbol" panose="05050102010706020507" pitchFamily="18" charset="2"/>
              </a:rPr>
              <a:t></a:t>
            </a:r>
            <a:r>
              <a:rPr lang="fr-FR" altLang="zh-CN" smtClean="0">
                <a:solidFill>
                  <a:srgbClr val="0000CC"/>
                </a:solidFill>
              </a:rPr>
              <a:t>x)G(x,y)</a:t>
            </a:r>
            <a:endParaRPr lang="en-US" altLang="zh-CN" smtClean="0"/>
          </a:p>
          <a:p>
            <a:pPr marL="431800" indent="-457200" eaLnBrk="1" hangingPunct="1">
              <a:spcBef>
                <a:spcPct val="50000"/>
              </a:spcBef>
              <a:buFont typeface="Wingdings" panose="05000000000000000000" pitchFamily="2" charset="2"/>
              <a:buNone/>
            </a:pPr>
            <a:r>
              <a:rPr lang="en-US" altLang="zh-CN" smtClean="0">
                <a:solidFill>
                  <a:schemeClr val="folHlink"/>
                </a:solidFill>
              </a:rPr>
              <a:t>		</a:t>
            </a:r>
            <a:r>
              <a:rPr lang="fr-FR" altLang="zh-CN" smtClean="0">
                <a:solidFill>
                  <a:schemeClr val="folHlink"/>
                </a:solidFill>
              </a:rPr>
              <a:t>I</a:t>
            </a:r>
            <a:r>
              <a:rPr lang="fr-FR" altLang="zh-CN" baseline="-25000" smtClean="0">
                <a:solidFill>
                  <a:schemeClr val="folHlink"/>
                </a:solidFill>
              </a:rPr>
              <a:t>22</a:t>
            </a:r>
            <a:r>
              <a:rPr lang="zh-CN" altLang="fr-FR" smtClean="0">
                <a:solidFill>
                  <a:schemeClr val="folHlink"/>
                </a:solidFill>
              </a:rPr>
              <a:t>：</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x)(</a:t>
            </a:r>
            <a:r>
              <a:rPr lang="en-US" altLang="zh-CN" smtClean="0">
                <a:solidFill>
                  <a:srgbClr val="0000CC"/>
                </a:solidFill>
                <a:sym typeface="Symbol" panose="05050102010706020507" pitchFamily="18" charset="2"/>
              </a:rPr>
              <a:t></a:t>
            </a:r>
            <a:r>
              <a:rPr lang="fr-FR" altLang="zh-CN" smtClean="0">
                <a:solidFill>
                  <a:srgbClr val="0000CC"/>
                </a:solidFill>
              </a:rPr>
              <a:t>y)G(x,y) </a:t>
            </a:r>
            <a:r>
              <a:rPr lang="fr-FR" altLang="en-US" noProof="1" smtClean="0">
                <a:solidFill>
                  <a:schemeClr val="accent1"/>
                </a:solidFill>
                <a:sym typeface="Symbol" panose="05050102010706020507" pitchFamily="18" charset="2"/>
              </a:rPr>
              <a:t></a:t>
            </a:r>
            <a:r>
              <a:rPr lang="en-US" altLang="zh-CN" smtClean="0">
                <a:solidFill>
                  <a:schemeClr val="accent1"/>
                </a:solidFill>
                <a:sym typeface="Symbol" panose="05050102010706020507" pitchFamily="18" charset="2"/>
              </a:rPr>
              <a:t> </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y)(</a:t>
            </a:r>
            <a:r>
              <a:rPr lang="en-US" altLang="zh-CN" smtClean="0">
                <a:solidFill>
                  <a:srgbClr val="0000CC"/>
                </a:solidFill>
                <a:sym typeface="Symbol" panose="05050102010706020507" pitchFamily="18" charset="2"/>
              </a:rPr>
              <a:t></a:t>
            </a:r>
            <a:r>
              <a:rPr lang="fr-FR" altLang="zh-CN" smtClean="0">
                <a:solidFill>
                  <a:srgbClr val="0000CC"/>
                </a:solidFill>
              </a:rPr>
              <a:t>x)G(x,y)</a:t>
            </a:r>
            <a:r>
              <a:rPr lang="zh-CN" altLang="fr-FR" smtClean="0"/>
              <a:t>；</a:t>
            </a:r>
          </a:p>
          <a:p>
            <a:pPr marL="431800" indent="-457200" eaLnBrk="1" hangingPunct="1">
              <a:spcBef>
                <a:spcPct val="50000"/>
              </a:spcBef>
              <a:buFont typeface="Wingdings" panose="05000000000000000000" pitchFamily="2" charset="2"/>
              <a:buNone/>
            </a:pPr>
            <a:r>
              <a:rPr lang="fr-FR" altLang="zh-CN" smtClean="0">
                <a:solidFill>
                  <a:schemeClr val="folHlink"/>
                </a:solidFill>
              </a:rPr>
              <a:t>		I</a:t>
            </a:r>
            <a:r>
              <a:rPr lang="fr-FR" altLang="zh-CN" baseline="-25000" smtClean="0">
                <a:solidFill>
                  <a:schemeClr val="folHlink"/>
                </a:solidFill>
              </a:rPr>
              <a:t>23</a:t>
            </a:r>
            <a:r>
              <a:rPr lang="zh-CN" altLang="fr-FR" smtClean="0">
                <a:solidFill>
                  <a:schemeClr val="folHlink"/>
                </a:solidFill>
              </a:rPr>
              <a:t>：</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y)(</a:t>
            </a:r>
            <a:r>
              <a:rPr lang="en-US" altLang="zh-CN" smtClean="0">
                <a:solidFill>
                  <a:srgbClr val="0000CC"/>
                </a:solidFill>
                <a:sym typeface="Symbol" panose="05050102010706020507" pitchFamily="18" charset="2"/>
              </a:rPr>
              <a:t></a:t>
            </a:r>
            <a:r>
              <a:rPr lang="fr-FR" altLang="zh-CN" smtClean="0">
                <a:solidFill>
                  <a:srgbClr val="0000CC"/>
                </a:solidFill>
              </a:rPr>
              <a:t>x)G(x,y) </a:t>
            </a:r>
            <a:r>
              <a:rPr lang="fr-FR" altLang="en-US" noProof="1" smtClean="0">
                <a:solidFill>
                  <a:schemeClr val="accent1"/>
                </a:solidFill>
                <a:sym typeface="Symbol" panose="05050102010706020507" pitchFamily="18" charset="2"/>
              </a:rPr>
              <a:t></a:t>
            </a:r>
            <a:r>
              <a:rPr lang="en-US" altLang="zh-CN" smtClean="0">
                <a:solidFill>
                  <a:srgbClr val="0000CC"/>
                </a:solidFill>
                <a:sym typeface="Symbol" panose="05050102010706020507" pitchFamily="18" charset="2"/>
              </a:rPr>
              <a:t> </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x)(</a:t>
            </a:r>
            <a:r>
              <a:rPr lang="en-US" altLang="zh-CN" smtClean="0">
                <a:solidFill>
                  <a:srgbClr val="0000CC"/>
                </a:solidFill>
                <a:sym typeface="Symbol" panose="05050102010706020507" pitchFamily="18" charset="2"/>
              </a:rPr>
              <a:t></a:t>
            </a:r>
            <a:r>
              <a:rPr lang="fr-FR" altLang="zh-CN" smtClean="0">
                <a:solidFill>
                  <a:srgbClr val="0000CC"/>
                </a:solidFill>
              </a:rPr>
              <a:t>y)G(x,y)</a:t>
            </a:r>
            <a:r>
              <a:rPr lang="zh-CN" altLang="fr-FR" smtClean="0"/>
              <a:t>；</a:t>
            </a:r>
          </a:p>
          <a:p>
            <a:pPr marL="431800" indent="-457200" eaLnBrk="1" hangingPunct="1">
              <a:spcBef>
                <a:spcPct val="50000"/>
              </a:spcBef>
              <a:buFont typeface="Wingdings" panose="05000000000000000000" pitchFamily="2" charset="2"/>
              <a:buNone/>
            </a:pPr>
            <a:r>
              <a:rPr lang="fr-FR" altLang="zh-CN" smtClean="0">
                <a:solidFill>
                  <a:schemeClr val="folHlink"/>
                </a:solidFill>
              </a:rPr>
              <a:t>		I</a:t>
            </a:r>
            <a:r>
              <a:rPr lang="fr-FR" altLang="zh-CN" baseline="-25000" smtClean="0">
                <a:solidFill>
                  <a:schemeClr val="folHlink"/>
                </a:solidFill>
              </a:rPr>
              <a:t>24</a:t>
            </a:r>
            <a:r>
              <a:rPr lang="zh-CN" altLang="fr-FR" smtClean="0">
                <a:solidFill>
                  <a:schemeClr val="folHlink"/>
                </a:solidFill>
              </a:rPr>
              <a:t>：</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y)(</a:t>
            </a:r>
            <a:r>
              <a:rPr lang="en-US" altLang="zh-CN" smtClean="0">
                <a:solidFill>
                  <a:srgbClr val="0000CC"/>
                </a:solidFill>
                <a:sym typeface="Symbol" panose="05050102010706020507" pitchFamily="18" charset="2"/>
              </a:rPr>
              <a:t></a:t>
            </a:r>
            <a:r>
              <a:rPr lang="fr-FR" altLang="zh-CN" smtClean="0">
                <a:solidFill>
                  <a:srgbClr val="0000CC"/>
                </a:solidFill>
              </a:rPr>
              <a:t>x)G(x,y) </a:t>
            </a:r>
            <a:r>
              <a:rPr lang="fr-FR" altLang="en-US" noProof="1" smtClean="0">
                <a:solidFill>
                  <a:schemeClr val="accent1"/>
                </a:solidFill>
                <a:sym typeface="Symbol" panose="05050102010706020507" pitchFamily="18" charset="2"/>
              </a:rPr>
              <a:t></a:t>
            </a:r>
            <a:r>
              <a:rPr lang="en-US" altLang="zh-CN" smtClean="0">
                <a:solidFill>
                  <a:srgbClr val="0000CC"/>
                </a:solidFill>
                <a:sym typeface="Symbol" panose="05050102010706020507" pitchFamily="18" charset="2"/>
              </a:rPr>
              <a:t> </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x)(</a:t>
            </a:r>
            <a:r>
              <a:rPr lang="en-US" altLang="zh-CN" smtClean="0">
                <a:solidFill>
                  <a:srgbClr val="0000CC"/>
                </a:solidFill>
                <a:sym typeface="Symbol" panose="05050102010706020507" pitchFamily="18" charset="2"/>
              </a:rPr>
              <a:t></a:t>
            </a:r>
            <a:r>
              <a:rPr lang="fr-FR" altLang="zh-CN" smtClean="0">
                <a:solidFill>
                  <a:srgbClr val="0000CC"/>
                </a:solidFill>
              </a:rPr>
              <a:t>y)G(x,y)</a:t>
            </a:r>
            <a:r>
              <a:rPr lang="zh-CN" altLang="fr-FR" smtClean="0"/>
              <a:t>；</a:t>
            </a:r>
          </a:p>
          <a:p>
            <a:pPr marL="431800" indent="-457200" eaLnBrk="1" hangingPunct="1">
              <a:spcBef>
                <a:spcPct val="50000"/>
              </a:spcBef>
              <a:buFont typeface="Wingdings" panose="05000000000000000000" pitchFamily="2" charset="2"/>
              <a:buNone/>
            </a:pPr>
            <a:r>
              <a:rPr lang="en-US" altLang="zh-CN" smtClean="0"/>
              <a:t>		</a:t>
            </a:r>
            <a:r>
              <a:rPr lang="fr-FR" altLang="zh-CN" smtClean="0">
                <a:solidFill>
                  <a:schemeClr val="folHlink"/>
                </a:solidFill>
              </a:rPr>
              <a:t>I</a:t>
            </a:r>
            <a:r>
              <a:rPr lang="fr-FR" altLang="zh-CN" baseline="-25000" smtClean="0">
                <a:solidFill>
                  <a:schemeClr val="folHlink"/>
                </a:solidFill>
              </a:rPr>
              <a:t>25</a:t>
            </a:r>
            <a:r>
              <a:rPr lang="zh-CN" altLang="fr-FR" smtClean="0">
                <a:solidFill>
                  <a:schemeClr val="folHlink"/>
                </a:solidFill>
              </a:rPr>
              <a:t>：</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x)(</a:t>
            </a:r>
            <a:r>
              <a:rPr lang="en-US" altLang="zh-CN" smtClean="0">
                <a:solidFill>
                  <a:srgbClr val="0000CC"/>
                </a:solidFill>
                <a:sym typeface="Symbol" panose="05050102010706020507" pitchFamily="18" charset="2"/>
              </a:rPr>
              <a:t></a:t>
            </a:r>
            <a:r>
              <a:rPr lang="fr-FR" altLang="zh-CN" smtClean="0">
                <a:solidFill>
                  <a:srgbClr val="0000CC"/>
                </a:solidFill>
              </a:rPr>
              <a:t>y)G(x,y) </a:t>
            </a:r>
            <a:r>
              <a:rPr lang="fr-FR" altLang="en-US" noProof="1" smtClean="0">
                <a:solidFill>
                  <a:schemeClr val="accent1"/>
                </a:solidFill>
                <a:sym typeface="Symbol" panose="05050102010706020507" pitchFamily="18" charset="2"/>
              </a:rPr>
              <a:t></a:t>
            </a:r>
            <a:r>
              <a:rPr lang="en-US" altLang="zh-CN" smtClean="0">
                <a:solidFill>
                  <a:srgbClr val="0000CC"/>
                </a:solidFill>
                <a:sym typeface="Symbol" panose="05050102010706020507" pitchFamily="18" charset="2"/>
              </a:rPr>
              <a:t> </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y)(</a:t>
            </a:r>
            <a:r>
              <a:rPr lang="en-US" altLang="zh-CN" smtClean="0">
                <a:solidFill>
                  <a:srgbClr val="0000CC"/>
                </a:solidFill>
                <a:sym typeface="Symbol" panose="05050102010706020507" pitchFamily="18" charset="2"/>
              </a:rPr>
              <a:t></a:t>
            </a:r>
            <a:r>
              <a:rPr lang="fr-FR" altLang="zh-CN" smtClean="0">
                <a:solidFill>
                  <a:srgbClr val="0000CC"/>
                </a:solidFill>
              </a:rPr>
              <a:t>x)G(x,y)</a:t>
            </a:r>
            <a:r>
              <a:rPr lang="zh-CN" altLang="fr-FR" smtClean="0"/>
              <a:t>；</a:t>
            </a:r>
          </a:p>
          <a:p>
            <a:pPr marL="431800" indent="-457200" eaLnBrk="1" hangingPunct="1">
              <a:spcBef>
                <a:spcPct val="50000"/>
              </a:spcBef>
              <a:buFont typeface="Wingdings" panose="05000000000000000000" pitchFamily="2" charset="2"/>
              <a:buNone/>
            </a:pPr>
            <a:r>
              <a:rPr lang="en-US" altLang="zh-CN" smtClean="0"/>
              <a:t>		</a:t>
            </a:r>
            <a:r>
              <a:rPr lang="fr-FR" altLang="zh-CN" smtClean="0">
                <a:solidFill>
                  <a:schemeClr val="folHlink"/>
                </a:solidFill>
              </a:rPr>
              <a:t>I</a:t>
            </a:r>
            <a:r>
              <a:rPr lang="fr-FR" altLang="zh-CN" baseline="-25000" smtClean="0">
                <a:solidFill>
                  <a:schemeClr val="folHlink"/>
                </a:solidFill>
              </a:rPr>
              <a:t>26</a:t>
            </a:r>
            <a:r>
              <a:rPr lang="zh-CN" altLang="fr-FR" smtClean="0">
                <a:solidFill>
                  <a:schemeClr val="folHlink"/>
                </a:solidFill>
              </a:rPr>
              <a:t>：</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y)(</a:t>
            </a:r>
            <a:r>
              <a:rPr lang="en-US" altLang="zh-CN" smtClean="0">
                <a:solidFill>
                  <a:srgbClr val="0000CC"/>
                </a:solidFill>
                <a:sym typeface="Symbol" panose="05050102010706020507" pitchFamily="18" charset="2"/>
              </a:rPr>
              <a:t></a:t>
            </a:r>
            <a:r>
              <a:rPr lang="fr-FR" altLang="zh-CN" smtClean="0">
                <a:solidFill>
                  <a:srgbClr val="0000CC"/>
                </a:solidFill>
              </a:rPr>
              <a:t>x)G(x,y) </a:t>
            </a:r>
            <a:r>
              <a:rPr lang="fr-FR" altLang="en-US" noProof="1" smtClean="0">
                <a:solidFill>
                  <a:schemeClr val="accent1"/>
                </a:solidFill>
                <a:sym typeface="Symbol" panose="05050102010706020507" pitchFamily="18" charset="2"/>
              </a:rPr>
              <a:t></a:t>
            </a:r>
            <a:r>
              <a:rPr lang="en-US" altLang="zh-CN" smtClean="0">
                <a:solidFill>
                  <a:srgbClr val="0000CC"/>
                </a:solidFill>
                <a:sym typeface="Symbol" panose="05050102010706020507" pitchFamily="18" charset="2"/>
              </a:rPr>
              <a:t> </a:t>
            </a:r>
            <a:r>
              <a:rPr lang="fr-FR" altLang="zh-CN" smtClean="0">
                <a:solidFill>
                  <a:srgbClr val="0000CC"/>
                </a:solidFill>
              </a:rPr>
              <a:t>(</a:t>
            </a:r>
            <a:r>
              <a:rPr lang="en-US" altLang="zh-CN" smtClean="0">
                <a:solidFill>
                  <a:srgbClr val="0000CC"/>
                </a:solidFill>
                <a:sym typeface="Symbol" panose="05050102010706020507" pitchFamily="18" charset="2"/>
              </a:rPr>
              <a:t></a:t>
            </a:r>
            <a:r>
              <a:rPr lang="fr-FR" altLang="zh-CN" smtClean="0">
                <a:solidFill>
                  <a:srgbClr val="0000CC"/>
                </a:solidFill>
              </a:rPr>
              <a:t>x)(</a:t>
            </a:r>
            <a:r>
              <a:rPr lang="en-US" altLang="zh-CN" smtClean="0">
                <a:solidFill>
                  <a:srgbClr val="0000CC"/>
                </a:solidFill>
                <a:sym typeface="Symbol" panose="05050102010706020507" pitchFamily="18" charset="2"/>
              </a:rPr>
              <a:t></a:t>
            </a:r>
            <a:r>
              <a:rPr lang="fr-FR" altLang="zh-CN" smtClean="0">
                <a:solidFill>
                  <a:srgbClr val="0000CC"/>
                </a:solidFill>
              </a:rPr>
              <a:t>y)G(x,y)</a:t>
            </a:r>
            <a:r>
              <a:rPr lang="zh-CN" altLang="fr-FR" smtClean="0"/>
              <a:t>；</a:t>
            </a:r>
            <a:endParaRPr lang="zh-CN"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9059">
                                            <p:txEl>
                                              <p:pRg st="0" end="0"/>
                                            </p:txEl>
                                          </p:spTgt>
                                        </p:tgtEl>
                                        <p:attrNameLst>
                                          <p:attrName>style.visibility</p:attrName>
                                        </p:attrNameLst>
                                      </p:cBhvr>
                                      <p:to>
                                        <p:strVal val="visible"/>
                                      </p:to>
                                    </p:set>
                                    <p:animEffect transition="in" filter="slide(fromBottom)">
                                      <p:cBhvr>
                                        <p:cTn id="7" dur="500"/>
                                        <p:tgtEl>
                                          <p:spTgt spid="106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69059">
                                            <p:txEl>
                                              <p:pRg st="1" end="1"/>
                                            </p:txEl>
                                          </p:spTgt>
                                        </p:tgtEl>
                                        <p:attrNameLst>
                                          <p:attrName>style.visibility</p:attrName>
                                        </p:attrNameLst>
                                      </p:cBhvr>
                                      <p:to>
                                        <p:strVal val="visible"/>
                                      </p:to>
                                    </p:set>
                                    <p:animEffect transition="in" filter="slide(fromBottom)">
                                      <p:cBhvr>
                                        <p:cTn id="12" dur="500"/>
                                        <p:tgtEl>
                                          <p:spTgt spid="106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69059">
                                            <p:txEl>
                                              <p:pRg st="2" end="2"/>
                                            </p:txEl>
                                          </p:spTgt>
                                        </p:tgtEl>
                                        <p:attrNameLst>
                                          <p:attrName>style.visibility</p:attrName>
                                        </p:attrNameLst>
                                      </p:cBhvr>
                                      <p:to>
                                        <p:strVal val="visible"/>
                                      </p:to>
                                    </p:set>
                                    <p:animEffect transition="in" filter="slide(fromBottom)">
                                      <p:cBhvr>
                                        <p:cTn id="17" dur="500"/>
                                        <p:tgtEl>
                                          <p:spTgt spid="106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69059">
                                            <p:txEl>
                                              <p:pRg st="3" end="3"/>
                                            </p:txEl>
                                          </p:spTgt>
                                        </p:tgtEl>
                                        <p:attrNameLst>
                                          <p:attrName>style.visibility</p:attrName>
                                        </p:attrNameLst>
                                      </p:cBhvr>
                                      <p:to>
                                        <p:strVal val="visible"/>
                                      </p:to>
                                    </p:set>
                                    <p:animEffect transition="in" filter="slide(fromBottom)">
                                      <p:cBhvr>
                                        <p:cTn id="22" dur="500"/>
                                        <p:tgtEl>
                                          <p:spTgt spid="1069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69059">
                                            <p:txEl>
                                              <p:pRg st="4" end="4"/>
                                            </p:txEl>
                                          </p:spTgt>
                                        </p:tgtEl>
                                        <p:attrNameLst>
                                          <p:attrName>style.visibility</p:attrName>
                                        </p:attrNameLst>
                                      </p:cBhvr>
                                      <p:to>
                                        <p:strVal val="visible"/>
                                      </p:to>
                                    </p:set>
                                    <p:animEffect transition="in" filter="slide(fromBottom)">
                                      <p:cBhvr>
                                        <p:cTn id="27" dur="500"/>
                                        <p:tgtEl>
                                          <p:spTgt spid="10690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69059">
                                            <p:txEl>
                                              <p:pRg st="5" end="5"/>
                                            </p:txEl>
                                          </p:spTgt>
                                        </p:tgtEl>
                                        <p:attrNameLst>
                                          <p:attrName>style.visibility</p:attrName>
                                        </p:attrNameLst>
                                      </p:cBhvr>
                                      <p:to>
                                        <p:strVal val="visible"/>
                                      </p:to>
                                    </p:set>
                                    <p:animEffect transition="in" filter="slide(fromBottom)">
                                      <p:cBhvr>
                                        <p:cTn id="32" dur="500"/>
                                        <p:tgtEl>
                                          <p:spTgt spid="1069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5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2789C4B-2234-43A0-B453-0FC50A4E30E8}"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3187" name="Rectangle 2"/>
          <p:cNvSpPr>
            <a:spLocks noGrp="1" noChangeArrowheads="1"/>
          </p:cNvSpPr>
          <p:nvPr>
            <p:ph type="title"/>
          </p:nvPr>
        </p:nvSpPr>
        <p:spPr/>
        <p:txBody>
          <a:bodyPr/>
          <a:lstStyle/>
          <a:p>
            <a:pPr eaLnBrk="1" hangingPunct="1"/>
            <a:r>
              <a:rPr lang="zh-CN" altLang="en-US" sz="3200" noProof="1" smtClean="0"/>
              <a:t>量词关系图</a:t>
            </a:r>
            <a:endParaRPr lang="zh-CN" altLang="en-US" sz="3200" smtClean="0"/>
          </a:p>
        </p:txBody>
      </p:sp>
      <p:sp>
        <p:nvSpPr>
          <p:cNvPr id="1083396" name="Rectangle 4"/>
          <p:cNvSpPr>
            <a:spLocks noChangeArrowheads="1"/>
          </p:cNvSpPr>
          <p:nvPr/>
        </p:nvSpPr>
        <p:spPr bwMode="auto">
          <a:xfrm>
            <a:off x="4500563" y="4768850"/>
            <a:ext cx="7524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38</a:t>
            </a:r>
          </a:p>
        </p:txBody>
      </p:sp>
      <p:sp>
        <p:nvSpPr>
          <p:cNvPr id="93189" name="Oval 5"/>
          <p:cNvSpPr>
            <a:spLocks noChangeArrowheads="1"/>
          </p:cNvSpPr>
          <p:nvPr/>
        </p:nvSpPr>
        <p:spPr bwMode="auto">
          <a:xfrm>
            <a:off x="3962400" y="2057400"/>
            <a:ext cx="152400" cy="15240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93190" name="Oval 6"/>
          <p:cNvSpPr>
            <a:spLocks noChangeArrowheads="1"/>
          </p:cNvSpPr>
          <p:nvPr/>
        </p:nvSpPr>
        <p:spPr bwMode="auto">
          <a:xfrm>
            <a:off x="5638800" y="2057400"/>
            <a:ext cx="152400" cy="15240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93191" name="Oval 7"/>
          <p:cNvSpPr>
            <a:spLocks noChangeArrowheads="1"/>
          </p:cNvSpPr>
          <p:nvPr/>
        </p:nvSpPr>
        <p:spPr bwMode="auto">
          <a:xfrm>
            <a:off x="3962400" y="4800600"/>
            <a:ext cx="152400" cy="15240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93192" name="Oval 8"/>
          <p:cNvSpPr>
            <a:spLocks noChangeArrowheads="1"/>
          </p:cNvSpPr>
          <p:nvPr/>
        </p:nvSpPr>
        <p:spPr bwMode="auto">
          <a:xfrm>
            <a:off x="5638800" y="4800600"/>
            <a:ext cx="152400" cy="15240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93193" name="Oval 9"/>
          <p:cNvSpPr>
            <a:spLocks noChangeArrowheads="1"/>
          </p:cNvSpPr>
          <p:nvPr/>
        </p:nvSpPr>
        <p:spPr bwMode="auto">
          <a:xfrm>
            <a:off x="2971800" y="2851150"/>
            <a:ext cx="152400" cy="17145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93194" name="Oval 10"/>
          <p:cNvSpPr>
            <a:spLocks noChangeArrowheads="1"/>
          </p:cNvSpPr>
          <p:nvPr/>
        </p:nvSpPr>
        <p:spPr bwMode="auto">
          <a:xfrm>
            <a:off x="2971800" y="3987800"/>
            <a:ext cx="152400" cy="17145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93195" name="Oval 11"/>
          <p:cNvSpPr>
            <a:spLocks noChangeArrowheads="1"/>
          </p:cNvSpPr>
          <p:nvPr/>
        </p:nvSpPr>
        <p:spPr bwMode="auto">
          <a:xfrm>
            <a:off x="6629400" y="2819400"/>
            <a:ext cx="152400" cy="17145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93196" name="Oval 12"/>
          <p:cNvSpPr>
            <a:spLocks noChangeArrowheads="1"/>
          </p:cNvSpPr>
          <p:nvPr/>
        </p:nvSpPr>
        <p:spPr bwMode="auto">
          <a:xfrm>
            <a:off x="6629400" y="3956050"/>
            <a:ext cx="152400" cy="171450"/>
          </a:xfrm>
          <a:prstGeom prst="ellipse">
            <a:avLst/>
          </a:prstGeom>
          <a:solidFill>
            <a:schemeClr val="accent1"/>
          </a:solidFill>
          <a:ln w="9525">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1083405" name="Line 13"/>
          <p:cNvSpPr>
            <a:spLocks noChangeShapeType="1"/>
          </p:cNvSpPr>
          <p:nvPr/>
        </p:nvSpPr>
        <p:spPr bwMode="auto">
          <a:xfrm>
            <a:off x="4114800" y="2133600"/>
            <a:ext cx="1524000" cy="0"/>
          </a:xfrm>
          <a:prstGeom prst="line">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06" name="Line 14"/>
          <p:cNvSpPr>
            <a:spLocks noChangeShapeType="1"/>
          </p:cNvSpPr>
          <p:nvPr/>
        </p:nvSpPr>
        <p:spPr bwMode="auto">
          <a:xfrm>
            <a:off x="4114800" y="4876800"/>
            <a:ext cx="1524000" cy="0"/>
          </a:xfrm>
          <a:prstGeom prst="line">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07" name="Line 15"/>
          <p:cNvSpPr>
            <a:spLocks noChangeShapeType="1"/>
          </p:cNvSpPr>
          <p:nvPr/>
        </p:nvSpPr>
        <p:spPr bwMode="auto">
          <a:xfrm flipH="1">
            <a:off x="3095625" y="2162175"/>
            <a:ext cx="863600" cy="719138"/>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08" name="Line 16"/>
          <p:cNvSpPr>
            <a:spLocks noChangeShapeType="1"/>
          </p:cNvSpPr>
          <p:nvPr/>
        </p:nvSpPr>
        <p:spPr bwMode="auto">
          <a:xfrm flipH="1">
            <a:off x="5791200" y="4114800"/>
            <a:ext cx="863600" cy="719138"/>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09" name="Line 17"/>
          <p:cNvSpPr>
            <a:spLocks noChangeShapeType="1"/>
          </p:cNvSpPr>
          <p:nvPr/>
        </p:nvSpPr>
        <p:spPr bwMode="auto">
          <a:xfrm>
            <a:off x="5791200" y="2133600"/>
            <a:ext cx="863600" cy="719138"/>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10" name="Line 18"/>
          <p:cNvSpPr>
            <a:spLocks noChangeShapeType="1"/>
          </p:cNvSpPr>
          <p:nvPr/>
        </p:nvSpPr>
        <p:spPr bwMode="auto">
          <a:xfrm>
            <a:off x="3095625" y="4124325"/>
            <a:ext cx="863600" cy="719138"/>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11" name="Line 19"/>
          <p:cNvSpPr>
            <a:spLocks noChangeShapeType="1"/>
          </p:cNvSpPr>
          <p:nvPr/>
        </p:nvSpPr>
        <p:spPr bwMode="auto">
          <a:xfrm>
            <a:off x="6705600" y="3014663"/>
            <a:ext cx="0" cy="935037"/>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12" name="Line 20"/>
          <p:cNvSpPr>
            <a:spLocks noChangeShapeType="1"/>
          </p:cNvSpPr>
          <p:nvPr/>
        </p:nvSpPr>
        <p:spPr bwMode="auto">
          <a:xfrm>
            <a:off x="3048000" y="3027363"/>
            <a:ext cx="0" cy="935037"/>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3415" name="Rectangle 23"/>
          <p:cNvSpPr>
            <a:spLocks noChangeArrowheads="1"/>
          </p:cNvSpPr>
          <p:nvPr/>
        </p:nvSpPr>
        <p:spPr bwMode="auto">
          <a:xfrm>
            <a:off x="4500563" y="1484313"/>
            <a:ext cx="7921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37</a:t>
            </a:r>
          </a:p>
        </p:txBody>
      </p:sp>
      <p:sp>
        <p:nvSpPr>
          <p:cNvPr id="93206" name="Rectangle 24"/>
          <p:cNvSpPr>
            <a:spLocks noChangeArrowheads="1"/>
          </p:cNvSpPr>
          <p:nvPr/>
        </p:nvSpPr>
        <p:spPr bwMode="auto">
          <a:xfrm>
            <a:off x="2700338" y="1557338"/>
            <a:ext cx="172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(x)(y)</a:t>
            </a:r>
          </a:p>
        </p:txBody>
      </p:sp>
      <p:sp>
        <p:nvSpPr>
          <p:cNvPr id="93207" name="Rectangle 25"/>
          <p:cNvSpPr>
            <a:spLocks noChangeArrowheads="1"/>
          </p:cNvSpPr>
          <p:nvPr/>
        </p:nvSpPr>
        <p:spPr bwMode="auto">
          <a:xfrm>
            <a:off x="5364163" y="1557338"/>
            <a:ext cx="172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(y)(x)</a:t>
            </a:r>
          </a:p>
        </p:txBody>
      </p:sp>
      <p:sp>
        <p:nvSpPr>
          <p:cNvPr id="1083418" name="Rectangle 26"/>
          <p:cNvSpPr>
            <a:spLocks noChangeArrowheads="1"/>
          </p:cNvSpPr>
          <p:nvPr/>
        </p:nvSpPr>
        <p:spPr bwMode="auto">
          <a:xfrm>
            <a:off x="2771775" y="2060575"/>
            <a:ext cx="792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22</a:t>
            </a:r>
          </a:p>
        </p:txBody>
      </p:sp>
      <p:sp>
        <p:nvSpPr>
          <p:cNvPr id="1083419" name="Rectangle 27"/>
          <p:cNvSpPr>
            <a:spLocks noChangeArrowheads="1"/>
          </p:cNvSpPr>
          <p:nvPr/>
        </p:nvSpPr>
        <p:spPr bwMode="auto">
          <a:xfrm>
            <a:off x="6156325" y="2060575"/>
            <a:ext cx="71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23</a:t>
            </a:r>
          </a:p>
        </p:txBody>
      </p:sp>
      <p:sp>
        <p:nvSpPr>
          <p:cNvPr id="93210" name="Rectangle 28"/>
          <p:cNvSpPr>
            <a:spLocks noChangeArrowheads="1"/>
          </p:cNvSpPr>
          <p:nvPr/>
        </p:nvSpPr>
        <p:spPr bwMode="auto">
          <a:xfrm>
            <a:off x="1116013" y="2643188"/>
            <a:ext cx="1658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y)(x)</a:t>
            </a:r>
          </a:p>
        </p:txBody>
      </p:sp>
      <p:sp>
        <p:nvSpPr>
          <p:cNvPr id="93211" name="Rectangle 29"/>
          <p:cNvSpPr>
            <a:spLocks noChangeArrowheads="1"/>
          </p:cNvSpPr>
          <p:nvPr/>
        </p:nvSpPr>
        <p:spPr bwMode="auto">
          <a:xfrm>
            <a:off x="6705600" y="2643188"/>
            <a:ext cx="165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x)(y)</a:t>
            </a:r>
          </a:p>
        </p:txBody>
      </p:sp>
      <p:sp>
        <p:nvSpPr>
          <p:cNvPr id="1083423" name="Rectangle 31"/>
          <p:cNvSpPr>
            <a:spLocks noChangeArrowheads="1"/>
          </p:cNvSpPr>
          <p:nvPr/>
        </p:nvSpPr>
        <p:spPr bwMode="auto">
          <a:xfrm>
            <a:off x="2379663" y="3141663"/>
            <a:ext cx="752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24</a:t>
            </a:r>
          </a:p>
        </p:txBody>
      </p:sp>
      <p:sp>
        <p:nvSpPr>
          <p:cNvPr id="1083424" name="Rectangle 32"/>
          <p:cNvSpPr>
            <a:spLocks noChangeArrowheads="1"/>
          </p:cNvSpPr>
          <p:nvPr/>
        </p:nvSpPr>
        <p:spPr bwMode="auto">
          <a:xfrm>
            <a:off x="6629400" y="3214688"/>
            <a:ext cx="617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21</a:t>
            </a:r>
          </a:p>
        </p:txBody>
      </p:sp>
      <p:sp>
        <p:nvSpPr>
          <p:cNvPr id="93214" name="Rectangle 33"/>
          <p:cNvSpPr>
            <a:spLocks noChangeArrowheads="1"/>
          </p:cNvSpPr>
          <p:nvPr/>
        </p:nvSpPr>
        <p:spPr bwMode="auto">
          <a:xfrm>
            <a:off x="1116013" y="3786188"/>
            <a:ext cx="1658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p>
        </p:txBody>
      </p:sp>
      <p:sp>
        <p:nvSpPr>
          <p:cNvPr id="93215" name="Rectangle 34"/>
          <p:cNvSpPr>
            <a:spLocks noChangeArrowheads="1"/>
          </p:cNvSpPr>
          <p:nvPr/>
        </p:nvSpPr>
        <p:spPr bwMode="auto">
          <a:xfrm>
            <a:off x="6705600" y="3786188"/>
            <a:ext cx="1658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p>
        </p:txBody>
      </p:sp>
      <p:sp>
        <p:nvSpPr>
          <p:cNvPr id="1083428" name="Rectangle 36"/>
          <p:cNvSpPr>
            <a:spLocks noChangeArrowheads="1"/>
          </p:cNvSpPr>
          <p:nvPr/>
        </p:nvSpPr>
        <p:spPr bwMode="auto">
          <a:xfrm>
            <a:off x="2997200" y="4222750"/>
            <a:ext cx="71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25</a:t>
            </a:r>
          </a:p>
        </p:txBody>
      </p:sp>
      <p:sp>
        <p:nvSpPr>
          <p:cNvPr id="1083429" name="Rectangle 37"/>
          <p:cNvSpPr>
            <a:spLocks noChangeArrowheads="1"/>
          </p:cNvSpPr>
          <p:nvPr/>
        </p:nvSpPr>
        <p:spPr bwMode="auto">
          <a:xfrm>
            <a:off x="6223000" y="4222750"/>
            <a:ext cx="725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0"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26</a:t>
            </a:r>
          </a:p>
        </p:txBody>
      </p:sp>
      <p:sp>
        <p:nvSpPr>
          <p:cNvPr id="93218" name="Rectangle 38"/>
          <p:cNvSpPr>
            <a:spLocks noChangeArrowheads="1"/>
          </p:cNvSpPr>
          <p:nvPr/>
        </p:nvSpPr>
        <p:spPr bwMode="auto">
          <a:xfrm>
            <a:off x="2924175" y="4900613"/>
            <a:ext cx="1592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p>
        </p:txBody>
      </p:sp>
      <p:sp>
        <p:nvSpPr>
          <p:cNvPr id="93219" name="Rectangle 39"/>
          <p:cNvSpPr>
            <a:spLocks noChangeArrowheads="1"/>
          </p:cNvSpPr>
          <p:nvPr/>
        </p:nvSpPr>
        <p:spPr bwMode="auto">
          <a:xfrm>
            <a:off x="5280025" y="4900613"/>
            <a:ext cx="1592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r>
              <a:rPr kumimoji="1" lang="en-US" altLang="zh-CN" sz="3200">
                <a:solidFill>
                  <a:schemeClr val="tx1"/>
                </a:solidFill>
                <a:latin typeface="Times New Roman" panose="02020603050405020304" pitchFamily="18" charset="0"/>
                <a:cs typeface="Times New Roman" panose="02020603050405020304" pitchFamily="18" charset="0"/>
              </a:rPr>
              <a:t>(</a:t>
            </a:r>
            <a:r>
              <a:rPr kumimoji="1" lang="en-US" altLang="zh-CN" sz="3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83405"/>
                                        </p:tgtEl>
                                        <p:attrNameLst>
                                          <p:attrName>style.visibility</p:attrName>
                                        </p:attrNameLst>
                                      </p:cBhvr>
                                      <p:to>
                                        <p:strVal val="visible"/>
                                      </p:to>
                                    </p:set>
                                    <p:anim calcmode="lin" valueType="num">
                                      <p:cBhvr>
                                        <p:cTn id="7" dur="500" fill="hold"/>
                                        <p:tgtEl>
                                          <p:spTgt spid="1083405"/>
                                        </p:tgtEl>
                                        <p:attrNameLst>
                                          <p:attrName>ppt_w</p:attrName>
                                        </p:attrNameLst>
                                      </p:cBhvr>
                                      <p:tavLst>
                                        <p:tav tm="0">
                                          <p:val>
                                            <p:fltVal val="0"/>
                                          </p:val>
                                        </p:tav>
                                        <p:tav tm="100000">
                                          <p:val>
                                            <p:strVal val="#ppt_w"/>
                                          </p:val>
                                        </p:tav>
                                      </p:tavLst>
                                    </p:anim>
                                    <p:anim calcmode="lin" valueType="num">
                                      <p:cBhvr>
                                        <p:cTn id="8" dur="500" fill="hold"/>
                                        <p:tgtEl>
                                          <p:spTgt spid="108340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83415"/>
                                        </p:tgtEl>
                                        <p:attrNameLst>
                                          <p:attrName>style.visibility</p:attrName>
                                        </p:attrNameLst>
                                      </p:cBhvr>
                                      <p:to>
                                        <p:strVal val="visible"/>
                                      </p:to>
                                    </p:se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83409"/>
                                        </p:tgtEl>
                                        <p:attrNameLst>
                                          <p:attrName>style.visibility</p:attrName>
                                        </p:attrNameLst>
                                      </p:cBhvr>
                                      <p:to>
                                        <p:strVal val="visible"/>
                                      </p:to>
                                    </p:set>
                                    <p:animEffect transition="in" filter="wipe(left)">
                                      <p:cBhvr>
                                        <p:cTn id="15" dur="500"/>
                                        <p:tgtEl>
                                          <p:spTgt spid="1083409"/>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083419"/>
                                        </p:tgtEl>
                                        <p:attrNameLst>
                                          <p:attrName>style.visibility</p:attrName>
                                        </p:attrNameLst>
                                      </p:cBhvr>
                                      <p:to>
                                        <p:strVal val="visible"/>
                                      </p:to>
                                    </p:set>
                                  </p:childTnLst>
                                </p:cTn>
                              </p:par>
                            </p:childTnLst>
                          </p:cTn>
                        </p:par>
                        <p:par>
                          <p:cTn id="19" fill="hold" nodeType="afterGroup">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83411"/>
                                        </p:tgtEl>
                                        <p:attrNameLst>
                                          <p:attrName>style.visibility</p:attrName>
                                        </p:attrNameLst>
                                      </p:cBhvr>
                                      <p:to>
                                        <p:strVal val="visible"/>
                                      </p:to>
                                    </p:set>
                                    <p:animEffect transition="in" filter="wipe(up)">
                                      <p:cBhvr>
                                        <p:cTn id="22" dur="500"/>
                                        <p:tgtEl>
                                          <p:spTgt spid="1083411"/>
                                        </p:tgtEl>
                                      </p:cBhvr>
                                    </p:animEffec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083424"/>
                                        </p:tgtEl>
                                        <p:attrNameLst>
                                          <p:attrName>style.visibility</p:attrName>
                                        </p:attrNameLst>
                                      </p:cBhvr>
                                      <p:to>
                                        <p:strVal val="visible"/>
                                      </p:to>
                                    </p:set>
                                  </p:childTnLst>
                                </p:cTn>
                              </p:par>
                            </p:childTnLst>
                          </p:cTn>
                        </p:par>
                        <p:par>
                          <p:cTn id="26" fill="hold" nodeType="afterGroup">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1083408"/>
                                        </p:tgtEl>
                                        <p:attrNameLst>
                                          <p:attrName>style.visibility</p:attrName>
                                        </p:attrNameLst>
                                      </p:cBhvr>
                                      <p:to>
                                        <p:strVal val="visible"/>
                                      </p:to>
                                    </p:set>
                                    <p:animEffect transition="in" filter="wipe(right)">
                                      <p:cBhvr>
                                        <p:cTn id="29" dur="500"/>
                                        <p:tgtEl>
                                          <p:spTgt spid="1083408"/>
                                        </p:tgtEl>
                                      </p:cBhvr>
                                    </p:animEffect>
                                  </p:childTnLst>
                                </p:cTn>
                              </p:par>
                            </p:childTnLst>
                          </p:cTn>
                        </p:par>
                        <p:par>
                          <p:cTn id="30" fill="hold" nodeType="afterGroup">
                            <p:stCondLst>
                              <p:cond delay="3500"/>
                            </p:stCondLst>
                            <p:childTnLst>
                              <p:par>
                                <p:cTn id="31" presetID="1" presetClass="entr" presetSubtype="0" fill="hold" grpId="0" nodeType="afterEffect">
                                  <p:stCondLst>
                                    <p:cond delay="0"/>
                                  </p:stCondLst>
                                  <p:childTnLst>
                                    <p:set>
                                      <p:cBhvr>
                                        <p:cTn id="32" dur="1" fill="hold">
                                          <p:stCondLst>
                                            <p:cond delay="499"/>
                                          </p:stCondLst>
                                        </p:cTn>
                                        <p:tgtEl>
                                          <p:spTgt spid="1083429"/>
                                        </p:tgtEl>
                                        <p:attrNameLst>
                                          <p:attrName>style.visibility</p:attrName>
                                        </p:attrNameLst>
                                      </p:cBhvr>
                                      <p:to>
                                        <p:strVal val="visible"/>
                                      </p:to>
                                    </p:set>
                                  </p:childTnLst>
                                </p:cTn>
                              </p:par>
                            </p:childTnLst>
                          </p:cTn>
                        </p:par>
                        <p:par>
                          <p:cTn id="33" fill="hold" nodeType="afterGroup">
                            <p:stCondLst>
                              <p:cond delay="4000"/>
                            </p:stCondLst>
                            <p:childTnLst>
                              <p:par>
                                <p:cTn id="34" presetID="17" presetClass="entr" presetSubtype="10" fill="hold" grpId="0" nodeType="afterEffect">
                                  <p:stCondLst>
                                    <p:cond delay="0"/>
                                  </p:stCondLst>
                                  <p:childTnLst>
                                    <p:set>
                                      <p:cBhvr>
                                        <p:cTn id="35" dur="1" fill="hold">
                                          <p:stCondLst>
                                            <p:cond delay="0"/>
                                          </p:stCondLst>
                                        </p:cTn>
                                        <p:tgtEl>
                                          <p:spTgt spid="1083406"/>
                                        </p:tgtEl>
                                        <p:attrNameLst>
                                          <p:attrName>style.visibility</p:attrName>
                                        </p:attrNameLst>
                                      </p:cBhvr>
                                      <p:to>
                                        <p:strVal val="visible"/>
                                      </p:to>
                                    </p:set>
                                    <p:anim calcmode="lin" valueType="num">
                                      <p:cBhvr>
                                        <p:cTn id="36" dur="500" fill="hold"/>
                                        <p:tgtEl>
                                          <p:spTgt spid="1083406"/>
                                        </p:tgtEl>
                                        <p:attrNameLst>
                                          <p:attrName>ppt_w</p:attrName>
                                        </p:attrNameLst>
                                      </p:cBhvr>
                                      <p:tavLst>
                                        <p:tav tm="0">
                                          <p:val>
                                            <p:fltVal val="0"/>
                                          </p:val>
                                        </p:tav>
                                        <p:tav tm="100000">
                                          <p:val>
                                            <p:strVal val="#ppt_w"/>
                                          </p:val>
                                        </p:tav>
                                      </p:tavLst>
                                    </p:anim>
                                    <p:anim calcmode="lin" valueType="num">
                                      <p:cBhvr>
                                        <p:cTn id="37" dur="500" fill="hold"/>
                                        <p:tgtEl>
                                          <p:spTgt spid="1083406"/>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1083396">
                                            <p:txEl>
                                              <p:pRg st="0" end="0"/>
                                            </p:txEl>
                                          </p:spTgt>
                                        </p:tgtEl>
                                        <p:attrNameLst>
                                          <p:attrName>style.visibility</p:attrName>
                                        </p:attrNameLst>
                                      </p:cBhvr>
                                      <p:to>
                                        <p:strVal val="visible"/>
                                      </p:to>
                                    </p:set>
                                  </p:childTnLst>
                                </p:cTn>
                              </p:par>
                            </p:childTnLst>
                          </p:cTn>
                        </p:par>
                        <p:par>
                          <p:cTn id="41" fill="hold" nodeType="afterGroup">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1083410"/>
                                        </p:tgtEl>
                                        <p:attrNameLst>
                                          <p:attrName>style.visibility</p:attrName>
                                        </p:attrNameLst>
                                      </p:cBhvr>
                                      <p:to>
                                        <p:strVal val="visible"/>
                                      </p:to>
                                    </p:set>
                                    <p:animEffect transition="in" filter="wipe(left)">
                                      <p:cBhvr>
                                        <p:cTn id="44" dur="500"/>
                                        <p:tgtEl>
                                          <p:spTgt spid="1083410"/>
                                        </p:tgtEl>
                                      </p:cBhvr>
                                    </p:animEffect>
                                  </p:childTnLst>
                                </p:cTn>
                              </p:par>
                            </p:childTnLst>
                          </p:cTn>
                        </p:par>
                        <p:par>
                          <p:cTn id="45" fill="hold" nodeType="afterGroup">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1083428"/>
                                        </p:tgtEl>
                                        <p:attrNameLst>
                                          <p:attrName>style.visibility</p:attrName>
                                        </p:attrNameLst>
                                      </p:cBhvr>
                                      <p:to>
                                        <p:strVal val="visible"/>
                                      </p:to>
                                    </p:set>
                                  </p:childTnLst>
                                </p:cTn>
                              </p:par>
                            </p:childTnLst>
                          </p:cTn>
                        </p:par>
                        <p:par>
                          <p:cTn id="48" fill="hold" nodeType="afterGroup">
                            <p:stCondLst>
                              <p:cond delay="6000"/>
                            </p:stCondLst>
                            <p:childTnLst>
                              <p:par>
                                <p:cTn id="49" presetID="22" presetClass="entr" presetSubtype="1" fill="hold" grpId="0" nodeType="afterEffect">
                                  <p:stCondLst>
                                    <p:cond delay="0"/>
                                  </p:stCondLst>
                                  <p:childTnLst>
                                    <p:set>
                                      <p:cBhvr>
                                        <p:cTn id="50" dur="1" fill="hold">
                                          <p:stCondLst>
                                            <p:cond delay="0"/>
                                          </p:stCondLst>
                                        </p:cTn>
                                        <p:tgtEl>
                                          <p:spTgt spid="1083412"/>
                                        </p:tgtEl>
                                        <p:attrNameLst>
                                          <p:attrName>style.visibility</p:attrName>
                                        </p:attrNameLst>
                                      </p:cBhvr>
                                      <p:to>
                                        <p:strVal val="visible"/>
                                      </p:to>
                                    </p:set>
                                    <p:animEffect transition="in" filter="wipe(up)">
                                      <p:cBhvr>
                                        <p:cTn id="51" dur="500"/>
                                        <p:tgtEl>
                                          <p:spTgt spid="1083412"/>
                                        </p:tgtEl>
                                      </p:cBhvr>
                                    </p:animEffect>
                                  </p:childTnLst>
                                </p:cTn>
                              </p:par>
                            </p:childTnLst>
                          </p:cTn>
                        </p:par>
                        <p:par>
                          <p:cTn id="52" fill="hold" nodeType="afterGroup">
                            <p:stCondLst>
                              <p:cond delay="6500"/>
                            </p:stCondLst>
                            <p:childTnLst>
                              <p:par>
                                <p:cTn id="53" presetID="1" presetClass="entr" presetSubtype="0" fill="hold" grpId="0" nodeType="afterEffect">
                                  <p:stCondLst>
                                    <p:cond delay="0"/>
                                  </p:stCondLst>
                                  <p:childTnLst>
                                    <p:set>
                                      <p:cBhvr>
                                        <p:cTn id="54" dur="1" fill="hold">
                                          <p:stCondLst>
                                            <p:cond delay="499"/>
                                          </p:stCondLst>
                                        </p:cTn>
                                        <p:tgtEl>
                                          <p:spTgt spid="1083423"/>
                                        </p:tgtEl>
                                        <p:attrNameLst>
                                          <p:attrName>style.visibility</p:attrName>
                                        </p:attrNameLst>
                                      </p:cBhvr>
                                      <p:to>
                                        <p:strVal val="visible"/>
                                      </p:to>
                                    </p:set>
                                  </p:childTnLst>
                                </p:cTn>
                              </p:par>
                            </p:childTnLst>
                          </p:cTn>
                        </p:par>
                        <p:par>
                          <p:cTn id="55" fill="hold" nodeType="afterGroup">
                            <p:stCondLst>
                              <p:cond delay="7000"/>
                            </p:stCondLst>
                            <p:childTnLst>
                              <p:par>
                                <p:cTn id="56" presetID="22" presetClass="entr" presetSubtype="2" fill="hold" grpId="0" nodeType="afterEffect">
                                  <p:stCondLst>
                                    <p:cond delay="0"/>
                                  </p:stCondLst>
                                  <p:childTnLst>
                                    <p:set>
                                      <p:cBhvr>
                                        <p:cTn id="57" dur="1" fill="hold">
                                          <p:stCondLst>
                                            <p:cond delay="0"/>
                                          </p:stCondLst>
                                        </p:cTn>
                                        <p:tgtEl>
                                          <p:spTgt spid="1083407"/>
                                        </p:tgtEl>
                                        <p:attrNameLst>
                                          <p:attrName>style.visibility</p:attrName>
                                        </p:attrNameLst>
                                      </p:cBhvr>
                                      <p:to>
                                        <p:strVal val="visible"/>
                                      </p:to>
                                    </p:set>
                                    <p:animEffect transition="in" filter="wipe(right)">
                                      <p:cBhvr>
                                        <p:cTn id="58" dur="500"/>
                                        <p:tgtEl>
                                          <p:spTgt spid="1083407"/>
                                        </p:tgtEl>
                                      </p:cBhvr>
                                    </p:animEffect>
                                  </p:childTnLst>
                                </p:cTn>
                              </p:par>
                            </p:childTnLst>
                          </p:cTn>
                        </p:par>
                        <p:par>
                          <p:cTn id="59" fill="hold" nodeType="afterGroup">
                            <p:stCondLst>
                              <p:cond delay="7500"/>
                            </p:stCondLst>
                            <p:childTnLst>
                              <p:par>
                                <p:cTn id="60" presetID="1" presetClass="entr" presetSubtype="0" fill="hold" grpId="0" nodeType="afterEffect">
                                  <p:stCondLst>
                                    <p:cond delay="0"/>
                                  </p:stCondLst>
                                  <p:childTnLst>
                                    <p:set>
                                      <p:cBhvr>
                                        <p:cTn id="61" dur="1" fill="hold">
                                          <p:stCondLst>
                                            <p:cond delay="499"/>
                                          </p:stCondLst>
                                        </p:cTn>
                                        <p:tgtEl>
                                          <p:spTgt spid="1083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6" grpId="0" build="p" autoUpdateAnimBg="0" advAuto="0"/>
      <p:bldP spid="1083405" grpId="0" animBg="1"/>
      <p:bldP spid="1083406" grpId="0" animBg="1"/>
      <p:bldP spid="1083407" grpId="0" animBg="1"/>
      <p:bldP spid="1083408" grpId="0" animBg="1"/>
      <p:bldP spid="1083409" grpId="0" animBg="1"/>
      <p:bldP spid="1083410" grpId="0" animBg="1"/>
      <p:bldP spid="1083411" grpId="0" animBg="1"/>
      <p:bldP spid="1083412" grpId="0" animBg="1"/>
      <p:bldP spid="1083415" grpId="0" autoUpdateAnimBg="0"/>
      <p:bldP spid="1083418" grpId="0" autoUpdateAnimBg="0"/>
      <p:bldP spid="1083419" grpId="0" autoUpdateAnimBg="0"/>
      <p:bldP spid="1083423" grpId="0" autoUpdateAnimBg="0"/>
      <p:bldP spid="1083424" grpId="0" autoUpdateAnimBg="0"/>
      <p:bldP spid="1083428" grpId="0" autoUpdateAnimBg="0"/>
      <p:bldP spid="1083429"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681569AC-8970-4409-B725-0F720C994A08}"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4211" name="Rectangle 2"/>
          <p:cNvSpPr>
            <a:spLocks noGrp="1" noChangeArrowheads="1"/>
          </p:cNvSpPr>
          <p:nvPr>
            <p:ph type="title"/>
          </p:nvPr>
        </p:nvSpPr>
        <p:spPr/>
        <p:txBody>
          <a:bodyPr/>
          <a:lstStyle/>
          <a:p>
            <a:pPr eaLnBrk="1" hangingPunct="1"/>
            <a:r>
              <a:rPr lang="zh-CN" altLang="en-US" smtClean="0"/>
              <a:t>二、推理规则</a:t>
            </a:r>
          </a:p>
        </p:txBody>
      </p:sp>
      <p:sp>
        <p:nvSpPr>
          <p:cNvPr id="1005571" name="Rectangle 3"/>
          <p:cNvSpPr>
            <a:spLocks noGrp="1" noChangeArrowheads="1"/>
          </p:cNvSpPr>
          <p:nvPr>
            <p:ph type="body" idx="1"/>
          </p:nvPr>
        </p:nvSpPr>
        <p:spPr>
          <a:xfrm>
            <a:off x="468313" y="1125538"/>
            <a:ext cx="8496300" cy="5441950"/>
          </a:xfrm>
        </p:spPr>
        <p:txBody>
          <a:bodyPr lIns="36000" rIns="36000"/>
          <a:lstStyle/>
          <a:p>
            <a:pPr marL="0" indent="0" eaLnBrk="1" hangingPunct="1">
              <a:lnSpc>
                <a:spcPct val="110000"/>
              </a:lnSpc>
              <a:spcBef>
                <a:spcPct val="10000"/>
              </a:spcBef>
              <a:buFont typeface="Wingdings" panose="05000000000000000000" pitchFamily="2" charset="2"/>
              <a:buNone/>
              <a:defRPr/>
            </a:pPr>
            <a:r>
              <a:rPr lang="en-US" altLang="zh-CN" dirty="0" smtClean="0">
                <a:solidFill>
                  <a:schemeClr val="accent1"/>
                </a:solidFill>
                <a:latin typeface="Times New Roman" pitchFamily="18" charset="0"/>
                <a:cs typeface="Times New Roman" pitchFamily="18" charset="0"/>
              </a:rPr>
              <a:t>1</a:t>
            </a:r>
            <a:r>
              <a:rPr lang="zh-CN" altLang="en-US" dirty="0" smtClean="0">
                <a:solidFill>
                  <a:schemeClr val="accent1"/>
                </a:solidFill>
                <a:latin typeface="Times New Roman" pitchFamily="18" charset="0"/>
                <a:cs typeface="Times New Roman" pitchFamily="18" charset="0"/>
              </a:rPr>
              <a:t>、</a:t>
            </a:r>
            <a:r>
              <a:rPr lang="en-US" altLang="zh-CN" dirty="0" smtClean="0">
                <a:latin typeface="Times New Roman" pitchFamily="18" charset="0"/>
                <a:cs typeface="Times New Roman" pitchFamily="18" charset="0"/>
              </a:rPr>
              <a:t>US</a:t>
            </a:r>
            <a:r>
              <a:rPr lang="zh-CN" altLang="en-US" dirty="0" smtClean="0">
                <a:latin typeface="Times New Roman" pitchFamily="18" charset="0"/>
                <a:cs typeface="Times New Roman" pitchFamily="18" charset="0"/>
              </a:rPr>
              <a:t>（全称特指规则，</a:t>
            </a:r>
            <a:r>
              <a:rPr kumimoji="1" lang="en-US" altLang="zh-CN" dirty="0" smtClean="0">
                <a:solidFill>
                  <a:srgbClr val="FF0000"/>
                </a:solidFill>
                <a:latin typeface="Times New Roman" pitchFamily="18" charset="0"/>
                <a:cs typeface="Times New Roman" pitchFamily="18" charset="0"/>
              </a:rPr>
              <a:t>U</a:t>
            </a:r>
            <a:r>
              <a:rPr kumimoji="1" lang="en-US" altLang="zh-CN" dirty="0" smtClean="0">
                <a:solidFill>
                  <a:srgbClr val="0000FF"/>
                </a:solidFill>
                <a:latin typeface="Times New Roman" pitchFamily="18" charset="0"/>
                <a:cs typeface="Times New Roman" pitchFamily="18" charset="0"/>
              </a:rPr>
              <a:t>niversal</a:t>
            </a:r>
            <a:r>
              <a:rPr kumimoji="1" lang="en-US" altLang="zh-CN" dirty="0" smtClean="0">
                <a:solidFill>
                  <a:srgbClr val="FF0000"/>
                </a:solidFill>
                <a:latin typeface="Times New Roman" pitchFamily="18" charset="0"/>
                <a:cs typeface="Times New Roman" pitchFamily="18" charset="0"/>
              </a:rPr>
              <a:t> </a:t>
            </a:r>
            <a:r>
              <a:rPr kumimoji="1" lang="en-US" altLang="zh-CN" dirty="0" err="1" smtClean="0">
                <a:solidFill>
                  <a:srgbClr val="FF0000"/>
                </a:solidFill>
                <a:latin typeface="Times New Roman" pitchFamily="18" charset="0"/>
                <a:cs typeface="Times New Roman" pitchFamily="18" charset="0"/>
              </a:rPr>
              <a:t>S</a:t>
            </a:r>
            <a:r>
              <a:rPr kumimoji="1" lang="en-US" altLang="zh-CN" dirty="0" err="1" smtClean="0">
                <a:solidFill>
                  <a:srgbClr val="0000FF"/>
                </a:solidFill>
                <a:latin typeface="Times New Roman" pitchFamily="18" charset="0"/>
                <a:cs typeface="Times New Roman" pitchFamily="18" charset="0"/>
              </a:rPr>
              <a:t>Pecify</a:t>
            </a:r>
            <a:r>
              <a:rPr lang="zh-CN" altLang="en-US" dirty="0" smtClean="0">
                <a:latin typeface="Times New Roman" pitchFamily="18" charset="0"/>
                <a:cs typeface="Times New Roman" pitchFamily="18" charset="0"/>
              </a:rPr>
              <a:t>）：</a:t>
            </a:r>
          </a:p>
          <a:p>
            <a:pPr lvl="1" algn="ctr" eaLnBrk="1" hangingPunct="1">
              <a:lnSpc>
                <a:spcPct val="110000"/>
              </a:lnSpc>
              <a:spcBef>
                <a:spcPct val="10000"/>
              </a:spcBef>
              <a:buFont typeface="Wingdings" panose="05000000000000000000" pitchFamily="2" charset="2"/>
              <a:buNone/>
              <a:defRPr/>
            </a:pPr>
            <a:r>
              <a:rPr lang="en-US" altLang="zh-CN" dirty="0" smtClean="0">
                <a:solidFill>
                  <a:schemeClr val="accent2"/>
                </a:solidFill>
                <a:latin typeface="Times New Roman" pitchFamily="18" charset="0"/>
                <a:cs typeface="Times New Roman" pitchFamily="18" charset="0"/>
              </a:rPr>
              <a:t>(</a:t>
            </a:r>
            <a:r>
              <a:rPr lang="en-US" altLang="zh-CN" dirty="0" smtClean="0">
                <a:solidFill>
                  <a:schemeClr val="accent2"/>
                </a:solidFill>
                <a:latin typeface="Times New Roman" pitchFamily="18" charset="0"/>
                <a:cs typeface="Times New Roman" pitchFamily="18" charset="0"/>
                <a:sym typeface="Symbol" pitchFamily="18" charset="2"/>
              </a:rPr>
              <a:t></a:t>
            </a:r>
            <a:r>
              <a:rPr lang="en-US" altLang="zh-CN" dirty="0" smtClean="0">
                <a:solidFill>
                  <a:schemeClr val="accent2"/>
                </a:solidFill>
                <a:latin typeface="Times New Roman" pitchFamily="18" charset="0"/>
                <a:cs typeface="Times New Roman" pitchFamily="18" charset="0"/>
              </a:rPr>
              <a:t>x)G(x) </a:t>
            </a:r>
            <a:r>
              <a:rPr lang="en-US" altLang="en-US" sz="3200" noProof="1" smtClean="0">
                <a:solidFill>
                  <a:srgbClr val="0000CC"/>
                </a:solidFill>
                <a:latin typeface="Times New Roman" pitchFamily="18" charset="0"/>
                <a:cs typeface="Times New Roman" pitchFamily="18" charset="0"/>
                <a:sym typeface="Symbol" pitchFamily="18" charset="2"/>
              </a:rPr>
              <a:t></a:t>
            </a:r>
            <a:r>
              <a:rPr lang="en-US" altLang="zh-CN" dirty="0" smtClean="0">
                <a:solidFill>
                  <a:schemeClr val="accent2"/>
                </a:solidFill>
                <a:latin typeface="Times New Roman" pitchFamily="18" charset="0"/>
                <a:cs typeface="Times New Roman" pitchFamily="18" charset="0"/>
              </a:rPr>
              <a:t> G(y)</a:t>
            </a:r>
            <a:endParaRPr lang="zh-CN" altLang="en-US" dirty="0" smtClean="0">
              <a:latin typeface="Times New Roman" pitchFamily="18" charset="0"/>
              <a:cs typeface="Times New Roman" pitchFamily="18" charset="0"/>
            </a:endParaRPr>
          </a:p>
          <a:p>
            <a:pPr lvl="1" eaLnBrk="1" hangingPunct="1">
              <a:lnSpc>
                <a:spcPct val="110000"/>
              </a:lnSpc>
              <a:spcBef>
                <a:spcPct val="10000"/>
              </a:spcBef>
              <a:buFont typeface="Wingdings" panose="05000000000000000000" pitchFamily="2" charset="2"/>
              <a:buNone/>
              <a:defRPr/>
            </a:pPr>
            <a:r>
              <a:rPr lang="zh-CN" altLang="en-US" dirty="0" smtClean="0">
                <a:latin typeface="Times New Roman" pitchFamily="18" charset="0"/>
                <a:cs typeface="Times New Roman" pitchFamily="18" charset="0"/>
              </a:rPr>
              <a:t>其中，</a:t>
            </a:r>
            <a:r>
              <a:rPr kumimoji="1" lang="en-US" altLang="zh-CN" dirty="0" smtClean="0">
                <a:solidFill>
                  <a:srgbClr val="0000FF"/>
                </a:solidFill>
                <a:latin typeface="Times New Roman" pitchFamily="18" charset="0"/>
                <a:cs typeface="Times New Roman" pitchFamily="18" charset="0"/>
              </a:rPr>
              <a:t>G(x)</a:t>
            </a:r>
            <a:r>
              <a:rPr kumimoji="1" lang="zh-CN" altLang="en-US" dirty="0" smtClean="0">
                <a:solidFill>
                  <a:srgbClr val="0000FF"/>
                </a:solidFill>
                <a:latin typeface="Times New Roman" pitchFamily="18" charset="0"/>
                <a:cs typeface="Times New Roman" pitchFamily="18" charset="0"/>
              </a:rPr>
              <a:t>中</a:t>
            </a:r>
            <a:r>
              <a:rPr kumimoji="1" lang="en-US" altLang="zh-CN" dirty="0" smtClean="0">
                <a:solidFill>
                  <a:srgbClr val="9900CC"/>
                </a:solidFill>
                <a:latin typeface="Times New Roman" pitchFamily="18" charset="0"/>
                <a:cs typeface="Times New Roman" pitchFamily="18" charset="0"/>
              </a:rPr>
              <a:t>x</a:t>
            </a:r>
            <a:r>
              <a:rPr kumimoji="1" lang="zh-CN" altLang="en-US" dirty="0" smtClean="0">
                <a:solidFill>
                  <a:srgbClr val="0000FF"/>
                </a:solidFill>
                <a:latin typeface="Times New Roman" pitchFamily="18" charset="0"/>
                <a:cs typeface="Times New Roman" pitchFamily="18" charset="0"/>
              </a:rPr>
              <a:t>不出现在量词</a:t>
            </a:r>
            <a:r>
              <a:rPr lang="en-US" altLang="zh-CN" dirty="0" smtClean="0">
                <a:solidFill>
                  <a:schemeClr val="accent2"/>
                </a:solidFill>
                <a:latin typeface="Times New Roman" pitchFamily="18" charset="0"/>
                <a:cs typeface="Times New Roman" pitchFamily="18" charset="0"/>
              </a:rPr>
              <a:t>(</a:t>
            </a:r>
            <a:r>
              <a:rPr lang="en-US" altLang="zh-CN" dirty="0" smtClean="0">
                <a:solidFill>
                  <a:schemeClr val="accent2"/>
                </a:solidFill>
                <a:latin typeface="Times New Roman" pitchFamily="18" charset="0"/>
                <a:cs typeface="Times New Roman" pitchFamily="18" charset="0"/>
                <a:sym typeface="Symbol" pitchFamily="18" charset="2"/>
              </a:rPr>
              <a:t>y)</a:t>
            </a:r>
            <a:r>
              <a:rPr kumimoji="1" lang="zh-CN" altLang="en-US" dirty="0" smtClean="0">
                <a:solidFill>
                  <a:srgbClr val="0000FF"/>
                </a:solidFill>
                <a:latin typeface="Times New Roman" pitchFamily="18" charset="0"/>
                <a:cs typeface="Times New Roman" pitchFamily="18" charset="0"/>
                <a:sym typeface="Symbol" pitchFamily="18" charset="2"/>
              </a:rPr>
              <a:t>或</a:t>
            </a:r>
            <a:r>
              <a:rPr lang="en-US" altLang="zh-CN" dirty="0" smtClean="0">
                <a:solidFill>
                  <a:schemeClr val="accent2"/>
                </a:solidFill>
                <a:latin typeface="Times New Roman" pitchFamily="18" charset="0"/>
                <a:cs typeface="Times New Roman" pitchFamily="18" charset="0"/>
              </a:rPr>
              <a:t>(</a:t>
            </a:r>
            <a:r>
              <a:rPr lang="en-US" altLang="zh-CN" dirty="0" smtClean="0">
                <a:solidFill>
                  <a:schemeClr val="accent2"/>
                </a:solidFill>
                <a:latin typeface="Times New Roman" pitchFamily="18" charset="0"/>
                <a:cs typeface="Times New Roman" pitchFamily="18" charset="0"/>
                <a:sym typeface="Symbol" pitchFamily="18" charset="2"/>
              </a:rPr>
              <a:t></a:t>
            </a:r>
            <a:r>
              <a:rPr lang="en-US" altLang="zh-CN" dirty="0" smtClean="0">
                <a:solidFill>
                  <a:schemeClr val="accent2"/>
                </a:solidFill>
                <a:latin typeface="Times New Roman" pitchFamily="18" charset="0"/>
                <a:cs typeface="Times New Roman" pitchFamily="18" charset="0"/>
              </a:rPr>
              <a:t>y)</a:t>
            </a:r>
            <a:r>
              <a:rPr kumimoji="1" lang="zh-CN" altLang="en-US" dirty="0" smtClean="0">
                <a:solidFill>
                  <a:srgbClr val="0000FF"/>
                </a:solidFill>
                <a:latin typeface="Times New Roman" pitchFamily="18" charset="0"/>
                <a:cs typeface="Times New Roman" pitchFamily="18" charset="0"/>
              </a:rPr>
              <a:t>的辖域之内</a:t>
            </a:r>
            <a:endParaRPr kumimoji="1" lang="en-US" altLang="zh-CN" dirty="0" smtClean="0">
              <a:solidFill>
                <a:srgbClr val="0000FF"/>
              </a:solidFill>
              <a:latin typeface="Times New Roman" pitchFamily="18" charset="0"/>
              <a:cs typeface="Times New Roman" pitchFamily="18" charset="0"/>
            </a:endParaRPr>
          </a:p>
          <a:p>
            <a:pPr lvl="1" eaLnBrk="1" hangingPunct="1">
              <a:lnSpc>
                <a:spcPct val="110000"/>
              </a:lnSpc>
              <a:spcBef>
                <a:spcPct val="10000"/>
              </a:spcBef>
              <a:buFont typeface="Wingdings" panose="05000000000000000000" pitchFamily="2" charset="2"/>
              <a:buNone/>
              <a:defRPr/>
            </a:pPr>
            <a:r>
              <a:rPr lang="zh-CN" altLang="en-US" dirty="0" smtClean="0">
                <a:solidFill>
                  <a:srgbClr val="CC0099"/>
                </a:solidFill>
                <a:latin typeface="Times New Roman" pitchFamily="18" charset="0"/>
                <a:cs typeface="Times New Roman" pitchFamily="18" charset="0"/>
              </a:rPr>
              <a:t>推广：</a:t>
            </a:r>
            <a:r>
              <a:rPr lang="zh-CN" altLang="en-US" dirty="0" smtClean="0">
                <a:latin typeface="Times New Roman" pitchFamily="18" charset="0"/>
                <a:cs typeface="Times New Roman" pitchFamily="18" charset="0"/>
              </a:rPr>
              <a:t>		</a:t>
            </a:r>
            <a:r>
              <a:rPr lang="en-US" altLang="zh-CN" dirty="0" smtClean="0">
                <a:solidFill>
                  <a:schemeClr val="accent2"/>
                </a:solidFill>
                <a:latin typeface="Times New Roman" pitchFamily="18" charset="0"/>
                <a:cs typeface="Times New Roman" pitchFamily="18" charset="0"/>
              </a:rPr>
              <a:t>(</a:t>
            </a:r>
            <a:r>
              <a:rPr lang="en-US" altLang="zh-CN" dirty="0" smtClean="0">
                <a:solidFill>
                  <a:schemeClr val="accent2"/>
                </a:solidFill>
                <a:latin typeface="Times New Roman" pitchFamily="18" charset="0"/>
                <a:cs typeface="Times New Roman" pitchFamily="18" charset="0"/>
                <a:sym typeface="Symbol" pitchFamily="18" charset="2"/>
              </a:rPr>
              <a:t></a:t>
            </a:r>
            <a:r>
              <a:rPr lang="en-US" altLang="zh-CN" dirty="0" smtClean="0">
                <a:solidFill>
                  <a:schemeClr val="accent2"/>
                </a:solidFill>
                <a:latin typeface="Times New Roman" pitchFamily="18" charset="0"/>
                <a:cs typeface="Times New Roman" pitchFamily="18" charset="0"/>
              </a:rPr>
              <a:t>x)G(x) </a:t>
            </a:r>
            <a:r>
              <a:rPr lang="en-US" altLang="en-US" sz="3200" noProof="1" smtClean="0">
                <a:solidFill>
                  <a:srgbClr val="0000CC"/>
                </a:solidFill>
                <a:latin typeface="Times New Roman" pitchFamily="18" charset="0"/>
                <a:cs typeface="Times New Roman" pitchFamily="18" charset="0"/>
                <a:sym typeface="Symbol" pitchFamily="18" charset="2"/>
              </a:rPr>
              <a:t></a:t>
            </a:r>
            <a:r>
              <a:rPr lang="en-US" altLang="zh-CN" dirty="0" smtClean="0">
                <a:solidFill>
                  <a:schemeClr val="accent2"/>
                </a:solidFill>
                <a:latin typeface="Times New Roman" pitchFamily="18" charset="0"/>
                <a:cs typeface="Times New Roman" pitchFamily="18" charset="0"/>
              </a:rPr>
              <a:t> G(c)</a:t>
            </a:r>
            <a:endParaRPr lang="zh-CN" altLang="en-US" dirty="0" smtClean="0">
              <a:latin typeface="Times New Roman" pitchFamily="18" charset="0"/>
              <a:cs typeface="Times New Roman" pitchFamily="18" charset="0"/>
            </a:endParaRPr>
          </a:p>
          <a:p>
            <a:pPr lvl="1" eaLnBrk="1" hangingPunct="1">
              <a:lnSpc>
                <a:spcPct val="110000"/>
              </a:lnSpc>
              <a:spcBef>
                <a:spcPct val="10000"/>
              </a:spcBef>
              <a:buFont typeface="Wingdings" panose="05000000000000000000" pitchFamily="2" charset="2"/>
              <a:buNone/>
              <a:defRPr/>
            </a:pPr>
            <a:r>
              <a:rPr lang="zh-CN" altLang="en-US" dirty="0" smtClean="0">
                <a:latin typeface="Times New Roman" pitchFamily="18" charset="0"/>
                <a:cs typeface="Times New Roman" pitchFamily="18" charset="0"/>
              </a:rPr>
              <a:t>	其中，</a:t>
            </a:r>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为</a:t>
            </a:r>
            <a:r>
              <a:rPr kumimoji="1" lang="zh-CN" altLang="en-US" dirty="0" smtClean="0">
                <a:solidFill>
                  <a:srgbClr val="0000FF"/>
                </a:solidFill>
                <a:latin typeface="Times New Roman" pitchFamily="18" charset="0"/>
                <a:cs typeface="Times New Roman" pitchFamily="18" charset="0"/>
              </a:rPr>
              <a:t>任意</a:t>
            </a:r>
            <a:r>
              <a:rPr lang="zh-CN" altLang="en-US" dirty="0" smtClean="0">
                <a:latin typeface="Times New Roman" pitchFamily="18" charset="0"/>
                <a:cs typeface="Times New Roman" pitchFamily="18" charset="0"/>
              </a:rPr>
              <a:t>个体常量</a:t>
            </a:r>
          </a:p>
          <a:p>
            <a:pPr marL="0" indent="0" algn="just" eaLnBrk="1" hangingPunct="1">
              <a:lnSpc>
                <a:spcPct val="110000"/>
              </a:lnSpc>
              <a:spcBef>
                <a:spcPct val="30000"/>
              </a:spcBef>
              <a:buFont typeface="Wingdings" panose="05000000000000000000" pitchFamily="2" charset="2"/>
              <a:buNone/>
              <a:defRPr/>
            </a:pPr>
            <a:r>
              <a:rPr lang="en-US" altLang="zh-CN" dirty="0" smtClean="0">
                <a:solidFill>
                  <a:schemeClr val="accent1"/>
                </a:solidFill>
                <a:latin typeface="Times New Roman" pitchFamily="18" charset="0"/>
                <a:cs typeface="Times New Roman" pitchFamily="18" charset="0"/>
              </a:rPr>
              <a:t>2</a:t>
            </a:r>
            <a:r>
              <a:rPr lang="zh-CN" altLang="en-US" dirty="0" smtClean="0">
                <a:solidFill>
                  <a:schemeClr val="accent1"/>
                </a:solidFill>
                <a:latin typeface="Times New Roman" pitchFamily="18" charset="0"/>
                <a:cs typeface="Times New Roman" pitchFamily="18" charset="0"/>
              </a:rPr>
              <a:t>、</a:t>
            </a:r>
            <a:r>
              <a:rPr lang="en-US" altLang="zh-CN" dirty="0" smtClean="0">
                <a:latin typeface="Times New Roman" pitchFamily="18" charset="0"/>
                <a:cs typeface="Times New Roman" pitchFamily="18" charset="0"/>
              </a:rPr>
              <a:t>ES</a:t>
            </a:r>
            <a:r>
              <a:rPr lang="zh-CN" altLang="en-US" dirty="0" smtClean="0">
                <a:latin typeface="Times New Roman" pitchFamily="18" charset="0"/>
                <a:cs typeface="Times New Roman" pitchFamily="18" charset="0"/>
              </a:rPr>
              <a:t>（存在特指规则， </a:t>
            </a:r>
            <a:r>
              <a:rPr kumimoji="1" lang="en-US" altLang="zh-CN" dirty="0" smtClean="0">
                <a:solidFill>
                  <a:srgbClr val="FF0000"/>
                </a:solidFill>
                <a:latin typeface="Times New Roman" pitchFamily="18" charset="0"/>
                <a:cs typeface="Times New Roman" pitchFamily="18" charset="0"/>
              </a:rPr>
              <a:t>E</a:t>
            </a:r>
            <a:r>
              <a:rPr kumimoji="1" lang="en-US" altLang="zh-CN" dirty="0" smtClean="0">
                <a:solidFill>
                  <a:srgbClr val="0000FF"/>
                </a:solidFill>
                <a:latin typeface="Times New Roman" pitchFamily="18" charset="0"/>
                <a:cs typeface="Times New Roman" pitchFamily="18" charset="0"/>
              </a:rPr>
              <a:t>xistential</a:t>
            </a:r>
            <a:r>
              <a:rPr kumimoji="1" lang="en-US" altLang="zh-CN" dirty="0" smtClean="0">
                <a:solidFill>
                  <a:srgbClr val="FF0000"/>
                </a:solidFill>
                <a:latin typeface="Times New Roman" pitchFamily="18" charset="0"/>
                <a:cs typeface="Times New Roman" pitchFamily="18" charset="0"/>
              </a:rPr>
              <a:t> </a:t>
            </a:r>
            <a:r>
              <a:rPr kumimoji="1" lang="en-US" altLang="zh-CN" dirty="0" err="1" smtClean="0">
                <a:solidFill>
                  <a:srgbClr val="FF0000"/>
                </a:solidFill>
                <a:latin typeface="Times New Roman" pitchFamily="18" charset="0"/>
                <a:cs typeface="Times New Roman" pitchFamily="18" charset="0"/>
              </a:rPr>
              <a:t>S</a:t>
            </a:r>
            <a:r>
              <a:rPr kumimoji="1" lang="en-US" altLang="zh-CN" dirty="0" err="1" smtClean="0">
                <a:solidFill>
                  <a:srgbClr val="0000FF"/>
                </a:solidFill>
                <a:latin typeface="Times New Roman" pitchFamily="18" charset="0"/>
                <a:cs typeface="Times New Roman" pitchFamily="18" charset="0"/>
              </a:rPr>
              <a:t>Pecify</a:t>
            </a:r>
            <a:r>
              <a:rPr lang="zh-CN" altLang="en-US" dirty="0" smtClean="0">
                <a:latin typeface="Times New Roman" pitchFamily="18" charset="0"/>
                <a:cs typeface="Times New Roman" pitchFamily="18" charset="0"/>
              </a:rPr>
              <a:t> ）：</a:t>
            </a:r>
          </a:p>
          <a:p>
            <a:pPr lvl="1" algn="ctr" eaLnBrk="1" hangingPunct="1">
              <a:lnSpc>
                <a:spcPct val="110000"/>
              </a:lnSpc>
              <a:spcBef>
                <a:spcPct val="10000"/>
              </a:spcBef>
              <a:buFont typeface="Wingdings" panose="05000000000000000000" pitchFamily="2" charset="2"/>
              <a:buNone/>
              <a:defRPr/>
            </a:pPr>
            <a:r>
              <a:rPr lang="en-US" altLang="zh-CN" dirty="0" smtClean="0">
                <a:solidFill>
                  <a:schemeClr val="accent1"/>
                </a:solidFill>
                <a:latin typeface="Times New Roman" pitchFamily="18" charset="0"/>
                <a:cs typeface="Times New Roman" pitchFamily="18" charset="0"/>
              </a:rPr>
              <a:t>(</a:t>
            </a:r>
            <a:r>
              <a:rPr lang="en-US" altLang="zh-CN" dirty="0" smtClean="0">
                <a:solidFill>
                  <a:schemeClr val="accent1"/>
                </a:solidFill>
                <a:latin typeface="Times New Roman" pitchFamily="18" charset="0"/>
                <a:cs typeface="Times New Roman" pitchFamily="18" charset="0"/>
                <a:sym typeface="Symbol" pitchFamily="18" charset="2"/>
              </a:rPr>
              <a:t></a:t>
            </a:r>
            <a:r>
              <a:rPr lang="en-US" altLang="zh-CN" dirty="0" smtClean="0">
                <a:solidFill>
                  <a:schemeClr val="accent1"/>
                </a:solidFill>
                <a:latin typeface="Times New Roman" pitchFamily="18" charset="0"/>
                <a:cs typeface="Times New Roman" pitchFamily="18" charset="0"/>
              </a:rPr>
              <a:t>x)G(x) </a:t>
            </a:r>
            <a:r>
              <a:rPr lang="en-US" altLang="en-US" sz="3200" noProof="1" smtClean="0">
                <a:solidFill>
                  <a:srgbClr val="0000CC"/>
                </a:solidFill>
                <a:latin typeface="Times New Roman" pitchFamily="18" charset="0"/>
                <a:cs typeface="Times New Roman" pitchFamily="18" charset="0"/>
                <a:sym typeface="Symbol" pitchFamily="18" charset="2"/>
              </a:rPr>
              <a:t></a:t>
            </a:r>
            <a:r>
              <a:rPr lang="en-US" altLang="zh-CN" dirty="0" smtClean="0">
                <a:solidFill>
                  <a:schemeClr val="accent1"/>
                </a:solidFill>
                <a:latin typeface="Times New Roman" pitchFamily="18" charset="0"/>
                <a:cs typeface="Times New Roman" pitchFamily="18" charset="0"/>
              </a:rPr>
              <a:t> G(c)</a:t>
            </a:r>
            <a:endParaRPr lang="zh-CN" altLang="en-US" dirty="0" smtClean="0">
              <a:latin typeface="Times New Roman" pitchFamily="18" charset="0"/>
              <a:cs typeface="Times New Roman" pitchFamily="18" charset="0"/>
            </a:endParaRPr>
          </a:p>
          <a:p>
            <a:pPr marL="576000" lvl="1" indent="0" algn="just" eaLnBrk="1" hangingPunct="1">
              <a:lnSpc>
                <a:spcPct val="110000"/>
              </a:lnSpc>
              <a:spcBef>
                <a:spcPct val="10000"/>
              </a:spcBef>
              <a:buFont typeface="Wingdings" panose="05000000000000000000" pitchFamily="2" charset="2"/>
              <a:buNone/>
              <a:defRPr/>
            </a:pPr>
            <a:r>
              <a:rPr lang="zh-CN" altLang="en-US" dirty="0" smtClean="0">
                <a:latin typeface="Times New Roman" pitchFamily="18" charset="0"/>
                <a:cs typeface="Times New Roman" pitchFamily="18" charset="0"/>
              </a:rPr>
              <a:t>其中</a:t>
            </a:r>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为</a:t>
            </a:r>
            <a:r>
              <a:rPr lang="zh-CN" altLang="en-US" noProof="1" smtClean="0">
                <a:solidFill>
                  <a:srgbClr val="FF0000"/>
                </a:solidFill>
                <a:latin typeface="Times New Roman" pitchFamily="18" charset="0"/>
                <a:cs typeface="Times New Roman" pitchFamily="18" charset="0"/>
              </a:rPr>
              <a:t>使</a:t>
            </a:r>
            <a:r>
              <a:rPr lang="en-US" altLang="zh-CN" noProof="1" smtClean="0">
                <a:solidFill>
                  <a:srgbClr val="FF0000"/>
                </a:solidFill>
                <a:latin typeface="Times New Roman" pitchFamily="18" charset="0"/>
                <a:cs typeface="Times New Roman" pitchFamily="18" charset="0"/>
              </a:rPr>
              <a:t>G(</a:t>
            </a:r>
            <a:r>
              <a:rPr lang="en-US" altLang="zh-CN" dirty="0" smtClean="0">
                <a:solidFill>
                  <a:srgbClr val="FF0000"/>
                </a:solidFill>
                <a:latin typeface="Times New Roman" pitchFamily="18" charset="0"/>
                <a:cs typeface="Times New Roman" pitchFamily="18" charset="0"/>
              </a:rPr>
              <a:t>c</a:t>
            </a:r>
            <a:r>
              <a:rPr lang="en-US" altLang="zh-CN" noProof="1" smtClean="0">
                <a:solidFill>
                  <a:srgbClr val="FF0000"/>
                </a:solidFill>
                <a:latin typeface="Times New Roman" pitchFamily="18" charset="0"/>
                <a:cs typeface="Times New Roman" pitchFamily="18" charset="0"/>
              </a:rPr>
              <a:t>)</a:t>
            </a:r>
            <a:r>
              <a:rPr lang="zh-CN" altLang="en-US" noProof="1" smtClean="0">
                <a:solidFill>
                  <a:srgbClr val="FF0000"/>
                </a:solidFill>
                <a:latin typeface="Times New Roman" pitchFamily="18" charset="0"/>
                <a:cs typeface="Times New Roman" pitchFamily="18" charset="0"/>
              </a:rPr>
              <a:t>为真的</a:t>
            </a:r>
            <a:r>
              <a:rPr kumimoji="1" lang="zh-CN" altLang="en-US" dirty="0" smtClean="0">
                <a:solidFill>
                  <a:srgbClr val="0000FF"/>
                </a:solidFill>
                <a:latin typeface="Times New Roman" pitchFamily="18" charset="0"/>
                <a:cs typeface="Times New Roman" pitchFamily="18" charset="0"/>
              </a:rPr>
              <a:t>特定</a:t>
            </a:r>
            <a:r>
              <a:rPr lang="zh-CN" altLang="en-US" dirty="0" smtClean="0">
                <a:latin typeface="Times New Roman" pitchFamily="18" charset="0"/>
                <a:cs typeface="Times New Roman" pitchFamily="18" charset="0"/>
              </a:rPr>
              <a:t>个体常量；</a:t>
            </a:r>
            <a:r>
              <a:rPr lang="zh-CN" altLang="en-US" noProof="1" smtClean="0">
                <a:solidFill>
                  <a:srgbClr val="0000FF"/>
                </a:solidFill>
                <a:latin typeface="Times New Roman" pitchFamily="18" charset="0"/>
                <a:cs typeface="Times New Roman" pitchFamily="18" charset="0"/>
              </a:rPr>
              <a:t>若</a:t>
            </a:r>
            <a:r>
              <a:rPr lang="en-US" altLang="zh-CN" noProof="1" smtClean="0">
                <a:solidFill>
                  <a:srgbClr val="0000FF"/>
                </a:solidFill>
                <a:latin typeface="Times New Roman" pitchFamily="18" charset="0"/>
                <a:cs typeface="Times New Roman" pitchFamily="18" charset="0"/>
              </a:rPr>
              <a:t>G(x)</a:t>
            </a:r>
            <a:r>
              <a:rPr lang="zh-CN" altLang="en-US" noProof="1" smtClean="0">
                <a:solidFill>
                  <a:srgbClr val="0000FF"/>
                </a:solidFill>
                <a:latin typeface="Times New Roman" pitchFamily="18" charset="0"/>
                <a:cs typeface="Times New Roman" pitchFamily="18" charset="0"/>
              </a:rPr>
              <a:t>中还有除</a:t>
            </a:r>
            <a:r>
              <a:rPr lang="en-US" altLang="zh-CN" noProof="1" smtClean="0">
                <a:solidFill>
                  <a:srgbClr val="0000FF"/>
                </a:solidFill>
                <a:latin typeface="Times New Roman" pitchFamily="18" charset="0"/>
                <a:cs typeface="Times New Roman" pitchFamily="18" charset="0"/>
              </a:rPr>
              <a:t>x</a:t>
            </a:r>
            <a:r>
              <a:rPr lang="zh-CN" altLang="en-US" noProof="1" smtClean="0">
                <a:solidFill>
                  <a:srgbClr val="0000FF"/>
                </a:solidFill>
                <a:latin typeface="Times New Roman" pitchFamily="18" charset="0"/>
                <a:cs typeface="Times New Roman" pitchFamily="18" charset="0"/>
              </a:rPr>
              <a:t>以外的</a:t>
            </a:r>
            <a:r>
              <a:rPr lang="zh-CN" altLang="en-US" noProof="1" smtClean="0">
                <a:solidFill>
                  <a:schemeClr val="accent1"/>
                </a:solidFill>
                <a:latin typeface="Times New Roman" pitchFamily="18" charset="0"/>
                <a:cs typeface="Times New Roman" pitchFamily="18" charset="0"/>
              </a:rPr>
              <a:t>自由变量</a:t>
            </a:r>
            <a:r>
              <a:rPr lang="zh-CN" altLang="en-US" noProof="1" smtClean="0">
                <a:solidFill>
                  <a:srgbClr val="0000FF"/>
                </a:solidFill>
                <a:latin typeface="Times New Roman" pitchFamily="18" charset="0"/>
                <a:cs typeface="Times New Roman" pitchFamily="18" charset="0"/>
              </a:rPr>
              <a:t>时，</a:t>
            </a:r>
            <a:r>
              <a:rPr lang="zh-CN" altLang="zh-CN" noProof="1" smtClean="0">
                <a:solidFill>
                  <a:srgbClr val="0000FF"/>
                </a:solidFill>
                <a:latin typeface="Times New Roman" pitchFamily="18" charset="0"/>
                <a:cs typeface="Times New Roman" pitchFamily="18" charset="0"/>
              </a:rPr>
              <a:t>则</a:t>
            </a:r>
            <a:r>
              <a:rPr lang="zh-CN" dirty="0" smtClean="0">
                <a:solidFill>
                  <a:srgbClr val="0000FF"/>
                </a:solidFill>
                <a:latin typeface="Times New Roman" pitchFamily="18" charset="0"/>
                <a:cs typeface="Times New Roman" pitchFamily="18" charset="0"/>
              </a:rPr>
              <a:t>必须用</a:t>
            </a:r>
            <a:r>
              <a:rPr lang="zh-CN" altLang="en-US" dirty="0" smtClean="0">
                <a:solidFill>
                  <a:srgbClr val="0000FF"/>
                </a:solidFill>
                <a:latin typeface="Times New Roman" pitchFamily="18" charset="0"/>
                <a:cs typeface="Times New Roman" pitchFamily="18" charset="0"/>
              </a:rPr>
              <a:t>这些变量的</a:t>
            </a:r>
            <a:r>
              <a:rPr lang="zh-CN" dirty="0" smtClean="0">
                <a:solidFill>
                  <a:schemeClr val="accent1"/>
                </a:solidFill>
                <a:latin typeface="Times New Roman" pitchFamily="18" charset="0"/>
                <a:cs typeface="Times New Roman" pitchFamily="18" charset="0"/>
              </a:rPr>
              <a:t>函数符号</a:t>
            </a:r>
            <a:r>
              <a:rPr lang="zh-CN" dirty="0" smtClean="0">
                <a:solidFill>
                  <a:srgbClr val="0000FF"/>
                </a:solidFill>
                <a:latin typeface="Times New Roman" pitchFamily="18" charset="0"/>
                <a:cs typeface="Times New Roman" pitchFamily="18" charset="0"/>
              </a:rPr>
              <a:t>来取代。</a:t>
            </a:r>
            <a:endParaRPr lang="zh-CN" altLang="en-US" dirty="0" smtClean="0">
              <a:solidFill>
                <a:srgbClr val="0000FF"/>
              </a:solidFill>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 calcmode="lin" valueType="num">
                                      <p:cBhvr additive="base">
                                        <p:cTn id="7" dur="500" fill="hold"/>
                                        <p:tgtEl>
                                          <p:spTgt spid="100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557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05571">
                                            <p:txEl>
                                              <p:pRg st="1" end="1"/>
                                            </p:txEl>
                                          </p:spTgt>
                                        </p:tgtEl>
                                        <p:attrNameLst>
                                          <p:attrName>style.visibility</p:attrName>
                                        </p:attrNameLst>
                                      </p:cBhvr>
                                      <p:to>
                                        <p:strVal val="visible"/>
                                      </p:to>
                                    </p:set>
                                    <p:anim calcmode="lin" valueType="num">
                                      <p:cBhvr additive="base">
                                        <p:cTn id="11" dur="500" fill="hold"/>
                                        <p:tgtEl>
                                          <p:spTgt spid="10055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05571">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005571">
                                            <p:txEl>
                                              <p:pRg st="2" end="2"/>
                                            </p:txEl>
                                          </p:spTgt>
                                        </p:tgtEl>
                                        <p:attrNameLst>
                                          <p:attrName>style.visibility</p:attrName>
                                        </p:attrNameLst>
                                      </p:cBhvr>
                                      <p:to>
                                        <p:strVal val="visible"/>
                                      </p:to>
                                    </p:set>
                                    <p:anim calcmode="lin" valueType="num">
                                      <p:cBhvr additive="base">
                                        <p:cTn id="15" dur="500" fill="hold"/>
                                        <p:tgtEl>
                                          <p:spTgt spid="10055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05571">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005571">
                                            <p:txEl>
                                              <p:pRg st="3" end="3"/>
                                            </p:txEl>
                                          </p:spTgt>
                                        </p:tgtEl>
                                        <p:attrNameLst>
                                          <p:attrName>style.visibility</p:attrName>
                                        </p:attrNameLst>
                                      </p:cBhvr>
                                      <p:to>
                                        <p:strVal val="visible"/>
                                      </p:to>
                                    </p:set>
                                    <p:anim calcmode="lin" valueType="num">
                                      <p:cBhvr additive="base">
                                        <p:cTn id="19" dur="500" fill="hold"/>
                                        <p:tgtEl>
                                          <p:spTgt spid="10055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5571">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005571">
                                            <p:txEl>
                                              <p:pRg st="4" end="4"/>
                                            </p:txEl>
                                          </p:spTgt>
                                        </p:tgtEl>
                                        <p:attrNameLst>
                                          <p:attrName>style.visibility</p:attrName>
                                        </p:attrNameLst>
                                      </p:cBhvr>
                                      <p:to>
                                        <p:strVal val="visible"/>
                                      </p:to>
                                    </p:set>
                                    <p:anim calcmode="lin" valueType="num">
                                      <p:cBhvr additive="base">
                                        <p:cTn id="23" dur="500" fill="hold"/>
                                        <p:tgtEl>
                                          <p:spTgt spid="10055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0557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005571">
                                            <p:txEl>
                                              <p:pRg st="5" end="5"/>
                                            </p:txEl>
                                          </p:spTgt>
                                        </p:tgtEl>
                                        <p:attrNameLst>
                                          <p:attrName>style.visibility</p:attrName>
                                        </p:attrNameLst>
                                      </p:cBhvr>
                                      <p:to>
                                        <p:strVal val="visible"/>
                                      </p:to>
                                    </p:set>
                                    <p:anim calcmode="lin" valueType="num">
                                      <p:cBhvr additive="base">
                                        <p:cTn id="29" dur="500" fill="hold"/>
                                        <p:tgtEl>
                                          <p:spTgt spid="10055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05571">
                                            <p:txEl>
                                              <p:pRg st="5" end="5"/>
                                            </p:tx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005571">
                                            <p:txEl>
                                              <p:pRg st="6" end="6"/>
                                            </p:txEl>
                                          </p:spTgt>
                                        </p:tgtEl>
                                        <p:attrNameLst>
                                          <p:attrName>style.visibility</p:attrName>
                                        </p:attrNameLst>
                                      </p:cBhvr>
                                      <p:to>
                                        <p:strVal val="visible"/>
                                      </p:to>
                                    </p:set>
                                    <p:anim calcmode="lin" valueType="num">
                                      <p:cBhvr additive="base">
                                        <p:cTn id="33" dur="500" fill="hold"/>
                                        <p:tgtEl>
                                          <p:spTgt spid="10055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05571">
                                            <p:txEl>
                                              <p:pRg st="6" end="6"/>
                                            </p:txEl>
                                          </p:spTgt>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005571">
                                            <p:txEl>
                                              <p:pRg st="7" end="7"/>
                                            </p:txEl>
                                          </p:spTgt>
                                        </p:tgtEl>
                                        <p:attrNameLst>
                                          <p:attrName>style.visibility</p:attrName>
                                        </p:attrNameLst>
                                      </p:cBhvr>
                                      <p:to>
                                        <p:strVal val="visible"/>
                                      </p:to>
                                    </p:set>
                                    <p:anim calcmode="lin" valueType="num">
                                      <p:cBhvr additive="base">
                                        <p:cTn id="37" dur="500" fill="hold"/>
                                        <p:tgtEl>
                                          <p:spTgt spid="10055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5571">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C1C1D4E3-DED0-45E8-B820-0DEDBD65F2B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5235" name="Rectangle 2"/>
          <p:cNvSpPr>
            <a:spLocks noGrp="1" noChangeArrowheads="1"/>
          </p:cNvSpPr>
          <p:nvPr>
            <p:ph type="title"/>
          </p:nvPr>
        </p:nvSpPr>
        <p:spPr/>
        <p:txBody>
          <a:bodyPr/>
          <a:lstStyle/>
          <a:p>
            <a:pPr eaLnBrk="1" hangingPunct="1"/>
            <a:r>
              <a:rPr lang="zh-CN" altLang="en-US" smtClean="0"/>
              <a:t>推理规则（续）</a:t>
            </a:r>
          </a:p>
        </p:txBody>
      </p:sp>
      <p:sp>
        <p:nvSpPr>
          <p:cNvPr id="1068037" name="Rectangle 5"/>
          <p:cNvSpPr>
            <a:spLocks noChangeArrowheads="1"/>
          </p:cNvSpPr>
          <p:nvPr/>
        </p:nvSpPr>
        <p:spPr bwMode="auto">
          <a:xfrm>
            <a:off x="395288" y="1154113"/>
            <a:ext cx="8497887" cy="5370512"/>
          </a:xfrm>
          <a:prstGeom prst="rect">
            <a:avLst/>
          </a:prstGeom>
          <a:noFill/>
          <a:ln w="9525">
            <a:noFill/>
            <a:miter lim="800000"/>
            <a:headEnd/>
            <a:tailEnd/>
          </a:ln>
        </p:spPr>
        <p:txBody>
          <a:bodyPr lIns="36000" rIns="36000">
            <a:spAutoFit/>
          </a:bodyPr>
          <a:lstStyle/>
          <a:p>
            <a:pPr algn="just" eaLnBrk="1" hangingPunct="1">
              <a:spcBef>
                <a:spcPts val="600"/>
              </a:spcBef>
              <a:buClr>
                <a:srgbClr val="FF3300"/>
              </a:buClr>
              <a:buFont typeface="Wingdings" pitchFamily="2" charset="2"/>
              <a:buNone/>
              <a:defRPr/>
            </a:pPr>
            <a:r>
              <a:rPr lang="en-US" altLang="zh-CN" sz="2800" dirty="0">
                <a:solidFill>
                  <a:schemeClr val="accent1"/>
                </a:solidFill>
                <a:latin typeface="Times New Roman" pitchFamily="18" charset="0"/>
                <a:ea typeface="黑体" pitchFamily="2" charset="-122"/>
                <a:cs typeface="Times New Roman" pitchFamily="18" charset="0"/>
              </a:rPr>
              <a:t>3</a:t>
            </a:r>
            <a:r>
              <a:rPr lang="zh-CN" altLang="en-US" sz="2800" dirty="0">
                <a:solidFill>
                  <a:schemeClr val="accent1"/>
                </a:solidFill>
                <a:latin typeface="Times New Roman" pitchFamily="18" charset="0"/>
                <a:ea typeface="黑体" pitchFamily="2" charset="-122"/>
                <a:cs typeface="Times New Roman" pitchFamily="18" charset="0"/>
              </a:rPr>
              <a:t>、</a:t>
            </a:r>
            <a:r>
              <a:rPr lang="en-US" altLang="zh-CN" sz="2800" dirty="0">
                <a:solidFill>
                  <a:srgbClr val="000000"/>
                </a:solidFill>
                <a:latin typeface="Times New Roman" pitchFamily="18" charset="0"/>
                <a:ea typeface="黑体" pitchFamily="2" charset="-122"/>
                <a:cs typeface="Times New Roman" pitchFamily="18" charset="0"/>
              </a:rPr>
              <a:t>UG</a:t>
            </a:r>
            <a:r>
              <a:rPr lang="zh-CN" altLang="en-US" sz="2800" dirty="0">
                <a:solidFill>
                  <a:srgbClr val="000000"/>
                </a:solidFill>
                <a:latin typeface="Times New Roman" pitchFamily="18" charset="0"/>
                <a:ea typeface="黑体" pitchFamily="2" charset="-122"/>
                <a:cs typeface="Times New Roman" pitchFamily="18" charset="0"/>
              </a:rPr>
              <a:t>（全称推广规则， </a:t>
            </a:r>
            <a:r>
              <a:rPr kumimoji="1" lang="en-US" altLang="zh-CN" sz="2800" dirty="0">
                <a:latin typeface="Times New Roman" pitchFamily="18" charset="0"/>
                <a:ea typeface="黑体" pitchFamily="2" charset="-122"/>
                <a:cs typeface="Times New Roman" pitchFamily="18" charset="0"/>
              </a:rPr>
              <a:t>U</a:t>
            </a:r>
            <a:r>
              <a:rPr kumimoji="1" lang="en-US" altLang="zh-CN" sz="2800" dirty="0">
                <a:solidFill>
                  <a:srgbClr val="0000FF"/>
                </a:solidFill>
                <a:latin typeface="Times New Roman" pitchFamily="18" charset="0"/>
                <a:ea typeface="黑体" pitchFamily="2" charset="-122"/>
                <a:cs typeface="Times New Roman" pitchFamily="18" charset="0"/>
              </a:rPr>
              <a:t>niversal</a:t>
            </a:r>
            <a:r>
              <a:rPr kumimoji="1" lang="en-US" altLang="zh-CN" sz="2800" dirty="0">
                <a:latin typeface="Times New Roman" pitchFamily="18" charset="0"/>
                <a:ea typeface="黑体" pitchFamily="2" charset="-122"/>
                <a:cs typeface="Times New Roman" pitchFamily="18" charset="0"/>
              </a:rPr>
              <a:t> G</a:t>
            </a:r>
            <a:r>
              <a:rPr kumimoji="1" lang="en-US" altLang="zh-CN" sz="2800" dirty="0">
                <a:solidFill>
                  <a:srgbClr val="0000FF"/>
                </a:solidFill>
                <a:latin typeface="Times New Roman" pitchFamily="18" charset="0"/>
                <a:ea typeface="黑体" pitchFamily="2" charset="-122"/>
                <a:cs typeface="Times New Roman" pitchFamily="18" charset="0"/>
              </a:rPr>
              <a:t>eneralize</a:t>
            </a:r>
            <a:r>
              <a:rPr lang="zh-CN" altLang="en-US" sz="2800" dirty="0">
                <a:solidFill>
                  <a:srgbClr val="000000"/>
                </a:solidFill>
                <a:latin typeface="Times New Roman" pitchFamily="18" charset="0"/>
                <a:ea typeface="黑体" pitchFamily="2" charset="-122"/>
                <a:cs typeface="Times New Roman" pitchFamily="18" charset="0"/>
              </a:rPr>
              <a:t> ）：</a:t>
            </a:r>
          </a:p>
          <a:p>
            <a:pPr marL="742950" lvl="1" indent="-285750" algn="ctr" eaLnBrk="1" hangingPunct="1">
              <a:spcBef>
                <a:spcPts val="600"/>
              </a:spcBef>
              <a:buClr>
                <a:srgbClr val="FF3300"/>
              </a:buClr>
              <a:buFont typeface="Wingdings" pitchFamily="2" charset="2"/>
              <a:buNone/>
              <a:defRPr/>
            </a:pPr>
            <a:r>
              <a:rPr lang="en-US" altLang="zh-CN" sz="2800" dirty="0">
                <a:solidFill>
                  <a:schemeClr val="accent1"/>
                </a:solidFill>
                <a:latin typeface="Times New Roman" pitchFamily="18" charset="0"/>
                <a:ea typeface="黑体" pitchFamily="2" charset="-122"/>
                <a:cs typeface="Times New Roman" pitchFamily="18" charset="0"/>
              </a:rPr>
              <a:t>G(y)</a:t>
            </a:r>
            <a:r>
              <a:rPr lang="en-US" altLang="zh-CN" sz="2800" dirty="0">
                <a:solidFill>
                  <a:srgbClr val="000000"/>
                </a:solidFill>
                <a:latin typeface="Times New Roman" pitchFamily="18" charset="0"/>
                <a:ea typeface="黑体" pitchFamily="2" charset="-122"/>
                <a:cs typeface="Times New Roman" pitchFamily="18" charset="0"/>
              </a:rPr>
              <a:t> </a:t>
            </a:r>
            <a:r>
              <a:rPr lang="en-US" altLang="en-US" sz="2800" noProof="1">
                <a:solidFill>
                  <a:srgbClr val="0000CC"/>
                </a:solidFill>
                <a:latin typeface="Times New Roman" pitchFamily="18" charset="0"/>
                <a:ea typeface="黑体" pitchFamily="2" charset="-122"/>
                <a:cs typeface="Times New Roman" pitchFamily="18" charset="0"/>
                <a:sym typeface="Symbol" pitchFamily="18" charset="2"/>
              </a:rPr>
              <a:t></a:t>
            </a:r>
            <a:r>
              <a:rPr lang="en-US" altLang="zh-CN" sz="2800" dirty="0">
                <a:solidFill>
                  <a:srgbClr val="000000"/>
                </a:solidFill>
                <a:latin typeface="Times New Roman" pitchFamily="18" charset="0"/>
                <a:ea typeface="黑体" pitchFamily="2" charset="-122"/>
                <a:cs typeface="Times New Roman" pitchFamily="18" charset="0"/>
              </a:rPr>
              <a:t> </a:t>
            </a:r>
            <a:r>
              <a:rPr lang="en-US" altLang="zh-CN" sz="2800" dirty="0">
                <a:solidFill>
                  <a:schemeClr val="accent1"/>
                </a:solidFill>
                <a:latin typeface="Times New Roman" pitchFamily="18" charset="0"/>
                <a:ea typeface="黑体" pitchFamily="2" charset="-122"/>
                <a:cs typeface="Times New Roman" pitchFamily="18" charset="0"/>
              </a:rPr>
              <a:t>(</a:t>
            </a:r>
            <a:r>
              <a:rPr lang="en-US" altLang="zh-CN" sz="2800" dirty="0">
                <a:solidFill>
                  <a:schemeClr val="accent1"/>
                </a:solidFill>
                <a:latin typeface="Times New Roman" pitchFamily="18" charset="0"/>
                <a:ea typeface="黑体" pitchFamily="2" charset="-122"/>
                <a:cs typeface="Times New Roman" pitchFamily="18" charset="0"/>
                <a:sym typeface="Symbol" pitchFamily="18" charset="2"/>
              </a:rPr>
              <a:t></a:t>
            </a:r>
            <a:r>
              <a:rPr lang="en-US" altLang="zh-CN" sz="2800" dirty="0">
                <a:solidFill>
                  <a:schemeClr val="accent1"/>
                </a:solidFill>
                <a:latin typeface="Times New Roman" pitchFamily="18" charset="0"/>
                <a:ea typeface="黑体" pitchFamily="2" charset="-122"/>
                <a:cs typeface="Times New Roman" pitchFamily="18" charset="0"/>
              </a:rPr>
              <a:t>x)G(x)</a:t>
            </a:r>
            <a:endParaRPr lang="zh-CN" altLang="en-US" sz="2800" dirty="0">
              <a:solidFill>
                <a:srgbClr val="000000"/>
              </a:solidFill>
              <a:latin typeface="Times New Roman" pitchFamily="18" charset="0"/>
              <a:ea typeface="黑体" pitchFamily="2" charset="-122"/>
              <a:cs typeface="Times New Roman" pitchFamily="18" charset="0"/>
            </a:endParaRPr>
          </a:p>
          <a:p>
            <a:pPr marL="576000" lvl="1" algn="just" eaLnBrk="1" hangingPunct="1">
              <a:spcBef>
                <a:spcPts val="600"/>
              </a:spcBef>
              <a:buClr>
                <a:srgbClr val="FF3300"/>
              </a:buClr>
              <a:buFont typeface="Wingdings" pitchFamily="2" charset="2"/>
              <a:buNone/>
              <a:defRPr/>
            </a:pPr>
            <a:r>
              <a:rPr lang="zh-CN" altLang="en-US" sz="2800" dirty="0">
                <a:solidFill>
                  <a:srgbClr val="000000"/>
                </a:solidFill>
                <a:latin typeface="Times New Roman" pitchFamily="18" charset="0"/>
                <a:ea typeface="黑体" pitchFamily="2" charset="-122"/>
                <a:cs typeface="Times New Roman" pitchFamily="18" charset="0"/>
              </a:rPr>
              <a:t>其中</a:t>
            </a:r>
            <a:r>
              <a:rPr kumimoji="1" lang="en-US" altLang="zh-CN" sz="2800" dirty="0">
                <a:solidFill>
                  <a:srgbClr val="0000FF"/>
                </a:solidFill>
                <a:latin typeface="Times New Roman" pitchFamily="18" charset="0"/>
                <a:ea typeface="黑体" pitchFamily="2" charset="-122"/>
                <a:cs typeface="Times New Roman" pitchFamily="18" charset="0"/>
              </a:rPr>
              <a:t> G(</a:t>
            </a:r>
            <a:r>
              <a:rPr kumimoji="1" lang="en-US" altLang="zh-CN" sz="2800" dirty="0">
                <a:solidFill>
                  <a:srgbClr val="0000FF"/>
                </a:solidFill>
                <a:latin typeface="Times New Roman" pitchFamily="18" charset="0"/>
                <a:ea typeface="黑体" pitchFamily="2" charset="-122"/>
                <a:cs typeface="Times New Roman" pitchFamily="18" charset="0"/>
                <a:sym typeface="Symbol" pitchFamily="18" charset="2"/>
              </a:rPr>
              <a:t>y</a:t>
            </a:r>
            <a:r>
              <a:rPr kumimoji="1" lang="en-US" altLang="zh-CN" sz="2800" dirty="0">
                <a:solidFill>
                  <a:srgbClr val="0000FF"/>
                </a:solidFill>
                <a:latin typeface="Times New Roman" pitchFamily="18" charset="0"/>
                <a:ea typeface="黑体" pitchFamily="2" charset="-122"/>
                <a:cs typeface="Times New Roman" pitchFamily="18" charset="0"/>
              </a:rPr>
              <a:t>)</a:t>
            </a:r>
            <a:r>
              <a:rPr kumimoji="1" lang="zh-CN" altLang="en-US" sz="2800" dirty="0">
                <a:solidFill>
                  <a:srgbClr val="0000FF"/>
                </a:solidFill>
                <a:latin typeface="Times New Roman" pitchFamily="18" charset="0"/>
                <a:ea typeface="黑体" pitchFamily="2" charset="-122"/>
                <a:cs typeface="Times New Roman" pitchFamily="18" charset="0"/>
              </a:rPr>
              <a:t>中</a:t>
            </a:r>
            <a:r>
              <a:rPr kumimoji="1" lang="en-US" altLang="zh-CN" sz="2800" dirty="0">
                <a:solidFill>
                  <a:srgbClr val="9900CC"/>
                </a:solidFill>
                <a:latin typeface="Times New Roman" pitchFamily="18" charset="0"/>
                <a:ea typeface="黑体" pitchFamily="2" charset="-122"/>
                <a:cs typeface="Times New Roman" pitchFamily="18" charset="0"/>
              </a:rPr>
              <a:t>y</a:t>
            </a:r>
            <a:r>
              <a:rPr kumimoji="1" lang="zh-CN" altLang="en-US" sz="2800" dirty="0">
                <a:solidFill>
                  <a:srgbClr val="0000FF"/>
                </a:solidFill>
                <a:latin typeface="Times New Roman" pitchFamily="18" charset="0"/>
                <a:ea typeface="黑体" pitchFamily="2" charset="-122"/>
                <a:cs typeface="Times New Roman" pitchFamily="18" charset="0"/>
              </a:rPr>
              <a:t>不出现在量词</a:t>
            </a:r>
            <a:r>
              <a:rPr lang="en-US" altLang="zh-CN" sz="2800" dirty="0">
                <a:solidFill>
                  <a:schemeClr val="accent2"/>
                </a:solidFill>
                <a:latin typeface="Times New Roman" pitchFamily="18" charset="0"/>
                <a:ea typeface="黑体" pitchFamily="2" charset="-122"/>
                <a:cs typeface="Times New Roman" pitchFamily="18" charset="0"/>
              </a:rPr>
              <a:t>(</a:t>
            </a:r>
            <a:r>
              <a:rPr lang="en-US" altLang="zh-CN" sz="2800" dirty="0">
                <a:solidFill>
                  <a:schemeClr val="accent2"/>
                </a:solidFill>
                <a:latin typeface="Times New Roman" pitchFamily="18" charset="0"/>
                <a:ea typeface="黑体" pitchFamily="2" charset="-122"/>
                <a:cs typeface="Times New Roman" pitchFamily="18" charset="0"/>
                <a:sym typeface="Symbol" pitchFamily="18" charset="2"/>
              </a:rPr>
              <a:t>x)</a:t>
            </a:r>
            <a:r>
              <a:rPr kumimoji="1" lang="zh-CN" altLang="en-US" sz="2800" dirty="0">
                <a:solidFill>
                  <a:srgbClr val="0000FF"/>
                </a:solidFill>
                <a:latin typeface="Times New Roman" pitchFamily="18" charset="0"/>
                <a:ea typeface="黑体" pitchFamily="2" charset="-122"/>
                <a:cs typeface="Times New Roman" pitchFamily="18" charset="0"/>
                <a:sym typeface="Symbol" pitchFamily="18" charset="2"/>
              </a:rPr>
              <a:t>或</a:t>
            </a:r>
            <a:r>
              <a:rPr lang="en-US" altLang="zh-CN" sz="2800" dirty="0">
                <a:solidFill>
                  <a:schemeClr val="accent2"/>
                </a:solidFill>
                <a:latin typeface="Times New Roman" pitchFamily="18" charset="0"/>
                <a:ea typeface="黑体" pitchFamily="2" charset="-122"/>
                <a:cs typeface="Times New Roman" pitchFamily="18" charset="0"/>
              </a:rPr>
              <a:t>(</a:t>
            </a:r>
            <a:r>
              <a:rPr lang="en-US" altLang="zh-CN" sz="2800" dirty="0">
                <a:solidFill>
                  <a:schemeClr val="accent2"/>
                </a:solidFill>
                <a:latin typeface="Times New Roman" pitchFamily="18" charset="0"/>
                <a:ea typeface="黑体" pitchFamily="2" charset="-122"/>
                <a:cs typeface="Times New Roman" pitchFamily="18" charset="0"/>
                <a:sym typeface="Symbol" pitchFamily="18" charset="2"/>
              </a:rPr>
              <a:t>x</a:t>
            </a:r>
            <a:r>
              <a:rPr lang="en-US" altLang="zh-CN" sz="2800" dirty="0">
                <a:solidFill>
                  <a:schemeClr val="accent2"/>
                </a:solidFill>
                <a:latin typeface="Times New Roman" pitchFamily="18" charset="0"/>
                <a:ea typeface="黑体" pitchFamily="2" charset="-122"/>
                <a:cs typeface="Times New Roman" pitchFamily="18" charset="0"/>
              </a:rPr>
              <a:t>)</a:t>
            </a:r>
            <a:r>
              <a:rPr kumimoji="1" lang="zh-CN" altLang="en-US" sz="2800" dirty="0">
                <a:solidFill>
                  <a:srgbClr val="0000FF"/>
                </a:solidFill>
                <a:latin typeface="Times New Roman" pitchFamily="18" charset="0"/>
                <a:ea typeface="黑体" pitchFamily="2" charset="-122"/>
                <a:cs typeface="Times New Roman" pitchFamily="18" charset="0"/>
              </a:rPr>
              <a:t>的辖域之内</a:t>
            </a:r>
            <a:r>
              <a:rPr lang="zh-CN" altLang="en-US" sz="2800" dirty="0">
                <a:solidFill>
                  <a:srgbClr val="000000"/>
                </a:solidFill>
                <a:latin typeface="Times New Roman" pitchFamily="18" charset="0"/>
                <a:ea typeface="黑体" pitchFamily="2" charset="-122"/>
                <a:cs typeface="Times New Roman" pitchFamily="18" charset="0"/>
              </a:rPr>
              <a:t>且</a:t>
            </a:r>
            <a:r>
              <a:rPr lang="en-US" altLang="zh-CN" sz="2800" dirty="0">
                <a:solidFill>
                  <a:srgbClr val="0000FF"/>
                </a:solidFill>
                <a:latin typeface="Times New Roman" pitchFamily="18" charset="0"/>
                <a:ea typeface="黑体" pitchFamily="2" charset="-122"/>
                <a:cs typeface="Times New Roman" pitchFamily="18" charset="0"/>
              </a:rPr>
              <a:t>G(y)</a:t>
            </a:r>
            <a:r>
              <a:rPr lang="zh-CN" altLang="en-US" sz="2800" dirty="0">
                <a:solidFill>
                  <a:srgbClr val="0000FF"/>
                </a:solidFill>
                <a:latin typeface="Times New Roman" pitchFamily="18" charset="0"/>
                <a:ea typeface="黑体" pitchFamily="2" charset="-122"/>
                <a:cs typeface="Times New Roman" pitchFamily="18" charset="0"/>
              </a:rPr>
              <a:t>中无自由变量</a:t>
            </a:r>
            <a:r>
              <a:rPr lang="en-US" altLang="zh-CN" sz="2800" dirty="0">
                <a:solidFill>
                  <a:srgbClr val="0000FF"/>
                </a:solidFill>
                <a:latin typeface="Times New Roman" pitchFamily="18" charset="0"/>
                <a:ea typeface="黑体" pitchFamily="2" charset="-122"/>
                <a:cs typeface="Times New Roman" pitchFamily="18" charset="0"/>
              </a:rPr>
              <a:t>x</a:t>
            </a:r>
            <a:endParaRPr lang="zh-CN" altLang="en-US" sz="2800" dirty="0">
              <a:solidFill>
                <a:srgbClr val="0000FF"/>
              </a:solidFill>
              <a:latin typeface="Times New Roman" pitchFamily="18" charset="0"/>
              <a:ea typeface="黑体" pitchFamily="2" charset="-122"/>
              <a:cs typeface="Times New Roman" pitchFamily="18" charset="0"/>
            </a:endParaRPr>
          </a:p>
          <a:p>
            <a:pPr eaLnBrk="1" hangingPunct="1">
              <a:spcBef>
                <a:spcPts val="600"/>
              </a:spcBef>
              <a:buClr>
                <a:srgbClr val="FF3300"/>
              </a:buClr>
              <a:buFont typeface="Wingdings" pitchFamily="2" charset="2"/>
              <a:buNone/>
              <a:defRPr/>
            </a:pPr>
            <a:r>
              <a:rPr lang="en-US" altLang="zh-CN" sz="2800" dirty="0">
                <a:solidFill>
                  <a:schemeClr val="accent1"/>
                </a:solidFill>
                <a:latin typeface="Times New Roman" pitchFamily="18" charset="0"/>
                <a:ea typeface="黑体" pitchFamily="2" charset="-122"/>
                <a:cs typeface="Times New Roman" pitchFamily="18" charset="0"/>
              </a:rPr>
              <a:t>4</a:t>
            </a:r>
            <a:r>
              <a:rPr lang="zh-CN" altLang="en-US" sz="2800" dirty="0">
                <a:solidFill>
                  <a:schemeClr val="accent1"/>
                </a:solidFill>
                <a:latin typeface="Times New Roman" pitchFamily="18" charset="0"/>
                <a:ea typeface="黑体" pitchFamily="2" charset="-122"/>
                <a:cs typeface="Times New Roman" pitchFamily="18" charset="0"/>
              </a:rPr>
              <a:t>、</a:t>
            </a:r>
            <a:r>
              <a:rPr lang="en-US" altLang="zh-CN" sz="2800" dirty="0">
                <a:solidFill>
                  <a:srgbClr val="000000"/>
                </a:solidFill>
                <a:latin typeface="Times New Roman" pitchFamily="18" charset="0"/>
                <a:ea typeface="黑体" pitchFamily="2" charset="-122"/>
                <a:cs typeface="Times New Roman" pitchFamily="18" charset="0"/>
              </a:rPr>
              <a:t>EG</a:t>
            </a:r>
            <a:r>
              <a:rPr lang="zh-CN" altLang="en-US" sz="2800" dirty="0">
                <a:solidFill>
                  <a:srgbClr val="000000"/>
                </a:solidFill>
                <a:latin typeface="Times New Roman" pitchFamily="18" charset="0"/>
                <a:ea typeface="黑体" pitchFamily="2" charset="-122"/>
                <a:cs typeface="Times New Roman" pitchFamily="18" charset="0"/>
              </a:rPr>
              <a:t>（存在推广规则，</a:t>
            </a:r>
            <a:r>
              <a:rPr kumimoji="1" lang="en-US" altLang="zh-CN" sz="2800" dirty="0">
                <a:latin typeface="Times New Roman" pitchFamily="18" charset="0"/>
                <a:ea typeface="黑体" pitchFamily="2" charset="-122"/>
                <a:cs typeface="Times New Roman" pitchFamily="18" charset="0"/>
              </a:rPr>
              <a:t>E</a:t>
            </a:r>
            <a:r>
              <a:rPr kumimoji="1" lang="en-US" altLang="zh-CN" sz="2800" dirty="0">
                <a:solidFill>
                  <a:srgbClr val="0000FF"/>
                </a:solidFill>
                <a:latin typeface="Times New Roman" pitchFamily="18" charset="0"/>
                <a:ea typeface="黑体" pitchFamily="2" charset="-122"/>
                <a:cs typeface="Times New Roman" pitchFamily="18" charset="0"/>
              </a:rPr>
              <a:t>xistential </a:t>
            </a:r>
            <a:r>
              <a:rPr kumimoji="1" lang="en-US" altLang="zh-CN" sz="2800" dirty="0">
                <a:latin typeface="Times New Roman" pitchFamily="18" charset="0"/>
                <a:ea typeface="黑体" pitchFamily="2" charset="-122"/>
                <a:cs typeface="Times New Roman" pitchFamily="18" charset="0"/>
              </a:rPr>
              <a:t>G</a:t>
            </a:r>
            <a:r>
              <a:rPr kumimoji="1" lang="en-US" altLang="zh-CN" sz="2800" dirty="0">
                <a:solidFill>
                  <a:srgbClr val="0000FF"/>
                </a:solidFill>
                <a:latin typeface="Times New Roman" pitchFamily="18" charset="0"/>
                <a:ea typeface="黑体" pitchFamily="2" charset="-122"/>
                <a:cs typeface="Times New Roman" pitchFamily="18" charset="0"/>
              </a:rPr>
              <a:t>eneralize</a:t>
            </a:r>
            <a:r>
              <a:rPr lang="zh-CN" altLang="en-US" sz="2800" dirty="0">
                <a:solidFill>
                  <a:srgbClr val="000000"/>
                </a:solidFill>
                <a:latin typeface="Times New Roman" pitchFamily="18" charset="0"/>
                <a:ea typeface="黑体" pitchFamily="2" charset="-122"/>
                <a:cs typeface="Times New Roman" pitchFamily="18" charset="0"/>
              </a:rPr>
              <a:t>）：</a:t>
            </a:r>
          </a:p>
          <a:p>
            <a:pPr marL="742950" lvl="1" indent="-285750" algn="ctr" eaLnBrk="1" hangingPunct="1">
              <a:spcBef>
                <a:spcPts val="600"/>
              </a:spcBef>
              <a:buClr>
                <a:srgbClr val="FF3300"/>
              </a:buClr>
              <a:buFont typeface="Wingdings" pitchFamily="2" charset="2"/>
              <a:buNone/>
              <a:defRPr/>
            </a:pPr>
            <a:r>
              <a:rPr lang="en-US" altLang="zh-CN" sz="2800" dirty="0">
                <a:solidFill>
                  <a:schemeClr val="accent1"/>
                </a:solidFill>
                <a:latin typeface="Times New Roman" pitchFamily="18" charset="0"/>
                <a:ea typeface="黑体" pitchFamily="2" charset="-122"/>
                <a:cs typeface="Times New Roman" pitchFamily="18" charset="0"/>
              </a:rPr>
              <a:t>G(c) </a:t>
            </a:r>
            <a:r>
              <a:rPr lang="en-US" altLang="en-US" sz="2800" noProof="1">
                <a:solidFill>
                  <a:srgbClr val="0000CC"/>
                </a:solidFill>
                <a:latin typeface="Times New Roman" pitchFamily="18" charset="0"/>
                <a:ea typeface="黑体" pitchFamily="2" charset="-122"/>
                <a:cs typeface="Times New Roman" pitchFamily="18" charset="0"/>
                <a:sym typeface="Symbol" pitchFamily="18" charset="2"/>
              </a:rPr>
              <a:t></a:t>
            </a:r>
            <a:r>
              <a:rPr lang="en-US" altLang="zh-CN" sz="2800" dirty="0">
                <a:solidFill>
                  <a:schemeClr val="accent1"/>
                </a:solidFill>
                <a:latin typeface="Times New Roman" pitchFamily="18" charset="0"/>
                <a:ea typeface="黑体" pitchFamily="2" charset="-122"/>
                <a:cs typeface="Times New Roman" pitchFamily="18" charset="0"/>
              </a:rPr>
              <a:t> (</a:t>
            </a:r>
            <a:r>
              <a:rPr lang="en-US" altLang="zh-CN" sz="2800" dirty="0">
                <a:solidFill>
                  <a:schemeClr val="accent1"/>
                </a:solidFill>
                <a:latin typeface="Times New Roman" pitchFamily="18" charset="0"/>
                <a:ea typeface="黑体" pitchFamily="2" charset="-122"/>
                <a:cs typeface="Times New Roman" pitchFamily="18" charset="0"/>
                <a:sym typeface="Symbol" pitchFamily="18" charset="2"/>
              </a:rPr>
              <a:t></a:t>
            </a:r>
            <a:r>
              <a:rPr lang="en-US" altLang="zh-CN" sz="2800" dirty="0">
                <a:solidFill>
                  <a:schemeClr val="accent1"/>
                </a:solidFill>
                <a:latin typeface="Times New Roman" pitchFamily="18" charset="0"/>
                <a:ea typeface="黑体" pitchFamily="2" charset="-122"/>
                <a:cs typeface="Times New Roman" pitchFamily="18" charset="0"/>
              </a:rPr>
              <a:t>x)G(x)</a:t>
            </a:r>
            <a:endParaRPr lang="zh-CN" altLang="en-US" sz="2800" dirty="0">
              <a:solidFill>
                <a:srgbClr val="000000"/>
              </a:solidFill>
              <a:latin typeface="Times New Roman" pitchFamily="18" charset="0"/>
              <a:ea typeface="黑体" pitchFamily="2" charset="-122"/>
              <a:cs typeface="Times New Roman" pitchFamily="18" charset="0"/>
            </a:endParaRPr>
          </a:p>
          <a:p>
            <a:pPr marL="576000" lvl="1" eaLnBrk="1" hangingPunct="1">
              <a:spcBef>
                <a:spcPts val="600"/>
              </a:spcBef>
              <a:buClr>
                <a:srgbClr val="FF3300"/>
              </a:buClr>
              <a:buFont typeface="Wingdings" pitchFamily="2" charset="2"/>
              <a:buNone/>
              <a:defRPr/>
            </a:pPr>
            <a:r>
              <a:rPr lang="zh-CN" altLang="en-US" sz="2800" dirty="0">
                <a:solidFill>
                  <a:srgbClr val="000000"/>
                </a:solidFill>
                <a:latin typeface="Times New Roman" pitchFamily="18" charset="0"/>
                <a:ea typeface="黑体" pitchFamily="2" charset="-122"/>
                <a:cs typeface="Times New Roman" pitchFamily="18" charset="0"/>
              </a:rPr>
              <a:t>其中</a:t>
            </a:r>
            <a:r>
              <a:rPr kumimoji="1" lang="en-US" altLang="zh-CN" sz="2800" dirty="0">
                <a:solidFill>
                  <a:srgbClr val="0000FF"/>
                </a:solidFill>
                <a:latin typeface="Times New Roman" pitchFamily="18" charset="0"/>
                <a:ea typeface="黑体" pitchFamily="2" charset="-122"/>
                <a:cs typeface="Times New Roman" pitchFamily="18" charset="0"/>
              </a:rPr>
              <a:t>G(</a:t>
            </a:r>
            <a:r>
              <a:rPr kumimoji="1" lang="en-US" altLang="zh-CN" sz="2800" dirty="0">
                <a:solidFill>
                  <a:srgbClr val="0000FF"/>
                </a:solidFill>
                <a:latin typeface="Times New Roman" pitchFamily="18" charset="0"/>
                <a:ea typeface="黑体" pitchFamily="2" charset="-122"/>
                <a:cs typeface="Times New Roman" pitchFamily="18" charset="0"/>
                <a:sym typeface="Symbol" pitchFamily="18" charset="2"/>
              </a:rPr>
              <a:t>c</a:t>
            </a:r>
            <a:r>
              <a:rPr kumimoji="1" lang="en-US" altLang="zh-CN" sz="2800" dirty="0">
                <a:solidFill>
                  <a:srgbClr val="0000FF"/>
                </a:solidFill>
                <a:latin typeface="Times New Roman" pitchFamily="18" charset="0"/>
                <a:ea typeface="黑体" pitchFamily="2" charset="-122"/>
                <a:cs typeface="Times New Roman" pitchFamily="18" charset="0"/>
              </a:rPr>
              <a:t>)</a:t>
            </a:r>
            <a:r>
              <a:rPr kumimoji="1" lang="zh-CN" altLang="en-US" sz="2800" dirty="0">
                <a:solidFill>
                  <a:srgbClr val="0000FF"/>
                </a:solidFill>
                <a:latin typeface="Times New Roman" pitchFamily="18" charset="0"/>
                <a:ea typeface="黑体" pitchFamily="2" charset="-122"/>
                <a:cs typeface="Times New Roman" pitchFamily="18" charset="0"/>
              </a:rPr>
              <a:t>中</a:t>
            </a:r>
            <a:r>
              <a:rPr kumimoji="1" lang="en-US" altLang="zh-CN" sz="2800" dirty="0">
                <a:solidFill>
                  <a:srgbClr val="9900CC"/>
                </a:solidFill>
                <a:latin typeface="Times New Roman" pitchFamily="18" charset="0"/>
                <a:ea typeface="黑体" pitchFamily="2" charset="-122"/>
                <a:cs typeface="Times New Roman" pitchFamily="18" charset="0"/>
              </a:rPr>
              <a:t>c</a:t>
            </a:r>
            <a:r>
              <a:rPr kumimoji="1" lang="zh-CN" altLang="en-US" sz="2800" dirty="0">
                <a:solidFill>
                  <a:srgbClr val="0000FF"/>
                </a:solidFill>
                <a:latin typeface="Times New Roman" pitchFamily="18" charset="0"/>
                <a:ea typeface="黑体" pitchFamily="2" charset="-122"/>
                <a:cs typeface="Times New Roman" pitchFamily="18" charset="0"/>
              </a:rPr>
              <a:t>不出现在量词</a:t>
            </a:r>
            <a:r>
              <a:rPr lang="en-US" altLang="zh-CN" sz="2800" dirty="0">
                <a:solidFill>
                  <a:schemeClr val="accent2"/>
                </a:solidFill>
                <a:latin typeface="Times New Roman" pitchFamily="18" charset="0"/>
                <a:ea typeface="黑体" pitchFamily="2" charset="-122"/>
                <a:cs typeface="Times New Roman" pitchFamily="18" charset="0"/>
              </a:rPr>
              <a:t>(</a:t>
            </a:r>
            <a:r>
              <a:rPr lang="en-US" altLang="zh-CN" sz="2800" dirty="0">
                <a:solidFill>
                  <a:schemeClr val="accent2"/>
                </a:solidFill>
                <a:latin typeface="Times New Roman" pitchFamily="18" charset="0"/>
                <a:ea typeface="黑体" pitchFamily="2" charset="-122"/>
                <a:cs typeface="Times New Roman" pitchFamily="18" charset="0"/>
                <a:sym typeface="Symbol" pitchFamily="18" charset="2"/>
              </a:rPr>
              <a:t>x)</a:t>
            </a:r>
            <a:r>
              <a:rPr kumimoji="1" lang="zh-CN" altLang="en-US" sz="2800" dirty="0">
                <a:solidFill>
                  <a:srgbClr val="0000FF"/>
                </a:solidFill>
                <a:latin typeface="Times New Roman" pitchFamily="18" charset="0"/>
                <a:ea typeface="黑体" pitchFamily="2" charset="-122"/>
                <a:cs typeface="Times New Roman" pitchFamily="18" charset="0"/>
                <a:sym typeface="Symbol" pitchFamily="18" charset="2"/>
              </a:rPr>
              <a:t>或</a:t>
            </a:r>
            <a:r>
              <a:rPr lang="en-US" altLang="zh-CN" sz="2800" dirty="0">
                <a:solidFill>
                  <a:schemeClr val="accent2"/>
                </a:solidFill>
                <a:latin typeface="Times New Roman" pitchFamily="18" charset="0"/>
                <a:ea typeface="黑体" pitchFamily="2" charset="-122"/>
                <a:cs typeface="Times New Roman" pitchFamily="18" charset="0"/>
              </a:rPr>
              <a:t>(</a:t>
            </a:r>
            <a:r>
              <a:rPr lang="en-US" altLang="zh-CN" sz="2800" dirty="0">
                <a:solidFill>
                  <a:schemeClr val="accent2"/>
                </a:solidFill>
                <a:latin typeface="Times New Roman" pitchFamily="18" charset="0"/>
                <a:ea typeface="黑体" pitchFamily="2" charset="-122"/>
                <a:cs typeface="Times New Roman" pitchFamily="18" charset="0"/>
                <a:sym typeface="Symbol" pitchFamily="18" charset="2"/>
              </a:rPr>
              <a:t>x</a:t>
            </a:r>
            <a:r>
              <a:rPr lang="en-US" altLang="zh-CN" sz="2800" dirty="0">
                <a:solidFill>
                  <a:schemeClr val="accent2"/>
                </a:solidFill>
                <a:latin typeface="Times New Roman" pitchFamily="18" charset="0"/>
                <a:ea typeface="黑体" pitchFamily="2" charset="-122"/>
                <a:cs typeface="Times New Roman" pitchFamily="18" charset="0"/>
              </a:rPr>
              <a:t>)</a:t>
            </a:r>
            <a:r>
              <a:rPr kumimoji="1" lang="zh-CN" altLang="en-US" sz="2800" dirty="0">
                <a:solidFill>
                  <a:srgbClr val="0000FF"/>
                </a:solidFill>
                <a:latin typeface="Times New Roman" pitchFamily="18" charset="0"/>
                <a:ea typeface="黑体" pitchFamily="2" charset="-122"/>
                <a:cs typeface="Times New Roman" pitchFamily="18" charset="0"/>
              </a:rPr>
              <a:t>的辖域之内</a:t>
            </a:r>
            <a:r>
              <a:rPr lang="zh-CN" altLang="en-US" sz="2800" dirty="0">
                <a:solidFill>
                  <a:srgbClr val="000000"/>
                </a:solidFill>
                <a:latin typeface="Times New Roman" pitchFamily="18" charset="0"/>
                <a:ea typeface="黑体" pitchFamily="2" charset="-122"/>
                <a:cs typeface="Times New Roman" pitchFamily="18" charset="0"/>
              </a:rPr>
              <a:t>且</a:t>
            </a:r>
            <a:r>
              <a:rPr lang="en-US" altLang="zh-CN" sz="2800" dirty="0">
                <a:solidFill>
                  <a:srgbClr val="000000"/>
                </a:solidFill>
                <a:latin typeface="Times New Roman" pitchFamily="18" charset="0"/>
                <a:ea typeface="黑体" pitchFamily="2" charset="-122"/>
                <a:cs typeface="Times New Roman" pitchFamily="18" charset="0"/>
              </a:rPr>
              <a:t>G(c)</a:t>
            </a:r>
            <a:r>
              <a:rPr lang="zh-CN" altLang="en-US" sz="2800" dirty="0">
                <a:solidFill>
                  <a:srgbClr val="000000"/>
                </a:solidFill>
                <a:latin typeface="Times New Roman" pitchFamily="18" charset="0"/>
                <a:ea typeface="黑体" pitchFamily="2" charset="-122"/>
                <a:cs typeface="Times New Roman" pitchFamily="18" charset="0"/>
              </a:rPr>
              <a:t>中无自由变量</a:t>
            </a:r>
            <a:r>
              <a:rPr lang="en-US" altLang="zh-CN" sz="2800" dirty="0">
                <a:solidFill>
                  <a:srgbClr val="000000"/>
                </a:solidFill>
                <a:latin typeface="Times New Roman" pitchFamily="18" charset="0"/>
                <a:ea typeface="黑体" pitchFamily="2" charset="-122"/>
                <a:cs typeface="Times New Roman" pitchFamily="18" charset="0"/>
              </a:rPr>
              <a:t>x</a:t>
            </a:r>
          </a:p>
          <a:p>
            <a:pPr eaLnBrk="1" hangingPunct="1">
              <a:spcBef>
                <a:spcPts val="600"/>
              </a:spcBef>
              <a:buClr>
                <a:srgbClr val="FF3300"/>
              </a:buClr>
              <a:buFont typeface="Wingdings" pitchFamily="2" charset="2"/>
              <a:buNone/>
              <a:defRPr/>
            </a:pPr>
            <a:r>
              <a:rPr lang="en-US" altLang="zh-CN" sz="2800" dirty="0">
                <a:solidFill>
                  <a:srgbClr val="CC0099"/>
                </a:solidFill>
                <a:latin typeface="Times New Roman" pitchFamily="18" charset="0"/>
                <a:ea typeface="黑体" pitchFamily="2" charset="-122"/>
                <a:cs typeface="Times New Roman" pitchFamily="18" charset="0"/>
              </a:rPr>
              <a:t>      </a:t>
            </a:r>
            <a:r>
              <a:rPr lang="zh-CN" altLang="en-US" sz="2800" dirty="0">
                <a:solidFill>
                  <a:srgbClr val="CC0099"/>
                </a:solidFill>
                <a:latin typeface="Times New Roman" pitchFamily="18" charset="0"/>
                <a:ea typeface="黑体" pitchFamily="2" charset="-122"/>
                <a:cs typeface="Times New Roman" pitchFamily="18" charset="0"/>
              </a:rPr>
              <a:t>推广：</a:t>
            </a:r>
            <a:r>
              <a:rPr lang="zh-CN" altLang="en-US" sz="2800" dirty="0">
                <a:solidFill>
                  <a:srgbClr val="000000"/>
                </a:solidFill>
                <a:latin typeface="Times New Roman" pitchFamily="18" charset="0"/>
                <a:ea typeface="黑体" pitchFamily="2" charset="-122"/>
                <a:cs typeface="Times New Roman" pitchFamily="18" charset="0"/>
              </a:rPr>
              <a:t>		</a:t>
            </a:r>
            <a:r>
              <a:rPr lang="en-US" altLang="zh-CN" sz="2800" dirty="0">
                <a:solidFill>
                  <a:schemeClr val="accent1"/>
                </a:solidFill>
                <a:latin typeface="Times New Roman" pitchFamily="18" charset="0"/>
                <a:ea typeface="黑体" pitchFamily="2" charset="-122"/>
                <a:cs typeface="Times New Roman" pitchFamily="18" charset="0"/>
              </a:rPr>
              <a:t>G(y) </a:t>
            </a:r>
            <a:r>
              <a:rPr lang="en-US" altLang="en-US" sz="2800" noProof="1">
                <a:solidFill>
                  <a:srgbClr val="0000CC"/>
                </a:solidFill>
                <a:latin typeface="Times New Roman" pitchFamily="18" charset="0"/>
                <a:ea typeface="黑体" pitchFamily="2" charset="-122"/>
                <a:cs typeface="Times New Roman" pitchFamily="18" charset="0"/>
                <a:sym typeface="Symbol" pitchFamily="18" charset="2"/>
              </a:rPr>
              <a:t></a:t>
            </a:r>
            <a:r>
              <a:rPr lang="en-US" altLang="zh-CN" sz="2800" dirty="0">
                <a:solidFill>
                  <a:schemeClr val="accent1"/>
                </a:solidFill>
                <a:latin typeface="Times New Roman" pitchFamily="18" charset="0"/>
                <a:ea typeface="黑体" pitchFamily="2" charset="-122"/>
                <a:cs typeface="Times New Roman" pitchFamily="18" charset="0"/>
              </a:rPr>
              <a:t> (</a:t>
            </a:r>
            <a:r>
              <a:rPr lang="en-US" altLang="zh-CN" sz="2800" dirty="0">
                <a:solidFill>
                  <a:schemeClr val="accent1"/>
                </a:solidFill>
                <a:latin typeface="Times New Roman" pitchFamily="18" charset="0"/>
                <a:ea typeface="黑体" pitchFamily="2" charset="-122"/>
                <a:cs typeface="Times New Roman" pitchFamily="18" charset="0"/>
                <a:sym typeface="Symbol" pitchFamily="18" charset="2"/>
              </a:rPr>
              <a:t></a:t>
            </a:r>
            <a:r>
              <a:rPr lang="en-US" altLang="zh-CN" sz="2800" dirty="0">
                <a:solidFill>
                  <a:schemeClr val="accent1"/>
                </a:solidFill>
                <a:latin typeface="Times New Roman" pitchFamily="18" charset="0"/>
                <a:ea typeface="黑体" pitchFamily="2" charset="-122"/>
                <a:cs typeface="Times New Roman" pitchFamily="18" charset="0"/>
              </a:rPr>
              <a:t>x)G(x)</a:t>
            </a:r>
            <a:endParaRPr lang="zh-CN" altLang="en-US" sz="2800" dirty="0">
              <a:solidFill>
                <a:srgbClr val="000000"/>
              </a:solidFill>
              <a:latin typeface="Times New Roman" pitchFamily="18" charset="0"/>
              <a:ea typeface="黑体" pitchFamily="2" charset="-122"/>
              <a:cs typeface="Times New Roman" pitchFamily="18" charset="0"/>
            </a:endParaRPr>
          </a:p>
          <a:p>
            <a:pPr marL="576000" lvl="1" eaLnBrk="1" hangingPunct="1">
              <a:spcBef>
                <a:spcPts val="600"/>
              </a:spcBef>
              <a:buClr>
                <a:srgbClr val="FF3300"/>
              </a:buClr>
              <a:buFont typeface="Wingdings" pitchFamily="2" charset="2"/>
              <a:buNone/>
              <a:defRPr/>
            </a:pPr>
            <a:r>
              <a:rPr lang="zh-CN" altLang="en-US" sz="2800" dirty="0">
                <a:solidFill>
                  <a:srgbClr val="000000"/>
                </a:solidFill>
                <a:latin typeface="Times New Roman" pitchFamily="18" charset="0"/>
                <a:ea typeface="黑体" pitchFamily="2" charset="-122"/>
                <a:cs typeface="Times New Roman" pitchFamily="18" charset="0"/>
              </a:rPr>
              <a:t>其中</a:t>
            </a:r>
            <a:r>
              <a:rPr kumimoji="1" lang="en-US" altLang="zh-CN" sz="2800" dirty="0">
                <a:solidFill>
                  <a:srgbClr val="0000FF"/>
                </a:solidFill>
                <a:latin typeface="Times New Roman" pitchFamily="18" charset="0"/>
                <a:ea typeface="黑体" pitchFamily="2" charset="-122"/>
                <a:cs typeface="Times New Roman" pitchFamily="18" charset="0"/>
              </a:rPr>
              <a:t>G(</a:t>
            </a:r>
            <a:r>
              <a:rPr kumimoji="1" lang="en-US" altLang="zh-CN" sz="2800" dirty="0">
                <a:solidFill>
                  <a:srgbClr val="0000FF"/>
                </a:solidFill>
                <a:latin typeface="Times New Roman" pitchFamily="18" charset="0"/>
                <a:ea typeface="黑体" pitchFamily="2" charset="-122"/>
                <a:cs typeface="Times New Roman" pitchFamily="18" charset="0"/>
                <a:sym typeface="Symbol" pitchFamily="18" charset="2"/>
              </a:rPr>
              <a:t>y</a:t>
            </a:r>
            <a:r>
              <a:rPr kumimoji="1" lang="en-US" altLang="zh-CN" sz="2800" dirty="0">
                <a:solidFill>
                  <a:srgbClr val="0000FF"/>
                </a:solidFill>
                <a:latin typeface="Times New Roman" pitchFamily="18" charset="0"/>
                <a:ea typeface="黑体" pitchFamily="2" charset="-122"/>
                <a:cs typeface="Times New Roman" pitchFamily="18" charset="0"/>
              </a:rPr>
              <a:t>)</a:t>
            </a:r>
            <a:r>
              <a:rPr kumimoji="1" lang="zh-CN" altLang="en-US" sz="2800" dirty="0">
                <a:solidFill>
                  <a:srgbClr val="0000FF"/>
                </a:solidFill>
                <a:latin typeface="Times New Roman" pitchFamily="18" charset="0"/>
                <a:ea typeface="黑体" pitchFamily="2" charset="-122"/>
                <a:cs typeface="Times New Roman" pitchFamily="18" charset="0"/>
              </a:rPr>
              <a:t>中</a:t>
            </a:r>
            <a:r>
              <a:rPr kumimoji="1" lang="en-US" altLang="zh-CN" sz="2800" dirty="0">
                <a:solidFill>
                  <a:srgbClr val="9900CC"/>
                </a:solidFill>
                <a:latin typeface="Times New Roman" pitchFamily="18" charset="0"/>
                <a:ea typeface="黑体" pitchFamily="2" charset="-122"/>
                <a:cs typeface="Times New Roman" pitchFamily="18" charset="0"/>
              </a:rPr>
              <a:t>y</a:t>
            </a:r>
            <a:r>
              <a:rPr kumimoji="1" lang="zh-CN" altLang="en-US" sz="2800" dirty="0">
                <a:solidFill>
                  <a:srgbClr val="0000FF"/>
                </a:solidFill>
                <a:latin typeface="Times New Roman" pitchFamily="18" charset="0"/>
                <a:ea typeface="黑体" pitchFamily="2" charset="-122"/>
                <a:cs typeface="Times New Roman" pitchFamily="18" charset="0"/>
              </a:rPr>
              <a:t>不出现在量词</a:t>
            </a:r>
            <a:r>
              <a:rPr lang="en-US" altLang="zh-CN" sz="2800" dirty="0">
                <a:solidFill>
                  <a:schemeClr val="accent2"/>
                </a:solidFill>
                <a:latin typeface="Times New Roman" pitchFamily="18" charset="0"/>
                <a:ea typeface="黑体" pitchFamily="2" charset="-122"/>
                <a:cs typeface="Times New Roman" pitchFamily="18" charset="0"/>
              </a:rPr>
              <a:t>(</a:t>
            </a:r>
            <a:r>
              <a:rPr lang="en-US" altLang="zh-CN" sz="2800" dirty="0">
                <a:solidFill>
                  <a:schemeClr val="accent2"/>
                </a:solidFill>
                <a:latin typeface="Times New Roman" pitchFamily="18" charset="0"/>
                <a:ea typeface="黑体" pitchFamily="2" charset="-122"/>
                <a:cs typeface="Times New Roman" pitchFamily="18" charset="0"/>
                <a:sym typeface="Symbol" pitchFamily="18" charset="2"/>
              </a:rPr>
              <a:t>x)</a:t>
            </a:r>
            <a:r>
              <a:rPr kumimoji="1" lang="zh-CN" altLang="en-US" sz="2800" dirty="0">
                <a:solidFill>
                  <a:srgbClr val="0000FF"/>
                </a:solidFill>
                <a:latin typeface="Times New Roman" pitchFamily="18" charset="0"/>
                <a:ea typeface="黑体" pitchFamily="2" charset="-122"/>
                <a:cs typeface="Times New Roman" pitchFamily="18" charset="0"/>
                <a:sym typeface="Symbol" pitchFamily="18" charset="2"/>
              </a:rPr>
              <a:t>或</a:t>
            </a:r>
            <a:r>
              <a:rPr lang="en-US" altLang="zh-CN" sz="2800" dirty="0">
                <a:solidFill>
                  <a:schemeClr val="accent2"/>
                </a:solidFill>
                <a:latin typeface="Times New Roman" pitchFamily="18" charset="0"/>
                <a:ea typeface="黑体" pitchFamily="2" charset="-122"/>
                <a:cs typeface="Times New Roman" pitchFamily="18" charset="0"/>
              </a:rPr>
              <a:t>(</a:t>
            </a:r>
            <a:r>
              <a:rPr lang="en-US" altLang="zh-CN" sz="2800" dirty="0">
                <a:solidFill>
                  <a:schemeClr val="accent2"/>
                </a:solidFill>
                <a:latin typeface="Times New Roman" pitchFamily="18" charset="0"/>
                <a:ea typeface="黑体" pitchFamily="2" charset="-122"/>
                <a:cs typeface="Times New Roman" pitchFamily="18" charset="0"/>
                <a:sym typeface="Symbol" pitchFamily="18" charset="2"/>
              </a:rPr>
              <a:t>x</a:t>
            </a:r>
            <a:r>
              <a:rPr lang="en-US" altLang="zh-CN" sz="2800" dirty="0">
                <a:solidFill>
                  <a:schemeClr val="accent2"/>
                </a:solidFill>
                <a:latin typeface="Times New Roman" pitchFamily="18" charset="0"/>
                <a:ea typeface="黑体" pitchFamily="2" charset="-122"/>
                <a:cs typeface="Times New Roman" pitchFamily="18" charset="0"/>
              </a:rPr>
              <a:t>)</a:t>
            </a:r>
            <a:r>
              <a:rPr kumimoji="1" lang="zh-CN" altLang="en-US" sz="2800" dirty="0">
                <a:solidFill>
                  <a:srgbClr val="0000FF"/>
                </a:solidFill>
                <a:latin typeface="Times New Roman" pitchFamily="18" charset="0"/>
                <a:ea typeface="黑体" pitchFamily="2" charset="-122"/>
                <a:cs typeface="Times New Roman" pitchFamily="18" charset="0"/>
              </a:rPr>
              <a:t>的辖域之内</a:t>
            </a:r>
            <a:r>
              <a:rPr lang="zh-CN" altLang="en-US" sz="2800" dirty="0">
                <a:solidFill>
                  <a:srgbClr val="000000"/>
                </a:solidFill>
                <a:latin typeface="Times New Roman" pitchFamily="18" charset="0"/>
                <a:ea typeface="黑体" pitchFamily="2" charset="-122"/>
                <a:cs typeface="Times New Roman" pitchFamily="18" charset="0"/>
              </a:rPr>
              <a:t>且</a:t>
            </a:r>
            <a:r>
              <a:rPr lang="en-US" altLang="zh-CN" sz="2800" dirty="0">
                <a:solidFill>
                  <a:srgbClr val="000000"/>
                </a:solidFill>
                <a:latin typeface="Times New Roman" pitchFamily="18" charset="0"/>
                <a:ea typeface="黑体" pitchFamily="2" charset="-122"/>
                <a:cs typeface="Times New Roman" pitchFamily="18" charset="0"/>
              </a:rPr>
              <a:t>G(y)</a:t>
            </a:r>
            <a:r>
              <a:rPr lang="zh-CN" altLang="en-US" sz="2800" dirty="0">
                <a:solidFill>
                  <a:srgbClr val="000000"/>
                </a:solidFill>
                <a:latin typeface="Times New Roman" pitchFamily="18" charset="0"/>
                <a:ea typeface="黑体" pitchFamily="2" charset="-122"/>
                <a:cs typeface="Times New Roman" pitchFamily="18" charset="0"/>
              </a:rPr>
              <a:t>中无自由变量</a:t>
            </a:r>
            <a:r>
              <a:rPr lang="en-US" altLang="zh-CN" sz="2800" dirty="0">
                <a:solidFill>
                  <a:srgbClr val="000000"/>
                </a:solidFill>
                <a:latin typeface="Times New Roman" pitchFamily="18" charset="0"/>
                <a:ea typeface="黑体" pitchFamily="2" charset="-122"/>
                <a:cs typeface="Times New Roman" pitchFamily="18" charset="0"/>
              </a:rPr>
              <a:t>x</a:t>
            </a:r>
            <a:endParaRPr lang="zh-CN" altLang="en-US" sz="2800" dirty="0">
              <a:solidFill>
                <a:srgbClr val="000000"/>
              </a:solidFill>
              <a:latin typeface="Times New Roman" pitchFamily="18" charset="0"/>
              <a:ea typeface="黑体" pitchFamily="2" charset="-122"/>
              <a:cs typeface="Times New Roman"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8037">
                                            <p:txEl>
                                              <p:pRg st="0" end="0"/>
                                            </p:txEl>
                                          </p:spTgt>
                                        </p:tgtEl>
                                        <p:attrNameLst>
                                          <p:attrName>style.visibility</p:attrName>
                                        </p:attrNameLst>
                                      </p:cBhvr>
                                      <p:to>
                                        <p:strVal val="visible"/>
                                      </p:to>
                                    </p:set>
                                    <p:anim calcmode="lin" valueType="num">
                                      <p:cBhvr additive="base">
                                        <p:cTn id="7" dur="500" fill="hold"/>
                                        <p:tgtEl>
                                          <p:spTgt spid="10680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80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68037">
                                            <p:txEl>
                                              <p:pRg st="1" end="1"/>
                                            </p:txEl>
                                          </p:spTgt>
                                        </p:tgtEl>
                                        <p:attrNameLst>
                                          <p:attrName>style.visibility</p:attrName>
                                        </p:attrNameLst>
                                      </p:cBhvr>
                                      <p:to>
                                        <p:strVal val="visible"/>
                                      </p:to>
                                    </p:set>
                                    <p:anim calcmode="lin" valueType="num">
                                      <p:cBhvr additive="base">
                                        <p:cTn id="11" dur="500" fill="hold"/>
                                        <p:tgtEl>
                                          <p:spTgt spid="10680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6803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68037">
                                            <p:txEl>
                                              <p:pRg st="2" end="2"/>
                                            </p:txEl>
                                          </p:spTgt>
                                        </p:tgtEl>
                                        <p:attrNameLst>
                                          <p:attrName>style.visibility</p:attrName>
                                        </p:attrNameLst>
                                      </p:cBhvr>
                                      <p:to>
                                        <p:strVal val="visible"/>
                                      </p:to>
                                    </p:set>
                                    <p:anim calcmode="lin" valueType="num">
                                      <p:cBhvr additive="base">
                                        <p:cTn id="15" dur="500" fill="hold"/>
                                        <p:tgtEl>
                                          <p:spTgt spid="106803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68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68037">
                                            <p:txEl>
                                              <p:pRg st="3" end="3"/>
                                            </p:txEl>
                                          </p:spTgt>
                                        </p:tgtEl>
                                        <p:attrNameLst>
                                          <p:attrName>style.visibility</p:attrName>
                                        </p:attrNameLst>
                                      </p:cBhvr>
                                      <p:to>
                                        <p:strVal val="visible"/>
                                      </p:to>
                                    </p:set>
                                    <p:anim calcmode="lin" valueType="num">
                                      <p:cBhvr additive="base">
                                        <p:cTn id="21" dur="500" fill="hold"/>
                                        <p:tgtEl>
                                          <p:spTgt spid="106803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6803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68037">
                                            <p:txEl>
                                              <p:pRg st="4" end="4"/>
                                            </p:txEl>
                                          </p:spTgt>
                                        </p:tgtEl>
                                        <p:attrNameLst>
                                          <p:attrName>style.visibility</p:attrName>
                                        </p:attrNameLst>
                                      </p:cBhvr>
                                      <p:to>
                                        <p:strVal val="visible"/>
                                      </p:to>
                                    </p:set>
                                    <p:anim calcmode="lin" valueType="num">
                                      <p:cBhvr additive="base">
                                        <p:cTn id="25" dur="500" fill="hold"/>
                                        <p:tgtEl>
                                          <p:spTgt spid="106803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803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68037">
                                            <p:txEl>
                                              <p:pRg st="5" end="5"/>
                                            </p:txEl>
                                          </p:spTgt>
                                        </p:tgtEl>
                                        <p:attrNameLst>
                                          <p:attrName>style.visibility</p:attrName>
                                        </p:attrNameLst>
                                      </p:cBhvr>
                                      <p:to>
                                        <p:strVal val="visible"/>
                                      </p:to>
                                    </p:set>
                                    <p:anim calcmode="lin" valueType="num">
                                      <p:cBhvr additive="base">
                                        <p:cTn id="29" dur="500" fill="hold"/>
                                        <p:tgtEl>
                                          <p:spTgt spid="106803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6803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68037">
                                            <p:txEl>
                                              <p:pRg st="6" end="6"/>
                                            </p:txEl>
                                          </p:spTgt>
                                        </p:tgtEl>
                                        <p:attrNameLst>
                                          <p:attrName>style.visibility</p:attrName>
                                        </p:attrNameLst>
                                      </p:cBhvr>
                                      <p:to>
                                        <p:strVal val="visible"/>
                                      </p:to>
                                    </p:set>
                                    <p:anim calcmode="lin" valueType="num">
                                      <p:cBhvr additive="base">
                                        <p:cTn id="35" dur="500" fill="hold"/>
                                        <p:tgtEl>
                                          <p:spTgt spid="106803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6803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68037">
                                            <p:txEl>
                                              <p:pRg st="7" end="7"/>
                                            </p:txEl>
                                          </p:spTgt>
                                        </p:tgtEl>
                                        <p:attrNameLst>
                                          <p:attrName>style.visibility</p:attrName>
                                        </p:attrNameLst>
                                      </p:cBhvr>
                                      <p:to>
                                        <p:strVal val="visible"/>
                                      </p:to>
                                    </p:set>
                                    <p:anim calcmode="lin" valueType="num">
                                      <p:cBhvr additive="base">
                                        <p:cTn id="39" dur="500" fill="hold"/>
                                        <p:tgtEl>
                                          <p:spTgt spid="106803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6803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5AAFBC5B-9CF9-49F8-BD9E-49868F64AEEC}"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3315" name="Rectangle 2"/>
          <p:cNvSpPr>
            <a:spLocks noGrp="1" noChangeArrowheads="1"/>
          </p:cNvSpPr>
          <p:nvPr>
            <p:ph type="title"/>
          </p:nvPr>
        </p:nvSpPr>
        <p:spPr/>
        <p:txBody>
          <a:bodyPr/>
          <a:lstStyle/>
          <a:p>
            <a:pPr eaLnBrk="1" hangingPunct="1"/>
            <a:r>
              <a:rPr lang="zh-CN" altLang="en-US" smtClean="0"/>
              <a:t>个体词的分类</a:t>
            </a:r>
            <a:endParaRPr lang="en-US" altLang="zh-CN" smtClean="0"/>
          </a:p>
        </p:txBody>
      </p:sp>
      <p:sp>
        <p:nvSpPr>
          <p:cNvPr id="194563" name="Rectangle 3"/>
          <p:cNvSpPr>
            <a:spLocks noGrp="1" noChangeArrowheads="1"/>
          </p:cNvSpPr>
          <p:nvPr>
            <p:ph type="body" idx="1"/>
          </p:nvPr>
        </p:nvSpPr>
        <p:spPr>
          <a:xfrm>
            <a:off x="611188" y="1341438"/>
            <a:ext cx="8064500" cy="4878387"/>
          </a:xfrm>
        </p:spPr>
        <p:txBody>
          <a:bodyPr/>
          <a:lstStyle/>
          <a:p>
            <a:pPr marL="533400" indent="-533400" eaLnBrk="1" hangingPunct="1">
              <a:buClr>
                <a:srgbClr val="9900CC"/>
              </a:buClr>
              <a:buFontTx/>
              <a:buAutoNum type="arabicPeriod"/>
            </a:pPr>
            <a:r>
              <a:rPr lang="zh-CN" altLang="en-US" smtClean="0"/>
              <a:t>表示</a:t>
            </a:r>
            <a:r>
              <a:rPr lang="zh-CN" altLang="en-US" smtClean="0">
                <a:solidFill>
                  <a:srgbClr val="0000FF"/>
                </a:solidFill>
              </a:rPr>
              <a:t>具体的或特定</a:t>
            </a:r>
            <a:r>
              <a:rPr lang="zh-CN" altLang="en-US" smtClean="0"/>
              <a:t>的个体词称为</a:t>
            </a:r>
            <a:r>
              <a:rPr lang="zh-CN" altLang="en-US" smtClean="0">
                <a:solidFill>
                  <a:srgbClr val="FF0000"/>
                </a:solidFill>
              </a:rPr>
              <a:t>个体常量</a:t>
            </a:r>
            <a:r>
              <a:rPr lang="en-US" altLang="zh-CN" smtClean="0"/>
              <a:t>(Individual Constant)</a:t>
            </a:r>
            <a:r>
              <a:rPr lang="zh-CN" altLang="en-US" smtClean="0"/>
              <a:t>，一般个体词常量用带或不带下标的小写英文字母</a:t>
            </a:r>
            <a:r>
              <a:rPr lang="en-US" altLang="zh-CN" smtClean="0"/>
              <a:t>a, b, c</a:t>
            </a:r>
            <a:r>
              <a:rPr lang="zh-CN" altLang="en-US" smtClean="0"/>
              <a:t>，</a:t>
            </a:r>
            <a:r>
              <a:rPr lang="en-US" altLang="zh-CN" smtClean="0">
                <a:latin typeface="宋体" panose="02010600030101010101" pitchFamily="2" charset="-122"/>
              </a:rPr>
              <a:t>…</a:t>
            </a:r>
            <a:r>
              <a:rPr lang="zh-CN" altLang="en-US" smtClean="0"/>
              <a:t>，</a:t>
            </a:r>
            <a:r>
              <a:rPr lang="en-US" altLang="zh-CN" smtClean="0"/>
              <a:t>a</a:t>
            </a:r>
            <a:r>
              <a:rPr lang="en-US" altLang="zh-CN" baseline="-25000" smtClean="0"/>
              <a:t>1</a:t>
            </a:r>
            <a:r>
              <a:rPr lang="en-US" altLang="zh-CN" smtClean="0"/>
              <a:t>, b</a:t>
            </a:r>
            <a:r>
              <a:rPr lang="en-US" altLang="zh-CN" baseline="-25000" smtClean="0"/>
              <a:t>1</a:t>
            </a:r>
            <a:r>
              <a:rPr lang="en-US" altLang="zh-CN" smtClean="0"/>
              <a:t>, c</a:t>
            </a:r>
            <a:r>
              <a:rPr lang="en-US" altLang="zh-CN" baseline="-25000" smtClean="0"/>
              <a:t>1</a:t>
            </a:r>
            <a:r>
              <a:rPr lang="en-US" altLang="zh-CN" smtClean="0"/>
              <a:t>,</a:t>
            </a:r>
            <a:r>
              <a:rPr lang="en-US" altLang="zh-CN" smtClean="0">
                <a:latin typeface="宋体" panose="02010600030101010101" pitchFamily="2" charset="-122"/>
              </a:rPr>
              <a:t>…</a:t>
            </a:r>
            <a:r>
              <a:rPr lang="zh-CN" altLang="en-US" smtClean="0"/>
              <a:t>等表示；</a:t>
            </a:r>
          </a:p>
          <a:p>
            <a:pPr marL="533400" indent="-533400" eaLnBrk="1" hangingPunct="1">
              <a:buClr>
                <a:srgbClr val="9900CC"/>
              </a:buClr>
              <a:buFontTx/>
              <a:buAutoNum type="arabicPeriod"/>
            </a:pPr>
            <a:r>
              <a:rPr lang="zh-CN" altLang="en-US" smtClean="0"/>
              <a:t>表示</a:t>
            </a:r>
            <a:r>
              <a:rPr lang="zh-CN" altLang="en-US" smtClean="0">
                <a:solidFill>
                  <a:srgbClr val="0000FF"/>
                </a:solidFill>
              </a:rPr>
              <a:t>抽象的或泛指</a:t>
            </a:r>
            <a:r>
              <a:rPr lang="zh-CN" altLang="en-US" smtClean="0"/>
              <a:t>的个体词称为</a:t>
            </a:r>
            <a:r>
              <a:rPr lang="zh-CN" altLang="en-US" smtClean="0">
                <a:solidFill>
                  <a:srgbClr val="FF0000"/>
                </a:solidFill>
              </a:rPr>
              <a:t>个体变量</a:t>
            </a:r>
            <a:r>
              <a:rPr lang="en-US" altLang="zh-CN" smtClean="0"/>
              <a:t>(Individual Variable)</a:t>
            </a:r>
            <a:r>
              <a:rPr lang="zh-CN" altLang="en-US" smtClean="0"/>
              <a:t>，一般用带或不带下标的小写英文字母</a:t>
            </a:r>
            <a:r>
              <a:rPr lang="en-US" altLang="zh-CN" smtClean="0"/>
              <a:t>x, y, z, </a:t>
            </a:r>
            <a:r>
              <a:rPr lang="en-US" altLang="zh-CN" smtClean="0">
                <a:latin typeface="宋体" panose="02010600030101010101" pitchFamily="2" charset="-122"/>
              </a:rPr>
              <a:t>…</a:t>
            </a:r>
            <a:r>
              <a:rPr lang="en-US" altLang="zh-CN" smtClean="0"/>
              <a:t>, x</a:t>
            </a:r>
            <a:r>
              <a:rPr lang="en-US" altLang="zh-CN" baseline="-25000" smtClean="0"/>
              <a:t>1</a:t>
            </a:r>
            <a:r>
              <a:rPr lang="en-US" altLang="zh-CN" smtClean="0"/>
              <a:t>, y</a:t>
            </a:r>
            <a:r>
              <a:rPr lang="en-US" altLang="zh-CN" baseline="-25000" smtClean="0"/>
              <a:t>1</a:t>
            </a:r>
            <a:r>
              <a:rPr lang="en-US" altLang="zh-CN" smtClean="0"/>
              <a:t>, z</a:t>
            </a:r>
            <a:r>
              <a:rPr lang="en-US" altLang="zh-CN" baseline="-25000" smtClean="0"/>
              <a:t>1</a:t>
            </a:r>
            <a:r>
              <a:rPr lang="en-US" altLang="zh-CN" smtClean="0"/>
              <a:t>, </a:t>
            </a:r>
            <a:r>
              <a:rPr lang="en-US" altLang="zh-CN" smtClean="0">
                <a:latin typeface="宋体" panose="02010600030101010101" pitchFamily="2" charset="-122"/>
              </a:rPr>
              <a:t>…</a:t>
            </a:r>
            <a:r>
              <a:rPr lang="zh-CN" altLang="en-US" smtClean="0"/>
              <a:t>等表示。</a:t>
            </a:r>
          </a:p>
          <a:p>
            <a:pPr marL="533400" indent="-533400" eaLnBrk="1" hangingPunct="1">
              <a:buClr>
                <a:srgbClr val="9900CC"/>
              </a:buClr>
              <a:buFontTx/>
              <a:buAutoNum type="arabicPeriod"/>
            </a:pPr>
            <a:endParaRPr lang="zh-CN"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5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 calcmode="lin" valueType="num">
                                      <p:cBhvr additive="base">
                                        <p:cTn id="13" dur="5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CC04DCB4-6840-4696-AC5D-DF60BE705A24}"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6259" name="Rectangle 2"/>
          <p:cNvSpPr>
            <a:spLocks noGrp="1" noChangeArrowheads="1"/>
          </p:cNvSpPr>
          <p:nvPr>
            <p:ph type="title"/>
          </p:nvPr>
        </p:nvSpPr>
        <p:spPr/>
        <p:txBody>
          <a:bodyPr/>
          <a:lstStyle/>
          <a:p>
            <a:pPr eaLnBrk="1" hangingPunct="1"/>
            <a:r>
              <a:rPr lang="zh-CN" altLang="en-US" smtClean="0"/>
              <a:t>推理规则的正确使用</a:t>
            </a:r>
            <a:r>
              <a:rPr lang="en-US" altLang="zh-CN" smtClean="0"/>
              <a:t>(1)</a:t>
            </a:r>
          </a:p>
        </p:txBody>
      </p:sp>
      <p:sp>
        <p:nvSpPr>
          <p:cNvPr id="1006595" name="Rectangle 3"/>
          <p:cNvSpPr>
            <a:spLocks noGrp="1" noChangeArrowheads="1"/>
          </p:cNvSpPr>
          <p:nvPr>
            <p:ph type="body" idx="1"/>
          </p:nvPr>
        </p:nvSpPr>
        <p:spPr>
          <a:xfrm>
            <a:off x="539750" y="1195388"/>
            <a:ext cx="8135938" cy="1728787"/>
          </a:xfrm>
        </p:spPr>
        <p:txBody>
          <a:bodyPr/>
          <a:lstStyle/>
          <a:p>
            <a:pPr marL="0" indent="0" eaLnBrk="1" hangingPunct="1">
              <a:buFont typeface="Wingdings" panose="05000000000000000000" pitchFamily="2" charset="2"/>
              <a:buNone/>
            </a:pPr>
            <a:r>
              <a:rPr lang="zh-CN" altLang="en-US" smtClean="0">
                <a:solidFill>
                  <a:schemeClr val="accent1"/>
                </a:solidFill>
              </a:rPr>
              <a:t>例</a:t>
            </a:r>
            <a:r>
              <a:rPr lang="en-US" altLang="zh-CN" smtClean="0">
                <a:solidFill>
                  <a:schemeClr val="accent1"/>
                </a:solidFill>
              </a:rPr>
              <a:t>4.5.1</a:t>
            </a:r>
            <a:r>
              <a:rPr lang="en-US" altLang="zh-CN" smtClean="0"/>
              <a:t>  </a:t>
            </a:r>
            <a:r>
              <a:rPr lang="zh-CN" altLang="en-US" smtClean="0"/>
              <a:t>设实数集中，语句</a:t>
            </a:r>
            <a:r>
              <a:rPr lang="zh-CN" altLang="en-US" smtClean="0">
                <a:latin typeface="宋体" panose="02010600030101010101" pitchFamily="2" charset="-122"/>
              </a:rPr>
              <a:t>“</a:t>
            </a:r>
            <a:r>
              <a:rPr lang="zh-CN" altLang="en-US" smtClean="0">
                <a:solidFill>
                  <a:srgbClr val="CC00FF"/>
                </a:solidFill>
              </a:rPr>
              <a:t>不存在最大的实数</a:t>
            </a:r>
            <a:r>
              <a:rPr lang="zh-CN" altLang="en-US" smtClean="0">
                <a:latin typeface="宋体" panose="02010600030101010101" pitchFamily="2" charset="-122"/>
              </a:rPr>
              <a:t>”</a:t>
            </a:r>
            <a:r>
              <a:rPr lang="zh-CN" altLang="en-US" smtClean="0"/>
              <a:t>可符号化为：</a:t>
            </a:r>
            <a:endParaRPr lang="zh-CN" altLang="fr-FR" smtClean="0"/>
          </a:p>
          <a:p>
            <a:pPr marL="0" indent="0" eaLnBrk="1" hangingPunct="1">
              <a:buFont typeface="Wingdings" panose="05000000000000000000" pitchFamily="2" charset="2"/>
              <a:buNone/>
            </a:pPr>
            <a:r>
              <a:rPr lang="zh-CN" altLang="fr-FR" smtClean="0"/>
              <a:t>    </a:t>
            </a:r>
            <a:r>
              <a:rPr lang="fr-FR" altLang="zh-CN" smtClean="0"/>
              <a:t>(</a:t>
            </a:r>
            <a:r>
              <a:rPr lang="en-US" altLang="zh-CN" smtClean="0">
                <a:sym typeface="Symbol" panose="05050102010706020507" pitchFamily="18" charset="2"/>
              </a:rPr>
              <a:t></a:t>
            </a:r>
            <a:r>
              <a:rPr lang="fr-FR" altLang="zh-CN" smtClean="0"/>
              <a:t>x)(</a:t>
            </a:r>
            <a:r>
              <a:rPr lang="en-US" altLang="zh-CN" smtClean="0">
                <a:sym typeface="Symbol" panose="05050102010706020507" pitchFamily="18" charset="2"/>
              </a:rPr>
              <a:t></a:t>
            </a:r>
            <a:r>
              <a:rPr lang="fr-FR" altLang="zh-CN" smtClean="0"/>
              <a:t>y)G(x, y)</a:t>
            </a:r>
            <a:r>
              <a:rPr lang="zh-CN" altLang="fr-FR" smtClean="0"/>
              <a:t>。    </a:t>
            </a:r>
            <a:r>
              <a:rPr lang="zh-CN" altLang="en-US" smtClean="0"/>
              <a:t>其中</a:t>
            </a:r>
            <a:r>
              <a:rPr lang="zh-CN" altLang="fr-FR" smtClean="0"/>
              <a:t>：</a:t>
            </a:r>
            <a:r>
              <a:rPr lang="fr-FR" altLang="zh-CN" smtClean="0"/>
              <a:t>G(x, y)</a:t>
            </a:r>
            <a:r>
              <a:rPr lang="zh-CN" altLang="fr-FR" smtClean="0"/>
              <a:t>：</a:t>
            </a:r>
            <a:r>
              <a:rPr lang="fr-FR" altLang="zh-CN" smtClean="0"/>
              <a:t>y&gt;x</a:t>
            </a:r>
            <a:r>
              <a:rPr lang="zh-CN" altLang="en-US" smtClean="0"/>
              <a:t>。 </a:t>
            </a:r>
          </a:p>
        </p:txBody>
      </p:sp>
      <p:sp>
        <p:nvSpPr>
          <p:cNvPr id="1006596" name="Rectangle 4"/>
          <p:cNvSpPr>
            <a:spLocks noChangeArrowheads="1"/>
          </p:cNvSpPr>
          <p:nvPr/>
        </p:nvSpPr>
        <p:spPr bwMode="auto">
          <a:xfrm>
            <a:off x="468313" y="2852738"/>
            <a:ext cx="80645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ts val="600"/>
              </a:spcBef>
              <a:buFont typeface="Wingdings" panose="05000000000000000000" pitchFamily="2" charset="2"/>
              <a:buNone/>
            </a:pPr>
            <a:r>
              <a:rPr lang="zh-CN" altLang="fr-FR">
                <a:solidFill>
                  <a:srgbClr val="066015"/>
                </a:solidFill>
                <a:latin typeface="Arial" panose="020B0604020202020204" pitchFamily="34" charset="0"/>
              </a:rPr>
              <a:t>推导</a:t>
            </a:r>
            <a:r>
              <a:rPr lang="fr-FR" altLang="zh-CN">
                <a:solidFill>
                  <a:srgbClr val="066015"/>
                </a:solidFill>
                <a:latin typeface="Arial" panose="020B0604020202020204" pitchFamily="34" charset="0"/>
              </a:rPr>
              <a:t>1</a:t>
            </a:r>
            <a:r>
              <a:rPr lang="zh-CN" altLang="fr-FR">
                <a:solidFill>
                  <a:srgbClr val="066015"/>
                </a:solidFill>
                <a:latin typeface="Arial" panose="020B0604020202020204" pitchFamily="34" charset="0"/>
              </a:rPr>
              <a:t>：</a:t>
            </a:r>
          </a:p>
          <a:p>
            <a:pPr eaLnBrk="1" hangingPunct="1">
              <a:spcBef>
                <a:spcPts val="600"/>
              </a:spcBef>
              <a:buFont typeface="Wingdings" panose="05000000000000000000" pitchFamily="2" charset="2"/>
              <a:buNone/>
            </a:pPr>
            <a:r>
              <a:rPr lang="zh-CN" altLang="fr-FR">
                <a:solidFill>
                  <a:srgbClr val="066015"/>
                </a:solidFill>
                <a:latin typeface="Arial" panose="020B0604020202020204" pitchFamily="34" charset="0"/>
              </a:rPr>
              <a:t>     （</a:t>
            </a:r>
            <a:r>
              <a:rPr lang="fr-FR" altLang="zh-CN">
                <a:solidFill>
                  <a:srgbClr val="066015"/>
                </a:solidFill>
                <a:latin typeface="Arial" panose="020B0604020202020204" pitchFamily="34" charset="0"/>
              </a:rPr>
              <a:t>1</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a:t>
            </a:r>
            <a:r>
              <a:rPr lang="en-US" altLang="zh-CN">
                <a:solidFill>
                  <a:srgbClr val="066015"/>
                </a:solidFill>
                <a:latin typeface="Arial" panose="020B0604020202020204" pitchFamily="34" charset="0"/>
                <a:sym typeface="Symbol" panose="05050102010706020507" pitchFamily="18" charset="2"/>
              </a:rPr>
              <a:t></a:t>
            </a:r>
            <a:r>
              <a:rPr lang="fr-FR" altLang="zh-CN">
                <a:solidFill>
                  <a:srgbClr val="066015"/>
                </a:solidFill>
                <a:latin typeface="Arial" panose="020B0604020202020204" pitchFamily="34" charset="0"/>
              </a:rPr>
              <a:t>x)(</a:t>
            </a:r>
            <a:r>
              <a:rPr lang="en-US" altLang="zh-CN">
                <a:solidFill>
                  <a:srgbClr val="066015"/>
                </a:solidFill>
                <a:latin typeface="Arial" panose="020B0604020202020204" pitchFamily="34" charset="0"/>
                <a:sym typeface="Symbol" panose="05050102010706020507" pitchFamily="18" charset="2"/>
              </a:rPr>
              <a:t></a:t>
            </a:r>
            <a:r>
              <a:rPr lang="fr-FR" altLang="zh-CN">
                <a:solidFill>
                  <a:srgbClr val="066015"/>
                </a:solidFill>
                <a:latin typeface="Arial" panose="020B0604020202020204" pitchFamily="34" charset="0"/>
              </a:rPr>
              <a:t>y)G(x, y)		P    </a:t>
            </a:r>
          </a:p>
          <a:p>
            <a:pPr eaLnBrk="1" hangingPunct="1">
              <a:spcBef>
                <a:spcPts val="600"/>
              </a:spcBef>
              <a:buFont typeface="Wingdings" panose="05000000000000000000" pitchFamily="2" charset="2"/>
              <a:buNone/>
            </a:pPr>
            <a:r>
              <a:rPr lang="fr-FR" altLang="zh-CN">
                <a:solidFill>
                  <a:srgbClr val="066015"/>
                </a:solidFill>
                <a:latin typeface="Arial" panose="020B0604020202020204" pitchFamily="34" charset="0"/>
              </a:rPr>
              <a:t>     </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2</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a:t>
            </a:r>
            <a:r>
              <a:rPr lang="en-US" altLang="zh-CN">
                <a:solidFill>
                  <a:srgbClr val="066015"/>
                </a:solidFill>
                <a:latin typeface="Arial" panose="020B0604020202020204" pitchFamily="34" charset="0"/>
                <a:sym typeface="Symbol" panose="05050102010706020507" pitchFamily="18" charset="2"/>
              </a:rPr>
              <a:t></a:t>
            </a:r>
            <a:r>
              <a:rPr lang="fr-FR" altLang="zh-CN">
                <a:solidFill>
                  <a:srgbClr val="066015"/>
                </a:solidFill>
                <a:latin typeface="Arial" panose="020B0604020202020204" pitchFamily="34" charset="0"/>
              </a:rPr>
              <a:t>y)G(y, y) 			US,(1) </a:t>
            </a:r>
            <a:endParaRPr lang="en-US" altLang="zh-CN">
              <a:solidFill>
                <a:srgbClr val="066015"/>
              </a:solidFill>
              <a:latin typeface="Arial" panose="020B0604020202020204" pitchFamily="34" charset="0"/>
            </a:endParaRPr>
          </a:p>
        </p:txBody>
      </p:sp>
      <p:sp>
        <p:nvSpPr>
          <p:cNvPr id="1006601" name="Rectangle 9"/>
          <p:cNvSpPr>
            <a:spLocks noChangeArrowheads="1"/>
          </p:cNvSpPr>
          <p:nvPr/>
        </p:nvSpPr>
        <p:spPr bwMode="auto">
          <a:xfrm>
            <a:off x="539750" y="4652963"/>
            <a:ext cx="8064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chemeClr val="accent2"/>
                </a:solidFill>
                <a:latin typeface="Arial" panose="020B0604020202020204" pitchFamily="34" charset="0"/>
              </a:rPr>
              <a:t>分析</a:t>
            </a:r>
            <a:r>
              <a:rPr lang="zh-CN" altLang="fr-FR">
                <a:latin typeface="Arial" panose="020B0604020202020204" pitchFamily="34" charset="0"/>
              </a:rPr>
              <a:t>：推导</a:t>
            </a:r>
            <a:r>
              <a:rPr lang="fr-FR" altLang="zh-CN">
                <a:latin typeface="Arial" panose="020B0604020202020204" pitchFamily="34" charset="0"/>
              </a:rPr>
              <a:t>1</a:t>
            </a:r>
            <a:r>
              <a:rPr lang="zh-CN" altLang="fr-FR">
                <a:latin typeface="Arial" panose="020B0604020202020204" pitchFamily="34" charset="0"/>
              </a:rPr>
              <a:t>是错误的。</a:t>
            </a:r>
            <a:r>
              <a:rPr lang="zh-CN" altLang="en-US">
                <a:latin typeface="Arial" panose="020B0604020202020204" pitchFamily="34" charset="0"/>
              </a:rPr>
              <a:t>正确的推导如下：</a:t>
            </a:r>
          </a:p>
          <a:p>
            <a:pPr eaLnBrk="1" hangingPunct="1">
              <a:buFont typeface="Wingdings" panose="05000000000000000000" pitchFamily="2" charset="2"/>
              <a:buNone/>
            </a:pPr>
            <a:r>
              <a:rPr lang="zh-CN" altLang="en-US">
                <a:latin typeface="Arial" panose="020B0604020202020204" pitchFamily="34" charset="0"/>
              </a:rPr>
              <a:t>       （</a:t>
            </a:r>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en-US" altLang="zh-CN">
                <a:latin typeface="Arial" panose="020B0604020202020204" pitchFamily="34" charset="0"/>
              </a:rPr>
              <a:t>x)(</a:t>
            </a:r>
            <a:r>
              <a:rPr lang="en-US" altLang="zh-CN">
                <a:latin typeface="Arial" panose="020B0604020202020204" pitchFamily="34" charset="0"/>
                <a:sym typeface="Symbol" panose="05050102010706020507" pitchFamily="18" charset="2"/>
              </a:rPr>
              <a:t></a:t>
            </a:r>
            <a:r>
              <a:rPr lang="en-US" altLang="zh-CN">
                <a:latin typeface="Arial" panose="020B0604020202020204" pitchFamily="34" charset="0"/>
              </a:rPr>
              <a:t>y)G(x, y) 		P    </a:t>
            </a:r>
          </a:p>
          <a:p>
            <a:pPr eaLnBrk="1" hangingPunct="1">
              <a:buFont typeface="Wingdings" panose="05000000000000000000" pitchFamily="2" charset="2"/>
              <a:buNone/>
            </a:pPr>
            <a:r>
              <a:rPr lang="en-US" altLang="zh-CN">
                <a:latin typeface="Arial" panose="020B0604020202020204" pitchFamily="34" charset="0"/>
              </a:rPr>
              <a:t>       </a:t>
            </a:r>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en-US" altLang="zh-CN">
                <a:latin typeface="Arial" panose="020B0604020202020204" pitchFamily="34" charset="0"/>
              </a:rPr>
              <a:t>y)G(z, y)			US,(1)</a:t>
            </a:r>
          </a:p>
        </p:txBody>
      </p:sp>
      <p:sp>
        <p:nvSpPr>
          <p:cNvPr id="1006602" name="AutoShape 10"/>
          <p:cNvSpPr>
            <a:spLocks noChangeArrowheads="1"/>
          </p:cNvSpPr>
          <p:nvPr/>
        </p:nvSpPr>
        <p:spPr bwMode="auto">
          <a:xfrm>
            <a:off x="323850" y="4508500"/>
            <a:ext cx="8280400" cy="2160588"/>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zh-CN" altLang="en-US" sz="3200">
                <a:solidFill>
                  <a:schemeClr val="tx1"/>
                </a:solidFill>
                <a:latin typeface="Arial" panose="020B0604020202020204" pitchFamily="34" charset="0"/>
              </a:rPr>
              <a:t>注意：</a:t>
            </a:r>
            <a:r>
              <a:rPr lang="zh-CN" altLang="fr-FR" sz="3200">
                <a:solidFill>
                  <a:srgbClr val="FF0000"/>
                </a:solidFill>
                <a:latin typeface="Arial" panose="020B0604020202020204" pitchFamily="34" charset="0"/>
              </a:rPr>
              <a:t>使用</a:t>
            </a:r>
            <a:r>
              <a:rPr lang="fr-FR" altLang="zh-CN" sz="3200">
                <a:solidFill>
                  <a:schemeClr val="hlink"/>
                </a:solidFill>
                <a:latin typeface="Arial" panose="020B0604020202020204" pitchFamily="34" charset="0"/>
              </a:rPr>
              <a:t>US</a:t>
            </a:r>
            <a:r>
              <a:rPr lang="zh-CN" altLang="fr-FR" sz="3200">
                <a:solidFill>
                  <a:schemeClr val="hlink"/>
                </a:solidFill>
                <a:latin typeface="Arial" panose="020B0604020202020204" pitchFamily="34" charset="0"/>
              </a:rPr>
              <a:t>规则</a:t>
            </a:r>
            <a:r>
              <a:rPr lang="zh-CN" altLang="fr-FR" sz="3200">
                <a:solidFill>
                  <a:srgbClr val="FF0000"/>
                </a:solidFill>
                <a:latin typeface="Arial" panose="020B0604020202020204" pitchFamily="34" charset="0"/>
              </a:rPr>
              <a:t>来</a:t>
            </a:r>
            <a:r>
              <a:rPr lang="zh-CN" altLang="fr-FR" sz="3200">
                <a:solidFill>
                  <a:schemeClr val="hlink"/>
                </a:solidFill>
                <a:latin typeface="Arial" panose="020B0604020202020204" pitchFamily="34" charset="0"/>
              </a:rPr>
              <a:t>消去</a:t>
            </a:r>
            <a:r>
              <a:rPr lang="zh-CN" altLang="fr-FR" sz="3200">
                <a:solidFill>
                  <a:srgbClr val="FF0000"/>
                </a:solidFill>
                <a:latin typeface="Arial" panose="020B0604020202020204" pitchFamily="34" charset="0"/>
              </a:rPr>
              <a:t>量词时，若选用变元</a:t>
            </a:r>
            <a:r>
              <a:rPr lang="fr-FR" altLang="zh-CN" sz="3200">
                <a:solidFill>
                  <a:srgbClr val="FF0000"/>
                </a:solidFill>
                <a:latin typeface="Arial" panose="020B0604020202020204" pitchFamily="34" charset="0"/>
              </a:rPr>
              <a:t>y</a:t>
            </a:r>
            <a:r>
              <a:rPr lang="zh-CN" altLang="fr-FR" sz="3200">
                <a:solidFill>
                  <a:srgbClr val="FF0000"/>
                </a:solidFill>
                <a:latin typeface="Arial" panose="020B0604020202020204" pitchFamily="34" charset="0"/>
              </a:rPr>
              <a:t>取代</a:t>
            </a:r>
            <a:r>
              <a:rPr lang="fr-FR" altLang="zh-CN" sz="3200">
                <a:solidFill>
                  <a:srgbClr val="FF0000"/>
                </a:solidFill>
                <a:latin typeface="Arial" panose="020B0604020202020204" pitchFamily="34" charset="0"/>
              </a:rPr>
              <a:t>x</a:t>
            </a:r>
            <a:r>
              <a:rPr lang="zh-CN" altLang="fr-FR" sz="3200">
                <a:solidFill>
                  <a:srgbClr val="FF0000"/>
                </a:solidFill>
                <a:latin typeface="Arial" panose="020B0604020202020204" pitchFamily="34" charset="0"/>
              </a:rPr>
              <a:t>，则要求</a:t>
            </a:r>
            <a:r>
              <a:rPr kumimoji="1" lang="zh-CN" altLang="fr-FR" sz="3200">
                <a:solidFill>
                  <a:srgbClr val="0000FF"/>
                </a:solidFill>
              </a:rPr>
              <a:t>在</a:t>
            </a:r>
            <a:r>
              <a:rPr kumimoji="1" lang="zh-CN" altLang="fr-FR" sz="3200">
                <a:solidFill>
                  <a:schemeClr val="accent1"/>
                </a:solidFill>
              </a:rPr>
              <a:t>原公式中</a:t>
            </a:r>
            <a:r>
              <a:rPr kumimoji="1" lang="fr-FR" altLang="zh-CN" sz="3200">
                <a:solidFill>
                  <a:srgbClr val="0000FF"/>
                </a:solidFill>
              </a:rPr>
              <a:t>x</a:t>
            </a:r>
            <a:r>
              <a:rPr kumimoji="1" lang="zh-CN" altLang="en-US" sz="3200">
                <a:solidFill>
                  <a:srgbClr val="0000FF"/>
                </a:solidFill>
              </a:rPr>
              <a:t>不能出现在量词</a:t>
            </a:r>
            <a:r>
              <a:rPr lang="en-US" altLang="zh-CN" sz="3200">
                <a:solidFill>
                  <a:schemeClr val="accent2"/>
                </a:solidFill>
              </a:rPr>
              <a:t>(</a:t>
            </a:r>
            <a:r>
              <a:rPr lang="en-US" altLang="zh-CN" sz="3200">
                <a:solidFill>
                  <a:schemeClr val="accent2"/>
                </a:solidFill>
                <a:sym typeface="Symbol" panose="05050102010706020507" pitchFamily="18" charset="2"/>
              </a:rPr>
              <a:t>y)</a:t>
            </a:r>
            <a:r>
              <a:rPr kumimoji="1" lang="zh-CN" altLang="en-US" sz="3200">
                <a:solidFill>
                  <a:srgbClr val="0000FF"/>
                </a:solidFill>
                <a:sym typeface="Symbol" panose="05050102010706020507" pitchFamily="18" charset="2"/>
              </a:rPr>
              <a:t>或</a:t>
            </a:r>
            <a:r>
              <a:rPr lang="en-US" altLang="zh-CN" sz="3200">
                <a:solidFill>
                  <a:schemeClr val="accent2"/>
                </a:solidFill>
              </a:rPr>
              <a:t>(</a:t>
            </a:r>
            <a:r>
              <a:rPr lang="en-US" altLang="zh-CN" sz="3200">
                <a:solidFill>
                  <a:schemeClr val="accent2"/>
                </a:solidFill>
                <a:sym typeface="Symbol" panose="05050102010706020507" pitchFamily="18" charset="2"/>
              </a:rPr>
              <a:t></a:t>
            </a:r>
            <a:r>
              <a:rPr lang="en-US" altLang="zh-CN" sz="3200">
                <a:solidFill>
                  <a:schemeClr val="accent2"/>
                </a:solidFill>
              </a:rPr>
              <a:t>y)</a:t>
            </a:r>
            <a:r>
              <a:rPr kumimoji="1" lang="zh-CN" altLang="en-US" sz="3200">
                <a:solidFill>
                  <a:srgbClr val="0000FF"/>
                </a:solidFill>
              </a:rPr>
              <a:t>的辖域之内</a:t>
            </a:r>
            <a:r>
              <a:rPr lang="zh-CN" altLang="fr-FR" sz="3200">
                <a:solidFill>
                  <a:srgbClr val="FF0000"/>
                </a:solidFill>
                <a:latin typeface="Arial" panose="020B0604020202020204" pitchFamily="34" charset="0"/>
              </a:rPr>
              <a:t>。</a:t>
            </a:r>
            <a:endParaRPr lang="zh-CN" altLang="en-US" sz="3200">
              <a:solidFill>
                <a:srgbClr val="FF0000"/>
              </a:solidFill>
              <a:latin typeface="Arial" panose="020B0604020202020204"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strips(downRight)">
                                      <p:cBhvr>
                                        <p:cTn id="7" dur="500"/>
                                        <p:tgtEl>
                                          <p:spTgt spid="100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strips(downRight)">
                                      <p:cBhvr>
                                        <p:cTn id="12" dur="500"/>
                                        <p:tgtEl>
                                          <p:spTgt spid="100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006596"/>
                                        </p:tgtEl>
                                        <p:attrNameLst>
                                          <p:attrName>style.visibility</p:attrName>
                                        </p:attrNameLst>
                                      </p:cBhvr>
                                      <p:to>
                                        <p:strVal val="visible"/>
                                      </p:to>
                                    </p:set>
                                    <p:anim calcmode="lin" valueType="num">
                                      <p:cBhvr>
                                        <p:cTn id="17" dur="500" fill="hold"/>
                                        <p:tgtEl>
                                          <p:spTgt spid="1006596"/>
                                        </p:tgtEl>
                                        <p:attrNameLst>
                                          <p:attrName>ppt_w</p:attrName>
                                        </p:attrNameLst>
                                      </p:cBhvr>
                                      <p:tavLst>
                                        <p:tav tm="0">
                                          <p:val>
                                            <p:fltVal val="0"/>
                                          </p:val>
                                        </p:tav>
                                        <p:tav tm="100000">
                                          <p:val>
                                            <p:strVal val="#ppt_w"/>
                                          </p:val>
                                        </p:tav>
                                      </p:tavLst>
                                    </p:anim>
                                    <p:anim calcmode="lin" valueType="num">
                                      <p:cBhvr>
                                        <p:cTn id="18" dur="500" fill="hold"/>
                                        <p:tgtEl>
                                          <p:spTgt spid="100659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006601"/>
                                        </p:tgtEl>
                                        <p:attrNameLst>
                                          <p:attrName>style.visibility</p:attrName>
                                        </p:attrNameLst>
                                      </p:cBhvr>
                                      <p:to>
                                        <p:strVal val="visible"/>
                                      </p:to>
                                    </p:set>
                                    <p:animEffect transition="in" filter="barn(inHorizontal)">
                                      <p:cBhvr>
                                        <p:cTn id="23" dur="500"/>
                                        <p:tgtEl>
                                          <p:spTgt spid="1006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9" presetClass="entr" presetSubtype="0" decel="100000" fill="hold" grpId="0" nodeType="clickEffect">
                                  <p:stCondLst>
                                    <p:cond delay="0"/>
                                  </p:stCondLst>
                                  <p:childTnLst>
                                    <p:set>
                                      <p:cBhvr>
                                        <p:cTn id="27" dur="1" fill="hold">
                                          <p:stCondLst>
                                            <p:cond delay="0"/>
                                          </p:stCondLst>
                                        </p:cTn>
                                        <p:tgtEl>
                                          <p:spTgt spid="1006602"/>
                                        </p:tgtEl>
                                        <p:attrNameLst>
                                          <p:attrName>style.visibility</p:attrName>
                                        </p:attrNameLst>
                                      </p:cBhvr>
                                      <p:to>
                                        <p:strVal val="visible"/>
                                      </p:to>
                                    </p:set>
                                    <p:anim calcmode="lin" valueType="num">
                                      <p:cBhvr>
                                        <p:cTn id="28" dur="500" fill="hold"/>
                                        <p:tgtEl>
                                          <p:spTgt spid="1006602"/>
                                        </p:tgtEl>
                                        <p:attrNameLst>
                                          <p:attrName>ppt_w</p:attrName>
                                        </p:attrNameLst>
                                      </p:cBhvr>
                                      <p:tavLst>
                                        <p:tav tm="0">
                                          <p:val>
                                            <p:fltVal val="0"/>
                                          </p:val>
                                        </p:tav>
                                        <p:tav tm="100000">
                                          <p:val>
                                            <p:strVal val="#ppt_w"/>
                                          </p:val>
                                        </p:tav>
                                      </p:tavLst>
                                    </p:anim>
                                    <p:anim calcmode="lin" valueType="num">
                                      <p:cBhvr>
                                        <p:cTn id="29" dur="500" fill="hold"/>
                                        <p:tgtEl>
                                          <p:spTgt spid="1006602"/>
                                        </p:tgtEl>
                                        <p:attrNameLst>
                                          <p:attrName>ppt_h</p:attrName>
                                        </p:attrNameLst>
                                      </p:cBhvr>
                                      <p:tavLst>
                                        <p:tav tm="0">
                                          <p:val>
                                            <p:fltVal val="0"/>
                                          </p:val>
                                        </p:tav>
                                        <p:tav tm="100000">
                                          <p:val>
                                            <p:strVal val="#ppt_h"/>
                                          </p:val>
                                        </p:tav>
                                      </p:tavLst>
                                    </p:anim>
                                    <p:anim calcmode="lin" valueType="num">
                                      <p:cBhvr>
                                        <p:cTn id="30" dur="500" fill="hold"/>
                                        <p:tgtEl>
                                          <p:spTgt spid="1006602"/>
                                        </p:tgtEl>
                                        <p:attrNameLst>
                                          <p:attrName>style.rotation</p:attrName>
                                        </p:attrNameLst>
                                      </p:cBhvr>
                                      <p:tavLst>
                                        <p:tav tm="0">
                                          <p:val>
                                            <p:fltVal val="360"/>
                                          </p:val>
                                        </p:tav>
                                        <p:tav tm="100000">
                                          <p:val>
                                            <p:fltVal val="0"/>
                                          </p:val>
                                        </p:tav>
                                      </p:tavLst>
                                    </p:anim>
                                    <p:animEffect transition="in" filter="fade">
                                      <p:cBhvr>
                                        <p:cTn id="31" dur="500"/>
                                        <p:tgtEl>
                                          <p:spTgt spid="1006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p:bldP spid="1006596" grpId="0"/>
      <p:bldP spid="1006601" grpId="0"/>
      <p:bldP spid="100660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7867602-1324-4088-AF1E-441709A7A1AA}"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7283" name="Rectangle 2"/>
          <p:cNvSpPr>
            <a:spLocks noGrp="1" noChangeArrowheads="1"/>
          </p:cNvSpPr>
          <p:nvPr>
            <p:ph type="title"/>
          </p:nvPr>
        </p:nvSpPr>
        <p:spPr/>
        <p:txBody>
          <a:bodyPr/>
          <a:lstStyle/>
          <a:p>
            <a:pPr eaLnBrk="1" hangingPunct="1"/>
            <a:r>
              <a:rPr lang="zh-CN" altLang="en-US" smtClean="0"/>
              <a:t>推理规则的正确使用（</a:t>
            </a:r>
            <a:r>
              <a:rPr lang="en-US" altLang="zh-CN" smtClean="0"/>
              <a:t>2</a:t>
            </a:r>
            <a:r>
              <a:rPr lang="zh-CN" altLang="en-US" smtClean="0"/>
              <a:t>）</a:t>
            </a:r>
            <a:endParaRPr lang="en-US" altLang="zh-CN" smtClean="0"/>
          </a:p>
        </p:txBody>
      </p:sp>
      <p:sp>
        <p:nvSpPr>
          <p:cNvPr id="1007619" name="Rectangle 3"/>
          <p:cNvSpPr>
            <a:spLocks noGrp="1" noChangeArrowheads="1"/>
          </p:cNvSpPr>
          <p:nvPr>
            <p:ph type="body" idx="1"/>
          </p:nvPr>
        </p:nvSpPr>
        <p:spPr>
          <a:xfrm>
            <a:off x="539750" y="1125538"/>
            <a:ext cx="8064500" cy="2400300"/>
          </a:xfrm>
        </p:spPr>
        <p:txBody>
          <a:bodyPr/>
          <a:lstStyle/>
          <a:p>
            <a:pPr marL="0" indent="0" eaLnBrk="1" hangingPunct="1">
              <a:buFont typeface="Wingdings" panose="05000000000000000000" pitchFamily="2" charset="2"/>
              <a:buNone/>
            </a:pPr>
            <a:r>
              <a:rPr lang="zh-CN" altLang="fr-FR" smtClean="0">
                <a:solidFill>
                  <a:srgbClr val="066015"/>
                </a:solidFill>
              </a:rPr>
              <a:t>推导</a:t>
            </a:r>
            <a:r>
              <a:rPr lang="fr-FR" altLang="zh-CN" smtClean="0">
                <a:solidFill>
                  <a:srgbClr val="066015"/>
                </a:solidFill>
              </a:rPr>
              <a:t>2</a:t>
            </a:r>
            <a:r>
              <a:rPr lang="zh-CN" altLang="fr-FR" smtClean="0">
                <a:solidFill>
                  <a:srgbClr val="066015"/>
                </a:solidFill>
              </a:rPr>
              <a:t>：</a:t>
            </a:r>
          </a:p>
          <a:p>
            <a:pPr marL="0" indent="0" eaLnBrk="1" hangingPunct="1">
              <a:buFont typeface="Wingdings" panose="05000000000000000000" pitchFamily="2" charset="2"/>
              <a:buNone/>
            </a:pPr>
            <a:r>
              <a:rPr lang="zh-CN" altLang="fr-FR" smtClean="0">
                <a:solidFill>
                  <a:srgbClr val="066015"/>
                </a:solidFill>
              </a:rPr>
              <a:t>  （</a:t>
            </a:r>
            <a:r>
              <a:rPr lang="fr-FR" altLang="zh-CN" smtClean="0">
                <a:solidFill>
                  <a:srgbClr val="066015"/>
                </a:solidFill>
              </a:rPr>
              <a:t>1</a:t>
            </a:r>
            <a:r>
              <a:rPr lang="zh-CN" altLang="fr-FR" smtClean="0">
                <a:solidFill>
                  <a:srgbClr val="066015"/>
                </a:solidFill>
              </a:rPr>
              <a:t>）</a:t>
            </a:r>
            <a:r>
              <a:rPr lang="fr-FR" altLang="zh-CN" smtClean="0">
                <a:solidFill>
                  <a:srgbClr val="066015"/>
                </a:solidFill>
              </a:rPr>
              <a:t>(</a:t>
            </a:r>
            <a:r>
              <a:rPr lang="en-US" altLang="zh-CN" smtClean="0">
                <a:solidFill>
                  <a:srgbClr val="066015"/>
                </a:solidFill>
                <a:sym typeface="Symbol" panose="05050102010706020507" pitchFamily="18" charset="2"/>
              </a:rPr>
              <a:t></a:t>
            </a:r>
            <a:r>
              <a:rPr lang="fr-FR" altLang="zh-CN" smtClean="0">
                <a:solidFill>
                  <a:srgbClr val="066015"/>
                </a:solidFill>
              </a:rPr>
              <a:t>x)(</a:t>
            </a:r>
            <a:r>
              <a:rPr lang="en-US" altLang="zh-CN" smtClean="0">
                <a:solidFill>
                  <a:srgbClr val="066015"/>
                </a:solidFill>
                <a:sym typeface="Symbol" panose="05050102010706020507" pitchFamily="18" charset="2"/>
              </a:rPr>
              <a:t></a:t>
            </a:r>
            <a:r>
              <a:rPr lang="fr-FR" altLang="zh-CN" smtClean="0">
                <a:solidFill>
                  <a:srgbClr val="066015"/>
                </a:solidFill>
              </a:rPr>
              <a:t>y)G(x, y)        P    </a:t>
            </a:r>
          </a:p>
          <a:p>
            <a:pPr marL="0" indent="0" eaLnBrk="1" hangingPunct="1">
              <a:buFont typeface="Wingdings" panose="05000000000000000000" pitchFamily="2" charset="2"/>
              <a:buNone/>
            </a:pPr>
            <a:r>
              <a:rPr lang="zh-CN" altLang="fr-FR" smtClean="0">
                <a:solidFill>
                  <a:srgbClr val="066015"/>
                </a:solidFill>
              </a:rPr>
              <a:t>  （</a:t>
            </a:r>
            <a:r>
              <a:rPr lang="fr-FR" altLang="zh-CN" smtClean="0">
                <a:solidFill>
                  <a:srgbClr val="066015"/>
                </a:solidFill>
              </a:rPr>
              <a:t>2</a:t>
            </a:r>
            <a:r>
              <a:rPr lang="zh-CN" altLang="fr-FR" smtClean="0">
                <a:solidFill>
                  <a:srgbClr val="066015"/>
                </a:solidFill>
              </a:rPr>
              <a:t>）</a:t>
            </a:r>
            <a:r>
              <a:rPr lang="fr-FR" altLang="zh-CN" smtClean="0">
                <a:solidFill>
                  <a:srgbClr val="066015"/>
                </a:solidFill>
              </a:rPr>
              <a:t>(</a:t>
            </a:r>
            <a:r>
              <a:rPr lang="en-US" altLang="zh-CN" smtClean="0">
                <a:solidFill>
                  <a:srgbClr val="066015"/>
                </a:solidFill>
                <a:sym typeface="Symbol" panose="05050102010706020507" pitchFamily="18" charset="2"/>
              </a:rPr>
              <a:t></a:t>
            </a:r>
            <a:r>
              <a:rPr lang="fr-FR" altLang="zh-CN" smtClean="0">
                <a:solidFill>
                  <a:srgbClr val="066015"/>
                </a:solidFill>
              </a:rPr>
              <a:t>y)G(z, y)               US,(1)</a:t>
            </a:r>
          </a:p>
          <a:p>
            <a:pPr marL="0" indent="0" eaLnBrk="1" hangingPunct="1">
              <a:buFont typeface="Wingdings" panose="05000000000000000000" pitchFamily="2" charset="2"/>
              <a:buNone/>
            </a:pPr>
            <a:r>
              <a:rPr lang="zh-CN" altLang="fr-FR" smtClean="0">
                <a:solidFill>
                  <a:srgbClr val="066015"/>
                </a:solidFill>
              </a:rPr>
              <a:t>  （</a:t>
            </a:r>
            <a:r>
              <a:rPr lang="fr-FR" altLang="zh-CN" smtClean="0">
                <a:solidFill>
                  <a:srgbClr val="066015"/>
                </a:solidFill>
              </a:rPr>
              <a:t>3</a:t>
            </a:r>
            <a:r>
              <a:rPr lang="zh-CN" altLang="fr-FR" smtClean="0">
                <a:solidFill>
                  <a:srgbClr val="066015"/>
                </a:solidFill>
              </a:rPr>
              <a:t>）</a:t>
            </a:r>
            <a:r>
              <a:rPr lang="fr-FR" altLang="zh-CN" smtClean="0">
                <a:solidFill>
                  <a:srgbClr val="066015"/>
                </a:solidFill>
              </a:rPr>
              <a:t>G(z, c)                     ES,(2)</a:t>
            </a:r>
            <a:r>
              <a:rPr lang="fr-FR" altLang="zh-CN" smtClean="0"/>
              <a:t> </a:t>
            </a:r>
            <a:endParaRPr lang="en-US" altLang="zh-CN" smtClean="0"/>
          </a:p>
        </p:txBody>
      </p:sp>
      <p:sp>
        <p:nvSpPr>
          <p:cNvPr id="1007620" name="Rectangle 4"/>
          <p:cNvSpPr>
            <a:spLocks noChangeArrowheads="1"/>
          </p:cNvSpPr>
          <p:nvPr/>
        </p:nvSpPr>
        <p:spPr bwMode="auto">
          <a:xfrm>
            <a:off x="539750" y="3716338"/>
            <a:ext cx="80645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chemeClr val="accent2"/>
                </a:solidFill>
                <a:latin typeface="Arial" panose="020B0604020202020204" pitchFamily="34" charset="0"/>
              </a:rPr>
              <a:t>分析</a:t>
            </a:r>
            <a:r>
              <a:rPr lang="zh-CN" altLang="fr-FR">
                <a:latin typeface="Arial" panose="020B0604020202020204" pitchFamily="34" charset="0"/>
              </a:rPr>
              <a:t>：推导</a:t>
            </a:r>
            <a:r>
              <a:rPr lang="fr-FR" altLang="zh-CN">
                <a:latin typeface="Arial" panose="020B0604020202020204" pitchFamily="34" charset="0"/>
              </a:rPr>
              <a:t>2</a:t>
            </a:r>
            <a:r>
              <a:rPr lang="zh-CN" altLang="fr-FR">
                <a:latin typeface="Arial" panose="020B0604020202020204" pitchFamily="34" charset="0"/>
              </a:rPr>
              <a:t>是错误的。</a:t>
            </a:r>
            <a:r>
              <a:rPr lang="zh-CN" altLang="en-US">
                <a:latin typeface="Arial" panose="020B0604020202020204" pitchFamily="34" charset="0"/>
              </a:rPr>
              <a:t>正确的推导如下：</a:t>
            </a:r>
          </a:p>
          <a:p>
            <a:pPr eaLnBrk="1" hangingPunct="1">
              <a:buFont typeface="Wingdings" panose="05000000000000000000" pitchFamily="2" charset="2"/>
              <a:buNone/>
            </a:pPr>
            <a:r>
              <a:rPr lang="zh-CN" altLang="fr-FR">
                <a:latin typeface="Arial" panose="020B0604020202020204" pitchFamily="34" charset="0"/>
              </a:rPr>
              <a:t>     （</a:t>
            </a:r>
            <a:r>
              <a:rPr lang="fr-FR" altLang="zh-CN">
                <a:latin typeface="Arial" panose="020B0604020202020204" pitchFamily="34" charset="0"/>
              </a:rPr>
              <a:t>1</a:t>
            </a:r>
            <a:r>
              <a:rPr lang="zh-CN" altLang="fr-FR">
                <a:latin typeface="Arial" panose="020B0604020202020204" pitchFamily="34" charset="0"/>
              </a:rPr>
              <a:t>）</a:t>
            </a:r>
            <a:r>
              <a:rPr lang="fr-FR"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fr-FR" altLang="zh-CN">
                <a:latin typeface="Arial" panose="020B0604020202020204" pitchFamily="34" charset="0"/>
              </a:rPr>
              <a:t>x) (</a:t>
            </a:r>
            <a:r>
              <a:rPr lang="en-US" altLang="zh-CN">
                <a:latin typeface="Arial" panose="020B0604020202020204" pitchFamily="34" charset="0"/>
                <a:sym typeface="Symbol" panose="05050102010706020507" pitchFamily="18" charset="2"/>
              </a:rPr>
              <a:t></a:t>
            </a:r>
            <a:r>
              <a:rPr lang="fr-FR" altLang="zh-CN">
                <a:latin typeface="Arial" panose="020B0604020202020204" pitchFamily="34" charset="0"/>
              </a:rPr>
              <a:t>y)G(x, y)      P    </a:t>
            </a:r>
          </a:p>
          <a:p>
            <a:pPr eaLnBrk="1" hangingPunct="1">
              <a:buFont typeface="Wingdings" panose="05000000000000000000" pitchFamily="2" charset="2"/>
              <a:buNone/>
            </a:pPr>
            <a:r>
              <a:rPr lang="fr-FR" altLang="zh-CN">
                <a:latin typeface="Arial" panose="020B0604020202020204" pitchFamily="34" charset="0"/>
              </a:rPr>
              <a:t>     </a:t>
            </a:r>
            <a:r>
              <a:rPr lang="zh-CN" altLang="fr-FR">
                <a:latin typeface="Arial" panose="020B0604020202020204" pitchFamily="34" charset="0"/>
              </a:rPr>
              <a:t>（</a:t>
            </a:r>
            <a:r>
              <a:rPr lang="fr-FR" altLang="zh-CN">
                <a:latin typeface="Arial" panose="020B0604020202020204" pitchFamily="34" charset="0"/>
              </a:rPr>
              <a:t>2</a:t>
            </a:r>
            <a:r>
              <a:rPr lang="zh-CN" altLang="fr-FR">
                <a:latin typeface="Arial" panose="020B0604020202020204" pitchFamily="34" charset="0"/>
              </a:rPr>
              <a:t>）</a:t>
            </a:r>
            <a:r>
              <a:rPr lang="fr-FR"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fr-FR" altLang="zh-CN">
                <a:latin typeface="Arial" panose="020B0604020202020204" pitchFamily="34" charset="0"/>
              </a:rPr>
              <a:t>y)G(z, y)              US,(1)</a:t>
            </a:r>
          </a:p>
          <a:p>
            <a:pPr eaLnBrk="1" hangingPunct="1">
              <a:buFont typeface="Wingdings" panose="05000000000000000000" pitchFamily="2" charset="2"/>
              <a:buNone/>
            </a:pPr>
            <a:r>
              <a:rPr lang="zh-CN" altLang="fr-FR">
                <a:latin typeface="Arial" panose="020B0604020202020204" pitchFamily="34" charset="0"/>
              </a:rPr>
              <a:t>     （</a:t>
            </a:r>
            <a:r>
              <a:rPr lang="fr-FR" altLang="zh-CN">
                <a:latin typeface="Arial" panose="020B0604020202020204" pitchFamily="34" charset="0"/>
              </a:rPr>
              <a:t>3</a:t>
            </a:r>
            <a:r>
              <a:rPr lang="zh-CN" altLang="fr-FR">
                <a:latin typeface="Arial" panose="020B0604020202020204" pitchFamily="34" charset="0"/>
              </a:rPr>
              <a:t>）</a:t>
            </a:r>
            <a:r>
              <a:rPr lang="fr-FR" altLang="zh-CN">
                <a:latin typeface="Arial" panose="020B0604020202020204" pitchFamily="34" charset="0"/>
              </a:rPr>
              <a:t>G(z, f(z))                 ES,(2) </a:t>
            </a:r>
            <a:endParaRPr lang="en-US" altLang="zh-CN">
              <a:latin typeface="Arial" panose="020B0604020202020204" pitchFamily="34" charset="0"/>
            </a:endParaRPr>
          </a:p>
        </p:txBody>
      </p:sp>
      <p:sp>
        <p:nvSpPr>
          <p:cNvPr id="1007621" name="AutoShape 5"/>
          <p:cNvSpPr>
            <a:spLocks noChangeArrowheads="1"/>
          </p:cNvSpPr>
          <p:nvPr/>
        </p:nvSpPr>
        <p:spPr bwMode="auto">
          <a:xfrm>
            <a:off x="395288" y="3357563"/>
            <a:ext cx="7993062" cy="3095625"/>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3200">
                <a:solidFill>
                  <a:srgbClr val="FF0000"/>
                </a:solidFill>
                <a:latin typeface="Arial" panose="020B0604020202020204" pitchFamily="34" charset="0"/>
              </a:rPr>
              <a:t>注意：</a:t>
            </a:r>
            <a:r>
              <a:rPr lang="zh-CN" altLang="fr-FR" sz="3200">
                <a:solidFill>
                  <a:srgbClr val="FF0000"/>
                </a:solidFill>
              </a:rPr>
              <a:t>使用</a:t>
            </a:r>
            <a:r>
              <a:rPr lang="fr-FR" altLang="zh-CN" sz="3200">
                <a:solidFill>
                  <a:schemeClr val="hlink"/>
                </a:solidFill>
              </a:rPr>
              <a:t>ES</a:t>
            </a:r>
            <a:r>
              <a:rPr lang="zh-CN" altLang="fr-FR" sz="3200">
                <a:solidFill>
                  <a:schemeClr val="hlink"/>
                </a:solidFill>
              </a:rPr>
              <a:t>规则</a:t>
            </a:r>
            <a:r>
              <a:rPr lang="zh-CN" altLang="fr-FR" sz="3200">
                <a:solidFill>
                  <a:srgbClr val="FF0000"/>
                </a:solidFill>
              </a:rPr>
              <a:t>来</a:t>
            </a:r>
            <a:r>
              <a:rPr lang="zh-CN" altLang="fr-FR" sz="3200">
                <a:solidFill>
                  <a:schemeClr val="hlink"/>
                </a:solidFill>
              </a:rPr>
              <a:t>消去</a:t>
            </a:r>
            <a:r>
              <a:rPr lang="zh-CN" altLang="fr-FR" sz="3200">
                <a:solidFill>
                  <a:srgbClr val="FF0000"/>
                </a:solidFill>
              </a:rPr>
              <a:t>量词时， </a:t>
            </a:r>
            <a:r>
              <a:rPr kumimoji="1" lang="zh-CN" altLang="en-US" sz="3200" noProof="1">
                <a:solidFill>
                  <a:schemeClr val="accent2"/>
                </a:solidFill>
              </a:rPr>
              <a:t>若还有其它</a:t>
            </a:r>
            <a:r>
              <a:rPr lang="zh-CN" altLang="en-US" sz="3200" noProof="1">
                <a:solidFill>
                  <a:schemeClr val="hlink"/>
                </a:solidFill>
              </a:rPr>
              <a:t>自由变</a:t>
            </a:r>
            <a:r>
              <a:rPr lang="zh-CN" altLang="zh-CN" sz="3200">
                <a:solidFill>
                  <a:schemeClr val="hlink"/>
                </a:solidFill>
              </a:rPr>
              <a:t>元</a:t>
            </a:r>
            <a:r>
              <a:rPr kumimoji="1" lang="zh-CN" altLang="en-US" sz="3200">
                <a:solidFill>
                  <a:schemeClr val="accent2"/>
                </a:solidFill>
              </a:rPr>
              <a:t>时，</a:t>
            </a:r>
            <a:r>
              <a:rPr kumimoji="1" lang="zh-CN" altLang="zh-CN" sz="3200">
                <a:solidFill>
                  <a:schemeClr val="accent2"/>
                </a:solidFill>
              </a:rPr>
              <a:t>则必须用关于自由变元的</a:t>
            </a:r>
            <a:r>
              <a:rPr lang="zh-CN" altLang="zh-CN" sz="3200">
                <a:solidFill>
                  <a:schemeClr val="hlink"/>
                </a:solidFill>
              </a:rPr>
              <a:t>函数符号</a:t>
            </a:r>
            <a:r>
              <a:rPr kumimoji="1" lang="zh-CN" altLang="zh-CN" sz="3200">
                <a:solidFill>
                  <a:schemeClr val="accent2"/>
                </a:solidFill>
              </a:rPr>
              <a:t>来取代常量符号</a:t>
            </a:r>
            <a:r>
              <a:rPr kumimoji="1" lang="en-US" altLang="zh-CN" sz="3200">
                <a:solidFill>
                  <a:schemeClr val="accent2"/>
                </a:solidFill>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07619">
                                            <p:txEl>
                                              <p:pRg st="0" end="0"/>
                                            </p:txEl>
                                          </p:spTgt>
                                        </p:tgtEl>
                                        <p:attrNameLst>
                                          <p:attrName>style.visibility</p:attrName>
                                        </p:attrNameLst>
                                      </p:cBhvr>
                                      <p:to>
                                        <p:strVal val="visible"/>
                                      </p:to>
                                    </p:set>
                                    <p:anim calcmode="lin" valueType="num">
                                      <p:cBhvr>
                                        <p:cTn id="7" dur="500" fill="hold"/>
                                        <p:tgtEl>
                                          <p:spTgt spid="10076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0761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07619">
                                            <p:txEl>
                                              <p:pRg st="1" end="1"/>
                                            </p:txEl>
                                          </p:spTgt>
                                        </p:tgtEl>
                                        <p:attrNameLst>
                                          <p:attrName>style.visibility</p:attrName>
                                        </p:attrNameLst>
                                      </p:cBhvr>
                                      <p:to>
                                        <p:strVal val="visible"/>
                                      </p:to>
                                    </p:set>
                                    <p:anim calcmode="lin" valueType="num">
                                      <p:cBhvr>
                                        <p:cTn id="13" dur="500" fill="hold"/>
                                        <p:tgtEl>
                                          <p:spTgt spid="10076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00761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07619">
                                            <p:txEl>
                                              <p:pRg st="2" end="2"/>
                                            </p:txEl>
                                          </p:spTgt>
                                        </p:tgtEl>
                                        <p:attrNameLst>
                                          <p:attrName>style.visibility</p:attrName>
                                        </p:attrNameLst>
                                      </p:cBhvr>
                                      <p:to>
                                        <p:strVal val="visible"/>
                                      </p:to>
                                    </p:set>
                                    <p:anim calcmode="lin" valueType="num">
                                      <p:cBhvr>
                                        <p:cTn id="19" dur="500" fill="hold"/>
                                        <p:tgtEl>
                                          <p:spTgt spid="10076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00761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007619">
                                            <p:txEl>
                                              <p:pRg st="3" end="3"/>
                                            </p:txEl>
                                          </p:spTgt>
                                        </p:tgtEl>
                                        <p:attrNameLst>
                                          <p:attrName>style.visibility</p:attrName>
                                        </p:attrNameLst>
                                      </p:cBhvr>
                                      <p:to>
                                        <p:strVal val="visible"/>
                                      </p:to>
                                    </p:set>
                                    <p:anim calcmode="lin" valueType="num">
                                      <p:cBhvr>
                                        <p:cTn id="25" dur="500" fill="hold"/>
                                        <p:tgtEl>
                                          <p:spTgt spid="100761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00761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1007620"/>
                                        </p:tgtEl>
                                        <p:attrNameLst>
                                          <p:attrName>style.visibility</p:attrName>
                                        </p:attrNameLst>
                                      </p:cBhvr>
                                      <p:to>
                                        <p:strVal val="visible"/>
                                      </p:to>
                                    </p:set>
                                    <p:animEffect transition="in" filter="barn(inHorizontal)">
                                      <p:cBhvr>
                                        <p:cTn id="31" dur="500"/>
                                        <p:tgtEl>
                                          <p:spTgt spid="10076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1007621"/>
                                        </p:tgtEl>
                                        <p:attrNameLst>
                                          <p:attrName>style.visibility</p:attrName>
                                        </p:attrNameLst>
                                      </p:cBhvr>
                                      <p:to>
                                        <p:strVal val="visible"/>
                                      </p:to>
                                    </p:set>
                                    <p:anim calcmode="lin" valueType="num">
                                      <p:cBhvr>
                                        <p:cTn id="36" dur="500" fill="hold"/>
                                        <p:tgtEl>
                                          <p:spTgt spid="1007621"/>
                                        </p:tgtEl>
                                        <p:attrNameLst>
                                          <p:attrName>ppt_w</p:attrName>
                                        </p:attrNameLst>
                                      </p:cBhvr>
                                      <p:tavLst>
                                        <p:tav tm="0">
                                          <p:val>
                                            <p:fltVal val="0"/>
                                          </p:val>
                                        </p:tav>
                                        <p:tav tm="100000">
                                          <p:val>
                                            <p:strVal val="#ppt_w"/>
                                          </p:val>
                                        </p:tav>
                                      </p:tavLst>
                                    </p:anim>
                                    <p:anim calcmode="lin" valueType="num">
                                      <p:cBhvr>
                                        <p:cTn id="37" dur="500" fill="hold"/>
                                        <p:tgtEl>
                                          <p:spTgt spid="1007621"/>
                                        </p:tgtEl>
                                        <p:attrNameLst>
                                          <p:attrName>ppt_h</p:attrName>
                                        </p:attrNameLst>
                                      </p:cBhvr>
                                      <p:tavLst>
                                        <p:tav tm="0">
                                          <p:val>
                                            <p:fltVal val="0"/>
                                          </p:val>
                                        </p:tav>
                                        <p:tav tm="100000">
                                          <p:val>
                                            <p:strVal val="#ppt_h"/>
                                          </p:val>
                                        </p:tav>
                                      </p:tavLst>
                                    </p:anim>
                                    <p:anim calcmode="lin" valueType="num">
                                      <p:cBhvr>
                                        <p:cTn id="38" dur="500" fill="hold"/>
                                        <p:tgtEl>
                                          <p:spTgt spid="1007621"/>
                                        </p:tgtEl>
                                        <p:attrNameLst>
                                          <p:attrName>style.rotation</p:attrName>
                                        </p:attrNameLst>
                                      </p:cBhvr>
                                      <p:tavLst>
                                        <p:tav tm="0">
                                          <p:val>
                                            <p:fltVal val="360"/>
                                          </p:val>
                                        </p:tav>
                                        <p:tav tm="100000">
                                          <p:val>
                                            <p:fltVal val="0"/>
                                          </p:val>
                                        </p:tav>
                                      </p:tavLst>
                                    </p:anim>
                                    <p:animEffect transition="in" filter="fade">
                                      <p:cBhvr>
                                        <p:cTn id="39" dur="500"/>
                                        <p:tgtEl>
                                          <p:spTgt spid="100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9" grpId="0" build="p"/>
      <p:bldP spid="1007620" grpId="0"/>
      <p:bldP spid="100762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FB7E43BA-ED8A-472E-9C2D-33903EFAA9F1}"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8307" name="Rectangle 2"/>
          <p:cNvSpPr>
            <a:spLocks noGrp="1" noChangeArrowheads="1"/>
          </p:cNvSpPr>
          <p:nvPr>
            <p:ph type="title"/>
          </p:nvPr>
        </p:nvSpPr>
        <p:spPr/>
        <p:txBody>
          <a:bodyPr/>
          <a:lstStyle/>
          <a:p>
            <a:pPr eaLnBrk="1" hangingPunct="1"/>
            <a:r>
              <a:rPr lang="zh-CN" altLang="en-US" smtClean="0"/>
              <a:t>推理规则的正确使用（</a:t>
            </a:r>
            <a:r>
              <a:rPr lang="en-US" altLang="zh-CN" smtClean="0"/>
              <a:t>3</a:t>
            </a:r>
            <a:r>
              <a:rPr lang="zh-CN" altLang="en-US" smtClean="0"/>
              <a:t>）</a:t>
            </a:r>
          </a:p>
        </p:txBody>
      </p:sp>
      <p:sp>
        <p:nvSpPr>
          <p:cNvPr id="1008644" name="Rectangle 4"/>
          <p:cNvSpPr>
            <a:spLocks noChangeArrowheads="1"/>
          </p:cNvSpPr>
          <p:nvPr/>
        </p:nvSpPr>
        <p:spPr bwMode="auto">
          <a:xfrm>
            <a:off x="539750" y="1196975"/>
            <a:ext cx="80645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rgbClr val="066015"/>
                </a:solidFill>
                <a:latin typeface="Arial" panose="020B0604020202020204" pitchFamily="34" charset="0"/>
              </a:rPr>
              <a:t>推导</a:t>
            </a:r>
            <a:r>
              <a:rPr lang="fr-FR" altLang="zh-CN">
                <a:solidFill>
                  <a:srgbClr val="066015"/>
                </a:solidFill>
                <a:latin typeface="Arial" panose="020B0604020202020204" pitchFamily="34" charset="0"/>
              </a:rPr>
              <a:t>3</a:t>
            </a:r>
            <a:r>
              <a:rPr lang="zh-CN" altLang="fr-FR">
                <a:solidFill>
                  <a:srgbClr val="066015"/>
                </a:solidFill>
                <a:latin typeface="Arial" panose="020B0604020202020204" pitchFamily="34" charset="0"/>
              </a:rPr>
              <a:t>：</a:t>
            </a:r>
          </a:p>
          <a:p>
            <a:pPr eaLnBrk="1" hangingPunct="1">
              <a:buFont typeface="Wingdings" panose="05000000000000000000" pitchFamily="2" charset="2"/>
              <a:buNone/>
            </a:pPr>
            <a:r>
              <a:rPr lang="zh-CN" altLang="fr-FR">
                <a:solidFill>
                  <a:srgbClr val="066015"/>
                </a:solidFill>
                <a:latin typeface="Arial" panose="020B0604020202020204" pitchFamily="34" charset="0"/>
              </a:rPr>
              <a:t>   （</a:t>
            </a:r>
            <a:r>
              <a:rPr lang="fr-FR" altLang="zh-CN">
                <a:solidFill>
                  <a:srgbClr val="066015"/>
                </a:solidFill>
                <a:latin typeface="Arial" panose="020B0604020202020204" pitchFamily="34" charset="0"/>
              </a:rPr>
              <a:t>1</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a:t>
            </a:r>
            <a:r>
              <a:rPr lang="en-US" altLang="zh-CN">
                <a:solidFill>
                  <a:srgbClr val="066015"/>
                </a:solidFill>
                <a:latin typeface="Arial" panose="020B0604020202020204" pitchFamily="34" charset="0"/>
                <a:sym typeface="Symbol" panose="05050102010706020507" pitchFamily="18" charset="2"/>
              </a:rPr>
              <a:t></a:t>
            </a:r>
            <a:r>
              <a:rPr lang="fr-FR" altLang="zh-CN">
                <a:solidFill>
                  <a:srgbClr val="066015"/>
                </a:solidFill>
                <a:latin typeface="Arial" panose="020B0604020202020204" pitchFamily="34" charset="0"/>
              </a:rPr>
              <a:t>y)G(z, y)               P</a:t>
            </a:r>
          </a:p>
          <a:p>
            <a:pPr eaLnBrk="1" hangingPunct="1">
              <a:buFont typeface="Wingdings" panose="05000000000000000000" pitchFamily="2" charset="2"/>
              <a:buNone/>
            </a:pPr>
            <a:r>
              <a:rPr lang="fr-FR" altLang="zh-CN">
                <a:solidFill>
                  <a:srgbClr val="066015"/>
                </a:solidFill>
                <a:latin typeface="Arial" panose="020B0604020202020204" pitchFamily="34" charset="0"/>
              </a:rPr>
              <a:t>   </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2</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a:t>
            </a:r>
            <a:r>
              <a:rPr lang="en-US" altLang="zh-CN">
                <a:solidFill>
                  <a:srgbClr val="066015"/>
                </a:solidFill>
                <a:latin typeface="Arial" panose="020B0604020202020204" pitchFamily="34" charset="0"/>
                <a:sym typeface="Symbol" panose="05050102010706020507" pitchFamily="18" charset="2"/>
              </a:rPr>
              <a:t></a:t>
            </a:r>
            <a:r>
              <a:rPr lang="fr-FR" altLang="zh-CN">
                <a:solidFill>
                  <a:srgbClr val="066015"/>
                </a:solidFill>
                <a:latin typeface="Arial" panose="020B0604020202020204" pitchFamily="34" charset="0"/>
              </a:rPr>
              <a:t>y)(</a:t>
            </a:r>
            <a:r>
              <a:rPr lang="en-US" altLang="zh-CN">
                <a:solidFill>
                  <a:srgbClr val="066015"/>
                </a:solidFill>
                <a:latin typeface="Arial" panose="020B0604020202020204" pitchFamily="34" charset="0"/>
                <a:sym typeface="Symbol" panose="05050102010706020507" pitchFamily="18" charset="2"/>
              </a:rPr>
              <a:t></a:t>
            </a:r>
            <a:r>
              <a:rPr lang="fr-FR" altLang="zh-CN">
                <a:solidFill>
                  <a:srgbClr val="066015"/>
                </a:solidFill>
                <a:latin typeface="Arial" panose="020B0604020202020204" pitchFamily="34" charset="0"/>
              </a:rPr>
              <a:t>y)G(y, y)        UG,(1)</a:t>
            </a:r>
            <a:endParaRPr lang="en-US" altLang="zh-CN">
              <a:solidFill>
                <a:srgbClr val="066015"/>
              </a:solidFill>
              <a:latin typeface="Arial" panose="020B0604020202020204" pitchFamily="34" charset="0"/>
            </a:endParaRPr>
          </a:p>
        </p:txBody>
      </p:sp>
      <p:sp>
        <p:nvSpPr>
          <p:cNvPr id="1008645" name="Rectangle 5"/>
          <p:cNvSpPr>
            <a:spLocks noChangeArrowheads="1"/>
          </p:cNvSpPr>
          <p:nvPr/>
        </p:nvSpPr>
        <p:spPr bwMode="auto">
          <a:xfrm>
            <a:off x="468313" y="3357563"/>
            <a:ext cx="8064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chemeClr val="accent2"/>
                </a:solidFill>
                <a:latin typeface="Arial" panose="020B0604020202020204" pitchFamily="34" charset="0"/>
              </a:rPr>
              <a:t>分析</a:t>
            </a:r>
            <a:r>
              <a:rPr lang="zh-CN" altLang="fr-FR">
                <a:latin typeface="Arial" panose="020B0604020202020204" pitchFamily="34" charset="0"/>
              </a:rPr>
              <a:t>：推导</a:t>
            </a:r>
            <a:r>
              <a:rPr lang="fr-FR" altLang="zh-CN">
                <a:latin typeface="Arial" panose="020B0604020202020204" pitchFamily="34" charset="0"/>
              </a:rPr>
              <a:t>3</a:t>
            </a:r>
            <a:r>
              <a:rPr lang="zh-CN" altLang="fr-FR">
                <a:latin typeface="Arial" panose="020B0604020202020204" pitchFamily="34" charset="0"/>
              </a:rPr>
              <a:t>是错误的。</a:t>
            </a:r>
            <a:r>
              <a:rPr lang="zh-CN" altLang="en-US">
                <a:latin typeface="Arial" panose="020B0604020202020204" pitchFamily="34" charset="0"/>
              </a:rPr>
              <a:t>正确的推导如下：</a:t>
            </a:r>
          </a:p>
          <a:p>
            <a:pPr eaLnBrk="1" hangingPunct="1">
              <a:buFont typeface="Wingdings" panose="05000000000000000000" pitchFamily="2" charset="2"/>
              <a:buNone/>
            </a:pPr>
            <a:r>
              <a:rPr lang="zh-CN" altLang="en-US">
                <a:latin typeface="Arial" panose="020B0604020202020204" pitchFamily="34" charset="0"/>
              </a:rPr>
              <a:t>    </a:t>
            </a:r>
            <a:r>
              <a:rPr lang="zh-CN" altLang="zh-CN">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en-US" altLang="zh-CN">
                <a:latin typeface="Arial" panose="020B0604020202020204" pitchFamily="34" charset="0"/>
              </a:rPr>
              <a:t>y)G(z, y)              P</a:t>
            </a:r>
          </a:p>
          <a:p>
            <a:pPr eaLnBrk="1" hangingPunct="1">
              <a:buFont typeface="Wingdings" panose="05000000000000000000" pitchFamily="2" charset="2"/>
              <a:buNone/>
            </a:pPr>
            <a:r>
              <a:rPr lang="zh-CN" altLang="en-US">
                <a:latin typeface="Arial" panose="020B0604020202020204" pitchFamily="34" charset="0"/>
              </a:rPr>
              <a:t>    （</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en-US" altLang="zh-CN">
                <a:latin typeface="Arial" panose="020B0604020202020204" pitchFamily="34" charset="0"/>
              </a:rPr>
              <a:t>z)(</a:t>
            </a:r>
            <a:r>
              <a:rPr lang="en-US" altLang="zh-CN">
                <a:latin typeface="Arial" panose="020B0604020202020204" pitchFamily="34" charset="0"/>
                <a:sym typeface="Symbol" panose="05050102010706020507" pitchFamily="18" charset="2"/>
              </a:rPr>
              <a:t></a:t>
            </a:r>
            <a:r>
              <a:rPr lang="en-US" altLang="zh-CN">
                <a:latin typeface="Arial" panose="020B0604020202020204" pitchFamily="34" charset="0"/>
              </a:rPr>
              <a:t>y)G(z, y)       UG,(1)</a:t>
            </a:r>
          </a:p>
        </p:txBody>
      </p:sp>
      <p:sp>
        <p:nvSpPr>
          <p:cNvPr id="1008646" name="AutoShape 6"/>
          <p:cNvSpPr>
            <a:spLocks noChangeArrowheads="1"/>
          </p:cNvSpPr>
          <p:nvPr/>
        </p:nvSpPr>
        <p:spPr bwMode="auto">
          <a:xfrm>
            <a:off x="468313" y="3068638"/>
            <a:ext cx="7848600" cy="26654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zh-CN" altLang="en-US" sz="3200">
                <a:solidFill>
                  <a:srgbClr val="FF0000"/>
                </a:solidFill>
                <a:latin typeface="Arial" panose="020B0604020202020204" pitchFamily="34" charset="0"/>
              </a:rPr>
              <a:t>注意：</a:t>
            </a:r>
            <a:r>
              <a:rPr lang="zh-CN" altLang="fr-FR" sz="3200">
                <a:solidFill>
                  <a:srgbClr val="FF0000"/>
                </a:solidFill>
                <a:latin typeface="Arial" panose="020B0604020202020204" pitchFamily="34" charset="0"/>
              </a:rPr>
              <a:t>使用</a:t>
            </a:r>
            <a:r>
              <a:rPr lang="fr-FR" altLang="zh-CN" sz="3200">
                <a:solidFill>
                  <a:schemeClr val="hlink"/>
                </a:solidFill>
                <a:latin typeface="Arial" panose="020B0604020202020204" pitchFamily="34" charset="0"/>
              </a:rPr>
              <a:t>UG</a:t>
            </a:r>
            <a:r>
              <a:rPr lang="zh-CN" altLang="fr-FR" sz="3200">
                <a:solidFill>
                  <a:schemeClr val="hlink"/>
                </a:solidFill>
                <a:latin typeface="Arial" panose="020B0604020202020204" pitchFamily="34" charset="0"/>
              </a:rPr>
              <a:t>规则</a:t>
            </a:r>
            <a:r>
              <a:rPr lang="zh-CN" altLang="fr-FR" sz="3200">
                <a:solidFill>
                  <a:srgbClr val="FF0000"/>
                </a:solidFill>
                <a:latin typeface="Arial" panose="020B0604020202020204" pitchFamily="34" charset="0"/>
              </a:rPr>
              <a:t>来</a:t>
            </a:r>
            <a:r>
              <a:rPr lang="zh-CN" altLang="fr-FR" sz="3200">
                <a:solidFill>
                  <a:schemeClr val="hlink"/>
                </a:solidFill>
                <a:latin typeface="Arial" panose="020B0604020202020204" pitchFamily="34" charset="0"/>
              </a:rPr>
              <a:t>添加</a:t>
            </a:r>
            <a:r>
              <a:rPr lang="zh-CN" altLang="fr-FR" sz="3200">
                <a:solidFill>
                  <a:srgbClr val="FF0000"/>
                </a:solidFill>
                <a:latin typeface="Arial" panose="020B0604020202020204" pitchFamily="34" charset="0"/>
              </a:rPr>
              <a:t>量词时，若选用变元</a:t>
            </a:r>
            <a:r>
              <a:rPr lang="fr-FR" altLang="zh-CN" sz="3200">
                <a:solidFill>
                  <a:srgbClr val="FF0000"/>
                </a:solidFill>
                <a:latin typeface="Arial" panose="020B0604020202020204" pitchFamily="34" charset="0"/>
              </a:rPr>
              <a:t>x</a:t>
            </a:r>
            <a:r>
              <a:rPr lang="zh-CN" altLang="fr-FR" sz="3200">
                <a:solidFill>
                  <a:srgbClr val="FF0000"/>
                </a:solidFill>
                <a:latin typeface="Arial" panose="020B0604020202020204" pitchFamily="34" charset="0"/>
              </a:rPr>
              <a:t>取代</a:t>
            </a:r>
            <a:r>
              <a:rPr lang="fr-FR" altLang="zh-CN" sz="3200">
                <a:solidFill>
                  <a:srgbClr val="FF0000"/>
                </a:solidFill>
                <a:latin typeface="Arial" panose="020B0604020202020204" pitchFamily="34" charset="0"/>
              </a:rPr>
              <a:t>y</a:t>
            </a:r>
            <a:r>
              <a:rPr lang="zh-CN" altLang="fr-FR" sz="3200">
                <a:solidFill>
                  <a:srgbClr val="FF0000"/>
                </a:solidFill>
                <a:latin typeface="Arial" panose="020B0604020202020204" pitchFamily="34" charset="0"/>
              </a:rPr>
              <a:t>，则要求</a:t>
            </a:r>
            <a:r>
              <a:rPr kumimoji="1" lang="zh-CN" altLang="fr-FR" sz="3200">
                <a:solidFill>
                  <a:srgbClr val="0000FF"/>
                </a:solidFill>
                <a:latin typeface="Arial" panose="020B0604020202020204" pitchFamily="34" charset="0"/>
              </a:rPr>
              <a:t>在</a:t>
            </a:r>
            <a:r>
              <a:rPr kumimoji="1" lang="zh-CN" altLang="fr-FR" sz="3200">
                <a:solidFill>
                  <a:schemeClr val="accent1"/>
                </a:solidFill>
                <a:latin typeface="Arial" panose="020B0604020202020204" pitchFamily="34" charset="0"/>
              </a:rPr>
              <a:t>原公式中</a:t>
            </a:r>
            <a:r>
              <a:rPr kumimoji="1" lang="fr-FR" altLang="zh-CN" sz="3200">
                <a:solidFill>
                  <a:srgbClr val="0000FF"/>
                </a:solidFill>
                <a:latin typeface="Arial" panose="020B0604020202020204" pitchFamily="34" charset="0"/>
              </a:rPr>
              <a:t>y</a:t>
            </a:r>
            <a:r>
              <a:rPr kumimoji="1" lang="zh-CN" altLang="en-US" sz="3200">
                <a:solidFill>
                  <a:srgbClr val="0000FF"/>
                </a:solidFill>
                <a:latin typeface="Arial" panose="020B0604020202020204" pitchFamily="34" charset="0"/>
              </a:rPr>
              <a:t>不能出现在量词</a:t>
            </a:r>
            <a:r>
              <a:rPr lang="en-US" altLang="zh-CN" sz="3200">
                <a:solidFill>
                  <a:schemeClr val="accent2"/>
                </a:solidFill>
                <a:latin typeface="Arial" panose="020B0604020202020204" pitchFamily="34" charset="0"/>
              </a:rPr>
              <a:t>(</a:t>
            </a:r>
            <a:r>
              <a:rPr lang="en-US" altLang="zh-CN" sz="3200">
                <a:solidFill>
                  <a:schemeClr val="accent2"/>
                </a:solidFill>
                <a:latin typeface="Arial" panose="020B0604020202020204" pitchFamily="34" charset="0"/>
                <a:sym typeface="Symbol" panose="05050102010706020507" pitchFamily="18" charset="2"/>
              </a:rPr>
              <a:t>x)</a:t>
            </a:r>
            <a:r>
              <a:rPr kumimoji="1" lang="zh-CN" altLang="en-US" sz="3200">
                <a:solidFill>
                  <a:srgbClr val="0000FF"/>
                </a:solidFill>
                <a:latin typeface="Arial" panose="020B0604020202020204" pitchFamily="34" charset="0"/>
                <a:sym typeface="Symbol" panose="05050102010706020507" pitchFamily="18" charset="2"/>
              </a:rPr>
              <a:t>或</a:t>
            </a:r>
            <a:r>
              <a:rPr lang="en-US" altLang="zh-CN" sz="3200">
                <a:solidFill>
                  <a:schemeClr val="accent2"/>
                </a:solidFill>
                <a:latin typeface="Arial" panose="020B0604020202020204" pitchFamily="34" charset="0"/>
              </a:rPr>
              <a:t>(</a:t>
            </a:r>
            <a:r>
              <a:rPr lang="en-US" altLang="zh-CN" sz="3200">
                <a:solidFill>
                  <a:schemeClr val="accent2"/>
                </a:solidFill>
                <a:latin typeface="Arial" panose="020B0604020202020204" pitchFamily="34" charset="0"/>
                <a:sym typeface="Symbol" panose="05050102010706020507" pitchFamily="18" charset="2"/>
              </a:rPr>
              <a:t></a:t>
            </a:r>
            <a:r>
              <a:rPr lang="en-US" altLang="zh-CN" sz="3200">
                <a:solidFill>
                  <a:schemeClr val="accent2"/>
                </a:solidFill>
                <a:latin typeface="Arial" panose="020B0604020202020204" pitchFamily="34" charset="0"/>
              </a:rPr>
              <a:t>x)</a:t>
            </a:r>
            <a:r>
              <a:rPr kumimoji="1" lang="zh-CN" altLang="en-US" sz="3200">
                <a:solidFill>
                  <a:srgbClr val="0000FF"/>
                </a:solidFill>
                <a:latin typeface="Arial" panose="020B0604020202020204" pitchFamily="34" charset="0"/>
              </a:rPr>
              <a:t>的辖域之内</a:t>
            </a:r>
            <a:r>
              <a:rPr lang="zh-CN" altLang="fr-FR" sz="3200">
                <a:solidFill>
                  <a:srgbClr val="FF0000"/>
                </a:solidFill>
                <a:latin typeface="Arial" panose="020B0604020202020204" pitchFamily="34" charset="0"/>
              </a:rPr>
              <a:t>。</a:t>
            </a:r>
            <a:endParaRPr kumimoji="1" lang="en-US" altLang="zh-CN" sz="3200">
              <a:solidFill>
                <a:schemeClr val="accent2"/>
              </a:solidFill>
              <a:latin typeface="Arial" panose="020B0604020202020204"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08644"/>
                                        </p:tgtEl>
                                        <p:attrNameLst>
                                          <p:attrName>style.visibility</p:attrName>
                                        </p:attrNameLst>
                                      </p:cBhvr>
                                      <p:to>
                                        <p:strVal val="visible"/>
                                      </p:to>
                                    </p:set>
                                    <p:anim calcmode="lin" valueType="num">
                                      <p:cBhvr>
                                        <p:cTn id="7" dur="500" fill="hold"/>
                                        <p:tgtEl>
                                          <p:spTgt spid="1008644"/>
                                        </p:tgtEl>
                                        <p:attrNameLst>
                                          <p:attrName>ppt_w</p:attrName>
                                        </p:attrNameLst>
                                      </p:cBhvr>
                                      <p:tavLst>
                                        <p:tav tm="0">
                                          <p:val>
                                            <p:fltVal val="0"/>
                                          </p:val>
                                        </p:tav>
                                        <p:tav tm="100000">
                                          <p:val>
                                            <p:strVal val="#ppt_w"/>
                                          </p:val>
                                        </p:tav>
                                      </p:tavLst>
                                    </p:anim>
                                    <p:anim calcmode="lin" valueType="num">
                                      <p:cBhvr>
                                        <p:cTn id="8" dur="500" fill="hold"/>
                                        <p:tgtEl>
                                          <p:spTgt spid="100864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08645"/>
                                        </p:tgtEl>
                                        <p:attrNameLst>
                                          <p:attrName>style.visibility</p:attrName>
                                        </p:attrNameLst>
                                      </p:cBhvr>
                                      <p:to>
                                        <p:strVal val="visible"/>
                                      </p:to>
                                    </p:set>
                                    <p:anim calcmode="lin" valueType="num">
                                      <p:cBhvr>
                                        <p:cTn id="13" dur="500" fill="hold"/>
                                        <p:tgtEl>
                                          <p:spTgt spid="1008645"/>
                                        </p:tgtEl>
                                        <p:attrNameLst>
                                          <p:attrName>ppt_w</p:attrName>
                                        </p:attrNameLst>
                                      </p:cBhvr>
                                      <p:tavLst>
                                        <p:tav tm="0">
                                          <p:val>
                                            <p:fltVal val="0"/>
                                          </p:val>
                                        </p:tav>
                                        <p:tav tm="100000">
                                          <p:val>
                                            <p:strVal val="#ppt_w"/>
                                          </p:val>
                                        </p:tav>
                                      </p:tavLst>
                                    </p:anim>
                                    <p:anim calcmode="lin" valueType="num">
                                      <p:cBhvr>
                                        <p:cTn id="14" dur="500" fill="hold"/>
                                        <p:tgtEl>
                                          <p:spTgt spid="100864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1008646"/>
                                        </p:tgtEl>
                                        <p:attrNameLst>
                                          <p:attrName>style.visibility</p:attrName>
                                        </p:attrNameLst>
                                      </p:cBhvr>
                                      <p:to>
                                        <p:strVal val="visible"/>
                                      </p:to>
                                    </p:set>
                                    <p:anim calcmode="lin" valueType="num">
                                      <p:cBhvr>
                                        <p:cTn id="19" dur="500" fill="hold"/>
                                        <p:tgtEl>
                                          <p:spTgt spid="1008646"/>
                                        </p:tgtEl>
                                        <p:attrNameLst>
                                          <p:attrName>ppt_w</p:attrName>
                                        </p:attrNameLst>
                                      </p:cBhvr>
                                      <p:tavLst>
                                        <p:tav tm="0">
                                          <p:val>
                                            <p:fltVal val="0"/>
                                          </p:val>
                                        </p:tav>
                                        <p:tav tm="100000">
                                          <p:val>
                                            <p:strVal val="#ppt_w"/>
                                          </p:val>
                                        </p:tav>
                                      </p:tavLst>
                                    </p:anim>
                                    <p:anim calcmode="lin" valueType="num">
                                      <p:cBhvr>
                                        <p:cTn id="20" dur="500" fill="hold"/>
                                        <p:tgtEl>
                                          <p:spTgt spid="1008646"/>
                                        </p:tgtEl>
                                        <p:attrNameLst>
                                          <p:attrName>ppt_h</p:attrName>
                                        </p:attrNameLst>
                                      </p:cBhvr>
                                      <p:tavLst>
                                        <p:tav tm="0">
                                          <p:val>
                                            <p:fltVal val="0"/>
                                          </p:val>
                                        </p:tav>
                                        <p:tav tm="100000">
                                          <p:val>
                                            <p:strVal val="#ppt_h"/>
                                          </p:val>
                                        </p:tav>
                                      </p:tavLst>
                                    </p:anim>
                                    <p:anim calcmode="lin" valueType="num">
                                      <p:cBhvr>
                                        <p:cTn id="21" dur="500" fill="hold"/>
                                        <p:tgtEl>
                                          <p:spTgt spid="1008646"/>
                                        </p:tgtEl>
                                        <p:attrNameLst>
                                          <p:attrName>style.rotation</p:attrName>
                                        </p:attrNameLst>
                                      </p:cBhvr>
                                      <p:tavLst>
                                        <p:tav tm="0">
                                          <p:val>
                                            <p:fltVal val="360"/>
                                          </p:val>
                                        </p:tav>
                                        <p:tav tm="100000">
                                          <p:val>
                                            <p:fltVal val="0"/>
                                          </p:val>
                                        </p:tav>
                                      </p:tavLst>
                                    </p:anim>
                                    <p:animEffect transition="in" filter="fade">
                                      <p:cBhvr>
                                        <p:cTn id="22" dur="500"/>
                                        <p:tgtEl>
                                          <p:spTgt spid="1008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p:bldP spid="1008645" grpId="0"/>
      <p:bldP spid="100864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1010EFAB-C5E8-4816-9897-EFA7699058C1}"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99331" name="Rectangle 2"/>
          <p:cNvSpPr>
            <a:spLocks noGrp="1" noChangeArrowheads="1"/>
          </p:cNvSpPr>
          <p:nvPr>
            <p:ph type="title"/>
          </p:nvPr>
        </p:nvSpPr>
        <p:spPr/>
        <p:txBody>
          <a:bodyPr/>
          <a:lstStyle/>
          <a:p>
            <a:pPr eaLnBrk="1" hangingPunct="1"/>
            <a:r>
              <a:rPr lang="zh-CN" altLang="en-US" smtClean="0"/>
              <a:t>推理规则的正确使用（</a:t>
            </a:r>
            <a:r>
              <a:rPr lang="en-US" altLang="zh-CN" smtClean="0"/>
              <a:t>4</a:t>
            </a:r>
            <a:r>
              <a:rPr lang="zh-CN" altLang="en-US" smtClean="0"/>
              <a:t>）</a:t>
            </a:r>
          </a:p>
        </p:txBody>
      </p:sp>
      <p:sp>
        <p:nvSpPr>
          <p:cNvPr id="1009667" name="Rectangle 3"/>
          <p:cNvSpPr>
            <a:spLocks noChangeArrowheads="1"/>
          </p:cNvSpPr>
          <p:nvPr/>
        </p:nvSpPr>
        <p:spPr bwMode="auto">
          <a:xfrm>
            <a:off x="539750" y="1196975"/>
            <a:ext cx="8064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rgbClr val="066015"/>
                </a:solidFill>
                <a:latin typeface="Arial" panose="020B0604020202020204" pitchFamily="34" charset="0"/>
              </a:rPr>
              <a:t>推导</a:t>
            </a:r>
            <a:r>
              <a:rPr lang="fr-FR" altLang="zh-CN">
                <a:solidFill>
                  <a:srgbClr val="066015"/>
                </a:solidFill>
                <a:latin typeface="Arial" panose="020B0604020202020204" pitchFamily="34" charset="0"/>
              </a:rPr>
              <a:t>4</a:t>
            </a:r>
            <a:r>
              <a:rPr lang="zh-CN" altLang="fr-FR">
                <a:solidFill>
                  <a:srgbClr val="066015"/>
                </a:solidFill>
                <a:latin typeface="Arial" panose="020B0604020202020204" pitchFamily="34" charset="0"/>
              </a:rPr>
              <a:t>：</a:t>
            </a:r>
          </a:p>
          <a:p>
            <a:pPr eaLnBrk="1" hangingPunct="1">
              <a:buFont typeface="Wingdings" panose="05000000000000000000" pitchFamily="2" charset="2"/>
              <a:buNone/>
            </a:pPr>
            <a:r>
              <a:rPr lang="zh-CN" altLang="fr-FR">
                <a:solidFill>
                  <a:srgbClr val="066015"/>
                </a:solidFill>
                <a:latin typeface="Arial" panose="020B0604020202020204" pitchFamily="34" charset="0"/>
              </a:rPr>
              <a:t>    （</a:t>
            </a:r>
            <a:r>
              <a:rPr lang="fr-FR" altLang="zh-CN">
                <a:solidFill>
                  <a:srgbClr val="066015"/>
                </a:solidFill>
                <a:latin typeface="Arial" panose="020B0604020202020204" pitchFamily="34" charset="0"/>
              </a:rPr>
              <a:t>1</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G(x, c)                   P</a:t>
            </a:r>
          </a:p>
          <a:p>
            <a:pPr eaLnBrk="1" hangingPunct="1">
              <a:buFont typeface="Wingdings" panose="05000000000000000000" pitchFamily="2" charset="2"/>
              <a:buNone/>
            </a:pPr>
            <a:r>
              <a:rPr lang="fr-FR" altLang="zh-CN">
                <a:solidFill>
                  <a:srgbClr val="066015"/>
                </a:solidFill>
                <a:latin typeface="Arial" panose="020B0604020202020204" pitchFamily="34" charset="0"/>
              </a:rPr>
              <a:t>    </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2</a:t>
            </a:r>
            <a:r>
              <a:rPr lang="zh-CN" altLang="fr-FR">
                <a:solidFill>
                  <a:srgbClr val="066015"/>
                </a:solidFill>
                <a:latin typeface="Arial" panose="020B0604020202020204" pitchFamily="34" charset="0"/>
              </a:rPr>
              <a:t>）</a:t>
            </a:r>
            <a:r>
              <a:rPr lang="fr-FR" altLang="zh-CN">
                <a:solidFill>
                  <a:srgbClr val="066015"/>
                </a:solidFill>
                <a:latin typeface="Arial" panose="020B0604020202020204" pitchFamily="34" charset="0"/>
              </a:rPr>
              <a:t>(</a:t>
            </a:r>
            <a:r>
              <a:rPr lang="en-US" altLang="zh-CN">
                <a:solidFill>
                  <a:srgbClr val="066015"/>
                </a:solidFill>
                <a:latin typeface="Arial" panose="020B0604020202020204" pitchFamily="34" charset="0"/>
                <a:sym typeface="Symbol" panose="05050102010706020507" pitchFamily="18" charset="2"/>
              </a:rPr>
              <a:t></a:t>
            </a:r>
            <a:r>
              <a:rPr lang="fr-FR" altLang="zh-CN">
                <a:solidFill>
                  <a:srgbClr val="066015"/>
                </a:solidFill>
                <a:latin typeface="Arial" panose="020B0604020202020204" pitchFamily="34" charset="0"/>
              </a:rPr>
              <a:t>x)G(x, x)            EG,(2)</a:t>
            </a:r>
            <a:endParaRPr lang="en-US" altLang="zh-CN">
              <a:solidFill>
                <a:srgbClr val="066015"/>
              </a:solidFill>
              <a:latin typeface="Arial" panose="020B0604020202020204" pitchFamily="34" charset="0"/>
            </a:endParaRPr>
          </a:p>
        </p:txBody>
      </p:sp>
      <p:sp>
        <p:nvSpPr>
          <p:cNvPr id="1009668" name="Rectangle 4"/>
          <p:cNvSpPr>
            <a:spLocks noChangeArrowheads="1"/>
          </p:cNvSpPr>
          <p:nvPr/>
        </p:nvSpPr>
        <p:spPr bwMode="auto">
          <a:xfrm>
            <a:off x="539750" y="3573463"/>
            <a:ext cx="8064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a:solidFill>
                  <a:schemeClr val="accent2"/>
                </a:solidFill>
                <a:latin typeface="Arial" panose="020B0604020202020204" pitchFamily="34" charset="0"/>
              </a:rPr>
              <a:t>分析</a:t>
            </a:r>
            <a:r>
              <a:rPr lang="zh-CN" altLang="fr-FR">
                <a:latin typeface="Arial" panose="020B0604020202020204" pitchFamily="34" charset="0"/>
              </a:rPr>
              <a:t>：推导</a:t>
            </a:r>
            <a:r>
              <a:rPr lang="fr-FR" altLang="zh-CN">
                <a:latin typeface="Arial" panose="020B0604020202020204" pitchFamily="34" charset="0"/>
              </a:rPr>
              <a:t>4</a:t>
            </a:r>
            <a:r>
              <a:rPr lang="zh-CN" altLang="fr-FR">
                <a:latin typeface="Arial" panose="020B0604020202020204" pitchFamily="34" charset="0"/>
              </a:rPr>
              <a:t>是错误的。</a:t>
            </a:r>
            <a:r>
              <a:rPr lang="zh-CN" altLang="en-US">
                <a:latin typeface="Arial" panose="020B0604020202020204" pitchFamily="34" charset="0"/>
              </a:rPr>
              <a:t>正确的推导如下：</a:t>
            </a:r>
          </a:p>
          <a:p>
            <a:pPr eaLnBrk="1" hangingPunct="1">
              <a:buFont typeface="Wingdings" panose="05000000000000000000" pitchFamily="2" charset="2"/>
              <a:buNone/>
            </a:pPr>
            <a:r>
              <a:rPr lang="zh-CN" altLang="en-US">
                <a:latin typeface="Arial" panose="020B0604020202020204" pitchFamily="34" charset="0"/>
              </a:rPr>
              <a:t>    </a:t>
            </a:r>
            <a:r>
              <a:rPr lang="zh-CN" altLang="zh-CN">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G(x, c)                 P</a:t>
            </a:r>
            <a:endParaRPr lang="fr-FR" altLang="zh-CN">
              <a:latin typeface="Arial" panose="020B0604020202020204" pitchFamily="34" charset="0"/>
            </a:endParaRPr>
          </a:p>
          <a:p>
            <a:pPr eaLnBrk="1" hangingPunct="1">
              <a:buFont typeface="Wingdings" panose="05000000000000000000" pitchFamily="2" charset="2"/>
              <a:buNone/>
            </a:pPr>
            <a:r>
              <a:rPr lang="zh-CN" altLang="fr-FR">
                <a:latin typeface="Arial" panose="020B0604020202020204" pitchFamily="34" charset="0"/>
              </a:rPr>
              <a:t>    （</a:t>
            </a:r>
            <a:r>
              <a:rPr lang="fr-FR" altLang="zh-CN">
                <a:latin typeface="Arial" panose="020B0604020202020204" pitchFamily="34" charset="0"/>
              </a:rPr>
              <a:t>2</a:t>
            </a:r>
            <a:r>
              <a:rPr lang="zh-CN" altLang="fr-FR">
                <a:latin typeface="Arial" panose="020B0604020202020204" pitchFamily="34" charset="0"/>
              </a:rPr>
              <a:t>）</a:t>
            </a:r>
            <a:r>
              <a:rPr lang="fr-FR" altLang="zh-CN">
                <a:latin typeface="Arial" panose="020B0604020202020204" pitchFamily="34" charset="0"/>
              </a:rPr>
              <a:t>(</a:t>
            </a:r>
            <a:r>
              <a:rPr lang="en-US" altLang="zh-CN">
                <a:latin typeface="Arial" panose="020B0604020202020204" pitchFamily="34" charset="0"/>
                <a:sym typeface="Symbol" panose="05050102010706020507" pitchFamily="18" charset="2"/>
              </a:rPr>
              <a:t></a:t>
            </a:r>
            <a:r>
              <a:rPr lang="fr-FR" altLang="zh-CN">
                <a:latin typeface="Arial" panose="020B0604020202020204" pitchFamily="34" charset="0"/>
              </a:rPr>
              <a:t>y)G(x, y)          EG,(2)</a:t>
            </a:r>
            <a:endParaRPr lang="en-US" altLang="zh-CN">
              <a:latin typeface="Arial" panose="020B0604020202020204" pitchFamily="34" charset="0"/>
            </a:endParaRPr>
          </a:p>
        </p:txBody>
      </p:sp>
      <p:sp>
        <p:nvSpPr>
          <p:cNvPr id="1009669" name="AutoShape 5"/>
          <p:cNvSpPr>
            <a:spLocks noChangeArrowheads="1"/>
          </p:cNvSpPr>
          <p:nvPr/>
        </p:nvSpPr>
        <p:spPr bwMode="auto">
          <a:xfrm>
            <a:off x="323850" y="2924175"/>
            <a:ext cx="8569325" cy="3311525"/>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3200">
                <a:solidFill>
                  <a:srgbClr val="FF0000"/>
                </a:solidFill>
                <a:latin typeface="Arial" panose="020B0604020202020204" pitchFamily="34" charset="0"/>
              </a:rPr>
              <a:t>注意：</a:t>
            </a:r>
            <a:r>
              <a:rPr lang="zh-CN" altLang="fr-FR" sz="3200">
                <a:solidFill>
                  <a:srgbClr val="FF0000"/>
                </a:solidFill>
                <a:latin typeface="Arial" panose="020B0604020202020204" pitchFamily="34" charset="0"/>
              </a:rPr>
              <a:t>使用</a:t>
            </a:r>
            <a:r>
              <a:rPr lang="fr-FR" altLang="zh-CN" sz="3200">
                <a:solidFill>
                  <a:schemeClr val="hlink"/>
                </a:solidFill>
                <a:latin typeface="Arial" panose="020B0604020202020204" pitchFamily="34" charset="0"/>
              </a:rPr>
              <a:t>EG</a:t>
            </a:r>
            <a:r>
              <a:rPr lang="zh-CN" altLang="fr-FR" sz="3200">
                <a:solidFill>
                  <a:schemeClr val="hlink"/>
                </a:solidFill>
                <a:latin typeface="Arial" panose="020B0604020202020204" pitchFamily="34" charset="0"/>
              </a:rPr>
              <a:t>规则</a:t>
            </a:r>
            <a:r>
              <a:rPr lang="zh-CN" altLang="fr-FR" sz="3200">
                <a:solidFill>
                  <a:srgbClr val="FF0000"/>
                </a:solidFill>
                <a:latin typeface="Arial" panose="020B0604020202020204" pitchFamily="34" charset="0"/>
              </a:rPr>
              <a:t>来</a:t>
            </a:r>
            <a:r>
              <a:rPr lang="zh-CN" altLang="fr-FR" sz="3200">
                <a:solidFill>
                  <a:schemeClr val="hlink"/>
                </a:solidFill>
                <a:latin typeface="Arial" panose="020B0604020202020204" pitchFamily="34" charset="0"/>
              </a:rPr>
              <a:t>添加</a:t>
            </a:r>
            <a:r>
              <a:rPr lang="zh-CN" altLang="fr-FR" sz="3200">
                <a:solidFill>
                  <a:srgbClr val="FF0000"/>
                </a:solidFill>
                <a:latin typeface="Arial" panose="020B0604020202020204" pitchFamily="34" charset="0"/>
              </a:rPr>
              <a:t>量词时，若选用变元</a:t>
            </a:r>
            <a:r>
              <a:rPr lang="fr-FR" altLang="zh-CN" sz="3200">
                <a:solidFill>
                  <a:srgbClr val="FF0000"/>
                </a:solidFill>
                <a:latin typeface="Arial" panose="020B0604020202020204" pitchFamily="34" charset="0"/>
              </a:rPr>
              <a:t>x</a:t>
            </a:r>
            <a:r>
              <a:rPr lang="zh-CN" altLang="fr-FR" sz="3200">
                <a:solidFill>
                  <a:srgbClr val="FF0000"/>
                </a:solidFill>
                <a:latin typeface="Arial" panose="020B0604020202020204" pitchFamily="34" charset="0"/>
              </a:rPr>
              <a:t>取代</a:t>
            </a:r>
            <a:r>
              <a:rPr lang="fr-FR" altLang="zh-CN" sz="3200">
                <a:solidFill>
                  <a:srgbClr val="FF0000"/>
                </a:solidFill>
                <a:latin typeface="Arial" panose="020B0604020202020204" pitchFamily="34" charset="0"/>
              </a:rPr>
              <a:t>c</a:t>
            </a:r>
            <a:r>
              <a:rPr lang="zh-CN" altLang="fr-FR" sz="3200">
                <a:solidFill>
                  <a:srgbClr val="FF0000"/>
                </a:solidFill>
                <a:latin typeface="Arial" panose="020B0604020202020204" pitchFamily="34" charset="0"/>
              </a:rPr>
              <a:t>，则要求</a:t>
            </a:r>
            <a:r>
              <a:rPr kumimoji="1" lang="zh-CN" altLang="fr-FR" sz="3200">
                <a:solidFill>
                  <a:srgbClr val="0000FF"/>
                </a:solidFill>
                <a:latin typeface="Arial" panose="020B0604020202020204" pitchFamily="34" charset="0"/>
              </a:rPr>
              <a:t>在</a:t>
            </a:r>
            <a:r>
              <a:rPr kumimoji="1" lang="zh-CN" altLang="fr-FR" sz="3200">
                <a:solidFill>
                  <a:schemeClr val="accent1"/>
                </a:solidFill>
                <a:latin typeface="Arial" panose="020B0604020202020204" pitchFamily="34" charset="0"/>
              </a:rPr>
              <a:t>原公式中</a:t>
            </a:r>
            <a:r>
              <a:rPr kumimoji="1" lang="fr-FR" altLang="zh-CN" sz="3200">
                <a:solidFill>
                  <a:srgbClr val="0000FF"/>
                </a:solidFill>
                <a:latin typeface="Arial" panose="020B0604020202020204" pitchFamily="34" charset="0"/>
              </a:rPr>
              <a:t>c</a:t>
            </a:r>
            <a:r>
              <a:rPr kumimoji="1" lang="zh-CN" altLang="en-US" sz="3200">
                <a:solidFill>
                  <a:srgbClr val="0000FF"/>
                </a:solidFill>
                <a:latin typeface="Arial" panose="020B0604020202020204" pitchFamily="34" charset="0"/>
              </a:rPr>
              <a:t>不能出现在量词</a:t>
            </a:r>
            <a:r>
              <a:rPr lang="en-US" altLang="zh-CN" sz="3200">
                <a:solidFill>
                  <a:schemeClr val="accent2"/>
                </a:solidFill>
                <a:latin typeface="Arial" panose="020B0604020202020204" pitchFamily="34" charset="0"/>
              </a:rPr>
              <a:t>(</a:t>
            </a:r>
            <a:r>
              <a:rPr lang="en-US" altLang="zh-CN" sz="3200">
                <a:solidFill>
                  <a:schemeClr val="accent2"/>
                </a:solidFill>
                <a:latin typeface="Arial" panose="020B0604020202020204" pitchFamily="34" charset="0"/>
                <a:sym typeface="Symbol" panose="05050102010706020507" pitchFamily="18" charset="2"/>
              </a:rPr>
              <a:t>x)</a:t>
            </a:r>
            <a:r>
              <a:rPr kumimoji="1" lang="zh-CN" altLang="en-US" sz="3200">
                <a:solidFill>
                  <a:srgbClr val="0000FF"/>
                </a:solidFill>
                <a:latin typeface="Arial" panose="020B0604020202020204" pitchFamily="34" charset="0"/>
                <a:sym typeface="Symbol" panose="05050102010706020507" pitchFamily="18" charset="2"/>
              </a:rPr>
              <a:t>或</a:t>
            </a:r>
            <a:r>
              <a:rPr lang="en-US" altLang="zh-CN" sz="3200">
                <a:solidFill>
                  <a:schemeClr val="accent2"/>
                </a:solidFill>
                <a:latin typeface="Arial" panose="020B0604020202020204" pitchFamily="34" charset="0"/>
              </a:rPr>
              <a:t>(</a:t>
            </a:r>
            <a:r>
              <a:rPr lang="en-US" altLang="zh-CN" sz="3200">
                <a:solidFill>
                  <a:schemeClr val="accent2"/>
                </a:solidFill>
                <a:latin typeface="Arial" panose="020B0604020202020204" pitchFamily="34" charset="0"/>
                <a:sym typeface="Symbol" panose="05050102010706020507" pitchFamily="18" charset="2"/>
              </a:rPr>
              <a:t></a:t>
            </a:r>
            <a:r>
              <a:rPr lang="en-US" altLang="zh-CN" sz="3200">
                <a:solidFill>
                  <a:schemeClr val="accent2"/>
                </a:solidFill>
                <a:latin typeface="Arial" panose="020B0604020202020204" pitchFamily="34" charset="0"/>
              </a:rPr>
              <a:t>x)</a:t>
            </a:r>
            <a:r>
              <a:rPr kumimoji="1" lang="zh-CN" altLang="en-US" sz="3200">
                <a:solidFill>
                  <a:srgbClr val="0000FF"/>
                </a:solidFill>
                <a:latin typeface="Arial" panose="020B0604020202020204" pitchFamily="34" charset="0"/>
              </a:rPr>
              <a:t>的辖域之内</a:t>
            </a:r>
            <a:r>
              <a:rPr lang="zh-CN" altLang="en-US" sz="3200"/>
              <a:t>且</a:t>
            </a:r>
            <a:r>
              <a:rPr kumimoji="1" lang="zh-CN" altLang="fr-FR" sz="3200">
                <a:solidFill>
                  <a:schemeClr val="accent1"/>
                </a:solidFill>
                <a:latin typeface="Arial" panose="020B0604020202020204" pitchFamily="34" charset="0"/>
              </a:rPr>
              <a:t>原公式中</a:t>
            </a:r>
            <a:r>
              <a:rPr lang="zh-CN" altLang="en-US" sz="3200"/>
              <a:t>中</a:t>
            </a:r>
            <a:r>
              <a:rPr lang="zh-CN" altLang="en-US" sz="3200">
                <a:solidFill>
                  <a:schemeClr val="accent1"/>
                </a:solidFill>
              </a:rPr>
              <a:t>无自由变量</a:t>
            </a:r>
            <a:r>
              <a:rPr lang="en-US" altLang="zh-CN" sz="3200">
                <a:solidFill>
                  <a:schemeClr val="accent1"/>
                </a:solidFill>
              </a:rPr>
              <a:t>x</a:t>
            </a:r>
            <a:r>
              <a:rPr lang="zh-CN" altLang="fr-FR" sz="3200">
                <a:solidFill>
                  <a:srgbClr val="FF0000"/>
                </a:solidFill>
                <a:latin typeface="Arial" panose="020B0604020202020204" pitchFamily="34" charset="0"/>
              </a:rPr>
              <a:t>。</a:t>
            </a:r>
            <a:endParaRPr lang="en-US" altLang="zh-CN" sz="3200">
              <a:solidFill>
                <a:srgbClr val="FF0000"/>
              </a:solidFill>
              <a:latin typeface="Arial" panose="020B0604020202020204"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09667"/>
                                        </p:tgtEl>
                                        <p:attrNameLst>
                                          <p:attrName>style.visibility</p:attrName>
                                        </p:attrNameLst>
                                      </p:cBhvr>
                                      <p:to>
                                        <p:strVal val="visible"/>
                                      </p:to>
                                    </p:set>
                                    <p:anim calcmode="lin" valueType="num">
                                      <p:cBhvr>
                                        <p:cTn id="7" dur="500" fill="hold"/>
                                        <p:tgtEl>
                                          <p:spTgt spid="1009667"/>
                                        </p:tgtEl>
                                        <p:attrNameLst>
                                          <p:attrName>ppt_w</p:attrName>
                                        </p:attrNameLst>
                                      </p:cBhvr>
                                      <p:tavLst>
                                        <p:tav tm="0">
                                          <p:val>
                                            <p:fltVal val="0"/>
                                          </p:val>
                                        </p:tav>
                                        <p:tav tm="100000">
                                          <p:val>
                                            <p:strVal val="#ppt_w"/>
                                          </p:val>
                                        </p:tav>
                                      </p:tavLst>
                                    </p:anim>
                                    <p:anim calcmode="lin" valueType="num">
                                      <p:cBhvr>
                                        <p:cTn id="8" dur="500" fill="hold"/>
                                        <p:tgtEl>
                                          <p:spTgt spid="100966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009668"/>
                                        </p:tgtEl>
                                        <p:attrNameLst>
                                          <p:attrName>style.visibility</p:attrName>
                                        </p:attrNameLst>
                                      </p:cBhvr>
                                      <p:to>
                                        <p:strVal val="visible"/>
                                      </p:to>
                                    </p:set>
                                    <p:animEffect transition="in" filter="barn(inHorizontal)">
                                      <p:cBhvr>
                                        <p:cTn id="13" dur="500"/>
                                        <p:tgtEl>
                                          <p:spTgt spid="10096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1009669"/>
                                        </p:tgtEl>
                                        <p:attrNameLst>
                                          <p:attrName>style.visibility</p:attrName>
                                        </p:attrNameLst>
                                      </p:cBhvr>
                                      <p:to>
                                        <p:strVal val="visible"/>
                                      </p:to>
                                    </p:set>
                                    <p:anim calcmode="lin" valueType="num">
                                      <p:cBhvr>
                                        <p:cTn id="18" dur="500" fill="hold"/>
                                        <p:tgtEl>
                                          <p:spTgt spid="1009669"/>
                                        </p:tgtEl>
                                        <p:attrNameLst>
                                          <p:attrName>ppt_w</p:attrName>
                                        </p:attrNameLst>
                                      </p:cBhvr>
                                      <p:tavLst>
                                        <p:tav tm="0">
                                          <p:val>
                                            <p:fltVal val="0"/>
                                          </p:val>
                                        </p:tav>
                                        <p:tav tm="100000">
                                          <p:val>
                                            <p:strVal val="#ppt_w"/>
                                          </p:val>
                                        </p:tav>
                                      </p:tavLst>
                                    </p:anim>
                                    <p:anim calcmode="lin" valueType="num">
                                      <p:cBhvr>
                                        <p:cTn id="19" dur="500" fill="hold"/>
                                        <p:tgtEl>
                                          <p:spTgt spid="1009669"/>
                                        </p:tgtEl>
                                        <p:attrNameLst>
                                          <p:attrName>ppt_h</p:attrName>
                                        </p:attrNameLst>
                                      </p:cBhvr>
                                      <p:tavLst>
                                        <p:tav tm="0">
                                          <p:val>
                                            <p:fltVal val="0"/>
                                          </p:val>
                                        </p:tav>
                                        <p:tav tm="100000">
                                          <p:val>
                                            <p:strVal val="#ppt_h"/>
                                          </p:val>
                                        </p:tav>
                                      </p:tavLst>
                                    </p:anim>
                                    <p:anim calcmode="lin" valueType="num">
                                      <p:cBhvr>
                                        <p:cTn id="20" dur="500" fill="hold"/>
                                        <p:tgtEl>
                                          <p:spTgt spid="1009669"/>
                                        </p:tgtEl>
                                        <p:attrNameLst>
                                          <p:attrName>style.rotation</p:attrName>
                                        </p:attrNameLst>
                                      </p:cBhvr>
                                      <p:tavLst>
                                        <p:tav tm="0">
                                          <p:val>
                                            <p:fltVal val="360"/>
                                          </p:val>
                                        </p:tav>
                                        <p:tav tm="100000">
                                          <p:val>
                                            <p:fltVal val="0"/>
                                          </p:val>
                                        </p:tav>
                                      </p:tavLst>
                                    </p:anim>
                                    <p:animEffect transition="in" filter="fade">
                                      <p:cBhvr>
                                        <p:cTn id="21" dur="500"/>
                                        <p:tgtEl>
                                          <p:spTgt spid="100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p:bldP spid="1009668" grpId="0"/>
      <p:bldP spid="100966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15C9224-2582-4F0F-B858-275F9742D2F9}"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0355" name="Rectangle 2"/>
          <p:cNvSpPr>
            <a:spLocks noGrp="1" noChangeArrowheads="1"/>
          </p:cNvSpPr>
          <p:nvPr>
            <p:ph type="title"/>
          </p:nvPr>
        </p:nvSpPr>
        <p:spPr/>
        <p:txBody>
          <a:bodyPr/>
          <a:lstStyle/>
          <a:p>
            <a:pPr eaLnBrk="1" hangingPunct="1"/>
            <a:r>
              <a:rPr lang="zh-CN" altLang="en-US" smtClean="0"/>
              <a:t>判断</a:t>
            </a:r>
          </a:p>
        </p:txBody>
      </p:sp>
      <p:sp>
        <p:nvSpPr>
          <p:cNvPr id="1082371" name="Rectangle 3"/>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fr-FR" smtClean="0">
                <a:solidFill>
                  <a:srgbClr val="066015"/>
                </a:solidFill>
              </a:rPr>
              <a:t>（</a:t>
            </a:r>
            <a:r>
              <a:rPr lang="fr-FR" altLang="zh-CN" smtClean="0">
                <a:solidFill>
                  <a:srgbClr val="066015"/>
                </a:solidFill>
              </a:rPr>
              <a:t>1</a:t>
            </a:r>
            <a:r>
              <a:rPr lang="zh-CN" altLang="fr-FR" smtClean="0">
                <a:solidFill>
                  <a:srgbClr val="066015"/>
                </a:solidFill>
              </a:rPr>
              <a:t>）</a:t>
            </a:r>
            <a:r>
              <a:rPr lang="fr-FR" altLang="zh-CN" smtClean="0">
                <a:solidFill>
                  <a:srgbClr val="066015"/>
                </a:solidFill>
              </a:rPr>
              <a:t>(</a:t>
            </a:r>
            <a:r>
              <a:rPr lang="en-US" altLang="zh-CN" smtClean="0">
                <a:solidFill>
                  <a:srgbClr val="066015"/>
                </a:solidFill>
                <a:sym typeface="Symbol" panose="05050102010706020507" pitchFamily="18" charset="2"/>
              </a:rPr>
              <a:t></a:t>
            </a:r>
            <a:r>
              <a:rPr lang="fr-FR" altLang="zh-CN" smtClean="0">
                <a:solidFill>
                  <a:srgbClr val="066015"/>
                </a:solidFill>
              </a:rPr>
              <a:t>x)(</a:t>
            </a:r>
            <a:r>
              <a:rPr lang="en-US" altLang="zh-CN" smtClean="0">
                <a:solidFill>
                  <a:srgbClr val="066015"/>
                </a:solidFill>
                <a:sym typeface="Symbol" panose="05050102010706020507" pitchFamily="18" charset="2"/>
              </a:rPr>
              <a:t></a:t>
            </a:r>
            <a:r>
              <a:rPr lang="fr-FR" altLang="zh-CN" smtClean="0">
                <a:solidFill>
                  <a:srgbClr val="066015"/>
                </a:solidFill>
              </a:rPr>
              <a:t>y)G(x, y)	P    </a:t>
            </a:r>
          </a:p>
          <a:p>
            <a:pPr marL="0" indent="0" eaLnBrk="1" hangingPunct="1">
              <a:buFont typeface="Wingdings" panose="05000000000000000000" pitchFamily="2" charset="2"/>
              <a:buNone/>
            </a:pPr>
            <a:r>
              <a:rPr lang="zh-CN" altLang="fr-FR" smtClean="0">
                <a:solidFill>
                  <a:srgbClr val="066015"/>
                </a:solidFill>
              </a:rPr>
              <a:t>（</a:t>
            </a:r>
            <a:r>
              <a:rPr lang="fr-FR" altLang="zh-CN" smtClean="0">
                <a:solidFill>
                  <a:srgbClr val="066015"/>
                </a:solidFill>
              </a:rPr>
              <a:t>2</a:t>
            </a:r>
            <a:r>
              <a:rPr lang="zh-CN" altLang="fr-FR" smtClean="0">
                <a:solidFill>
                  <a:srgbClr val="066015"/>
                </a:solidFill>
              </a:rPr>
              <a:t>）</a:t>
            </a:r>
            <a:r>
              <a:rPr lang="fr-FR" altLang="zh-CN" smtClean="0">
                <a:solidFill>
                  <a:srgbClr val="066015"/>
                </a:solidFill>
              </a:rPr>
              <a:t>(</a:t>
            </a:r>
            <a:r>
              <a:rPr lang="en-US" altLang="zh-CN" smtClean="0">
                <a:solidFill>
                  <a:srgbClr val="066015"/>
                </a:solidFill>
                <a:sym typeface="Symbol" panose="05050102010706020507" pitchFamily="18" charset="2"/>
              </a:rPr>
              <a:t></a:t>
            </a:r>
            <a:r>
              <a:rPr lang="fr-FR" altLang="zh-CN" smtClean="0">
                <a:solidFill>
                  <a:srgbClr val="066015"/>
                </a:solidFill>
              </a:rPr>
              <a:t>y)G(z, y)		US,(1)</a:t>
            </a:r>
          </a:p>
          <a:p>
            <a:pPr marL="0" indent="0" eaLnBrk="1" hangingPunct="1">
              <a:buFont typeface="Wingdings" panose="05000000000000000000" pitchFamily="2" charset="2"/>
              <a:buNone/>
            </a:pPr>
            <a:r>
              <a:rPr lang="zh-CN" altLang="fr-FR" smtClean="0">
                <a:solidFill>
                  <a:srgbClr val="066015"/>
                </a:solidFill>
              </a:rPr>
              <a:t>（</a:t>
            </a:r>
            <a:r>
              <a:rPr lang="fr-FR" altLang="zh-CN" smtClean="0">
                <a:solidFill>
                  <a:srgbClr val="066015"/>
                </a:solidFill>
              </a:rPr>
              <a:t>3</a:t>
            </a:r>
            <a:r>
              <a:rPr lang="zh-CN" altLang="fr-FR" smtClean="0">
                <a:solidFill>
                  <a:srgbClr val="066015"/>
                </a:solidFill>
              </a:rPr>
              <a:t>）</a:t>
            </a:r>
            <a:r>
              <a:rPr lang="fr-FR" altLang="zh-CN" smtClean="0">
                <a:solidFill>
                  <a:srgbClr val="066015"/>
                </a:solidFill>
              </a:rPr>
              <a:t>G(z, c)			ES,(2)</a:t>
            </a:r>
          </a:p>
          <a:p>
            <a:pPr marL="0" indent="0" eaLnBrk="1" hangingPunct="1">
              <a:buFont typeface="Wingdings" panose="05000000000000000000" pitchFamily="2" charset="2"/>
              <a:buNone/>
            </a:pPr>
            <a:r>
              <a:rPr lang="zh-CN" altLang="fr-FR" smtClean="0">
                <a:solidFill>
                  <a:srgbClr val="066015"/>
                </a:solidFill>
              </a:rPr>
              <a:t>（</a:t>
            </a:r>
            <a:r>
              <a:rPr lang="fr-FR" altLang="zh-CN" smtClean="0">
                <a:solidFill>
                  <a:srgbClr val="066015"/>
                </a:solidFill>
              </a:rPr>
              <a:t>4</a:t>
            </a:r>
            <a:r>
              <a:rPr lang="zh-CN" altLang="fr-FR" smtClean="0">
                <a:solidFill>
                  <a:srgbClr val="066015"/>
                </a:solidFill>
              </a:rPr>
              <a:t>）</a:t>
            </a:r>
            <a:r>
              <a:rPr lang="fr-FR" altLang="zh-CN" smtClean="0">
                <a:solidFill>
                  <a:srgbClr val="066015"/>
                </a:solidFill>
              </a:rPr>
              <a:t>(</a:t>
            </a:r>
            <a:r>
              <a:rPr lang="en-US" altLang="zh-CN" smtClean="0">
                <a:solidFill>
                  <a:srgbClr val="066015"/>
                </a:solidFill>
                <a:sym typeface="Symbol" panose="05050102010706020507" pitchFamily="18" charset="2"/>
              </a:rPr>
              <a:t></a:t>
            </a:r>
            <a:r>
              <a:rPr lang="fr-FR" altLang="zh-CN" smtClean="0">
                <a:solidFill>
                  <a:srgbClr val="066015"/>
                </a:solidFill>
              </a:rPr>
              <a:t>x)G(x, c) 		UG,(3)</a:t>
            </a:r>
          </a:p>
          <a:p>
            <a:pPr marL="0" indent="0" eaLnBrk="1" hangingPunct="1">
              <a:buFont typeface="Wingdings" panose="05000000000000000000" pitchFamily="2" charset="2"/>
              <a:buNone/>
            </a:pPr>
            <a:r>
              <a:rPr lang="zh-CN" altLang="fr-FR" smtClean="0">
                <a:solidFill>
                  <a:srgbClr val="066015"/>
                </a:solidFill>
              </a:rPr>
              <a:t>（</a:t>
            </a:r>
            <a:r>
              <a:rPr lang="fr-FR" altLang="zh-CN" smtClean="0">
                <a:solidFill>
                  <a:srgbClr val="066015"/>
                </a:solidFill>
              </a:rPr>
              <a:t>5</a:t>
            </a:r>
            <a:r>
              <a:rPr lang="zh-CN" altLang="fr-FR" smtClean="0">
                <a:solidFill>
                  <a:srgbClr val="066015"/>
                </a:solidFill>
              </a:rPr>
              <a:t>）</a:t>
            </a:r>
            <a:r>
              <a:rPr lang="fr-FR" altLang="zh-CN" smtClean="0">
                <a:solidFill>
                  <a:srgbClr val="066015"/>
                </a:solidFill>
              </a:rPr>
              <a:t>(</a:t>
            </a:r>
            <a:r>
              <a:rPr lang="en-US" altLang="zh-CN" smtClean="0">
                <a:solidFill>
                  <a:srgbClr val="066015"/>
                </a:solidFill>
                <a:sym typeface="Symbol" panose="05050102010706020507" pitchFamily="18" charset="2"/>
              </a:rPr>
              <a:t></a:t>
            </a:r>
            <a:r>
              <a:rPr lang="fr-FR" altLang="zh-CN" smtClean="0">
                <a:solidFill>
                  <a:srgbClr val="066015"/>
                </a:solidFill>
              </a:rPr>
              <a:t>y)</a:t>
            </a:r>
            <a:r>
              <a:rPr lang="zh-CN" altLang="fr-FR" smtClean="0">
                <a:solidFill>
                  <a:srgbClr val="066015"/>
                </a:solidFill>
              </a:rPr>
              <a:t> </a:t>
            </a:r>
            <a:r>
              <a:rPr lang="fr-FR" altLang="zh-CN" smtClean="0">
                <a:solidFill>
                  <a:srgbClr val="066015"/>
                </a:solidFill>
              </a:rPr>
              <a:t>(</a:t>
            </a:r>
            <a:r>
              <a:rPr lang="en-US" altLang="zh-CN" smtClean="0">
                <a:solidFill>
                  <a:srgbClr val="066015"/>
                </a:solidFill>
                <a:sym typeface="Symbol" panose="05050102010706020507" pitchFamily="18" charset="2"/>
              </a:rPr>
              <a:t></a:t>
            </a:r>
            <a:r>
              <a:rPr lang="fr-FR" altLang="zh-CN" smtClean="0">
                <a:solidFill>
                  <a:srgbClr val="066015"/>
                </a:solidFill>
              </a:rPr>
              <a:t>x)G(x, y) 	EG,(4)</a:t>
            </a:r>
            <a:endParaRPr lang="en-US" altLang="zh-CN"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82371">
                                            <p:txEl>
                                              <p:pRg st="0" end="0"/>
                                            </p:txEl>
                                          </p:spTgt>
                                        </p:tgtEl>
                                        <p:attrNameLst>
                                          <p:attrName>style.visibility</p:attrName>
                                        </p:attrNameLst>
                                      </p:cBhvr>
                                      <p:to>
                                        <p:strVal val="visible"/>
                                      </p:to>
                                    </p:set>
                                    <p:anim calcmode="lin" valueType="num">
                                      <p:cBhvr additive="base">
                                        <p:cTn id="7" dur="500" fill="hold"/>
                                        <p:tgtEl>
                                          <p:spTgt spid="1082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23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82371">
                                            <p:txEl>
                                              <p:pRg st="1" end="1"/>
                                            </p:txEl>
                                          </p:spTgt>
                                        </p:tgtEl>
                                        <p:attrNameLst>
                                          <p:attrName>style.visibility</p:attrName>
                                        </p:attrNameLst>
                                      </p:cBhvr>
                                      <p:to>
                                        <p:strVal val="visible"/>
                                      </p:to>
                                    </p:set>
                                    <p:anim calcmode="lin" valueType="num">
                                      <p:cBhvr additive="base">
                                        <p:cTn id="12" dur="500" fill="hold"/>
                                        <p:tgtEl>
                                          <p:spTgt spid="1082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8237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82371">
                                            <p:txEl>
                                              <p:pRg st="2" end="2"/>
                                            </p:txEl>
                                          </p:spTgt>
                                        </p:tgtEl>
                                        <p:attrNameLst>
                                          <p:attrName>style.visibility</p:attrName>
                                        </p:attrNameLst>
                                      </p:cBhvr>
                                      <p:to>
                                        <p:strVal val="visible"/>
                                      </p:to>
                                    </p:set>
                                    <p:anim calcmode="lin" valueType="num">
                                      <p:cBhvr additive="base">
                                        <p:cTn id="17" dur="500" fill="hold"/>
                                        <p:tgtEl>
                                          <p:spTgt spid="1082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8237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82371">
                                            <p:txEl>
                                              <p:pRg st="3" end="3"/>
                                            </p:txEl>
                                          </p:spTgt>
                                        </p:tgtEl>
                                        <p:attrNameLst>
                                          <p:attrName>style.visibility</p:attrName>
                                        </p:attrNameLst>
                                      </p:cBhvr>
                                      <p:to>
                                        <p:strVal val="visible"/>
                                      </p:to>
                                    </p:set>
                                    <p:anim calcmode="lin" valueType="num">
                                      <p:cBhvr additive="base">
                                        <p:cTn id="22" dur="500" fill="hold"/>
                                        <p:tgtEl>
                                          <p:spTgt spid="108237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8237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082371">
                                            <p:txEl>
                                              <p:pRg st="4" end="4"/>
                                            </p:txEl>
                                          </p:spTgt>
                                        </p:tgtEl>
                                        <p:attrNameLst>
                                          <p:attrName>style.visibility</p:attrName>
                                        </p:attrNameLst>
                                      </p:cBhvr>
                                      <p:to>
                                        <p:strVal val="visible"/>
                                      </p:to>
                                    </p:set>
                                    <p:anim calcmode="lin" valueType="num">
                                      <p:cBhvr additive="base">
                                        <p:cTn id="27" dur="500" fill="hold"/>
                                        <p:tgtEl>
                                          <p:spTgt spid="10823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82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C733BCE7-3FC5-4BF0-B280-D09A00E64FBB}"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1379" name="Rectangle 2"/>
          <p:cNvSpPr>
            <a:spLocks noGrp="1" noChangeArrowheads="1"/>
          </p:cNvSpPr>
          <p:nvPr>
            <p:ph type="title"/>
          </p:nvPr>
        </p:nvSpPr>
        <p:spPr/>
        <p:txBody>
          <a:bodyPr/>
          <a:lstStyle/>
          <a:p>
            <a:pPr eaLnBrk="1" hangingPunct="1"/>
            <a:r>
              <a:rPr lang="en-US" altLang="zh-CN" smtClean="0"/>
              <a:t>4.5.2  </a:t>
            </a:r>
            <a:r>
              <a:rPr lang="zh-CN" altLang="en-US" smtClean="0"/>
              <a:t>谓词演算的综合推理方法</a:t>
            </a:r>
          </a:p>
        </p:txBody>
      </p:sp>
      <p:sp>
        <p:nvSpPr>
          <p:cNvPr id="1010691" name="Rectangle 3"/>
          <p:cNvSpPr>
            <a:spLocks noGrp="1" noChangeArrowheads="1"/>
          </p:cNvSpPr>
          <p:nvPr>
            <p:ph type="body" idx="1"/>
          </p:nvPr>
        </p:nvSpPr>
        <p:spPr>
          <a:xfrm>
            <a:off x="539750" y="1265238"/>
            <a:ext cx="8135938" cy="4324350"/>
          </a:xfrm>
        </p:spPr>
        <p:txBody>
          <a:bodyPr/>
          <a:lstStyle/>
          <a:p>
            <a:pPr marL="533400" indent="-533400" eaLnBrk="1" hangingPunct="1">
              <a:spcBef>
                <a:spcPct val="50000"/>
              </a:spcBef>
              <a:buFont typeface="Wingdings" panose="05000000000000000000" pitchFamily="2" charset="2"/>
              <a:buAutoNum type="arabicPeriod"/>
            </a:pPr>
            <a:r>
              <a:rPr lang="zh-CN" altLang="en-US" smtClean="0"/>
              <a:t>推导过程中可以引用命题演算中的</a:t>
            </a:r>
            <a:r>
              <a:rPr lang="zh-CN" altLang="en-US" smtClean="0">
                <a:solidFill>
                  <a:srgbClr val="FF0000"/>
                </a:solidFill>
              </a:rPr>
              <a:t>规则</a:t>
            </a:r>
            <a:r>
              <a:rPr lang="en-US" altLang="zh-CN" smtClean="0">
                <a:solidFill>
                  <a:srgbClr val="FF0000"/>
                </a:solidFill>
              </a:rPr>
              <a:t>P </a:t>
            </a:r>
            <a:r>
              <a:rPr lang="zh-CN" altLang="en-US" smtClean="0">
                <a:solidFill>
                  <a:srgbClr val="FF0000"/>
                </a:solidFill>
              </a:rPr>
              <a:t>和规则</a:t>
            </a:r>
            <a:r>
              <a:rPr lang="en-US" altLang="zh-CN" smtClean="0">
                <a:solidFill>
                  <a:srgbClr val="FF0000"/>
                </a:solidFill>
              </a:rPr>
              <a:t>T</a:t>
            </a:r>
            <a:r>
              <a:rPr lang="en-US" altLang="zh-CN" smtClean="0"/>
              <a:t> </a:t>
            </a:r>
            <a:r>
              <a:rPr lang="zh-CN" altLang="en-US" smtClean="0"/>
              <a:t>。</a:t>
            </a:r>
          </a:p>
          <a:p>
            <a:pPr marL="533400" indent="-533400" eaLnBrk="1" hangingPunct="1">
              <a:spcBef>
                <a:spcPct val="50000"/>
              </a:spcBef>
              <a:buFont typeface="Wingdings" panose="05000000000000000000" pitchFamily="2" charset="2"/>
              <a:buAutoNum type="arabicPeriod"/>
            </a:pPr>
            <a:r>
              <a:rPr lang="zh-CN" altLang="en-US" smtClean="0"/>
              <a:t>如果</a:t>
            </a:r>
            <a:r>
              <a:rPr lang="zh-CN" altLang="en-US" smtClean="0">
                <a:solidFill>
                  <a:srgbClr val="0000CC"/>
                </a:solidFill>
              </a:rPr>
              <a:t>结论</a:t>
            </a:r>
            <a:r>
              <a:rPr lang="zh-CN" altLang="en-US" smtClean="0">
                <a:solidFill>
                  <a:srgbClr val="FF0000"/>
                </a:solidFill>
              </a:rPr>
              <a:t>是以蕴涵形式</a:t>
            </a:r>
            <a:r>
              <a:rPr lang="en-US" altLang="zh-CN" smtClean="0">
                <a:solidFill>
                  <a:srgbClr val="0000CC"/>
                </a:solidFill>
              </a:rPr>
              <a:t>(</a:t>
            </a:r>
            <a:r>
              <a:rPr lang="zh-CN" altLang="en-US" smtClean="0">
                <a:solidFill>
                  <a:srgbClr val="0000CC"/>
                </a:solidFill>
              </a:rPr>
              <a:t>或</a:t>
            </a:r>
            <a:r>
              <a:rPr lang="zh-CN" altLang="en-US" smtClean="0">
                <a:solidFill>
                  <a:srgbClr val="FF0000"/>
                </a:solidFill>
              </a:rPr>
              <a:t>析取形式</a:t>
            </a:r>
            <a:r>
              <a:rPr lang="en-US" altLang="zh-CN" smtClean="0">
                <a:solidFill>
                  <a:srgbClr val="0000CC"/>
                </a:solidFill>
              </a:rPr>
              <a:t>)</a:t>
            </a:r>
            <a:r>
              <a:rPr lang="zh-CN" altLang="en-US" smtClean="0"/>
              <a:t>给出，我们还可以</a:t>
            </a:r>
            <a:r>
              <a:rPr lang="zh-CN" altLang="en-US" smtClean="0">
                <a:solidFill>
                  <a:srgbClr val="0000FF"/>
                </a:solidFill>
              </a:rPr>
              <a:t>使用规则</a:t>
            </a:r>
            <a:r>
              <a:rPr lang="en-US" altLang="zh-CN" smtClean="0">
                <a:solidFill>
                  <a:srgbClr val="0000FF"/>
                </a:solidFill>
              </a:rPr>
              <a:t>CP</a:t>
            </a:r>
            <a:r>
              <a:rPr lang="zh-CN" altLang="en-US" smtClean="0"/>
              <a:t>。</a:t>
            </a:r>
          </a:p>
          <a:p>
            <a:pPr marL="533400" indent="-533400" eaLnBrk="1" hangingPunct="1">
              <a:spcBef>
                <a:spcPct val="50000"/>
              </a:spcBef>
              <a:buFont typeface="Wingdings" panose="05000000000000000000" pitchFamily="2" charset="2"/>
              <a:buAutoNum type="arabicPeriod"/>
            </a:pPr>
            <a:r>
              <a:rPr lang="zh-CN" altLang="en-US" smtClean="0"/>
              <a:t>若需</a:t>
            </a:r>
            <a:r>
              <a:rPr lang="zh-CN" altLang="en-US" smtClean="0">
                <a:solidFill>
                  <a:srgbClr val="FF0000"/>
                </a:solidFill>
              </a:rPr>
              <a:t>消去量词</a:t>
            </a:r>
            <a:r>
              <a:rPr lang="zh-CN" altLang="en-US" smtClean="0"/>
              <a:t>，可以</a:t>
            </a:r>
            <a:r>
              <a:rPr lang="zh-CN" altLang="en-US" smtClean="0">
                <a:solidFill>
                  <a:srgbClr val="0000FF"/>
                </a:solidFill>
              </a:rPr>
              <a:t>引用规则</a:t>
            </a:r>
            <a:r>
              <a:rPr lang="en-US" altLang="zh-CN" smtClean="0">
                <a:solidFill>
                  <a:srgbClr val="0000FF"/>
                </a:solidFill>
              </a:rPr>
              <a:t>US</a:t>
            </a:r>
            <a:r>
              <a:rPr lang="zh-CN" altLang="en-US" smtClean="0">
                <a:solidFill>
                  <a:srgbClr val="0000FF"/>
                </a:solidFill>
              </a:rPr>
              <a:t>和规则</a:t>
            </a:r>
            <a:r>
              <a:rPr lang="en-US" altLang="zh-CN" smtClean="0">
                <a:solidFill>
                  <a:srgbClr val="0000FF"/>
                </a:solidFill>
              </a:rPr>
              <a:t>ES</a:t>
            </a:r>
            <a:r>
              <a:rPr lang="zh-CN" altLang="en-US" smtClean="0"/>
              <a:t>。</a:t>
            </a:r>
          </a:p>
          <a:p>
            <a:pPr marL="533400" indent="-533400" eaLnBrk="1" hangingPunct="1">
              <a:spcBef>
                <a:spcPct val="50000"/>
              </a:spcBef>
              <a:buFont typeface="Wingdings" panose="05000000000000000000" pitchFamily="2" charset="2"/>
              <a:buAutoNum type="arabicPeriod"/>
            </a:pPr>
            <a:r>
              <a:rPr lang="zh-CN" altLang="en-US" smtClean="0"/>
              <a:t>当所要求的结论可能被</a:t>
            </a:r>
            <a:r>
              <a:rPr lang="zh-CN" altLang="en-US" smtClean="0">
                <a:solidFill>
                  <a:srgbClr val="FF0000"/>
                </a:solidFill>
              </a:rPr>
              <a:t>定量</a:t>
            </a:r>
            <a:r>
              <a:rPr lang="zh-CN" altLang="en-US" smtClean="0"/>
              <a:t>时，此时可</a:t>
            </a:r>
            <a:r>
              <a:rPr lang="zh-CN" altLang="en-US" smtClean="0">
                <a:solidFill>
                  <a:srgbClr val="0000FF"/>
                </a:solidFill>
              </a:rPr>
              <a:t>引用规则</a:t>
            </a:r>
            <a:r>
              <a:rPr lang="en-US" altLang="zh-CN" smtClean="0">
                <a:solidFill>
                  <a:srgbClr val="0000FF"/>
                </a:solidFill>
              </a:rPr>
              <a:t>UG</a:t>
            </a:r>
            <a:r>
              <a:rPr lang="zh-CN" altLang="en-US" smtClean="0">
                <a:solidFill>
                  <a:srgbClr val="0000FF"/>
                </a:solidFill>
              </a:rPr>
              <a:t>和规则</a:t>
            </a:r>
            <a:r>
              <a:rPr lang="en-US" altLang="zh-CN" smtClean="0">
                <a:solidFill>
                  <a:srgbClr val="0000FF"/>
                </a:solidFill>
              </a:rPr>
              <a:t>EG</a:t>
            </a:r>
            <a:r>
              <a:rPr lang="zh-CN" altLang="en-US" smtClean="0">
                <a:solidFill>
                  <a:srgbClr val="0000FF"/>
                </a:solidFill>
              </a:rPr>
              <a:t>将其量词加入</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10691">
                                            <p:txEl>
                                              <p:pRg st="0" end="0"/>
                                            </p:txEl>
                                          </p:spTgt>
                                        </p:tgtEl>
                                        <p:attrNameLst>
                                          <p:attrName>style.visibility</p:attrName>
                                        </p:attrNameLst>
                                      </p:cBhvr>
                                      <p:to>
                                        <p:strVal val="visible"/>
                                      </p:to>
                                    </p:set>
                                    <p:animEffect transition="in" filter="strips(upRight)">
                                      <p:cBhvr>
                                        <p:cTn id="7" dur="500"/>
                                        <p:tgtEl>
                                          <p:spTgt spid="1010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10691">
                                            <p:txEl>
                                              <p:pRg st="1" end="1"/>
                                            </p:txEl>
                                          </p:spTgt>
                                        </p:tgtEl>
                                        <p:attrNameLst>
                                          <p:attrName>style.visibility</p:attrName>
                                        </p:attrNameLst>
                                      </p:cBhvr>
                                      <p:to>
                                        <p:strVal val="visible"/>
                                      </p:to>
                                    </p:set>
                                    <p:animEffect transition="in" filter="strips(upRight)">
                                      <p:cBhvr>
                                        <p:cTn id="12" dur="500"/>
                                        <p:tgtEl>
                                          <p:spTgt spid="1010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10691">
                                            <p:txEl>
                                              <p:pRg st="2" end="2"/>
                                            </p:txEl>
                                          </p:spTgt>
                                        </p:tgtEl>
                                        <p:attrNameLst>
                                          <p:attrName>style.visibility</p:attrName>
                                        </p:attrNameLst>
                                      </p:cBhvr>
                                      <p:to>
                                        <p:strVal val="visible"/>
                                      </p:to>
                                    </p:set>
                                    <p:animEffect transition="in" filter="strips(upRight)">
                                      <p:cBhvr>
                                        <p:cTn id="17" dur="500"/>
                                        <p:tgtEl>
                                          <p:spTgt spid="1010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10691">
                                            <p:txEl>
                                              <p:pRg st="3" end="3"/>
                                            </p:txEl>
                                          </p:spTgt>
                                        </p:tgtEl>
                                        <p:attrNameLst>
                                          <p:attrName>style.visibility</p:attrName>
                                        </p:attrNameLst>
                                      </p:cBhvr>
                                      <p:to>
                                        <p:strVal val="visible"/>
                                      </p:to>
                                    </p:set>
                                    <p:animEffect transition="in" filter="strips(upRight)">
                                      <p:cBhvr>
                                        <p:cTn id="22" dur="500"/>
                                        <p:tgtEl>
                                          <p:spTgt spid="1010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1"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D8F3EA39-B966-463A-BD43-D9FB9D29DDB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2403" name="Rectangle 2"/>
          <p:cNvSpPr>
            <a:spLocks noGrp="1" noChangeArrowheads="1"/>
          </p:cNvSpPr>
          <p:nvPr>
            <p:ph type="title"/>
          </p:nvPr>
        </p:nvSpPr>
        <p:spPr/>
        <p:txBody>
          <a:bodyPr/>
          <a:lstStyle/>
          <a:p>
            <a:pPr eaLnBrk="1" hangingPunct="1"/>
            <a:r>
              <a:rPr lang="zh-CN" altLang="en-US" smtClean="0"/>
              <a:t>谓词演算的综合推理方法（续</a:t>
            </a:r>
            <a:r>
              <a:rPr lang="en-US" altLang="zh-CN" smtClean="0"/>
              <a:t>1</a:t>
            </a:r>
            <a:r>
              <a:rPr lang="zh-CN" altLang="en-US" smtClean="0"/>
              <a:t>）</a:t>
            </a:r>
          </a:p>
        </p:txBody>
      </p:sp>
      <p:sp>
        <p:nvSpPr>
          <p:cNvPr id="1067011" name="Rectangle 3"/>
          <p:cNvSpPr>
            <a:spLocks noGrp="1" noChangeArrowheads="1"/>
          </p:cNvSpPr>
          <p:nvPr>
            <p:ph type="body" idx="1"/>
          </p:nvPr>
        </p:nvSpPr>
        <p:spPr>
          <a:xfrm>
            <a:off x="539750" y="1255713"/>
            <a:ext cx="8135938" cy="4110037"/>
          </a:xfrm>
        </p:spPr>
        <p:txBody>
          <a:bodyPr/>
          <a:lstStyle/>
          <a:p>
            <a:pPr marL="533400" indent="-533400" eaLnBrk="1" hangingPunct="1">
              <a:spcBef>
                <a:spcPct val="50000"/>
              </a:spcBef>
              <a:buFont typeface="Wingdings" panose="05000000000000000000" pitchFamily="2" charset="2"/>
              <a:buAutoNum type="arabicPeriod" startAt="5"/>
            </a:pPr>
            <a:r>
              <a:rPr lang="zh-CN" altLang="en-US" smtClean="0"/>
              <a:t>证明时可采用如</a:t>
            </a:r>
            <a:r>
              <a:rPr lang="zh-CN" altLang="en-US" smtClean="0">
                <a:solidFill>
                  <a:srgbClr val="FF0000"/>
                </a:solidFill>
              </a:rPr>
              <a:t>命题演算</a:t>
            </a:r>
            <a:r>
              <a:rPr lang="zh-CN" altLang="en-US" smtClean="0"/>
              <a:t>中的</a:t>
            </a:r>
            <a:r>
              <a:rPr lang="zh-CN" altLang="en-US" smtClean="0">
                <a:solidFill>
                  <a:srgbClr val="0000FF"/>
                </a:solidFill>
              </a:rPr>
              <a:t>直接证明方法和间接证明方法</a:t>
            </a:r>
            <a:r>
              <a:rPr lang="zh-CN" altLang="en-US" smtClean="0"/>
              <a:t>。</a:t>
            </a:r>
          </a:p>
          <a:p>
            <a:pPr marL="533400" indent="-533400" eaLnBrk="1" hangingPunct="1">
              <a:spcBef>
                <a:spcPct val="50000"/>
              </a:spcBef>
              <a:buFont typeface="Wingdings" panose="05000000000000000000" pitchFamily="2" charset="2"/>
              <a:buAutoNum type="arabicPeriod" startAt="5"/>
            </a:pPr>
            <a:r>
              <a:rPr lang="zh-CN" altLang="en-US" smtClean="0"/>
              <a:t>在推导过程中，</a:t>
            </a:r>
            <a:r>
              <a:rPr lang="zh-CN" altLang="en-US" smtClean="0">
                <a:solidFill>
                  <a:srgbClr val="FF0000"/>
                </a:solidFill>
              </a:rPr>
              <a:t>对消去量词的公式或公式中不含量词的子公式</a:t>
            </a:r>
            <a:r>
              <a:rPr lang="zh-CN" altLang="en-US" smtClean="0"/>
              <a:t>，完全可以</a:t>
            </a:r>
            <a:r>
              <a:rPr lang="zh-CN" altLang="en-US" smtClean="0">
                <a:solidFill>
                  <a:srgbClr val="0000FF"/>
                </a:solidFill>
              </a:rPr>
              <a:t>引用命题演算中的基本等价公式和基本蕴涵公式</a:t>
            </a:r>
            <a:r>
              <a:rPr lang="zh-CN" altLang="en-US" smtClean="0"/>
              <a:t>。</a:t>
            </a:r>
          </a:p>
          <a:p>
            <a:pPr marL="533400" indent="-533400" eaLnBrk="1" hangingPunct="1">
              <a:spcBef>
                <a:spcPct val="50000"/>
              </a:spcBef>
              <a:buFont typeface="Wingdings" panose="05000000000000000000" pitchFamily="2" charset="2"/>
              <a:buAutoNum type="arabicPeriod" startAt="5"/>
            </a:pPr>
            <a:r>
              <a:rPr lang="zh-CN" altLang="en-US" smtClean="0"/>
              <a:t>在推导过程中，对</a:t>
            </a:r>
            <a:r>
              <a:rPr lang="zh-CN" altLang="en-US" smtClean="0">
                <a:solidFill>
                  <a:srgbClr val="FF0000"/>
                </a:solidFill>
              </a:rPr>
              <a:t>含有量词的公式</a:t>
            </a:r>
            <a:r>
              <a:rPr lang="zh-CN" altLang="en-US" smtClean="0"/>
              <a:t>可以</a:t>
            </a:r>
            <a:r>
              <a:rPr lang="zh-CN" altLang="en-US" smtClean="0">
                <a:solidFill>
                  <a:srgbClr val="0000FF"/>
                </a:solidFill>
              </a:rPr>
              <a:t>引用谓词中的基本等价公式和基本蕴涵公式</a:t>
            </a:r>
            <a:r>
              <a:rPr lang="zh-CN" altLang="en-US"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67011">
                                            <p:txEl>
                                              <p:pRg st="0" end="0"/>
                                            </p:txEl>
                                          </p:spTgt>
                                        </p:tgtEl>
                                        <p:attrNameLst>
                                          <p:attrName>style.visibility</p:attrName>
                                        </p:attrNameLst>
                                      </p:cBhvr>
                                      <p:to>
                                        <p:strVal val="visible"/>
                                      </p:to>
                                    </p:set>
                                    <p:animEffect transition="in" filter="strips(upRight)">
                                      <p:cBhvr>
                                        <p:cTn id="7" dur="500"/>
                                        <p:tgtEl>
                                          <p:spTgt spid="1067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67011">
                                            <p:txEl>
                                              <p:pRg st="1" end="1"/>
                                            </p:txEl>
                                          </p:spTgt>
                                        </p:tgtEl>
                                        <p:attrNameLst>
                                          <p:attrName>style.visibility</p:attrName>
                                        </p:attrNameLst>
                                      </p:cBhvr>
                                      <p:to>
                                        <p:strVal val="visible"/>
                                      </p:to>
                                    </p:set>
                                    <p:animEffect transition="in" filter="strips(upRight)">
                                      <p:cBhvr>
                                        <p:cTn id="12" dur="500"/>
                                        <p:tgtEl>
                                          <p:spTgt spid="1067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67011">
                                            <p:txEl>
                                              <p:pRg st="2" end="2"/>
                                            </p:txEl>
                                          </p:spTgt>
                                        </p:tgtEl>
                                        <p:attrNameLst>
                                          <p:attrName>style.visibility</p:attrName>
                                        </p:attrNameLst>
                                      </p:cBhvr>
                                      <p:to>
                                        <p:strVal val="visible"/>
                                      </p:to>
                                    </p:set>
                                    <p:animEffect transition="in" filter="strips(upRight)">
                                      <p:cBhvr>
                                        <p:cTn id="17" dur="500"/>
                                        <p:tgtEl>
                                          <p:spTgt spid="1067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1"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ED0FF775-3B8F-4A13-8DE5-C331B2C339A1}"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3427" name="Rectangle 2"/>
          <p:cNvSpPr>
            <a:spLocks noGrp="1" noChangeArrowheads="1"/>
          </p:cNvSpPr>
          <p:nvPr>
            <p:ph type="title"/>
          </p:nvPr>
        </p:nvSpPr>
        <p:spPr/>
        <p:txBody>
          <a:bodyPr/>
          <a:lstStyle/>
          <a:p>
            <a:pPr eaLnBrk="1" hangingPunct="1"/>
            <a:r>
              <a:rPr lang="zh-CN" altLang="en-US" smtClean="0">
                <a:latin typeface="Arial" panose="020B0604020202020204" pitchFamily="34" charset="0"/>
              </a:rPr>
              <a:t>例</a:t>
            </a:r>
            <a:r>
              <a:rPr lang="en-US" altLang="zh-CN" smtClean="0">
                <a:latin typeface="Arial" panose="020B0604020202020204" pitchFamily="34" charset="0"/>
              </a:rPr>
              <a:t>4.5.1 </a:t>
            </a:r>
            <a:endParaRPr lang="zh-CN" altLang="en-US" smtClean="0">
              <a:latin typeface="Arial" panose="020B0604020202020204" pitchFamily="34" charset="0"/>
            </a:endParaRPr>
          </a:p>
        </p:txBody>
      </p:sp>
      <p:sp>
        <p:nvSpPr>
          <p:cNvPr id="1012739" name="Rectangle 3"/>
          <p:cNvSpPr>
            <a:spLocks noGrp="1" noChangeArrowheads="1"/>
          </p:cNvSpPr>
          <p:nvPr>
            <p:ph type="body" idx="1"/>
          </p:nvPr>
        </p:nvSpPr>
        <p:spPr>
          <a:xfrm>
            <a:off x="611188" y="2166938"/>
            <a:ext cx="8137525" cy="1801812"/>
          </a:xfrm>
        </p:spPr>
        <p:txBody>
          <a:bodyPr/>
          <a:lstStyle/>
          <a:p>
            <a:pPr marL="0" indent="0" algn="just" eaLnBrk="1" hangingPunct="1">
              <a:buFont typeface="Wingdings" panose="05000000000000000000" pitchFamily="2" charset="2"/>
              <a:buNone/>
            </a:pPr>
            <a:r>
              <a:rPr lang="zh-CN" altLang="en-US" smtClean="0"/>
              <a:t>解：设</a:t>
            </a:r>
            <a:r>
              <a:rPr lang="en-US" altLang="zh-CN" smtClean="0"/>
              <a:t>H(x)</a:t>
            </a:r>
            <a:r>
              <a:rPr lang="zh-CN" altLang="en-US" smtClean="0"/>
              <a:t>：</a:t>
            </a:r>
            <a:r>
              <a:rPr lang="en-US" altLang="zh-CN" smtClean="0"/>
              <a:t>x</a:t>
            </a:r>
            <a:r>
              <a:rPr lang="zh-CN" altLang="en-US" smtClean="0"/>
              <a:t>是人；</a:t>
            </a:r>
            <a:r>
              <a:rPr lang="en-US" altLang="zh-CN" smtClean="0"/>
              <a:t>M(x)</a:t>
            </a:r>
            <a:r>
              <a:rPr lang="zh-CN" altLang="en-US" smtClean="0"/>
              <a:t>：</a:t>
            </a:r>
            <a:r>
              <a:rPr lang="en-US" altLang="zh-CN" smtClean="0"/>
              <a:t>x</a:t>
            </a:r>
            <a:r>
              <a:rPr lang="zh-CN" altLang="en-US" smtClean="0"/>
              <a:t>是要死的；</a:t>
            </a:r>
          </a:p>
          <a:p>
            <a:pPr marL="0" indent="0" algn="just" eaLnBrk="1" hangingPunct="1">
              <a:buFont typeface="Wingdings" panose="05000000000000000000" pitchFamily="2" charset="2"/>
              <a:buNone/>
            </a:pPr>
            <a:r>
              <a:rPr lang="en-US" altLang="zh-CN" smtClean="0"/>
              <a:t>	  s</a:t>
            </a:r>
            <a:r>
              <a:rPr lang="zh-CN" altLang="en-US" smtClean="0"/>
              <a:t>：苏格拉底。	则符号化为：</a:t>
            </a:r>
          </a:p>
          <a:p>
            <a:pPr marL="0" indent="0" algn="just" eaLnBrk="1" hangingPunct="1">
              <a:buFont typeface="Wingdings" panose="05000000000000000000" pitchFamily="2" charset="2"/>
              <a:buNone/>
            </a:pPr>
            <a:r>
              <a:rPr lang="en-US" altLang="zh-CN" smtClean="0"/>
              <a:t>  (</a:t>
            </a:r>
            <a:r>
              <a:rPr lang="en-US" altLang="zh-CN" smtClean="0">
                <a:sym typeface="Symbol" panose="05050102010706020507" pitchFamily="18" charset="2"/>
              </a:rPr>
              <a:t>x)(H(x)M(x))</a:t>
            </a:r>
            <a:r>
              <a:rPr lang="zh-CN" altLang="en-US" smtClean="0">
                <a:sym typeface="Symbol" panose="05050102010706020507" pitchFamily="18" charset="2"/>
              </a:rPr>
              <a:t>，</a:t>
            </a:r>
            <a:r>
              <a:rPr lang="en-US" altLang="zh-CN" smtClean="0">
                <a:sym typeface="Symbol" panose="05050102010706020507" pitchFamily="18" charset="2"/>
              </a:rPr>
              <a:t>H(s)    M(s)</a:t>
            </a:r>
          </a:p>
        </p:txBody>
      </p:sp>
      <p:sp>
        <p:nvSpPr>
          <p:cNvPr id="103429" name="Rectangle 4"/>
          <p:cNvSpPr>
            <a:spLocks noChangeArrowheads="1"/>
          </p:cNvSpPr>
          <p:nvPr/>
        </p:nvSpPr>
        <p:spPr bwMode="auto">
          <a:xfrm>
            <a:off x="611188" y="1143000"/>
            <a:ext cx="81375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r>
              <a:rPr kumimoji="1" lang="zh-CN" altLang="en-US">
                <a:solidFill>
                  <a:srgbClr val="6666FF"/>
                </a:solidFill>
                <a:latin typeface="Arial" panose="020B0604020202020204" pitchFamily="34" charset="0"/>
              </a:rPr>
              <a:t>证明</a:t>
            </a:r>
            <a:r>
              <a:rPr kumimoji="1" lang="zh-CN" altLang="en-US">
                <a:solidFill>
                  <a:srgbClr val="FF0000"/>
                </a:solidFill>
                <a:latin typeface="Arial" panose="020B0604020202020204" pitchFamily="34" charset="0"/>
              </a:rPr>
              <a:t>苏格拉底三段论</a:t>
            </a:r>
            <a:r>
              <a:rPr kumimoji="1" lang="zh-CN" altLang="en-US">
                <a:solidFill>
                  <a:srgbClr val="6666FF"/>
                </a:solidFill>
                <a:latin typeface="Arial" panose="020B0604020202020204" pitchFamily="34" charset="0"/>
              </a:rPr>
              <a:t>：“所有的人都是要死的；苏格拉底是人。所以苏格拉底是要死的。”</a:t>
            </a:r>
          </a:p>
        </p:txBody>
      </p:sp>
      <p:sp>
        <p:nvSpPr>
          <p:cNvPr id="1012741" name="Rectangle 5"/>
          <p:cNvSpPr>
            <a:spLocks noChangeArrowheads="1"/>
          </p:cNvSpPr>
          <p:nvPr/>
        </p:nvSpPr>
        <p:spPr bwMode="auto">
          <a:xfrm>
            <a:off x="539750" y="4005263"/>
            <a:ext cx="7772400"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spcBef>
                <a:spcPts val="900"/>
              </a:spcBef>
              <a:buClr>
                <a:srgbClr val="00FF00"/>
              </a:buClr>
              <a:buFont typeface="Wingdings" panose="05000000000000000000" pitchFamily="2" charset="2"/>
              <a:buNone/>
            </a:pPr>
            <a:r>
              <a:rPr kumimoji="1" lang="zh-CN" altLang="en-US" noProof="1">
                <a:solidFill>
                  <a:schemeClr val="tx1"/>
                </a:solidFill>
                <a:latin typeface="Arial" panose="020B0604020202020204" pitchFamily="34" charset="0"/>
              </a:rPr>
              <a:t>证明：</a:t>
            </a:r>
            <a:r>
              <a:rPr kumimoji="1" lang="en-US" altLang="zh-CN">
                <a:solidFill>
                  <a:schemeClr val="tx1"/>
                </a:solidFill>
                <a:latin typeface="Arial" panose="020B0604020202020204" pitchFamily="34" charset="0"/>
              </a:rPr>
              <a:t> </a:t>
            </a:r>
            <a:r>
              <a:rPr kumimoji="1" lang="en-US" altLang="en-US" noProof="1">
                <a:solidFill>
                  <a:schemeClr val="tx1"/>
                </a:solidFill>
                <a:latin typeface="Arial" panose="020B0604020202020204" pitchFamily="34" charset="0"/>
              </a:rPr>
              <a:t>(1)</a:t>
            </a:r>
            <a:r>
              <a:rPr kumimoji="1" lang="en-US" altLang="zh-CN">
                <a:solidFill>
                  <a:schemeClr val="tx1"/>
                </a:solidFill>
                <a:latin typeface="Arial" panose="020B0604020202020204" pitchFamily="34" charset="0"/>
              </a:rPr>
              <a:t>  (</a:t>
            </a:r>
            <a:r>
              <a:rPr kumimoji="1" lang="en-US" altLang="zh-CN">
                <a:solidFill>
                  <a:schemeClr val="tx1"/>
                </a:solidFill>
                <a:latin typeface="Arial" panose="020B0604020202020204" pitchFamily="34" charset="0"/>
                <a:sym typeface="Symbol" panose="05050102010706020507" pitchFamily="18" charset="2"/>
              </a:rPr>
              <a:t>x)(H(x)M(x))		P</a:t>
            </a:r>
          </a:p>
          <a:p>
            <a:pPr algn="just" eaLnBrk="1" hangingPunct="1">
              <a:spcBef>
                <a:spcPts val="900"/>
              </a:spcBef>
              <a:buClr>
                <a:srgbClr val="00FF00"/>
              </a:buClr>
              <a:buFont typeface="Wingdings" panose="05000000000000000000" pitchFamily="2" charset="2"/>
              <a:buNone/>
            </a:pPr>
            <a:r>
              <a:rPr kumimoji="1" lang="en-US" altLang="zh-CN">
                <a:solidFill>
                  <a:schemeClr val="tx1"/>
                </a:solidFill>
                <a:latin typeface="Arial" panose="020B0604020202020204" pitchFamily="34" charset="0"/>
                <a:sym typeface="Symbol" panose="05050102010706020507" pitchFamily="18" charset="2"/>
              </a:rPr>
              <a:t>		  (2)  H(x)M(x)			US,(1)</a:t>
            </a:r>
          </a:p>
          <a:p>
            <a:pPr algn="just" eaLnBrk="1" hangingPunct="1">
              <a:spcBef>
                <a:spcPts val="900"/>
              </a:spcBef>
              <a:buClr>
                <a:srgbClr val="00FF00"/>
              </a:buClr>
              <a:buFont typeface="Wingdings" panose="05000000000000000000" pitchFamily="2" charset="2"/>
              <a:buNone/>
            </a:pPr>
            <a:r>
              <a:rPr kumimoji="1" lang="en-US" altLang="zh-CN">
                <a:solidFill>
                  <a:schemeClr val="tx1"/>
                </a:solidFill>
                <a:latin typeface="Arial" panose="020B0604020202020204" pitchFamily="34" charset="0"/>
                <a:sym typeface="Symbol" panose="05050102010706020507" pitchFamily="18" charset="2"/>
              </a:rPr>
              <a:t>		  (3)  H(s)				P</a:t>
            </a:r>
          </a:p>
          <a:p>
            <a:pPr algn="just" eaLnBrk="1" hangingPunct="1">
              <a:spcBef>
                <a:spcPts val="900"/>
              </a:spcBef>
              <a:buClr>
                <a:srgbClr val="00FF00"/>
              </a:buClr>
              <a:buFont typeface="Wingdings" panose="05000000000000000000" pitchFamily="2" charset="2"/>
              <a:buNone/>
            </a:pPr>
            <a:r>
              <a:rPr kumimoji="1" lang="en-US" altLang="zh-CN">
                <a:solidFill>
                  <a:schemeClr val="tx1"/>
                </a:solidFill>
                <a:latin typeface="Arial" panose="020B0604020202020204" pitchFamily="34" charset="0"/>
                <a:sym typeface="Symbol" panose="05050102010706020507" pitchFamily="18" charset="2"/>
              </a:rPr>
              <a:t>		  (4)  M(s)				T,(2),(3),I</a:t>
            </a:r>
          </a:p>
        </p:txBody>
      </p:sp>
      <p:sp>
        <p:nvSpPr>
          <p:cNvPr id="1012742" name="Rectangle 6"/>
          <p:cNvSpPr>
            <a:spLocks noChangeArrowheads="1"/>
          </p:cNvSpPr>
          <p:nvPr/>
        </p:nvSpPr>
        <p:spPr bwMode="auto">
          <a:xfrm>
            <a:off x="534988" y="4033838"/>
            <a:ext cx="7848600" cy="24193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Clr>
                <a:srgbClr val="00FF00"/>
              </a:buClr>
              <a:buFont typeface="Wingdings" panose="05000000000000000000" pitchFamily="2" charset="2"/>
              <a:buNone/>
            </a:pPr>
            <a:r>
              <a:rPr kumimoji="1" lang="zh-CN" altLang="en-US" noProof="1">
                <a:solidFill>
                  <a:schemeClr val="tx1"/>
                </a:solidFill>
                <a:latin typeface="Arial" panose="020B0604020202020204" pitchFamily="34" charset="0"/>
                <a:cs typeface="Arial" panose="020B0604020202020204" pitchFamily="34" charset="0"/>
              </a:rPr>
              <a:t>证明：(1)</a:t>
            </a:r>
            <a:r>
              <a:rPr kumimoji="1" lang="zh-CN" altLang="en-US">
                <a:solidFill>
                  <a:schemeClr val="tx1"/>
                </a:solidFill>
                <a:latin typeface="Arial" panose="020B0604020202020204" pitchFamily="34" charset="0"/>
                <a:cs typeface="Arial" panose="020B0604020202020204" pitchFamily="34" charset="0"/>
              </a:rPr>
              <a:t>　</a:t>
            </a:r>
            <a:r>
              <a:rPr kumimoji="1" lang="en-US" altLang="zh-CN">
                <a:solidFill>
                  <a:schemeClr val="tx1"/>
                </a:solidFill>
                <a:latin typeface="Arial" panose="020B0604020202020204" pitchFamily="34" charset="0"/>
                <a:cs typeface="Arial" panose="020B0604020202020204" pitchFamily="34" charset="0"/>
              </a:rPr>
              <a:t>(</a:t>
            </a:r>
            <a:r>
              <a:rPr kumimoji="1" lang="en-US" altLang="zh-CN">
                <a:solidFill>
                  <a:schemeClr val="tx1"/>
                </a:solidFill>
                <a:latin typeface="Arial" panose="020B0604020202020204" pitchFamily="34" charset="0"/>
                <a:cs typeface="Arial" panose="020B0604020202020204" pitchFamily="34" charset="0"/>
                <a:sym typeface="Symbol" panose="05050102010706020507" pitchFamily="18" charset="2"/>
              </a:rPr>
              <a:t>x)(H(x)M(x))	P</a:t>
            </a:r>
          </a:p>
          <a:p>
            <a:pPr eaLnBrk="1" hangingPunct="1">
              <a:buClr>
                <a:srgbClr val="00FF00"/>
              </a:buClr>
              <a:buFont typeface="Wingdings" panose="05000000000000000000" pitchFamily="2" charset="2"/>
              <a:buNone/>
            </a:pPr>
            <a:r>
              <a:rPr kumimoji="1" lang="en-US" altLang="zh-CN">
                <a:solidFill>
                  <a:schemeClr val="tx1"/>
                </a:solidFill>
                <a:latin typeface="Arial" panose="020B0604020202020204" pitchFamily="34" charset="0"/>
                <a:cs typeface="Arial" panose="020B0604020202020204" pitchFamily="34" charset="0"/>
                <a:sym typeface="Symbol" panose="05050102010706020507" pitchFamily="18" charset="2"/>
              </a:rPr>
              <a:t>  	 (2)</a:t>
            </a:r>
            <a:r>
              <a:rPr kumimoji="1" lang="zh-CN" altLang="en-US">
                <a:solidFill>
                  <a:schemeClr val="tx1"/>
                </a:solidFill>
                <a:latin typeface="Arial" panose="020B0604020202020204" pitchFamily="34" charset="0"/>
                <a:cs typeface="Arial" panose="020B0604020202020204" pitchFamily="34" charset="0"/>
                <a:sym typeface="Symbol" panose="05050102010706020507" pitchFamily="18" charset="2"/>
              </a:rPr>
              <a:t>　</a:t>
            </a:r>
            <a:r>
              <a:rPr kumimoji="1" lang="en-US" altLang="zh-CN">
                <a:solidFill>
                  <a:schemeClr val="tx1"/>
                </a:solidFill>
                <a:latin typeface="Arial" panose="020B0604020202020204" pitchFamily="34" charset="0"/>
                <a:cs typeface="Arial" panose="020B0604020202020204" pitchFamily="34" charset="0"/>
                <a:sym typeface="Symbol" panose="05050102010706020507" pitchFamily="18" charset="2"/>
              </a:rPr>
              <a:t>H(s)M(s)			US,(1)</a:t>
            </a:r>
          </a:p>
          <a:p>
            <a:pPr eaLnBrk="1" hangingPunct="1">
              <a:buClr>
                <a:srgbClr val="00FF00"/>
              </a:buClr>
              <a:buFont typeface="Wingdings" panose="05000000000000000000" pitchFamily="2" charset="2"/>
              <a:buNone/>
            </a:pPr>
            <a:r>
              <a:rPr kumimoji="1" lang="en-US" altLang="zh-CN">
                <a:solidFill>
                  <a:schemeClr val="tx1"/>
                </a:solidFill>
                <a:latin typeface="Arial" panose="020B0604020202020204" pitchFamily="34" charset="0"/>
                <a:cs typeface="Arial" panose="020B0604020202020204" pitchFamily="34" charset="0"/>
                <a:sym typeface="Symbol" panose="05050102010706020507" pitchFamily="18" charset="2"/>
              </a:rPr>
              <a:t>	 (3)</a:t>
            </a:r>
            <a:r>
              <a:rPr kumimoji="1" lang="zh-CN" altLang="en-US">
                <a:solidFill>
                  <a:schemeClr val="tx1"/>
                </a:solidFill>
                <a:latin typeface="Arial" panose="020B0604020202020204" pitchFamily="34" charset="0"/>
                <a:cs typeface="Arial" panose="020B0604020202020204" pitchFamily="34" charset="0"/>
                <a:sym typeface="Symbol" panose="05050102010706020507" pitchFamily="18" charset="2"/>
              </a:rPr>
              <a:t>　</a:t>
            </a:r>
            <a:r>
              <a:rPr kumimoji="1" lang="en-US" altLang="zh-CN">
                <a:solidFill>
                  <a:schemeClr val="tx1"/>
                </a:solidFill>
                <a:latin typeface="Arial" panose="020B0604020202020204" pitchFamily="34" charset="0"/>
                <a:cs typeface="Arial" panose="020B0604020202020204" pitchFamily="34" charset="0"/>
                <a:sym typeface="Symbol" panose="05050102010706020507" pitchFamily="18" charset="2"/>
              </a:rPr>
              <a:t>H(s)				P</a:t>
            </a:r>
          </a:p>
          <a:p>
            <a:pPr eaLnBrk="1" hangingPunct="1">
              <a:buClr>
                <a:srgbClr val="00FF00"/>
              </a:buClr>
              <a:buFont typeface="Wingdings" panose="05000000000000000000" pitchFamily="2" charset="2"/>
              <a:buNone/>
            </a:pPr>
            <a:r>
              <a:rPr kumimoji="1" lang="en-US" altLang="zh-CN">
                <a:solidFill>
                  <a:schemeClr val="tx1"/>
                </a:solidFill>
                <a:latin typeface="Arial" panose="020B0604020202020204" pitchFamily="34" charset="0"/>
                <a:cs typeface="Arial" panose="020B0604020202020204" pitchFamily="34" charset="0"/>
                <a:sym typeface="Symbol" panose="05050102010706020507" pitchFamily="18" charset="2"/>
              </a:rPr>
              <a:t>	 (4)</a:t>
            </a:r>
            <a:r>
              <a:rPr kumimoji="1" lang="zh-CN" altLang="en-US">
                <a:solidFill>
                  <a:schemeClr val="tx1"/>
                </a:solidFill>
                <a:latin typeface="Arial" panose="020B0604020202020204" pitchFamily="34" charset="0"/>
                <a:cs typeface="Arial" panose="020B0604020202020204" pitchFamily="34" charset="0"/>
                <a:sym typeface="Symbol" panose="05050102010706020507" pitchFamily="18" charset="2"/>
              </a:rPr>
              <a:t>　</a:t>
            </a:r>
            <a:r>
              <a:rPr kumimoji="1" lang="en-US" altLang="zh-CN">
                <a:solidFill>
                  <a:schemeClr val="tx1"/>
                </a:solidFill>
                <a:latin typeface="Arial" panose="020B0604020202020204" pitchFamily="34" charset="0"/>
                <a:cs typeface="Arial" panose="020B0604020202020204" pitchFamily="34" charset="0"/>
                <a:sym typeface="Symbol" panose="05050102010706020507" pitchFamily="18" charset="2"/>
              </a:rPr>
              <a:t>M(s)				T,(2),(3),I</a:t>
            </a:r>
          </a:p>
        </p:txBody>
      </p:sp>
      <p:sp>
        <p:nvSpPr>
          <p:cNvPr id="1012743" name="AutoShape 7"/>
          <p:cNvSpPr>
            <a:spLocks noChangeArrowheads="1"/>
          </p:cNvSpPr>
          <p:nvPr/>
        </p:nvSpPr>
        <p:spPr bwMode="auto">
          <a:xfrm>
            <a:off x="4546600" y="2924175"/>
            <a:ext cx="3986213" cy="1223963"/>
          </a:xfrm>
          <a:prstGeom prst="cloudCallout">
            <a:avLst>
              <a:gd name="adj1" fmla="val -78514"/>
              <a:gd name="adj2" fmla="val 211088"/>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Tx/>
              <a:buNone/>
            </a:pPr>
            <a:r>
              <a:rPr kumimoji="1" lang="en-US" altLang="zh-CN" sz="3200">
                <a:solidFill>
                  <a:srgbClr val="6666FF"/>
                </a:solidFill>
                <a:latin typeface="Arial" panose="020B0604020202020204" pitchFamily="34" charset="0"/>
              </a:rPr>
              <a:t>(4)</a:t>
            </a:r>
            <a:r>
              <a:rPr kumimoji="1" lang="zh-CN" altLang="en-US" sz="3200">
                <a:solidFill>
                  <a:srgbClr val="6666FF"/>
                </a:solidFill>
                <a:latin typeface="Arial" panose="020B0604020202020204" pitchFamily="34" charset="0"/>
              </a:rPr>
              <a:t>错了！</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2739">
                                            <p:txEl>
                                              <p:pRg st="0" end="0"/>
                                            </p:txEl>
                                          </p:spTgt>
                                        </p:tgtEl>
                                        <p:attrNameLst>
                                          <p:attrName>style.visibility</p:attrName>
                                        </p:attrNameLst>
                                      </p:cBhvr>
                                      <p:to>
                                        <p:strVal val="visible"/>
                                      </p:to>
                                    </p:set>
                                    <p:anim calcmode="lin" valueType="num">
                                      <p:cBhvr additive="base">
                                        <p:cTn id="7" dur="500" fill="hold"/>
                                        <p:tgtEl>
                                          <p:spTgt spid="1012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2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2739">
                                            <p:txEl>
                                              <p:pRg st="1" end="1"/>
                                            </p:txEl>
                                          </p:spTgt>
                                        </p:tgtEl>
                                        <p:attrNameLst>
                                          <p:attrName>style.visibility</p:attrName>
                                        </p:attrNameLst>
                                      </p:cBhvr>
                                      <p:to>
                                        <p:strVal val="visible"/>
                                      </p:to>
                                    </p:set>
                                    <p:anim calcmode="lin" valueType="num">
                                      <p:cBhvr additive="base">
                                        <p:cTn id="13" dur="500" fill="hold"/>
                                        <p:tgtEl>
                                          <p:spTgt spid="10127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2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2739">
                                            <p:txEl>
                                              <p:pRg st="2" end="2"/>
                                            </p:txEl>
                                          </p:spTgt>
                                        </p:tgtEl>
                                        <p:attrNameLst>
                                          <p:attrName>style.visibility</p:attrName>
                                        </p:attrNameLst>
                                      </p:cBhvr>
                                      <p:to>
                                        <p:strVal val="visible"/>
                                      </p:to>
                                    </p:set>
                                    <p:anim calcmode="lin" valueType="num">
                                      <p:cBhvr additive="base">
                                        <p:cTn id="19" dur="500" fill="hold"/>
                                        <p:tgtEl>
                                          <p:spTgt spid="10127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2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2741"/>
                                        </p:tgtEl>
                                        <p:attrNameLst>
                                          <p:attrName>style.visibility</p:attrName>
                                        </p:attrNameLst>
                                      </p:cBhvr>
                                      <p:to>
                                        <p:strVal val="visible"/>
                                      </p:to>
                                    </p:set>
                                    <p:anim calcmode="lin" valueType="num">
                                      <p:cBhvr additive="base">
                                        <p:cTn id="25" dur="500" fill="hold"/>
                                        <p:tgtEl>
                                          <p:spTgt spid="1012741"/>
                                        </p:tgtEl>
                                        <p:attrNameLst>
                                          <p:attrName>ppt_x</p:attrName>
                                        </p:attrNameLst>
                                      </p:cBhvr>
                                      <p:tavLst>
                                        <p:tav tm="0">
                                          <p:val>
                                            <p:strVal val="0-#ppt_w/2"/>
                                          </p:val>
                                        </p:tav>
                                        <p:tav tm="100000">
                                          <p:val>
                                            <p:strVal val="#ppt_x"/>
                                          </p:val>
                                        </p:tav>
                                      </p:tavLst>
                                    </p:anim>
                                    <p:anim calcmode="lin" valueType="num">
                                      <p:cBhvr additive="base">
                                        <p:cTn id="26" dur="500" fill="hold"/>
                                        <p:tgtEl>
                                          <p:spTgt spid="10127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1012743"/>
                                        </p:tgtEl>
                                        <p:attrNameLst>
                                          <p:attrName>style.visibility</p:attrName>
                                        </p:attrNameLst>
                                      </p:cBhvr>
                                      <p:to>
                                        <p:strVal val="visible"/>
                                      </p:to>
                                    </p:set>
                                    <p:anim calcmode="lin" valueType="num">
                                      <p:cBhvr>
                                        <p:cTn id="31" dur="500" fill="hold"/>
                                        <p:tgtEl>
                                          <p:spTgt spid="1012743"/>
                                        </p:tgtEl>
                                        <p:attrNameLst>
                                          <p:attrName>ppt_w</p:attrName>
                                        </p:attrNameLst>
                                      </p:cBhvr>
                                      <p:tavLst>
                                        <p:tav tm="0">
                                          <p:val>
                                            <p:fltVal val="0"/>
                                          </p:val>
                                        </p:tav>
                                        <p:tav tm="100000">
                                          <p:val>
                                            <p:strVal val="#ppt_w"/>
                                          </p:val>
                                        </p:tav>
                                      </p:tavLst>
                                    </p:anim>
                                    <p:anim calcmode="lin" valueType="num">
                                      <p:cBhvr>
                                        <p:cTn id="32" dur="500" fill="hold"/>
                                        <p:tgtEl>
                                          <p:spTgt spid="1012743"/>
                                        </p:tgtEl>
                                        <p:attrNameLst>
                                          <p:attrName>ppt_h</p:attrName>
                                        </p:attrNameLst>
                                      </p:cBhvr>
                                      <p:tavLst>
                                        <p:tav tm="0">
                                          <p:val>
                                            <p:fltVal val="0"/>
                                          </p:val>
                                        </p:tav>
                                        <p:tav tm="100000">
                                          <p:val>
                                            <p:strVal val="#ppt_h"/>
                                          </p:val>
                                        </p:tav>
                                      </p:tavLst>
                                    </p:anim>
                                    <p:anim calcmode="lin" valueType="num">
                                      <p:cBhvr>
                                        <p:cTn id="33" dur="500" fill="hold"/>
                                        <p:tgtEl>
                                          <p:spTgt spid="1012743"/>
                                        </p:tgtEl>
                                        <p:attrNameLst>
                                          <p:attrName>ppt_x</p:attrName>
                                        </p:attrNameLst>
                                      </p:cBhvr>
                                      <p:tavLst>
                                        <p:tav tm="0">
                                          <p:val>
                                            <p:fltVal val="0.5"/>
                                          </p:val>
                                        </p:tav>
                                        <p:tav tm="100000">
                                          <p:val>
                                            <p:strVal val="#ppt_x"/>
                                          </p:val>
                                        </p:tav>
                                      </p:tavLst>
                                    </p:anim>
                                    <p:anim calcmode="lin" valueType="num">
                                      <p:cBhvr>
                                        <p:cTn id="34" dur="500" fill="hold"/>
                                        <p:tgtEl>
                                          <p:spTgt spid="1012743"/>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012743"/>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12742">
                                            <p:bg/>
                                          </p:spTgt>
                                        </p:tgtEl>
                                        <p:attrNameLst>
                                          <p:attrName>style.visibility</p:attrName>
                                        </p:attrNameLst>
                                      </p:cBhvr>
                                      <p:to>
                                        <p:strVal val="visible"/>
                                      </p:to>
                                    </p:set>
                                    <p:anim calcmode="lin" valueType="num">
                                      <p:cBhvr additive="base">
                                        <p:cTn id="39" dur="500" fill="hold"/>
                                        <p:tgtEl>
                                          <p:spTgt spid="1012742">
                                            <p:bg/>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12742">
                                            <p:bg/>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12742">
                                            <p:txEl>
                                              <p:pRg st="0" end="0"/>
                                            </p:txEl>
                                          </p:spTgt>
                                        </p:tgtEl>
                                        <p:attrNameLst>
                                          <p:attrName>style.visibility</p:attrName>
                                        </p:attrNameLst>
                                      </p:cBhvr>
                                      <p:to>
                                        <p:strVal val="visible"/>
                                      </p:to>
                                    </p:set>
                                    <p:anim calcmode="lin" valueType="num">
                                      <p:cBhvr additive="base">
                                        <p:cTn id="45" dur="500" fill="hold"/>
                                        <p:tgtEl>
                                          <p:spTgt spid="101274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127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12742">
                                            <p:txEl>
                                              <p:pRg st="1" end="1"/>
                                            </p:txEl>
                                          </p:spTgt>
                                        </p:tgtEl>
                                        <p:attrNameLst>
                                          <p:attrName>style.visibility</p:attrName>
                                        </p:attrNameLst>
                                      </p:cBhvr>
                                      <p:to>
                                        <p:strVal val="visible"/>
                                      </p:to>
                                    </p:set>
                                    <p:anim calcmode="lin" valueType="num">
                                      <p:cBhvr additive="base">
                                        <p:cTn id="51" dur="500" fill="hold"/>
                                        <p:tgtEl>
                                          <p:spTgt spid="1012742">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0127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012742">
                                            <p:txEl>
                                              <p:pRg st="2" end="2"/>
                                            </p:txEl>
                                          </p:spTgt>
                                        </p:tgtEl>
                                        <p:attrNameLst>
                                          <p:attrName>style.visibility</p:attrName>
                                        </p:attrNameLst>
                                      </p:cBhvr>
                                      <p:to>
                                        <p:strVal val="visible"/>
                                      </p:to>
                                    </p:set>
                                    <p:anim calcmode="lin" valueType="num">
                                      <p:cBhvr additive="base">
                                        <p:cTn id="57" dur="500" fill="hold"/>
                                        <p:tgtEl>
                                          <p:spTgt spid="1012742">
                                            <p:txEl>
                                              <p:pRg st="2" end="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0127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012742">
                                            <p:txEl>
                                              <p:pRg st="3" end="3"/>
                                            </p:txEl>
                                          </p:spTgt>
                                        </p:tgtEl>
                                        <p:attrNameLst>
                                          <p:attrName>style.visibility</p:attrName>
                                        </p:attrNameLst>
                                      </p:cBhvr>
                                      <p:to>
                                        <p:strVal val="visible"/>
                                      </p:to>
                                    </p:set>
                                    <p:anim calcmode="lin" valueType="num">
                                      <p:cBhvr additive="base">
                                        <p:cTn id="63" dur="500" fill="hold"/>
                                        <p:tgtEl>
                                          <p:spTgt spid="1012742">
                                            <p:txEl>
                                              <p:pRg st="3" end="3"/>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1274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39" grpId="0" build="p" autoUpdateAnimBg="0"/>
      <p:bldP spid="1012741" grpId="0" autoUpdateAnimBg="0"/>
      <p:bldP spid="1012742" grpId="0" build="p" animBg="1" autoUpdateAnimBg="0"/>
      <p:bldP spid="1012743"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C3BF2221-8A17-474C-A880-3B4A72F37C83}"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4451" name="Rectangle 2"/>
          <p:cNvSpPr>
            <a:spLocks noGrp="1" noChangeArrowheads="1"/>
          </p:cNvSpPr>
          <p:nvPr>
            <p:ph type="title"/>
          </p:nvPr>
        </p:nvSpPr>
        <p:spPr>
          <a:xfrm>
            <a:off x="755650" y="403225"/>
            <a:ext cx="7620000" cy="685800"/>
          </a:xfrm>
        </p:spPr>
        <p:txBody>
          <a:bodyPr/>
          <a:lstStyle/>
          <a:p>
            <a:pPr eaLnBrk="1" hangingPunct="1"/>
            <a:r>
              <a:rPr lang="zh-CN" altLang="en-US" smtClean="0"/>
              <a:t>例</a:t>
            </a:r>
            <a:r>
              <a:rPr lang="en-US" altLang="zh-CN" smtClean="0"/>
              <a:t>4.5.2 </a:t>
            </a:r>
          </a:p>
        </p:txBody>
      </p:sp>
      <p:sp>
        <p:nvSpPr>
          <p:cNvPr id="1013764" name="Rectangle 4"/>
          <p:cNvSpPr>
            <a:spLocks noChangeArrowheads="1"/>
          </p:cNvSpPr>
          <p:nvPr/>
        </p:nvSpPr>
        <p:spPr bwMode="auto">
          <a:xfrm>
            <a:off x="755650" y="1196975"/>
            <a:ext cx="777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a:solidFill>
                  <a:srgbClr val="6666FF"/>
                </a:solidFill>
              </a:rPr>
              <a:t>证明：</a:t>
            </a:r>
          </a:p>
          <a:p>
            <a:pPr eaLnBrk="1" hangingPunct="1">
              <a:lnSpc>
                <a:spcPct val="100000"/>
              </a:lnSpc>
              <a:spcBef>
                <a:spcPct val="0"/>
              </a:spcBef>
              <a:buClrTx/>
              <a:buFontTx/>
              <a:buNone/>
            </a:pPr>
            <a:r>
              <a:rPr kumimoji="1" lang="zh-CN" altLang="en-US">
                <a:solidFill>
                  <a:srgbClr val="6666FF"/>
                </a:solidFill>
              </a:rPr>
              <a:t>	</a:t>
            </a:r>
            <a:r>
              <a:rPr kumimoji="1" lang="en-US" altLang="zh-CN">
                <a:solidFill>
                  <a:srgbClr val="6666FF"/>
                </a:solidFill>
              </a:rPr>
              <a:t>(</a:t>
            </a:r>
            <a:r>
              <a:rPr kumimoji="1" lang="en-US" altLang="zh-CN">
                <a:solidFill>
                  <a:srgbClr val="6666FF"/>
                </a:solidFill>
                <a:sym typeface="Symbol" panose="05050102010706020507" pitchFamily="18" charset="2"/>
              </a:rPr>
              <a:t>x)(P(x)Q(x))</a:t>
            </a:r>
            <a:r>
              <a:rPr kumimoji="1" lang="zh-CN" altLang="en-US">
                <a:solidFill>
                  <a:srgbClr val="6666FF"/>
                </a:solidFill>
                <a:sym typeface="Symbol" panose="05050102010706020507" pitchFamily="18" charset="2"/>
              </a:rPr>
              <a:t>，</a:t>
            </a:r>
            <a:r>
              <a:rPr kumimoji="1" lang="en-US" altLang="zh-CN">
                <a:solidFill>
                  <a:srgbClr val="6666FF"/>
                </a:solidFill>
                <a:sym typeface="Symbol" panose="05050102010706020507" pitchFamily="18" charset="2"/>
              </a:rPr>
              <a:t>(</a:t>
            </a:r>
            <a:r>
              <a:rPr kumimoji="1" lang="en-US" altLang="en-US" noProof="1">
                <a:solidFill>
                  <a:srgbClr val="6666FF"/>
                </a:solidFill>
                <a:sym typeface="Symbol" panose="05050102010706020507" pitchFamily="18" charset="2"/>
              </a:rPr>
              <a:t></a:t>
            </a:r>
            <a:r>
              <a:rPr kumimoji="1" lang="en-US" altLang="en-US" noProof="1">
                <a:solidFill>
                  <a:srgbClr val="6666FF"/>
                </a:solidFill>
              </a:rPr>
              <a:t>x)</a:t>
            </a:r>
            <a:r>
              <a:rPr kumimoji="1" lang="en-US" altLang="zh-CN">
                <a:solidFill>
                  <a:srgbClr val="6666FF"/>
                </a:solidFill>
                <a:sym typeface="Symbol" panose="05050102010706020507" pitchFamily="18" charset="2"/>
              </a:rPr>
              <a:t>P(x)</a:t>
            </a:r>
            <a:r>
              <a:rPr kumimoji="1" lang="en-US" altLang="en-US" noProof="1">
                <a:solidFill>
                  <a:srgbClr val="6666FF"/>
                </a:solidFill>
              </a:rPr>
              <a:t>(</a:t>
            </a:r>
            <a:r>
              <a:rPr kumimoji="1" lang="en-US" altLang="en-US" noProof="1">
                <a:solidFill>
                  <a:srgbClr val="6666FF"/>
                </a:solidFill>
                <a:sym typeface="Symbol" panose="05050102010706020507" pitchFamily="18" charset="2"/>
              </a:rPr>
              <a:t></a:t>
            </a:r>
            <a:r>
              <a:rPr kumimoji="1" lang="en-US" altLang="en-US" noProof="1">
                <a:solidFill>
                  <a:srgbClr val="6666FF"/>
                </a:solidFill>
              </a:rPr>
              <a:t>x)</a:t>
            </a:r>
            <a:r>
              <a:rPr kumimoji="1" lang="en-US" altLang="zh-CN">
                <a:solidFill>
                  <a:srgbClr val="6666FF"/>
                </a:solidFill>
                <a:sym typeface="Symbol" panose="05050102010706020507" pitchFamily="18" charset="2"/>
              </a:rPr>
              <a:t>Q(x)</a:t>
            </a:r>
          </a:p>
        </p:txBody>
      </p:sp>
      <p:sp>
        <p:nvSpPr>
          <p:cNvPr id="1013766" name="Rectangle 6"/>
          <p:cNvSpPr>
            <a:spLocks noGrp="1" noChangeArrowheads="1"/>
          </p:cNvSpPr>
          <p:nvPr>
            <p:ph type="body" idx="1"/>
          </p:nvPr>
        </p:nvSpPr>
        <p:spPr>
          <a:xfrm>
            <a:off x="900113" y="2205038"/>
            <a:ext cx="7775575" cy="4195762"/>
          </a:xfrm>
        </p:spPr>
        <p:txBody>
          <a:bodyPr/>
          <a:lstStyle/>
          <a:p>
            <a:pPr marL="0" indent="0" eaLnBrk="1" hangingPunct="1">
              <a:buFont typeface="Wingdings" panose="05000000000000000000" pitchFamily="2" charset="2"/>
              <a:buNone/>
            </a:pPr>
            <a:r>
              <a:rPr lang="zh-CN" altLang="en-US" smtClean="0">
                <a:solidFill>
                  <a:srgbClr val="FF0000"/>
                </a:solidFill>
              </a:rPr>
              <a:t>有下面的推导</a:t>
            </a:r>
            <a:r>
              <a:rPr lang="zh-CN" altLang="en-US" smtClean="0"/>
              <a:t>：</a:t>
            </a:r>
          </a:p>
          <a:p>
            <a:pPr marL="0" indent="0" eaLnBrk="1" hangingPunct="1">
              <a:buFont typeface="Wingdings" panose="05000000000000000000" pitchFamily="2" charset="2"/>
              <a:buNone/>
            </a:pPr>
            <a:r>
              <a:rPr lang="zh-CN" altLang="en-US" smtClean="0">
                <a:sym typeface="Symbol" panose="05050102010706020507" pitchFamily="18" charset="2"/>
              </a:rPr>
              <a:t>  </a:t>
            </a:r>
            <a:r>
              <a:rPr lang="zh-CN" altLang="zh-CN" smtClean="0">
                <a:sym typeface="Symbol" panose="05050102010706020507" pitchFamily="18" charset="2"/>
              </a:rPr>
              <a:t>(1)  </a:t>
            </a:r>
            <a:r>
              <a:rPr lang="en-US" altLang="zh-CN" smtClean="0"/>
              <a:t>(</a:t>
            </a:r>
            <a:r>
              <a:rPr lang="en-US" altLang="zh-CN" smtClean="0">
                <a:sym typeface="Symbol" panose="05050102010706020507" pitchFamily="18" charset="2"/>
              </a:rPr>
              <a:t>x)(P(x)Q(x))	     P</a:t>
            </a:r>
          </a:p>
          <a:p>
            <a:pPr marL="0" indent="0" eaLnBrk="1" hangingPunct="1">
              <a:buFont typeface="Wingdings" panose="05000000000000000000" pitchFamily="2" charset="2"/>
              <a:buNone/>
            </a:pPr>
            <a:r>
              <a:rPr lang="en-US" altLang="zh-CN" smtClean="0">
                <a:sym typeface="Symbol" panose="05050102010706020507" pitchFamily="18" charset="2"/>
              </a:rPr>
              <a:t>  (2)  P(x)Q(x)		     US,(1)</a:t>
            </a:r>
          </a:p>
          <a:p>
            <a:pPr marL="0" indent="0" eaLnBrk="1" hangingPunct="1">
              <a:buFont typeface="Wingdings" panose="05000000000000000000" pitchFamily="2" charset="2"/>
              <a:buNone/>
            </a:pPr>
            <a:r>
              <a:rPr lang="en-US" altLang="zh-CN" smtClean="0"/>
              <a:t>  (3)</a:t>
            </a:r>
            <a:r>
              <a:rPr lang="en-US" altLang="zh-CN" noProof="1" smtClean="0"/>
              <a:t>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P(x)			     P</a:t>
            </a:r>
          </a:p>
          <a:p>
            <a:pPr marL="0" indent="0" eaLnBrk="1" hangingPunct="1">
              <a:buFont typeface="Wingdings" panose="05000000000000000000" pitchFamily="2" charset="2"/>
              <a:buNone/>
            </a:pPr>
            <a:r>
              <a:rPr lang="en-US" altLang="zh-CN" smtClean="0"/>
              <a:t>  (4)</a:t>
            </a:r>
            <a:r>
              <a:rPr lang="en-US" altLang="zh-CN" noProof="1" smtClean="0"/>
              <a:t>  </a:t>
            </a:r>
            <a:r>
              <a:rPr lang="en-US" altLang="zh-CN" smtClean="0">
                <a:sym typeface="Symbol" panose="05050102010706020507" pitchFamily="18" charset="2"/>
              </a:rPr>
              <a:t>P(c)				ES,(3)</a:t>
            </a:r>
          </a:p>
          <a:p>
            <a:pPr marL="0" indent="0" eaLnBrk="1" hangingPunct="1">
              <a:buFont typeface="Wingdings" panose="05000000000000000000" pitchFamily="2" charset="2"/>
              <a:buNone/>
            </a:pPr>
            <a:r>
              <a:rPr lang="en-US" altLang="zh-CN" smtClean="0">
                <a:sym typeface="Symbol" panose="05050102010706020507" pitchFamily="18" charset="2"/>
              </a:rPr>
              <a:t>  (5)  Q(c)				T,(2),(4),I</a:t>
            </a:r>
          </a:p>
          <a:p>
            <a:pPr marL="0" indent="0" eaLnBrk="1" hangingPunct="1">
              <a:buFont typeface="Wingdings" panose="05000000000000000000" pitchFamily="2" charset="2"/>
              <a:buNone/>
            </a:pPr>
            <a:r>
              <a:rPr lang="en-US" altLang="zh-CN" smtClean="0">
                <a:sym typeface="Symbol" panose="05050102010706020507" pitchFamily="18" charset="2"/>
              </a:rPr>
              <a:t>  (6)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Q(x)			     EG,(5)</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13764">
                                            <p:txEl>
                                              <p:pRg st="0" end="0"/>
                                            </p:txEl>
                                          </p:spTgt>
                                        </p:tgtEl>
                                        <p:attrNameLst>
                                          <p:attrName>style.visibility</p:attrName>
                                        </p:attrNameLst>
                                      </p:cBhvr>
                                      <p:to>
                                        <p:strVal val="visible"/>
                                      </p:to>
                                    </p:set>
                                    <p:anim calcmode="lin" valueType="num">
                                      <p:cBhvr additive="base">
                                        <p:cTn id="7" dur="500" fill="hold"/>
                                        <p:tgtEl>
                                          <p:spTgt spid="10137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6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13764">
                                            <p:txEl>
                                              <p:pRg st="1" end="1"/>
                                            </p:txEl>
                                          </p:spTgt>
                                        </p:tgtEl>
                                        <p:attrNameLst>
                                          <p:attrName>style.visibility</p:attrName>
                                        </p:attrNameLst>
                                      </p:cBhvr>
                                      <p:to>
                                        <p:strVal val="visible"/>
                                      </p:to>
                                    </p:set>
                                    <p:anim calcmode="lin" valueType="num">
                                      <p:cBhvr additive="base">
                                        <p:cTn id="12" dur="500" fill="hold"/>
                                        <p:tgtEl>
                                          <p:spTgt spid="101376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13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1013766">
                                            <p:txEl>
                                              <p:pRg st="0" end="0"/>
                                            </p:txEl>
                                          </p:spTgt>
                                        </p:tgtEl>
                                        <p:attrNameLst>
                                          <p:attrName>style.visibility</p:attrName>
                                        </p:attrNameLst>
                                      </p:cBhvr>
                                      <p:to>
                                        <p:strVal val="visible"/>
                                      </p:to>
                                    </p:set>
                                    <p:anim calcmode="lin" valueType="num">
                                      <p:cBhvr additive="base">
                                        <p:cTn id="18" dur="500" fill="hold"/>
                                        <p:tgtEl>
                                          <p:spTgt spid="101376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0137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1013766">
                                            <p:txEl>
                                              <p:pRg st="1" end="1"/>
                                            </p:txEl>
                                          </p:spTgt>
                                        </p:tgtEl>
                                        <p:attrNameLst>
                                          <p:attrName>style.visibility</p:attrName>
                                        </p:attrNameLst>
                                      </p:cBhvr>
                                      <p:to>
                                        <p:strVal val="visible"/>
                                      </p:to>
                                    </p:set>
                                    <p:anim calcmode="lin" valueType="num">
                                      <p:cBhvr additive="base">
                                        <p:cTn id="24" dur="500" fill="hold"/>
                                        <p:tgtEl>
                                          <p:spTgt spid="1013766">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0137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1013766">
                                            <p:txEl>
                                              <p:pRg st="2" end="2"/>
                                            </p:txEl>
                                          </p:spTgt>
                                        </p:tgtEl>
                                        <p:attrNameLst>
                                          <p:attrName>style.visibility</p:attrName>
                                        </p:attrNameLst>
                                      </p:cBhvr>
                                      <p:to>
                                        <p:strVal val="visible"/>
                                      </p:to>
                                    </p:set>
                                    <p:anim calcmode="lin" valueType="num">
                                      <p:cBhvr additive="base">
                                        <p:cTn id="30" dur="500" fill="hold"/>
                                        <p:tgtEl>
                                          <p:spTgt spid="1013766">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0137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6" fill="hold" grpId="0" nodeType="clickEffect">
                                  <p:stCondLst>
                                    <p:cond delay="0"/>
                                  </p:stCondLst>
                                  <p:childTnLst>
                                    <p:set>
                                      <p:cBhvr>
                                        <p:cTn id="35" dur="1" fill="hold">
                                          <p:stCondLst>
                                            <p:cond delay="0"/>
                                          </p:stCondLst>
                                        </p:cTn>
                                        <p:tgtEl>
                                          <p:spTgt spid="1013766">
                                            <p:txEl>
                                              <p:pRg st="3" end="3"/>
                                            </p:txEl>
                                          </p:spTgt>
                                        </p:tgtEl>
                                        <p:attrNameLst>
                                          <p:attrName>style.visibility</p:attrName>
                                        </p:attrNameLst>
                                      </p:cBhvr>
                                      <p:to>
                                        <p:strVal val="visible"/>
                                      </p:to>
                                    </p:set>
                                    <p:anim calcmode="lin" valueType="num">
                                      <p:cBhvr additive="base">
                                        <p:cTn id="36" dur="500" fill="hold"/>
                                        <p:tgtEl>
                                          <p:spTgt spid="1013766">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0137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1013766">
                                            <p:txEl>
                                              <p:pRg st="4" end="4"/>
                                            </p:txEl>
                                          </p:spTgt>
                                        </p:tgtEl>
                                        <p:attrNameLst>
                                          <p:attrName>style.visibility</p:attrName>
                                        </p:attrNameLst>
                                      </p:cBhvr>
                                      <p:to>
                                        <p:strVal val="visible"/>
                                      </p:to>
                                    </p:set>
                                    <p:anim calcmode="lin" valueType="num">
                                      <p:cBhvr additive="base">
                                        <p:cTn id="42" dur="500" fill="hold"/>
                                        <p:tgtEl>
                                          <p:spTgt spid="1013766">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0137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6" fill="hold" grpId="0" nodeType="clickEffect">
                                  <p:stCondLst>
                                    <p:cond delay="0"/>
                                  </p:stCondLst>
                                  <p:childTnLst>
                                    <p:set>
                                      <p:cBhvr>
                                        <p:cTn id="47" dur="1" fill="hold">
                                          <p:stCondLst>
                                            <p:cond delay="0"/>
                                          </p:stCondLst>
                                        </p:cTn>
                                        <p:tgtEl>
                                          <p:spTgt spid="1013766">
                                            <p:txEl>
                                              <p:pRg st="5" end="5"/>
                                            </p:txEl>
                                          </p:spTgt>
                                        </p:tgtEl>
                                        <p:attrNameLst>
                                          <p:attrName>style.visibility</p:attrName>
                                        </p:attrNameLst>
                                      </p:cBhvr>
                                      <p:to>
                                        <p:strVal val="visible"/>
                                      </p:to>
                                    </p:set>
                                    <p:anim calcmode="lin" valueType="num">
                                      <p:cBhvr additive="base">
                                        <p:cTn id="48" dur="500" fill="hold"/>
                                        <p:tgtEl>
                                          <p:spTgt spid="1013766">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10137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6" fill="hold" grpId="0" nodeType="clickEffect">
                                  <p:stCondLst>
                                    <p:cond delay="0"/>
                                  </p:stCondLst>
                                  <p:childTnLst>
                                    <p:set>
                                      <p:cBhvr>
                                        <p:cTn id="53" dur="1" fill="hold">
                                          <p:stCondLst>
                                            <p:cond delay="0"/>
                                          </p:stCondLst>
                                        </p:cTn>
                                        <p:tgtEl>
                                          <p:spTgt spid="1013766">
                                            <p:txEl>
                                              <p:pRg st="6" end="6"/>
                                            </p:txEl>
                                          </p:spTgt>
                                        </p:tgtEl>
                                        <p:attrNameLst>
                                          <p:attrName>style.visibility</p:attrName>
                                        </p:attrNameLst>
                                      </p:cBhvr>
                                      <p:to>
                                        <p:strVal val="visible"/>
                                      </p:to>
                                    </p:set>
                                    <p:anim calcmode="lin" valueType="num">
                                      <p:cBhvr additive="base">
                                        <p:cTn id="54" dur="500" fill="hold"/>
                                        <p:tgtEl>
                                          <p:spTgt spid="1013766">
                                            <p:txEl>
                                              <p:pRg st="6" end="6"/>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01376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4" grpId="0" build="p"/>
      <p:bldP spid="1013766"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fld id="{B4B55975-446F-4941-AE1D-57FD8667DAAD}" type="datetime1">
              <a:rPr lang="zh-CN" altLang="en-US" sz="2400" smtClean="0">
                <a:solidFill>
                  <a:srgbClr val="0000FF"/>
                </a:solidFill>
              </a:rPr>
              <a:pPr>
                <a:lnSpc>
                  <a:spcPct val="100000"/>
                </a:lnSpc>
                <a:spcBef>
                  <a:spcPct val="0"/>
                </a:spcBef>
                <a:buClrTx/>
                <a:buFontTx/>
                <a:buNone/>
              </a:pPr>
              <a:t>2019/3/24</a:t>
            </a:fld>
            <a:endParaRPr lang="en-US" altLang="zh-CN" sz="2400" smtClean="0">
              <a:solidFill>
                <a:srgbClr val="0000FF"/>
              </a:solidFill>
            </a:endParaRPr>
          </a:p>
        </p:txBody>
      </p:sp>
      <p:sp>
        <p:nvSpPr>
          <p:cNvPr id="105475" name="Rectangle 2"/>
          <p:cNvSpPr>
            <a:spLocks noGrp="1" noChangeArrowheads="1"/>
          </p:cNvSpPr>
          <p:nvPr>
            <p:ph type="title"/>
          </p:nvPr>
        </p:nvSpPr>
        <p:spPr/>
        <p:txBody>
          <a:bodyPr/>
          <a:lstStyle/>
          <a:p>
            <a:pPr eaLnBrk="1" hangingPunct="1"/>
            <a:r>
              <a:rPr lang="zh-CN" altLang="en-US" smtClean="0"/>
              <a:t>例</a:t>
            </a:r>
            <a:r>
              <a:rPr lang="en-US" altLang="zh-CN" smtClean="0"/>
              <a:t>4.5.2</a:t>
            </a:r>
            <a:r>
              <a:rPr lang="zh-CN" altLang="en-US" smtClean="0"/>
              <a:t>（２</a:t>
            </a:r>
            <a:r>
              <a:rPr lang="en-US" altLang="zh-CN" smtClean="0"/>
              <a:t>)</a:t>
            </a:r>
          </a:p>
        </p:txBody>
      </p:sp>
      <p:sp>
        <p:nvSpPr>
          <p:cNvPr id="1015811" name="Rectangle 3"/>
          <p:cNvSpPr>
            <a:spLocks noGrp="1" noChangeArrowheads="1"/>
          </p:cNvSpPr>
          <p:nvPr>
            <p:ph type="body" idx="1"/>
          </p:nvPr>
        </p:nvSpPr>
        <p:spPr>
          <a:xfrm>
            <a:off x="684213" y="1341438"/>
            <a:ext cx="7543800" cy="4195762"/>
          </a:xfrm>
        </p:spPr>
        <p:txBody>
          <a:bodyPr/>
          <a:lstStyle/>
          <a:p>
            <a:pPr marL="0" indent="0" eaLnBrk="1" hangingPunct="1">
              <a:buFont typeface="Wingdings" panose="05000000000000000000" pitchFamily="2" charset="2"/>
              <a:buNone/>
            </a:pPr>
            <a:r>
              <a:rPr lang="zh-CN" altLang="en-US" smtClean="0">
                <a:solidFill>
                  <a:srgbClr val="FF0000"/>
                </a:solidFill>
              </a:rPr>
              <a:t>推导可修改为</a:t>
            </a:r>
            <a:r>
              <a:rPr lang="zh-CN" altLang="en-US" smtClean="0"/>
              <a:t>：</a:t>
            </a:r>
          </a:p>
          <a:p>
            <a:pPr marL="0" indent="0" eaLnBrk="1" hangingPunct="1">
              <a:buFont typeface="Wingdings" panose="05000000000000000000" pitchFamily="2" charset="2"/>
              <a:buNone/>
            </a:pPr>
            <a:r>
              <a:rPr lang="zh-CN" altLang="zh-CN" smtClean="0">
                <a:sym typeface="Symbol" panose="05050102010706020507" pitchFamily="18" charset="2"/>
              </a:rPr>
              <a:t>(1)  </a:t>
            </a:r>
            <a:r>
              <a:rPr lang="en-US" altLang="zh-CN" smtClean="0"/>
              <a:t>(</a:t>
            </a:r>
            <a:r>
              <a:rPr lang="en-US" altLang="zh-CN" smtClean="0">
                <a:sym typeface="Symbol" panose="05050102010706020507" pitchFamily="18" charset="2"/>
              </a:rPr>
              <a:t>x)(P(x)Q(x))	P</a:t>
            </a:r>
          </a:p>
          <a:p>
            <a:pPr marL="0" indent="0" eaLnBrk="1" hangingPunct="1">
              <a:buFont typeface="Wingdings" panose="05000000000000000000" pitchFamily="2" charset="2"/>
              <a:buNone/>
            </a:pPr>
            <a:r>
              <a:rPr lang="en-US" altLang="zh-CN" smtClean="0">
                <a:sym typeface="Symbol" panose="05050102010706020507" pitchFamily="18" charset="2"/>
              </a:rPr>
              <a:t>(2)  P(c)Q(c)			US,(1)</a:t>
            </a:r>
          </a:p>
          <a:p>
            <a:pPr marL="0" indent="0" eaLnBrk="1" hangingPunct="1">
              <a:buFont typeface="Wingdings" panose="05000000000000000000" pitchFamily="2" charset="2"/>
              <a:buNone/>
            </a:pPr>
            <a:r>
              <a:rPr lang="en-US" altLang="zh-CN" smtClean="0"/>
              <a:t>(3)</a:t>
            </a:r>
            <a:r>
              <a:rPr lang="en-US" altLang="zh-CN" noProof="1" smtClean="0"/>
              <a:t>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P(x)			P</a:t>
            </a:r>
          </a:p>
          <a:p>
            <a:pPr marL="0" indent="0" eaLnBrk="1" hangingPunct="1">
              <a:buFont typeface="Wingdings" panose="05000000000000000000" pitchFamily="2" charset="2"/>
              <a:buNone/>
            </a:pPr>
            <a:r>
              <a:rPr lang="en-US" altLang="zh-CN" smtClean="0"/>
              <a:t>(4)</a:t>
            </a:r>
            <a:r>
              <a:rPr lang="en-US" altLang="zh-CN" noProof="1" smtClean="0"/>
              <a:t>  </a:t>
            </a:r>
            <a:r>
              <a:rPr lang="en-US" altLang="zh-CN" smtClean="0">
                <a:sym typeface="Symbol" panose="05050102010706020507" pitchFamily="18" charset="2"/>
              </a:rPr>
              <a:t>P(c)				ES,(3)</a:t>
            </a:r>
          </a:p>
          <a:p>
            <a:pPr marL="0" indent="0" eaLnBrk="1" hangingPunct="1">
              <a:buFont typeface="Wingdings" panose="05000000000000000000" pitchFamily="2" charset="2"/>
              <a:buNone/>
            </a:pPr>
            <a:r>
              <a:rPr lang="en-US" altLang="zh-CN" smtClean="0">
                <a:sym typeface="Symbol" panose="05050102010706020507" pitchFamily="18" charset="2"/>
              </a:rPr>
              <a:t>(5)  Q(c)				T,(2),(4),I</a:t>
            </a:r>
          </a:p>
          <a:p>
            <a:pPr marL="0" indent="0" eaLnBrk="1" hangingPunct="1">
              <a:buFont typeface="Wingdings" panose="05000000000000000000" pitchFamily="2" charset="2"/>
              <a:buNone/>
            </a:pPr>
            <a:r>
              <a:rPr lang="en-US" altLang="zh-CN" smtClean="0">
                <a:sym typeface="Symbol" panose="05050102010706020507" pitchFamily="18" charset="2"/>
              </a:rPr>
              <a:t>(6)  </a:t>
            </a:r>
            <a:r>
              <a:rPr lang="en-US" altLang="en-US" noProof="1" smtClean="0"/>
              <a:t>(</a:t>
            </a:r>
            <a:r>
              <a:rPr lang="en-US" altLang="en-US" noProof="1" smtClean="0">
                <a:sym typeface="Symbol" panose="05050102010706020507" pitchFamily="18" charset="2"/>
              </a:rPr>
              <a:t></a:t>
            </a:r>
            <a:r>
              <a:rPr lang="en-US" altLang="en-US" noProof="1" smtClean="0"/>
              <a:t>x)</a:t>
            </a:r>
            <a:r>
              <a:rPr lang="en-US" altLang="zh-CN" smtClean="0">
                <a:sym typeface="Symbol" panose="05050102010706020507" pitchFamily="18" charset="2"/>
              </a:rPr>
              <a:t>Q(x)			EG,(5)</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anim calcmode="lin" valueType="num">
                                      <p:cBhvr additive="base">
                                        <p:cTn id="7" dur="500" fill="hold"/>
                                        <p:tgtEl>
                                          <p:spTgt spid="1015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5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015811">
                                            <p:txEl>
                                              <p:pRg st="1" end="1"/>
                                            </p:txEl>
                                          </p:spTgt>
                                        </p:tgtEl>
                                        <p:attrNameLst>
                                          <p:attrName>style.visibility</p:attrName>
                                        </p:attrNameLst>
                                      </p:cBhvr>
                                      <p:to>
                                        <p:strVal val="visible"/>
                                      </p:to>
                                    </p:set>
                                    <p:anim calcmode="lin" valueType="num">
                                      <p:cBhvr additive="base">
                                        <p:cTn id="13" dur="500" fill="hold"/>
                                        <p:tgtEl>
                                          <p:spTgt spid="1015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5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1015811">
                                            <p:txEl>
                                              <p:pRg st="2" end="2"/>
                                            </p:txEl>
                                          </p:spTgt>
                                        </p:tgtEl>
                                        <p:attrNameLst>
                                          <p:attrName>style.visibility</p:attrName>
                                        </p:attrNameLst>
                                      </p:cBhvr>
                                      <p:to>
                                        <p:strVal val="visible"/>
                                      </p:to>
                                    </p:set>
                                    <p:anim calcmode="lin" valueType="num">
                                      <p:cBhvr additive="base">
                                        <p:cTn id="19" dur="500" fill="hold"/>
                                        <p:tgtEl>
                                          <p:spTgt spid="1015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5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015811">
                                            <p:txEl>
                                              <p:pRg st="3" end="3"/>
                                            </p:txEl>
                                          </p:spTgt>
                                        </p:tgtEl>
                                        <p:attrNameLst>
                                          <p:attrName>style.visibility</p:attrName>
                                        </p:attrNameLst>
                                      </p:cBhvr>
                                      <p:to>
                                        <p:strVal val="visible"/>
                                      </p:to>
                                    </p:set>
                                    <p:anim calcmode="lin" valueType="num">
                                      <p:cBhvr additive="base">
                                        <p:cTn id="25" dur="500" fill="hold"/>
                                        <p:tgtEl>
                                          <p:spTgt spid="1015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5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1015811">
                                            <p:txEl>
                                              <p:pRg st="4" end="4"/>
                                            </p:txEl>
                                          </p:spTgt>
                                        </p:tgtEl>
                                        <p:attrNameLst>
                                          <p:attrName>style.visibility</p:attrName>
                                        </p:attrNameLst>
                                      </p:cBhvr>
                                      <p:to>
                                        <p:strVal val="visible"/>
                                      </p:to>
                                    </p:set>
                                    <p:anim calcmode="lin" valueType="num">
                                      <p:cBhvr additive="base">
                                        <p:cTn id="31" dur="500" fill="hold"/>
                                        <p:tgtEl>
                                          <p:spTgt spid="1015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5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1015811">
                                            <p:txEl>
                                              <p:pRg st="5" end="5"/>
                                            </p:txEl>
                                          </p:spTgt>
                                        </p:tgtEl>
                                        <p:attrNameLst>
                                          <p:attrName>style.visibility</p:attrName>
                                        </p:attrNameLst>
                                      </p:cBhvr>
                                      <p:to>
                                        <p:strVal val="visible"/>
                                      </p:to>
                                    </p:set>
                                    <p:anim calcmode="lin" valueType="num">
                                      <p:cBhvr additive="base">
                                        <p:cTn id="37" dur="500" fill="hold"/>
                                        <p:tgtEl>
                                          <p:spTgt spid="1015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58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1015811">
                                            <p:txEl>
                                              <p:pRg st="6" end="6"/>
                                            </p:txEl>
                                          </p:spTgt>
                                        </p:tgtEl>
                                        <p:attrNameLst>
                                          <p:attrName>style.visibility</p:attrName>
                                        </p:attrNameLst>
                                      </p:cBhvr>
                                      <p:to>
                                        <p:strVal val="visible"/>
                                      </p:to>
                                    </p:set>
                                    <p:anim calcmode="lin" valueType="num">
                                      <p:cBhvr additive="base">
                                        <p:cTn id="43" dur="500" fill="hold"/>
                                        <p:tgtEl>
                                          <p:spTgt spid="1015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5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1" grpId="0" build="p" autoUpdateAnimBg="0"/>
    </p:bldLst>
  </p:timing>
</p:sld>
</file>

<file path=ppt/theme/theme1.xml><?xml version="1.0" encoding="utf-8"?>
<a:theme xmlns:a="http://schemas.openxmlformats.org/drawingml/2006/main" name="电子科技大学离散数学课程组">
  <a:themeElements>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fontScheme name="电子科技大学离散数学课程组">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89999"/>
          </a:schemeClr>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alpha val="89999"/>
          </a:schemeClr>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0000"/>
            </a:solidFill>
            <a:effectLst/>
            <a:latin typeface="黑体" pitchFamily="2" charset="-122"/>
            <a:ea typeface="黑体" pitchFamily="2" charset="-122"/>
          </a:defRPr>
        </a:defPPr>
      </a:lstStyle>
    </a:lnDef>
  </a:objectDefaults>
  <a:extraClrSchemeLst>
    <a:extraClrScheme>
      <a:clrScheme name="电子科技大学离散数学课程组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电子科技大学离散数学课程组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电子科技大学离散数学课程组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电子科技大学离散数学课程组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电子科技大学离散数学课程组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电子科技大学离散数学课程组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8">
        <a:dk1>
          <a:srgbClr val="330066"/>
        </a:dk1>
        <a:lt1>
          <a:srgbClr val="D8DADA"/>
        </a:lt1>
        <a:dk2>
          <a:srgbClr val="FFFFFF"/>
        </a:dk2>
        <a:lt2>
          <a:srgbClr val="6B6B6B"/>
        </a:lt2>
        <a:accent1>
          <a:srgbClr val="DF0029"/>
        </a:accent1>
        <a:accent2>
          <a:srgbClr val="8FECE5"/>
        </a:accent2>
        <a:accent3>
          <a:srgbClr val="E9EAEA"/>
        </a:accent3>
        <a:accent4>
          <a:srgbClr val="2A0056"/>
        </a:accent4>
        <a:accent5>
          <a:srgbClr val="ECAAAC"/>
        </a:accent5>
        <a:accent6>
          <a:srgbClr val="81D6CF"/>
        </a:accent6>
        <a:hlink>
          <a:srgbClr val="135A9A"/>
        </a:hlink>
        <a:folHlink>
          <a:srgbClr val="711C81"/>
        </a:folHlink>
      </a:clrScheme>
      <a:clrMap bg1="lt1" tx1="dk1" bg2="lt2" tx2="dk2" accent1="accent1" accent2="accent2" accent3="accent3" accent4="accent4" accent5="accent5" accent6="accent6" hlink="hlink" folHlink="folHlink"/>
    </a:extraClrScheme>
    <a:extraClrScheme>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电子科技大学离散数学课程组</Template>
  <TotalTime>962</TotalTime>
  <Words>10872</Words>
  <Application>Microsoft Office PowerPoint</Application>
  <PresentationFormat>全屏显示(4:3)</PresentationFormat>
  <Paragraphs>1042</Paragraphs>
  <Slides>121</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33" baseType="lpstr">
      <vt:lpstr>黑体</vt:lpstr>
      <vt:lpstr>Arial</vt:lpstr>
      <vt:lpstr>Wingdings</vt:lpstr>
      <vt:lpstr>宋体</vt:lpstr>
      <vt:lpstr>华文楷体</vt:lpstr>
      <vt:lpstr>华文新魏</vt:lpstr>
      <vt:lpstr>Symbol</vt:lpstr>
      <vt:lpstr>楷体_GB2312</vt:lpstr>
      <vt:lpstr>Verdana</vt:lpstr>
      <vt:lpstr>Times New Roman</vt:lpstr>
      <vt:lpstr>电子科技大学离散数学课程组</vt:lpstr>
      <vt:lpstr>MathType 5.0 Equation</vt:lpstr>
      <vt:lpstr>PowerPoint 演示文稿</vt:lpstr>
      <vt:lpstr>第4章  谓词逻辑 </vt:lpstr>
      <vt:lpstr>苏格拉底三段论</vt:lpstr>
      <vt:lpstr>本章内容 </vt:lpstr>
      <vt:lpstr>4.1  本章学习要求 </vt:lpstr>
      <vt:lpstr>4.2 谓词逻辑中的基本概念与表示 </vt:lpstr>
      <vt:lpstr>谓词</vt:lpstr>
      <vt:lpstr>个体词与谓词</vt:lpstr>
      <vt:lpstr>个体词的分类</vt:lpstr>
      <vt:lpstr>例子</vt:lpstr>
      <vt:lpstr>个体域</vt:lpstr>
      <vt:lpstr>n元谓词</vt:lpstr>
      <vt:lpstr>例4.2.1</vt:lpstr>
      <vt:lpstr>结论 </vt:lpstr>
      <vt:lpstr>结论（续）</vt:lpstr>
      <vt:lpstr>4.2.2  量词</vt:lpstr>
      <vt:lpstr>量词含义</vt:lpstr>
      <vt:lpstr>全称量词与存在量词</vt:lpstr>
      <vt:lpstr>例4.2.2(续)</vt:lpstr>
      <vt:lpstr>不便之处</vt:lpstr>
      <vt:lpstr>不便之处(续)</vt:lpstr>
      <vt:lpstr>不便之处的根源</vt:lpstr>
      <vt:lpstr>特性谓词</vt:lpstr>
      <vt:lpstr>谓词逻辑符号化的两条规则</vt:lpstr>
      <vt:lpstr>特性谓词的例子</vt:lpstr>
      <vt:lpstr>例4.2.3</vt:lpstr>
      <vt:lpstr>例4.2.3(续)</vt:lpstr>
      <vt:lpstr>例4.2.3(续)</vt:lpstr>
      <vt:lpstr>例4.2.3(续)</vt:lpstr>
      <vt:lpstr>4.2.3  谓词的语言翻译</vt:lpstr>
      <vt:lpstr>个体域可数或有限</vt:lpstr>
      <vt:lpstr>例4.2.5</vt:lpstr>
      <vt:lpstr>4.2.4  谓词翻译难点 </vt:lpstr>
      <vt:lpstr>谓词翻译难点（续）</vt:lpstr>
      <vt:lpstr>4.2.5  谓词翻译的应用</vt:lpstr>
      <vt:lpstr>例4.2.5</vt:lpstr>
      <vt:lpstr>例4.2.6</vt:lpstr>
      <vt:lpstr>4.3  谓词合式公式与解释 </vt:lpstr>
      <vt:lpstr>符号定义</vt:lpstr>
      <vt:lpstr>为何需要函数符号？</vt:lpstr>
      <vt:lpstr>项与原子公式</vt:lpstr>
      <vt:lpstr>定义4.3.3</vt:lpstr>
      <vt:lpstr>例子</vt:lpstr>
      <vt:lpstr>4.3.2  自由变元和约束变元</vt:lpstr>
      <vt:lpstr>例4.3.1</vt:lpstr>
      <vt:lpstr>例4.3.1（续）</vt:lpstr>
      <vt:lpstr>变元混淆</vt:lpstr>
      <vt:lpstr>两个规则</vt:lpstr>
      <vt:lpstr>例4.3.2</vt:lpstr>
      <vt:lpstr>改名规则和代入规则的关系</vt:lpstr>
      <vt:lpstr>改名规则和代入规则的关系（续）</vt:lpstr>
      <vt:lpstr>闭式的定义</vt:lpstr>
      <vt:lpstr>4.3.3  谓词合式公式的解释</vt:lpstr>
      <vt:lpstr>公式的解释</vt:lpstr>
      <vt:lpstr>例4.3.3</vt:lpstr>
      <vt:lpstr>例4.3.3（续）</vt:lpstr>
      <vt:lpstr>例4.3.4</vt:lpstr>
      <vt:lpstr>例4.3.4（续）</vt:lpstr>
      <vt:lpstr>4.3.4  谓词合式公式的分类</vt:lpstr>
      <vt:lpstr>例4.3.5（续）</vt:lpstr>
      <vt:lpstr>例4.3.6</vt:lpstr>
      <vt:lpstr>谓词合式公式的分类</vt:lpstr>
      <vt:lpstr>公式之间的关系</vt:lpstr>
      <vt:lpstr>谓词逻辑的判定问题 </vt:lpstr>
      <vt:lpstr>谓词公式的可判定性</vt:lpstr>
      <vt:lpstr>4.3.5 谓词合式公式的基本等价关系</vt:lpstr>
      <vt:lpstr>谓词演算中的有效公式 </vt:lpstr>
      <vt:lpstr>谓词演算中的有效公式（续）</vt:lpstr>
      <vt:lpstr>例1</vt:lpstr>
      <vt:lpstr>例2</vt:lpstr>
      <vt:lpstr>例2（续）</vt:lpstr>
      <vt:lpstr>4.3.6  谓词合式公式难点</vt:lpstr>
      <vt:lpstr>4.3.7  谓词合式公式的应用</vt:lpstr>
      <vt:lpstr>例4.3.8</vt:lpstr>
      <vt:lpstr>例4.3.8（续）</vt:lpstr>
      <vt:lpstr>4.4  公式的标准型——范式 </vt:lpstr>
      <vt:lpstr>4.4.1  前束范式</vt:lpstr>
      <vt:lpstr>前束范式的转换方法</vt:lpstr>
      <vt:lpstr>例4.4.1</vt:lpstr>
      <vt:lpstr>例4.4.1（续）</vt:lpstr>
      <vt:lpstr>4.4.2  Skolem标准型 </vt:lpstr>
      <vt:lpstr>例4.4.2</vt:lpstr>
      <vt:lpstr>4.5  谓词逻辑的推理理论 </vt:lpstr>
      <vt:lpstr>定理4.5.1 </vt:lpstr>
      <vt:lpstr>一、推理规律</vt:lpstr>
      <vt:lpstr>推理规律（续）</vt:lpstr>
      <vt:lpstr>量词关系图</vt:lpstr>
      <vt:lpstr>二、推理规则</vt:lpstr>
      <vt:lpstr>推理规则（续）</vt:lpstr>
      <vt:lpstr>推理规则的正确使用(1)</vt:lpstr>
      <vt:lpstr>推理规则的正确使用（2）</vt:lpstr>
      <vt:lpstr>推理规则的正确使用（3）</vt:lpstr>
      <vt:lpstr>推理规则的正确使用（4）</vt:lpstr>
      <vt:lpstr>判断</vt:lpstr>
      <vt:lpstr>4.5.2  谓词演算的综合推理方法</vt:lpstr>
      <vt:lpstr>谓词演算的综合推理方法（续1）</vt:lpstr>
      <vt:lpstr>例4.5.1 </vt:lpstr>
      <vt:lpstr>例4.5.2 </vt:lpstr>
      <vt:lpstr>例4.5.2（２)</vt:lpstr>
      <vt:lpstr>例4.5.2(３)</vt:lpstr>
      <vt:lpstr>例4.5.3   </vt:lpstr>
      <vt:lpstr>例4.5.3(续1)</vt:lpstr>
      <vt:lpstr>例4.5.3(续2)</vt:lpstr>
      <vt:lpstr>例4.5.4 </vt:lpstr>
      <vt:lpstr>例4.5.4 </vt:lpstr>
      <vt:lpstr>4.5.3  谓词逻辑推理的难点</vt:lpstr>
      <vt:lpstr>谓词逻辑推理的难点（续）</vt:lpstr>
      <vt:lpstr>谓词逻辑推理的难点（续）</vt:lpstr>
      <vt:lpstr>4.5.4  谓词逻辑推理的应用</vt:lpstr>
      <vt:lpstr>例4.5.5证明</vt:lpstr>
      <vt:lpstr>例4.5.5（续）</vt:lpstr>
      <vt:lpstr>例4.5.5</vt:lpstr>
      <vt:lpstr>证明</vt:lpstr>
      <vt:lpstr>例4.5.6 ：</vt:lpstr>
      <vt:lpstr>请看下面推导：</vt:lpstr>
      <vt:lpstr>证明：</vt:lpstr>
      <vt:lpstr>例4.5.7 </vt:lpstr>
      <vt:lpstr>证明：</vt:lpstr>
      <vt:lpstr>证明：</vt:lpstr>
      <vt:lpstr>习题 134－137页 </vt:lpstr>
      <vt:lpstr>PowerPoint 演示文稿</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顾小丰</dc:creator>
  <cp:lastModifiedBy>GuXF-QiuH</cp:lastModifiedBy>
  <cp:revision>43</cp:revision>
  <dcterms:created xsi:type="dcterms:W3CDTF">2008-03-11T16:05:00Z</dcterms:created>
  <dcterms:modified xsi:type="dcterms:W3CDTF">2019-03-24T14:13:41Z</dcterms:modified>
</cp:coreProperties>
</file>