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5"/>
  </p:notesMasterIdLst>
  <p:sldIdLst>
    <p:sldId id="256" r:id="rId2"/>
    <p:sldId id="1184" r:id="rId3"/>
    <p:sldId id="1185" r:id="rId4"/>
    <p:sldId id="1187" r:id="rId5"/>
    <p:sldId id="1326" r:id="rId6"/>
    <p:sldId id="1325" r:id="rId7"/>
    <p:sldId id="1188" r:id="rId8"/>
    <p:sldId id="1189" r:id="rId9"/>
    <p:sldId id="1190" r:id="rId10"/>
    <p:sldId id="1191" r:id="rId11"/>
    <p:sldId id="1192" r:id="rId12"/>
    <p:sldId id="1193" r:id="rId13"/>
    <p:sldId id="1194" r:id="rId14"/>
    <p:sldId id="1195" r:id="rId15"/>
    <p:sldId id="1196" r:id="rId16"/>
    <p:sldId id="1197" r:id="rId17"/>
    <p:sldId id="1198" r:id="rId18"/>
    <p:sldId id="1199" r:id="rId19"/>
    <p:sldId id="1200" r:id="rId20"/>
    <p:sldId id="1201" r:id="rId21"/>
    <p:sldId id="1202" r:id="rId22"/>
    <p:sldId id="1203" r:id="rId23"/>
    <p:sldId id="1205" r:id="rId24"/>
    <p:sldId id="1206" r:id="rId25"/>
    <p:sldId id="1327" r:id="rId26"/>
    <p:sldId id="1207" r:id="rId27"/>
    <p:sldId id="1208" r:id="rId28"/>
    <p:sldId id="1209" r:id="rId29"/>
    <p:sldId id="1210" r:id="rId30"/>
    <p:sldId id="1211" r:id="rId31"/>
    <p:sldId id="1212" r:id="rId32"/>
    <p:sldId id="1213" r:id="rId33"/>
    <p:sldId id="1214" r:id="rId34"/>
    <p:sldId id="1215" r:id="rId35"/>
    <p:sldId id="1216" r:id="rId36"/>
    <p:sldId id="1217" r:id="rId37"/>
    <p:sldId id="1218" r:id="rId38"/>
    <p:sldId id="1219" r:id="rId39"/>
    <p:sldId id="1220" r:id="rId40"/>
    <p:sldId id="1221" r:id="rId41"/>
    <p:sldId id="1222" r:id="rId42"/>
    <p:sldId id="1223" r:id="rId43"/>
    <p:sldId id="1345" r:id="rId44"/>
    <p:sldId id="1328" r:id="rId45"/>
    <p:sldId id="1224" r:id="rId46"/>
    <p:sldId id="1225" r:id="rId47"/>
    <p:sldId id="1226" r:id="rId48"/>
    <p:sldId id="1227" r:id="rId49"/>
    <p:sldId id="1228" r:id="rId50"/>
    <p:sldId id="1229" r:id="rId51"/>
    <p:sldId id="1230" r:id="rId52"/>
    <p:sldId id="1231" r:id="rId53"/>
    <p:sldId id="1232" r:id="rId54"/>
    <p:sldId id="1233" r:id="rId55"/>
    <p:sldId id="1329" r:id="rId56"/>
    <p:sldId id="1235" r:id="rId57"/>
    <p:sldId id="1236" r:id="rId58"/>
    <p:sldId id="1237" r:id="rId59"/>
    <p:sldId id="1238" r:id="rId60"/>
    <p:sldId id="1239" r:id="rId61"/>
    <p:sldId id="1240" r:id="rId62"/>
    <p:sldId id="1331" r:id="rId63"/>
    <p:sldId id="1241" r:id="rId64"/>
    <p:sldId id="1242" r:id="rId65"/>
    <p:sldId id="1243" r:id="rId66"/>
    <p:sldId id="1244" r:id="rId67"/>
    <p:sldId id="1245" r:id="rId68"/>
    <p:sldId id="1246" r:id="rId69"/>
    <p:sldId id="1247" r:id="rId70"/>
    <p:sldId id="1248" r:id="rId71"/>
    <p:sldId id="1330" r:id="rId72"/>
    <p:sldId id="1332" r:id="rId73"/>
    <p:sldId id="1251" r:id="rId74"/>
    <p:sldId id="1252" r:id="rId75"/>
    <p:sldId id="1253" r:id="rId76"/>
    <p:sldId id="1254" r:id="rId77"/>
    <p:sldId id="1255" r:id="rId78"/>
    <p:sldId id="1256" r:id="rId79"/>
    <p:sldId id="1257" r:id="rId80"/>
    <p:sldId id="1258" r:id="rId81"/>
    <p:sldId id="1259" r:id="rId82"/>
    <p:sldId id="1260" r:id="rId83"/>
    <p:sldId id="1261" r:id="rId84"/>
    <p:sldId id="1262" r:id="rId85"/>
    <p:sldId id="1263" r:id="rId86"/>
    <p:sldId id="1264" r:id="rId87"/>
    <p:sldId id="1265" r:id="rId88"/>
    <p:sldId id="1343" r:id="rId89"/>
    <p:sldId id="1344" r:id="rId90"/>
    <p:sldId id="1266" r:id="rId91"/>
    <p:sldId id="1267" r:id="rId92"/>
    <p:sldId id="1268" r:id="rId93"/>
    <p:sldId id="1333" r:id="rId94"/>
    <p:sldId id="1270" r:id="rId95"/>
    <p:sldId id="1271" r:id="rId96"/>
    <p:sldId id="1272" r:id="rId97"/>
    <p:sldId id="1273" r:id="rId98"/>
    <p:sldId id="1274" r:id="rId99"/>
    <p:sldId id="1275" r:id="rId100"/>
    <p:sldId id="1276" r:id="rId101"/>
    <p:sldId id="1277" r:id="rId102"/>
    <p:sldId id="1278" r:id="rId103"/>
    <p:sldId id="1280" r:id="rId104"/>
    <p:sldId id="1281" r:id="rId105"/>
    <p:sldId id="1282" r:id="rId106"/>
    <p:sldId id="1283" r:id="rId107"/>
    <p:sldId id="1284" r:id="rId108"/>
    <p:sldId id="1286" r:id="rId109"/>
    <p:sldId id="1287" r:id="rId110"/>
    <p:sldId id="1335" r:id="rId111"/>
    <p:sldId id="1289" r:id="rId112"/>
    <p:sldId id="1336" r:id="rId113"/>
    <p:sldId id="1334" r:id="rId114"/>
    <p:sldId id="1290" r:id="rId115"/>
    <p:sldId id="1291" r:id="rId116"/>
    <p:sldId id="1292" r:id="rId117"/>
    <p:sldId id="1293" r:id="rId118"/>
    <p:sldId id="1294" r:id="rId119"/>
    <p:sldId id="1339" r:id="rId120"/>
    <p:sldId id="1295" r:id="rId121"/>
    <p:sldId id="1340" r:id="rId122"/>
    <p:sldId id="1341" r:id="rId123"/>
    <p:sldId id="1342" r:id="rId124"/>
    <p:sldId id="1296" r:id="rId125"/>
    <p:sldId id="1297" r:id="rId126"/>
    <p:sldId id="1299" r:id="rId127"/>
    <p:sldId id="1300" r:id="rId128"/>
    <p:sldId id="1301" r:id="rId129"/>
    <p:sldId id="1302" r:id="rId130"/>
    <p:sldId id="1303" r:id="rId131"/>
    <p:sldId id="1304" r:id="rId132"/>
    <p:sldId id="1305" r:id="rId133"/>
    <p:sldId id="1306" r:id="rId134"/>
    <p:sldId id="1307" r:id="rId135"/>
    <p:sldId id="1308" r:id="rId136"/>
    <p:sldId id="1309" r:id="rId137"/>
    <p:sldId id="1310" r:id="rId138"/>
    <p:sldId id="1311" r:id="rId139"/>
    <p:sldId id="1312" r:id="rId140"/>
    <p:sldId id="1313" r:id="rId141"/>
    <p:sldId id="1314" r:id="rId142"/>
    <p:sldId id="1315" r:id="rId143"/>
    <p:sldId id="1316" r:id="rId144"/>
    <p:sldId id="1337" r:id="rId145"/>
    <p:sldId id="1317" r:id="rId146"/>
    <p:sldId id="1318" r:id="rId147"/>
    <p:sldId id="1319" r:id="rId148"/>
    <p:sldId id="1320" r:id="rId149"/>
    <p:sldId id="1321" r:id="rId150"/>
    <p:sldId id="1322" r:id="rId151"/>
    <p:sldId id="1323" r:id="rId152"/>
    <p:sldId id="1324" r:id="rId153"/>
    <p:sldId id="1183" r:id="rId1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0000"/>
    <a:srgbClr val="99FFCC"/>
    <a:srgbClr val="FFFF66"/>
    <a:srgbClr val="800080"/>
    <a:srgbClr val="008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4" autoAdjust="0"/>
    <p:restoredTop sz="95365" autoAdjust="0"/>
  </p:normalViewPr>
  <p:slideViewPr>
    <p:cSldViewPr>
      <p:cViewPr>
        <p:scale>
          <a:sx n="90" d="100"/>
          <a:sy n="90" d="100"/>
        </p:scale>
        <p:origin x="1241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62.xml"/><Relationship Id="rId18" Type="http://schemas.openxmlformats.org/officeDocument/2006/relationships/slide" Target="slides/slide73.xml"/><Relationship Id="rId26" Type="http://schemas.openxmlformats.org/officeDocument/2006/relationships/slide" Target="slides/slide125.xml"/><Relationship Id="rId3" Type="http://schemas.openxmlformats.org/officeDocument/2006/relationships/slide" Target="slides/slide24.xml"/><Relationship Id="rId21" Type="http://schemas.openxmlformats.org/officeDocument/2006/relationships/slide" Target="slides/slide119.xml"/><Relationship Id="rId34" Type="http://schemas.openxmlformats.org/officeDocument/2006/relationships/slide" Target="slides/slide147.xml"/><Relationship Id="rId7" Type="http://schemas.openxmlformats.org/officeDocument/2006/relationships/slide" Target="slides/slide32.xml"/><Relationship Id="rId12" Type="http://schemas.openxmlformats.org/officeDocument/2006/relationships/slide" Target="slides/slide61.xml"/><Relationship Id="rId17" Type="http://schemas.openxmlformats.org/officeDocument/2006/relationships/slide" Target="slides/slide66.xml"/><Relationship Id="rId25" Type="http://schemas.openxmlformats.org/officeDocument/2006/relationships/slide" Target="slides/slide124.xml"/><Relationship Id="rId33" Type="http://schemas.openxmlformats.org/officeDocument/2006/relationships/slide" Target="slides/slide146.xml"/><Relationship Id="rId2" Type="http://schemas.openxmlformats.org/officeDocument/2006/relationships/slide" Target="slides/slide23.xml"/><Relationship Id="rId16" Type="http://schemas.openxmlformats.org/officeDocument/2006/relationships/slide" Target="slides/slide65.xml"/><Relationship Id="rId20" Type="http://schemas.openxmlformats.org/officeDocument/2006/relationships/slide" Target="slides/slide94.xml"/><Relationship Id="rId29" Type="http://schemas.openxmlformats.org/officeDocument/2006/relationships/slide" Target="slides/slide142.xml"/><Relationship Id="rId1" Type="http://schemas.openxmlformats.org/officeDocument/2006/relationships/slide" Target="slides/slide10.xml"/><Relationship Id="rId6" Type="http://schemas.openxmlformats.org/officeDocument/2006/relationships/slide" Target="slides/slide31.xml"/><Relationship Id="rId11" Type="http://schemas.openxmlformats.org/officeDocument/2006/relationships/slide" Target="slides/slide52.xml"/><Relationship Id="rId24" Type="http://schemas.openxmlformats.org/officeDocument/2006/relationships/slide" Target="slides/slide123.xml"/><Relationship Id="rId32" Type="http://schemas.openxmlformats.org/officeDocument/2006/relationships/slide" Target="slides/slide145.xml"/><Relationship Id="rId5" Type="http://schemas.openxmlformats.org/officeDocument/2006/relationships/slide" Target="slides/slide29.xml"/><Relationship Id="rId15" Type="http://schemas.openxmlformats.org/officeDocument/2006/relationships/slide" Target="slides/slide64.xml"/><Relationship Id="rId23" Type="http://schemas.openxmlformats.org/officeDocument/2006/relationships/slide" Target="slides/slide122.xml"/><Relationship Id="rId28" Type="http://schemas.openxmlformats.org/officeDocument/2006/relationships/slide" Target="slides/slide141.xml"/><Relationship Id="rId10" Type="http://schemas.openxmlformats.org/officeDocument/2006/relationships/slide" Target="slides/slide49.xml"/><Relationship Id="rId19" Type="http://schemas.openxmlformats.org/officeDocument/2006/relationships/slide" Target="slides/slide74.xml"/><Relationship Id="rId31" Type="http://schemas.openxmlformats.org/officeDocument/2006/relationships/slide" Target="slides/slide144.xml"/><Relationship Id="rId4" Type="http://schemas.openxmlformats.org/officeDocument/2006/relationships/slide" Target="slides/slide25.xml"/><Relationship Id="rId9" Type="http://schemas.openxmlformats.org/officeDocument/2006/relationships/slide" Target="slides/slide36.xml"/><Relationship Id="rId14" Type="http://schemas.openxmlformats.org/officeDocument/2006/relationships/slide" Target="slides/slide63.xml"/><Relationship Id="rId22" Type="http://schemas.openxmlformats.org/officeDocument/2006/relationships/slide" Target="slides/slide121.xml"/><Relationship Id="rId27" Type="http://schemas.openxmlformats.org/officeDocument/2006/relationships/slide" Target="slides/slide126.xml"/><Relationship Id="rId30" Type="http://schemas.openxmlformats.org/officeDocument/2006/relationships/slide" Target="slides/slide143.xml"/><Relationship Id="rId35" Type="http://schemas.openxmlformats.org/officeDocument/2006/relationships/slide" Target="slides/slide152.xml"/><Relationship Id="rId8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4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4" Type="http://schemas.openxmlformats.org/officeDocument/2006/relationships/image" Target="../media/image8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473BC7-2088-4B28-81BE-A5339083ED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6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8DF04DD-50F1-4BDC-838E-F619E1F3A83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8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67C430B-942A-4D5E-B867-A4F30351260E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9499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AF472D5-ADF0-4AD3-ADB7-F948EC6750B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7872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A35ED6F-A0A1-4F77-9BA7-51C30ADCF69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6523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7D5D304-A899-43BF-A92A-F874A0DD044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7790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7D13C50-381A-4D9B-9CE8-53068B291D5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203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12C03AF-6BAB-49B9-AE55-1609CE17EB0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919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A9DB1BB-13D9-47C1-A64C-9BBAB455648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2777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5EEA3D0-5EDE-4D7D-8BAA-FBC4EB7FDF9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46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3997C64-9FB7-49D8-BE37-AB2A46A65BA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841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CB9C805-3EA0-4C26-9B8B-17A7C427C37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490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46D8F60-DE64-4E36-B31E-81778DB7F86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3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EFDD7A0-969A-4C62-9574-E70E2904B76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493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B9586C2-911D-4204-9CCE-5F9624F5E7C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391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8020680-2F2C-44C7-84F5-8CF53B0FF8F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205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6BC5BE4B-A580-4D52-B7A0-C6123E24AE0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0990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6867C5D-EF4A-487A-A509-E3E4EAD6F93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7843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7223CAD-EBCE-49BD-A3F9-E0E0F1F1CF8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3911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02BE747-8F04-4A58-916E-5CAD734FACB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1555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4883F62-CEFD-4D9F-A67E-FD9F09A6246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9906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3CFE700-4A02-4F63-96D9-07BF40325D4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464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B94BFE0-997F-443B-B4F0-ACB2E44BCE0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412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A5F9622-0214-4816-9DEE-3123448A746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8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8728F99-96E1-4923-8B1B-31D4A307588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8885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255F8C2-75DD-4EFA-8DAD-6BCE39E457B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365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171CD91-4FC4-4182-BF2F-7272BF0555D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146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13FCC78-AB0C-444B-9EE3-AE504FD5342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5894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1526C23-D0D3-4548-9B7A-29E1F3ECE85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8244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9F05CFA-CAA0-4F86-88F0-3225E0FF55E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3936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17AC00A-0681-4BC5-AEEC-D69B0CA123C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39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589BE7F-6A7A-4CB8-B8C9-CBE49B40606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7956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395C3A2-BDF4-4DA1-86A4-389A186EED6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8114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3CC673B-06C0-4CD8-A52E-537BF941B7C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3106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8B9F06E-F4D4-461C-843E-3DB8EBF7FD1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8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3ED4068-F2FE-4BC0-8F88-8E1F596AE02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2600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4C0FEC9-DD83-4DC1-A73A-8E4E50FEEB6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4148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F73CCD9-6284-418C-9005-A2059D901B9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2932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A9E1D91-E21F-422E-8E5E-D297AA4F400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6676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7E0A8EC-0C3D-438F-9978-3453E60992E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431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FCEEFE0-738D-425D-9DDB-A4399062A3A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6762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11D81F0-5C02-4983-ACB3-1DB5D7C9A58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7820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3551401-7BCC-496D-935D-AAE43693092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8281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1861EC1-2561-415A-A532-88528BFBCCB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3743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A5F9617-B10C-4D86-AB5A-E9EC9D70906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8143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72683FF-31C6-4E22-BCAD-95026D96D26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6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E73CBD6-0852-48C8-BCC0-298B27D5404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16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68A4DA5-2DE0-43A3-BA05-291FBD5A20A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08760EF-ECFD-48D9-8ED4-65D94C489D3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90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F0D3064-47EF-4C1D-A80C-5D7CB948DA4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4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8C95C7B-ABF0-4B44-BBCA-58611323108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8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69B665DE-09BF-4FAB-931A-0866229C35D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0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0260096-7288-4BAF-B1E8-8995CBAD0AA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11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BB01F55-75FB-45C4-98DF-8FCE97EB922E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41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0DFB784-7D31-44FC-BCAF-8B699C3652F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1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13B63C6-8524-4804-9969-6EA3A93A1EC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7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D4C3414-945B-462A-98D6-E94437EE877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05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215AFAC-1566-48A3-98DA-E61A3D1D66F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29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4D6F7BE-3F5F-4384-A3CF-DCACBA38230E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79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F90865E-D970-4475-9F59-B8A80B761A2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52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654239E-B105-4F67-9D9C-A081729FA12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95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BD623DC-0BD2-4815-9339-4A974399F51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95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83DCFA5-12C3-4BA4-BAEC-415207C8895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8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43A8945-29E6-4DCE-8482-650FAA5557E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0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6ED45B76-5919-4170-BC15-E39A7396FC9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87F021D-6A8D-490D-87ED-D84DE4B7544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10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3042930-20CD-4683-B197-EF9FBB74EFB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34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570A9FF-8ECC-40E5-AAD8-CDFC1F2CBDD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81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3406AF9-8B52-4709-A178-DF3A13CCA1C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36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CE93410-CDAF-4DC0-851C-37B816BB3A2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12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A374151-A15B-44D9-93EF-30546A2C140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55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7FFBFA9-6DF6-4395-9AC3-8A1E3DD3679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32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DC518FC-A55B-4BCC-B8B0-C30BD92DD72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8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808B902-278E-46D6-925B-338501A61A7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布尔积计算：将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行和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列对应排列起来，如</a:t>
            </a:r>
            <a:r>
              <a:rPr lang="en-US" altLang="zh-CN" dirty="0"/>
              <a:t>A</a:t>
            </a:r>
            <a:r>
              <a:rPr lang="zh-CN" altLang="en-US" dirty="0"/>
              <a:t>的第一行</a:t>
            </a:r>
            <a:r>
              <a:rPr lang="en-US" altLang="zh-CN" dirty="0"/>
              <a:t>101</a:t>
            </a:r>
            <a:r>
              <a:rPr lang="zh-CN" altLang="en-US" dirty="0"/>
              <a:t>对应</a:t>
            </a:r>
            <a:r>
              <a:rPr lang="en-US" altLang="zh-CN" dirty="0"/>
              <a:t>B</a:t>
            </a:r>
            <a:r>
              <a:rPr lang="zh-CN" altLang="en-US" dirty="0"/>
              <a:t>的第一列</a:t>
            </a:r>
            <a:r>
              <a:rPr lang="en-US" altLang="zh-CN" dirty="0"/>
              <a:t>011</a:t>
            </a:r>
            <a:r>
              <a:rPr lang="zh-CN" altLang="en-US" dirty="0"/>
              <a:t>，第三个同时为</a:t>
            </a:r>
            <a:r>
              <a:rPr lang="en-US" altLang="zh-CN" dirty="0"/>
              <a:t>1</a:t>
            </a:r>
            <a:r>
              <a:rPr lang="zh-CN" altLang="en-US" dirty="0"/>
              <a:t>，则</a:t>
            </a:r>
            <a:r>
              <a:rPr lang="en-US" altLang="zh-CN" dirty="0" err="1"/>
              <a:t>cij</a:t>
            </a:r>
            <a:r>
              <a:rPr lang="en-US" altLang="zh-CN" dirty="0"/>
              <a:t>=1</a:t>
            </a:r>
            <a:r>
              <a:rPr lang="zh-CN" altLang="en-US" dirty="0"/>
              <a:t>；否则</a:t>
            </a:r>
            <a:r>
              <a:rPr lang="en-US" altLang="zh-CN" dirty="0" err="1"/>
              <a:t>cij</a:t>
            </a:r>
            <a:r>
              <a:rPr lang="en-US" altLang="zh-CN" dirty="0"/>
              <a:t>=0.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0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F0AFB67-43FF-40B8-8BB4-BD345CC622DE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55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CD260FD-4D54-4B92-BF48-2A7162982B7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704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1797C39-52F4-408C-89B7-3A45F5F1772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9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BC1512C-1925-44A5-B90D-76B23FEC1E8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987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661D9B2-375D-4859-8F21-C36C19752FD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2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527332A-8CFA-4715-B680-E1AC6CF8D59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23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329486F-0306-4472-96D1-6A4B075E91C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498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D4C1F22-D540-4195-A17F-1CCCE16DCA5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307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E2A8A94-E024-4AA1-9CD4-49844D90A73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54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DD844E0-6ABF-4E2A-8F47-2843513202F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71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F14BAA8-7B04-407D-A18D-E8CFFE8FBE8E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5658985-5B18-4577-B70B-ED57E087A83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610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96478E5-EE8B-4A1E-97D2-00ADD41ECA9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114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7FECAFB-58C5-4A18-A146-FDDCAD2C4D6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433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05BB096-A059-4D51-8F58-BF23A47F523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83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5ECF7CE-2843-4BDA-BA6F-D149CD43BB6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99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85E766D-3D3C-4256-A757-CE86A45C71A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740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63A9FB3-C385-4D4B-BD9C-ABDE104B386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800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BD1184D-D4D7-4568-B530-DC787D31647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318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C4A1B48-3FDF-42F2-A1D0-6C0EE7B1FE8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860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E825FE8-7C35-40D0-BAA4-81A9D52297B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573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A3EDBB1-4CC2-4970-ACD4-49CE1299F5C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9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C74D7FF-9103-4CB8-8128-8CD8A4636B5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49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768E6AA-9F19-40F7-A635-C27E7B660EA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461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DD5568D-D518-4627-B4DC-E2B1D2CF9B6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982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1C57C1B-A984-4A00-9A6A-C4C02AC7E37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654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D409284-56BF-487A-AA89-E39C71E8BB7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131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0D2FB6F-25D7-4A7F-B6E8-BC8C6D2CA54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742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945449E-329F-4EB2-8F20-74B843DB7A6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21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4E8AC8C-B61D-4A35-8BFB-BDC37059005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960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C39BAC6-4DFF-4C96-9578-A590B23F391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305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CD243FE-C908-440A-B22A-A2517DE18CE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202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2444B61-1BC2-4FC0-AA32-ECFB7E7E8D4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18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22244CB-9EFA-4A45-BA6A-BA9B2C431D7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638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EA5F125-5480-4FD8-994D-B3B6AA0EEAB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245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6B411964-EE3A-4713-BD22-3E594F66DFA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754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C126243-F445-494A-9E24-B72FA7855AE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900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58F1D00-F495-4C27-B62C-26BB911EDC1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259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00B602C-E56D-4980-91CB-260A96AA806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86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2EF5EDC-8B21-4810-83A1-79CCE986494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779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BCF7865-6DA6-4FD7-B166-32E4DF9D39E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170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FEFF11A-354C-44B1-A7E5-5A92B1281ED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331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AA18EE3-D546-44B6-B6DB-A90E36AABC2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54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0821F13-3869-4D60-8E50-B3389298A90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8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2034C38-A17E-4A16-922F-41B3D2E8490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791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747CAE2-78E1-4EB3-9A62-FBB25E7CBD5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78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073DF31-3FA7-4512-A642-17C7FAEB2B3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915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DBE110F-8A24-40C9-871C-799C0594045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1062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48F1CEA-ED11-4552-84DF-528DE2122C7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865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19CB5E5-7ED3-42F8-93E9-CB2A6024AE9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770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4B8593B-7643-4F1D-8468-FF66D728FB2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712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CC63966-664C-434C-ACAF-6A18C16B015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531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DDA831F-9811-4CD5-A09D-1F595903596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904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AB0BB8D-5133-4296-9321-007DC7639C3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865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938C102-E9B8-44F0-BE59-06C6E390F7C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0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870FBBE-13F6-44A1-9361-A02B48A825B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929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3D86147-7160-4CA6-B2AB-304330034D8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818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1A17A1B-C931-408A-83A6-0F297E775E4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0646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E0FD8A1-5109-4342-9175-45B815D0187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380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744E742-DB5C-4B55-B6B8-DACD2F648D1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847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0CC97E7-DCB8-4DE0-AF44-A0B4D84A0F9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713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6553472-882F-44CF-801D-4FF829D9BC2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204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7D07ABC-5CEB-4D3B-A6F1-D55C510A0C7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270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F38CE2A-CB6A-4F34-A1F9-58E64A59D6C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9470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12F5B87-F7DF-4EA5-9F59-43C062A1F6F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6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B338F63-0F02-4F2C-AD3A-13FBF678237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8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 flipH="1">
            <a:off x="1143000" y="2422525"/>
            <a:ext cx="800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009775" y="2425700"/>
            <a:ext cx="0" cy="274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2700"/>
            <a:ext cx="6732588" cy="549275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9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电子科技大学离散数学课程组</a:t>
            </a:r>
            <a:r>
              <a:rPr lang="en-US" altLang="zh-CN" sz="19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19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国家精品课程 双语示范课程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63" y="6742113"/>
            <a:ext cx="9144000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88" y="6577013"/>
            <a:ext cx="91440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68313" y="28527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414972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7596188" y="188913"/>
            <a:ext cx="1338262" cy="2189162"/>
            <a:chOff x="4704" y="1885"/>
            <a:chExt cx="843" cy="1379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451725" y="0"/>
            <a:ext cx="0" cy="5445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5" name="Picture 47" descr="no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12700"/>
            <a:ext cx="23764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9512" y="764704"/>
            <a:ext cx="7056784" cy="1524000"/>
          </a:xfrm>
        </p:spPr>
        <p:txBody>
          <a:bodyPr lIns="91440" tIns="0" bIns="0" anchor="b"/>
          <a:lstStyle>
            <a:lvl1pPr>
              <a:lnSpc>
                <a:spcPct val="85000"/>
              </a:lnSpc>
              <a:defRPr sz="5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87854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94C5-7229-4954-A901-781FC20736C0}" type="datetime1">
              <a:rPr lang="zh-CN" altLang="en-US"/>
              <a:pPr>
                <a:defRPr/>
              </a:pPr>
              <a:t>2019/7/3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88886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8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3956050" cy="2998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3956050" cy="2998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0BF07-07F3-49A5-92EA-3855432BB67A}" type="datetime1">
              <a:rPr lang="zh-CN" altLang="en-US"/>
              <a:pPr>
                <a:defRPr/>
              </a:pPr>
              <a:t>2019/7/3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776122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8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3956050" cy="2998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341438"/>
            <a:ext cx="3956050" cy="1422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2916238"/>
            <a:ext cx="3956050" cy="142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3DCD-FFDE-4CFF-939B-2D9AC79D86EC}" type="datetime1">
              <a:rPr lang="zh-CN" altLang="en-US"/>
              <a:pPr>
                <a:defRPr/>
              </a:pPr>
              <a:t>2019/7/3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350879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552450"/>
            <a:ext cx="8064500" cy="3787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6AA0-7A42-48F6-9C41-426C025B6B5F}" type="datetime1">
              <a:rPr lang="zh-CN" altLang="en-US"/>
              <a:pPr>
                <a:defRPr/>
              </a:pPr>
              <a:t>2019/7/3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88871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552450"/>
            <a:ext cx="8064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主标题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41438"/>
            <a:ext cx="80645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 主文本标题</a:t>
            </a:r>
          </a:p>
          <a:p>
            <a:pPr lvl="1"/>
            <a:r>
              <a:rPr lang="zh-CN" altLang="en-US"/>
              <a:t>二级标题</a:t>
            </a:r>
            <a:endParaRPr lang="en-US" altLang="en-US"/>
          </a:p>
          <a:p>
            <a:pPr lvl="2"/>
            <a:r>
              <a:rPr lang="zh-CN" altLang="en-US"/>
              <a:t>三级标题</a:t>
            </a:r>
            <a:endParaRPr lang="en-US" altLang="en-US"/>
          </a:p>
          <a:p>
            <a:pPr lvl="3"/>
            <a:r>
              <a:rPr lang="zh-CN" altLang="en-US"/>
              <a:t>四级标题</a:t>
            </a:r>
            <a:endParaRPr lang="en-US" altLang="en-US"/>
          </a:p>
          <a:p>
            <a:pPr lvl="4"/>
            <a:r>
              <a:rPr lang="zh-CN" altLang="en-US"/>
              <a:t>五级标题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0" y="9525"/>
            <a:ext cx="6659563" cy="539750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9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电子科技大学离散数学课程组</a:t>
            </a:r>
            <a:r>
              <a:rPr lang="en-US" altLang="zh-CN" sz="19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19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国家精品课程 双语示范课程</a:t>
            </a:r>
            <a:endParaRPr lang="en-US" altLang="zh-CN" sz="19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763" y="6597650"/>
            <a:ext cx="8312150" cy="260350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88" y="6524625"/>
            <a:ext cx="8242300" cy="217488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7740650" y="6475413"/>
            <a:ext cx="1330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0" rIns="36000" bIns="0"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99"/>
                </a:solidFill>
              </a:rPr>
              <a:t>153-</a:t>
            </a:r>
            <a:fld id="{430957FB-5935-412E-8F0F-CD7EC4679D56}" type="slidenum">
              <a:rPr lang="en-US" altLang="zh-CN" sz="2400" b="1" smtClean="0">
                <a:solidFill>
                  <a:srgbClr val="000099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2400" b="1" dirty="0">
              <a:solidFill>
                <a:srgbClr val="000099"/>
              </a:solidFill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611188" y="123348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6" name="Picture 14" descr="no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9525"/>
            <a:ext cx="241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879" name="Rectangle 1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12725" y="6450013"/>
            <a:ext cx="1512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CB87F810-5DBD-42DA-9B24-D2CD6F4F921D}" type="datetime1">
              <a:rPr lang="zh-CN" altLang="en-US"/>
              <a:pPr>
                <a:defRPr/>
              </a:pPr>
              <a:t>2019/7/3</a:t>
            </a:fld>
            <a:endParaRPr lang="en-US" altLang="zh-CN"/>
          </a:p>
        </p:txBody>
      </p:sp>
      <p:sp>
        <p:nvSpPr>
          <p:cNvPr id="103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030663" y="6451600"/>
            <a:ext cx="539750" cy="360363"/>
          </a:xfrm>
          <a:prstGeom prst="actionButtonBackPrevious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751388" y="6451600"/>
            <a:ext cx="539750" cy="360363"/>
          </a:xfrm>
          <a:prstGeom prst="actionButtonForwardNext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0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311525" y="6451600"/>
            <a:ext cx="539750" cy="360363"/>
          </a:xfrm>
          <a:prstGeom prst="actionButtonBeginning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1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5472113" y="6453188"/>
            <a:ext cx="539750" cy="360362"/>
          </a:xfrm>
          <a:prstGeom prst="actionButtonEnd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6" r:id="rId2"/>
    <p:sldLayoutId id="2147483737" r:id="rId3"/>
    <p:sldLayoutId id="2147483738" r:id="rId4"/>
    <p:sldLayoutId id="2147483739" r:id="rId5"/>
  </p:sldLayoutIdLst>
  <p:transition spd="med">
    <p:wipe dir="r"/>
  </p:transition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–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•"/>
        <a:defRPr sz="2800" b="1">
          <a:solidFill>
            <a:srgbClr val="000000"/>
          </a:solidFill>
          <a:latin typeface="+mn-lt"/>
          <a:ea typeface="+mn-ea"/>
        </a:defRPr>
      </a:lvl3pPr>
      <a:lvl4pPr marL="16002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Char char="–"/>
        <a:defRPr sz="2800" b="1">
          <a:solidFill>
            <a:srgbClr val="000000"/>
          </a:solidFill>
          <a:latin typeface="+mn-lt"/>
          <a:ea typeface="+mn-ea"/>
        </a:defRPr>
      </a:lvl4pPr>
      <a:lvl5pPr marL="20574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5pPr>
      <a:lvl6pPr marL="25146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6pPr>
      <a:lvl7pPr marL="29718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7pPr>
      <a:lvl8pPr marL="34290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8pPr>
      <a:lvl9pPr marL="38862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1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62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97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3.wmf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67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3.bin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7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1.emf"/><Relationship Id="rId4" Type="http://schemas.openxmlformats.org/officeDocument/2006/relationships/oleObject" Target="../embeddings/oleObject74.bin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7.emf"/><Relationship Id="rId18" Type="http://schemas.openxmlformats.org/officeDocument/2006/relationships/oleObject" Target="../embeddings/oleObject83.bin"/><Relationship Id="rId3" Type="http://schemas.openxmlformats.org/officeDocument/2006/relationships/notesSlide" Target="../notesSlides/notesSlide130.xml"/><Relationship Id="rId21" Type="http://schemas.openxmlformats.org/officeDocument/2006/relationships/image" Target="../media/image81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80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81.bin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131.xml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4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0.emf"/><Relationship Id="rId3" Type="http://schemas.openxmlformats.org/officeDocument/2006/relationships/notesSlide" Target="../notesSlides/notesSlide132.xml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8.e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7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8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e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e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emf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79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1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2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3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4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6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90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9.w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gray">
          <a:xfrm>
            <a:off x="684213" y="1336675"/>
            <a:ext cx="62642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95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 散 数 学</a:t>
            </a:r>
          </a:p>
        </p:txBody>
      </p:sp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865188" y="5811838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fld id="{F6AD3A89-603B-46B2-935E-7ECB25167AFA}" type="datetime3">
              <a: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t>2019年7月3日星期三</a:t>
            </a:fld>
            <a:endParaRPr lang="zh-CN" altLang="en-US" sz="360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gray">
          <a:xfrm>
            <a:off x="396875" y="3732213"/>
            <a:ext cx="30956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电子科技大学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gray">
          <a:xfrm>
            <a:off x="3636963" y="3541713"/>
            <a:ext cx="3671887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di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计算机科学与工程学院</a:t>
            </a:r>
          </a:p>
          <a:p>
            <a:pPr algn="di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信息与软件工程学院</a:t>
            </a:r>
          </a:p>
        </p:txBody>
      </p:sp>
    </p:spTree>
  </p:cSld>
  <p:clrMapOvr>
    <a:masterClrMapping/>
  </p:clrMapOvr>
  <p:transition spd="med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01A4A8A-B5CB-4DFC-B090-8968954755B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49275"/>
            <a:ext cx="7620000" cy="585788"/>
          </a:xfrm>
        </p:spPr>
        <p:txBody>
          <a:bodyPr/>
          <a:lstStyle/>
          <a:p>
            <a:pPr eaLnBrk="1" hangingPunct="1"/>
            <a:r>
              <a:rPr kumimoji="1" lang="zh-CN" altLang="en-US"/>
              <a:t>序偶与集合的关系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3746500"/>
            <a:ext cx="8064500" cy="1374775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6.2.2 </a:t>
            </a:r>
            <a:r>
              <a:rPr lang="zh-CN" altLang="en-US"/>
              <a:t>给定序偶</a:t>
            </a:r>
            <a:r>
              <a:rPr lang="en-US" altLang="zh-CN"/>
              <a:t>&lt;a,b&gt;</a:t>
            </a:r>
            <a:r>
              <a:rPr lang="zh-CN" altLang="en-US"/>
              <a:t>和</a:t>
            </a:r>
            <a:r>
              <a:rPr lang="en-US" altLang="zh-CN"/>
              <a:t>&lt;c,d&gt;</a:t>
            </a:r>
            <a:r>
              <a:rPr lang="zh-CN" altLang="en-US"/>
              <a:t>，</a:t>
            </a:r>
          </a:p>
          <a:p>
            <a:pPr marL="0" indent="0" algn="ctr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&lt;a,b&gt;=&lt;c,d&gt; </a:t>
            </a:r>
            <a:r>
              <a:rPr lang="en-US" altLang="zh-CN">
                <a:solidFill>
                  <a:srgbClr val="0000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⇔</a:t>
            </a:r>
            <a:r>
              <a:rPr lang="en-US" altLang="zh-CN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CN"/>
              <a:t>a=c</a:t>
            </a:r>
            <a:r>
              <a:rPr lang="zh-CN" altLang="en-US"/>
              <a:t>且</a:t>
            </a:r>
            <a:r>
              <a:rPr lang="en-US" altLang="zh-CN"/>
              <a:t>b=d</a:t>
            </a:r>
            <a:r>
              <a:rPr lang="zh-CN" altLang="en-US"/>
              <a:t>。</a:t>
            </a:r>
          </a:p>
        </p:txBody>
      </p:sp>
      <p:sp>
        <p:nvSpPr>
          <p:cNvPr id="1361924" name="Rectangle 4"/>
          <p:cNvSpPr>
            <a:spLocks noChangeArrowheads="1"/>
          </p:cNvSpPr>
          <p:nvPr/>
        </p:nvSpPr>
        <p:spPr bwMode="auto">
          <a:xfrm>
            <a:off x="749300" y="1557338"/>
            <a:ext cx="7924800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4572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kumimoji="1" lang="zh-CN" altLang="en-US"/>
              <a:t>序偶可以看作是具有两个元素的集合，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kumimoji="1" lang="zh-CN" altLang="en-US"/>
              <a:t>但是序偶中的两个元素具有</a:t>
            </a:r>
            <a:r>
              <a:rPr kumimoji="1" lang="zh-CN" altLang="en-US">
                <a:solidFill>
                  <a:srgbClr val="0000FF"/>
                </a:solidFill>
              </a:rPr>
              <a:t>确定的次序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  <a:r>
              <a:rPr kumimoji="1" lang="zh-CN" altLang="en-US"/>
              <a:t>即</a:t>
            </a:r>
            <a:r>
              <a:rPr kumimoji="1" lang="zh-CN" altLang="en-US" noProof="1"/>
              <a:t>&lt;</a:t>
            </a:r>
            <a:r>
              <a:rPr kumimoji="1" lang="en-US" altLang="en-US"/>
              <a:t>a,b</a:t>
            </a:r>
            <a:r>
              <a:rPr kumimoji="1" lang="en-US" altLang="zh-CN"/>
              <a:t>&gt;</a:t>
            </a:r>
            <a:r>
              <a:rPr kumimoji="1" lang="en-US" altLang="zh-CN" noProof="1">
                <a:solidFill>
                  <a:srgbClr val="FF0000"/>
                </a:solidFill>
              </a:rPr>
              <a:t>≠</a:t>
            </a:r>
            <a:r>
              <a:rPr kumimoji="1" lang="en-US" altLang="en-US" noProof="1"/>
              <a:t>&lt;</a:t>
            </a:r>
            <a:r>
              <a:rPr kumimoji="1" lang="en-US" altLang="zh-CN" noProof="1"/>
              <a:t>b</a:t>
            </a:r>
            <a:r>
              <a:rPr kumimoji="1" lang="en-US" altLang="en-US"/>
              <a:t>,a</a:t>
            </a:r>
            <a:r>
              <a:rPr kumimoji="1" lang="en-US" altLang="zh-CN"/>
              <a:t>&gt;，</a:t>
            </a:r>
            <a:r>
              <a:rPr kumimoji="1" lang="zh-CN" altLang="zh-CN">
                <a:solidFill>
                  <a:srgbClr val="FF0000"/>
                </a:solidFill>
              </a:rPr>
              <a:t>但是</a:t>
            </a:r>
            <a:r>
              <a:rPr kumimoji="1" lang="en-US" altLang="zh-CN"/>
              <a:t>{a,b}={b,a}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3" grpId="0" build="p" autoUpdateAnimBg="0"/>
      <p:bldP spid="1361924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7277B94-CB10-4679-B9C6-DFDE4C1C4CF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6.4.2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064500" cy="28273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A={a,b}</a:t>
            </a:r>
            <a:r>
              <a:rPr lang="zh-CN" altLang="en-US"/>
              <a:t>，试计算</a:t>
            </a:r>
            <a:r>
              <a:rPr lang="en-US" altLang="zh-CN"/>
              <a:t>A</a:t>
            </a:r>
            <a:r>
              <a:rPr lang="zh-CN" altLang="en-US"/>
              <a:t>上所有</a:t>
            </a:r>
            <a:r>
              <a:rPr lang="zh-CN" altLang="en-US">
                <a:solidFill>
                  <a:srgbClr val="FF0000"/>
                </a:solidFill>
              </a:rPr>
              <a:t>具有自反性</a:t>
            </a:r>
            <a:r>
              <a:rPr lang="zh-CN" altLang="en-US"/>
              <a:t>的关系</a:t>
            </a:r>
            <a:r>
              <a:rPr lang="en-US" altLang="zh-CN"/>
              <a:t>R</a:t>
            </a:r>
            <a:r>
              <a:rPr lang="zh-CN" altLang="en-US"/>
              <a:t>的个数。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</a:rPr>
              <a:t>解 因为</a:t>
            </a:r>
            <a:r>
              <a:rPr lang="en-US" altLang="zh-CN"/>
              <a:t>A</a:t>
            </a:r>
            <a:r>
              <a:rPr lang="en-US" altLang="zh-CN" baseline="30000"/>
              <a:t>2</a:t>
            </a:r>
            <a:r>
              <a:rPr lang="en-US" altLang="zh-CN"/>
              <a:t>={</a:t>
            </a:r>
            <a:r>
              <a:rPr lang="en-US" altLang="zh-CN">
                <a:solidFill>
                  <a:srgbClr val="FF0000"/>
                </a:solidFill>
              </a:rPr>
              <a:t>&lt;a,a&gt;,&lt;b,b&gt;</a:t>
            </a:r>
            <a:r>
              <a:rPr lang="en-US" altLang="zh-CN"/>
              <a:t>,&lt;a,b&gt;,&lt;b,a&gt;}</a:t>
            </a:r>
            <a:r>
              <a:rPr lang="zh-CN" altLang="en-US"/>
              <a:t>，所以</a:t>
            </a:r>
            <a:r>
              <a:rPr lang="en-US" altLang="zh-CN"/>
              <a:t>A</a:t>
            </a:r>
            <a:r>
              <a:rPr lang="zh-CN" altLang="en-US"/>
              <a:t>上具有自反性的关系</a:t>
            </a:r>
            <a:r>
              <a:rPr lang="en-US" altLang="zh-CN"/>
              <a:t>R</a:t>
            </a:r>
            <a:r>
              <a:rPr lang="zh-CN" altLang="en-US"/>
              <a:t>的个数为：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C(2,0) + C(2,1) + C(2,2) = 4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0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6A5AA23-47BD-4FBF-A1DE-23A7C800BF5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、对称性和反对称性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95400"/>
            <a:ext cx="8064500" cy="4878388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6.4.2 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是集合</a:t>
            </a:r>
            <a:r>
              <a:rPr lang="en-US" altLang="zh-CN"/>
              <a:t>A</a:t>
            </a:r>
            <a:r>
              <a:rPr lang="zh-CN" altLang="en-US"/>
              <a:t>上的关系。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对任意</a:t>
            </a:r>
            <a:r>
              <a:rPr lang="en-US" altLang="zh-CN"/>
              <a:t>x,y∈A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CC"/>
                </a:solidFill>
              </a:rPr>
              <a:t>如果</a:t>
            </a:r>
            <a:r>
              <a:rPr lang="en-US" altLang="zh-CN">
                <a:solidFill>
                  <a:srgbClr val="0000CC"/>
                </a:solidFill>
              </a:rPr>
              <a:t>&lt;x,y&gt;∈R</a:t>
            </a:r>
            <a:r>
              <a:rPr lang="zh-CN" altLang="en-US">
                <a:solidFill>
                  <a:srgbClr val="0000CC"/>
                </a:solidFill>
              </a:rPr>
              <a:t>，那么</a:t>
            </a:r>
            <a:r>
              <a:rPr lang="en-US" altLang="zh-CN">
                <a:solidFill>
                  <a:srgbClr val="0000CC"/>
                </a:solidFill>
              </a:rPr>
              <a:t>&lt;y,x&gt; ∈R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zh-CN" altLang="en-US"/>
              <a:t>则称关系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对称的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/>
              <a:t>Symmetric)</a:t>
            </a:r>
            <a:r>
              <a:rPr lang="zh-CN" altLang="en-US"/>
              <a:t>，或称</a:t>
            </a:r>
            <a:r>
              <a:rPr lang="en-US" altLang="zh-CN"/>
              <a:t>R</a:t>
            </a:r>
            <a:r>
              <a:rPr lang="zh-CN" altLang="en-US"/>
              <a:t>具有</a:t>
            </a:r>
            <a:r>
              <a:rPr lang="zh-CN" altLang="en-US">
                <a:solidFill>
                  <a:srgbClr val="FF0000"/>
                </a:solidFill>
              </a:rPr>
              <a:t>对称性</a:t>
            </a:r>
            <a:r>
              <a:rPr lang="en-US" altLang="zh-CN"/>
              <a:t>(Symmetry)</a:t>
            </a:r>
            <a:r>
              <a:rPr lang="zh-CN" altLang="en-US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对任意</a:t>
            </a:r>
            <a:r>
              <a:rPr lang="en-US" altLang="zh-CN"/>
              <a:t>x,y∈A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CC"/>
                </a:solidFill>
              </a:rPr>
              <a:t>如果</a:t>
            </a:r>
            <a:r>
              <a:rPr lang="en-US" altLang="zh-CN">
                <a:solidFill>
                  <a:srgbClr val="0000CC"/>
                </a:solidFill>
              </a:rPr>
              <a:t>&lt;x,y&gt;∈R</a:t>
            </a:r>
            <a:r>
              <a:rPr lang="zh-CN" altLang="en-US">
                <a:solidFill>
                  <a:srgbClr val="0000CC"/>
                </a:solidFill>
              </a:rPr>
              <a:t>且</a:t>
            </a:r>
            <a:r>
              <a:rPr lang="en-US" altLang="zh-CN">
                <a:solidFill>
                  <a:srgbClr val="0000CC"/>
                </a:solidFill>
              </a:rPr>
              <a:t>&lt;y,x&gt;∈R</a:t>
            </a:r>
            <a:r>
              <a:rPr lang="zh-CN" altLang="en-US">
                <a:solidFill>
                  <a:srgbClr val="0000CC"/>
                </a:solidFill>
              </a:rPr>
              <a:t>，那么</a:t>
            </a:r>
            <a:r>
              <a:rPr lang="en-US" altLang="zh-CN">
                <a:solidFill>
                  <a:srgbClr val="0000CC"/>
                </a:solidFill>
              </a:rPr>
              <a:t>x</a:t>
            </a:r>
            <a:r>
              <a:rPr lang="zh-CN" altLang="en-US">
                <a:solidFill>
                  <a:srgbClr val="0000CC"/>
                </a:solidFill>
              </a:rPr>
              <a:t>＝</a:t>
            </a:r>
            <a:r>
              <a:rPr lang="en-US" altLang="zh-CN">
                <a:solidFill>
                  <a:srgbClr val="0000CC"/>
                </a:solidFill>
              </a:rPr>
              <a:t>y</a:t>
            </a:r>
            <a:r>
              <a:rPr lang="zh-CN" altLang="en-US">
                <a:solidFill>
                  <a:srgbClr val="0000CC"/>
                </a:solidFill>
              </a:rPr>
              <a:t>（</a:t>
            </a:r>
            <a:r>
              <a:rPr lang="zh-CN" altLang="en-US">
                <a:solidFill>
                  <a:srgbClr val="800080"/>
                </a:solidFill>
              </a:rPr>
              <a:t>或者如果</a:t>
            </a:r>
            <a:r>
              <a:rPr lang="en-US" altLang="zh-CN">
                <a:solidFill>
                  <a:srgbClr val="800080"/>
                </a:solidFill>
              </a:rPr>
              <a:t>x</a:t>
            </a:r>
            <a:r>
              <a:rPr lang="zh-CN" altLang="en-US">
                <a:solidFill>
                  <a:srgbClr val="800080"/>
                </a:solidFill>
              </a:rPr>
              <a:t>≠</a:t>
            </a:r>
            <a:r>
              <a:rPr lang="en-US" altLang="zh-CN">
                <a:solidFill>
                  <a:srgbClr val="800080"/>
                </a:solidFill>
              </a:rPr>
              <a:t>y</a:t>
            </a:r>
            <a:r>
              <a:rPr lang="zh-CN" altLang="en-US">
                <a:solidFill>
                  <a:srgbClr val="800080"/>
                </a:solidFill>
              </a:rPr>
              <a:t>且</a:t>
            </a:r>
            <a:r>
              <a:rPr lang="en-US" altLang="zh-CN">
                <a:solidFill>
                  <a:srgbClr val="800080"/>
                </a:solidFill>
              </a:rPr>
              <a:t>&lt;x,y&gt;∈R</a:t>
            </a:r>
            <a:r>
              <a:rPr lang="zh-CN" altLang="en-US">
                <a:solidFill>
                  <a:srgbClr val="800080"/>
                </a:solidFill>
              </a:rPr>
              <a:t>，那么</a:t>
            </a:r>
            <a:r>
              <a:rPr lang="en-US" altLang="zh-CN">
                <a:solidFill>
                  <a:srgbClr val="800080"/>
                </a:solidFill>
              </a:rPr>
              <a:t>&lt;y,x&gt;</a:t>
            </a:r>
            <a:r>
              <a:rPr lang="zh-CN" altLang="en-US">
                <a:solidFill>
                  <a:srgbClr val="800080"/>
                </a:solidFill>
              </a:rPr>
              <a:t> </a:t>
            </a:r>
            <a:r>
              <a:rPr lang="en-US" altLang="zh-CN">
                <a:solidFill>
                  <a:srgbClr val="800080"/>
                </a:solidFill>
              </a:rPr>
              <a:t>∈R</a:t>
            </a:r>
            <a:r>
              <a:rPr lang="zh-CN" altLang="en-US">
                <a:solidFill>
                  <a:srgbClr val="0000CC"/>
                </a:solidFill>
              </a:rPr>
              <a:t>），</a:t>
            </a:r>
            <a:r>
              <a:rPr lang="zh-CN" altLang="en-US"/>
              <a:t>则称关系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反对称的</a:t>
            </a:r>
            <a:r>
              <a:rPr lang="en-US" altLang="zh-CN"/>
              <a:t>(Antisymmetric)</a:t>
            </a:r>
            <a:r>
              <a:rPr lang="zh-CN" altLang="en-US"/>
              <a:t>，或称</a:t>
            </a:r>
            <a:r>
              <a:rPr lang="en-US" altLang="zh-CN"/>
              <a:t>R</a:t>
            </a:r>
            <a:r>
              <a:rPr lang="zh-CN" altLang="en-US"/>
              <a:t>具有</a:t>
            </a:r>
            <a:r>
              <a:rPr lang="zh-CN" altLang="en-US">
                <a:solidFill>
                  <a:srgbClr val="FF0000"/>
                </a:solidFill>
              </a:rPr>
              <a:t>反对称性</a:t>
            </a:r>
            <a:r>
              <a:rPr lang="en-US" altLang="zh-CN"/>
              <a:t>(Antisymmetry)</a:t>
            </a:r>
            <a:r>
              <a:rPr lang="zh-CN" altLang="en-US"/>
              <a:t>。</a:t>
            </a:r>
          </a:p>
        </p:txBody>
      </p:sp>
      <p:sp>
        <p:nvSpPr>
          <p:cNvPr id="200709" name="Line 4"/>
          <p:cNvSpPr>
            <a:spLocks noChangeShapeType="1"/>
          </p:cNvSpPr>
          <p:nvPr/>
        </p:nvSpPr>
        <p:spPr bwMode="auto">
          <a:xfrm flipH="1">
            <a:off x="1319213" y="4749800"/>
            <a:ext cx="193675" cy="2889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25F5CAE-D712-49EC-98A5-63FFD4C4C8A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符号化</a:t>
            </a:r>
          </a:p>
        </p:txBody>
      </p:sp>
      <p:sp>
        <p:nvSpPr>
          <p:cNvPr id="1540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424863" cy="5240337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>
                <a:solidFill>
                  <a:srgbClr val="0000CC"/>
                </a:solidFill>
              </a:rPr>
              <a:t>R</a:t>
            </a:r>
            <a:r>
              <a:rPr lang="zh-CN" altLang="en-US" sz="2400">
                <a:solidFill>
                  <a:srgbClr val="0000CC"/>
                </a:solidFill>
              </a:rPr>
              <a:t>在</a:t>
            </a:r>
            <a:r>
              <a:rPr lang="en-US" altLang="zh-CN" sz="2400">
                <a:solidFill>
                  <a:srgbClr val="0000CC"/>
                </a:solidFill>
              </a:rPr>
              <a:t>A</a:t>
            </a:r>
            <a:r>
              <a:rPr lang="zh-CN" altLang="en-US" sz="2400">
                <a:solidFill>
                  <a:srgbClr val="0000CC"/>
                </a:solidFill>
              </a:rPr>
              <a:t>上是对称的</a:t>
            </a:r>
            <a:r>
              <a:rPr lang="zh-CN" altLang="en-US" sz="24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14400" lvl="1" indent="-4572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/>
              <a:t>(</a:t>
            </a:r>
            <a:r>
              <a:rPr lang="zh-CN" altLang="en-US" sz="2400">
                <a:sym typeface="Symbol" panose="05050102010706020507" pitchFamily="18" charset="2"/>
              </a:rPr>
              <a:t></a:t>
            </a:r>
            <a:r>
              <a:rPr lang="es-ES" altLang="zh-CN" sz="2400"/>
              <a:t>x)(</a:t>
            </a:r>
            <a:r>
              <a:rPr lang="zh-CN" altLang="en-US" sz="2400">
                <a:sym typeface="Symbol" panose="05050102010706020507" pitchFamily="18" charset="2"/>
              </a:rPr>
              <a:t></a:t>
            </a:r>
            <a:r>
              <a:rPr lang="es-ES" altLang="zh-CN" sz="2400"/>
              <a:t>y)((x∈A)∧(y∈A)∧(&lt;x,y&gt;∈R)</a:t>
            </a:r>
          </a:p>
          <a:p>
            <a:pPr marL="914400" lvl="1" indent="-457200" algn="r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/>
              <a:t>					→(&lt;y,x&gt;∈R))=1</a:t>
            </a:r>
          </a:p>
          <a:p>
            <a:pPr marL="457200" indent="-4572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s-ES" altLang="zh-CN" sz="2400">
                <a:solidFill>
                  <a:srgbClr val="0000FF"/>
                </a:solidFill>
              </a:rPr>
              <a:t>R</a:t>
            </a:r>
            <a:r>
              <a:rPr lang="zh-CN" altLang="es-ES" sz="2400">
                <a:solidFill>
                  <a:srgbClr val="0000FF"/>
                </a:solidFill>
              </a:rPr>
              <a:t>在</a:t>
            </a:r>
            <a:r>
              <a:rPr lang="es-ES" altLang="zh-CN" sz="2400">
                <a:solidFill>
                  <a:srgbClr val="0000FF"/>
                </a:solidFill>
              </a:rPr>
              <a:t>A</a:t>
            </a:r>
            <a:r>
              <a:rPr lang="zh-CN" altLang="es-ES" sz="2400">
                <a:solidFill>
                  <a:srgbClr val="0000FF"/>
                </a:solidFill>
              </a:rPr>
              <a:t>上是反对称的</a:t>
            </a:r>
            <a:r>
              <a:rPr lang="zh-CN" altLang="en-US" sz="24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14400" lvl="1" indent="-4572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/>
              <a:t>(</a:t>
            </a:r>
            <a:r>
              <a:rPr lang="zh-CN" altLang="en-US" sz="2400">
                <a:sym typeface="Symbol" panose="05050102010706020507" pitchFamily="18" charset="2"/>
              </a:rPr>
              <a:t></a:t>
            </a:r>
            <a:r>
              <a:rPr lang="es-ES" altLang="zh-CN" sz="2400"/>
              <a:t>x)(</a:t>
            </a:r>
            <a:r>
              <a:rPr lang="zh-CN" altLang="en-US" sz="2400">
                <a:sym typeface="Symbol" panose="05050102010706020507" pitchFamily="18" charset="2"/>
              </a:rPr>
              <a:t></a:t>
            </a:r>
            <a:r>
              <a:rPr lang="es-ES" altLang="zh-CN" sz="2400"/>
              <a:t>y)((x∈A)∧(y∈A)∧(&lt;x,y&gt;∈R)</a:t>
            </a:r>
          </a:p>
          <a:p>
            <a:pPr marL="914400" lvl="1" indent="-457200" algn="r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/>
              <a:t>∧(&lt;y,x&gt;∈R)→(x=y))=1</a:t>
            </a:r>
          </a:p>
          <a:p>
            <a:pPr marL="457200" indent="-4572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s-ES" altLang="zh-CN" sz="2400">
                <a:solidFill>
                  <a:srgbClr val="0000FF"/>
                </a:solidFill>
              </a:rPr>
              <a:t>R</a:t>
            </a:r>
            <a:r>
              <a:rPr lang="zh-CN" altLang="es-ES" sz="2400">
                <a:solidFill>
                  <a:srgbClr val="0000FF"/>
                </a:solidFill>
              </a:rPr>
              <a:t>在</a:t>
            </a:r>
            <a:r>
              <a:rPr lang="es-ES" altLang="zh-CN" sz="2400">
                <a:solidFill>
                  <a:srgbClr val="0000FF"/>
                </a:solidFill>
              </a:rPr>
              <a:t>A</a:t>
            </a:r>
            <a:r>
              <a:rPr lang="zh-CN" altLang="es-ES" sz="2400">
                <a:solidFill>
                  <a:srgbClr val="0000FF"/>
                </a:solidFill>
              </a:rPr>
              <a:t>上不是对称的</a:t>
            </a:r>
            <a:r>
              <a:rPr lang="zh-CN" altLang="en-US" sz="24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14400" lvl="1" indent="-457200" algn="l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s-ES" altLang="zh-CN" sz="2400"/>
              <a:t>(</a:t>
            </a:r>
            <a:r>
              <a:rPr lang="zh-CN" altLang="en-US" sz="2400">
                <a:sym typeface="Symbol" panose="05050102010706020507" pitchFamily="18" charset="2"/>
              </a:rPr>
              <a:t></a:t>
            </a:r>
            <a:r>
              <a:rPr lang="es-ES" altLang="zh-CN" sz="2400"/>
              <a:t>x)(</a:t>
            </a:r>
            <a:r>
              <a:rPr lang="zh-CN" altLang="en-US" sz="2400">
                <a:sym typeface="Symbol" panose="05050102010706020507" pitchFamily="18" charset="2"/>
              </a:rPr>
              <a:t></a:t>
            </a:r>
            <a:r>
              <a:rPr lang="es-ES" altLang="zh-CN" sz="2400"/>
              <a:t>y)((x∈A)∧(y∈A)∧(&lt;x,y&gt;∈R)∧(&lt;y,x&gt;  R)=1</a:t>
            </a:r>
          </a:p>
          <a:p>
            <a:pPr marL="457200" indent="-4572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s-ES" altLang="zh-CN" sz="2400">
                <a:solidFill>
                  <a:srgbClr val="0000FF"/>
                </a:solidFill>
              </a:rPr>
              <a:t>R</a:t>
            </a:r>
            <a:r>
              <a:rPr lang="zh-CN" altLang="es-ES" sz="2400">
                <a:solidFill>
                  <a:srgbClr val="0000FF"/>
                </a:solidFill>
              </a:rPr>
              <a:t>在</a:t>
            </a:r>
            <a:r>
              <a:rPr lang="es-ES" altLang="zh-CN" sz="2400">
                <a:solidFill>
                  <a:srgbClr val="0000FF"/>
                </a:solidFill>
              </a:rPr>
              <a:t>A</a:t>
            </a:r>
            <a:r>
              <a:rPr lang="zh-CN" altLang="es-ES" sz="2400">
                <a:solidFill>
                  <a:srgbClr val="0000FF"/>
                </a:solidFill>
              </a:rPr>
              <a:t>上不是反对称的</a:t>
            </a:r>
            <a:r>
              <a:rPr lang="zh-CN" altLang="en-US" sz="24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14400" lvl="1" indent="-457200" algn="l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/>
              <a:t>(</a:t>
            </a:r>
            <a:r>
              <a:rPr lang="zh-CN" altLang="en-US" sz="2400">
                <a:sym typeface="Symbol" panose="05050102010706020507" pitchFamily="18" charset="2"/>
              </a:rPr>
              <a:t></a:t>
            </a:r>
            <a:r>
              <a:rPr lang="es-ES" altLang="zh-CN" sz="2400"/>
              <a:t>x)(</a:t>
            </a:r>
            <a:r>
              <a:rPr lang="zh-CN" altLang="en-US" sz="2400">
                <a:sym typeface="Symbol" panose="05050102010706020507" pitchFamily="18" charset="2"/>
              </a:rPr>
              <a:t></a:t>
            </a:r>
            <a:r>
              <a:rPr lang="es-ES" altLang="zh-CN" sz="2400"/>
              <a:t>y)((x∈A)∧(y∈A)∧(x≠y)</a:t>
            </a:r>
          </a:p>
          <a:p>
            <a:pPr marL="914400" lvl="1" indent="-457200" algn="r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/>
              <a:t>			 ∧(&lt;x,y&gt;∈R)∧(&lt;y,x&gt;∈R))=1</a:t>
            </a:r>
            <a:endParaRPr lang="zh-CN" altLang="en-US" sz="2400"/>
          </a:p>
        </p:txBody>
      </p:sp>
      <p:graphicFrame>
        <p:nvGraphicFramePr>
          <p:cNvPr id="1540107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85113" y="4762500"/>
          <a:ext cx="412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3" name="Equation" r:id="rId4" imgW="126835" imgH="152202" progId="Equation.DSMT4">
                  <p:embed/>
                </p:oleObj>
              </mc:Choice>
              <mc:Fallback>
                <p:oleObj name="Equation" r:id="rId4" imgW="126835" imgH="152202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762500"/>
                        <a:ext cx="4127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0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0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40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0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0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40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0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0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0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0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40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0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0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0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00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5B2D3FF-6BA3-4895-9FAB-801361A03CC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s-ES" altLang="zh-CN"/>
              <a:t>6.4.2</a:t>
            </a:r>
            <a:endParaRPr lang="zh-CN" altLang="en-US"/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2863"/>
            <a:ext cx="8064500" cy="47085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设</a:t>
            </a:r>
            <a:r>
              <a:rPr lang="es-ES" altLang="zh-CN"/>
              <a:t>A={1,2,3,4}</a:t>
            </a:r>
            <a:r>
              <a:rPr lang="zh-CN" altLang="es-E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定义</a:t>
            </a:r>
            <a:r>
              <a:rPr lang="es-ES" altLang="zh-CN"/>
              <a:t>A</a:t>
            </a:r>
            <a:r>
              <a:rPr lang="zh-CN" altLang="es-ES"/>
              <a:t>上的关系</a:t>
            </a:r>
            <a:r>
              <a:rPr lang="es-ES" altLang="zh-CN"/>
              <a:t>R,S,T</a:t>
            </a:r>
            <a:r>
              <a:rPr lang="zh-CN" altLang="es-ES"/>
              <a:t>和</a:t>
            </a:r>
            <a:r>
              <a:rPr lang="es-ES" altLang="zh-CN"/>
              <a:t>V</a:t>
            </a:r>
            <a:r>
              <a:rPr lang="zh-CN" altLang="es-ES"/>
              <a:t>如下：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（</a:t>
            </a:r>
            <a:r>
              <a:rPr lang="es-ES" altLang="zh-CN"/>
              <a:t>1</a:t>
            </a:r>
            <a:r>
              <a:rPr lang="zh-CN" altLang="es-ES"/>
              <a:t>）</a:t>
            </a:r>
            <a:r>
              <a:rPr lang="es-ES" altLang="zh-CN"/>
              <a:t>R={&lt;1,1&gt;,&lt;1,3&gt;,&lt;3,1&gt;,&lt;4,4&gt;}</a:t>
            </a:r>
            <a:r>
              <a:rPr lang="zh-CN" altLang="es-E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（</a:t>
            </a:r>
            <a:r>
              <a:rPr lang="es-ES" altLang="zh-CN"/>
              <a:t>2</a:t>
            </a:r>
            <a:r>
              <a:rPr lang="zh-CN" altLang="es-ES"/>
              <a:t>）</a:t>
            </a:r>
            <a:r>
              <a:rPr lang="es-ES" altLang="zh-CN"/>
              <a:t>S={&lt;1,1&gt;,&lt;1,3&gt;,&lt;1,4&gt;,&lt;2,4&gt;}</a:t>
            </a:r>
            <a:r>
              <a:rPr lang="zh-CN" altLang="es-E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（</a:t>
            </a:r>
            <a:r>
              <a:rPr lang="es-ES" altLang="zh-CN"/>
              <a:t>3</a:t>
            </a:r>
            <a:r>
              <a:rPr lang="zh-CN" altLang="es-ES"/>
              <a:t>）</a:t>
            </a:r>
            <a:r>
              <a:rPr lang="es-ES" altLang="zh-CN"/>
              <a:t>T={&lt;1,1&gt;,&lt;1,2&gt;,&lt;1,3&gt;,&lt;3,1&gt;,&lt;1,4&gt;}</a:t>
            </a:r>
            <a:r>
              <a:rPr lang="zh-CN" altLang="es-E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（</a:t>
            </a:r>
            <a:r>
              <a:rPr lang="es-ES" altLang="zh-CN"/>
              <a:t>4</a:t>
            </a:r>
            <a:r>
              <a:rPr lang="zh-CN" altLang="es-ES"/>
              <a:t>）</a:t>
            </a:r>
            <a:r>
              <a:rPr lang="es-ES" altLang="zh-CN"/>
              <a:t>V={&lt;1,1&gt;,&lt;2,2&gt;,&lt;3,3&gt;,&lt;4,4&gt;}</a:t>
            </a:r>
            <a:r>
              <a:rPr lang="zh-CN" altLang="es-E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>
                <a:solidFill>
                  <a:srgbClr val="0000CC"/>
                </a:solidFill>
              </a:rPr>
              <a:t>试判定它们是否具有对称性和反对称性，并写出</a:t>
            </a:r>
            <a:r>
              <a:rPr lang="es-ES" altLang="zh-CN">
                <a:solidFill>
                  <a:srgbClr val="0000CC"/>
                </a:solidFill>
              </a:rPr>
              <a:t>R,S,T</a:t>
            </a:r>
            <a:r>
              <a:rPr lang="zh-CN" altLang="es-ES">
                <a:solidFill>
                  <a:srgbClr val="0000CC"/>
                </a:solidFill>
              </a:rPr>
              <a:t>和</a:t>
            </a:r>
            <a:r>
              <a:rPr lang="en-US" altLang="zh-CN">
                <a:solidFill>
                  <a:srgbClr val="0000CC"/>
                </a:solidFill>
              </a:rPr>
              <a:t>V</a:t>
            </a:r>
            <a:r>
              <a:rPr lang="zh-CN" altLang="en-US">
                <a:solidFill>
                  <a:srgbClr val="0000CC"/>
                </a:solidFill>
              </a:rPr>
              <a:t>的关系矩阵和画出相应的关系图。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19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786FB80-263D-424B-9242-F1D8769E284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82613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解（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8208962" cy="4506912"/>
          </a:xfrm>
        </p:spPr>
        <p:txBody>
          <a:bodyPr/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lphaLcParenR"/>
            </a:pPr>
            <a:r>
              <a:rPr lang="zh-CN" altLang="en-US"/>
              <a:t>关系</a:t>
            </a:r>
            <a:r>
              <a:rPr lang="en-US" altLang="zh-CN"/>
              <a:t>R</a:t>
            </a:r>
            <a:r>
              <a:rPr lang="zh-CN" altLang="en-US">
                <a:solidFill>
                  <a:srgbClr val="0000CC"/>
                </a:solidFill>
              </a:rPr>
              <a:t>是对称的</a:t>
            </a:r>
            <a:r>
              <a:rPr lang="zh-CN" altLang="en-US"/>
              <a:t>；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lphaLcParenR"/>
            </a:pPr>
            <a:r>
              <a:rPr lang="zh-CN" altLang="en-US"/>
              <a:t>关系</a:t>
            </a:r>
            <a:r>
              <a:rPr lang="en-US" altLang="zh-CN"/>
              <a:t>S</a:t>
            </a:r>
            <a:r>
              <a:rPr lang="zh-CN" altLang="en-US">
                <a:solidFill>
                  <a:srgbClr val="0000CC"/>
                </a:solidFill>
              </a:rPr>
              <a:t>是反对称的；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lphaLcParenR"/>
            </a:pPr>
            <a:r>
              <a:rPr lang="zh-CN" altLang="en-US"/>
              <a:t>在关系</a:t>
            </a:r>
            <a:r>
              <a:rPr lang="en-US" altLang="zh-CN"/>
              <a:t>T</a:t>
            </a:r>
            <a:r>
              <a:rPr lang="zh-CN" altLang="en-US"/>
              <a:t>中，</a:t>
            </a:r>
            <a:r>
              <a:rPr lang="zh-CN" altLang="en-US">
                <a:solidFill>
                  <a:srgbClr val="FF0000"/>
                </a:solidFill>
              </a:rPr>
              <a:t>有</a:t>
            </a:r>
            <a:r>
              <a:rPr lang="en-US" altLang="zh-CN">
                <a:solidFill>
                  <a:srgbClr val="FF0000"/>
                </a:solidFill>
              </a:rPr>
              <a:t>&lt;1,2&gt;</a:t>
            </a:r>
            <a:r>
              <a:rPr lang="zh-CN" altLang="en-US">
                <a:solidFill>
                  <a:srgbClr val="FF0000"/>
                </a:solidFill>
              </a:rPr>
              <a:t>，但没有</a:t>
            </a:r>
            <a:r>
              <a:rPr lang="en-US" altLang="zh-CN">
                <a:solidFill>
                  <a:srgbClr val="FF0000"/>
                </a:solidFill>
              </a:rPr>
              <a:t>&lt;2,1&gt;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/>
              <a:t>即</a:t>
            </a:r>
            <a:r>
              <a:rPr lang="en-US" altLang="zh-CN"/>
              <a:t>S</a:t>
            </a:r>
            <a:r>
              <a:rPr lang="zh-CN" altLang="en-US"/>
              <a:t>不是对称的；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/>
              <a:t>   另外</a:t>
            </a:r>
            <a:r>
              <a:rPr lang="zh-CN" altLang="en-US">
                <a:solidFill>
                  <a:srgbClr val="FF0000"/>
                </a:solidFill>
              </a:rPr>
              <a:t>有</a:t>
            </a:r>
            <a:r>
              <a:rPr lang="en-US" altLang="zh-CN">
                <a:solidFill>
                  <a:srgbClr val="FF0000"/>
                </a:solidFill>
              </a:rPr>
              <a:t>&lt;1,3&gt;</a:t>
            </a:r>
            <a:r>
              <a:rPr lang="zh-CN" altLang="en-US">
                <a:solidFill>
                  <a:srgbClr val="FF0000"/>
                </a:solidFill>
              </a:rPr>
              <a:t>，且有</a:t>
            </a:r>
            <a:r>
              <a:rPr lang="en-US" altLang="zh-CN">
                <a:solidFill>
                  <a:srgbClr val="FF0000"/>
                </a:solidFill>
              </a:rPr>
              <a:t>&lt;3,1&gt;</a:t>
            </a:r>
            <a:r>
              <a:rPr lang="zh-CN" altLang="en-US"/>
              <a:t>，但是</a:t>
            </a:r>
            <a:r>
              <a:rPr lang="en-US" altLang="zh-CN"/>
              <a:t>1≠3</a:t>
            </a:r>
            <a:r>
              <a:rPr lang="zh-CN" altLang="en-US"/>
              <a:t>，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/>
              <a:t>   即</a:t>
            </a:r>
            <a:r>
              <a:rPr lang="en-US" altLang="zh-CN"/>
              <a:t>S</a:t>
            </a:r>
            <a:r>
              <a:rPr lang="zh-CN" altLang="en-US"/>
              <a:t>不是反对称的。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>
                <a:solidFill>
                  <a:srgbClr val="0000CC"/>
                </a:solidFill>
              </a:rPr>
              <a:t>因此</a:t>
            </a:r>
            <a:r>
              <a:rPr lang="en-US" altLang="zh-CN">
                <a:solidFill>
                  <a:srgbClr val="0000CC"/>
                </a:solidFill>
              </a:rPr>
              <a:t>T</a:t>
            </a:r>
            <a:r>
              <a:rPr lang="zh-CN" altLang="en-US">
                <a:solidFill>
                  <a:srgbClr val="0000CC"/>
                </a:solidFill>
              </a:rPr>
              <a:t>既不是对称的，也不是反对称的；</a:t>
            </a:r>
          </a:p>
          <a:p>
            <a:pPr marL="457200" indent="-457200" algn="l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lphaLcParenR"/>
            </a:pPr>
            <a:r>
              <a:rPr lang="zh-CN" altLang="en-US"/>
              <a:t>在关系</a:t>
            </a:r>
            <a:r>
              <a:rPr lang="en-US" altLang="zh-CN"/>
              <a:t>V</a:t>
            </a:r>
            <a:r>
              <a:rPr lang="zh-CN" altLang="en-US"/>
              <a:t>中，</a:t>
            </a:r>
            <a:r>
              <a:rPr lang="zh-CN" altLang="en-US">
                <a:solidFill>
                  <a:srgbClr val="FF0000"/>
                </a:solidFill>
              </a:rPr>
              <a:t>对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任意</a:t>
            </a:r>
            <a:r>
              <a:rPr lang="es-ES" altLang="zh-CN">
                <a:solidFill>
                  <a:srgbClr val="FF0000"/>
                </a:solidFill>
              </a:rPr>
              <a:t>x,y∈A</a:t>
            </a:r>
            <a:r>
              <a:rPr lang="zh-CN" altLang="es-ES">
                <a:solidFill>
                  <a:srgbClr val="FF0000"/>
                </a:solidFill>
              </a:rPr>
              <a:t>，</a:t>
            </a:r>
            <a:r>
              <a:rPr lang="es-ES" altLang="zh-CN">
                <a:solidFill>
                  <a:srgbClr val="FF0000"/>
                </a:solidFill>
              </a:rPr>
              <a:t>x≠y</a:t>
            </a:r>
            <a:r>
              <a:rPr lang="zh-CN" altLang="es-ES">
                <a:solidFill>
                  <a:srgbClr val="FF0000"/>
                </a:solidFill>
              </a:rPr>
              <a:t>时都有</a:t>
            </a:r>
            <a:r>
              <a:rPr lang="es-ES" altLang="zh-CN">
                <a:solidFill>
                  <a:srgbClr val="FF0000"/>
                </a:solidFill>
              </a:rPr>
              <a:t>&lt;x,y&gt;  R</a:t>
            </a:r>
            <a:r>
              <a:rPr lang="zh-CN" altLang="es-E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V</a:t>
            </a:r>
            <a:r>
              <a:rPr lang="zh-CN" altLang="en-US">
                <a:solidFill>
                  <a:srgbClr val="0000CC"/>
                </a:solidFill>
              </a:rPr>
              <a:t>既是对称的，也是反对称的。</a:t>
            </a:r>
          </a:p>
        </p:txBody>
      </p:sp>
      <p:graphicFrame>
        <p:nvGraphicFramePr>
          <p:cNvPr id="15462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69288" y="489108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9" name="Equation" r:id="rId4" imgW="114266" imgH="142943" progId="Equation.DSMT4">
                  <p:embed/>
                </p:oleObj>
              </mc:Choice>
              <mc:Fallback>
                <p:oleObj name="Equation" r:id="rId4" imgW="114266" imgH="142943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288" y="489108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4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4FC7443-853C-42D7-BBCA-8412BFEA9E5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0890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2089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208902" name="Rectangle 5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pSp>
        <p:nvGrpSpPr>
          <p:cNvPr id="2" name="Group 11"/>
          <p:cNvGrpSpPr>
            <a:grpSpLocks noChangeAspect="1"/>
          </p:cNvGrpSpPr>
          <p:nvPr/>
        </p:nvGrpSpPr>
        <p:grpSpPr bwMode="auto">
          <a:xfrm>
            <a:off x="1116013" y="4437063"/>
            <a:ext cx="7377112" cy="2047875"/>
            <a:chOff x="936" y="2866"/>
            <a:chExt cx="3718" cy="1032"/>
          </a:xfrm>
        </p:grpSpPr>
        <p:sp>
          <p:nvSpPr>
            <p:cNvPr id="208909" name="Freeform 12"/>
            <p:cNvSpPr>
              <a:spLocks noChangeAspect="1"/>
            </p:cNvSpPr>
            <p:nvPr/>
          </p:nvSpPr>
          <p:spPr bwMode="auto">
            <a:xfrm>
              <a:off x="2140" y="3031"/>
              <a:ext cx="516" cy="1"/>
            </a:xfrm>
            <a:custGeom>
              <a:avLst/>
              <a:gdLst>
                <a:gd name="T0" fmla="*/ 0 w 890"/>
                <a:gd name="T1" fmla="*/ 0 h 1"/>
                <a:gd name="T2" fmla="*/ 20 w 890"/>
                <a:gd name="T3" fmla="*/ 0 h 1"/>
                <a:gd name="T4" fmla="*/ 0 60000 65536"/>
                <a:gd name="T5" fmla="*/ 0 60000 65536"/>
                <a:gd name="T6" fmla="*/ 0 w 890"/>
                <a:gd name="T7" fmla="*/ 0 h 1"/>
                <a:gd name="T8" fmla="*/ 890 w 8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0" h="1">
                  <a:moveTo>
                    <a:pt x="0" y="0"/>
                  </a:moveTo>
                  <a:lnTo>
                    <a:pt x="89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0" name="Arc 13"/>
            <p:cNvSpPr>
              <a:spLocks noChangeAspect="1"/>
            </p:cNvSpPr>
            <p:nvPr/>
          </p:nvSpPr>
          <p:spPr bwMode="auto">
            <a:xfrm rot="240000" flipH="1">
              <a:off x="936" y="2963"/>
              <a:ext cx="197" cy="18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1" name="Text Box 14"/>
            <p:cNvSpPr txBox="1">
              <a:spLocks noChangeAspect="1" noChangeArrowheads="1"/>
            </p:cNvSpPr>
            <p:nvPr/>
          </p:nvSpPr>
          <p:spPr bwMode="auto">
            <a:xfrm>
              <a:off x="954" y="2918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12" name="Oval 15"/>
            <p:cNvSpPr>
              <a:spLocks noChangeAspect="1" noChangeArrowheads="1"/>
            </p:cNvSpPr>
            <p:nvPr/>
          </p:nvSpPr>
          <p:spPr bwMode="auto">
            <a:xfrm>
              <a:off x="1667" y="3031"/>
              <a:ext cx="33" cy="3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13" name="Oval 16"/>
            <p:cNvSpPr>
              <a:spLocks noChangeAspect="1" noChangeArrowheads="1"/>
            </p:cNvSpPr>
            <p:nvPr/>
          </p:nvSpPr>
          <p:spPr bwMode="auto">
            <a:xfrm>
              <a:off x="1116" y="3517"/>
              <a:ext cx="33" cy="3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14" name="Text Box 17"/>
            <p:cNvSpPr txBox="1">
              <a:spLocks noChangeAspect="1" noChangeArrowheads="1"/>
            </p:cNvSpPr>
            <p:nvPr/>
          </p:nvSpPr>
          <p:spPr bwMode="auto">
            <a:xfrm>
              <a:off x="954" y="3397"/>
              <a:ext cx="20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15" name="Oval 18"/>
            <p:cNvSpPr>
              <a:spLocks noChangeAspect="1" noChangeArrowheads="1"/>
            </p:cNvSpPr>
            <p:nvPr/>
          </p:nvSpPr>
          <p:spPr bwMode="auto">
            <a:xfrm>
              <a:off x="1667" y="3517"/>
              <a:ext cx="33" cy="3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16" name="Text Box 19"/>
            <p:cNvSpPr txBox="1">
              <a:spLocks noChangeAspect="1" noChangeArrowheads="1"/>
            </p:cNvSpPr>
            <p:nvPr/>
          </p:nvSpPr>
          <p:spPr bwMode="auto">
            <a:xfrm>
              <a:off x="1667" y="2918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17" name="Text Box 20"/>
            <p:cNvSpPr txBox="1">
              <a:spLocks noChangeAspect="1" noChangeArrowheads="1"/>
            </p:cNvSpPr>
            <p:nvPr/>
          </p:nvSpPr>
          <p:spPr bwMode="auto">
            <a:xfrm>
              <a:off x="1667" y="3397"/>
              <a:ext cx="20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4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18" name="Arc 21"/>
            <p:cNvSpPr>
              <a:spLocks noChangeAspect="1"/>
            </p:cNvSpPr>
            <p:nvPr/>
          </p:nvSpPr>
          <p:spPr bwMode="auto">
            <a:xfrm rot="-9780000">
              <a:off x="1494" y="3398"/>
              <a:ext cx="197" cy="18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9" name="Freeform 22"/>
            <p:cNvSpPr>
              <a:spLocks noChangeAspect="1"/>
            </p:cNvSpPr>
            <p:nvPr/>
          </p:nvSpPr>
          <p:spPr bwMode="auto">
            <a:xfrm>
              <a:off x="2133" y="3041"/>
              <a:ext cx="529" cy="472"/>
            </a:xfrm>
            <a:custGeom>
              <a:avLst/>
              <a:gdLst>
                <a:gd name="T0" fmla="*/ 0 w 910"/>
                <a:gd name="T1" fmla="*/ 0 h 880"/>
                <a:gd name="T2" fmla="*/ 20 w 910"/>
                <a:gd name="T3" fmla="*/ 11 h 880"/>
                <a:gd name="T4" fmla="*/ 0 60000 65536"/>
                <a:gd name="T5" fmla="*/ 0 60000 65536"/>
                <a:gd name="T6" fmla="*/ 0 w 910"/>
                <a:gd name="T7" fmla="*/ 0 h 880"/>
                <a:gd name="T8" fmla="*/ 910 w 910"/>
                <a:gd name="T9" fmla="*/ 880 h 8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0" h="880">
                  <a:moveTo>
                    <a:pt x="0" y="0"/>
                  </a:moveTo>
                  <a:lnTo>
                    <a:pt x="910" y="8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0" name="Freeform 23"/>
            <p:cNvSpPr>
              <a:spLocks noChangeAspect="1"/>
            </p:cNvSpPr>
            <p:nvPr/>
          </p:nvSpPr>
          <p:spPr bwMode="auto">
            <a:xfrm>
              <a:off x="2140" y="3518"/>
              <a:ext cx="528" cy="1"/>
            </a:xfrm>
            <a:custGeom>
              <a:avLst/>
              <a:gdLst>
                <a:gd name="T0" fmla="*/ 0 w 910"/>
                <a:gd name="T1" fmla="*/ 0 h 1"/>
                <a:gd name="T2" fmla="*/ 20 w 910"/>
                <a:gd name="T3" fmla="*/ 0 h 1"/>
                <a:gd name="T4" fmla="*/ 0 60000 65536"/>
                <a:gd name="T5" fmla="*/ 0 60000 65536"/>
                <a:gd name="T6" fmla="*/ 0 w 910"/>
                <a:gd name="T7" fmla="*/ 0 h 1"/>
                <a:gd name="T8" fmla="*/ 910 w 91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0" h="1">
                  <a:moveTo>
                    <a:pt x="0" y="0"/>
                  </a:moveTo>
                  <a:lnTo>
                    <a:pt x="91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1" name="Text Box 24"/>
            <p:cNvSpPr txBox="1">
              <a:spLocks noChangeAspect="1" noChangeArrowheads="1"/>
            </p:cNvSpPr>
            <p:nvPr/>
          </p:nvSpPr>
          <p:spPr bwMode="auto">
            <a:xfrm>
              <a:off x="1104" y="3648"/>
              <a:ext cx="35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330066"/>
                  </a:solidFill>
                </a:rPr>
                <a:t> </a:t>
              </a:r>
              <a:r>
                <a:rPr lang="en-US" altLang="zh-CN" sz="2400">
                  <a:solidFill>
                    <a:srgbClr val="330066"/>
                  </a:solidFill>
                </a:rPr>
                <a:t>(a)           (b)         (c)        (d)</a:t>
              </a:r>
            </a:p>
          </p:txBody>
        </p:sp>
        <p:sp>
          <p:nvSpPr>
            <p:cNvPr id="208922" name="Freeform 25"/>
            <p:cNvSpPr>
              <a:spLocks noChangeAspect="1"/>
            </p:cNvSpPr>
            <p:nvPr/>
          </p:nvSpPr>
          <p:spPr bwMode="auto">
            <a:xfrm>
              <a:off x="3111" y="3041"/>
              <a:ext cx="534" cy="466"/>
            </a:xfrm>
            <a:custGeom>
              <a:avLst/>
              <a:gdLst>
                <a:gd name="T0" fmla="*/ 0 w 920"/>
                <a:gd name="T1" fmla="*/ 0 h 870"/>
                <a:gd name="T2" fmla="*/ 20 w 920"/>
                <a:gd name="T3" fmla="*/ 11 h 870"/>
                <a:gd name="T4" fmla="*/ 0 60000 65536"/>
                <a:gd name="T5" fmla="*/ 0 60000 65536"/>
                <a:gd name="T6" fmla="*/ 0 w 920"/>
                <a:gd name="T7" fmla="*/ 0 h 870"/>
                <a:gd name="T8" fmla="*/ 920 w 920"/>
                <a:gd name="T9" fmla="*/ 870 h 8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0" h="870">
                  <a:moveTo>
                    <a:pt x="0" y="0"/>
                  </a:moveTo>
                  <a:lnTo>
                    <a:pt x="920" y="8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3" name="Freeform 26"/>
            <p:cNvSpPr>
              <a:spLocks noChangeAspect="1"/>
            </p:cNvSpPr>
            <p:nvPr/>
          </p:nvSpPr>
          <p:spPr bwMode="auto">
            <a:xfrm>
              <a:off x="3106" y="3052"/>
              <a:ext cx="0" cy="455"/>
            </a:xfrm>
            <a:custGeom>
              <a:avLst/>
              <a:gdLst>
                <a:gd name="T0" fmla="*/ 0 w 1"/>
                <a:gd name="T1" fmla="*/ 0 h 850"/>
                <a:gd name="T2" fmla="*/ 0 w 1"/>
                <a:gd name="T3" fmla="*/ 11 h 850"/>
                <a:gd name="T4" fmla="*/ 0 60000 65536"/>
                <a:gd name="T5" fmla="*/ 0 60000 65536"/>
                <a:gd name="T6" fmla="*/ 0 w 1"/>
                <a:gd name="T7" fmla="*/ 0 h 850"/>
                <a:gd name="T8" fmla="*/ 0 w 1"/>
                <a:gd name="T9" fmla="*/ 850 h 8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50">
                  <a:moveTo>
                    <a:pt x="0" y="0"/>
                  </a:moveTo>
                  <a:lnTo>
                    <a:pt x="0" y="8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4" name="Freeform 27"/>
            <p:cNvSpPr>
              <a:spLocks noChangeAspect="1"/>
            </p:cNvSpPr>
            <p:nvPr/>
          </p:nvSpPr>
          <p:spPr bwMode="auto">
            <a:xfrm>
              <a:off x="1128" y="2988"/>
              <a:ext cx="551" cy="48"/>
            </a:xfrm>
            <a:custGeom>
              <a:avLst/>
              <a:gdLst>
                <a:gd name="T0" fmla="*/ 21 w 950"/>
                <a:gd name="T1" fmla="*/ 1 h 90"/>
                <a:gd name="T2" fmla="*/ 10 w 950"/>
                <a:gd name="T3" fmla="*/ 0 h 90"/>
                <a:gd name="T4" fmla="*/ 0 w 950"/>
                <a:gd name="T5" fmla="*/ 1 h 90"/>
                <a:gd name="T6" fmla="*/ 0 60000 65536"/>
                <a:gd name="T7" fmla="*/ 0 60000 65536"/>
                <a:gd name="T8" fmla="*/ 0 60000 65536"/>
                <a:gd name="T9" fmla="*/ 0 w 950"/>
                <a:gd name="T10" fmla="*/ 0 h 90"/>
                <a:gd name="T11" fmla="*/ 950 w 95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0" h="90">
                  <a:moveTo>
                    <a:pt x="950" y="90"/>
                  </a:moveTo>
                  <a:cubicBezTo>
                    <a:pt x="872" y="75"/>
                    <a:pt x="638" y="0"/>
                    <a:pt x="480" y="0"/>
                  </a:cubicBezTo>
                  <a:cubicBezTo>
                    <a:pt x="322" y="0"/>
                    <a:pt x="100" y="71"/>
                    <a:pt x="0" y="9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5" name="Freeform 28"/>
            <p:cNvSpPr>
              <a:spLocks noChangeAspect="1"/>
            </p:cNvSpPr>
            <p:nvPr/>
          </p:nvSpPr>
          <p:spPr bwMode="auto">
            <a:xfrm>
              <a:off x="1139" y="3036"/>
              <a:ext cx="540" cy="77"/>
            </a:xfrm>
            <a:custGeom>
              <a:avLst/>
              <a:gdLst>
                <a:gd name="T0" fmla="*/ 0 w 930"/>
                <a:gd name="T1" fmla="*/ 1 h 143"/>
                <a:gd name="T2" fmla="*/ 8 w 930"/>
                <a:gd name="T3" fmla="*/ 2 h 143"/>
                <a:gd name="T4" fmla="*/ 15 w 930"/>
                <a:gd name="T5" fmla="*/ 2 h 143"/>
                <a:gd name="T6" fmla="*/ 21 w 93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0"/>
                <a:gd name="T13" fmla="*/ 0 h 143"/>
                <a:gd name="T14" fmla="*/ 930 w 930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0" h="143">
                  <a:moveTo>
                    <a:pt x="0" y="30"/>
                  </a:moveTo>
                  <a:cubicBezTo>
                    <a:pt x="58" y="47"/>
                    <a:pt x="240" y="117"/>
                    <a:pt x="350" y="130"/>
                  </a:cubicBezTo>
                  <a:cubicBezTo>
                    <a:pt x="460" y="143"/>
                    <a:pt x="563" y="132"/>
                    <a:pt x="660" y="110"/>
                  </a:cubicBezTo>
                  <a:cubicBezTo>
                    <a:pt x="757" y="88"/>
                    <a:pt x="874" y="23"/>
                    <a:pt x="93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6" name="Oval 29"/>
            <p:cNvSpPr>
              <a:spLocks noChangeAspect="1" noChangeArrowheads="1"/>
            </p:cNvSpPr>
            <p:nvPr/>
          </p:nvSpPr>
          <p:spPr bwMode="auto">
            <a:xfrm>
              <a:off x="1116" y="3031"/>
              <a:ext cx="33" cy="3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27" name="Arc 30"/>
            <p:cNvSpPr>
              <a:spLocks noChangeAspect="1"/>
            </p:cNvSpPr>
            <p:nvPr/>
          </p:nvSpPr>
          <p:spPr bwMode="auto">
            <a:xfrm rot="240000" flipH="1">
              <a:off x="1931" y="2950"/>
              <a:ext cx="197" cy="18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8" name="Text Box 31"/>
            <p:cNvSpPr txBox="1">
              <a:spLocks noChangeAspect="1" noChangeArrowheads="1"/>
            </p:cNvSpPr>
            <p:nvPr/>
          </p:nvSpPr>
          <p:spPr bwMode="auto">
            <a:xfrm>
              <a:off x="1948" y="290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29" name="Oval 32"/>
            <p:cNvSpPr>
              <a:spLocks noChangeAspect="1" noChangeArrowheads="1"/>
            </p:cNvSpPr>
            <p:nvPr/>
          </p:nvSpPr>
          <p:spPr bwMode="auto">
            <a:xfrm>
              <a:off x="2662" y="3018"/>
              <a:ext cx="33" cy="3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30" name="Oval 33"/>
            <p:cNvSpPr>
              <a:spLocks noChangeAspect="1" noChangeArrowheads="1"/>
            </p:cNvSpPr>
            <p:nvPr/>
          </p:nvSpPr>
          <p:spPr bwMode="auto">
            <a:xfrm>
              <a:off x="2111" y="3504"/>
              <a:ext cx="33" cy="3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31" name="Text Box 34"/>
            <p:cNvSpPr txBox="1">
              <a:spLocks noChangeAspect="1" noChangeArrowheads="1"/>
            </p:cNvSpPr>
            <p:nvPr/>
          </p:nvSpPr>
          <p:spPr bwMode="auto">
            <a:xfrm>
              <a:off x="1948" y="338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32" name="Oval 35"/>
            <p:cNvSpPr>
              <a:spLocks noChangeAspect="1" noChangeArrowheads="1"/>
            </p:cNvSpPr>
            <p:nvPr/>
          </p:nvSpPr>
          <p:spPr bwMode="auto">
            <a:xfrm>
              <a:off x="2662" y="3504"/>
              <a:ext cx="33" cy="3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33" name="Text Box 36"/>
            <p:cNvSpPr txBox="1">
              <a:spLocks noChangeAspect="1" noChangeArrowheads="1"/>
            </p:cNvSpPr>
            <p:nvPr/>
          </p:nvSpPr>
          <p:spPr bwMode="auto">
            <a:xfrm>
              <a:off x="2662" y="290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34" name="Text Box 37"/>
            <p:cNvSpPr txBox="1">
              <a:spLocks noChangeAspect="1" noChangeArrowheads="1"/>
            </p:cNvSpPr>
            <p:nvPr/>
          </p:nvSpPr>
          <p:spPr bwMode="auto">
            <a:xfrm>
              <a:off x="2662" y="338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4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35" name="Oval 38"/>
            <p:cNvSpPr>
              <a:spLocks noChangeAspect="1" noChangeArrowheads="1"/>
            </p:cNvSpPr>
            <p:nvPr/>
          </p:nvSpPr>
          <p:spPr bwMode="auto">
            <a:xfrm>
              <a:off x="2111" y="3018"/>
              <a:ext cx="33" cy="3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36" name="Arc 39"/>
            <p:cNvSpPr>
              <a:spLocks noChangeAspect="1"/>
            </p:cNvSpPr>
            <p:nvPr/>
          </p:nvSpPr>
          <p:spPr bwMode="auto">
            <a:xfrm rot="240000" flipH="1">
              <a:off x="2908" y="2950"/>
              <a:ext cx="198" cy="18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7" name="Text Box 40"/>
            <p:cNvSpPr txBox="1">
              <a:spLocks noChangeAspect="1" noChangeArrowheads="1"/>
            </p:cNvSpPr>
            <p:nvPr/>
          </p:nvSpPr>
          <p:spPr bwMode="auto">
            <a:xfrm>
              <a:off x="2926" y="2903"/>
              <a:ext cx="20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38" name="Oval 41"/>
            <p:cNvSpPr>
              <a:spLocks noChangeAspect="1" noChangeArrowheads="1"/>
            </p:cNvSpPr>
            <p:nvPr/>
          </p:nvSpPr>
          <p:spPr bwMode="auto">
            <a:xfrm>
              <a:off x="3639" y="3017"/>
              <a:ext cx="33" cy="3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39" name="Oval 42"/>
            <p:cNvSpPr>
              <a:spLocks noChangeAspect="1" noChangeArrowheads="1"/>
            </p:cNvSpPr>
            <p:nvPr/>
          </p:nvSpPr>
          <p:spPr bwMode="auto">
            <a:xfrm>
              <a:off x="3087" y="3502"/>
              <a:ext cx="34" cy="32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40" name="Text Box 43"/>
            <p:cNvSpPr txBox="1">
              <a:spLocks noChangeAspect="1" noChangeArrowheads="1"/>
            </p:cNvSpPr>
            <p:nvPr/>
          </p:nvSpPr>
          <p:spPr bwMode="auto">
            <a:xfrm>
              <a:off x="2926" y="3383"/>
              <a:ext cx="20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41" name="Oval 44"/>
            <p:cNvSpPr>
              <a:spLocks noChangeAspect="1" noChangeArrowheads="1"/>
            </p:cNvSpPr>
            <p:nvPr/>
          </p:nvSpPr>
          <p:spPr bwMode="auto">
            <a:xfrm>
              <a:off x="3639" y="3502"/>
              <a:ext cx="33" cy="32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42" name="Text Box 45"/>
            <p:cNvSpPr txBox="1">
              <a:spLocks noChangeAspect="1" noChangeArrowheads="1"/>
            </p:cNvSpPr>
            <p:nvPr/>
          </p:nvSpPr>
          <p:spPr bwMode="auto">
            <a:xfrm>
              <a:off x="3639" y="2903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43" name="Text Box 46"/>
            <p:cNvSpPr txBox="1">
              <a:spLocks noChangeAspect="1" noChangeArrowheads="1"/>
            </p:cNvSpPr>
            <p:nvPr/>
          </p:nvSpPr>
          <p:spPr bwMode="auto">
            <a:xfrm>
              <a:off x="3639" y="3383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4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44" name="Freeform 47"/>
            <p:cNvSpPr>
              <a:spLocks noChangeAspect="1"/>
            </p:cNvSpPr>
            <p:nvPr/>
          </p:nvSpPr>
          <p:spPr bwMode="auto">
            <a:xfrm>
              <a:off x="3100" y="2974"/>
              <a:ext cx="551" cy="49"/>
            </a:xfrm>
            <a:custGeom>
              <a:avLst/>
              <a:gdLst>
                <a:gd name="T0" fmla="*/ 21 w 950"/>
                <a:gd name="T1" fmla="*/ 1 h 90"/>
                <a:gd name="T2" fmla="*/ 10 w 950"/>
                <a:gd name="T3" fmla="*/ 0 h 90"/>
                <a:gd name="T4" fmla="*/ 0 w 950"/>
                <a:gd name="T5" fmla="*/ 1 h 90"/>
                <a:gd name="T6" fmla="*/ 0 60000 65536"/>
                <a:gd name="T7" fmla="*/ 0 60000 65536"/>
                <a:gd name="T8" fmla="*/ 0 60000 65536"/>
                <a:gd name="T9" fmla="*/ 0 w 950"/>
                <a:gd name="T10" fmla="*/ 0 h 90"/>
                <a:gd name="T11" fmla="*/ 950 w 95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0" h="90">
                  <a:moveTo>
                    <a:pt x="950" y="90"/>
                  </a:moveTo>
                  <a:cubicBezTo>
                    <a:pt x="872" y="75"/>
                    <a:pt x="638" y="0"/>
                    <a:pt x="480" y="0"/>
                  </a:cubicBezTo>
                  <a:cubicBezTo>
                    <a:pt x="322" y="0"/>
                    <a:pt x="100" y="71"/>
                    <a:pt x="0" y="9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45" name="Freeform 48"/>
            <p:cNvSpPr>
              <a:spLocks noChangeAspect="1"/>
            </p:cNvSpPr>
            <p:nvPr/>
          </p:nvSpPr>
          <p:spPr bwMode="auto">
            <a:xfrm>
              <a:off x="3111" y="3023"/>
              <a:ext cx="540" cy="76"/>
            </a:xfrm>
            <a:custGeom>
              <a:avLst/>
              <a:gdLst>
                <a:gd name="T0" fmla="*/ 0 w 930"/>
                <a:gd name="T1" fmla="*/ 1 h 143"/>
                <a:gd name="T2" fmla="*/ 8 w 930"/>
                <a:gd name="T3" fmla="*/ 2 h 143"/>
                <a:gd name="T4" fmla="*/ 15 w 930"/>
                <a:gd name="T5" fmla="*/ 2 h 143"/>
                <a:gd name="T6" fmla="*/ 21 w 93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0"/>
                <a:gd name="T13" fmla="*/ 0 h 143"/>
                <a:gd name="T14" fmla="*/ 930 w 930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0" h="143">
                  <a:moveTo>
                    <a:pt x="0" y="30"/>
                  </a:moveTo>
                  <a:cubicBezTo>
                    <a:pt x="58" y="47"/>
                    <a:pt x="240" y="117"/>
                    <a:pt x="350" y="130"/>
                  </a:cubicBezTo>
                  <a:cubicBezTo>
                    <a:pt x="460" y="143"/>
                    <a:pt x="563" y="132"/>
                    <a:pt x="660" y="110"/>
                  </a:cubicBezTo>
                  <a:cubicBezTo>
                    <a:pt x="757" y="88"/>
                    <a:pt x="874" y="23"/>
                    <a:pt x="93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46" name="Arc 49"/>
            <p:cNvSpPr>
              <a:spLocks noChangeAspect="1"/>
            </p:cNvSpPr>
            <p:nvPr/>
          </p:nvSpPr>
          <p:spPr bwMode="auto">
            <a:xfrm rot="240000" flipH="1">
              <a:off x="3848" y="2913"/>
              <a:ext cx="197" cy="18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47" name="Text Box 50"/>
            <p:cNvSpPr txBox="1">
              <a:spLocks noChangeAspect="1" noChangeArrowheads="1"/>
            </p:cNvSpPr>
            <p:nvPr/>
          </p:nvSpPr>
          <p:spPr bwMode="auto">
            <a:xfrm>
              <a:off x="3865" y="2866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48" name="Oval 51"/>
            <p:cNvSpPr>
              <a:spLocks noChangeAspect="1" noChangeArrowheads="1"/>
            </p:cNvSpPr>
            <p:nvPr/>
          </p:nvSpPr>
          <p:spPr bwMode="auto">
            <a:xfrm>
              <a:off x="4433" y="2980"/>
              <a:ext cx="34" cy="3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49" name="Oval 52"/>
            <p:cNvSpPr>
              <a:spLocks noChangeAspect="1" noChangeArrowheads="1"/>
            </p:cNvSpPr>
            <p:nvPr/>
          </p:nvSpPr>
          <p:spPr bwMode="auto">
            <a:xfrm>
              <a:off x="4028" y="3465"/>
              <a:ext cx="33" cy="3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50" name="Text Box 53"/>
            <p:cNvSpPr txBox="1">
              <a:spLocks noChangeAspect="1" noChangeArrowheads="1"/>
            </p:cNvSpPr>
            <p:nvPr/>
          </p:nvSpPr>
          <p:spPr bwMode="auto">
            <a:xfrm>
              <a:off x="3865" y="3346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51" name="Oval 54"/>
            <p:cNvSpPr>
              <a:spLocks noChangeAspect="1" noChangeArrowheads="1"/>
            </p:cNvSpPr>
            <p:nvPr/>
          </p:nvSpPr>
          <p:spPr bwMode="auto">
            <a:xfrm>
              <a:off x="4433" y="3465"/>
              <a:ext cx="34" cy="3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52" name="Text Box 55"/>
            <p:cNvSpPr txBox="1">
              <a:spLocks noChangeAspect="1" noChangeArrowheads="1"/>
            </p:cNvSpPr>
            <p:nvPr/>
          </p:nvSpPr>
          <p:spPr bwMode="auto">
            <a:xfrm>
              <a:off x="4433" y="2866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53" name="Text Box 56"/>
            <p:cNvSpPr txBox="1">
              <a:spLocks noChangeAspect="1" noChangeArrowheads="1"/>
            </p:cNvSpPr>
            <p:nvPr/>
          </p:nvSpPr>
          <p:spPr bwMode="auto">
            <a:xfrm>
              <a:off x="4433" y="3346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4066" tIns="37033" rIns="74066" bIns="37033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0066"/>
                  </a:solidFill>
                </a:rPr>
                <a:t>4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8954" name="Arc 57"/>
            <p:cNvSpPr>
              <a:spLocks noChangeAspect="1"/>
            </p:cNvSpPr>
            <p:nvPr/>
          </p:nvSpPr>
          <p:spPr bwMode="auto">
            <a:xfrm rot="11820000" flipH="1">
              <a:off x="4437" y="3400"/>
              <a:ext cx="197" cy="18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55" name="Oval 58"/>
            <p:cNvSpPr>
              <a:spLocks noChangeAspect="1" noChangeArrowheads="1"/>
            </p:cNvSpPr>
            <p:nvPr/>
          </p:nvSpPr>
          <p:spPr bwMode="auto">
            <a:xfrm>
              <a:off x="4028" y="2980"/>
              <a:ext cx="33" cy="3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56" name="Oval 59"/>
            <p:cNvSpPr>
              <a:spLocks noChangeAspect="1" noChangeArrowheads="1"/>
            </p:cNvSpPr>
            <p:nvPr/>
          </p:nvSpPr>
          <p:spPr bwMode="auto">
            <a:xfrm>
              <a:off x="3087" y="3017"/>
              <a:ext cx="34" cy="31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08957" name="Arc 60"/>
            <p:cNvSpPr>
              <a:spLocks noChangeAspect="1"/>
            </p:cNvSpPr>
            <p:nvPr/>
          </p:nvSpPr>
          <p:spPr bwMode="auto">
            <a:xfrm rot="240000" flipH="1">
              <a:off x="3854" y="3397"/>
              <a:ext cx="196" cy="18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58" name="Arc 61"/>
            <p:cNvSpPr>
              <a:spLocks noChangeAspect="1"/>
            </p:cNvSpPr>
            <p:nvPr/>
          </p:nvSpPr>
          <p:spPr bwMode="auto">
            <a:xfrm rot="11937356" flipH="1">
              <a:off x="4445" y="2904"/>
              <a:ext cx="197" cy="18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8350" name="Text Box 62"/>
          <p:cNvSpPr txBox="1">
            <a:spLocks noChangeArrowheads="1"/>
          </p:cNvSpPr>
          <p:nvPr/>
        </p:nvSpPr>
        <p:spPr bwMode="auto">
          <a:xfrm>
            <a:off x="520700" y="1341438"/>
            <a:ext cx="8228013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设</a:t>
            </a:r>
            <a:r>
              <a:rPr lang="es-ES" altLang="zh-CN">
                <a:solidFill>
                  <a:srgbClr val="FF0000"/>
                </a:solidFill>
              </a:rPr>
              <a:t>R,S,T</a:t>
            </a:r>
            <a:r>
              <a:rPr lang="zh-CN" altLang="es-E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的关系矩阵分别为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 baseline="-25000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</a:rPr>
              <a:t>,M</a:t>
            </a:r>
            <a:r>
              <a:rPr lang="en-US" altLang="zh-CN" baseline="-25000">
                <a:solidFill>
                  <a:srgbClr val="FF0000"/>
                </a:solidFill>
              </a:rPr>
              <a:t>S</a:t>
            </a:r>
            <a:r>
              <a:rPr lang="en-US" altLang="zh-CN">
                <a:solidFill>
                  <a:srgbClr val="FF0000"/>
                </a:solidFill>
              </a:rPr>
              <a:t>,M</a:t>
            </a:r>
            <a:r>
              <a:rPr lang="en-US" altLang="zh-CN" baseline="-25000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 baseline="-25000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，则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0000CC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(3)</a:t>
            </a:r>
            <a:r>
              <a:rPr lang="es-ES" altLang="zh-CN">
                <a:solidFill>
                  <a:srgbClr val="0000CC"/>
                </a:solidFill>
              </a:rPr>
              <a:t>R,S,T</a:t>
            </a:r>
            <a:r>
              <a:rPr lang="zh-CN" altLang="es-ES">
                <a:solidFill>
                  <a:srgbClr val="0000CC"/>
                </a:solidFill>
              </a:rPr>
              <a:t>和Ｖ的关系图分别是图</a:t>
            </a:r>
            <a:r>
              <a:rPr lang="en-US" altLang="zh-CN">
                <a:solidFill>
                  <a:srgbClr val="0000CC"/>
                </a:solidFill>
              </a:rPr>
              <a:t>(a),(b),(c)</a:t>
            </a:r>
            <a:r>
              <a:rPr lang="zh-CN" altLang="en-US">
                <a:solidFill>
                  <a:srgbClr val="0000CC"/>
                </a:solidFill>
              </a:rPr>
              <a:t>和</a:t>
            </a:r>
            <a:r>
              <a:rPr lang="en-US" altLang="zh-CN">
                <a:solidFill>
                  <a:srgbClr val="0000CC"/>
                </a:solidFill>
              </a:rPr>
              <a:t>(d)</a:t>
            </a:r>
            <a:r>
              <a:rPr lang="zh-CN" altLang="en-US">
                <a:solidFill>
                  <a:srgbClr val="0000CC"/>
                </a:solidFill>
              </a:rPr>
              <a:t>。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1548295" name="Object 7"/>
          <p:cNvGraphicFramePr>
            <a:graphicFrameLocks noChangeAspect="1"/>
          </p:cNvGraphicFramePr>
          <p:nvPr/>
        </p:nvGraphicFramePr>
        <p:xfrm>
          <a:off x="539750" y="2125663"/>
          <a:ext cx="1930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9" name="Equation" r:id="rId4" imgW="965200" imgH="723900" progId="Equation.DSMT4">
                  <p:embed/>
                </p:oleObj>
              </mc:Choice>
              <mc:Fallback>
                <p:oleObj name="Equation" r:id="rId4" imgW="9652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25663"/>
                        <a:ext cx="1930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96" name="Object 8"/>
          <p:cNvGraphicFramePr>
            <a:graphicFrameLocks noChangeAspect="1"/>
          </p:cNvGraphicFramePr>
          <p:nvPr/>
        </p:nvGraphicFramePr>
        <p:xfrm>
          <a:off x="2641600" y="2125663"/>
          <a:ext cx="187801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0" name="Equation" r:id="rId6" imgW="939392" imgH="723586" progId="Equation.DSMT4">
                  <p:embed/>
                </p:oleObj>
              </mc:Choice>
              <mc:Fallback>
                <p:oleObj name="Equation" r:id="rId6" imgW="939392" imgH="72358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125663"/>
                        <a:ext cx="1878013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97" name="Object 9"/>
          <p:cNvGraphicFramePr>
            <a:graphicFrameLocks noChangeAspect="1"/>
          </p:cNvGraphicFramePr>
          <p:nvPr/>
        </p:nvGraphicFramePr>
        <p:xfrm>
          <a:off x="4727575" y="2125663"/>
          <a:ext cx="190341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1" name="Equation" r:id="rId8" imgW="952087" imgH="723586" progId="Equation.DSMT4">
                  <p:embed/>
                </p:oleObj>
              </mc:Choice>
              <mc:Fallback>
                <p:oleObj name="Equation" r:id="rId8" imgW="952087" imgH="72358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125663"/>
                        <a:ext cx="1903413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98" name="Object 10"/>
          <p:cNvGraphicFramePr>
            <a:graphicFrameLocks noChangeAspect="1"/>
          </p:cNvGraphicFramePr>
          <p:nvPr/>
        </p:nvGraphicFramePr>
        <p:xfrm>
          <a:off x="6753225" y="2125663"/>
          <a:ext cx="200501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2" name="Equation" r:id="rId10" imgW="1002865" imgH="723586" progId="Equation.DSMT4">
                  <p:embed/>
                </p:oleObj>
              </mc:Choice>
              <mc:Fallback>
                <p:oleObj name="Equation" r:id="rId10" imgW="1002865" imgH="72358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2125663"/>
                        <a:ext cx="2005013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8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8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8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B63DC67-F74E-4974-9A2D-1D74403EDE4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341438"/>
            <a:ext cx="8216900" cy="5221287"/>
          </a:xfrm>
        </p:spPr>
        <p:txBody>
          <a:bodyPr/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存在既不是对称也不是反对称的关系；</a:t>
            </a:r>
            <a:endParaRPr lang="zh-CN" altLang="en-US"/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CC"/>
                </a:solidFill>
              </a:rPr>
              <a:t>存在既是对称也是反对称的关系；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关系</a:t>
            </a:r>
            <a:r>
              <a:rPr lang="en-US" altLang="zh-CN"/>
              <a:t>R</a:t>
            </a:r>
            <a:r>
              <a:rPr lang="zh-CN" altLang="en-US"/>
              <a:t>是对称的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/>
              <a:t>关系图中任何一对结点之间，</a:t>
            </a:r>
            <a:r>
              <a:rPr lang="zh-CN" altLang="en-US">
                <a:solidFill>
                  <a:srgbClr val="0000CC"/>
                </a:solidFill>
              </a:rPr>
              <a:t>要么有方向相反的两条边，要么无任何边；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关系</a:t>
            </a:r>
            <a:r>
              <a:rPr lang="en-US" altLang="zh-CN"/>
              <a:t>R</a:t>
            </a:r>
            <a:r>
              <a:rPr lang="zh-CN" altLang="en-US"/>
              <a:t>是反对称的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zh-CN" altLang="en-US"/>
              <a:t>关系图中</a:t>
            </a:r>
            <a:r>
              <a:rPr lang="zh-CN" altLang="en-US">
                <a:solidFill>
                  <a:srgbClr val="FF0000"/>
                </a:solidFill>
              </a:rPr>
              <a:t>任何一对结点之间，至多有一条边；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关系</a:t>
            </a:r>
            <a:r>
              <a:rPr lang="en-US" altLang="zh-CN"/>
              <a:t>R</a:t>
            </a:r>
            <a:r>
              <a:rPr lang="zh-CN" altLang="en-US"/>
              <a:t>是对称的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/>
              <a:t>R</a:t>
            </a:r>
            <a:r>
              <a:rPr lang="zh-CN" altLang="en-US"/>
              <a:t>的关系矩阵为</a:t>
            </a:r>
            <a:r>
              <a:rPr lang="zh-CN" altLang="en-US">
                <a:solidFill>
                  <a:srgbClr val="0000CC"/>
                </a:solidFill>
              </a:rPr>
              <a:t>对称矩阵</a:t>
            </a:r>
            <a:r>
              <a:rPr lang="zh-CN" altLang="en-US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关系</a:t>
            </a:r>
            <a:r>
              <a:rPr lang="en-US" altLang="zh-CN"/>
              <a:t>R</a:t>
            </a:r>
            <a:r>
              <a:rPr lang="zh-CN" altLang="en-US"/>
              <a:t>是反对称的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/>
              <a:t>R</a:t>
            </a:r>
            <a:r>
              <a:rPr lang="zh-CN" altLang="en-US"/>
              <a:t>的关系系矩阵满足</a:t>
            </a:r>
          </a:p>
          <a:p>
            <a:pPr marL="990600" lvl="1" indent="-533400" algn="r" eaLnBrk="1" hangingPunct="1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ij</a:t>
            </a:r>
            <a:r>
              <a:rPr lang="en-US" altLang="en-US">
                <a:solidFill>
                  <a:srgbClr val="0000FF"/>
                </a:solidFill>
                <a:latin typeface="宋体" panose="02010600030101010101" pitchFamily="2" charset="-122"/>
              </a:rPr>
              <a:t>·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ji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i,j=1,2,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0000FF"/>
                </a:solidFill>
              </a:rPr>
              <a:t>,n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i</a:t>
            </a:r>
            <a:r>
              <a:rPr lang="en-US" altLang="en-US">
                <a:solidFill>
                  <a:srgbClr val="0000FF"/>
                </a:solidFill>
              </a:rPr>
              <a:t>≠</a:t>
            </a:r>
            <a:r>
              <a:rPr lang="en-US" altLang="zh-CN">
                <a:solidFill>
                  <a:srgbClr val="0000FF"/>
                </a:solidFill>
              </a:rPr>
              <a:t>j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E0AF4B-729E-406F-BC89-E3AAB9AA4CE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、传递性</a:t>
            </a:r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8137525" cy="5316537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6.4.3 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是集合</a:t>
            </a:r>
            <a:r>
              <a:rPr lang="en-US" altLang="zh-CN"/>
              <a:t>A</a:t>
            </a:r>
            <a:r>
              <a:rPr lang="zh-CN" altLang="en-US"/>
              <a:t>上的关系。对任意</a:t>
            </a:r>
            <a:r>
              <a:rPr lang="en-US" altLang="zh-CN"/>
              <a:t>x,y,z∈A</a:t>
            </a:r>
            <a:r>
              <a:rPr lang="zh-CN" altLang="en-US"/>
              <a:t>，如果</a:t>
            </a:r>
            <a:r>
              <a:rPr lang="en-US" altLang="zh-CN"/>
              <a:t>&lt;x,y&gt;∈R</a:t>
            </a:r>
            <a:r>
              <a:rPr lang="zh-CN" altLang="en-US"/>
              <a:t>且</a:t>
            </a:r>
            <a:r>
              <a:rPr lang="en-US" altLang="zh-CN"/>
              <a:t>&lt;y,z&gt;∈R</a:t>
            </a:r>
            <a:r>
              <a:rPr lang="zh-CN" altLang="en-US"/>
              <a:t>，那么</a:t>
            </a:r>
            <a:r>
              <a:rPr lang="en-US" altLang="zh-CN"/>
              <a:t>&lt;x,z&gt;∈R</a:t>
            </a:r>
            <a:r>
              <a:rPr lang="zh-CN" altLang="en-US"/>
              <a:t>，则称关系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zh-CN" altLang="en-US">
                <a:solidFill>
                  <a:srgbClr val="0000CC"/>
                </a:solidFill>
              </a:rPr>
              <a:t>传递的</a:t>
            </a:r>
            <a:r>
              <a:rPr lang="en-US" altLang="zh-CN"/>
              <a:t>(Transitive)</a:t>
            </a:r>
            <a:r>
              <a:rPr lang="zh-CN" altLang="en-US"/>
              <a:t>，或称</a:t>
            </a:r>
            <a:r>
              <a:rPr lang="en-US" altLang="zh-CN"/>
              <a:t>R</a:t>
            </a:r>
            <a:r>
              <a:rPr lang="zh-CN" altLang="en-US"/>
              <a:t>具有</a:t>
            </a:r>
            <a:r>
              <a:rPr lang="zh-CN" altLang="en-US">
                <a:solidFill>
                  <a:srgbClr val="0000CC"/>
                </a:solidFill>
              </a:rPr>
              <a:t>传递性</a:t>
            </a:r>
            <a:r>
              <a:rPr lang="en-US" altLang="zh-CN"/>
              <a:t>(Transitivity)</a:t>
            </a:r>
            <a:r>
              <a:rPr lang="zh-CN" altLang="en-US"/>
              <a:t>。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</a:rPr>
              <a:t>将定义</a:t>
            </a:r>
            <a:r>
              <a:rPr lang="en-US" altLang="zh-CN">
                <a:solidFill>
                  <a:srgbClr val="800080"/>
                </a:solidFill>
              </a:rPr>
              <a:t>6.4.3</a:t>
            </a:r>
            <a:r>
              <a:rPr lang="zh-CN" altLang="en-US">
                <a:solidFill>
                  <a:srgbClr val="800080"/>
                </a:solidFill>
              </a:rPr>
              <a:t>符号化为：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上是传递的 </a:t>
            </a:r>
            <a:r>
              <a:rPr lang="zh-CN" altLang="en-US">
                <a:solidFill>
                  <a:srgbClr val="0000CC"/>
                </a:solidFill>
                <a:sym typeface="Symbol" panose="05050102010706020507" pitchFamily="18" charset="2"/>
              </a:rPr>
              <a:t></a:t>
            </a:r>
            <a:endParaRPr lang="zh-CN" altLang="en-US">
              <a:solidFill>
                <a:srgbClr val="0000CC"/>
              </a:solidFill>
            </a:endParaRPr>
          </a:p>
          <a:p>
            <a:pPr marL="457200" lvl="1" indent="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  <a:sym typeface="Symbol" panose="05050102010706020507" pitchFamily="18" charset="2"/>
              </a:rPr>
              <a:t></a:t>
            </a:r>
            <a:r>
              <a:rPr lang="en-US" altLang="zh-CN">
                <a:solidFill>
                  <a:srgbClr val="0000CC"/>
                </a:solidFill>
              </a:rPr>
              <a:t>x)(</a:t>
            </a:r>
            <a:r>
              <a:rPr lang="zh-CN" altLang="en-US">
                <a:solidFill>
                  <a:srgbClr val="0000CC"/>
                </a:solidFill>
                <a:sym typeface="Symbol" panose="05050102010706020507" pitchFamily="18" charset="2"/>
              </a:rPr>
              <a:t></a:t>
            </a:r>
            <a:r>
              <a:rPr lang="en-US" altLang="zh-CN">
                <a:solidFill>
                  <a:srgbClr val="0000CC"/>
                </a:solidFill>
              </a:rPr>
              <a:t>y)(</a:t>
            </a:r>
            <a:r>
              <a:rPr lang="zh-CN" altLang="en-US">
                <a:solidFill>
                  <a:srgbClr val="0000CC"/>
                </a:solidFill>
                <a:sym typeface="Symbol" panose="05050102010706020507" pitchFamily="18" charset="2"/>
              </a:rPr>
              <a:t></a:t>
            </a:r>
            <a:r>
              <a:rPr lang="en-US" altLang="zh-CN">
                <a:solidFill>
                  <a:srgbClr val="0000CC"/>
                </a:solidFill>
              </a:rPr>
              <a:t>z)((x∈A)∧(y∈A)∧(z∈A)∧</a:t>
            </a:r>
          </a:p>
          <a:p>
            <a:pPr marL="457200" lvl="1" indent="0" algn="r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	(&lt;x,y&gt;∈R)∧(&lt;y,z&gt;∈R)→(&lt;x,z&gt;∈R))=1</a:t>
            </a:r>
            <a:r>
              <a:rPr lang="zh-CN" altLang="es-ES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s-E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s-E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上不是传递的 </a:t>
            </a:r>
            <a:r>
              <a:rPr lang="zh-CN" altLang="en-US">
                <a:solidFill>
                  <a:srgbClr val="0000CC"/>
                </a:solidFill>
                <a:sym typeface="Symbol" panose="05050102010706020507" pitchFamily="18" charset="2"/>
              </a:rPr>
              <a:t></a:t>
            </a:r>
          </a:p>
          <a:p>
            <a:pPr marL="457200" lvl="1" indent="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0000CC"/>
                </a:solidFill>
              </a:rPr>
              <a:t>x)(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0000CC"/>
                </a:solidFill>
              </a:rPr>
              <a:t>y)(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0000CC"/>
                </a:solidFill>
              </a:rPr>
              <a:t>z)((x∈A)∧(y∈A)∧(z∈A)∧</a:t>
            </a:r>
          </a:p>
          <a:p>
            <a:pPr marL="457200" lvl="1" indent="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	(&lt;x,y&gt;∈R)∧(&lt;y,z&gt;∈R)∧(&lt;x,z&gt;  R))=1</a:t>
            </a:r>
            <a:r>
              <a:rPr lang="zh-CN" altLang="es-ES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1552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932613" y="6076950"/>
          <a:ext cx="373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3" name="Equation" r:id="rId4" imgW="114266" imgH="142943" progId="Equation.DSMT4">
                  <p:embed/>
                </p:oleObj>
              </mc:Choice>
              <mc:Fallback>
                <p:oleObj name="Equation" r:id="rId4" imgW="114266" imgH="142943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6076950"/>
                        <a:ext cx="3730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5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5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387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994E3F4-BBB1-49C5-B809-5C49D2FCA4D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s-ES" altLang="zh-CN"/>
              <a:t>6.4.3</a:t>
            </a:r>
            <a:endParaRPr lang="zh-CN" altLang="en-US"/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5088"/>
            <a:ext cx="8064500" cy="41100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设</a:t>
            </a:r>
            <a:r>
              <a:rPr lang="es-ES" altLang="zh-CN"/>
              <a:t>A={1,2,3}</a:t>
            </a:r>
            <a:r>
              <a:rPr lang="zh-CN" altLang="es-ES"/>
              <a:t>，定义</a:t>
            </a:r>
            <a:r>
              <a:rPr lang="es-ES" altLang="zh-CN"/>
              <a:t>A</a:t>
            </a:r>
            <a:r>
              <a:rPr lang="zh-CN" altLang="es-ES"/>
              <a:t>上的关系</a:t>
            </a:r>
            <a:r>
              <a:rPr lang="es-ES" altLang="zh-CN"/>
              <a:t>R,S,T</a:t>
            </a:r>
            <a:r>
              <a:rPr lang="zh-CN" altLang="es-ES"/>
              <a:t>和</a:t>
            </a:r>
            <a:r>
              <a:rPr lang="es-ES" altLang="zh-CN"/>
              <a:t>V</a:t>
            </a:r>
            <a:r>
              <a:rPr lang="zh-CN" altLang="es-ES"/>
              <a:t>如下：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（</a:t>
            </a:r>
            <a:r>
              <a:rPr lang="es-ES" altLang="zh-CN"/>
              <a:t>1</a:t>
            </a:r>
            <a:r>
              <a:rPr lang="zh-CN" altLang="es-ES"/>
              <a:t>）</a:t>
            </a:r>
            <a:r>
              <a:rPr lang="es-ES" altLang="zh-CN"/>
              <a:t>R={&lt;1,1&gt;,&lt;1,2&gt;,&lt;2,3&gt;,&lt;1,3&gt;}</a:t>
            </a:r>
            <a:r>
              <a:rPr lang="zh-CN" altLang="es-E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（</a:t>
            </a:r>
            <a:r>
              <a:rPr lang="es-ES" altLang="zh-CN"/>
              <a:t>2</a:t>
            </a:r>
            <a:r>
              <a:rPr lang="zh-CN" altLang="es-ES"/>
              <a:t>）</a:t>
            </a:r>
            <a:r>
              <a:rPr lang="es-ES" altLang="zh-CN"/>
              <a:t>S={&lt;1,2&gt;}</a:t>
            </a:r>
            <a:r>
              <a:rPr lang="zh-CN" altLang="es-E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s-E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T={&lt;1,1&gt;,&lt;1,2&gt;,&lt;2,3&gt;}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V={&lt;1,2&gt;,&lt;2,3&gt;,&lt;1,3&gt;,&lt;2,1&gt;}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试判定它们是否具有传递性</a:t>
            </a:r>
            <a:r>
              <a:rPr lang="zh-CN" altLang="en-US"/>
              <a:t>，并写出</a:t>
            </a:r>
            <a:r>
              <a:rPr lang="en-US" altLang="zh-CN"/>
              <a:t>R,S,T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关系矩阵和画出相应的关系图。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4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A5C0198-7612-490A-9535-82AED0023A7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58530" name="Rectangle 2"/>
          <p:cNvSpPr>
            <a:spLocks noChangeArrowheads="1"/>
          </p:cNvSpPr>
          <p:nvPr/>
        </p:nvSpPr>
        <p:spPr bwMode="auto">
          <a:xfrm>
            <a:off x="468313" y="1447800"/>
            <a:ext cx="8353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buClrTx/>
              <a:buFontTx/>
              <a:buNone/>
            </a:pPr>
            <a:r>
              <a:rPr kumimoji="1" lang="zh-CN" altLang="en-US"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cs typeface="Times New Roman" panose="02020603050405020304" pitchFamily="18" charset="0"/>
              </a:rPr>
              <a:t>）</a:t>
            </a:r>
            <a:r>
              <a:rPr kumimoji="1" lang="en-US" altLang="zh-CN">
                <a:cs typeface="Times New Roman" panose="02020603050405020304" pitchFamily="18" charset="0"/>
              </a:rPr>
              <a:t>a) </a:t>
            </a:r>
            <a:r>
              <a:rPr kumimoji="1" lang="zh-CN" altLang="en-US">
                <a:cs typeface="Times New Roman" panose="02020603050405020304" pitchFamily="18" charset="0"/>
              </a:rPr>
              <a:t>关系</a:t>
            </a:r>
            <a:r>
              <a:rPr kumimoji="1" lang="en-US" altLang="zh-CN">
                <a:cs typeface="Times New Roman" panose="02020603050405020304" pitchFamily="18" charset="0"/>
              </a:rPr>
              <a:t>R</a:t>
            </a:r>
            <a:r>
              <a:rPr kumimoji="1"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是传递的</a:t>
            </a:r>
            <a:r>
              <a:rPr kumimoji="1" lang="zh-CN" altLang="en-US">
                <a:cs typeface="Times New Roman" panose="02020603050405020304" pitchFamily="18" charset="0"/>
              </a:rPr>
              <a:t>；</a:t>
            </a:r>
          </a:p>
          <a:p>
            <a:pPr algn="l">
              <a:lnSpc>
                <a:spcPct val="130000"/>
              </a:lnSpc>
              <a:buClrTx/>
              <a:buFontTx/>
              <a:buNone/>
            </a:pPr>
            <a:r>
              <a:rPr kumimoji="1" lang="en-US" altLang="zh-CN">
                <a:cs typeface="Times New Roman" panose="02020603050405020304" pitchFamily="18" charset="0"/>
              </a:rPr>
              <a:t>   b) </a:t>
            </a:r>
            <a:r>
              <a:rPr kumimoji="1" lang="zh-CN" altLang="en-US">
                <a:cs typeface="Times New Roman" panose="02020603050405020304" pitchFamily="18" charset="0"/>
              </a:rPr>
              <a:t>关系</a:t>
            </a:r>
            <a:r>
              <a:rPr kumimoji="1" lang="en-US" altLang="zh-CN">
                <a:cs typeface="Times New Roman" panose="02020603050405020304" pitchFamily="18" charset="0"/>
              </a:rPr>
              <a:t>S</a:t>
            </a:r>
            <a:r>
              <a:rPr kumimoji="1" lang="zh-CN" altLang="en-US">
                <a:cs typeface="Times New Roman" panose="02020603050405020304" pitchFamily="18" charset="0"/>
              </a:rPr>
              <a:t>是传递的；</a:t>
            </a:r>
          </a:p>
          <a:p>
            <a:pPr algn="l">
              <a:lnSpc>
                <a:spcPct val="130000"/>
              </a:lnSpc>
              <a:buClrTx/>
              <a:buFontTx/>
              <a:buNone/>
            </a:pPr>
            <a:r>
              <a:rPr kumimoji="1" lang="en-US" altLang="zh-CN">
                <a:cs typeface="Times New Roman" panose="02020603050405020304" pitchFamily="18" charset="0"/>
              </a:rPr>
              <a:t>   c) </a:t>
            </a:r>
            <a:r>
              <a:rPr kumimoji="1" lang="zh-CN" altLang="en-US">
                <a:cs typeface="Times New Roman" panose="02020603050405020304" pitchFamily="18" charset="0"/>
              </a:rPr>
              <a:t>在关系</a:t>
            </a:r>
            <a:r>
              <a:rPr kumimoji="1" lang="en-US" altLang="zh-CN">
                <a:cs typeface="Times New Roman" panose="02020603050405020304" pitchFamily="18" charset="0"/>
              </a:rPr>
              <a:t>T</a:t>
            </a:r>
            <a:r>
              <a:rPr kumimoji="1" lang="zh-CN" altLang="en-US">
                <a:cs typeface="Times New Roman" panose="02020603050405020304" pitchFamily="18" charset="0"/>
              </a:rPr>
              <a:t>中，存在</a:t>
            </a:r>
            <a:r>
              <a:rPr kumimoji="1" lang="en-US" altLang="zh-CN">
                <a:cs typeface="Times New Roman" panose="02020603050405020304" pitchFamily="18" charset="0"/>
              </a:rPr>
              <a:t>x=1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cs typeface="Times New Roman" panose="02020603050405020304" pitchFamily="18" charset="0"/>
              </a:rPr>
              <a:t>y=2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cs typeface="Times New Roman" panose="02020603050405020304" pitchFamily="18" charset="0"/>
              </a:rPr>
              <a:t>z=3∈A</a:t>
            </a:r>
            <a:r>
              <a:rPr kumimoji="1" lang="zh-CN" altLang="en-US">
                <a:cs typeface="Times New Roman" panose="02020603050405020304" pitchFamily="18" charset="0"/>
              </a:rPr>
              <a:t>且</a:t>
            </a:r>
            <a:r>
              <a:rPr kumimoji="1" lang="en-US" altLang="zh-CN">
                <a:cs typeface="Times New Roman" panose="02020603050405020304" pitchFamily="18" charset="0"/>
              </a:rPr>
              <a:t>&lt;1,2&gt;, &lt;2,3&gt;∈T</a:t>
            </a:r>
            <a:r>
              <a:rPr kumimoji="1" lang="zh-CN" altLang="en-US">
                <a:cs typeface="Times New Roman" panose="02020603050405020304" pitchFamily="18" charset="0"/>
              </a:rPr>
              <a:t>，但</a:t>
            </a:r>
            <a:r>
              <a:rPr kumimoji="1" lang="en-US" altLang="zh-CN">
                <a:cs typeface="Times New Roman" panose="02020603050405020304" pitchFamily="18" charset="0"/>
              </a:rPr>
              <a:t>&lt;1,3&gt;  T</a:t>
            </a:r>
            <a:r>
              <a:rPr kumimoji="1" lang="zh-CN" altLang="en-US">
                <a:cs typeface="Times New Roman" panose="02020603050405020304" pitchFamily="18" charset="0"/>
              </a:rPr>
              <a:t>，因此</a:t>
            </a:r>
            <a:r>
              <a:rPr kumimoji="1" lang="en-US" altLang="zh-CN">
                <a:cs typeface="Times New Roman" panose="02020603050405020304" pitchFamily="18" charset="0"/>
              </a:rPr>
              <a:t>T</a:t>
            </a:r>
            <a:r>
              <a:rPr kumimoji="1" lang="zh-CN" altLang="en-US">
                <a:cs typeface="Times New Roman" panose="02020603050405020304" pitchFamily="18" charset="0"/>
              </a:rPr>
              <a:t>不是传递的；</a:t>
            </a:r>
          </a:p>
          <a:p>
            <a:pPr algn="l" eaLnBrk="1" hangingPunct="1">
              <a:lnSpc>
                <a:spcPct val="130000"/>
              </a:lnSpc>
              <a:buClrTx/>
              <a:buFontTx/>
              <a:buNone/>
            </a:pPr>
            <a:r>
              <a:rPr kumimoji="1" lang="en-US" altLang="zh-CN">
                <a:cs typeface="Times New Roman" panose="02020603050405020304" pitchFamily="18" charset="0"/>
              </a:rPr>
              <a:t>   d) </a:t>
            </a:r>
            <a:r>
              <a:rPr kumimoji="1" lang="zh-CN" altLang="en-US">
                <a:cs typeface="Times New Roman" panose="02020603050405020304" pitchFamily="18" charset="0"/>
              </a:rPr>
              <a:t>在关系</a:t>
            </a:r>
            <a:r>
              <a:rPr kumimoji="1" lang="en-US" altLang="zh-CN">
                <a:cs typeface="Times New Roman" panose="02020603050405020304" pitchFamily="18" charset="0"/>
              </a:rPr>
              <a:t>V</a:t>
            </a:r>
            <a:r>
              <a:rPr kumimoji="1" lang="zh-CN" altLang="en-US">
                <a:cs typeface="Times New Roman" panose="02020603050405020304" pitchFamily="18" charset="0"/>
              </a:rPr>
              <a:t>中，</a:t>
            </a:r>
            <a:r>
              <a:rPr kumimoji="1" lang="zh-CN" altLang="es-ES">
                <a:cs typeface="Times New Roman" panose="02020603050405020304" pitchFamily="18" charset="0"/>
              </a:rPr>
              <a:t>存在</a:t>
            </a:r>
            <a:r>
              <a:rPr kumimoji="1" lang="en-US" altLang="zh-CN">
                <a:cs typeface="Times New Roman" panose="02020603050405020304" pitchFamily="18" charset="0"/>
              </a:rPr>
              <a:t>x=1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cs typeface="Times New Roman" panose="02020603050405020304" pitchFamily="18" charset="0"/>
              </a:rPr>
              <a:t>y=2</a:t>
            </a:r>
            <a:r>
              <a:rPr kumimoji="1" lang="zh-CN" altLang="es-ES">
                <a:cs typeface="Times New Roman" panose="02020603050405020304" pitchFamily="18" charset="0"/>
              </a:rPr>
              <a:t>和</a:t>
            </a:r>
            <a:r>
              <a:rPr kumimoji="1" lang="en-US" altLang="zh-CN">
                <a:cs typeface="Times New Roman" panose="02020603050405020304" pitchFamily="18" charset="0"/>
              </a:rPr>
              <a:t>z=1∈A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zh-CN" altLang="es-ES">
                <a:cs typeface="Times New Roman" panose="02020603050405020304" pitchFamily="18" charset="0"/>
              </a:rPr>
              <a:t>使得</a:t>
            </a:r>
            <a:r>
              <a:rPr kumimoji="1" lang="en-US" altLang="zh-CN">
                <a:cs typeface="Times New Roman" panose="02020603050405020304" pitchFamily="18" charset="0"/>
              </a:rPr>
              <a:t>&lt;1,2&gt;∈V</a:t>
            </a:r>
            <a:r>
              <a:rPr kumimoji="1" lang="zh-CN" altLang="es-ES">
                <a:cs typeface="Times New Roman" panose="02020603050405020304" pitchFamily="18" charset="0"/>
              </a:rPr>
              <a:t>且</a:t>
            </a:r>
            <a:r>
              <a:rPr kumimoji="1" lang="en-US" altLang="zh-CN">
                <a:cs typeface="Times New Roman" panose="02020603050405020304" pitchFamily="18" charset="0"/>
              </a:rPr>
              <a:t>&lt;2,1&gt;∈V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zh-CN" altLang="es-ES">
                <a:cs typeface="Times New Roman" panose="02020603050405020304" pitchFamily="18" charset="0"/>
              </a:rPr>
              <a:t>但是</a:t>
            </a:r>
            <a:r>
              <a:rPr kumimoji="1" lang="en-US" altLang="zh-CN">
                <a:cs typeface="Times New Roman" panose="02020603050405020304" pitchFamily="18" charset="0"/>
              </a:rPr>
              <a:t>&lt;1,1&gt;  V</a:t>
            </a:r>
            <a:r>
              <a:rPr kumimoji="1" lang="zh-CN" altLang="en-US">
                <a:cs typeface="Times New Roman" panose="02020603050405020304" pitchFamily="18" charset="0"/>
              </a:rPr>
              <a:t>，因此</a:t>
            </a:r>
            <a:r>
              <a:rPr kumimoji="1" lang="zh-CN" altLang="es-ES">
                <a:cs typeface="Times New Roman" panose="02020603050405020304" pitchFamily="18" charset="0"/>
              </a:rPr>
              <a:t>关系</a:t>
            </a:r>
            <a:r>
              <a:rPr kumimoji="1" lang="en-US" altLang="zh-CN">
                <a:cs typeface="Times New Roman" panose="02020603050405020304" pitchFamily="18" charset="0"/>
              </a:rPr>
              <a:t>V</a:t>
            </a:r>
            <a:r>
              <a:rPr kumimoji="1" lang="zh-CN" altLang="es-ES">
                <a:cs typeface="Times New Roman" panose="02020603050405020304" pitchFamily="18" charset="0"/>
              </a:rPr>
              <a:t>不是传递的</a:t>
            </a:r>
            <a:r>
              <a:rPr kumimoji="1" lang="zh-CN" altLang="en-US">
                <a:cs typeface="Times New Roman" panose="02020603050405020304" pitchFamily="18" charset="0"/>
              </a:rPr>
              <a:t>。</a:t>
            </a:r>
            <a:endParaRPr kumimoji="1" lang="en-US" altLang="zh-CN">
              <a:cs typeface="Times New Roman" panose="02020603050405020304" pitchFamily="18" charset="0"/>
            </a:endParaRPr>
          </a:p>
        </p:txBody>
      </p:sp>
      <p:sp>
        <p:nvSpPr>
          <p:cNvPr id="2170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解</a:t>
            </a:r>
          </a:p>
        </p:txBody>
      </p:sp>
      <p:graphicFrame>
        <p:nvGraphicFramePr>
          <p:cNvPr id="217093" name="Object 4"/>
          <p:cNvGraphicFramePr>
            <a:graphicFrameLocks noChangeAspect="1"/>
          </p:cNvGraphicFramePr>
          <p:nvPr/>
        </p:nvGraphicFramePr>
        <p:xfrm>
          <a:off x="3563938" y="3405188"/>
          <a:ext cx="4127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5" name="Equation" r:id="rId4" imgW="114201" imgH="139579" progId="Equation.DSMT4">
                  <p:embed/>
                </p:oleObj>
              </mc:Choice>
              <mc:Fallback>
                <p:oleObj name="Equation" r:id="rId4" imgW="114201" imgH="13957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05188"/>
                        <a:ext cx="4127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5"/>
          <p:cNvGraphicFramePr>
            <a:graphicFrameLocks noChangeAspect="1"/>
          </p:cNvGraphicFramePr>
          <p:nvPr/>
        </p:nvGraphicFramePr>
        <p:xfrm>
          <a:off x="5724525" y="4614863"/>
          <a:ext cx="4079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6" name="Equation" r:id="rId6" imgW="126835" imgH="152202" progId="Equation.DSMT4">
                  <p:embed/>
                </p:oleObj>
              </mc:Choice>
              <mc:Fallback>
                <p:oleObj name="Equation" r:id="rId6" imgW="126835" imgH="15220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614863"/>
                        <a:ext cx="4079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A4D4A7-D31C-4D3B-A2FE-1BB3F0C1520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重有序组</a:t>
            </a:r>
          </a:p>
        </p:txBody>
      </p:sp>
      <p:sp>
        <p:nvSpPr>
          <p:cNvPr id="1363971" name="Rectangle 3"/>
          <p:cNvSpPr>
            <a:spLocks noChangeArrowheads="1"/>
          </p:cNvSpPr>
          <p:nvPr/>
        </p:nvSpPr>
        <p:spPr bwMode="auto">
          <a:xfrm>
            <a:off x="611188" y="1484313"/>
            <a:ext cx="806450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6.2.3 </a:t>
            </a:r>
            <a:r>
              <a:rPr kumimoji="1" lang="zh-CN" altLang="en-US" noProof="1"/>
              <a:t>由</a:t>
            </a:r>
            <a:r>
              <a:rPr kumimoji="1" lang="en-US" altLang="zh-CN"/>
              <a:t>n</a:t>
            </a:r>
            <a:r>
              <a:rPr kumimoji="1" lang="zh-CN" altLang="en-US" noProof="1"/>
              <a:t>个元素</a:t>
            </a:r>
            <a:r>
              <a:rPr kumimoji="1" lang="en-US" altLang="zh-CN" noProof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,a</a:t>
            </a:r>
            <a:r>
              <a:rPr kumimoji="1" lang="en-US" altLang="zh-CN" baseline="-25000"/>
              <a:t>2</a:t>
            </a:r>
            <a:r>
              <a:rPr kumimoji="1" lang="en-US" altLang="zh-CN"/>
              <a:t>,a</a:t>
            </a:r>
            <a:r>
              <a:rPr kumimoji="1" lang="en-US" altLang="zh-CN" baseline="-25000"/>
              <a:t>3</a:t>
            </a:r>
            <a:r>
              <a:rPr kumimoji="1" lang="en-US" altLang="zh-CN"/>
              <a:t>,</a:t>
            </a:r>
            <a:r>
              <a:rPr kumimoji="1" lang="en-US" altLang="zh-CN">
                <a:latin typeface="Times New Roman" panose="02020603050405020304" pitchFamily="18" charset="0"/>
              </a:rPr>
              <a:t>…</a:t>
            </a:r>
            <a:r>
              <a:rPr kumimoji="1" lang="en-US" altLang="zh-CN"/>
              <a:t>,a</a:t>
            </a:r>
            <a:r>
              <a:rPr kumimoji="1" lang="en-US" altLang="zh-CN" baseline="-25000"/>
              <a:t>n</a:t>
            </a:r>
            <a:r>
              <a:rPr kumimoji="1" lang="zh-CN" altLang="en-US"/>
              <a:t>按照一定次序组成的</a:t>
            </a:r>
            <a:r>
              <a:rPr kumimoji="1" lang="en-US" altLang="zh-CN"/>
              <a:t>n</a:t>
            </a:r>
            <a:r>
              <a:rPr kumimoji="1" lang="zh-CN" altLang="en-US"/>
              <a:t>元组称为</a:t>
            </a:r>
            <a:r>
              <a:rPr kumimoji="1" lang="en-US" altLang="zh-CN">
                <a:solidFill>
                  <a:srgbClr val="0000CC"/>
                </a:solidFill>
              </a:rPr>
              <a:t>n</a:t>
            </a:r>
            <a:r>
              <a:rPr kumimoji="1" lang="zh-CN" altLang="en-US">
                <a:solidFill>
                  <a:srgbClr val="0000CC"/>
                </a:solidFill>
              </a:rPr>
              <a:t>重有序组</a:t>
            </a:r>
            <a:r>
              <a:rPr kumimoji="1" lang="en-US" altLang="zh-CN">
                <a:solidFill>
                  <a:srgbClr val="FF0000"/>
                </a:solidFill>
              </a:rPr>
              <a:t>(n-Type)(Vector)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zh-CN" altLang="en-US"/>
              <a:t>记作：</a:t>
            </a:r>
            <a:r>
              <a:rPr kumimoji="1" lang="en-US" altLang="zh-CN" sz="2400"/>
              <a:t>&lt;a</a:t>
            </a:r>
            <a:r>
              <a:rPr kumimoji="1" lang="en-US" altLang="zh-CN" sz="2400" baseline="-25000"/>
              <a:t>1</a:t>
            </a:r>
            <a:r>
              <a:rPr kumimoji="1" lang="en-US" altLang="zh-CN" sz="2400"/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/>
              <a:t>,a</a:t>
            </a:r>
            <a:r>
              <a:rPr kumimoji="1" lang="en-US" altLang="zh-CN" sz="2400" baseline="-25000"/>
              <a:t>n</a:t>
            </a:r>
            <a:r>
              <a:rPr kumimoji="1" lang="en-US" altLang="zh-CN" sz="2400"/>
              <a:t>&gt;</a:t>
            </a:r>
            <a:endParaRPr kumimoji="1" lang="zh-CN" altLang="en-US" sz="2400"/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6888" y="3189288"/>
            <a:ext cx="8013700" cy="24003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6.2.2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/>
              <a:t>用</a:t>
            </a:r>
            <a:r>
              <a:rPr lang="en-US" altLang="zh-CN"/>
              <a:t>n</a:t>
            </a:r>
            <a:r>
              <a:rPr lang="zh-CN" altLang="en-US"/>
              <a:t>重有序组描述下列语句。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）中国四川成都电子科技大学计算机学院；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2006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</a:t>
            </a:r>
            <a:r>
              <a:rPr lang="en-US" altLang="zh-CN"/>
              <a:t>18</a:t>
            </a:r>
            <a:r>
              <a:rPr lang="zh-CN" altLang="en-US"/>
              <a:t>点</a:t>
            </a:r>
            <a:r>
              <a:rPr lang="en-US" altLang="zh-CN"/>
              <a:t>16</a:t>
            </a:r>
            <a:r>
              <a:rPr lang="zh-CN" altLang="en-US"/>
              <a:t>分</a:t>
            </a:r>
            <a:r>
              <a:rPr lang="en-US" altLang="zh-CN"/>
              <a:t>25</a:t>
            </a:r>
            <a:r>
              <a:rPr lang="zh-CN" altLang="en-US"/>
              <a:t>秒；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16</a:t>
            </a:r>
            <a:r>
              <a:rPr lang="zh-CN" altLang="en-US"/>
              <a:t>减</a:t>
            </a:r>
            <a:r>
              <a:rPr lang="en-US" altLang="zh-CN"/>
              <a:t>5</a:t>
            </a:r>
            <a:r>
              <a:rPr lang="zh-CN" altLang="en-US"/>
              <a:t>再加</a:t>
            </a:r>
            <a:r>
              <a:rPr lang="en-US" altLang="zh-CN"/>
              <a:t>3</a:t>
            </a:r>
            <a:r>
              <a:rPr lang="zh-CN" altLang="en-US"/>
              <a:t>除以</a:t>
            </a:r>
            <a:r>
              <a:rPr lang="en-US" altLang="zh-CN"/>
              <a:t>7</a:t>
            </a:r>
            <a:r>
              <a:rPr lang="zh-CN" altLang="en-US"/>
              <a:t>等于</a:t>
            </a:r>
            <a:r>
              <a:rPr lang="en-US" altLang="zh-CN"/>
              <a:t>2</a:t>
            </a:r>
            <a:r>
              <a:rPr lang="zh-CN" altLang="en-US"/>
              <a:t>。</a:t>
            </a:r>
          </a:p>
        </p:txBody>
      </p:sp>
      <p:sp>
        <p:nvSpPr>
          <p:cNvPr id="1363974" name="Rectangle 6"/>
          <p:cNvSpPr>
            <a:spLocks noChangeArrowheads="1"/>
          </p:cNvSpPr>
          <p:nvPr/>
        </p:nvSpPr>
        <p:spPr bwMode="auto">
          <a:xfrm>
            <a:off x="684213" y="3452813"/>
            <a:ext cx="7993062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定义</a:t>
            </a:r>
            <a:r>
              <a:rPr kumimoji="1" lang="en-US" altLang="zh-CN">
                <a:solidFill>
                  <a:srgbClr val="FF0000"/>
                </a:solidFill>
              </a:rPr>
              <a:t>6.2.4 </a:t>
            </a:r>
            <a:r>
              <a:rPr kumimoji="1" lang="zh-CN" altLang="en-US"/>
              <a:t>给定</a:t>
            </a:r>
            <a:r>
              <a:rPr kumimoji="1" lang="en-US" altLang="zh-CN"/>
              <a:t>n</a:t>
            </a:r>
            <a:r>
              <a:rPr kumimoji="1" lang="zh-CN" altLang="en-US"/>
              <a:t>重有序组</a:t>
            </a:r>
            <a:r>
              <a:rPr kumimoji="1" lang="en-US" altLang="zh-CN"/>
              <a:t>&lt;a</a:t>
            </a:r>
            <a:r>
              <a:rPr kumimoji="1" lang="en-US" altLang="zh-CN" baseline="-25000"/>
              <a:t>1</a:t>
            </a:r>
            <a:r>
              <a:rPr kumimoji="1" lang="en-US" altLang="zh-CN"/>
              <a:t>,a</a:t>
            </a:r>
            <a:r>
              <a:rPr kumimoji="1" lang="en-US" altLang="zh-CN" baseline="-25000"/>
              <a:t>2</a:t>
            </a:r>
            <a:r>
              <a:rPr kumimoji="1" lang="en-US" altLang="zh-CN"/>
              <a:t>,</a:t>
            </a:r>
            <a:r>
              <a:rPr kumimoji="1" lang="en-US" altLang="zh-CN">
                <a:latin typeface="Times New Roman" panose="02020603050405020304" pitchFamily="18" charset="0"/>
              </a:rPr>
              <a:t>…</a:t>
            </a:r>
            <a:r>
              <a:rPr kumimoji="1" lang="en-US" altLang="zh-CN"/>
              <a:t>,a</a:t>
            </a:r>
            <a:r>
              <a:rPr kumimoji="1" lang="en-US" altLang="zh-CN" baseline="-25000"/>
              <a:t>n</a:t>
            </a:r>
            <a:r>
              <a:rPr kumimoji="1" lang="en-US" altLang="zh-CN"/>
              <a:t>&gt;</a:t>
            </a:r>
            <a:r>
              <a:rPr kumimoji="1" lang="zh-CN" altLang="en-US"/>
              <a:t>和</a:t>
            </a:r>
            <a:r>
              <a:rPr kumimoji="1" lang="en-US" altLang="zh-CN"/>
              <a:t>&lt;b</a:t>
            </a:r>
            <a:r>
              <a:rPr kumimoji="1" lang="en-US" altLang="zh-CN" baseline="-25000"/>
              <a:t>1</a:t>
            </a:r>
            <a:r>
              <a:rPr kumimoji="1" lang="en-US" altLang="zh-CN"/>
              <a:t>,b</a:t>
            </a:r>
            <a:r>
              <a:rPr kumimoji="1" lang="en-US" altLang="zh-CN" baseline="-25000"/>
              <a:t>2</a:t>
            </a:r>
            <a:r>
              <a:rPr kumimoji="1" lang="en-US" altLang="zh-CN"/>
              <a:t>,</a:t>
            </a:r>
            <a:r>
              <a:rPr kumimoji="1" lang="en-US" altLang="zh-CN">
                <a:latin typeface="Times New Roman" panose="02020603050405020304" pitchFamily="18" charset="0"/>
              </a:rPr>
              <a:t>…</a:t>
            </a:r>
            <a:r>
              <a:rPr kumimoji="1" lang="en-US" altLang="zh-CN"/>
              <a:t>,b</a:t>
            </a:r>
            <a:r>
              <a:rPr kumimoji="1" lang="en-US" altLang="zh-CN" baseline="-25000"/>
              <a:t>n</a:t>
            </a:r>
            <a:r>
              <a:rPr kumimoji="1" lang="en-US" altLang="zh-CN"/>
              <a:t>&gt;</a:t>
            </a:r>
            <a:r>
              <a:rPr kumimoji="1" lang="zh-CN" altLang="en-US"/>
              <a:t>。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FF"/>
                </a:solidFill>
              </a:rPr>
              <a:t>&lt;a</a:t>
            </a:r>
            <a:r>
              <a:rPr kumimoji="1" lang="en-US" altLang="zh-CN" baseline="-25000">
                <a:solidFill>
                  <a:srgbClr val="0000FF"/>
                </a:solidFill>
              </a:rPr>
              <a:t>1</a:t>
            </a:r>
            <a:r>
              <a:rPr kumimoji="1" lang="en-US" altLang="zh-CN">
                <a:solidFill>
                  <a:srgbClr val="0000FF"/>
                </a:solidFill>
              </a:rPr>
              <a:t>,a</a:t>
            </a:r>
            <a:r>
              <a:rPr kumimoji="1" lang="en-US" altLang="zh-CN" baseline="-25000">
                <a:solidFill>
                  <a:srgbClr val="0000FF"/>
                </a:solidFill>
              </a:rPr>
              <a:t>2</a:t>
            </a:r>
            <a:r>
              <a:rPr kumimoji="1" lang="en-US" altLang="zh-CN">
                <a:solidFill>
                  <a:srgbClr val="0000FF"/>
                </a:solidFill>
              </a:rPr>
              <a:t>,</a:t>
            </a:r>
            <a:r>
              <a:rPr kumimoji="1"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…</a:t>
            </a:r>
            <a:r>
              <a:rPr kumimoji="1" lang="en-US" altLang="zh-CN">
                <a:solidFill>
                  <a:srgbClr val="0000FF"/>
                </a:solidFill>
              </a:rPr>
              <a:t>,a</a:t>
            </a:r>
            <a:r>
              <a:rPr kumimoji="1" lang="en-US" altLang="zh-CN" baseline="-25000">
                <a:solidFill>
                  <a:srgbClr val="0000FF"/>
                </a:solidFill>
              </a:rPr>
              <a:t>n</a:t>
            </a:r>
            <a:r>
              <a:rPr kumimoji="1" lang="en-US" altLang="zh-CN">
                <a:solidFill>
                  <a:srgbClr val="0000FF"/>
                </a:solidFill>
              </a:rPr>
              <a:t>&gt;=&lt;b</a:t>
            </a:r>
            <a:r>
              <a:rPr kumimoji="1" lang="en-US" altLang="zh-CN" baseline="-25000">
                <a:solidFill>
                  <a:srgbClr val="0000FF"/>
                </a:solidFill>
              </a:rPr>
              <a:t>1</a:t>
            </a:r>
            <a:r>
              <a:rPr kumimoji="1" lang="en-US" altLang="zh-CN">
                <a:solidFill>
                  <a:srgbClr val="0000FF"/>
                </a:solidFill>
              </a:rPr>
              <a:t>,b</a:t>
            </a:r>
            <a:r>
              <a:rPr kumimoji="1" lang="en-US" altLang="zh-CN" baseline="-25000">
                <a:solidFill>
                  <a:srgbClr val="0000FF"/>
                </a:solidFill>
              </a:rPr>
              <a:t>2</a:t>
            </a:r>
            <a:r>
              <a:rPr kumimoji="1" lang="en-US" altLang="zh-CN">
                <a:solidFill>
                  <a:srgbClr val="0000FF"/>
                </a:solidFill>
              </a:rPr>
              <a:t>,</a:t>
            </a:r>
            <a:r>
              <a:rPr kumimoji="1"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…</a:t>
            </a:r>
            <a:r>
              <a:rPr kumimoji="1" lang="en-US" altLang="zh-CN">
                <a:solidFill>
                  <a:srgbClr val="0000FF"/>
                </a:solidFill>
              </a:rPr>
              <a:t>,b</a:t>
            </a:r>
            <a:r>
              <a:rPr kumimoji="1" lang="en-US" altLang="zh-CN" baseline="-25000">
                <a:solidFill>
                  <a:srgbClr val="0000FF"/>
                </a:solidFill>
              </a:rPr>
              <a:t>n</a:t>
            </a:r>
            <a:r>
              <a:rPr kumimoji="1" lang="en-US" altLang="zh-CN">
                <a:solidFill>
                  <a:srgbClr val="0000FF"/>
                </a:solidFill>
              </a:rPr>
              <a:t>&gt;</a:t>
            </a:r>
            <a:endParaRPr lang="en-US" altLang="zh-CN" sz="3200" b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0000"/>
                </a:solidFill>
              </a:rPr>
              <a:t>⇔</a:t>
            </a:r>
            <a:endParaRPr lang="en-US" altLang="zh-CN" sz="3200" b="0">
              <a:solidFill>
                <a:srgbClr val="FF0000"/>
              </a:solidFill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FF"/>
                </a:solidFill>
              </a:rPr>
              <a:t>a</a:t>
            </a:r>
            <a:r>
              <a:rPr kumimoji="1" lang="en-US" altLang="zh-CN" baseline="-25000">
                <a:solidFill>
                  <a:srgbClr val="0000FF"/>
                </a:solidFill>
              </a:rPr>
              <a:t>i</a:t>
            </a:r>
            <a:r>
              <a:rPr kumimoji="1" lang="en-US" altLang="zh-CN">
                <a:solidFill>
                  <a:srgbClr val="0000FF"/>
                </a:solidFill>
              </a:rPr>
              <a:t>=b</a:t>
            </a:r>
            <a:r>
              <a:rPr kumimoji="1" lang="en-US" altLang="zh-CN" baseline="-25000">
                <a:solidFill>
                  <a:srgbClr val="0000FF"/>
                </a:solidFill>
              </a:rPr>
              <a:t>i</a:t>
            </a:r>
            <a:r>
              <a:rPr kumimoji="1" lang="en-US" altLang="zh-CN">
                <a:solidFill>
                  <a:srgbClr val="0000FF"/>
                </a:solidFill>
              </a:rPr>
              <a:t>(i=1,2,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FF"/>
                </a:solidFill>
              </a:rPr>
              <a:t>,n)</a:t>
            </a:r>
            <a:endParaRPr kumimoji="1" lang="zh-CN" altLang="zh-CN">
              <a:solidFill>
                <a:srgbClr val="0000FF"/>
              </a:solidFill>
            </a:endParaRPr>
          </a:p>
        </p:txBody>
      </p:sp>
      <p:sp>
        <p:nvSpPr>
          <p:cNvPr id="1363975" name="Rectangle 7"/>
          <p:cNvSpPr>
            <a:spLocks noChangeArrowheads="1"/>
          </p:cNvSpPr>
          <p:nvPr/>
        </p:nvSpPr>
        <p:spPr bwMode="auto">
          <a:xfrm>
            <a:off x="1258888" y="4364038"/>
            <a:ext cx="74882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&lt;</a:t>
            </a:r>
            <a:r>
              <a:rPr lang="zh-CN" altLang="en-US">
                <a:solidFill>
                  <a:srgbClr val="0000FF"/>
                </a:solidFill>
              </a:rPr>
              <a:t>中国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四川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成都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电子科技大学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计算机学院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&lt;2006,9,10,18,16,25&gt;</a:t>
            </a:r>
            <a:endParaRPr lang="zh-CN" altLang="en-US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&lt;16,5,3,7,2&gt;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6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6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6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6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6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6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6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1" grpId="0" autoUpdateAnimBg="0"/>
      <p:bldP spid="1363972" grpId="0" build="p"/>
      <p:bldP spid="1363972" grpId="1" build="p"/>
      <p:bldP spid="1363974" grpId="0" build="p"/>
      <p:bldP spid="1363975" grpId="0" build="p"/>
      <p:bldP spid="1363975" grpI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C621CAC-77A2-43EA-B1C5-966244DF6B1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19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s-ES" altLang="zh-CN"/>
              <a:t>6.4.3</a:t>
            </a:r>
            <a:endParaRPr lang="zh-CN" altLang="en-US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41438"/>
            <a:ext cx="8353425" cy="512762"/>
          </a:xfrm>
        </p:spPr>
        <p:txBody>
          <a:bodyPr lIns="0" tIns="0" rIns="0" bIns="0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）设</a:t>
            </a:r>
            <a:r>
              <a:rPr kumimoji="1" lang="en-US" altLang="zh-CN"/>
              <a:t>R,S,T</a:t>
            </a:r>
            <a:r>
              <a:rPr kumimoji="1" lang="zh-CN" altLang="en-US"/>
              <a:t>和</a:t>
            </a:r>
            <a:r>
              <a:rPr kumimoji="1" lang="en-US" altLang="zh-CN"/>
              <a:t>V</a:t>
            </a:r>
            <a:r>
              <a:rPr kumimoji="1" lang="zh-CN" altLang="en-US"/>
              <a:t>的关系矩阵分别为</a:t>
            </a:r>
            <a:r>
              <a:rPr kumimoji="1" lang="en-US" altLang="zh-CN"/>
              <a:t>M</a:t>
            </a:r>
            <a:r>
              <a:rPr kumimoji="1" lang="en-US" altLang="zh-CN" baseline="-25000"/>
              <a:t>R</a:t>
            </a:r>
            <a:r>
              <a:rPr kumimoji="1" lang="en-US" altLang="zh-CN"/>
              <a:t>,M</a:t>
            </a:r>
            <a:r>
              <a:rPr kumimoji="1" lang="en-US" altLang="zh-CN" baseline="-25000"/>
              <a:t>S</a:t>
            </a:r>
            <a:r>
              <a:rPr kumimoji="1" lang="en-US" altLang="zh-CN"/>
              <a:t>,M</a:t>
            </a:r>
            <a:r>
              <a:rPr kumimoji="1" lang="en-US" altLang="zh-CN" baseline="-25000"/>
              <a:t>T</a:t>
            </a:r>
            <a:r>
              <a:rPr kumimoji="1" lang="zh-CN" altLang="en-US"/>
              <a:t>和</a:t>
            </a:r>
            <a:r>
              <a:rPr kumimoji="1" lang="en-US" altLang="zh-CN"/>
              <a:t>M</a:t>
            </a:r>
            <a:r>
              <a:rPr kumimoji="1" lang="en-US" altLang="zh-CN" baseline="-25000"/>
              <a:t>V</a:t>
            </a:r>
            <a:r>
              <a:rPr kumimoji="1" lang="zh-CN" altLang="en-US"/>
              <a:t>，则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3713" y="2047875"/>
            <a:ext cx="8334375" cy="1373188"/>
            <a:chOff x="305" y="1395"/>
            <a:chExt cx="5250" cy="865"/>
          </a:xfrm>
        </p:grpSpPr>
        <p:graphicFrame>
          <p:nvGraphicFramePr>
            <p:cNvPr id="219184" name="Object 5"/>
            <p:cNvGraphicFramePr>
              <a:graphicFrameLocks noChangeAspect="1"/>
            </p:cNvGraphicFramePr>
            <p:nvPr/>
          </p:nvGraphicFramePr>
          <p:xfrm>
            <a:off x="305" y="1407"/>
            <a:ext cx="1255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08" name="Equation" r:id="rId3" imgW="838200" imgH="558800" progId="Equation.DSMT4">
                    <p:embed/>
                  </p:oleObj>
                </mc:Choice>
                <mc:Fallback>
                  <p:oleObj name="Equation" r:id="rId3" imgW="838200" imgH="558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" y="1407"/>
                          <a:ext cx="1255" cy="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185" name="Object 6"/>
            <p:cNvGraphicFramePr>
              <a:graphicFrameLocks noChangeAspect="1"/>
            </p:cNvGraphicFramePr>
            <p:nvPr/>
          </p:nvGraphicFramePr>
          <p:xfrm>
            <a:off x="1648" y="1395"/>
            <a:ext cx="1241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09" name="Equation" r:id="rId5" imgW="825500" imgH="558800" progId="Equation.DSMT4">
                    <p:embed/>
                  </p:oleObj>
                </mc:Choice>
                <mc:Fallback>
                  <p:oleObj name="Equation" r:id="rId5" imgW="825500" imgH="558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1395"/>
                          <a:ext cx="1241" cy="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186" name="Object 7"/>
            <p:cNvGraphicFramePr>
              <a:graphicFrameLocks noChangeAspect="1"/>
            </p:cNvGraphicFramePr>
            <p:nvPr/>
          </p:nvGraphicFramePr>
          <p:xfrm>
            <a:off x="2945" y="1415"/>
            <a:ext cx="1255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0" name="Equation" r:id="rId7" imgW="838200" imgH="558800" progId="Equation.DSMT4">
                    <p:embed/>
                  </p:oleObj>
                </mc:Choice>
                <mc:Fallback>
                  <p:oleObj name="Equation" r:id="rId7" imgW="838200" imgH="558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5" y="1415"/>
                          <a:ext cx="1255" cy="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187" name="Object 8"/>
            <p:cNvGraphicFramePr>
              <a:graphicFrameLocks noChangeAspect="1"/>
            </p:cNvGraphicFramePr>
            <p:nvPr/>
          </p:nvGraphicFramePr>
          <p:xfrm>
            <a:off x="4243" y="1419"/>
            <a:ext cx="1312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1" name="Equation" r:id="rId9" imgW="876300" imgH="558800" progId="Equation.DSMT4">
                    <p:embed/>
                  </p:oleObj>
                </mc:Choice>
                <mc:Fallback>
                  <p:oleObj name="Equation" r:id="rId9" imgW="876300" imgH="558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19"/>
                          <a:ext cx="1312" cy="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5817" name="Rectangle 9"/>
          <p:cNvSpPr>
            <a:spLocks noChangeArrowheads="1"/>
          </p:cNvSpPr>
          <p:nvPr/>
        </p:nvSpPr>
        <p:spPr bwMode="auto">
          <a:xfrm>
            <a:off x="484188" y="3616325"/>
            <a:ext cx="83534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</a:t>
            </a:r>
            <a:r>
              <a:rPr kumimoji="1" lang="en-US" altLang="zh-CN"/>
              <a:t>R,S,T</a:t>
            </a:r>
            <a:r>
              <a:rPr kumimoji="1" lang="zh-CN" altLang="en-US"/>
              <a:t>和Ｖ的关系图分别是图</a:t>
            </a:r>
            <a:r>
              <a:rPr kumimoji="1" lang="en-US" altLang="zh-CN"/>
              <a:t>(a),(b),(c)</a:t>
            </a:r>
            <a:r>
              <a:rPr kumimoji="1" lang="zh-CN" altLang="en-US"/>
              <a:t>和</a:t>
            </a:r>
            <a:r>
              <a:rPr kumimoji="1" lang="en-US" altLang="zh-CN"/>
              <a:t>(d)</a:t>
            </a:r>
            <a:r>
              <a:rPr kumimoji="1" lang="zh-CN" altLang="en-US"/>
              <a:t>。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6425" y="4324350"/>
            <a:ext cx="8108950" cy="2147888"/>
            <a:chOff x="403" y="2724"/>
            <a:chExt cx="5108" cy="1353"/>
          </a:xfrm>
        </p:grpSpPr>
        <p:sp>
          <p:nvSpPr>
            <p:cNvPr id="219144" name="Text Box 11"/>
            <p:cNvSpPr txBox="1">
              <a:spLocks noChangeAspect="1" noChangeArrowheads="1"/>
            </p:cNvSpPr>
            <p:nvPr/>
          </p:nvSpPr>
          <p:spPr bwMode="auto">
            <a:xfrm>
              <a:off x="519" y="2725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9145" name="Text Box 12"/>
            <p:cNvSpPr txBox="1">
              <a:spLocks noChangeAspect="1" noChangeArrowheads="1"/>
            </p:cNvSpPr>
            <p:nvPr/>
          </p:nvSpPr>
          <p:spPr bwMode="auto">
            <a:xfrm>
              <a:off x="769" y="3540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9146" name="Text Box 13"/>
            <p:cNvSpPr txBox="1">
              <a:spLocks noChangeAspect="1" noChangeArrowheads="1"/>
            </p:cNvSpPr>
            <p:nvPr/>
          </p:nvSpPr>
          <p:spPr bwMode="auto">
            <a:xfrm>
              <a:off x="1435" y="2725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9147" name="Arc 14"/>
            <p:cNvSpPr>
              <a:spLocks noChangeAspect="1"/>
            </p:cNvSpPr>
            <p:nvPr/>
          </p:nvSpPr>
          <p:spPr bwMode="auto">
            <a:xfrm rot="480000" flipH="1">
              <a:off x="403" y="2724"/>
              <a:ext cx="299" cy="29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77" y="24360"/>
                  </a:moveTo>
                  <a:cubicBezTo>
                    <a:pt x="59" y="23445"/>
                    <a:pt x="0" y="225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000" y="43200"/>
                    <a:pt x="6960" y="39206"/>
                    <a:pt x="3060" y="32683"/>
                  </a:cubicBezTo>
                </a:path>
                <a:path w="43200" h="43200" stroke="0" extrusionOk="0">
                  <a:moveTo>
                    <a:pt x="177" y="24360"/>
                  </a:moveTo>
                  <a:cubicBezTo>
                    <a:pt x="59" y="23445"/>
                    <a:pt x="0" y="225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000" y="43200"/>
                    <a:pt x="6960" y="39206"/>
                    <a:pt x="3060" y="32683"/>
                  </a:cubicBezTo>
                  <a:lnTo>
                    <a:pt x="21600" y="21600"/>
                  </a:lnTo>
                  <a:lnTo>
                    <a:pt x="177" y="2436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48" name="Freeform 15"/>
            <p:cNvSpPr>
              <a:spLocks noChangeAspect="1"/>
            </p:cNvSpPr>
            <p:nvPr/>
          </p:nvSpPr>
          <p:spPr bwMode="auto">
            <a:xfrm>
              <a:off x="685" y="2936"/>
              <a:ext cx="653" cy="2"/>
            </a:xfrm>
            <a:custGeom>
              <a:avLst/>
              <a:gdLst>
                <a:gd name="T0" fmla="*/ 0 w 780"/>
                <a:gd name="T1" fmla="*/ 0 h 1"/>
                <a:gd name="T2" fmla="*/ 225 w 780"/>
                <a:gd name="T3" fmla="*/ 0 h 1"/>
                <a:gd name="T4" fmla="*/ 0 60000 65536"/>
                <a:gd name="T5" fmla="*/ 0 60000 65536"/>
                <a:gd name="T6" fmla="*/ 0 w 780"/>
                <a:gd name="T7" fmla="*/ 0 h 1"/>
                <a:gd name="T8" fmla="*/ 780 w 7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1">
                  <a:moveTo>
                    <a:pt x="0" y="0"/>
                  </a:moveTo>
                  <a:lnTo>
                    <a:pt x="78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49" name="Text Box 16"/>
            <p:cNvSpPr txBox="1">
              <a:spLocks noChangeAspect="1" noChangeArrowheads="1"/>
            </p:cNvSpPr>
            <p:nvPr/>
          </p:nvSpPr>
          <p:spPr bwMode="auto">
            <a:xfrm>
              <a:off x="785" y="3847"/>
              <a:ext cx="4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(a)</a:t>
              </a:r>
            </a:p>
          </p:txBody>
        </p:sp>
        <p:sp>
          <p:nvSpPr>
            <p:cNvPr id="219150" name="Freeform 17"/>
            <p:cNvSpPr>
              <a:spLocks noChangeAspect="1"/>
            </p:cNvSpPr>
            <p:nvPr/>
          </p:nvSpPr>
          <p:spPr bwMode="auto">
            <a:xfrm>
              <a:off x="693" y="2954"/>
              <a:ext cx="1" cy="679"/>
            </a:xfrm>
            <a:custGeom>
              <a:avLst/>
              <a:gdLst>
                <a:gd name="T0" fmla="*/ 0 w 1"/>
                <a:gd name="T1" fmla="*/ 0 h 740"/>
                <a:gd name="T2" fmla="*/ 0 w 1"/>
                <a:gd name="T3" fmla="*/ 406 h 740"/>
                <a:gd name="T4" fmla="*/ 0 60000 65536"/>
                <a:gd name="T5" fmla="*/ 0 60000 65536"/>
                <a:gd name="T6" fmla="*/ 0 w 1"/>
                <a:gd name="T7" fmla="*/ 0 h 740"/>
                <a:gd name="T8" fmla="*/ 1 w 1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51" name="Freeform 18"/>
            <p:cNvSpPr>
              <a:spLocks noChangeAspect="1"/>
            </p:cNvSpPr>
            <p:nvPr/>
          </p:nvSpPr>
          <p:spPr bwMode="auto">
            <a:xfrm>
              <a:off x="685" y="3003"/>
              <a:ext cx="653" cy="699"/>
            </a:xfrm>
            <a:custGeom>
              <a:avLst/>
              <a:gdLst>
                <a:gd name="T0" fmla="*/ 0 w 780"/>
                <a:gd name="T1" fmla="*/ 423 h 760"/>
                <a:gd name="T2" fmla="*/ 225 w 780"/>
                <a:gd name="T3" fmla="*/ 0 h 760"/>
                <a:gd name="T4" fmla="*/ 0 60000 65536"/>
                <a:gd name="T5" fmla="*/ 0 60000 65536"/>
                <a:gd name="T6" fmla="*/ 0 w 780"/>
                <a:gd name="T7" fmla="*/ 0 h 760"/>
                <a:gd name="T8" fmla="*/ 780 w 780"/>
                <a:gd name="T9" fmla="*/ 760 h 7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52" name="Text Box 19"/>
            <p:cNvSpPr txBox="1">
              <a:spLocks noChangeAspect="1" noChangeArrowheads="1"/>
            </p:cNvSpPr>
            <p:nvPr/>
          </p:nvSpPr>
          <p:spPr bwMode="auto">
            <a:xfrm>
              <a:off x="1783" y="2725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9153" name="Text Box 20"/>
            <p:cNvSpPr txBox="1">
              <a:spLocks noChangeAspect="1" noChangeArrowheads="1"/>
            </p:cNvSpPr>
            <p:nvPr/>
          </p:nvSpPr>
          <p:spPr bwMode="auto">
            <a:xfrm>
              <a:off x="2034" y="3540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9154" name="Text Box 21"/>
            <p:cNvSpPr txBox="1">
              <a:spLocks noChangeAspect="1" noChangeArrowheads="1"/>
            </p:cNvSpPr>
            <p:nvPr/>
          </p:nvSpPr>
          <p:spPr bwMode="auto">
            <a:xfrm>
              <a:off x="2597" y="2725"/>
              <a:ext cx="30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9155" name="Freeform 22"/>
            <p:cNvSpPr>
              <a:spLocks noChangeAspect="1"/>
            </p:cNvSpPr>
            <p:nvPr/>
          </p:nvSpPr>
          <p:spPr bwMode="auto">
            <a:xfrm>
              <a:off x="1970" y="2956"/>
              <a:ext cx="0" cy="678"/>
            </a:xfrm>
            <a:custGeom>
              <a:avLst/>
              <a:gdLst>
                <a:gd name="T0" fmla="*/ 0 w 1"/>
                <a:gd name="T1" fmla="*/ 0 h 740"/>
                <a:gd name="T2" fmla="*/ 0 w 1"/>
                <a:gd name="T3" fmla="*/ 400 h 740"/>
                <a:gd name="T4" fmla="*/ 0 60000 65536"/>
                <a:gd name="T5" fmla="*/ 0 60000 65536"/>
                <a:gd name="T6" fmla="*/ 0 w 1"/>
                <a:gd name="T7" fmla="*/ 0 h 740"/>
                <a:gd name="T8" fmla="*/ 0 w 1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56" name="Text Box 23"/>
            <p:cNvSpPr txBox="1">
              <a:spLocks noChangeAspect="1" noChangeArrowheads="1"/>
            </p:cNvSpPr>
            <p:nvPr/>
          </p:nvSpPr>
          <p:spPr bwMode="auto">
            <a:xfrm>
              <a:off x="3107" y="2725"/>
              <a:ext cx="30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9157" name="Text Box 24"/>
            <p:cNvSpPr txBox="1">
              <a:spLocks noChangeAspect="1" noChangeArrowheads="1"/>
            </p:cNvSpPr>
            <p:nvPr/>
          </p:nvSpPr>
          <p:spPr bwMode="auto">
            <a:xfrm>
              <a:off x="3406" y="3540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9158" name="Text Box 25"/>
            <p:cNvSpPr txBox="1">
              <a:spLocks noChangeAspect="1" noChangeArrowheads="1"/>
            </p:cNvSpPr>
            <p:nvPr/>
          </p:nvSpPr>
          <p:spPr bwMode="auto">
            <a:xfrm>
              <a:off x="4081" y="2725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9159" name="Freeform 26"/>
            <p:cNvSpPr>
              <a:spLocks noChangeAspect="1"/>
            </p:cNvSpPr>
            <p:nvPr/>
          </p:nvSpPr>
          <p:spPr bwMode="auto">
            <a:xfrm>
              <a:off x="3308" y="2965"/>
              <a:ext cx="1" cy="679"/>
            </a:xfrm>
            <a:custGeom>
              <a:avLst/>
              <a:gdLst>
                <a:gd name="T0" fmla="*/ 0 w 1"/>
                <a:gd name="T1" fmla="*/ 0 h 740"/>
                <a:gd name="T2" fmla="*/ 0 w 1"/>
                <a:gd name="T3" fmla="*/ 406 h 740"/>
                <a:gd name="T4" fmla="*/ 0 60000 65536"/>
                <a:gd name="T5" fmla="*/ 0 60000 65536"/>
                <a:gd name="T6" fmla="*/ 0 w 1"/>
                <a:gd name="T7" fmla="*/ 0 h 740"/>
                <a:gd name="T8" fmla="*/ 1 w 1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0" name="Freeform 27"/>
            <p:cNvSpPr>
              <a:spLocks noChangeAspect="1"/>
            </p:cNvSpPr>
            <p:nvPr/>
          </p:nvSpPr>
          <p:spPr bwMode="auto">
            <a:xfrm>
              <a:off x="3301" y="2956"/>
              <a:ext cx="653" cy="697"/>
            </a:xfrm>
            <a:custGeom>
              <a:avLst/>
              <a:gdLst>
                <a:gd name="T0" fmla="*/ 0 w 780"/>
                <a:gd name="T1" fmla="*/ 414 h 760"/>
                <a:gd name="T2" fmla="*/ 225 w 780"/>
                <a:gd name="T3" fmla="*/ 0 h 760"/>
                <a:gd name="T4" fmla="*/ 0 60000 65536"/>
                <a:gd name="T5" fmla="*/ 0 60000 65536"/>
                <a:gd name="T6" fmla="*/ 0 w 780"/>
                <a:gd name="T7" fmla="*/ 0 h 760"/>
                <a:gd name="T8" fmla="*/ 780 w 780"/>
                <a:gd name="T9" fmla="*/ 760 h 7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1" name="Text Box 28"/>
            <p:cNvSpPr txBox="1">
              <a:spLocks noChangeAspect="1" noChangeArrowheads="1"/>
            </p:cNvSpPr>
            <p:nvPr/>
          </p:nvSpPr>
          <p:spPr bwMode="auto">
            <a:xfrm>
              <a:off x="4403" y="2725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9162" name="Text Box 29"/>
            <p:cNvSpPr txBox="1">
              <a:spLocks noChangeAspect="1" noChangeArrowheads="1"/>
            </p:cNvSpPr>
            <p:nvPr/>
          </p:nvSpPr>
          <p:spPr bwMode="auto">
            <a:xfrm>
              <a:off x="4680" y="3540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9163" name="Text Box 30"/>
            <p:cNvSpPr txBox="1">
              <a:spLocks noChangeAspect="1" noChangeArrowheads="1"/>
            </p:cNvSpPr>
            <p:nvPr/>
          </p:nvSpPr>
          <p:spPr bwMode="auto">
            <a:xfrm>
              <a:off x="5330" y="2725"/>
              <a:ext cx="1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9164" name="Freeform 31"/>
            <p:cNvSpPr>
              <a:spLocks noChangeAspect="1"/>
            </p:cNvSpPr>
            <p:nvPr/>
          </p:nvSpPr>
          <p:spPr bwMode="auto">
            <a:xfrm>
              <a:off x="4573" y="2945"/>
              <a:ext cx="654" cy="1"/>
            </a:xfrm>
            <a:custGeom>
              <a:avLst/>
              <a:gdLst>
                <a:gd name="T0" fmla="*/ 0 w 780"/>
                <a:gd name="T1" fmla="*/ 0 h 1"/>
                <a:gd name="T2" fmla="*/ 227 w 780"/>
                <a:gd name="T3" fmla="*/ 0 h 1"/>
                <a:gd name="T4" fmla="*/ 0 60000 65536"/>
                <a:gd name="T5" fmla="*/ 0 60000 65536"/>
                <a:gd name="T6" fmla="*/ 0 w 780"/>
                <a:gd name="T7" fmla="*/ 0 h 1"/>
                <a:gd name="T8" fmla="*/ 780 w 7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1">
                  <a:moveTo>
                    <a:pt x="0" y="0"/>
                  </a:moveTo>
                  <a:lnTo>
                    <a:pt x="78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5" name="Freeform 32"/>
            <p:cNvSpPr>
              <a:spLocks noChangeAspect="1"/>
            </p:cNvSpPr>
            <p:nvPr/>
          </p:nvSpPr>
          <p:spPr bwMode="auto">
            <a:xfrm>
              <a:off x="4562" y="2936"/>
              <a:ext cx="69" cy="713"/>
            </a:xfrm>
            <a:custGeom>
              <a:avLst/>
              <a:gdLst>
                <a:gd name="T0" fmla="*/ 0 w 80"/>
                <a:gd name="T1" fmla="*/ 0 h 740"/>
                <a:gd name="T2" fmla="*/ 29 w 80"/>
                <a:gd name="T3" fmla="*/ 234 h 740"/>
                <a:gd name="T4" fmla="*/ 0 w 80"/>
                <a:gd name="T5" fmla="*/ 571 h 740"/>
                <a:gd name="T6" fmla="*/ 0 60000 65536"/>
                <a:gd name="T7" fmla="*/ 0 60000 65536"/>
                <a:gd name="T8" fmla="*/ 0 60000 65536"/>
                <a:gd name="T9" fmla="*/ 0 w 80"/>
                <a:gd name="T10" fmla="*/ 0 h 740"/>
                <a:gd name="T11" fmla="*/ 80 w 80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740">
                  <a:moveTo>
                    <a:pt x="0" y="0"/>
                  </a:moveTo>
                  <a:cubicBezTo>
                    <a:pt x="13" y="51"/>
                    <a:pt x="80" y="181"/>
                    <a:pt x="80" y="304"/>
                  </a:cubicBezTo>
                  <a:cubicBezTo>
                    <a:pt x="80" y="427"/>
                    <a:pt x="17" y="649"/>
                    <a:pt x="0" y="74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6" name="Freeform 33"/>
            <p:cNvSpPr>
              <a:spLocks noChangeAspect="1"/>
            </p:cNvSpPr>
            <p:nvPr/>
          </p:nvSpPr>
          <p:spPr bwMode="auto">
            <a:xfrm>
              <a:off x="4604" y="2981"/>
              <a:ext cx="654" cy="697"/>
            </a:xfrm>
            <a:custGeom>
              <a:avLst/>
              <a:gdLst>
                <a:gd name="T0" fmla="*/ 0 w 780"/>
                <a:gd name="T1" fmla="*/ 414 h 760"/>
                <a:gd name="T2" fmla="*/ 227 w 780"/>
                <a:gd name="T3" fmla="*/ 0 h 760"/>
                <a:gd name="T4" fmla="*/ 0 60000 65536"/>
                <a:gd name="T5" fmla="*/ 0 60000 65536"/>
                <a:gd name="T6" fmla="*/ 0 w 780"/>
                <a:gd name="T7" fmla="*/ 0 h 760"/>
                <a:gd name="T8" fmla="*/ 780 w 780"/>
                <a:gd name="T9" fmla="*/ 760 h 7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7" name="Freeform 34"/>
            <p:cNvSpPr>
              <a:spLocks noChangeAspect="1"/>
            </p:cNvSpPr>
            <p:nvPr/>
          </p:nvSpPr>
          <p:spPr bwMode="auto">
            <a:xfrm>
              <a:off x="4468" y="2952"/>
              <a:ext cx="72" cy="687"/>
            </a:xfrm>
            <a:custGeom>
              <a:avLst/>
              <a:gdLst>
                <a:gd name="T0" fmla="*/ 39 w 80"/>
                <a:gd name="T1" fmla="*/ 406 h 750"/>
                <a:gd name="T2" fmla="*/ 10 w 80"/>
                <a:gd name="T3" fmla="*/ 287 h 750"/>
                <a:gd name="T4" fmla="*/ 5 w 80"/>
                <a:gd name="T5" fmla="*/ 227 h 750"/>
                <a:gd name="T6" fmla="*/ 5 w 80"/>
                <a:gd name="T7" fmla="*/ 151 h 750"/>
                <a:gd name="T8" fmla="*/ 33 w 80"/>
                <a:gd name="T9" fmla="*/ 0 h 7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750"/>
                <a:gd name="T17" fmla="*/ 80 w 80"/>
                <a:gd name="T18" fmla="*/ 750 h 7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750">
                  <a:moveTo>
                    <a:pt x="80" y="750"/>
                  </a:moveTo>
                  <a:cubicBezTo>
                    <a:pt x="70" y="713"/>
                    <a:pt x="32" y="585"/>
                    <a:pt x="20" y="530"/>
                  </a:cubicBezTo>
                  <a:cubicBezTo>
                    <a:pt x="8" y="475"/>
                    <a:pt x="12" y="462"/>
                    <a:pt x="10" y="420"/>
                  </a:cubicBezTo>
                  <a:cubicBezTo>
                    <a:pt x="2" y="344"/>
                    <a:pt x="0" y="350"/>
                    <a:pt x="10" y="280"/>
                  </a:cubicBezTo>
                  <a:cubicBezTo>
                    <a:pt x="20" y="210"/>
                    <a:pt x="57" y="58"/>
                    <a:pt x="7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8" name="Oval 35"/>
            <p:cNvSpPr>
              <a:spLocks noChangeAspect="1" noChangeArrowheads="1"/>
            </p:cNvSpPr>
            <p:nvPr/>
          </p:nvSpPr>
          <p:spPr bwMode="auto">
            <a:xfrm>
              <a:off x="643" y="2905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69" name="Oval 36"/>
            <p:cNvSpPr>
              <a:spLocks noChangeAspect="1" noChangeArrowheads="1"/>
            </p:cNvSpPr>
            <p:nvPr/>
          </p:nvSpPr>
          <p:spPr bwMode="auto">
            <a:xfrm>
              <a:off x="1333" y="2905"/>
              <a:ext cx="101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0" name="Oval 37"/>
            <p:cNvSpPr>
              <a:spLocks noChangeAspect="1" noChangeArrowheads="1"/>
            </p:cNvSpPr>
            <p:nvPr/>
          </p:nvSpPr>
          <p:spPr bwMode="auto">
            <a:xfrm>
              <a:off x="643" y="3627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1" name="Oval 38"/>
            <p:cNvSpPr>
              <a:spLocks noChangeAspect="1" noChangeArrowheads="1"/>
            </p:cNvSpPr>
            <p:nvPr/>
          </p:nvSpPr>
          <p:spPr bwMode="auto">
            <a:xfrm>
              <a:off x="1920" y="2907"/>
              <a:ext cx="101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2" name="Oval 39"/>
            <p:cNvSpPr>
              <a:spLocks noChangeAspect="1" noChangeArrowheads="1"/>
            </p:cNvSpPr>
            <p:nvPr/>
          </p:nvSpPr>
          <p:spPr bwMode="auto">
            <a:xfrm>
              <a:off x="2483" y="2907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3" name="Oval 40"/>
            <p:cNvSpPr>
              <a:spLocks noChangeAspect="1" noChangeArrowheads="1"/>
            </p:cNvSpPr>
            <p:nvPr/>
          </p:nvSpPr>
          <p:spPr bwMode="auto">
            <a:xfrm>
              <a:off x="1920" y="3629"/>
              <a:ext cx="101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4" name="Oval 41"/>
            <p:cNvSpPr>
              <a:spLocks noChangeAspect="1" noChangeArrowheads="1"/>
            </p:cNvSpPr>
            <p:nvPr/>
          </p:nvSpPr>
          <p:spPr bwMode="auto">
            <a:xfrm>
              <a:off x="3259" y="2916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5" name="Oval 42"/>
            <p:cNvSpPr>
              <a:spLocks noChangeAspect="1" noChangeArrowheads="1"/>
            </p:cNvSpPr>
            <p:nvPr/>
          </p:nvSpPr>
          <p:spPr bwMode="auto">
            <a:xfrm>
              <a:off x="3950" y="2916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6" name="Oval 43"/>
            <p:cNvSpPr>
              <a:spLocks noChangeAspect="1" noChangeArrowheads="1"/>
            </p:cNvSpPr>
            <p:nvPr/>
          </p:nvSpPr>
          <p:spPr bwMode="auto">
            <a:xfrm>
              <a:off x="3259" y="3639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7" name="Oval 44"/>
            <p:cNvSpPr>
              <a:spLocks noChangeAspect="1" noChangeArrowheads="1"/>
            </p:cNvSpPr>
            <p:nvPr/>
          </p:nvSpPr>
          <p:spPr bwMode="auto">
            <a:xfrm>
              <a:off x="4532" y="2896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8" name="Oval 45"/>
            <p:cNvSpPr>
              <a:spLocks noChangeAspect="1" noChangeArrowheads="1"/>
            </p:cNvSpPr>
            <p:nvPr/>
          </p:nvSpPr>
          <p:spPr bwMode="auto">
            <a:xfrm>
              <a:off x="5223" y="2896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79" name="Oval 46"/>
            <p:cNvSpPr>
              <a:spLocks noChangeAspect="1" noChangeArrowheads="1"/>
            </p:cNvSpPr>
            <p:nvPr/>
          </p:nvSpPr>
          <p:spPr bwMode="auto">
            <a:xfrm>
              <a:off x="4532" y="3617"/>
              <a:ext cx="100" cy="10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19180" name="Arc 47"/>
            <p:cNvSpPr>
              <a:spLocks noChangeAspect="1"/>
            </p:cNvSpPr>
            <p:nvPr/>
          </p:nvSpPr>
          <p:spPr bwMode="auto">
            <a:xfrm rot="480000" flipH="1">
              <a:off x="2982" y="2724"/>
              <a:ext cx="299" cy="29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77" y="24360"/>
                  </a:moveTo>
                  <a:cubicBezTo>
                    <a:pt x="59" y="23445"/>
                    <a:pt x="0" y="225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000" y="43200"/>
                    <a:pt x="6960" y="39206"/>
                    <a:pt x="3060" y="32683"/>
                  </a:cubicBezTo>
                </a:path>
                <a:path w="43200" h="43200" stroke="0" extrusionOk="0">
                  <a:moveTo>
                    <a:pt x="177" y="24360"/>
                  </a:moveTo>
                  <a:cubicBezTo>
                    <a:pt x="59" y="23445"/>
                    <a:pt x="0" y="225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000" y="43200"/>
                    <a:pt x="6960" y="39206"/>
                    <a:pt x="3060" y="32683"/>
                  </a:cubicBezTo>
                  <a:lnTo>
                    <a:pt x="21600" y="21600"/>
                  </a:lnTo>
                  <a:lnTo>
                    <a:pt x="177" y="2436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81" name="Text Box 48"/>
            <p:cNvSpPr txBox="1">
              <a:spLocks noChangeAspect="1" noChangeArrowheads="1"/>
            </p:cNvSpPr>
            <p:nvPr/>
          </p:nvSpPr>
          <p:spPr bwMode="auto">
            <a:xfrm>
              <a:off x="2122" y="3847"/>
              <a:ext cx="3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(b)</a:t>
              </a:r>
            </a:p>
          </p:txBody>
        </p:sp>
        <p:sp>
          <p:nvSpPr>
            <p:cNvPr id="219182" name="Text Box 49"/>
            <p:cNvSpPr txBox="1">
              <a:spLocks noChangeAspect="1" noChangeArrowheads="1"/>
            </p:cNvSpPr>
            <p:nvPr/>
          </p:nvSpPr>
          <p:spPr bwMode="auto">
            <a:xfrm>
              <a:off x="3448" y="3847"/>
              <a:ext cx="2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(c)</a:t>
              </a:r>
            </a:p>
          </p:txBody>
        </p:sp>
        <p:sp>
          <p:nvSpPr>
            <p:cNvPr id="219183" name="Text Box 50"/>
            <p:cNvSpPr txBox="1">
              <a:spLocks noChangeAspect="1" noChangeArrowheads="1"/>
            </p:cNvSpPr>
            <p:nvPr/>
          </p:nvSpPr>
          <p:spPr bwMode="auto">
            <a:xfrm>
              <a:off x="4773" y="3847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(d)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  <p:bldP spid="165581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AFE7FE4-007E-4CF8-9778-88E464A08BF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6.4.5</a:t>
            </a:r>
            <a:endParaRPr lang="zh-CN" altLang="en-US"/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32812" cy="53070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A={a,b}</a:t>
            </a:r>
            <a:r>
              <a:rPr lang="zh-CN" altLang="en-US"/>
              <a:t>，试画出</a:t>
            </a:r>
            <a:r>
              <a:rPr lang="en-US" altLang="zh-CN"/>
              <a:t>A</a:t>
            </a:r>
            <a:r>
              <a:rPr lang="zh-CN" altLang="en-US"/>
              <a:t>上所有具有传递性的关系</a:t>
            </a:r>
            <a:r>
              <a:rPr lang="en-US" altLang="zh-CN"/>
              <a:t>R</a:t>
            </a:r>
            <a:r>
              <a:rPr lang="zh-CN" altLang="en-US"/>
              <a:t>的关系图。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>
                <a:solidFill>
                  <a:srgbClr val="0000CC"/>
                </a:solidFill>
              </a:rPr>
              <a:t>解  </a:t>
            </a:r>
            <a:r>
              <a:rPr lang="zh-CN" altLang="es-ES"/>
              <a:t>因为</a:t>
            </a:r>
            <a:r>
              <a:rPr lang="en-US" altLang="zh-CN"/>
              <a:t>|A|=2</a:t>
            </a:r>
            <a:r>
              <a:rPr lang="zh-CN" altLang="en-US"/>
              <a:t>，所以</a:t>
            </a:r>
            <a:r>
              <a:rPr lang="en-US" altLang="zh-CN"/>
              <a:t>A</a:t>
            </a:r>
            <a:r>
              <a:rPr lang="zh-CN" altLang="en-US"/>
              <a:t>上不同的关系共有</a:t>
            </a:r>
            <a:r>
              <a:rPr lang="en-US" altLang="zh-CN"/>
              <a:t>2</a:t>
            </a:r>
            <a:r>
              <a:rPr lang="en-US" altLang="zh-CN" baseline="30000"/>
              <a:t>2×2</a:t>
            </a:r>
            <a:r>
              <a:rPr lang="zh-CN" altLang="en-US"/>
              <a:t>个。即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0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zh-CN" altLang="en-US"/>
              <a:t>元子集：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en-US" altLang="zh-CN"/>
              <a:t>=Φ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zh-CN" altLang="en-US"/>
              <a:t>元子集：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2</a:t>
            </a:r>
            <a:r>
              <a:rPr lang="en-US" altLang="zh-CN"/>
              <a:t>={&lt;a,a&gt;}</a:t>
            </a:r>
            <a:r>
              <a:rPr lang="zh-CN" altLang="en-US"/>
              <a:t>，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3</a:t>
            </a:r>
            <a:r>
              <a:rPr lang="en-US" altLang="zh-CN"/>
              <a:t>={&lt;b,b&gt;}</a:t>
            </a:r>
            <a:r>
              <a:rPr lang="zh-CN" altLang="en-US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		 R</a:t>
            </a:r>
            <a:r>
              <a:rPr lang="en-US" altLang="zh-CN" baseline="-25000">
                <a:solidFill>
                  <a:srgbClr val="0000FF"/>
                </a:solidFill>
              </a:rPr>
              <a:t>4</a:t>
            </a:r>
            <a:r>
              <a:rPr lang="en-US" altLang="zh-CN"/>
              <a:t>={&lt;a,b&gt;}</a:t>
            </a:r>
            <a:r>
              <a:rPr lang="zh-CN" altLang="en-US"/>
              <a:t>，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5</a:t>
            </a:r>
            <a:r>
              <a:rPr lang="en-US" altLang="zh-CN"/>
              <a:t>={&lt;b,a&gt;}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zh-CN" altLang="en-US"/>
              <a:t>元子集：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6</a:t>
            </a:r>
            <a:r>
              <a:rPr lang="en-US" altLang="zh-CN"/>
              <a:t>={&lt;a,a&gt;,&lt;b,b&gt;}</a:t>
            </a:r>
            <a:r>
              <a:rPr lang="zh-CN" altLang="en-US"/>
              <a:t>，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7</a:t>
            </a:r>
            <a:r>
              <a:rPr lang="en-US" altLang="zh-CN"/>
              <a:t>={&lt;a,a&gt;,&lt;a,b&gt;}</a:t>
            </a:r>
            <a:r>
              <a:rPr lang="zh-CN" altLang="en-US"/>
              <a:t>，</a:t>
            </a:r>
          </a:p>
          <a:p>
            <a:pPr lvl="1" algn="r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8</a:t>
            </a:r>
            <a:r>
              <a:rPr lang="en-US" altLang="zh-CN"/>
              <a:t>={&lt;a,a&gt;,&lt;b,a&gt;}</a:t>
            </a:r>
            <a:r>
              <a:rPr lang="zh-CN" altLang="en-US"/>
              <a:t>，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9</a:t>
            </a:r>
            <a:r>
              <a:rPr lang="en-US" altLang="zh-CN"/>
              <a:t>={&lt;b,b&gt;,&lt;a,b&gt;}</a:t>
            </a:r>
            <a:r>
              <a:rPr lang="zh-CN" altLang="en-US"/>
              <a:t>，</a:t>
            </a:r>
          </a:p>
          <a:p>
            <a:pPr lvl="1" algn="r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  R</a:t>
            </a:r>
            <a:r>
              <a:rPr lang="en-US" altLang="zh-CN" baseline="-25000">
                <a:solidFill>
                  <a:srgbClr val="0000FF"/>
                </a:solidFill>
              </a:rPr>
              <a:t>10</a:t>
            </a:r>
            <a:r>
              <a:rPr lang="en-US" altLang="zh-CN"/>
              <a:t>={&lt;b,b&gt;,&lt;b,a&gt;}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11</a:t>
            </a:r>
            <a:r>
              <a:rPr lang="en-US" altLang="zh-CN"/>
              <a:t>={&lt;a,b&gt;,&lt;b,a&gt;}</a:t>
            </a:r>
            <a:r>
              <a:rPr lang="zh-CN" altLang="en-US"/>
              <a:t>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6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6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27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429E0DF-656B-4632-A23C-D220FD12F97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6.4.5(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32812" cy="29987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zh-CN" altLang="en-US"/>
              <a:t>元子集：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12</a:t>
            </a:r>
            <a:r>
              <a:rPr lang="en-US" altLang="zh-CN"/>
              <a:t>={&lt;a,a&gt;,&lt;b,b&gt;,&lt;a,b&gt;}</a:t>
            </a:r>
            <a:r>
              <a:rPr lang="zh-CN" altLang="en-US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		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13</a:t>
            </a:r>
            <a:r>
              <a:rPr lang="en-US" altLang="zh-CN"/>
              <a:t>={&lt;a,a&gt;,&lt;b,b&gt;,&lt;b,a&gt;}</a:t>
            </a:r>
            <a:r>
              <a:rPr lang="zh-CN" altLang="en-US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		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14</a:t>
            </a:r>
            <a:r>
              <a:rPr lang="en-US" altLang="zh-CN"/>
              <a:t>={&lt;a,a&gt;,&lt;a,b&gt;,&lt;b,a&gt;}</a:t>
            </a:r>
            <a:r>
              <a:rPr lang="zh-CN" altLang="en-US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		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15</a:t>
            </a:r>
            <a:r>
              <a:rPr lang="en-US" altLang="zh-CN"/>
              <a:t>={&lt;b,b&gt;,&lt;a,b&gt;,&lt;b,a&gt;}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4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zh-CN" altLang="en-US"/>
              <a:t>元子集：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16</a:t>
            </a:r>
            <a:r>
              <a:rPr lang="en-US" altLang="zh-CN"/>
              <a:t>={&lt;a,a&gt;,&lt;b,b&gt;,&lt;a,b&gt;,&lt;b,a&gt;}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5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E7F6D91-E830-4523-8DFF-1D1918F1B59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6.4.5(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32812" cy="5683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A</a:t>
            </a:r>
            <a:r>
              <a:rPr lang="zh-CN" altLang="en-US" sz="2600"/>
              <a:t>上所有具有传递性的关系</a:t>
            </a:r>
            <a:r>
              <a:rPr lang="en-US" altLang="zh-CN" sz="2600"/>
              <a:t>R</a:t>
            </a:r>
            <a:r>
              <a:rPr lang="zh-CN" altLang="en-US" sz="2600"/>
              <a:t>共</a:t>
            </a:r>
            <a:r>
              <a:rPr lang="en-US" altLang="zh-CN" sz="2600"/>
              <a:t>8</a:t>
            </a:r>
            <a:r>
              <a:rPr lang="zh-CN" altLang="en-US" sz="2600"/>
              <a:t>种，其关系图见下图。</a:t>
            </a:r>
          </a:p>
        </p:txBody>
      </p:sp>
      <p:grpSp>
        <p:nvGrpSpPr>
          <p:cNvPr id="2" name="Group 36"/>
          <p:cNvGrpSpPr>
            <a:grpSpLocks noChangeAspect="1"/>
          </p:cNvGrpSpPr>
          <p:nvPr/>
        </p:nvGrpSpPr>
        <p:grpSpPr bwMode="auto">
          <a:xfrm>
            <a:off x="312738" y="2293938"/>
            <a:ext cx="8291512" cy="2647950"/>
            <a:chOff x="2614" y="1918"/>
            <a:chExt cx="6926" cy="1550"/>
          </a:xfrm>
        </p:grpSpPr>
        <p:sp>
          <p:nvSpPr>
            <p:cNvPr id="224262" name="Arc 37"/>
            <p:cNvSpPr>
              <a:spLocks noChangeAspect="1"/>
            </p:cNvSpPr>
            <p:nvPr/>
          </p:nvSpPr>
          <p:spPr bwMode="auto">
            <a:xfrm rot="10800000" flipH="1">
              <a:off x="9190" y="1938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63" name="Oval 38"/>
            <p:cNvSpPr>
              <a:spLocks noChangeAspect="1" noChangeArrowheads="1"/>
            </p:cNvSpPr>
            <p:nvPr/>
          </p:nvSpPr>
          <p:spPr bwMode="auto">
            <a:xfrm>
              <a:off x="9304" y="2250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64" name="Oval 39"/>
            <p:cNvSpPr>
              <a:spLocks noChangeAspect="1" noChangeArrowheads="1"/>
            </p:cNvSpPr>
            <p:nvPr/>
          </p:nvSpPr>
          <p:spPr bwMode="auto">
            <a:xfrm>
              <a:off x="9370" y="3096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65" name="Freeform 40"/>
            <p:cNvSpPr>
              <a:spLocks noChangeAspect="1"/>
            </p:cNvSpPr>
            <p:nvPr/>
          </p:nvSpPr>
          <p:spPr bwMode="auto">
            <a:xfrm>
              <a:off x="9210" y="2298"/>
              <a:ext cx="170" cy="830"/>
            </a:xfrm>
            <a:custGeom>
              <a:avLst/>
              <a:gdLst>
                <a:gd name="T0" fmla="*/ 110 w 170"/>
                <a:gd name="T1" fmla="*/ 0 h 830"/>
                <a:gd name="T2" fmla="*/ 10 w 170"/>
                <a:gd name="T3" fmla="*/ 430 h 830"/>
                <a:gd name="T4" fmla="*/ 170 w 170"/>
                <a:gd name="T5" fmla="*/ 830 h 830"/>
                <a:gd name="T6" fmla="*/ 0 60000 65536"/>
                <a:gd name="T7" fmla="*/ 0 60000 65536"/>
                <a:gd name="T8" fmla="*/ 0 60000 65536"/>
                <a:gd name="T9" fmla="*/ 0 w 170"/>
                <a:gd name="T10" fmla="*/ 0 h 830"/>
                <a:gd name="T11" fmla="*/ 170 w 170"/>
                <a:gd name="T12" fmla="*/ 830 h 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830">
                  <a:moveTo>
                    <a:pt x="110" y="0"/>
                  </a:moveTo>
                  <a:cubicBezTo>
                    <a:pt x="93" y="72"/>
                    <a:pt x="0" y="292"/>
                    <a:pt x="10" y="430"/>
                  </a:cubicBezTo>
                  <a:cubicBezTo>
                    <a:pt x="20" y="568"/>
                    <a:pt x="137" y="747"/>
                    <a:pt x="170" y="83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66" name="Freeform 41"/>
            <p:cNvSpPr>
              <a:spLocks noChangeAspect="1"/>
            </p:cNvSpPr>
            <p:nvPr/>
          </p:nvSpPr>
          <p:spPr bwMode="auto">
            <a:xfrm>
              <a:off x="9340" y="2298"/>
              <a:ext cx="128" cy="800"/>
            </a:xfrm>
            <a:custGeom>
              <a:avLst/>
              <a:gdLst>
                <a:gd name="T0" fmla="*/ 50 w 128"/>
                <a:gd name="T1" fmla="*/ 800 h 800"/>
                <a:gd name="T2" fmla="*/ 120 w 128"/>
                <a:gd name="T3" fmla="*/ 380 h 800"/>
                <a:gd name="T4" fmla="*/ 0 w 128"/>
                <a:gd name="T5" fmla="*/ 0 h 800"/>
                <a:gd name="T6" fmla="*/ 0 60000 65536"/>
                <a:gd name="T7" fmla="*/ 0 60000 65536"/>
                <a:gd name="T8" fmla="*/ 0 60000 65536"/>
                <a:gd name="T9" fmla="*/ 0 w 128"/>
                <a:gd name="T10" fmla="*/ 0 h 800"/>
                <a:gd name="T11" fmla="*/ 128 w 128"/>
                <a:gd name="T12" fmla="*/ 800 h 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" h="800">
                  <a:moveTo>
                    <a:pt x="50" y="800"/>
                  </a:moveTo>
                  <a:cubicBezTo>
                    <a:pt x="62" y="730"/>
                    <a:pt x="128" y="513"/>
                    <a:pt x="120" y="380"/>
                  </a:cubicBezTo>
                  <a:cubicBezTo>
                    <a:pt x="112" y="247"/>
                    <a:pt x="25" y="79"/>
                    <a:pt x="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67" name="Arc 42"/>
            <p:cNvSpPr>
              <a:spLocks noChangeAspect="1"/>
            </p:cNvSpPr>
            <p:nvPr/>
          </p:nvSpPr>
          <p:spPr bwMode="auto">
            <a:xfrm rot="120000" flipH="1">
              <a:off x="9200" y="3118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68" name="Arc 43"/>
            <p:cNvSpPr>
              <a:spLocks noChangeAspect="1"/>
            </p:cNvSpPr>
            <p:nvPr/>
          </p:nvSpPr>
          <p:spPr bwMode="auto">
            <a:xfrm rot="10800000" flipH="1">
              <a:off x="8110" y="1946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69" name="Oval 44"/>
            <p:cNvSpPr>
              <a:spLocks noChangeAspect="1" noChangeArrowheads="1"/>
            </p:cNvSpPr>
            <p:nvPr/>
          </p:nvSpPr>
          <p:spPr bwMode="auto">
            <a:xfrm>
              <a:off x="8224" y="2258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70" name="Oval 45"/>
            <p:cNvSpPr>
              <a:spLocks noChangeAspect="1" noChangeArrowheads="1"/>
            </p:cNvSpPr>
            <p:nvPr/>
          </p:nvSpPr>
          <p:spPr bwMode="auto">
            <a:xfrm>
              <a:off x="8290" y="3104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71" name="Freeform 46"/>
            <p:cNvSpPr>
              <a:spLocks noChangeAspect="1"/>
            </p:cNvSpPr>
            <p:nvPr/>
          </p:nvSpPr>
          <p:spPr bwMode="auto">
            <a:xfrm>
              <a:off x="8130" y="2306"/>
              <a:ext cx="170" cy="830"/>
            </a:xfrm>
            <a:custGeom>
              <a:avLst/>
              <a:gdLst>
                <a:gd name="T0" fmla="*/ 110 w 170"/>
                <a:gd name="T1" fmla="*/ 0 h 830"/>
                <a:gd name="T2" fmla="*/ 10 w 170"/>
                <a:gd name="T3" fmla="*/ 430 h 830"/>
                <a:gd name="T4" fmla="*/ 170 w 170"/>
                <a:gd name="T5" fmla="*/ 830 h 830"/>
                <a:gd name="T6" fmla="*/ 0 60000 65536"/>
                <a:gd name="T7" fmla="*/ 0 60000 65536"/>
                <a:gd name="T8" fmla="*/ 0 60000 65536"/>
                <a:gd name="T9" fmla="*/ 0 w 170"/>
                <a:gd name="T10" fmla="*/ 0 h 830"/>
                <a:gd name="T11" fmla="*/ 170 w 170"/>
                <a:gd name="T12" fmla="*/ 830 h 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830">
                  <a:moveTo>
                    <a:pt x="110" y="0"/>
                  </a:moveTo>
                  <a:cubicBezTo>
                    <a:pt x="93" y="72"/>
                    <a:pt x="0" y="292"/>
                    <a:pt x="10" y="430"/>
                  </a:cubicBezTo>
                  <a:cubicBezTo>
                    <a:pt x="20" y="568"/>
                    <a:pt x="137" y="747"/>
                    <a:pt x="170" y="83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72" name="Arc 47"/>
            <p:cNvSpPr>
              <a:spLocks noChangeAspect="1"/>
            </p:cNvSpPr>
            <p:nvPr/>
          </p:nvSpPr>
          <p:spPr bwMode="auto">
            <a:xfrm rot="120000" flipH="1">
              <a:off x="8120" y="3126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73" name="Arc 48"/>
            <p:cNvSpPr>
              <a:spLocks noChangeAspect="1"/>
            </p:cNvSpPr>
            <p:nvPr/>
          </p:nvSpPr>
          <p:spPr bwMode="auto">
            <a:xfrm rot="10800000" flipH="1">
              <a:off x="5240" y="1924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74" name="Oval 49"/>
            <p:cNvSpPr>
              <a:spLocks noChangeAspect="1" noChangeArrowheads="1"/>
            </p:cNvSpPr>
            <p:nvPr/>
          </p:nvSpPr>
          <p:spPr bwMode="auto">
            <a:xfrm>
              <a:off x="5354" y="2236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75" name="Oval 50"/>
            <p:cNvSpPr>
              <a:spLocks noChangeAspect="1" noChangeArrowheads="1"/>
            </p:cNvSpPr>
            <p:nvPr/>
          </p:nvSpPr>
          <p:spPr bwMode="auto">
            <a:xfrm>
              <a:off x="5420" y="3082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76" name="Freeform 51"/>
            <p:cNvSpPr>
              <a:spLocks noChangeAspect="1"/>
            </p:cNvSpPr>
            <p:nvPr/>
          </p:nvSpPr>
          <p:spPr bwMode="auto">
            <a:xfrm>
              <a:off x="5260" y="2284"/>
              <a:ext cx="170" cy="830"/>
            </a:xfrm>
            <a:custGeom>
              <a:avLst/>
              <a:gdLst>
                <a:gd name="T0" fmla="*/ 110 w 170"/>
                <a:gd name="T1" fmla="*/ 0 h 830"/>
                <a:gd name="T2" fmla="*/ 10 w 170"/>
                <a:gd name="T3" fmla="*/ 430 h 830"/>
                <a:gd name="T4" fmla="*/ 170 w 170"/>
                <a:gd name="T5" fmla="*/ 830 h 830"/>
                <a:gd name="T6" fmla="*/ 0 60000 65536"/>
                <a:gd name="T7" fmla="*/ 0 60000 65536"/>
                <a:gd name="T8" fmla="*/ 0 60000 65536"/>
                <a:gd name="T9" fmla="*/ 0 w 170"/>
                <a:gd name="T10" fmla="*/ 0 h 830"/>
                <a:gd name="T11" fmla="*/ 170 w 170"/>
                <a:gd name="T12" fmla="*/ 830 h 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830">
                  <a:moveTo>
                    <a:pt x="110" y="0"/>
                  </a:moveTo>
                  <a:cubicBezTo>
                    <a:pt x="93" y="72"/>
                    <a:pt x="0" y="292"/>
                    <a:pt x="10" y="430"/>
                  </a:cubicBezTo>
                  <a:cubicBezTo>
                    <a:pt x="20" y="568"/>
                    <a:pt x="137" y="747"/>
                    <a:pt x="170" y="83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77" name="Arc 52"/>
            <p:cNvSpPr>
              <a:spLocks noChangeAspect="1"/>
            </p:cNvSpPr>
            <p:nvPr/>
          </p:nvSpPr>
          <p:spPr bwMode="auto">
            <a:xfrm rot="10800000" flipH="1">
              <a:off x="7030" y="1948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78" name="Oval 53"/>
            <p:cNvSpPr>
              <a:spLocks noChangeAspect="1" noChangeArrowheads="1"/>
            </p:cNvSpPr>
            <p:nvPr/>
          </p:nvSpPr>
          <p:spPr bwMode="auto">
            <a:xfrm>
              <a:off x="7144" y="2260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79" name="Oval 54"/>
            <p:cNvSpPr>
              <a:spLocks noChangeAspect="1" noChangeArrowheads="1"/>
            </p:cNvSpPr>
            <p:nvPr/>
          </p:nvSpPr>
          <p:spPr bwMode="auto">
            <a:xfrm>
              <a:off x="7210" y="3106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80" name="Arc 55"/>
            <p:cNvSpPr>
              <a:spLocks noChangeAspect="1"/>
            </p:cNvSpPr>
            <p:nvPr/>
          </p:nvSpPr>
          <p:spPr bwMode="auto">
            <a:xfrm rot="120000" flipH="1">
              <a:off x="7040" y="3128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81" name="Oval 56"/>
            <p:cNvSpPr>
              <a:spLocks noChangeAspect="1" noChangeArrowheads="1"/>
            </p:cNvSpPr>
            <p:nvPr/>
          </p:nvSpPr>
          <p:spPr bwMode="auto">
            <a:xfrm>
              <a:off x="3394" y="2220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82" name="Oval 57"/>
            <p:cNvSpPr>
              <a:spLocks noChangeAspect="1" noChangeArrowheads="1"/>
            </p:cNvSpPr>
            <p:nvPr/>
          </p:nvSpPr>
          <p:spPr bwMode="auto">
            <a:xfrm>
              <a:off x="3394" y="3066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83" name="Freeform 58"/>
            <p:cNvSpPr>
              <a:spLocks noChangeAspect="1"/>
            </p:cNvSpPr>
            <p:nvPr/>
          </p:nvSpPr>
          <p:spPr bwMode="auto">
            <a:xfrm>
              <a:off x="3307" y="2268"/>
              <a:ext cx="123" cy="820"/>
            </a:xfrm>
            <a:custGeom>
              <a:avLst/>
              <a:gdLst>
                <a:gd name="T0" fmla="*/ 103 w 123"/>
                <a:gd name="T1" fmla="*/ 0 h 820"/>
                <a:gd name="T2" fmla="*/ 3 w 123"/>
                <a:gd name="T3" fmla="*/ 430 h 820"/>
                <a:gd name="T4" fmla="*/ 123 w 123"/>
                <a:gd name="T5" fmla="*/ 820 h 820"/>
                <a:gd name="T6" fmla="*/ 0 60000 65536"/>
                <a:gd name="T7" fmla="*/ 0 60000 65536"/>
                <a:gd name="T8" fmla="*/ 0 60000 65536"/>
                <a:gd name="T9" fmla="*/ 0 w 123"/>
                <a:gd name="T10" fmla="*/ 0 h 820"/>
                <a:gd name="T11" fmla="*/ 123 w 123"/>
                <a:gd name="T12" fmla="*/ 820 h 8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" h="820">
                  <a:moveTo>
                    <a:pt x="103" y="0"/>
                  </a:moveTo>
                  <a:cubicBezTo>
                    <a:pt x="86" y="72"/>
                    <a:pt x="0" y="293"/>
                    <a:pt x="3" y="430"/>
                  </a:cubicBezTo>
                  <a:cubicBezTo>
                    <a:pt x="6" y="567"/>
                    <a:pt x="98" y="739"/>
                    <a:pt x="123" y="82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84" name="Arc 59"/>
            <p:cNvSpPr>
              <a:spLocks noChangeAspect="1"/>
            </p:cNvSpPr>
            <p:nvPr/>
          </p:nvSpPr>
          <p:spPr bwMode="auto">
            <a:xfrm rot="10800000" flipH="1">
              <a:off x="4110" y="1918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85" name="Oval 60"/>
            <p:cNvSpPr>
              <a:spLocks noChangeAspect="1" noChangeArrowheads="1"/>
            </p:cNvSpPr>
            <p:nvPr/>
          </p:nvSpPr>
          <p:spPr bwMode="auto">
            <a:xfrm>
              <a:off x="4224" y="2230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86" name="Oval 61"/>
            <p:cNvSpPr>
              <a:spLocks noChangeAspect="1" noChangeArrowheads="1"/>
            </p:cNvSpPr>
            <p:nvPr/>
          </p:nvSpPr>
          <p:spPr bwMode="auto">
            <a:xfrm>
              <a:off x="4224" y="3076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87" name="Oval 62"/>
            <p:cNvSpPr>
              <a:spLocks noChangeAspect="1" noChangeArrowheads="1"/>
            </p:cNvSpPr>
            <p:nvPr/>
          </p:nvSpPr>
          <p:spPr bwMode="auto">
            <a:xfrm>
              <a:off x="2614" y="2230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88" name="Oval 63"/>
            <p:cNvSpPr>
              <a:spLocks noChangeAspect="1" noChangeArrowheads="1"/>
            </p:cNvSpPr>
            <p:nvPr/>
          </p:nvSpPr>
          <p:spPr bwMode="auto">
            <a:xfrm>
              <a:off x="2614" y="3076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89" name="Arc 64"/>
            <p:cNvSpPr>
              <a:spLocks noChangeAspect="1"/>
            </p:cNvSpPr>
            <p:nvPr/>
          </p:nvSpPr>
          <p:spPr bwMode="auto">
            <a:xfrm rot="10800000" flipH="1">
              <a:off x="6140" y="1941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90" name="Oval 65"/>
            <p:cNvSpPr>
              <a:spLocks noChangeAspect="1" noChangeArrowheads="1"/>
            </p:cNvSpPr>
            <p:nvPr/>
          </p:nvSpPr>
          <p:spPr bwMode="auto">
            <a:xfrm>
              <a:off x="6254" y="2253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91" name="Oval 66"/>
            <p:cNvSpPr>
              <a:spLocks noChangeAspect="1" noChangeArrowheads="1"/>
            </p:cNvSpPr>
            <p:nvPr/>
          </p:nvSpPr>
          <p:spPr bwMode="auto">
            <a:xfrm>
              <a:off x="6320" y="3099"/>
              <a:ext cx="57" cy="5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24292" name="Freeform 67"/>
            <p:cNvSpPr>
              <a:spLocks noChangeAspect="1"/>
            </p:cNvSpPr>
            <p:nvPr/>
          </p:nvSpPr>
          <p:spPr bwMode="auto">
            <a:xfrm>
              <a:off x="6160" y="2301"/>
              <a:ext cx="170" cy="830"/>
            </a:xfrm>
            <a:custGeom>
              <a:avLst/>
              <a:gdLst>
                <a:gd name="T0" fmla="*/ 110 w 170"/>
                <a:gd name="T1" fmla="*/ 0 h 830"/>
                <a:gd name="T2" fmla="*/ 10 w 170"/>
                <a:gd name="T3" fmla="*/ 430 h 830"/>
                <a:gd name="T4" fmla="*/ 170 w 170"/>
                <a:gd name="T5" fmla="*/ 830 h 830"/>
                <a:gd name="T6" fmla="*/ 0 60000 65536"/>
                <a:gd name="T7" fmla="*/ 0 60000 65536"/>
                <a:gd name="T8" fmla="*/ 0 60000 65536"/>
                <a:gd name="T9" fmla="*/ 0 w 170"/>
                <a:gd name="T10" fmla="*/ 0 h 830"/>
                <a:gd name="T11" fmla="*/ 170 w 170"/>
                <a:gd name="T12" fmla="*/ 830 h 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830">
                  <a:moveTo>
                    <a:pt x="110" y="0"/>
                  </a:moveTo>
                  <a:cubicBezTo>
                    <a:pt x="93" y="72"/>
                    <a:pt x="0" y="292"/>
                    <a:pt x="10" y="430"/>
                  </a:cubicBezTo>
                  <a:cubicBezTo>
                    <a:pt x="20" y="568"/>
                    <a:pt x="137" y="747"/>
                    <a:pt x="170" y="83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31AA517-AA1A-4702-89BB-593AB8C18B4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26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总结</a:t>
            </a:r>
          </a:p>
        </p:txBody>
      </p:sp>
      <p:graphicFrame>
        <p:nvGraphicFramePr>
          <p:cNvPr id="1564769" name="Group 97"/>
          <p:cNvGraphicFramePr>
            <a:graphicFrameLocks noGrp="1"/>
          </p:cNvGraphicFramePr>
          <p:nvPr/>
        </p:nvGraphicFramePr>
        <p:xfrm>
          <a:off x="179388" y="1209675"/>
          <a:ext cx="8856662" cy="45767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2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8000" marR="18000" marT="18002" marB="18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自反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反自反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对称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反对称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传递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定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义</a:t>
                      </a:r>
                    </a:p>
                  </a:txBody>
                  <a:tcPr marL="18000" marR="18000" marT="18002" marB="18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x,x&gt;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x,x&gt;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Symbol" pitchFamily="18" charset="2"/>
                        </a:rPr>
                        <a:t>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x,y&gt;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Symbol" pitchFamily="18" charset="2"/>
                        </a:rPr>
                        <a:t>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&lt;y,x&gt;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x,y&gt;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R∧&lt;y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x&gt;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Symbol" pitchFamily="18" charset="2"/>
                        </a:rPr>
                        <a:t>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x,y&gt;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R∧&lt;y,z&gt;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Symbol" pitchFamily="18" charset="2"/>
                        </a:rPr>
                        <a:t>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&lt;x,z&gt;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关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系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图</a:t>
                      </a:r>
                    </a:p>
                  </a:txBody>
                  <a:tcPr marL="18000" marR="18000" marT="18002" marB="18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每个结点都有环</a:t>
                      </a:r>
                    </a:p>
                  </a:txBody>
                  <a:tcPr marL="72000" marR="36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每个结点都无环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每对结点间或有方向相反的两条边，或无任何边</a:t>
                      </a:r>
                    </a:p>
                  </a:txBody>
                  <a:tcPr marL="180000" marR="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每对结点间至多有一条边存在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任三个结点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x,y,z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，若从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到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有边，从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到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z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有边，则从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到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z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一定有边</a:t>
                      </a:r>
                    </a:p>
                  </a:txBody>
                  <a:tcPr marL="180000" marR="10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2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关系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矩阵</a:t>
                      </a:r>
                    </a:p>
                  </a:txBody>
                  <a:tcPr marL="18000" marR="18000" marT="18002" marB="18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对角线上全为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对角线上全为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对称矩阵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22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ij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S UI Gothic" pitchFamily="34" charset="-128"/>
                          <a:ea typeface="MS UI Gothic" pitchFamily="34" charset="-128"/>
                        </a:rPr>
                        <a:t>•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S UI Gothic" pitchFamily="34" charset="-128"/>
                          <a:ea typeface="MS UI Gothic" pitchFamily="34" charset="-128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22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ji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=0,</a:t>
                      </a:r>
                      <a:b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</a:b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i,j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=1,2,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黑体" pitchFamily="2" charset="-122"/>
                        </a:rPr>
                        <a:t>…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,n,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kumimoji="0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≠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j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2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如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且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jk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ik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1B2A904-0168-43BE-A278-3AB864B1B4C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28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总结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064500" cy="35115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对任意给定的</a:t>
            </a:r>
            <a:r>
              <a:rPr lang="en-US" altLang="zh-CN"/>
              <a:t>A</a:t>
            </a:r>
            <a:r>
              <a:rPr lang="zh-CN" altLang="en-US"/>
              <a:t>上的关系</a:t>
            </a:r>
            <a:r>
              <a:rPr lang="en-US" altLang="zh-CN"/>
              <a:t>R</a:t>
            </a:r>
            <a:r>
              <a:rPr lang="zh-CN" altLang="en-US"/>
              <a:t>，可以采用下面的四种方法判定它所具有的性质：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（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zh-CN" altLang="en-US">
                <a:solidFill>
                  <a:srgbClr val="0000CC"/>
                </a:solidFill>
              </a:rPr>
              <a:t>）定义判定法；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）关系矩阵判定法；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folHlink"/>
                </a:solidFill>
              </a:rPr>
              <a:t>（</a:t>
            </a:r>
            <a:r>
              <a:rPr lang="en-US" altLang="zh-CN">
                <a:solidFill>
                  <a:schemeClr val="folHlink"/>
                </a:solidFill>
              </a:rPr>
              <a:t>3</a:t>
            </a:r>
            <a:r>
              <a:rPr lang="zh-CN" altLang="en-US">
                <a:solidFill>
                  <a:schemeClr val="folHlink"/>
                </a:solidFill>
              </a:rPr>
              <a:t>）关系图判定法；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（</a:t>
            </a:r>
            <a:r>
              <a:rPr lang="en-US" altLang="zh-CN">
                <a:solidFill>
                  <a:schemeClr val="hlink"/>
                </a:solidFill>
              </a:rPr>
              <a:t>4</a:t>
            </a:r>
            <a:r>
              <a:rPr lang="zh-CN" altLang="en-US">
                <a:solidFill>
                  <a:schemeClr val="hlink"/>
                </a:solidFill>
              </a:rPr>
              <a:t>）符号化语言判定法。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358A1C9-D087-400B-98B0-E6F0FACDB33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30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6.4.6</a:t>
            </a:r>
            <a:endParaRPr lang="zh-CN" altLang="en-US"/>
          </a:p>
        </p:txBody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268413"/>
            <a:ext cx="8107363" cy="52197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判定下列关系所具有的特殊性质。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）集合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rgbClr val="FF0000"/>
                </a:solidFill>
              </a:rPr>
              <a:t>全关系</a:t>
            </a:r>
            <a:r>
              <a:rPr lang="zh-CN" altLang="en-US"/>
              <a:t>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）集合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rgbClr val="0000CC"/>
                </a:solidFill>
              </a:rPr>
              <a:t>空关系；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）集合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chemeClr val="accent2"/>
                </a:solidFill>
              </a:rPr>
              <a:t>恒等关系。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解</a:t>
            </a:r>
            <a:r>
              <a:rPr lang="en-US" altLang="zh-CN"/>
              <a:t>(1)</a:t>
            </a:r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rgbClr val="0000CC"/>
                </a:solidFill>
              </a:rPr>
              <a:t>全关系具有自反性，对称性和传递性；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(2)</a:t>
            </a:r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rgbClr val="FF0000"/>
                </a:solidFill>
              </a:rPr>
              <a:t>空关系具有反自反性、对称性、反对称性和传递性</a:t>
            </a:r>
            <a:r>
              <a:rPr lang="zh-CN" altLang="en-US"/>
              <a:t>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(3)</a:t>
            </a:r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rgbClr val="0000CC"/>
                </a:solidFill>
              </a:rPr>
              <a:t>恒等关系具有自反性、对称性、反对称性和传递性。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1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5638FA-56BF-4398-9EEC-2251B1034E5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6.4.7</a:t>
            </a:r>
            <a:endParaRPr lang="zh-CN" altLang="en-US"/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9375"/>
            <a:ext cx="8064500" cy="402431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判定下列关系所具有的特殊性质。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在实数集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上定义的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等于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00CC"/>
                </a:solidFill>
              </a:rPr>
              <a:t>幂集上的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</a:rPr>
              <a:t>真包含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解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等于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关系具有自反性、对称性、反对称性和传递性；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）幂集上的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真包含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关系具有反自反性，反对称性和传递性。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1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A3582CD-8DF2-4F3C-9E26-DDB9C5E1133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34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6.4.8</a:t>
            </a:r>
            <a:endParaRPr lang="zh-CN" altLang="en-US"/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5088"/>
            <a:ext cx="8064500" cy="295592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假设</a:t>
            </a:r>
            <a:r>
              <a:rPr lang="en-US" altLang="zh-CN"/>
              <a:t>A={a,b,c,d}</a:t>
            </a:r>
            <a:r>
              <a:rPr lang="zh-CN" altLang="en-US"/>
              <a:t>，</a:t>
            </a:r>
            <a:r>
              <a:rPr lang="en-US" altLang="zh-CN"/>
              <a:t>R={&lt;a,a&gt;,&lt;a,b&gt;,&lt;b,a&gt;,&lt;c,d&gt;} </a:t>
            </a:r>
            <a:r>
              <a:rPr lang="zh-CN" altLang="en-US"/>
              <a:t>是定义在</a:t>
            </a:r>
            <a:r>
              <a:rPr lang="en-US" altLang="zh-CN"/>
              <a:t>A</a:t>
            </a:r>
            <a:r>
              <a:rPr lang="zh-CN" altLang="en-US"/>
              <a:t>上的关系。试判定</a:t>
            </a:r>
            <a:r>
              <a:rPr lang="en-US" altLang="zh-CN"/>
              <a:t>R</a:t>
            </a:r>
            <a:r>
              <a:rPr lang="zh-CN" altLang="en-US"/>
              <a:t>所具有的特殊性质。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 </a:t>
            </a:r>
            <a:r>
              <a:rPr lang="zh-CN" altLang="en-US"/>
              <a:t>由前面的分析可知，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zh-CN" altLang="en-US">
                <a:solidFill>
                  <a:srgbClr val="0000CC"/>
                </a:solidFill>
              </a:rPr>
              <a:t>既不是自反的，也不是反自反的；既不是对称的，也不是反对称的；而且也不是传递的</a:t>
            </a:r>
            <a:r>
              <a:rPr lang="zh-CN" altLang="en-US"/>
              <a:t>。即</a:t>
            </a:r>
            <a:r>
              <a:rPr lang="en-US" altLang="zh-CN"/>
              <a:t>R</a:t>
            </a:r>
            <a:r>
              <a:rPr lang="zh-CN" altLang="en-US"/>
              <a:t>不具备关系的任何性质。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7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9A5D137-6BC5-412D-84C0-BB176AC7F29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36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1162050"/>
            <a:ext cx="7697788" cy="12033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　　设</a:t>
            </a:r>
            <a:r>
              <a:rPr lang="en-US" altLang="zh-CN"/>
              <a:t>A</a:t>
            </a:r>
            <a:r>
              <a:rPr lang="zh-CN" altLang="en-US"/>
              <a:t>＝</a:t>
            </a:r>
            <a:r>
              <a:rPr lang="en-US" altLang="zh-CN"/>
              <a:t>{a,b,c},</a:t>
            </a:r>
            <a:r>
              <a:rPr lang="zh-CN" altLang="en-US"/>
              <a:t>试判断如下图所示</a:t>
            </a:r>
            <a:r>
              <a:rPr lang="en-US" altLang="zh-CN"/>
              <a:t>A</a:t>
            </a:r>
            <a:r>
              <a:rPr lang="zh-CN" altLang="en-US"/>
              <a:t>上关系的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性质：</a:t>
            </a:r>
          </a:p>
        </p:txBody>
      </p:sp>
      <p:sp>
        <p:nvSpPr>
          <p:cNvPr id="236548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552450"/>
            <a:ext cx="8064500" cy="585788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endParaRPr lang="en-US" altLang="zh-CN" sz="4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2276475"/>
            <a:ext cx="1468437" cy="1949450"/>
            <a:chOff x="720" y="1416"/>
            <a:chExt cx="925" cy="1228"/>
          </a:xfrm>
        </p:grpSpPr>
        <p:grpSp>
          <p:nvGrpSpPr>
            <p:cNvPr id="236662" name="Group 5"/>
            <p:cNvGrpSpPr>
              <a:grpSpLocks/>
            </p:cNvGrpSpPr>
            <p:nvPr/>
          </p:nvGrpSpPr>
          <p:grpSpPr bwMode="auto">
            <a:xfrm>
              <a:off x="1256" y="2042"/>
              <a:ext cx="289" cy="288"/>
              <a:chOff x="1019" y="2895"/>
              <a:chExt cx="289" cy="288"/>
            </a:xfrm>
          </p:grpSpPr>
          <p:sp>
            <p:nvSpPr>
              <p:cNvPr id="236679" name="Oval 6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80" name="Line 7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6663" name="Group 8"/>
            <p:cNvGrpSpPr>
              <a:grpSpLocks/>
            </p:cNvGrpSpPr>
            <p:nvPr/>
          </p:nvGrpSpPr>
          <p:grpSpPr bwMode="auto">
            <a:xfrm>
              <a:off x="1120" y="1416"/>
              <a:ext cx="289" cy="288"/>
              <a:chOff x="1019" y="2895"/>
              <a:chExt cx="289" cy="288"/>
            </a:xfrm>
          </p:grpSpPr>
          <p:sp>
            <p:nvSpPr>
              <p:cNvPr id="236677" name="Oval 9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78" name="Line 10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6664" name="Group 11"/>
            <p:cNvGrpSpPr>
              <a:grpSpLocks/>
            </p:cNvGrpSpPr>
            <p:nvPr/>
          </p:nvGrpSpPr>
          <p:grpSpPr bwMode="auto">
            <a:xfrm>
              <a:off x="722" y="2053"/>
              <a:ext cx="289" cy="288"/>
              <a:chOff x="1019" y="2895"/>
              <a:chExt cx="289" cy="288"/>
            </a:xfrm>
          </p:grpSpPr>
          <p:sp>
            <p:nvSpPr>
              <p:cNvPr id="236675" name="Oval 12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76" name="Line 13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6665" name="Group 14"/>
            <p:cNvGrpSpPr>
              <a:grpSpLocks/>
            </p:cNvGrpSpPr>
            <p:nvPr/>
          </p:nvGrpSpPr>
          <p:grpSpPr bwMode="auto">
            <a:xfrm>
              <a:off x="1003" y="1434"/>
              <a:ext cx="204" cy="276"/>
              <a:chOff x="1003" y="1362"/>
              <a:chExt cx="204" cy="276"/>
            </a:xfrm>
          </p:grpSpPr>
          <p:sp>
            <p:nvSpPr>
              <p:cNvPr id="236673" name="Oval 15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74" name="Text Box 16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6666" name="Group 17"/>
            <p:cNvGrpSpPr>
              <a:grpSpLocks/>
            </p:cNvGrpSpPr>
            <p:nvPr/>
          </p:nvGrpSpPr>
          <p:grpSpPr bwMode="auto">
            <a:xfrm>
              <a:off x="720" y="1810"/>
              <a:ext cx="187" cy="292"/>
              <a:chOff x="720" y="1738"/>
              <a:chExt cx="187" cy="292"/>
            </a:xfrm>
          </p:grpSpPr>
          <p:sp>
            <p:nvSpPr>
              <p:cNvPr id="236671" name="Oval 18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72" name="Text Box 19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6667" name="Group 20"/>
            <p:cNvGrpSpPr>
              <a:grpSpLocks/>
            </p:cNvGrpSpPr>
            <p:nvPr/>
          </p:nvGrpSpPr>
          <p:grpSpPr bwMode="auto">
            <a:xfrm>
              <a:off x="1402" y="1855"/>
              <a:ext cx="243" cy="276"/>
              <a:chOff x="2674" y="3238"/>
              <a:chExt cx="243" cy="276"/>
            </a:xfrm>
          </p:grpSpPr>
          <p:sp>
            <p:nvSpPr>
              <p:cNvPr id="236669" name="Oval 21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70" name="Text Box 22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6668" name="Text Box 23"/>
            <p:cNvSpPr txBox="1">
              <a:spLocks noChangeArrowheads="1"/>
            </p:cNvSpPr>
            <p:nvPr/>
          </p:nvSpPr>
          <p:spPr bwMode="auto">
            <a:xfrm>
              <a:off x="975" y="2368"/>
              <a:ext cx="28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(a)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857500" y="2305050"/>
            <a:ext cx="1468438" cy="1920875"/>
            <a:chOff x="2072" y="1452"/>
            <a:chExt cx="925" cy="1210"/>
          </a:xfrm>
        </p:grpSpPr>
        <p:grpSp>
          <p:nvGrpSpPr>
            <p:cNvPr id="236652" name="Group 25"/>
            <p:cNvGrpSpPr>
              <a:grpSpLocks/>
            </p:cNvGrpSpPr>
            <p:nvPr/>
          </p:nvGrpSpPr>
          <p:grpSpPr bwMode="auto">
            <a:xfrm>
              <a:off x="2355" y="1452"/>
              <a:ext cx="204" cy="276"/>
              <a:chOff x="1003" y="1362"/>
              <a:chExt cx="204" cy="276"/>
            </a:xfrm>
          </p:grpSpPr>
          <p:sp>
            <p:nvSpPr>
              <p:cNvPr id="236660" name="Oval 26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61" name="Text Box 27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6653" name="Group 28"/>
            <p:cNvGrpSpPr>
              <a:grpSpLocks/>
            </p:cNvGrpSpPr>
            <p:nvPr/>
          </p:nvGrpSpPr>
          <p:grpSpPr bwMode="auto">
            <a:xfrm>
              <a:off x="2072" y="1828"/>
              <a:ext cx="187" cy="292"/>
              <a:chOff x="720" y="1738"/>
              <a:chExt cx="187" cy="292"/>
            </a:xfrm>
          </p:grpSpPr>
          <p:sp>
            <p:nvSpPr>
              <p:cNvPr id="236658" name="Oval 29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59" name="Text Box 30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6654" name="Group 31"/>
            <p:cNvGrpSpPr>
              <a:grpSpLocks/>
            </p:cNvGrpSpPr>
            <p:nvPr/>
          </p:nvGrpSpPr>
          <p:grpSpPr bwMode="auto">
            <a:xfrm>
              <a:off x="2754" y="1873"/>
              <a:ext cx="243" cy="276"/>
              <a:chOff x="2674" y="3238"/>
              <a:chExt cx="243" cy="276"/>
            </a:xfrm>
          </p:grpSpPr>
          <p:sp>
            <p:nvSpPr>
              <p:cNvPr id="236656" name="Oval 32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57" name="Text Box 33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6655" name="Text Box 34"/>
            <p:cNvSpPr txBox="1">
              <a:spLocks noChangeArrowheads="1"/>
            </p:cNvSpPr>
            <p:nvPr/>
          </p:nvSpPr>
          <p:spPr bwMode="auto">
            <a:xfrm>
              <a:off x="2327" y="2386"/>
              <a:ext cx="28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(b)</a:t>
              </a: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4887913" y="2276475"/>
            <a:ext cx="1468437" cy="1949450"/>
            <a:chOff x="3351" y="1434"/>
            <a:chExt cx="925" cy="1228"/>
          </a:xfrm>
        </p:grpSpPr>
        <p:grpSp>
          <p:nvGrpSpPr>
            <p:cNvPr id="236639" name="Group 36"/>
            <p:cNvGrpSpPr>
              <a:grpSpLocks/>
            </p:cNvGrpSpPr>
            <p:nvPr/>
          </p:nvGrpSpPr>
          <p:grpSpPr bwMode="auto">
            <a:xfrm>
              <a:off x="3751" y="1434"/>
              <a:ext cx="289" cy="288"/>
              <a:chOff x="1019" y="2895"/>
              <a:chExt cx="289" cy="288"/>
            </a:xfrm>
          </p:grpSpPr>
          <p:sp>
            <p:nvSpPr>
              <p:cNvPr id="236650" name="Oval 37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51" name="Line 38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6640" name="Group 39"/>
            <p:cNvGrpSpPr>
              <a:grpSpLocks/>
            </p:cNvGrpSpPr>
            <p:nvPr/>
          </p:nvGrpSpPr>
          <p:grpSpPr bwMode="auto">
            <a:xfrm>
              <a:off x="3634" y="1452"/>
              <a:ext cx="204" cy="276"/>
              <a:chOff x="1003" y="1362"/>
              <a:chExt cx="204" cy="276"/>
            </a:xfrm>
          </p:grpSpPr>
          <p:sp>
            <p:nvSpPr>
              <p:cNvPr id="236648" name="Oval 40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49" name="Text Box 41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6641" name="Group 42"/>
            <p:cNvGrpSpPr>
              <a:grpSpLocks/>
            </p:cNvGrpSpPr>
            <p:nvPr/>
          </p:nvGrpSpPr>
          <p:grpSpPr bwMode="auto">
            <a:xfrm>
              <a:off x="3351" y="1828"/>
              <a:ext cx="187" cy="292"/>
              <a:chOff x="720" y="1738"/>
              <a:chExt cx="187" cy="292"/>
            </a:xfrm>
          </p:grpSpPr>
          <p:sp>
            <p:nvSpPr>
              <p:cNvPr id="236646" name="Oval 43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47" name="Text Box 44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6642" name="Group 45"/>
            <p:cNvGrpSpPr>
              <a:grpSpLocks/>
            </p:cNvGrpSpPr>
            <p:nvPr/>
          </p:nvGrpSpPr>
          <p:grpSpPr bwMode="auto">
            <a:xfrm>
              <a:off x="4033" y="1873"/>
              <a:ext cx="243" cy="276"/>
              <a:chOff x="2674" y="3238"/>
              <a:chExt cx="243" cy="276"/>
            </a:xfrm>
          </p:grpSpPr>
          <p:sp>
            <p:nvSpPr>
              <p:cNvPr id="236644" name="Oval 46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45" name="Text Box 47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6643" name="Text Box 48"/>
            <p:cNvSpPr txBox="1">
              <a:spLocks noChangeArrowheads="1"/>
            </p:cNvSpPr>
            <p:nvPr/>
          </p:nvSpPr>
          <p:spPr bwMode="auto">
            <a:xfrm>
              <a:off x="3606" y="2386"/>
              <a:ext cx="28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(c)</a:t>
              </a:r>
            </a:p>
          </p:txBody>
        </p:sp>
      </p:grpSp>
      <p:grpSp>
        <p:nvGrpSpPr>
          <p:cNvPr id="18" name="Group 49"/>
          <p:cNvGrpSpPr>
            <a:grpSpLocks/>
          </p:cNvGrpSpPr>
          <p:nvPr/>
        </p:nvGrpSpPr>
        <p:grpSpPr bwMode="auto">
          <a:xfrm>
            <a:off x="6919913" y="2276475"/>
            <a:ext cx="1468437" cy="1949450"/>
            <a:chOff x="4631" y="1434"/>
            <a:chExt cx="925" cy="1228"/>
          </a:xfrm>
        </p:grpSpPr>
        <p:grpSp>
          <p:nvGrpSpPr>
            <p:cNvPr id="236622" name="Group 50"/>
            <p:cNvGrpSpPr>
              <a:grpSpLocks/>
            </p:cNvGrpSpPr>
            <p:nvPr/>
          </p:nvGrpSpPr>
          <p:grpSpPr bwMode="auto">
            <a:xfrm>
              <a:off x="5031" y="1434"/>
              <a:ext cx="289" cy="288"/>
              <a:chOff x="1019" y="2895"/>
              <a:chExt cx="289" cy="288"/>
            </a:xfrm>
          </p:grpSpPr>
          <p:sp>
            <p:nvSpPr>
              <p:cNvPr id="236637" name="Oval 51"/>
              <p:cNvSpPr>
                <a:spLocks noChangeArrowheads="1"/>
              </p:cNvSpPr>
              <p:nvPr/>
            </p:nvSpPr>
            <p:spPr bwMode="auto"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38" name="Line 52"/>
              <p:cNvSpPr>
                <a:spLocks noChangeShapeType="1"/>
              </p:cNvSpPr>
              <p:nvPr/>
            </p:nvSpPr>
            <p:spPr bwMode="auto">
              <a:xfrm>
                <a:off x="1019" y="3040"/>
                <a:ext cx="0" cy="5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6623" name="Group 53"/>
            <p:cNvGrpSpPr>
              <a:grpSpLocks/>
            </p:cNvGrpSpPr>
            <p:nvPr/>
          </p:nvGrpSpPr>
          <p:grpSpPr bwMode="auto">
            <a:xfrm>
              <a:off x="4914" y="1452"/>
              <a:ext cx="204" cy="276"/>
              <a:chOff x="1003" y="1362"/>
              <a:chExt cx="204" cy="276"/>
            </a:xfrm>
          </p:grpSpPr>
          <p:sp>
            <p:nvSpPr>
              <p:cNvPr id="236635" name="Oval 54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36" name="Text Box 55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6624" name="Group 56"/>
            <p:cNvGrpSpPr>
              <a:grpSpLocks/>
            </p:cNvGrpSpPr>
            <p:nvPr/>
          </p:nvGrpSpPr>
          <p:grpSpPr bwMode="auto">
            <a:xfrm>
              <a:off x="4631" y="1828"/>
              <a:ext cx="187" cy="292"/>
              <a:chOff x="720" y="1738"/>
              <a:chExt cx="187" cy="292"/>
            </a:xfrm>
          </p:grpSpPr>
          <p:sp>
            <p:nvSpPr>
              <p:cNvPr id="236633" name="Oval 57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34" name="Text Box 58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6625" name="Group 59"/>
            <p:cNvGrpSpPr>
              <a:grpSpLocks/>
            </p:cNvGrpSpPr>
            <p:nvPr/>
          </p:nvGrpSpPr>
          <p:grpSpPr bwMode="auto">
            <a:xfrm>
              <a:off x="5313" y="1873"/>
              <a:ext cx="243" cy="276"/>
              <a:chOff x="2674" y="3238"/>
              <a:chExt cx="243" cy="276"/>
            </a:xfrm>
          </p:grpSpPr>
          <p:sp>
            <p:nvSpPr>
              <p:cNvPr id="236631" name="Oval 60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32" name="Text Box 61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6626" name="Text Box 62"/>
            <p:cNvSpPr txBox="1">
              <a:spLocks noChangeArrowheads="1"/>
            </p:cNvSpPr>
            <p:nvPr/>
          </p:nvSpPr>
          <p:spPr bwMode="auto">
            <a:xfrm>
              <a:off x="4886" y="2386"/>
              <a:ext cx="28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(d)</a:t>
              </a:r>
            </a:p>
          </p:txBody>
        </p:sp>
        <p:sp>
          <p:nvSpPr>
            <p:cNvPr id="236627" name="Line 63"/>
            <p:cNvSpPr>
              <a:spLocks noChangeShapeType="1"/>
            </p:cNvSpPr>
            <p:nvPr/>
          </p:nvSpPr>
          <p:spPr bwMode="auto">
            <a:xfrm flipH="1">
              <a:off x="4803" y="1706"/>
              <a:ext cx="259" cy="34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28" name="Line 64"/>
            <p:cNvSpPr>
              <a:spLocks noChangeShapeType="1"/>
            </p:cNvSpPr>
            <p:nvPr/>
          </p:nvSpPr>
          <p:spPr bwMode="auto">
            <a:xfrm flipH="1" flipV="1">
              <a:off x="5103" y="1715"/>
              <a:ext cx="230" cy="30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29" name="Arc 65"/>
            <p:cNvSpPr>
              <a:spLocks/>
            </p:cNvSpPr>
            <p:nvPr/>
          </p:nvSpPr>
          <p:spPr bwMode="auto">
            <a:xfrm rot="10800000" flipH="1">
              <a:off x="4818" y="2086"/>
              <a:ext cx="530" cy="91"/>
            </a:xfrm>
            <a:custGeom>
              <a:avLst/>
              <a:gdLst>
                <a:gd name="T0" fmla="*/ 0 w 43076"/>
                <a:gd name="T1" fmla="*/ 0 h 21600"/>
                <a:gd name="T2" fmla="*/ 0 w 43076"/>
                <a:gd name="T3" fmla="*/ 0 h 21600"/>
                <a:gd name="T4" fmla="*/ 0 w 43076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76"/>
                <a:gd name="T10" fmla="*/ 0 h 21600"/>
                <a:gd name="T11" fmla="*/ 43076 w 430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76" h="21600" fill="none" extrusionOk="0">
                  <a:moveTo>
                    <a:pt x="-1" y="19291"/>
                  </a:moveTo>
                  <a:cubicBezTo>
                    <a:pt x="1178" y="8319"/>
                    <a:pt x="10440" y="-1"/>
                    <a:pt x="21476" y="0"/>
                  </a:cubicBezTo>
                  <a:cubicBezTo>
                    <a:pt x="33405" y="0"/>
                    <a:pt x="43076" y="9670"/>
                    <a:pt x="43076" y="21600"/>
                  </a:cubicBezTo>
                </a:path>
                <a:path w="43076" h="21600" stroke="0" extrusionOk="0">
                  <a:moveTo>
                    <a:pt x="-1" y="19291"/>
                  </a:moveTo>
                  <a:cubicBezTo>
                    <a:pt x="1178" y="8319"/>
                    <a:pt x="10440" y="-1"/>
                    <a:pt x="21476" y="0"/>
                  </a:cubicBezTo>
                  <a:cubicBezTo>
                    <a:pt x="33405" y="0"/>
                    <a:pt x="43076" y="9670"/>
                    <a:pt x="43076" y="21600"/>
                  </a:cubicBezTo>
                  <a:lnTo>
                    <a:pt x="21476" y="21600"/>
                  </a:lnTo>
                  <a:lnTo>
                    <a:pt x="-1" y="1929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30" name="Line 66"/>
            <p:cNvSpPr>
              <a:spLocks noChangeShapeType="1"/>
            </p:cNvSpPr>
            <p:nvPr/>
          </p:nvSpPr>
          <p:spPr bwMode="auto">
            <a:xfrm flipV="1">
              <a:off x="4830" y="2042"/>
              <a:ext cx="478" cy="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712788" y="4437063"/>
            <a:ext cx="1581150" cy="2020887"/>
            <a:chOff x="721" y="2795"/>
            <a:chExt cx="996" cy="1273"/>
          </a:xfrm>
        </p:grpSpPr>
        <p:sp>
          <p:nvSpPr>
            <p:cNvPr id="236603" name="Oval 68"/>
            <p:cNvSpPr>
              <a:spLocks noChangeArrowheads="1"/>
            </p:cNvSpPr>
            <p:nvPr/>
          </p:nvSpPr>
          <p:spPr bwMode="auto">
            <a:xfrm>
              <a:off x="1429" y="3457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36604" name="Line 69"/>
            <p:cNvSpPr>
              <a:spLocks noChangeShapeType="1"/>
            </p:cNvSpPr>
            <p:nvPr/>
          </p:nvSpPr>
          <p:spPr bwMode="auto">
            <a:xfrm>
              <a:off x="1428" y="3602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05" name="Oval 70"/>
            <p:cNvSpPr>
              <a:spLocks noChangeArrowheads="1"/>
            </p:cNvSpPr>
            <p:nvPr/>
          </p:nvSpPr>
          <p:spPr bwMode="auto">
            <a:xfrm>
              <a:off x="1149" y="2795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36606" name="Line 71"/>
            <p:cNvSpPr>
              <a:spLocks noChangeShapeType="1"/>
            </p:cNvSpPr>
            <p:nvPr/>
          </p:nvSpPr>
          <p:spPr bwMode="auto">
            <a:xfrm>
              <a:off x="1156" y="2931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07" name="Oval 72"/>
            <p:cNvSpPr>
              <a:spLocks noChangeArrowheads="1"/>
            </p:cNvSpPr>
            <p:nvPr/>
          </p:nvSpPr>
          <p:spPr bwMode="auto">
            <a:xfrm>
              <a:off x="722" y="3495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36608" name="Line 73"/>
            <p:cNvSpPr>
              <a:spLocks noChangeShapeType="1"/>
            </p:cNvSpPr>
            <p:nvPr/>
          </p:nvSpPr>
          <p:spPr bwMode="auto">
            <a:xfrm>
              <a:off x="721" y="3640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09" name="Oval 74"/>
            <p:cNvSpPr>
              <a:spLocks noChangeArrowheads="1"/>
            </p:cNvSpPr>
            <p:nvPr/>
          </p:nvSpPr>
          <p:spPr bwMode="auto">
            <a:xfrm>
              <a:off x="1212" y="3062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36610" name="Text Box 75"/>
            <p:cNvSpPr txBox="1">
              <a:spLocks noChangeArrowheads="1"/>
            </p:cNvSpPr>
            <p:nvPr/>
          </p:nvSpPr>
          <p:spPr bwMode="auto">
            <a:xfrm>
              <a:off x="1058" y="2831"/>
              <a:ext cx="13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36611" name="Oval 76"/>
            <p:cNvSpPr>
              <a:spLocks noChangeArrowheads="1"/>
            </p:cNvSpPr>
            <p:nvPr/>
          </p:nvSpPr>
          <p:spPr bwMode="auto">
            <a:xfrm>
              <a:off x="912" y="3458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36612" name="Text Box 77"/>
            <p:cNvSpPr txBox="1">
              <a:spLocks noChangeArrowheads="1"/>
            </p:cNvSpPr>
            <p:nvPr/>
          </p:nvSpPr>
          <p:spPr bwMode="auto">
            <a:xfrm>
              <a:off x="793" y="3234"/>
              <a:ext cx="13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36613" name="Oval 78"/>
            <p:cNvSpPr>
              <a:spLocks noChangeArrowheads="1"/>
            </p:cNvSpPr>
            <p:nvPr/>
          </p:nvSpPr>
          <p:spPr bwMode="auto">
            <a:xfrm>
              <a:off x="1475" y="3427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36614" name="Text Box 79"/>
            <p:cNvSpPr txBox="1">
              <a:spLocks noChangeArrowheads="1"/>
            </p:cNvSpPr>
            <p:nvPr/>
          </p:nvSpPr>
          <p:spPr bwMode="auto">
            <a:xfrm>
              <a:off x="1573" y="3198"/>
              <a:ext cx="13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236615" name="Text Box 80"/>
            <p:cNvSpPr txBox="1">
              <a:spLocks noChangeArrowheads="1"/>
            </p:cNvSpPr>
            <p:nvPr/>
          </p:nvSpPr>
          <p:spPr bwMode="auto">
            <a:xfrm>
              <a:off x="1048" y="3792"/>
              <a:ext cx="28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(e)</a:t>
              </a:r>
            </a:p>
          </p:txBody>
        </p:sp>
        <p:sp>
          <p:nvSpPr>
            <p:cNvPr id="236616" name="Line 81"/>
            <p:cNvSpPr>
              <a:spLocks noChangeShapeType="1"/>
            </p:cNvSpPr>
            <p:nvPr/>
          </p:nvSpPr>
          <p:spPr bwMode="auto">
            <a:xfrm flipV="1">
              <a:off x="975" y="3466"/>
              <a:ext cx="499" cy="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17" name="Line 82"/>
            <p:cNvSpPr>
              <a:spLocks noChangeShapeType="1"/>
            </p:cNvSpPr>
            <p:nvPr/>
          </p:nvSpPr>
          <p:spPr bwMode="auto">
            <a:xfrm flipH="1">
              <a:off x="948" y="3113"/>
              <a:ext cx="272" cy="36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18" name="Line 83"/>
            <p:cNvSpPr>
              <a:spLocks noChangeShapeType="1"/>
            </p:cNvSpPr>
            <p:nvPr/>
          </p:nvSpPr>
          <p:spPr bwMode="auto">
            <a:xfrm flipH="1" flipV="1">
              <a:off x="1247" y="3113"/>
              <a:ext cx="227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19" name="Arc 84"/>
            <p:cNvSpPr>
              <a:spLocks/>
            </p:cNvSpPr>
            <p:nvPr/>
          </p:nvSpPr>
          <p:spPr bwMode="auto">
            <a:xfrm flipH="1">
              <a:off x="920" y="3096"/>
              <a:ext cx="305" cy="409"/>
            </a:xfrm>
            <a:custGeom>
              <a:avLst/>
              <a:gdLst>
                <a:gd name="T0" fmla="*/ 0 w 21488"/>
                <a:gd name="T1" fmla="*/ 0 h 21600"/>
                <a:gd name="T2" fmla="*/ 0 w 21488"/>
                <a:gd name="T3" fmla="*/ 0 h 21600"/>
                <a:gd name="T4" fmla="*/ 0 w 2148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88"/>
                <a:gd name="T10" fmla="*/ 0 h 21600"/>
                <a:gd name="T11" fmla="*/ 21488 w 214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8" h="21600" fill="none" extrusionOk="0">
                  <a:moveTo>
                    <a:pt x="-1" y="0"/>
                  </a:moveTo>
                  <a:cubicBezTo>
                    <a:pt x="11077" y="0"/>
                    <a:pt x="20359" y="8380"/>
                    <a:pt x="21487" y="19400"/>
                  </a:cubicBezTo>
                </a:path>
                <a:path w="21488" h="21600" stroke="0" extrusionOk="0">
                  <a:moveTo>
                    <a:pt x="-1" y="0"/>
                  </a:moveTo>
                  <a:cubicBezTo>
                    <a:pt x="11077" y="0"/>
                    <a:pt x="20359" y="8380"/>
                    <a:pt x="21487" y="194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20" name="Arc 85"/>
            <p:cNvSpPr>
              <a:spLocks/>
            </p:cNvSpPr>
            <p:nvPr/>
          </p:nvSpPr>
          <p:spPr bwMode="auto">
            <a:xfrm>
              <a:off x="1265" y="3113"/>
              <a:ext cx="253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21" name="Arc 86"/>
            <p:cNvSpPr>
              <a:spLocks/>
            </p:cNvSpPr>
            <p:nvPr/>
          </p:nvSpPr>
          <p:spPr bwMode="auto">
            <a:xfrm flipH="1" flipV="1">
              <a:off x="957" y="3485"/>
              <a:ext cx="507" cy="53"/>
            </a:xfrm>
            <a:custGeom>
              <a:avLst/>
              <a:gdLst>
                <a:gd name="T0" fmla="*/ 0 w 43168"/>
                <a:gd name="T1" fmla="*/ 0 h 21600"/>
                <a:gd name="T2" fmla="*/ 0 w 43168"/>
                <a:gd name="T3" fmla="*/ 0 h 21600"/>
                <a:gd name="T4" fmla="*/ 0 w 4316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8"/>
                <a:gd name="T10" fmla="*/ 0 h 21600"/>
                <a:gd name="T11" fmla="*/ 43168 w 431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8" h="21600" fill="none" extrusionOk="0">
                  <a:moveTo>
                    <a:pt x="-1" y="20432"/>
                  </a:moveTo>
                  <a:cubicBezTo>
                    <a:pt x="619" y="8973"/>
                    <a:pt x="10092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</a:path>
                <a:path w="43168" h="21600" stroke="0" extrusionOk="0">
                  <a:moveTo>
                    <a:pt x="-1" y="20432"/>
                  </a:moveTo>
                  <a:cubicBezTo>
                    <a:pt x="619" y="8973"/>
                    <a:pt x="10092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  <a:lnTo>
                    <a:pt x="21568" y="21600"/>
                  </a:lnTo>
                  <a:lnTo>
                    <a:pt x="-1" y="20432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2857500" y="4537075"/>
            <a:ext cx="1468438" cy="1920875"/>
            <a:chOff x="2072" y="2858"/>
            <a:chExt cx="925" cy="1210"/>
          </a:xfrm>
        </p:grpSpPr>
        <p:grpSp>
          <p:nvGrpSpPr>
            <p:cNvPr id="236590" name="Group 88"/>
            <p:cNvGrpSpPr>
              <a:grpSpLocks/>
            </p:cNvGrpSpPr>
            <p:nvPr/>
          </p:nvGrpSpPr>
          <p:grpSpPr bwMode="auto">
            <a:xfrm>
              <a:off x="2355" y="2858"/>
              <a:ext cx="204" cy="276"/>
              <a:chOff x="1003" y="1362"/>
              <a:chExt cx="204" cy="276"/>
            </a:xfrm>
          </p:grpSpPr>
          <p:sp>
            <p:nvSpPr>
              <p:cNvPr id="236601" name="Oval 89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02" name="Text Box 90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6591" name="Group 91"/>
            <p:cNvGrpSpPr>
              <a:grpSpLocks/>
            </p:cNvGrpSpPr>
            <p:nvPr/>
          </p:nvGrpSpPr>
          <p:grpSpPr bwMode="auto">
            <a:xfrm>
              <a:off x="2072" y="3234"/>
              <a:ext cx="187" cy="292"/>
              <a:chOff x="720" y="1738"/>
              <a:chExt cx="187" cy="292"/>
            </a:xfrm>
          </p:grpSpPr>
          <p:sp>
            <p:nvSpPr>
              <p:cNvPr id="236599" name="Oval 92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600" name="Text Box 93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6592" name="Group 94"/>
            <p:cNvGrpSpPr>
              <a:grpSpLocks/>
            </p:cNvGrpSpPr>
            <p:nvPr/>
          </p:nvGrpSpPr>
          <p:grpSpPr bwMode="auto">
            <a:xfrm>
              <a:off x="2754" y="3279"/>
              <a:ext cx="243" cy="276"/>
              <a:chOff x="2674" y="3238"/>
              <a:chExt cx="243" cy="276"/>
            </a:xfrm>
          </p:grpSpPr>
          <p:sp>
            <p:nvSpPr>
              <p:cNvPr id="236597" name="Oval 95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598" name="Text Box 96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6593" name="Text Box 97"/>
            <p:cNvSpPr txBox="1">
              <a:spLocks noChangeArrowheads="1"/>
            </p:cNvSpPr>
            <p:nvPr/>
          </p:nvSpPr>
          <p:spPr bwMode="auto">
            <a:xfrm>
              <a:off x="2327" y="3792"/>
              <a:ext cx="28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(f)</a:t>
              </a:r>
            </a:p>
          </p:txBody>
        </p:sp>
        <p:sp>
          <p:nvSpPr>
            <p:cNvPr id="236594" name="Line 98"/>
            <p:cNvSpPr>
              <a:spLocks noChangeShapeType="1"/>
            </p:cNvSpPr>
            <p:nvPr/>
          </p:nvSpPr>
          <p:spPr bwMode="auto">
            <a:xfrm flipV="1">
              <a:off x="2263" y="3466"/>
              <a:ext cx="499" cy="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95" name="Line 99"/>
            <p:cNvSpPr>
              <a:spLocks noChangeShapeType="1"/>
            </p:cNvSpPr>
            <p:nvPr/>
          </p:nvSpPr>
          <p:spPr bwMode="auto">
            <a:xfrm flipH="1">
              <a:off x="2236" y="3113"/>
              <a:ext cx="272" cy="36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96" name="Line 100"/>
            <p:cNvSpPr>
              <a:spLocks noChangeShapeType="1"/>
            </p:cNvSpPr>
            <p:nvPr/>
          </p:nvSpPr>
          <p:spPr bwMode="auto">
            <a:xfrm flipH="1" flipV="1">
              <a:off x="2535" y="3113"/>
              <a:ext cx="227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101"/>
          <p:cNvGrpSpPr>
            <a:grpSpLocks/>
          </p:cNvGrpSpPr>
          <p:nvPr/>
        </p:nvGrpSpPr>
        <p:grpSpPr bwMode="auto">
          <a:xfrm>
            <a:off x="4887913" y="4537075"/>
            <a:ext cx="1468437" cy="1920875"/>
            <a:chOff x="3351" y="2858"/>
            <a:chExt cx="925" cy="1210"/>
          </a:xfrm>
        </p:grpSpPr>
        <p:grpSp>
          <p:nvGrpSpPr>
            <p:cNvPr id="236577" name="Group 102"/>
            <p:cNvGrpSpPr>
              <a:grpSpLocks/>
            </p:cNvGrpSpPr>
            <p:nvPr/>
          </p:nvGrpSpPr>
          <p:grpSpPr bwMode="auto">
            <a:xfrm>
              <a:off x="3634" y="2858"/>
              <a:ext cx="204" cy="276"/>
              <a:chOff x="1003" y="1362"/>
              <a:chExt cx="204" cy="276"/>
            </a:xfrm>
          </p:grpSpPr>
          <p:sp>
            <p:nvSpPr>
              <p:cNvPr id="236588" name="Oval 103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589" name="Text Box 104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6578" name="Group 105"/>
            <p:cNvGrpSpPr>
              <a:grpSpLocks/>
            </p:cNvGrpSpPr>
            <p:nvPr/>
          </p:nvGrpSpPr>
          <p:grpSpPr bwMode="auto">
            <a:xfrm>
              <a:off x="3351" y="3234"/>
              <a:ext cx="187" cy="292"/>
              <a:chOff x="720" y="1738"/>
              <a:chExt cx="187" cy="292"/>
            </a:xfrm>
          </p:grpSpPr>
          <p:sp>
            <p:nvSpPr>
              <p:cNvPr id="236586" name="Oval 106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587" name="Text Box 107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6579" name="Group 108"/>
            <p:cNvGrpSpPr>
              <a:grpSpLocks/>
            </p:cNvGrpSpPr>
            <p:nvPr/>
          </p:nvGrpSpPr>
          <p:grpSpPr bwMode="auto">
            <a:xfrm>
              <a:off x="4033" y="3279"/>
              <a:ext cx="243" cy="276"/>
              <a:chOff x="2674" y="3238"/>
              <a:chExt cx="243" cy="276"/>
            </a:xfrm>
          </p:grpSpPr>
          <p:sp>
            <p:nvSpPr>
              <p:cNvPr id="236584" name="Oval 109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585" name="Text Box 110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6580" name="Text Box 111"/>
            <p:cNvSpPr txBox="1">
              <a:spLocks noChangeArrowheads="1"/>
            </p:cNvSpPr>
            <p:nvPr/>
          </p:nvSpPr>
          <p:spPr bwMode="auto">
            <a:xfrm>
              <a:off x="3606" y="3792"/>
              <a:ext cx="28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(g)</a:t>
              </a:r>
            </a:p>
          </p:txBody>
        </p:sp>
        <p:sp>
          <p:nvSpPr>
            <p:cNvPr id="236581" name="Line 112"/>
            <p:cNvSpPr>
              <a:spLocks noChangeShapeType="1"/>
            </p:cNvSpPr>
            <p:nvPr/>
          </p:nvSpPr>
          <p:spPr bwMode="auto">
            <a:xfrm flipV="1">
              <a:off x="3543" y="3457"/>
              <a:ext cx="499" cy="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82" name="Line 113"/>
            <p:cNvSpPr>
              <a:spLocks noChangeShapeType="1"/>
            </p:cNvSpPr>
            <p:nvPr/>
          </p:nvSpPr>
          <p:spPr bwMode="auto">
            <a:xfrm flipH="1">
              <a:off x="3516" y="3104"/>
              <a:ext cx="272" cy="36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83" name="Line 114"/>
            <p:cNvSpPr>
              <a:spLocks noChangeShapeType="1"/>
            </p:cNvSpPr>
            <p:nvPr/>
          </p:nvSpPr>
          <p:spPr bwMode="auto">
            <a:xfrm flipH="1" flipV="1">
              <a:off x="3815" y="3104"/>
              <a:ext cx="227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8137" name="Group 115"/>
          <p:cNvGrpSpPr>
            <a:grpSpLocks/>
          </p:cNvGrpSpPr>
          <p:nvPr/>
        </p:nvGrpSpPr>
        <p:grpSpPr bwMode="auto">
          <a:xfrm>
            <a:off x="6919913" y="4537075"/>
            <a:ext cx="1468437" cy="1920875"/>
            <a:chOff x="4631" y="2858"/>
            <a:chExt cx="925" cy="1210"/>
          </a:xfrm>
        </p:grpSpPr>
        <p:grpSp>
          <p:nvGrpSpPr>
            <p:cNvPr id="236565" name="Group 116"/>
            <p:cNvGrpSpPr>
              <a:grpSpLocks/>
            </p:cNvGrpSpPr>
            <p:nvPr/>
          </p:nvGrpSpPr>
          <p:grpSpPr bwMode="auto">
            <a:xfrm>
              <a:off x="4914" y="2858"/>
              <a:ext cx="204" cy="276"/>
              <a:chOff x="1003" y="1362"/>
              <a:chExt cx="204" cy="276"/>
            </a:xfrm>
          </p:grpSpPr>
          <p:sp>
            <p:nvSpPr>
              <p:cNvPr id="236575" name="Oval 117"/>
              <p:cNvSpPr>
                <a:spLocks noChangeArrowheads="1"/>
              </p:cNvSpPr>
              <p:nvPr/>
            </p:nvSpPr>
            <p:spPr bwMode="auto"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576" name="Text Box 118"/>
              <p:cNvSpPr txBox="1">
                <a:spLocks noChangeArrowheads="1"/>
              </p:cNvSpPr>
              <p:nvPr/>
            </p:nvSpPr>
            <p:spPr bwMode="auto">
              <a:xfrm>
                <a:off x="1003" y="1362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6566" name="Group 119"/>
            <p:cNvGrpSpPr>
              <a:grpSpLocks/>
            </p:cNvGrpSpPr>
            <p:nvPr/>
          </p:nvGrpSpPr>
          <p:grpSpPr bwMode="auto">
            <a:xfrm>
              <a:off x="4631" y="3234"/>
              <a:ext cx="187" cy="292"/>
              <a:chOff x="720" y="1738"/>
              <a:chExt cx="187" cy="292"/>
            </a:xfrm>
          </p:grpSpPr>
          <p:sp>
            <p:nvSpPr>
              <p:cNvPr id="236573" name="Oval 120"/>
              <p:cNvSpPr>
                <a:spLocks noChangeArrowheads="1"/>
              </p:cNvSpPr>
              <p:nvPr/>
            </p:nvSpPr>
            <p:spPr bwMode="auto"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574" name="Text Box 121"/>
              <p:cNvSpPr txBox="1">
                <a:spLocks noChangeArrowheads="1"/>
              </p:cNvSpPr>
              <p:nvPr/>
            </p:nvSpPr>
            <p:spPr bwMode="auto">
              <a:xfrm>
                <a:off x="720" y="17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6567" name="Group 122"/>
            <p:cNvGrpSpPr>
              <a:grpSpLocks/>
            </p:cNvGrpSpPr>
            <p:nvPr/>
          </p:nvGrpSpPr>
          <p:grpSpPr bwMode="auto">
            <a:xfrm>
              <a:off x="5313" y="3279"/>
              <a:ext cx="243" cy="276"/>
              <a:chOff x="2674" y="3238"/>
              <a:chExt cx="243" cy="276"/>
            </a:xfrm>
          </p:grpSpPr>
          <p:sp>
            <p:nvSpPr>
              <p:cNvPr id="236571" name="Oval 123"/>
              <p:cNvSpPr>
                <a:spLocks noChangeArrowheads="1"/>
              </p:cNvSpPr>
              <p:nvPr/>
            </p:nvSpPr>
            <p:spPr bwMode="auto"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572" name="Text Box 124"/>
              <p:cNvSpPr txBox="1">
                <a:spLocks noChangeArrowheads="1"/>
              </p:cNvSpPr>
              <p:nvPr/>
            </p:nvSpPr>
            <p:spPr bwMode="auto">
              <a:xfrm>
                <a:off x="2781" y="3238"/>
                <a:ext cx="1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>
                    <a:srgbClr val="00FF00"/>
                  </a:buClr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6568" name="Text Box 125"/>
            <p:cNvSpPr txBox="1">
              <a:spLocks noChangeArrowheads="1"/>
            </p:cNvSpPr>
            <p:nvPr/>
          </p:nvSpPr>
          <p:spPr bwMode="auto">
            <a:xfrm>
              <a:off x="4886" y="3792"/>
              <a:ext cx="28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(h)</a:t>
              </a:r>
            </a:p>
          </p:txBody>
        </p:sp>
        <p:sp>
          <p:nvSpPr>
            <p:cNvPr id="236569" name="Line 126"/>
            <p:cNvSpPr>
              <a:spLocks noChangeShapeType="1"/>
            </p:cNvSpPr>
            <p:nvPr/>
          </p:nvSpPr>
          <p:spPr bwMode="auto">
            <a:xfrm flipH="1">
              <a:off x="4795" y="3113"/>
              <a:ext cx="272" cy="36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70" name="Line 127"/>
            <p:cNvSpPr>
              <a:spLocks noChangeShapeType="1"/>
            </p:cNvSpPr>
            <p:nvPr/>
          </p:nvSpPr>
          <p:spPr bwMode="auto">
            <a:xfrm flipH="1" flipV="1">
              <a:off x="5094" y="3113"/>
              <a:ext cx="227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62080" name="AutoShape 128"/>
          <p:cNvSpPr>
            <a:spLocks noChangeArrowheads="1"/>
          </p:cNvSpPr>
          <p:nvPr/>
        </p:nvSpPr>
        <p:spPr bwMode="auto">
          <a:xfrm>
            <a:off x="2411413" y="836613"/>
            <a:ext cx="4176712" cy="1728787"/>
          </a:xfrm>
          <a:prstGeom prst="wedgeRoundRectCallout">
            <a:avLst>
              <a:gd name="adj1" fmla="val -48935"/>
              <a:gd name="adj2" fmla="val 90773"/>
              <a:gd name="adj3" fmla="val 16667"/>
            </a:avLst>
          </a:prstGeom>
          <a:solidFill>
            <a:schemeClr val="accent2"/>
          </a:solidFill>
          <a:ln w="222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</a:rPr>
              <a:t>图</a:t>
            </a:r>
            <a:r>
              <a:rPr kumimoji="1" lang="en-US" altLang="zh-CN">
                <a:solidFill>
                  <a:srgbClr val="FFFF00"/>
                </a:solidFill>
              </a:rPr>
              <a:t>(a)</a:t>
            </a:r>
            <a:r>
              <a:rPr kumimoji="1" lang="zh-CN" altLang="en-US">
                <a:solidFill>
                  <a:srgbClr val="FFFF00"/>
                </a:solidFill>
              </a:rPr>
              <a:t>的关系是自反的、对称的、反对称的、传递的关系</a:t>
            </a:r>
          </a:p>
        </p:txBody>
      </p:sp>
      <p:sp>
        <p:nvSpPr>
          <p:cNvPr id="1662081" name="AutoShape 129"/>
          <p:cNvSpPr>
            <a:spLocks noChangeArrowheads="1"/>
          </p:cNvSpPr>
          <p:nvPr/>
        </p:nvSpPr>
        <p:spPr bwMode="auto">
          <a:xfrm>
            <a:off x="4356100" y="836613"/>
            <a:ext cx="4176713" cy="1728787"/>
          </a:xfrm>
          <a:prstGeom prst="wedgeRoundRectCallout">
            <a:avLst>
              <a:gd name="adj1" fmla="val -48935"/>
              <a:gd name="adj2" fmla="val 90773"/>
              <a:gd name="adj3" fmla="val 16667"/>
            </a:avLst>
          </a:prstGeom>
          <a:solidFill>
            <a:schemeClr val="accent2"/>
          </a:solidFill>
          <a:ln w="222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</a:rPr>
              <a:t>图</a:t>
            </a:r>
            <a:r>
              <a:rPr kumimoji="1" lang="en-US" altLang="zh-CN">
                <a:solidFill>
                  <a:srgbClr val="FFFF00"/>
                </a:solidFill>
              </a:rPr>
              <a:t>(b)</a:t>
            </a:r>
            <a:r>
              <a:rPr kumimoji="1" lang="zh-CN" altLang="en-US">
                <a:solidFill>
                  <a:srgbClr val="FFFF00"/>
                </a:solidFill>
              </a:rPr>
              <a:t>的关系是具备反自反的、对称的、反对称的、传递的关系</a:t>
            </a:r>
          </a:p>
        </p:txBody>
      </p:sp>
      <p:sp>
        <p:nvSpPr>
          <p:cNvPr id="1662082" name="AutoShape 130"/>
          <p:cNvSpPr>
            <a:spLocks noChangeArrowheads="1"/>
          </p:cNvSpPr>
          <p:nvPr/>
        </p:nvSpPr>
        <p:spPr bwMode="auto">
          <a:xfrm>
            <a:off x="611188" y="908050"/>
            <a:ext cx="4176712" cy="1728788"/>
          </a:xfrm>
          <a:prstGeom prst="wedgeRoundRectCallout">
            <a:avLst>
              <a:gd name="adj1" fmla="val 45250"/>
              <a:gd name="adj2" fmla="val 86546"/>
              <a:gd name="adj3" fmla="val 16667"/>
            </a:avLst>
          </a:prstGeom>
          <a:solidFill>
            <a:schemeClr val="accent2"/>
          </a:solidFill>
          <a:ln w="222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</a:rPr>
              <a:t>图</a:t>
            </a:r>
            <a:r>
              <a:rPr kumimoji="1" lang="en-US" altLang="zh-CN">
                <a:solidFill>
                  <a:srgbClr val="FFFF00"/>
                </a:solidFill>
              </a:rPr>
              <a:t>(c)</a:t>
            </a:r>
            <a:r>
              <a:rPr kumimoji="1" lang="zh-CN" altLang="en-US">
                <a:solidFill>
                  <a:srgbClr val="FFFF00"/>
                </a:solidFill>
              </a:rPr>
              <a:t>的关系是具备对称的、反对称的、传递的关系</a:t>
            </a:r>
          </a:p>
        </p:txBody>
      </p:sp>
      <p:sp>
        <p:nvSpPr>
          <p:cNvPr id="1662083" name="AutoShape 131"/>
          <p:cNvSpPr>
            <a:spLocks noChangeArrowheads="1"/>
          </p:cNvSpPr>
          <p:nvPr/>
        </p:nvSpPr>
        <p:spPr bwMode="auto">
          <a:xfrm>
            <a:off x="2555875" y="981075"/>
            <a:ext cx="4176713" cy="1295400"/>
          </a:xfrm>
          <a:prstGeom prst="wedgeRoundRectCallout">
            <a:avLst>
              <a:gd name="adj1" fmla="val 45250"/>
              <a:gd name="adj2" fmla="val 132231"/>
              <a:gd name="adj3" fmla="val 16667"/>
            </a:avLst>
          </a:prstGeom>
          <a:solidFill>
            <a:schemeClr val="accent2"/>
          </a:solidFill>
          <a:ln w="222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</a:rPr>
              <a:t>图</a:t>
            </a:r>
            <a:r>
              <a:rPr kumimoji="1" lang="en-US" altLang="zh-CN">
                <a:solidFill>
                  <a:srgbClr val="FFFF00"/>
                </a:solidFill>
              </a:rPr>
              <a:t>(d)</a:t>
            </a:r>
            <a:r>
              <a:rPr kumimoji="1" lang="zh-CN" altLang="en-US">
                <a:solidFill>
                  <a:srgbClr val="FFFF00"/>
                </a:solidFill>
              </a:rPr>
              <a:t>的关系是不具备任何的性质关系</a:t>
            </a:r>
          </a:p>
        </p:txBody>
      </p:sp>
      <p:sp>
        <p:nvSpPr>
          <p:cNvPr id="1662084" name="AutoShape 132"/>
          <p:cNvSpPr>
            <a:spLocks noChangeArrowheads="1"/>
          </p:cNvSpPr>
          <p:nvPr/>
        </p:nvSpPr>
        <p:spPr bwMode="auto">
          <a:xfrm>
            <a:off x="611188" y="1412875"/>
            <a:ext cx="4176712" cy="1727200"/>
          </a:xfrm>
          <a:prstGeom prst="wedgeRoundRectCallout">
            <a:avLst>
              <a:gd name="adj1" fmla="val -27384"/>
              <a:gd name="adj2" fmla="val 115903"/>
              <a:gd name="adj3" fmla="val 16667"/>
            </a:avLst>
          </a:prstGeom>
          <a:solidFill>
            <a:schemeClr val="accent2"/>
          </a:solidFill>
          <a:ln w="222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</a:rPr>
              <a:t>图</a:t>
            </a:r>
            <a:r>
              <a:rPr kumimoji="1" lang="en-US" altLang="zh-CN">
                <a:solidFill>
                  <a:srgbClr val="FFFF00"/>
                </a:solidFill>
              </a:rPr>
              <a:t>(e)</a:t>
            </a:r>
            <a:r>
              <a:rPr kumimoji="1" lang="zh-CN" altLang="en-US">
                <a:solidFill>
                  <a:srgbClr val="FFFF00"/>
                </a:solidFill>
              </a:rPr>
              <a:t>的关系是具备自反的、对称的、传递的关系</a:t>
            </a:r>
          </a:p>
        </p:txBody>
      </p:sp>
      <p:sp>
        <p:nvSpPr>
          <p:cNvPr id="1662085" name="AutoShape 133"/>
          <p:cNvSpPr>
            <a:spLocks noChangeArrowheads="1"/>
          </p:cNvSpPr>
          <p:nvPr/>
        </p:nvSpPr>
        <p:spPr bwMode="auto">
          <a:xfrm>
            <a:off x="2555875" y="1484313"/>
            <a:ext cx="4176713" cy="1727200"/>
          </a:xfrm>
          <a:prstGeom prst="wedgeRoundRectCallout">
            <a:avLst>
              <a:gd name="adj1" fmla="val -27384"/>
              <a:gd name="adj2" fmla="val 115903"/>
              <a:gd name="adj3" fmla="val 16667"/>
            </a:avLst>
          </a:prstGeom>
          <a:solidFill>
            <a:schemeClr val="accent2"/>
          </a:solidFill>
          <a:ln w="222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</a:rPr>
              <a:t>图</a:t>
            </a:r>
            <a:r>
              <a:rPr kumimoji="1" lang="en-US" altLang="zh-CN">
                <a:solidFill>
                  <a:srgbClr val="FFFF00"/>
                </a:solidFill>
              </a:rPr>
              <a:t>(f)</a:t>
            </a:r>
            <a:r>
              <a:rPr kumimoji="1" lang="zh-CN" altLang="en-US">
                <a:solidFill>
                  <a:srgbClr val="FFFF00"/>
                </a:solidFill>
              </a:rPr>
              <a:t>的关系是具备反自反的、反对称的、传递的关系</a:t>
            </a:r>
          </a:p>
        </p:txBody>
      </p:sp>
      <p:sp>
        <p:nvSpPr>
          <p:cNvPr id="1662086" name="AutoShape 134"/>
          <p:cNvSpPr>
            <a:spLocks noChangeArrowheads="1"/>
          </p:cNvSpPr>
          <p:nvPr/>
        </p:nvSpPr>
        <p:spPr bwMode="auto">
          <a:xfrm>
            <a:off x="3348038" y="1844675"/>
            <a:ext cx="4176712" cy="1295400"/>
          </a:xfrm>
          <a:prstGeom prst="wedgeRoundRectCallout">
            <a:avLst>
              <a:gd name="adj1" fmla="val -2718"/>
              <a:gd name="adj2" fmla="val 156861"/>
              <a:gd name="adj3" fmla="val 16667"/>
            </a:avLst>
          </a:prstGeom>
          <a:solidFill>
            <a:schemeClr val="accent2"/>
          </a:solidFill>
          <a:ln w="222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</a:rPr>
              <a:t>图</a:t>
            </a:r>
            <a:r>
              <a:rPr kumimoji="1" lang="en-US" altLang="zh-CN">
                <a:solidFill>
                  <a:srgbClr val="FFFF00"/>
                </a:solidFill>
              </a:rPr>
              <a:t>(g)</a:t>
            </a:r>
            <a:r>
              <a:rPr kumimoji="1" lang="zh-CN" altLang="en-US">
                <a:solidFill>
                  <a:srgbClr val="FFFF00"/>
                </a:solidFill>
              </a:rPr>
              <a:t>的关系是具备反自反的、反对称的关系</a:t>
            </a:r>
          </a:p>
        </p:txBody>
      </p:sp>
      <p:sp>
        <p:nvSpPr>
          <p:cNvPr id="1662087" name="AutoShape 135"/>
          <p:cNvSpPr>
            <a:spLocks noChangeArrowheads="1"/>
          </p:cNvSpPr>
          <p:nvPr/>
        </p:nvSpPr>
        <p:spPr bwMode="auto">
          <a:xfrm>
            <a:off x="3563938" y="1341438"/>
            <a:ext cx="4464050" cy="1800225"/>
          </a:xfrm>
          <a:prstGeom prst="wedgeRoundRectCallout">
            <a:avLst>
              <a:gd name="adj1" fmla="val 37801"/>
              <a:gd name="adj2" fmla="val 124426"/>
              <a:gd name="adj3" fmla="val 16667"/>
            </a:avLst>
          </a:prstGeom>
          <a:solidFill>
            <a:schemeClr val="accent2"/>
          </a:solidFill>
          <a:ln w="222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</a:rPr>
              <a:t>图</a:t>
            </a:r>
            <a:r>
              <a:rPr kumimoji="1" lang="en-US" altLang="zh-CN">
                <a:solidFill>
                  <a:srgbClr val="FFFF00"/>
                </a:solidFill>
              </a:rPr>
              <a:t>(h)</a:t>
            </a:r>
            <a:r>
              <a:rPr kumimoji="1" lang="zh-CN" altLang="en-US">
                <a:solidFill>
                  <a:srgbClr val="FFFF00"/>
                </a:solidFill>
              </a:rPr>
              <a:t>的关系是具备反自反的、反对称的、传递的关系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12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662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662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1662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1662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662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1662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1662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080" grpId="0" animBg="1"/>
      <p:bldP spid="1662080" grpId="1" animBg="1"/>
      <p:bldP spid="1662081" grpId="0" animBg="1"/>
      <p:bldP spid="1662081" grpId="1" animBg="1"/>
      <p:bldP spid="1662082" grpId="0" animBg="1"/>
      <p:bldP spid="1662082" grpId="1" animBg="1"/>
      <p:bldP spid="1662083" grpId="0" animBg="1"/>
      <p:bldP spid="1662083" grpId="1" animBg="1"/>
      <p:bldP spid="1662084" grpId="0" animBg="1"/>
      <p:bldP spid="1662084" grpId="1" animBg="1"/>
      <p:bldP spid="1662085" grpId="0" animBg="1"/>
      <p:bldP spid="1662085" grpId="1" animBg="1"/>
      <p:bldP spid="1662086" grpId="0" animBg="1"/>
      <p:bldP spid="1662086" grpId="1" animBg="1"/>
      <p:bldP spid="16620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C0FFDB6-919F-4973-BC00-7ABEF83AFB9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latin typeface="宋体" panose="02010600030101010101" pitchFamily="2" charset="-122"/>
              </a:rPr>
              <a:t>笛卡尔乘积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366019" name="Rectangle 3"/>
          <p:cNvSpPr>
            <a:spLocks noChangeArrowheads="1"/>
          </p:cNvSpPr>
          <p:nvPr/>
        </p:nvSpPr>
        <p:spPr bwMode="auto">
          <a:xfrm>
            <a:off x="596900" y="1358900"/>
            <a:ext cx="813752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定义</a:t>
            </a:r>
            <a:r>
              <a:rPr kumimoji="1" lang="en-US" altLang="zh-CN">
                <a:solidFill>
                  <a:srgbClr val="FF0000"/>
                </a:solidFill>
              </a:rPr>
              <a:t>6.2.5</a:t>
            </a:r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/>
              <a:t>设</a:t>
            </a:r>
            <a:r>
              <a:rPr kumimoji="1" lang="en-US" altLang="zh-CN"/>
              <a:t>A</a:t>
            </a:r>
            <a:r>
              <a:rPr kumimoji="1" lang="zh-CN" altLang="en-US"/>
              <a:t>，</a:t>
            </a:r>
            <a:r>
              <a:rPr kumimoji="1" lang="en-US" altLang="zh-CN"/>
              <a:t>B</a:t>
            </a:r>
            <a:r>
              <a:rPr kumimoji="1" lang="zh-CN" altLang="en-US"/>
              <a:t>是两个集合，称集合：</a:t>
            </a:r>
          </a:p>
          <a:p>
            <a:pPr algn="ctr"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CC"/>
                </a:solidFill>
              </a:rPr>
              <a:t>A×B</a:t>
            </a:r>
            <a:r>
              <a:rPr kumimoji="1" lang="zh-CN" altLang="en-US">
                <a:solidFill>
                  <a:srgbClr val="0000CC"/>
                </a:solidFill>
              </a:rPr>
              <a:t>＝</a:t>
            </a:r>
            <a:r>
              <a:rPr kumimoji="1" lang="en-US" altLang="zh-CN">
                <a:solidFill>
                  <a:srgbClr val="0000CC"/>
                </a:solidFill>
              </a:rPr>
              <a:t>{&lt;x,y&gt;|(x∈</a:t>
            </a:r>
            <a:r>
              <a:rPr kumimoji="1" lang="en-US" altLang="zh-CN" noProof="1">
                <a:solidFill>
                  <a:srgbClr val="0000CC"/>
                </a:solidFill>
              </a:rPr>
              <a:t>A)∧(y</a:t>
            </a:r>
            <a:r>
              <a:rPr kumimoji="1" lang="en-US" altLang="zh-CN">
                <a:solidFill>
                  <a:srgbClr val="0000CC"/>
                </a:solidFill>
              </a:rPr>
              <a:t>∈</a:t>
            </a:r>
            <a:r>
              <a:rPr kumimoji="1" lang="en-US" altLang="zh-CN" noProof="1">
                <a:solidFill>
                  <a:srgbClr val="0000CC"/>
                </a:solidFill>
              </a:rPr>
              <a:t>B)}</a:t>
            </a:r>
            <a:endParaRPr kumimoji="1" lang="en-US" altLang="zh-CN">
              <a:solidFill>
                <a:srgbClr val="0000CC"/>
              </a:solidFill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noProof="1"/>
              <a:t>为</a:t>
            </a:r>
            <a:r>
              <a:rPr kumimoji="1" lang="en-US" altLang="zh-CN"/>
              <a:t>集合</a:t>
            </a:r>
            <a:r>
              <a:rPr kumimoji="1" lang="en-US" altLang="zh-CN" noProof="1"/>
              <a:t>A</a:t>
            </a:r>
            <a:r>
              <a:rPr kumimoji="1" lang="zh-CN" altLang="en-US"/>
              <a:t>与</a:t>
            </a:r>
            <a:r>
              <a:rPr kumimoji="1" lang="en-US" altLang="zh-CN" noProof="1"/>
              <a:t>B</a:t>
            </a:r>
            <a:r>
              <a:rPr kumimoji="1" lang="zh-CN" altLang="en-US" noProof="1"/>
              <a:t>的</a:t>
            </a:r>
            <a:r>
              <a:rPr kumimoji="1" lang="zh-CN" altLang="en-US" noProof="1">
                <a:solidFill>
                  <a:srgbClr val="FF0000"/>
                </a:solidFill>
              </a:rPr>
              <a:t>笛卡尔积</a:t>
            </a:r>
            <a:r>
              <a:rPr kumimoji="1" lang="es-ES" altLang="zh-CN"/>
              <a:t>(DescartesProduct)</a:t>
            </a:r>
            <a:r>
              <a:rPr kumimoji="1" lang="zh-CN" altLang="en-US"/>
              <a:t>。</a:t>
            </a:r>
            <a:endParaRPr kumimoji="1" lang="zh-CN" altLang="zh-CN" noProof="1">
              <a:solidFill>
                <a:srgbClr val="FF0000"/>
              </a:solidFill>
            </a:endParaRPr>
          </a:p>
        </p:txBody>
      </p:sp>
      <p:sp>
        <p:nvSpPr>
          <p:cNvPr id="1366020" name="Rectangle 4"/>
          <p:cNvSpPr>
            <a:spLocks noChangeArrowheads="1"/>
          </p:cNvSpPr>
          <p:nvPr/>
        </p:nvSpPr>
        <p:spPr bwMode="auto">
          <a:xfrm>
            <a:off x="596900" y="3606800"/>
            <a:ext cx="8210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注意</a:t>
            </a:r>
            <a:r>
              <a:rPr kumimoji="1" lang="zh-CN" altLang="es-ES">
                <a:solidFill>
                  <a:srgbClr val="FF0000"/>
                </a:solidFill>
              </a:rPr>
              <a:t>：</a:t>
            </a:r>
          </a:p>
          <a:p>
            <a:pPr algn="l" eaLnBrk="1" hangingPunct="1">
              <a:buClr>
                <a:srgbClr val="800080"/>
              </a:buClr>
              <a:buFontTx/>
              <a:buAutoNum type="circleNumDbPlain"/>
            </a:pPr>
            <a:r>
              <a:rPr kumimoji="1" lang="zh-CN" altLang="es-ES"/>
              <a:t>集合</a:t>
            </a:r>
            <a:r>
              <a:rPr kumimoji="1" lang="es-ES" altLang="zh-CN"/>
              <a:t>A</a:t>
            </a:r>
            <a:r>
              <a:rPr kumimoji="1" lang="zh-CN" altLang="es-ES"/>
              <a:t>与</a:t>
            </a:r>
            <a:r>
              <a:rPr kumimoji="1" lang="es-ES" altLang="zh-CN"/>
              <a:t>B</a:t>
            </a:r>
            <a:r>
              <a:rPr kumimoji="1" lang="zh-CN" altLang="es-ES"/>
              <a:t>的笛卡儿积</a:t>
            </a:r>
            <a:r>
              <a:rPr kumimoji="1" lang="es-ES" altLang="zh-CN"/>
              <a:t>A×B</a:t>
            </a:r>
            <a:r>
              <a:rPr kumimoji="1" lang="zh-CN" altLang="es-ES"/>
              <a:t>仍然是集合；</a:t>
            </a:r>
          </a:p>
          <a:p>
            <a:pPr algn="l" eaLnBrk="1" hangingPunct="1">
              <a:buClr>
                <a:srgbClr val="800080"/>
              </a:buClr>
              <a:buFontTx/>
              <a:buAutoNum type="circleNumDbPlain"/>
            </a:pPr>
            <a:r>
              <a:rPr kumimoji="1" lang="zh-CN" altLang="en-US"/>
              <a:t>集合</a:t>
            </a:r>
            <a:r>
              <a:rPr kumimoji="1" lang="en-US" altLang="zh-CN"/>
              <a:t>A×B</a:t>
            </a:r>
            <a:r>
              <a:rPr kumimoji="1" lang="zh-CN" altLang="en-US"/>
              <a:t>中的元素是序偶，序偶中的第一元素取自</a:t>
            </a:r>
            <a:r>
              <a:rPr kumimoji="1" lang="en-US" altLang="zh-CN"/>
              <a:t>A</a:t>
            </a:r>
            <a:r>
              <a:rPr kumimoji="1" lang="zh-CN" altLang="en-US"/>
              <a:t>，第二元素取自</a:t>
            </a:r>
            <a:r>
              <a:rPr kumimoji="1" lang="en-US" altLang="zh-CN"/>
              <a:t>B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6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6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19" grpId="0" build="p" autoUpdateAnimBg="0"/>
      <p:bldP spid="1366020" grpId="0" build="p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50BE862-5DB5-49F1-A620-195AFC124A0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37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6.4.9</a:t>
            </a:r>
            <a:endParaRPr lang="zh-CN" altLang="en-US"/>
          </a:p>
        </p:txBody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2863"/>
            <a:ext cx="8064500" cy="44513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R={&lt;1,1&gt;,&lt;2,2&gt;}</a:t>
            </a:r>
            <a:r>
              <a:rPr lang="zh-CN" altLang="en-US"/>
              <a:t>，试判断</a:t>
            </a:r>
            <a:r>
              <a:rPr lang="en-US" altLang="zh-CN"/>
              <a:t>R</a:t>
            </a:r>
            <a:r>
              <a:rPr lang="zh-CN" altLang="en-US"/>
              <a:t>在集合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上具备的特殊性质，其中</a:t>
            </a:r>
            <a:r>
              <a:rPr lang="en-US" altLang="zh-CN"/>
              <a:t>A={1,2}</a:t>
            </a:r>
            <a:r>
              <a:rPr lang="zh-CN" altLang="en-US"/>
              <a:t>，</a:t>
            </a:r>
            <a:r>
              <a:rPr lang="en-US" altLang="zh-CN"/>
              <a:t>B={1,2,3}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zh-CN" altLang="en-US"/>
              <a:t> </a:t>
            </a:r>
            <a:r>
              <a:rPr lang="zh-CN" altLang="en-US">
                <a:solidFill>
                  <a:srgbClr val="0000CC"/>
                </a:solidFill>
              </a:rPr>
              <a:t>当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zh-CN" altLang="en-US">
                <a:solidFill>
                  <a:srgbClr val="0000CC"/>
                </a:solidFill>
              </a:rPr>
              <a:t>是定义在集合</a:t>
            </a:r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zh-CN" altLang="en-US">
                <a:solidFill>
                  <a:srgbClr val="0000CC"/>
                </a:solidFill>
              </a:rPr>
              <a:t>上的关系时，</a:t>
            </a:r>
            <a:r>
              <a:rPr lang="en-US" altLang="zh-CN"/>
              <a:t>R</a:t>
            </a:r>
            <a:r>
              <a:rPr lang="zh-CN" altLang="en-US"/>
              <a:t>是自反、对称、反对称和传递的；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当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是定义在集合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上的关系时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是对称、反对称和传递的。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注意：绝对不能脱离基集</a:t>
            </a:r>
            <a:r>
              <a:rPr lang="zh-CN" altLang="en-US">
                <a:solidFill>
                  <a:srgbClr val="0000FF"/>
                </a:solidFill>
              </a:rPr>
              <a:t>（即</a:t>
            </a:r>
            <a:r>
              <a:rPr lang="zh-CN" altLang="en-US">
                <a:solidFill>
                  <a:srgbClr val="800080"/>
                </a:solidFill>
              </a:rPr>
              <a:t>定义关系的集合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>
                <a:solidFill>
                  <a:schemeClr val="accent2"/>
                </a:solidFill>
              </a:rPr>
              <a:t>来谈论关系的性质。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5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2D2B39C-8300-48F6-B819-F71B7D53328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39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1663" y="1341438"/>
            <a:ext cx="8074025" cy="2636837"/>
          </a:xfrm>
        </p:spPr>
        <p:txBody>
          <a:bodyPr lIns="36000" tIns="36000" rIns="36000" bIns="36000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zh-CN" noProof="1"/>
              <a:t>在</a:t>
            </a:r>
            <a:r>
              <a:rPr lang="zh-CN" altLang="zh-CN"/>
              <a:t>二元关系中，由于关系的性质的定义全部都是按</a:t>
            </a:r>
            <a:r>
              <a:rPr lang="zh-CN" altLang="zh-CN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zh-CN">
                <a:solidFill>
                  <a:srgbClr val="0000FF"/>
                </a:solidFill>
              </a:rPr>
              <a:t>如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……</a:t>
            </a:r>
            <a:r>
              <a:rPr lang="zh-CN" altLang="en-US">
                <a:solidFill>
                  <a:srgbClr val="0000FF"/>
                </a:solidFill>
              </a:rPr>
              <a:t>则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……”</a:t>
            </a:r>
            <a:r>
              <a:rPr kumimoji="1" lang="zh-CN" altLang="en-US">
                <a:solidFill>
                  <a:schemeClr val="tx1"/>
                </a:solidFill>
              </a:rPr>
              <a:t>来描述的，因此，在证明关系的性质时，一般都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都采用按定义证明方法，即：将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如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……”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部分作为附加的已知条件，证得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……”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部分，就证明了关系具有该性质。</a:t>
            </a:r>
            <a:endParaRPr kumimoji="1"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396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关系性质的证明</a:t>
            </a:r>
            <a:endParaRPr lang="zh-CN" altLang="en-US" sz="4000"/>
          </a:p>
        </p:txBody>
      </p:sp>
    </p:spTree>
  </p:cSld>
  <p:clrMapOvr>
    <a:masterClrMapping/>
  </p:clrMapOvr>
  <p:transition>
    <p:rand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2CC3A2C-46A5-460E-B5AA-C49D7B3CA12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664002" name="Rectangle 2"/>
          <p:cNvSpPr>
            <a:spLocks noChangeArrowheads="1"/>
          </p:cNvSpPr>
          <p:nvPr/>
        </p:nvSpPr>
        <p:spPr bwMode="auto">
          <a:xfrm>
            <a:off x="539750" y="2949575"/>
            <a:ext cx="7848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2"/>
            </a:pPr>
            <a:r>
              <a:rPr kumimoji="1" lang="zh-CN" altLang="en-US">
                <a:solidFill>
                  <a:srgbClr val="0000FF"/>
                </a:solidFill>
              </a:rPr>
              <a:t>反自反</a:t>
            </a:r>
          </a:p>
        </p:txBody>
      </p:sp>
      <p:sp>
        <p:nvSpPr>
          <p:cNvPr id="2406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关系性质的证明方法</a:t>
            </a:r>
          </a:p>
        </p:txBody>
      </p:sp>
      <p:sp>
        <p:nvSpPr>
          <p:cNvPr id="1664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848600" cy="604837"/>
          </a:xfrm>
        </p:spPr>
        <p:txBody>
          <a:bodyPr/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FF"/>
                </a:solidFill>
              </a:rPr>
              <a:t>自反</a:t>
            </a:r>
          </a:p>
        </p:txBody>
      </p:sp>
      <p:sp>
        <p:nvSpPr>
          <p:cNvPr id="1664005" name="Rectangle 5"/>
          <p:cNvSpPr>
            <a:spLocks noChangeArrowheads="1"/>
          </p:cNvSpPr>
          <p:nvPr/>
        </p:nvSpPr>
        <p:spPr bwMode="auto">
          <a:xfrm>
            <a:off x="876300" y="2173288"/>
            <a:ext cx="1789113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任取</a:t>
            </a:r>
            <a:r>
              <a:rPr kumimoji="1" lang="en-US" altLang="zh-CN">
                <a:solidFill>
                  <a:srgbClr val="FF0000"/>
                </a:solidFill>
              </a:rPr>
              <a:t>x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A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</a:p>
        </p:txBody>
      </p:sp>
      <p:sp>
        <p:nvSpPr>
          <p:cNvPr id="1664006" name="Text Box 6"/>
          <p:cNvSpPr txBox="1">
            <a:spLocks noChangeArrowheads="1"/>
          </p:cNvSpPr>
          <p:nvPr/>
        </p:nvSpPr>
        <p:spPr bwMode="auto">
          <a:xfrm>
            <a:off x="2917825" y="2173288"/>
            <a:ext cx="3657600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中间过程</a:t>
            </a:r>
          </a:p>
        </p:txBody>
      </p:sp>
      <p:sp>
        <p:nvSpPr>
          <p:cNvPr id="1664007" name="Rectangle 7"/>
          <p:cNvSpPr>
            <a:spLocks noChangeArrowheads="1"/>
          </p:cNvSpPr>
          <p:nvPr/>
        </p:nvSpPr>
        <p:spPr bwMode="auto">
          <a:xfrm>
            <a:off x="876300" y="3800475"/>
            <a:ext cx="1720850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任取</a:t>
            </a:r>
            <a:r>
              <a:rPr kumimoji="1" lang="en-US" altLang="zh-CN">
                <a:solidFill>
                  <a:srgbClr val="FF0000"/>
                </a:solidFill>
              </a:rPr>
              <a:t>x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A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</a:p>
        </p:txBody>
      </p:sp>
      <p:sp>
        <p:nvSpPr>
          <p:cNvPr id="1664008" name="Text Box 8"/>
          <p:cNvSpPr txBox="1">
            <a:spLocks noChangeArrowheads="1"/>
          </p:cNvSpPr>
          <p:nvPr/>
        </p:nvSpPr>
        <p:spPr bwMode="auto">
          <a:xfrm>
            <a:off x="2917825" y="3800475"/>
            <a:ext cx="3657600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中间过程</a:t>
            </a:r>
          </a:p>
        </p:txBody>
      </p:sp>
      <p:sp>
        <p:nvSpPr>
          <p:cNvPr id="1664009" name="Rectangle 9"/>
          <p:cNvSpPr>
            <a:spLocks noChangeArrowheads="1"/>
          </p:cNvSpPr>
          <p:nvPr/>
        </p:nvSpPr>
        <p:spPr bwMode="auto">
          <a:xfrm>
            <a:off x="611188" y="4540250"/>
            <a:ext cx="3276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kumimoji="1" lang="zh-CN" altLang="en-US">
                <a:solidFill>
                  <a:srgbClr val="0000FF"/>
                </a:solidFill>
              </a:rPr>
              <a:t>对称</a:t>
            </a:r>
          </a:p>
        </p:txBody>
      </p:sp>
      <p:sp>
        <p:nvSpPr>
          <p:cNvPr id="1664010" name="Rectangle 10"/>
          <p:cNvSpPr>
            <a:spLocks noChangeArrowheads="1"/>
          </p:cNvSpPr>
          <p:nvPr/>
        </p:nvSpPr>
        <p:spPr bwMode="auto">
          <a:xfrm>
            <a:off x="876300" y="5346700"/>
            <a:ext cx="2424113" cy="103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任取</a:t>
            </a:r>
            <a:r>
              <a:rPr kumimoji="1" lang="en-US" altLang="zh-CN">
                <a:solidFill>
                  <a:srgbClr val="FF0000"/>
                </a:solidFill>
              </a:rPr>
              <a:t>x,y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A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假设</a:t>
            </a:r>
            <a:r>
              <a:rPr kumimoji="1" lang="en-US" altLang="zh-CN">
                <a:solidFill>
                  <a:srgbClr val="FF0000"/>
                </a:solidFill>
              </a:rPr>
              <a:t>&lt;x,y&gt;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</a:p>
        </p:txBody>
      </p:sp>
      <p:sp>
        <p:nvSpPr>
          <p:cNvPr id="1664011" name="Text Box 11"/>
          <p:cNvSpPr txBox="1">
            <a:spLocks noChangeArrowheads="1"/>
          </p:cNvSpPr>
          <p:nvPr/>
        </p:nvSpPr>
        <p:spPr bwMode="auto">
          <a:xfrm>
            <a:off x="3430588" y="5581650"/>
            <a:ext cx="3048000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中间过程</a:t>
            </a:r>
          </a:p>
        </p:txBody>
      </p:sp>
      <p:sp>
        <p:nvSpPr>
          <p:cNvPr id="1664012" name="Rectangle 12"/>
          <p:cNvSpPr>
            <a:spLocks noChangeArrowheads="1"/>
          </p:cNvSpPr>
          <p:nvPr/>
        </p:nvSpPr>
        <p:spPr bwMode="auto">
          <a:xfrm>
            <a:off x="6708775" y="5581650"/>
            <a:ext cx="1751013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&lt;y,x&gt;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664013" name="Rectangle 13"/>
          <p:cNvSpPr>
            <a:spLocks noChangeArrowheads="1"/>
          </p:cNvSpPr>
          <p:nvPr/>
        </p:nvSpPr>
        <p:spPr bwMode="auto">
          <a:xfrm>
            <a:off x="6734175" y="2173288"/>
            <a:ext cx="1822450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&lt;x,x&gt;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664014" name="Rectangle 14"/>
          <p:cNvSpPr>
            <a:spLocks noChangeArrowheads="1"/>
          </p:cNvSpPr>
          <p:nvPr/>
        </p:nvSpPr>
        <p:spPr bwMode="auto">
          <a:xfrm>
            <a:off x="7092950" y="3800475"/>
            <a:ext cx="1822450" cy="565150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&lt;x,x&gt;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6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4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4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6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6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6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6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002" grpId="0" build="p" autoUpdateAnimBg="0"/>
      <p:bldP spid="1664004" grpId="0" build="p" autoUpdateAnimBg="0" advAuto="0"/>
      <p:bldP spid="1664005" grpId="0" animBg="1" autoUpdateAnimBg="0"/>
      <p:bldP spid="1664006" grpId="0" animBg="1" autoUpdateAnimBg="0"/>
      <p:bldP spid="1664007" grpId="0" animBg="1" autoUpdateAnimBg="0"/>
      <p:bldP spid="1664008" grpId="0" animBg="1" autoUpdateAnimBg="0"/>
      <p:bldP spid="1664009" grpId="0" build="p" autoUpdateAnimBg="0"/>
      <p:bldP spid="1664010" grpId="0" animBg="1" autoUpdateAnimBg="0"/>
      <p:bldP spid="1664011" grpId="0" animBg="1" autoUpdateAnimBg="0"/>
      <p:bldP spid="1664012" grpId="0" animBg="1" autoUpdateAnimBg="0"/>
      <p:bldP spid="1664013" grpId="0" animBg="1" autoUpdateAnimBg="0"/>
      <p:bldP spid="1664014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E5135-DA10-4C60-B655-B30AFCB1953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41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关系性质的证明方法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01738"/>
            <a:ext cx="1981200" cy="604837"/>
          </a:xfrm>
        </p:spPr>
        <p:txBody>
          <a:bodyPr/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>
                <a:solidFill>
                  <a:srgbClr val="0000FF"/>
                </a:solidFill>
              </a:rPr>
              <a:t>反对称</a:t>
            </a:r>
          </a:p>
        </p:txBody>
      </p:sp>
      <p:sp>
        <p:nvSpPr>
          <p:cNvPr id="1665028" name="Rectangle 4"/>
          <p:cNvSpPr>
            <a:spLocks noChangeArrowheads="1"/>
          </p:cNvSpPr>
          <p:nvPr/>
        </p:nvSpPr>
        <p:spPr bwMode="auto">
          <a:xfrm>
            <a:off x="1187450" y="1884363"/>
            <a:ext cx="3429000" cy="103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任取</a:t>
            </a:r>
            <a:r>
              <a:rPr kumimoji="1" lang="en-US" altLang="zh-CN">
                <a:solidFill>
                  <a:srgbClr val="FF0000"/>
                </a:solidFill>
              </a:rPr>
              <a:t>x,y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A</a:t>
            </a:r>
            <a:r>
              <a:rPr kumimoji="1" lang="zh-CN" altLang="en-US">
                <a:solidFill>
                  <a:srgbClr val="FF0000"/>
                </a:solidFill>
              </a:rPr>
              <a:t>，假设</a:t>
            </a:r>
          </a:p>
          <a:p>
            <a:pPr algn="l" eaLnBrk="1" hangingPunct="1"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&lt;x,y&gt;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&lt;y,x&gt;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</a:p>
        </p:txBody>
      </p:sp>
      <p:sp>
        <p:nvSpPr>
          <p:cNvPr id="1665029" name="Text Box 5"/>
          <p:cNvSpPr txBox="1">
            <a:spLocks noChangeArrowheads="1"/>
          </p:cNvSpPr>
          <p:nvPr/>
        </p:nvSpPr>
        <p:spPr bwMode="auto">
          <a:xfrm>
            <a:off x="4830763" y="2122488"/>
            <a:ext cx="2286000" cy="55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中间过程</a:t>
            </a:r>
          </a:p>
        </p:txBody>
      </p:sp>
      <p:sp>
        <p:nvSpPr>
          <p:cNvPr id="1665030" name="Rectangle 6"/>
          <p:cNvSpPr>
            <a:spLocks noChangeArrowheads="1"/>
          </p:cNvSpPr>
          <p:nvPr/>
        </p:nvSpPr>
        <p:spPr bwMode="auto">
          <a:xfrm>
            <a:off x="7332663" y="2119313"/>
            <a:ext cx="1219200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x</a:t>
            </a:r>
            <a:r>
              <a:rPr kumimoji="1" lang="zh-CN" altLang="en-US">
                <a:solidFill>
                  <a:srgbClr val="FF0000"/>
                </a:solidFill>
              </a:rPr>
              <a:t>＝</a:t>
            </a:r>
            <a:r>
              <a:rPr kumimoji="1" lang="en-US" altLang="zh-CN">
                <a:solidFill>
                  <a:srgbClr val="FF0000"/>
                </a:solidFill>
              </a:rPr>
              <a:t>y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665031" name="Rectangle 7"/>
          <p:cNvSpPr>
            <a:spLocks noChangeArrowheads="1"/>
          </p:cNvSpPr>
          <p:nvPr/>
        </p:nvSpPr>
        <p:spPr bwMode="auto">
          <a:xfrm>
            <a:off x="755650" y="2998788"/>
            <a:ext cx="838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或者</a:t>
            </a:r>
          </a:p>
        </p:txBody>
      </p:sp>
      <p:sp>
        <p:nvSpPr>
          <p:cNvPr id="1665032" name="Rectangle 8"/>
          <p:cNvSpPr>
            <a:spLocks noChangeArrowheads="1"/>
          </p:cNvSpPr>
          <p:nvPr/>
        </p:nvSpPr>
        <p:spPr bwMode="auto">
          <a:xfrm>
            <a:off x="1187450" y="3662363"/>
            <a:ext cx="3429000" cy="103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任取</a:t>
            </a:r>
            <a:r>
              <a:rPr kumimoji="1" lang="en-US" altLang="zh-CN">
                <a:solidFill>
                  <a:srgbClr val="FF0000"/>
                </a:solidFill>
              </a:rPr>
              <a:t>x,y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A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x≠y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假设</a:t>
            </a:r>
            <a:r>
              <a:rPr kumimoji="1" lang="en-US" altLang="zh-CN">
                <a:solidFill>
                  <a:srgbClr val="FF0000"/>
                </a:solidFill>
              </a:rPr>
              <a:t>&lt;x,y&gt;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</a:p>
        </p:txBody>
      </p:sp>
      <p:sp>
        <p:nvSpPr>
          <p:cNvPr id="1665033" name="Text Box 9"/>
          <p:cNvSpPr txBox="1">
            <a:spLocks noChangeArrowheads="1"/>
          </p:cNvSpPr>
          <p:nvPr/>
        </p:nvSpPr>
        <p:spPr bwMode="auto">
          <a:xfrm>
            <a:off x="4756150" y="3900488"/>
            <a:ext cx="1981200" cy="55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中间过程</a:t>
            </a:r>
          </a:p>
        </p:txBody>
      </p:sp>
      <p:sp>
        <p:nvSpPr>
          <p:cNvPr id="1665034" name="Rectangle 10"/>
          <p:cNvSpPr>
            <a:spLocks noChangeArrowheads="1"/>
          </p:cNvSpPr>
          <p:nvPr/>
        </p:nvSpPr>
        <p:spPr bwMode="auto">
          <a:xfrm>
            <a:off x="6877050" y="3897313"/>
            <a:ext cx="1751013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&lt;y,x&gt;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665035" name="Rectangle 11"/>
          <p:cNvSpPr>
            <a:spLocks noChangeArrowheads="1"/>
          </p:cNvSpPr>
          <p:nvPr/>
        </p:nvSpPr>
        <p:spPr bwMode="auto">
          <a:xfrm>
            <a:off x="574675" y="4776788"/>
            <a:ext cx="1905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5"/>
            </a:pPr>
            <a:r>
              <a:rPr kumimoji="1" lang="zh-CN" altLang="en-US">
                <a:solidFill>
                  <a:srgbClr val="0000FF"/>
                </a:solidFill>
              </a:rPr>
              <a:t>传递</a:t>
            </a:r>
          </a:p>
        </p:txBody>
      </p:sp>
      <p:sp>
        <p:nvSpPr>
          <p:cNvPr id="1665036" name="Rectangle 12"/>
          <p:cNvSpPr>
            <a:spLocks noChangeArrowheads="1"/>
          </p:cNvSpPr>
          <p:nvPr/>
        </p:nvSpPr>
        <p:spPr bwMode="auto">
          <a:xfrm>
            <a:off x="1187450" y="5441950"/>
            <a:ext cx="3429000" cy="103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任取</a:t>
            </a:r>
            <a:r>
              <a:rPr kumimoji="1" lang="en-US" altLang="zh-CN">
                <a:solidFill>
                  <a:srgbClr val="FF0000"/>
                </a:solidFill>
              </a:rPr>
              <a:t>x,y,z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A</a:t>
            </a:r>
            <a:r>
              <a:rPr kumimoji="1" lang="zh-CN" altLang="en-US">
                <a:solidFill>
                  <a:srgbClr val="FF0000"/>
                </a:solidFill>
              </a:rPr>
              <a:t>，假设</a:t>
            </a:r>
          </a:p>
          <a:p>
            <a:pPr algn="l" eaLnBrk="1" hangingPunct="1"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&lt;x,y&gt;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&lt;y,z&gt;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</a:p>
        </p:txBody>
      </p:sp>
      <p:sp>
        <p:nvSpPr>
          <p:cNvPr id="1665037" name="Text Box 13"/>
          <p:cNvSpPr txBox="1">
            <a:spLocks noChangeArrowheads="1"/>
          </p:cNvSpPr>
          <p:nvPr/>
        </p:nvSpPr>
        <p:spPr bwMode="auto">
          <a:xfrm>
            <a:off x="4799013" y="5681663"/>
            <a:ext cx="1828800" cy="55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中间过程</a:t>
            </a:r>
          </a:p>
        </p:txBody>
      </p:sp>
      <p:sp>
        <p:nvSpPr>
          <p:cNvPr id="1665038" name="Rectangle 14"/>
          <p:cNvSpPr>
            <a:spLocks noChangeArrowheads="1"/>
          </p:cNvSpPr>
          <p:nvPr/>
        </p:nvSpPr>
        <p:spPr bwMode="auto">
          <a:xfrm>
            <a:off x="6810375" y="5676900"/>
            <a:ext cx="1746250" cy="565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&lt;x,z&gt;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6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6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6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 autoUpdateAnimBg="0" advAuto="0"/>
      <p:bldP spid="1665028" grpId="0" animBg="1" autoUpdateAnimBg="0"/>
      <p:bldP spid="1665029" grpId="0" animBg="1" autoUpdateAnimBg="0"/>
      <p:bldP spid="1665030" grpId="0" animBg="1" autoUpdateAnimBg="0"/>
      <p:bldP spid="1665031" grpId="0" autoUpdateAnimBg="0"/>
      <p:bldP spid="1665032" grpId="0" animBg="1" autoUpdateAnimBg="0"/>
      <p:bldP spid="1665033" grpId="0" animBg="1" autoUpdateAnimBg="0"/>
      <p:bldP spid="1665034" grpId="0" animBg="1" autoUpdateAnimBg="0"/>
      <p:bldP spid="1665035" grpId="0" autoUpdateAnimBg="0"/>
      <p:bldP spid="1665036" grpId="0" animBg="1" autoUpdateAnimBg="0"/>
      <p:bldP spid="1665037" grpId="0" animBg="1" autoUpdateAnimBg="0"/>
      <p:bldP spid="1665038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A985352-7D74-4867-AD56-116A8EEC8A0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76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3900" y="1487488"/>
            <a:ext cx="7632700" cy="4025900"/>
          </a:xfrm>
        </p:spPr>
        <p:txBody>
          <a:bodyPr/>
          <a:lstStyle/>
          <a:p>
            <a:pPr marL="533400" indent="-53340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6.4.1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上的二元关系，则：</a:t>
            </a:r>
          </a:p>
          <a:p>
            <a:pPr marL="533400" indent="-53340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是自反的  </a:t>
            </a:r>
            <a:r>
              <a:rPr lang="zh-CN" altLang="en-US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533400" indent="-53340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是反自反的  </a:t>
            </a:r>
            <a:r>
              <a:rPr lang="zh-CN" altLang="en-US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R∩I</a:t>
            </a:r>
            <a:r>
              <a:rPr lang="en-US" altLang="zh-CN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533400" indent="-53340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是对称的  </a:t>
            </a:r>
            <a:r>
              <a:rPr lang="zh-CN" altLang="en-US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R＝R</a:t>
            </a:r>
            <a:r>
              <a:rPr lang="en-US" altLang="zh-CN" baseline="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533400" indent="-53340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是反对称的  </a:t>
            </a:r>
            <a:r>
              <a:rPr lang="zh-CN" altLang="en-US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R∩R</a:t>
            </a:r>
            <a:r>
              <a:rPr lang="en-US" altLang="zh-CN" baseline="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533400" indent="-53340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是传递的  </a:t>
            </a:r>
            <a:r>
              <a:rPr lang="zh-CN" altLang="en-US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426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6.4.2 </a:t>
            </a:r>
            <a:r>
              <a:rPr lang="zh-CN" altLang="en-US"/>
              <a:t>关系性质的判断定理</a:t>
            </a:r>
            <a:endParaRPr lang="zh-CN" altLang="en-US" sz="4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2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212725" y="6450013"/>
            <a:ext cx="1512888" cy="369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0345A72-3147-40FD-91A5-09BF8E6920BF}" type="datetime1"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79011" name="Rectangle 3"/>
          <p:cNvSpPr>
            <a:spLocks noChangeArrowheads="1"/>
          </p:cNvSpPr>
          <p:nvPr/>
        </p:nvSpPr>
        <p:spPr bwMode="auto">
          <a:xfrm>
            <a:off x="539750" y="1341438"/>
            <a:ext cx="82804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是反对称的。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任意</a:t>
            </a:r>
            <a:r>
              <a:rPr kumimoji="1"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a,b&gt;∈R∩R</a:t>
            </a:r>
            <a:r>
              <a:rPr kumimoji="1"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&lt;a,b&gt;</a:t>
            </a:r>
            <a:r>
              <a:rPr kumimoji="1"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∈R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kumimoji="1"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a,b&gt;∈R</a:t>
            </a:r>
            <a:r>
              <a:rPr kumimoji="1"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kumimoji="1"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&lt;a,b&gt;</a:t>
            </a:r>
            <a:r>
              <a:rPr kumimoji="1"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∈R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kumimoji="1"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b,a&gt;∈R，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kumimoji="1" lang="en-US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是反对称的</a:t>
            </a:r>
            <a:r>
              <a:rPr kumimoji="1"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1"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a＝b。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所以，&lt;</a:t>
            </a:r>
            <a:r>
              <a:rPr kumimoji="1"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a,b&gt;＝&lt;a,a&gt;∈I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R∩R</a:t>
            </a:r>
            <a:r>
              <a:rPr kumimoji="1"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R∩R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任意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∈A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&lt;a,b&gt;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∈R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a&gt;∈R，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则有：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&lt;a,b&gt;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∈R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a,b&gt;∈R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，即：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&lt;a,b&gt;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∈R∩R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R∩R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，所以，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&lt;a,b&gt;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∈I</a:t>
            </a:r>
            <a:r>
              <a:rPr kumimoji="1"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是反对称的。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7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7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1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750CD56-0E83-4D43-97EF-D8D376FC2DC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83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276350"/>
            <a:ext cx="8137525" cy="5214938"/>
          </a:xfrm>
        </p:spPr>
        <p:txBody>
          <a:bodyPr/>
          <a:lstStyle/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zh-CN"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noProof="1">
                <a:solidFill>
                  <a:schemeClr val="accent1"/>
                </a:solidFill>
                <a:latin typeface="宋体" panose="02010600030101010101" pitchFamily="2" charset="-122"/>
              </a:rPr>
              <a:t>R</a:t>
            </a:r>
            <a:r>
              <a:rPr lang="zh-CN" altLang="en-US" noProof="1">
                <a:solidFill>
                  <a:schemeClr val="accent1"/>
                </a:solidFill>
                <a:latin typeface="宋体" panose="02010600030101010101" pitchFamily="2" charset="-122"/>
              </a:rPr>
              <a:t>是传递的。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noProof="1">
                <a:latin typeface="宋体" panose="02010600030101010101" pitchFamily="2" charset="-122"/>
              </a:rPr>
              <a:t>对任意&lt;</a:t>
            </a:r>
            <a:r>
              <a:rPr lang="en-US" altLang="zh-CN" noProof="1">
                <a:latin typeface="宋体" panose="02010600030101010101" pitchFamily="2" charset="-122"/>
              </a:rPr>
              <a:t>a,c&gt;∈R</a:t>
            </a:r>
            <a:r>
              <a:rPr lang="en-US" altLang="zh-CN" noProof="1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noProof="1">
                <a:latin typeface="宋体" panose="02010600030101010101" pitchFamily="2" charset="-122"/>
              </a:rPr>
              <a:t>R，</a:t>
            </a:r>
            <a:r>
              <a:rPr lang="zh-CN" altLang="en-US" noProof="1">
                <a:latin typeface="宋体" panose="02010600030101010101" pitchFamily="2" charset="-122"/>
              </a:rPr>
              <a:t>根据“</a:t>
            </a:r>
            <a:r>
              <a:rPr lang="zh-CN" altLang="zh-CN" noProof="1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zh-CN" altLang="en-US" noProof="1">
                <a:latin typeface="宋体" panose="02010600030101010101" pitchFamily="2" charset="-122"/>
              </a:rPr>
              <a:t>”的定义，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noProof="1">
                <a:latin typeface="宋体" panose="02010600030101010101" pitchFamily="2" charset="-122"/>
              </a:rPr>
              <a:t>必存在</a:t>
            </a:r>
            <a:r>
              <a:rPr lang="en-US" altLang="zh-CN" noProof="1">
                <a:latin typeface="宋体" panose="02010600030101010101" pitchFamily="2" charset="-122"/>
              </a:rPr>
              <a:t>b∈A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使得</a:t>
            </a:r>
            <a:r>
              <a:rPr lang="zh-CN" altLang="en-US" noProof="1">
                <a:latin typeface="宋体" panose="02010600030101010101" pitchFamily="2" charset="-122"/>
              </a:rPr>
              <a:t>&lt;</a:t>
            </a:r>
            <a:r>
              <a:rPr lang="en-US" altLang="zh-CN" noProof="1">
                <a:latin typeface="宋体" panose="02010600030101010101" pitchFamily="2" charset="-122"/>
              </a:rPr>
              <a:t>a,b&gt;∈R</a:t>
            </a:r>
            <a:r>
              <a:rPr lang="zh-CN" altLang="en-US" noProof="1">
                <a:latin typeface="宋体" panose="02010600030101010101" pitchFamily="2" charset="-122"/>
              </a:rPr>
              <a:t>且&lt;</a:t>
            </a:r>
            <a:r>
              <a:rPr lang="en-US" altLang="zh-CN" noProof="1">
                <a:latin typeface="宋体" panose="02010600030101010101" pitchFamily="2" charset="-122"/>
              </a:rPr>
              <a:t>b,c&gt;∈R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noProof="1">
                <a:latin typeface="宋体" panose="02010600030101010101" pitchFamily="2" charset="-122"/>
              </a:rPr>
              <a:t>由</a:t>
            </a:r>
            <a:r>
              <a:rPr lang="en-US" altLang="zh-CN" noProof="1">
                <a:latin typeface="宋体" panose="02010600030101010101" pitchFamily="2" charset="-122"/>
              </a:rPr>
              <a:t>R</a:t>
            </a:r>
            <a:r>
              <a:rPr lang="zh-CN" altLang="en-US" noProof="1">
                <a:latin typeface="宋体" panose="02010600030101010101" pitchFamily="2" charset="-122"/>
              </a:rPr>
              <a:t>的传递性，有：&lt;</a:t>
            </a:r>
            <a:r>
              <a:rPr lang="en-US" altLang="zh-CN" noProof="1">
                <a:latin typeface="宋体" panose="02010600030101010101" pitchFamily="2" charset="-122"/>
              </a:rPr>
              <a:t>a,c&gt;∈R。</a:t>
            </a:r>
            <a:r>
              <a:rPr lang="zh-CN" altLang="en-US" noProof="1">
                <a:latin typeface="宋体" panose="02010600030101010101" pitchFamily="2" charset="-122"/>
              </a:rPr>
              <a:t>所以，</a:t>
            </a:r>
            <a:r>
              <a:rPr lang="en-US" altLang="zh-CN" noProof="1">
                <a:latin typeface="宋体" panose="02010600030101010101" pitchFamily="2" charset="-122"/>
              </a:rPr>
              <a:t>R</a:t>
            </a:r>
            <a:r>
              <a:rPr lang="en-US" altLang="zh-CN" noProof="1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noProof="1">
                <a:latin typeface="宋体" panose="02010600030101010101" pitchFamily="2" charset="-122"/>
              </a:rPr>
              <a:t>R</a:t>
            </a:r>
            <a:r>
              <a:rPr lang="en-US" altLang="zh-CN" noProof="1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zh-CN" altLang="zh-CN" noProof="1">
                <a:solidFill>
                  <a:schemeClr val="accent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noProof="1">
                <a:solidFill>
                  <a:schemeClr val="accent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noProof="1">
                <a:solidFill>
                  <a:schemeClr val="accent1"/>
                </a:solidFill>
                <a:latin typeface="宋体" panose="02010600030101010101" pitchFamily="2" charset="-122"/>
              </a:rPr>
              <a:t>R</a:t>
            </a:r>
            <a:r>
              <a:rPr lang="en-US" altLang="zh-CN" noProof="1">
                <a:solidFill>
                  <a:schemeClr val="accent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chemeClr val="accent1"/>
                </a:solidFill>
                <a:latin typeface="宋体" panose="02010600030101010101" pitchFamily="2" charset="-122"/>
              </a:rPr>
              <a:t>R</a:t>
            </a:r>
            <a:r>
              <a:rPr lang="en-US" altLang="zh-CN" noProof="1">
                <a:solidFill>
                  <a:schemeClr val="accent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R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对任意</a:t>
            </a:r>
            <a:r>
              <a:rPr lang="en-US" altLang="zh-CN">
                <a:latin typeface="宋体" panose="02010600030101010101" pitchFamily="2" charset="-122"/>
              </a:rPr>
              <a:t>a,b,c</a:t>
            </a:r>
            <a:r>
              <a:rPr lang="en-US" altLang="zh-CN" noProof="1">
                <a:latin typeface="宋体" panose="02010600030101010101" pitchFamily="2" charset="-122"/>
              </a:rPr>
              <a:t>∈A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若</a:t>
            </a:r>
            <a:r>
              <a:rPr lang="zh-CN" altLang="en-US" noProof="1">
                <a:latin typeface="宋体" panose="02010600030101010101" pitchFamily="2" charset="-122"/>
              </a:rPr>
              <a:t>&lt;</a:t>
            </a:r>
            <a:r>
              <a:rPr lang="en-US" altLang="zh-CN" noProof="1">
                <a:latin typeface="宋体" panose="02010600030101010101" pitchFamily="2" charset="-122"/>
              </a:rPr>
              <a:t>a,b&gt;∈R</a:t>
            </a:r>
            <a:r>
              <a:rPr lang="zh-CN" altLang="en-US" noProof="1">
                <a:latin typeface="宋体" panose="02010600030101010101" pitchFamily="2" charset="-122"/>
              </a:rPr>
              <a:t>并且&lt;</a:t>
            </a:r>
            <a:r>
              <a:rPr lang="en-US" altLang="zh-CN" noProof="1">
                <a:latin typeface="宋体" panose="02010600030101010101" pitchFamily="2" charset="-122"/>
              </a:rPr>
              <a:t>b,c&gt;∈R，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noProof="1">
                <a:latin typeface="宋体" panose="02010600030101010101" pitchFamily="2" charset="-122"/>
              </a:rPr>
              <a:t>则有：</a:t>
            </a:r>
            <a:r>
              <a:rPr lang="en-US" altLang="zh-CN">
                <a:latin typeface="宋体" panose="02010600030101010101" pitchFamily="2" charset="-122"/>
              </a:rPr>
              <a:t>&lt;a,c&gt;</a:t>
            </a:r>
            <a:r>
              <a:rPr lang="en-US" altLang="zh-CN" noProof="1">
                <a:latin typeface="宋体" panose="02010600030101010101" pitchFamily="2" charset="-122"/>
              </a:rPr>
              <a:t>∈R</a:t>
            </a:r>
            <a:r>
              <a:rPr lang="en-US" altLang="zh-CN" noProof="1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noProof="1">
                <a:latin typeface="宋体" panose="02010600030101010101" pitchFamily="2" charset="-122"/>
              </a:rPr>
              <a:t>R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noProof="1">
                <a:latin typeface="宋体" panose="02010600030101010101" pitchFamily="2" charset="-122"/>
              </a:rPr>
              <a:t>因</a:t>
            </a:r>
            <a:r>
              <a:rPr lang="en-US" altLang="zh-CN" noProof="1">
                <a:latin typeface="宋体" panose="02010600030101010101" pitchFamily="2" charset="-122"/>
              </a:rPr>
              <a:t>R</a:t>
            </a:r>
            <a:r>
              <a:rPr lang="en-US" altLang="zh-CN" noProof="1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noProof="1">
                <a:latin typeface="宋体" panose="02010600030101010101" pitchFamily="2" charset="-122"/>
              </a:rPr>
              <a:t>R</a:t>
            </a:r>
            <a:r>
              <a:rPr lang="en-US" altLang="zh-CN" noProof="1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，所以，</a:t>
            </a:r>
            <a:r>
              <a:rPr lang="en-US" altLang="zh-CN">
                <a:latin typeface="宋体" panose="02010600030101010101" pitchFamily="2" charset="-122"/>
              </a:rPr>
              <a:t>&lt;a,c&gt;</a:t>
            </a:r>
            <a:r>
              <a:rPr lang="en-US" altLang="zh-CN" noProof="1">
                <a:latin typeface="宋体" panose="02010600030101010101" pitchFamily="2" charset="-122"/>
              </a:rPr>
              <a:t>∈R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noProof="1">
                <a:latin typeface="宋体" panose="02010600030101010101" pitchFamily="2" charset="-122"/>
              </a:rPr>
              <a:t>即</a:t>
            </a:r>
            <a:r>
              <a:rPr lang="en-US" altLang="zh-CN" noProof="1">
                <a:latin typeface="宋体" panose="02010600030101010101" pitchFamily="2" charset="-122"/>
              </a:rPr>
              <a:t>R</a:t>
            </a:r>
            <a:r>
              <a:rPr lang="zh-CN" altLang="en-US" noProof="1">
                <a:latin typeface="宋体" panose="02010600030101010101" pitchFamily="2" charset="-122"/>
              </a:rPr>
              <a:t>是传递的。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467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证明（</a:t>
            </a:r>
            <a:r>
              <a:rPr lang="en-US" altLang="zh-CN">
                <a:latin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8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8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106" grpId="0" build="p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12725" y="6450013"/>
            <a:ext cx="1512888" cy="369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C05A84C-AC77-4119-9CBC-638DAB8860A2}" type="datetime1"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38" y="1317625"/>
            <a:ext cx="8178800" cy="4622800"/>
          </a:xfrm>
          <a:solidFill>
            <a:schemeClr val="bg1"/>
          </a:solidFill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定理6.4.2 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是定义在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上的二元关系，则：</a:t>
            </a:r>
          </a:p>
          <a:p>
            <a:pPr marL="533400" indent="-533400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的，则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,R∪S,R∩S,R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自反的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en-US" noProof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反自反的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,R∪S,R∩S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反自反的。</a:t>
            </a:r>
          </a:p>
          <a:p>
            <a:pPr marL="533400" indent="-533400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,R∪S,R∩S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533400" indent="-533400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反对称的，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,R∩S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533400" indent="-533400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,R∩S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传递的。</a:t>
            </a:r>
          </a:p>
        </p:txBody>
      </p:sp>
      <p:sp>
        <p:nvSpPr>
          <p:cNvPr id="2488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6.4.3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关系性质的保守性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5156" name="Rectangle 4"/>
          <p:cNvSpPr>
            <a:spLocks noChangeArrowheads="1"/>
          </p:cNvSpPr>
          <p:nvPr/>
        </p:nvSpPr>
        <p:spPr bwMode="auto">
          <a:xfrm>
            <a:off x="539750" y="4941888"/>
            <a:ext cx="8181975" cy="1373187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）逆运算与交运算具有较好的保守性；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）并运算、差运算和复合运算的保守性较差。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8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8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8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8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4" grpId="0" build="p" autoUpdateAnimBg="0" advAuto="0"/>
      <p:bldP spid="158515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C7E65E8-6E95-4A8E-ADE7-142D5A87D61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50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6.4.10</a:t>
            </a:r>
            <a:endParaRPr lang="zh-CN" altLang="en-US"/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2863"/>
            <a:ext cx="8064500" cy="33401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试举例说明下列事实不一定成立。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是反自反、反对称和传递的，</a:t>
            </a:r>
            <a:r>
              <a:rPr lang="zh-CN" altLang="en-US"/>
              <a:t>但是，</a:t>
            </a:r>
            <a:r>
              <a:rPr lang="en-US" altLang="zh-CN">
                <a:solidFill>
                  <a:srgbClr val="0000CC"/>
                </a:solidFill>
              </a:rPr>
              <a:t>RoS</a:t>
            </a:r>
            <a:r>
              <a:rPr lang="zh-CN" altLang="en-US"/>
              <a:t>不一定具备反自反性，反对称性；</a:t>
            </a:r>
            <a:r>
              <a:rPr lang="en-US" altLang="zh-CN">
                <a:solidFill>
                  <a:srgbClr val="FF0000"/>
                </a:solidFill>
              </a:rPr>
              <a:t>R∪S</a:t>
            </a:r>
            <a:r>
              <a:rPr lang="zh-CN" altLang="en-US"/>
              <a:t>不一定具有反对称性和传递性；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是自反、对称和传递的，</a:t>
            </a:r>
            <a:r>
              <a:rPr lang="zh-CN" altLang="en-US"/>
              <a:t>但是</a:t>
            </a:r>
            <a:r>
              <a:rPr lang="en-US" altLang="zh-CN">
                <a:solidFill>
                  <a:srgbClr val="0000CC"/>
                </a:solidFill>
              </a:rPr>
              <a:t>RoS</a:t>
            </a:r>
            <a:r>
              <a:rPr lang="zh-CN" altLang="en-US"/>
              <a:t>不一定是对称和传递的，</a:t>
            </a:r>
            <a:r>
              <a:rPr lang="en-US" altLang="zh-CN">
                <a:solidFill>
                  <a:srgbClr val="0000CC"/>
                </a:solidFill>
              </a:rPr>
              <a:t>R-S</a:t>
            </a:r>
            <a:r>
              <a:rPr lang="zh-CN" altLang="en-US"/>
              <a:t>不一定是自反和传递的。</a:t>
            </a:r>
          </a:p>
        </p:txBody>
      </p:sp>
      <p:sp>
        <p:nvSpPr>
          <p:cNvPr id="1587204" name="Rectangle 4"/>
          <p:cNvSpPr>
            <a:spLocks noChangeArrowheads="1"/>
          </p:cNvSpPr>
          <p:nvPr/>
        </p:nvSpPr>
        <p:spPr bwMode="auto">
          <a:xfrm>
            <a:off x="623888" y="4749800"/>
            <a:ext cx="80645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解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）设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A={1,2,3},R={&lt;1,2&gt;,&lt;2,3&gt;,&lt;1,3&gt;}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S={&lt;3,2&gt;,&lt;3,1&gt;,&lt;2,1&gt;}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是定义在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上的两个关系。</a:t>
            </a: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显然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R,S</a:t>
            </a: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都是反自反的、反对称的、传递的。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03" grpId="0" build="p"/>
      <p:bldP spid="158720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E4C11BA-1610-42EB-A2FE-7BD37C19B62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52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6.4.10 </a:t>
            </a:r>
            <a:r>
              <a:rPr lang="zh-CN" altLang="en-US"/>
              <a:t>解（续）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331913"/>
            <a:ext cx="8124825" cy="5121275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则 </a:t>
            </a:r>
            <a:r>
              <a:rPr lang="en-US" altLang="zh-CN" sz="2600"/>
              <a:t>RoS={&lt;1,1&gt;,&lt;2,2&gt;,&lt;2,1&gt;,&lt;1,2&gt;}</a:t>
            </a:r>
            <a:r>
              <a:rPr lang="zh-CN" altLang="en-US" sz="2600"/>
              <a:t>，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               不具备反自反性和反对称性；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R∪S={&lt;1,2&gt;,&lt;2,3&gt;,&lt;1,3&gt;,&lt;2,1&gt;,&lt;3,2&gt;,&lt;3,1&gt;}</a:t>
            </a:r>
            <a:r>
              <a:rPr lang="zh-CN" altLang="en-US" sz="2600"/>
              <a:t>，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               不具备传递性和反对称性；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（</a:t>
            </a:r>
            <a:r>
              <a:rPr lang="en-US" altLang="zh-CN" sz="2600"/>
              <a:t>2</a:t>
            </a:r>
            <a:r>
              <a:rPr lang="zh-CN" altLang="en-US" sz="2600"/>
              <a:t>）设</a:t>
            </a:r>
            <a:r>
              <a:rPr lang="en-US" altLang="zh-CN" sz="2600"/>
              <a:t>A={1,2,3},R={&lt;1,1&gt;,&lt;2,2&gt;,&lt;3,3&gt;,&lt;1,2&gt;, &lt;2,1&gt;},S={&lt;1,1&gt;,&lt;2,2&gt;,&lt;3,3&gt;,&lt;3,2&gt;,&lt;2,3&gt;}</a:t>
            </a:r>
            <a:r>
              <a:rPr lang="zh-CN" altLang="en-US" sz="2600"/>
              <a:t>是</a:t>
            </a:r>
            <a:r>
              <a:rPr lang="en-US" altLang="zh-CN" sz="2600"/>
              <a:t>A</a:t>
            </a:r>
            <a:r>
              <a:rPr lang="zh-CN" altLang="en-US" sz="2600"/>
              <a:t>上的两个关系。</a:t>
            </a:r>
            <a:r>
              <a:rPr lang="zh-CN" altLang="en-US" sz="2600">
                <a:solidFill>
                  <a:srgbClr val="0000CC"/>
                </a:solidFill>
              </a:rPr>
              <a:t>显然</a:t>
            </a:r>
            <a:r>
              <a:rPr lang="en-US" altLang="zh-CN" sz="2600">
                <a:solidFill>
                  <a:srgbClr val="0000CC"/>
                </a:solidFill>
              </a:rPr>
              <a:t>R,S</a:t>
            </a:r>
            <a:r>
              <a:rPr lang="zh-CN" altLang="en-US" sz="2600">
                <a:solidFill>
                  <a:srgbClr val="0000CC"/>
                </a:solidFill>
              </a:rPr>
              <a:t>都是自反的、对称的、传递的。</a:t>
            </a:r>
            <a:r>
              <a:rPr lang="zh-CN" altLang="en-US" sz="2600"/>
              <a:t>此时，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RoS={&lt;1,1&gt;,&lt;2,2&gt;,&lt;3,3&gt;,&lt;2,3&gt;,&lt;3,2&gt;,&lt;1,2&gt;,&lt;2,1&gt;,   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           &lt;1,3&gt;}</a:t>
            </a:r>
            <a:r>
              <a:rPr lang="zh-CN" altLang="en-US" sz="2600"/>
              <a:t>不具备对称性和传递性；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R-S={&lt;1,2&gt;,&lt;2,1&gt;}</a:t>
            </a:r>
            <a:r>
              <a:rPr lang="zh-CN" altLang="en-US" sz="2600"/>
              <a:t>不具备自反性和传递性；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2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869F925-3EB3-44EA-8D69-F6DACF05928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6.2.3</a:t>
            </a:r>
            <a:endParaRPr lang="zh-CN" altLang="en-US"/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341438"/>
            <a:ext cx="8102600" cy="48371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A={a}</a:t>
            </a:r>
            <a:r>
              <a:rPr lang="zh-CN" altLang="en-US"/>
              <a:t>，</a:t>
            </a:r>
            <a:r>
              <a:rPr lang="en-US" altLang="zh-CN"/>
              <a:t>B={b,c}</a:t>
            </a:r>
            <a:r>
              <a:rPr lang="zh-CN" altLang="en-US"/>
              <a:t>，</a:t>
            </a:r>
            <a:r>
              <a:rPr lang="en-US" altLang="zh-CN"/>
              <a:t>C=Φ</a:t>
            </a:r>
            <a:r>
              <a:rPr lang="zh-CN" altLang="en-US"/>
              <a:t>，</a:t>
            </a:r>
            <a:r>
              <a:rPr lang="en-US" altLang="zh-CN"/>
              <a:t>D={1,2}</a:t>
            </a:r>
            <a:r>
              <a:rPr lang="zh-CN" altLang="en-US"/>
              <a:t>，请分别写出下列笛卡儿积中的元素。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A×B</a:t>
            </a:r>
            <a:r>
              <a:rPr lang="zh-CN" altLang="en-US"/>
              <a:t>，</a:t>
            </a:r>
            <a:r>
              <a:rPr lang="en-US" altLang="zh-CN"/>
              <a:t>B×A</a:t>
            </a:r>
            <a:r>
              <a:rPr lang="zh-CN" altLang="en-US"/>
              <a:t>；（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A×C</a:t>
            </a:r>
            <a:r>
              <a:rPr lang="zh-CN" altLang="en-US"/>
              <a:t>，</a:t>
            </a:r>
            <a:r>
              <a:rPr lang="en-US" altLang="zh-CN"/>
              <a:t>C×A</a:t>
            </a:r>
            <a:r>
              <a:rPr lang="zh-CN" altLang="en-US"/>
              <a:t>；</a:t>
            </a:r>
            <a:endParaRPr lang="zh-CN" altLang="pt-BR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/>
              <a:t>（</a:t>
            </a:r>
            <a:r>
              <a:rPr lang="pt-BR" altLang="zh-CN"/>
              <a:t>3</a:t>
            </a:r>
            <a:r>
              <a:rPr lang="zh-CN" altLang="pt-BR"/>
              <a:t>）</a:t>
            </a:r>
            <a:r>
              <a:rPr lang="pt-BR" altLang="zh-CN"/>
              <a:t>A×(B×D)</a:t>
            </a:r>
            <a:r>
              <a:rPr lang="zh-CN" altLang="pt-BR"/>
              <a:t>，</a:t>
            </a:r>
            <a:r>
              <a:rPr lang="pt-BR" altLang="zh-CN"/>
              <a:t>(A×B)×D</a:t>
            </a:r>
            <a:r>
              <a:rPr lang="zh-CN" altLang="pt-BR"/>
              <a:t>。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 </a:t>
            </a:r>
            <a:r>
              <a:rPr lang="zh-CN" altLang="en-US"/>
              <a:t>根据</a:t>
            </a:r>
            <a:r>
              <a:rPr lang="zh-CN" altLang="en-US">
                <a:solidFill>
                  <a:srgbClr val="0000CC"/>
                </a:solidFill>
              </a:rPr>
              <a:t>笛卡儿积的定义</a:t>
            </a:r>
            <a:r>
              <a:rPr lang="zh-CN" altLang="en-US"/>
              <a:t>，有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A×B={&lt;a,b&gt;,&lt;a,c&gt;}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	B×A={&lt;b,a&gt;,&lt;c,a&gt;}</a:t>
            </a:r>
            <a:r>
              <a:rPr lang="zh-CN" altLang="en-US"/>
              <a:t>；</a:t>
            </a:r>
            <a:endParaRPr lang="zh-CN" altLang="pt-BR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/>
              <a:t>（</a:t>
            </a:r>
            <a:r>
              <a:rPr lang="pt-BR" altLang="zh-CN"/>
              <a:t>2</a:t>
            </a:r>
            <a:r>
              <a:rPr lang="zh-CN" altLang="pt-BR"/>
              <a:t>）</a:t>
            </a:r>
            <a:r>
              <a:rPr lang="pt-BR" altLang="zh-CN"/>
              <a:t>A×C=</a:t>
            </a:r>
            <a:r>
              <a:rPr lang="en-US" altLang="zh-CN"/>
              <a:t>Φ</a:t>
            </a:r>
            <a:r>
              <a:rPr lang="zh-CN" altLang="pt-BR"/>
              <a:t>，</a:t>
            </a:r>
            <a:r>
              <a:rPr lang="pt-BR" altLang="zh-CN"/>
              <a:t>C×A=</a:t>
            </a:r>
            <a:r>
              <a:rPr lang="en-US" altLang="zh-CN"/>
              <a:t>Φ</a:t>
            </a:r>
            <a:r>
              <a:rPr lang="zh-CN" altLang="pt-BR"/>
              <a:t>；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7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489D881-8853-4462-B764-4C9FA789996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3338"/>
            <a:ext cx="8064500" cy="52212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6.4.11</a:t>
            </a:r>
            <a:r>
              <a:rPr lang="en-US" altLang="zh-CN"/>
              <a:t> </a:t>
            </a:r>
            <a:r>
              <a:rPr lang="zh-CN" altLang="en-US"/>
              <a:t>假设点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之间有路当且仅当从结点</a:t>
            </a:r>
            <a:r>
              <a:rPr lang="en-US" altLang="zh-CN"/>
              <a:t>i</a:t>
            </a:r>
            <a:r>
              <a:rPr lang="zh-CN" altLang="en-US"/>
              <a:t>通过图中的边能够到达结点</a:t>
            </a:r>
            <a:r>
              <a:rPr lang="en-US" altLang="zh-CN"/>
              <a:t>j</a:t>
            </a:r>
            <a:r>
              <a:rPr lang="zh-CN" altLang="en-US"/>
              <a:t>，其中点</a:t>
            </a:r>
            <a:r>
              <a:rPr lang="en-US" altLang="zh-CN"/>
              <a:t>i</a:t>
            </a:r>
            <a:r>
              <a:rPr lang="zh-CN" altLang="en-US"/>
              <a:t>到点</a:t>
            </a:r>
            <a:r>
              <a:rPr lang="en-US" altLang="zh-CN"/>
              <a:t>j</a:t>
            </a:r>
            <a:r>
              <a:rPr lang="zh-CN" altLang="en-US"/>
              <a:t>的路上边的数目称为该路的长度。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）找出图</a:t>
            </a:r>
            <a:r>
              <a:rPr lang="en-US" altLang="zh-CN"/>
              <a:t>6.4.5</a:t>
            </a:r>
            <a:r>
              <a:rPr lang="zh-CN" altLang="en-US"/>
              <a:t>中从点</a:t>
            </a:r>
            <a:r>
              <a:rPr lang="en-US" altLang="zh-CN"/>
              <a:t>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开始的长度为</a:t>
            </a:r>
            <a:r>
              <a:rPr lang="en-US" altLang="zh-CN"/>
              <a:t>1</a:t>
            </a:r>
            <a:r>
              <a:rPr lang="zh-CN" altLang="en-US"/>
              <a:t>的所有的路；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）找出图</a:t>
            </a:r>
            <a:r>
              <a:rPr lang="en-US" altLang="zh-CN"/>
              <a:t>6.4.5</a:t>
            </a:r>
            <a:r>
              <a:rPr lang="zh-CN" altLang="en-US"/>
              <a:t>中从点</a:t>
            </a:r>
            <a:r>
              <a:rPr lang="en-US" altLang="zh-CN"/>
              <a:t>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开始的长度为</a:t>
            </a:r>
            <a:r>
              <a:rPr lang="en-US" altLang="zh-CN"/>
              <a:t>2</a:t>
            </a:r>
            <a:r>
              <a:rPr lang="zh-CN" altLang="en-US"/>
              <a:t>的所有的路；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）找出图</a:t>
            </a:r>
            <a:r>
              <a:rPr lang="en-US" altLang="zh-CN"/>
              <a:t>6.4.5</a:t>
            </a:r>
            <a:r>
              <a:rPr lang="zh-CN" altLang="en-US"/>
              <a:t>中长度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为</a:t>
            </a:r>
            <a:r>
              <a:rPr lang="en-US" altLang="zh-CN"/>
              <a:t>2</a:t>
            </a:r>
            <a:r>
              <a:rPr lang="zh-CN" altLang="en-US"/>
              <a:t>的所有的路。</a:t>
            </a:r>
          </a:p>
        </p:txBody>
      </p:sp>
      <p:sp>
        <p:nvSpPr>
          <p:cNvPr id="254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6.4.5</a:t>
            </a:r>
            <a:r>
              <a:rPr lang="zh-CN" altLang="en-US"/>
              <a:t>关系性质的应用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724525" y="2833688"/>
            <a:ext cx="3009900" cy="3332162"/>
            <a:chOff x="3651" y="1888"/>
            <a:chExt cx="1896" cy="2099"/>
          </a:xfrm>
        </p:grpSpPr>
        <p:sp>
          <p:nvSpPr>
            <p:cNvPr id="254982" name="Arc 5"/>
            <p:cNvSpPr>
              <a:spLocks/>
            </p:cNvSpPr>
            <p:nvPr/>
          </p:nvSpPr>
          <p:spPr bwMode="auto">
            <a:xfrm rot="3431903" flipH="1">
              <a:off x="3836" y="3429"/>
              <a:ext cx="317" cy="31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83" name="Freeform 6"/>
            <p:cNvSpPr>
              <a:spLocks noChangeAspect="1"/>
            </p:cNvSpPr>
            <p:nvPr/>
          </p:nvSpPr>
          <p:spPr bwMode="auto">
            <a:xfrm>
              <a:off x="4619" y="2204"/>
              <a:ext cx="71" cy="758"/>
            </a:xfrm>
            <a:custGeom>
              <a:avLst/>
              <a:gdLst>
                <a:gd name="T0" fmla="*/ 0 w 48"/>
                <a:gd name="T1" fmla="*/ 1032 h 720"/>
                <a:gd name="T2" fmla="*/ 698 w 48"/>
                <a:gd name="T3" fmla="*/ 580 h 720"/>
                <a:gd name="T4" fmla="*/ 234 w 48"/>
                <a:gd name="T5" fmla="*/ 0 h 720"/>
                <a:gd name="T6" fmla="*/ 0 60000 65536"/>
                <a:gd name="T7" fmla="*/ 0 60000 65536"/>
                <a:gd name="T8" fmla="*/ 0 60000 65536"/>
                <a:gd name="T9" fmla="*/ 0 w 48"/>
                <a:gd name="T10" fmla="*/ 0 h 720"/>
                <a:gd name="T11" fmla="*/ 48 w 4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720">
                  <a:moveTo>
                    <a:pt x="0" y="720"/>
                  </a:moveTo>
                  <a:cubicBezTo>
                    <a:pt x="7" y="668"/>
                    <a:pt x="42" y="525"/>
                    <a:pt x="45" y="405"/>
                  </a:cubicBezTo>
                  <a:cubicBezTo>
                    <a:pt x="48" y="285"/>
                    <a:pt x="21" y="84"/>
                    <a:pt x="15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84" name="Freeform 7"/>
            <p:cNvSpPr>
              <a:spLocks noChangeAspect="1"/>
            </p:cNvSpPr>
            <p:nvPr/>
          </p:nvSpPr>
          <p:spPr bwMode="auto">
            <a:xfrm>
              <a:off x="4439" y="2181"/>
              <a:ext cx="177" cy="774"/>
            </a:xfrm>
            <a:custGeom>
              <a:avLst/>
              <a:gdLst>
                <a:gd name="T0" fmla="*/ 1444 w 122"/>
                <a:gd name="T1" fmla="*/ 0 h 750"/>
                <a:gd name="T2" fmla="*/ 28 w 122"/>
                <a:gd name="T3" fmla="*/ 523 h 750"/>
                <a:gd name="T4" fmla="*/ 1652 w 122"/>
                <a:gd name="T5" fmla="*/ 935 h 750"/>
                <a:gd name="T6" fmla="*/ 0 60000 65536"/>
                <a:gd name="T7" fmla="*/ 0 60000 65536"/>
                <a:gd name="T8" fmla="*/ 0 60000 65536"/>
                <a:gd name="T9" fmla="*/ 0 w 122"/>
                <a:gd name="T10" fmla="*/ 0 h 750"/>
                <a:gd name="T11" fmla="*/ 122 w 122"/>
                <a:gd name="T12" fmla="*/ 750 h 7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" h="750">
                  <a:moveTo>
                    <a:pt x="107" y="0"/>
                  </a:moveTo>
                  <a:cubicBezTo>
                    <a:pt x="90" y="70"/>
                    <a:pt x="0" y="295"/>
                    <a:pt x="2" y="420"/>
                  </a:cubicBezTo>
                  <a:cubicBezTo>
                    <a:pt x="4" y="545"/>
                    <a:pt x="97" y="681"/>
                    <a:pt x="122" y="7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85" name="Freeform 8"/>
            <p:cNvSpPr>
              <a:spLocks noChangeAspect="1"/>
            </p:cNvSpPr>
            <p:nvPr/>
          </p:nvSpPr>
          <p:spPr bwMode="auto">
            <a:xfrm>
              <a:off x="4154" y="2984"/>
              <a:ext cx="465" cy="474"/>
            </a:xfrm>
            <a:custGeom>
              <a:avLst/>
              <a:gdLst>
                <a:gd name="T0" fmla="*/ 4809 w 315"/>
                <a:gd name="T1" fmla="*/ 0 h 450"/>
                <a:gd name="T2" fmla="*/ 0 w 315"/>
                <a:gd name="T3" fmla="*/ 648 h 450"/>
                <a:gd name="T4" fmla="*/ 0 60000 65536"/>
                <a:gd name="T5" fmla="*/ 0 60000 65536"/>
                <a:gd name="T6" fmla="*/ 0 w 315"/>
                <a:gd name="T7" fmla="*/ 0 h 450"/>
                <a:gd name="T8" fmla="*/ 315 w 315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450">
                  <a:moveTo>
                    <a:pt x="315" y="0"/>
                  </a:moveTo>
                  <a:cubicBezTo>
                    <a:pt x="263" y="75"/>
                    <a:pt x="66" y="356"/>
                    <a:pt x="0" y="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86" name="Freeform 9"/>
            <p:cNvSpPr>
              <a:spLocks noChangeAspect="1"/>
            </p:cNvSpPr>
            <p:nvPr/>
          </p:nvSpPr>
          <p:spPr bwMode="auto">
            <a:xfrm>
              <a:off x="4643" y="3016"/>
              <a:ext cx="619" cy="458"/>
            </a:xfrm>
            <a:custGeom>
              <a:avLst/>
              <a:gdLst>
                <a:gd name="T0" fmla="*/ 6343 w 420"/>
                <a:gd name="T1" fmla="*/ 623 h 435"/>
                <a:gd name="T2" fmla="*/ 0 w 420"/>
                <a:gd name="T3" fmla="*/ 0 h 435"/>
                <a:gd name="T4" fmla="*/ 0 60000 65536"/>
                <a:gd name="T5" fmla="*/ 0 60000 65536"/>
                <a:gd name="T6" fmla="*/ 0 w 420"/>
                <a:gd name="T7" fmla="*/ 0 h 435"/>
                <a:gd name="T8" fmla="*/ 420 w 420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35">
                  <a:moveTo>
                    <a:pt x="420" y="435"/>
                  </a:moveTo>
                  <a:cubicBezTo>
                    <a:pt x="350" y="363"/>
                    <a:pt x="87" y="91"/>
                    <a:pt x="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87" name="Text Box 10"/>
            <p:cNvSpPr txBox="1">
              <a:spLocks noChangeAspect="1" noChangeArrowheads="1"/>
            </p:cNvSpPr>
            <p:nvPr/>
          </p:nvSpPr>
          <p:spPr bwMode="auto">
            <a:xfrm>
              <a:off x="4558" y="3067"/>
              <a:ext cx="1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254988" name="Text Box 11"/>
            <p:cNvSpPr txBox="1">
              <a:spLocks noChangeAspect="1" noChangeArrowheads="1"/>
            </p:cNvSpPr>
            <p:nvPr/>
          </p:nvSpPr>
          <p:spPr bwMode="auto">
            <a:xfrm>
              <a:off x="3993" y="343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54989" name="Freeform 12"/>
            <p:cNvSpPr>
              <a:spLocks noChangeAspect="1"/>
            </p:cNvSpPr>
            <p:nvPr/>
          </p:nvSpPr>
          <p:spPr bwMode="auto">
            <a:xfrm>
              <a:off x="3866" y="2843"/>
              <a:ext cx="244" cy="615"/>
            </a:xfrm>
            <a:custGeom>
              <a:avLst/>
              <a:gdLst>
                <a:gd name="T0" fmla="*/ 0 w 165"/>
                <a:gd name="T1" fmla="*/ 0 h 585"/>
                <a:gd name="T2" fmla="*/ 2554 w 165"/>
                <a:gd name="T3" fmla="*/ 832 h 585"/>
                <a:gd name="T4" fmla="*/ 0 60000 65536"/>
                <a:gd name="T5" fmla="*/ 0 60000 65536"/>
                <a:gd name="T6" fmla="*/ 0 w 165"/>
                <a:gd name="T7" fmla="*/ 0 h 585"/>
                <a:gd name="T8" fmla="*/ 165 w 165"/>
                <a:gd name="T9" fmla="*/ 585 h 5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585">
                  <a:moveTo>
                    <a:pt x="0" y="0"/>
                  </a:moveTo>
                  <a:cubicBezTo>
                    <a:pt x="28" y="100"/>
                    <a:pt x="131" y="463"/>
                    <a:pt x="165" y="58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90" name="Text Box 13"/>
            <p:cNvSpPr txBox="1">
              <a:spLocks noChangeAspect="1" noChangeArrowheads="1"/>
            </p:cNvSpPr>
            <p:nvPr/>
          </p:nvSpPr>
          <p:spPr bwMode="auto">
            <a:xfrm>
              <a:off x="4558" y="1888"/>
              <a:ext cx="1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54991" name="Text Box 14"/>
            <p:cNvSpPr txBox="1">
              <a:spLocks noChangeAspect="1" noChangeArrowheads="1"/>
            </p:cNvSpPr>
            <p:nvPr/>
          </p:nvSpPr>
          <p:spPr bwMode="auto">
            <a:xfrm>
              <a:off x="5329" y="3339"/>
              <a:ext cx="1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54992" name="Freeform 15"/>
            <p:cNvSpPr>
              <a:spLocks noChangeAspect="1"/>
            </p:cNvSpPr>
            <p:nvPr/>
          </p:nvSpPr>
          <p:spPr bwMode="auto">
            <a:xfrm>
              <a:off x="3821" y="2177"/>
              <a:ext cx="753" cy="677"/>
            </a:xfrm>
            <a:custGeom>
              <a:avLst/>
              <a:gdLst>
                <a:gd name="T0" fmla="*/ 0 w 510"/>
                <a:gd name="T1" fmla="*/ 906 h 645"/>
                <a:gd name="T2" fmla="*/ 7802 w 510"/>
                <a:gd name="T3" fmla="*/ 0 h 645"/>
                <a:gd name="T4" fmla="*/ 0 60000 65536"/>
                <a:gd name="T5" fmla="*/ 0 60000 65536"/>
                <a:gd name="T6" fmla="*/ 0 w 510"/>
                <a:gd name="T7" fmla="*/ 0 h 645"/>
                <a:gd name="T8" fmla="*/ 510 w 5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645">
                  <a:moveTo>
                    <a:pt x="0" y="645"/>
                  </a:moveTo>
                  <a:cubicBezTo>
                    <a:pt x="87" y="538"/>
                    <a:pt x="404" y="135"/>
                    <a:pt x="51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93" name="Freeform 16"/>
            <p:cNvSpPr>
              <a:spLocks noChangeAspect="1"/>
            </p:cNvSpPr>
            <p:nvPr/>
          </p:nvSpPr>
          <p:spPr bwMode="auto">
            <a:xfrm>
              <a:off x="4611" y="2165"/>
              <a:ext cx="752" cy="646"/>
            </a:xfrm>
            <a:custGeom>
              <a:avLst/>
              <a:gdLst>
                <a:gd name="T0" fmla="*/ 0 w 510"/>
                <a:gd name="T1" fmla="*/ 0 h 615"/>
                <a:gd name="T2" fmla="*/ 7729 w 510"/>
                <a:gd name="T3" fmla="*/ 869 h 615"/>
                <a:gd name="T4" fmla="*/ 0 60000 65536"/>
                <a:gd name="T5" fmla="*/ 0 60000 65536"/>
                <a:gd name="T6" fmla="*/ 0 w 510"/>
                <a:gd name="T7" fmla="*/ 0 h 615"/>
                <a:gd name="T8" fmla="*/ 510 w 510"/>
                <a:gd name="T9" fmla="*/ 615 h 6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615">
                  <a:moveTo>
                    <a:pt x="0" y="0"/>
                  </a:moveTo>
                  <a:cubicBezTo>
                    <a:pt x="85" y="102"/>
                    <a:pt x="404" y="487"/>
                    <a:pt x="510" y="61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94" name="Text Box 17"/>
            <p:cNvSpPr txBox="1">
              <a:spLocks noChangeAspect="1" noChangeArrowheads="1"/>
            </p:cNvSpPr>
            <p:nvPr/>
          </p:nvSpPr>
          <p:spPr bwMode="auto">
            <a:xfrm>
              <a:off x="3651" y="2704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54995" name="Text Box 18"/>
            <p:cNvSpPr txBox="1">
              <a:spLocks noChangeAspect="1" noChangeArrowheads="1"/>
            </p:cNvSpPr>
            <p:nvPr/>
          </p:nvSpPr>
          <p:spPr bwMode="auto">
            <a:xfrm>
              <a:off x="5420" y="2795"/>
              <a:ext cx="1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54996" name="Freeform 19"/>
            <p:cNvSpPr>
              <a:spLocks noChangeAspect="1"/>
            </p:cNvSpPr>
            <p:nvPr/>
          </p:nvSpPr>
          <p:spPr bwMode="auto">
            <a:xfrm>
              <a:off x="4132" y="3479"/>
              <a:ext cx="1084" cy="2"/>
            </a:xfrm>
            <a:custGeom>
              <a:avLst/>
              <a:gdLst>
                <a:gd name="T0" fmla="*/ 0 w 735"/>
                <a:gd name="T1" fmla="*/ 2 h 2"/>
                <a:gd name="T2" fmla="*/ 11156 w 735"/>
                <a:gd name="T3" fmla="*/ 2 h 2"/>
                <a:gd name="T4" fmla="*/ 0 60000 65536"/>
                <a:gd name="T5" fmla="*/ 0 60000 65536"/>
                <a:gd name="T6" fmla="*/ 0 w 735"/>
                <a:gd name="T7" fmla="*/ 0 h 2"/>
                <a:gd name="T8" fmla="*/ 735 w 735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2">
                  <a:moveTo>
                    <a:pt x="0" y="2"/>
                  </a:moveTo>
                  <a:cubicBezTo>
                    <a:pt x="122" y="0"/>
                    <a:pt x="582" y="2"/>
                    <a:pt x="735" y="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97" name="Freeform 20"/>
            <p:cNvSpPr>
              <a:spLocks/>
            </p:cNvSpPr>
            <p:nvPr/>
          </p:nvSpPr>
          <p:spPr bwMode="auto">
            <a:xfrm>
              <a:off x="5260" y="2840"/>
              <a:ext cx="109" cy="599"/>
            </a:xfrm>
            <a:custGeom>
              <a:avLst/>
              <a:gdLst>
                <a:gd name="T0" fmla="*/ 345 w 90"/>
                <a:gd name="T1" fmla="*/ 0 h 570"/>
                <a:gd name="T2" fmla="*/ 0 w 90"/>
                <a:gd name="T3" fmla="*/ 806 h 570"/>
                <a:gd name="T4" fmla="*/ 0 60000 65536"/>
                <a:gd name="T5" fmla="*/ 0 60000 65536"/>
                <a:gd name="T6" fmla="*/ 0 w 90"/>
                <a:gd name="T7" fmla="*/ 0 h 570"/>
                <a:gd name="T8" fmla="*/ 90 w 90"/>
                <a:gd name="T9" fmla="*/ 570 h 5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570">
                  <a:moveTo>
                    <a:pt x="90" y="0"/>
                  </a:moveTo>
                  <a:cubicBezTo>
                    <a:pt x="73" y="95"/>
                    <a:pt x="19" y="451"/>
                    <a:pt x="0" y="57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98" name="Text Box 21"/>
            <p:cNvSpPr txBox="1">
              <a:spLocks noChangeAspect="1" noChangeArrowheads="1"/>
            </p:cNvSpPr>
            <p:nvPr/>
          </p:nvSpPr>
          <p:spPr bwMode="auto">
            <a:xfrm>
              <a:off x="4187" y="3757"/>
              <a:ext cx="8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</a:rPr>
                <a:t>6.4.5</a:t>
              </a:r>
            </a:p>
          </p:txBody>
        </p:sp>
        <p:sp>
          <p:nvSpPr>
            <p:cNvPr id="254999" name="Oval 22"/>
            <p:cNvSpPr>
              <a:spLocks noChangeArrowheads="1"/>
            </p:cNvSpPr>
            <p:nvPr/>
          </p:nvSpPr>
          <p:spPr bwMode="auto">
            <a:xfrm>
              <a:off x="4574" y="2118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55000" name="Oval 23"/>
            <p:cNvSpPr>
              <a:spLocks noChangeArrowheads="1"/>
            </p:cNvSpPr>
            <p:nvPr/>
          </p:nvSpPr>
          <p:spPr bwMode="auto">
            <a:xfrm>
              <a:off x="3822" y="2798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55001" name="Oval 24"/>
            <p:cNvSpPr>
              <a:spLocks noChangeArrowheads="1"/>
            </p:cNvSpPr>
            <p:nvPr/>
          </p:nvSpPr>
          <p:spPr bwMode="auto">
            <a:xfrm>
              <a:off x="5327" y="2814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55002" name="Oval 25"/>
            <p:cNvSpPr>
              <a:spLocks noChangeArrowheads="1"/>
            </p:cNvSpPr>
            <p:nvPr/>
          </p:nvSpPr>
          <p:spPr bwMode="auto">
            <a:xfrm>
              <a:off x="4574" y="2938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55003" name="Oval 26"/>
            <p:cNvSpPr>
              <a:spLocks noChangeArrowheads="1"/>
            </p:cNvSpPr>
            <p:nvPr/>
          </p:nvSpPr>
          <p:spPr bwMode="auto">
            <a:xfrm>
              <a:off x="4087" y="3435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55004" name="Oval 27"/>
            <p:cNvSpPr>
              <a:spLocks noChangeArrowheads="1"/>
            </p:cNvSpPr>
            <p:nvPr/>
          </p:nvSpPr>
          <p:spPr bwMode="auto">
            <a:xfrm>
              <a:off x="5216" y="3435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29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4DFC1A4-DB1C-4B29-96CF-7554C3D9C6E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57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6.4.11 </a:t>
            </a:r>
            <a:r>
              <a:rPr lang="zh-CN" altLang="en-US"/>
              <a:t>解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064500" cy="52197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）图</a:t>
            </a:r>
            <a:r>
              <a:rPr lang="en-US" altLang="zh-CN"/>
              <a:t>6.4.5</a:t>
            </a:r>
            <a:r>
              <a:rPr lang="zh-CN" altLang="en-US"/>
              <a:t>中从点</a:t>
            </a:r>
            <a:r>
              <a:rPr lang="en-US" altLang="zh-CN"/>
              <a:t>c</a:t>
            </a:r>
            <a:r>
              <a:rPr lang="zh-CN" altLang="en-US"/>
              <a:t>开始的长度为</a:t>
            </a:r>
            <a:r>
              <a:rPr lang="en-US" altLang="zh-CN"/>
              <a:t>1</a:t>
            </a:r>
            <a:r>
              <a:rPr lang="zh-CN" altLang="en-US"/>
              <a:t>的所有的路有两条：</a:t>
            </a:r>
            <a:r>
              <a:rPr lang="en-US" altLang="zh-CN"/>
              <a:t>c</a:t>
            </a:r>
            <a:r>
              <a:rPr lang="zh-CN" altLang="en-US"/>
              <a:t>→</a:t>
            </a:r>
            <a:r>
              <a:rPr lang="en-US" altLang="zh-CN"/>
              <a:t>d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→</a:t>
            </a:r>
            <a:r>
              <a:rPr lang="en-US" altLang="zh-CN"/>
              <a:t>e</a:t>
            </a:r>
            <a:r>
              <a:rPr lang="zh-CN" altLang="en-US"/>
              <a:t>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）图</a:t>
            </a:r>
            <a:r>
              <a:rPr lang="en-US" altLang="zh-CN"/>
              <a:t>6.4.5</a:t>
            </a:r>
            <a:r>
              <a:rPr lang="zh-CN" altLang="en-US"/>
              <a:t>中从点</a:t>
            </a:r>
            <a:r>
              <a:rPr lang="en-US" altLang="zh-CN"/>
              <a:t>c</a:t>
            </a:r>
            <a:r>
              <a:rPr lang="zh-CN" altLang="en-US"/>
              <a:t>开始的长度为</a:t>
            </a:r>
            <a:r>
              <a:rPr lang="en-US" altLang="zh-CN"/>
              <a:t>2</a:t>
            </a:r>
            <a:r>
              <a:rPr lang="zh-CN" altLang="en-US"/>
              <a:t>的所有的路有两条： </a:t>
            </a:r>
            <a:r>
              <a:rPr lang="en-US" altLang="zh-CN"/>
              <a:t>c→d→b</a:t>
            </a:r>
            <a:r>
              <a:rPr lang="zh-CN" altLang="en-US"/>
              <a:t>和</a:t>
            </a:r>
            <a:r>
              <a:rPr lang="en-US" altLang="zh-CN"/>
              <a:t>c→e→f</a:t>
            </a:r>
            <a:r>
              <a:rPr lang="zh-CN" altLang="en-US"/>
              <a:t>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）图</a:t>
            </a:r>
            <a:r>
              <a:rPr lang="en-US" altLang="zh-CN"/>
              <a:t>6.4.5</a:t>
            </a:r>
            <a:r>
              <a:rPr lang="zh-CN" altLang="en-US"/>
              <a:t>中长度为</a:t>
            </a:r>
            <a:r>
              <a:rPr lang="en-US" altLang="zh-CN"/>
              <a:t>2</a:t>
            </a:r>
            <a:r>
              <a:rPr lang="zh-CN" altLang="en-US"/>
              <a:t>的所有的路有：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a→c→e</a:t>
            </a:r>
            <a:r>
              <a:rPr lang="zh-CN" altLang="en-US"/>
              <a:t>，</a:t>
            </a:r>
            <a:r>
              <a:rPr lang="en-US" altLang="zh-CN"/>
              <a:t>a→c→d</a:t>
            </a:r>
            <a:r>
              <a:rPr lang="zh-CN" altLang="en-US"/>
              <a:t>，</a:t>
            </a:r>
            <a:r>
              <a:rPr lang="en-US" altLang="zh-CN"/>
              <a:t>a→b→b</a:t>
            </a:r>
            <a:r>
              <a:rPr lang="zh-CN" altLang="en-US"/>
              <a:t>，</a:t>
            </a:r>
            <a:r>
              <a:rPr lang="en-US" altLang="zh-CN"/>
              <a:t>a→b→f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b→b→f</a:t>
            </a:r>
            <a:r>
              <a:rPr lang="zh-CN" altLang="en-US"/>
              <a:t>，</a:t>
            </a:r>
            <a:r>
              <a:rPr lang="en-US" altLang="zh-CN"/>
              <a:t>b→f→d</a:t>
            </a:r>
            <a:r>
              <a:rPr lang="zh-CN" altLang="en-US"/>
              <a:t>，</a:t>
            </a:r>
            <a:r>
              <a:rPr lang="en-US" altLang="zh-CN"/>
              <a:t>c→d→b</a:t>
            </a:r>
            <a:r>
              <a:rPr lang="zh-CN" altLang="en-US"/>
              <a:t>，</a:t>
            </a:r>
            <a:r>
              <a:rPr lang="en-US" altLang="zh-CN"/>
              <a:t>c→e→f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d→c→d</a:t>
            </a:r>
            <a:r>
              <a:rPr lang="zh-CN" altLang="en-US"/>
              <a:t>，</a:t>
            </a:r>
            <a:r>
              <a:rPr lang="en-US" altLang="zh-CN"/>
              <a:t>d→c→e</a:t>
            </a:r>
            <a:r>
              <a:rPr lang="zh-CN" altLang="en-US"/>
              <a:t>，</a:t>
            </a:r>
            <a:r>
              <a:rPr lang="en-US" altLang="zh-CN"/>
              <a:t>d→b→b</a:t>
            </a:r>
            <a:r>
              <a:rPr lang="zh-CN" altLang="en-US"/>
              <a:t>，</a:t>
            </a:r>
            <a:r>
              <a:rPr lang="en-US" altLang="zh-CN"/>
              <a:t>d→b→f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e→f→d</a:t>
            </a:r>
            <a:r>
              <a:rPr lang="zh-CN" altLang="en-US"/>
              <a:t>，</a:t>
            </a:r>
            <a:r>
              <a:rPr lang="en-US" altLang="zh-CN"/>
              <a:t>f→d→b</a:t>
            </a:r>
            <a:r>
              <a:rPr lang="zh-CN" altLang="en-US"/>
              <a:t>，</a:t>
            </a:r>
            <a:r>
              <a:rPr lang="en-US" altLang="zh-CN"/>
              <a:t>f→d→c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共</a:t>
            </a:r>
            <a:r>
              <a:rPr lang="en-US" altLang="zh-CN"/>
              <a:t>15</a:t>
            </a:r>
            <a:r>
              <a:rPr lang="zh-CN" altLang="en-US"/>
              <a:t>条。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47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DD5EDE5-91BB-4CAC-A5F4-E767DAE72B8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en-US" altLang="zh-CN"/>
              <a:t>6.5 </a:t>
            </a:r>
            <a:r>
              <a:rPr lang="zh-CN" altLang="en-US"/>
              <a:t>关系的闭包运算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41438"/>
            <a:ext cx="8064500" cy="47926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    对于一个给定的关系，可能不具有某一个特殊性质。</a:t>
            </a:r>
            <a:r>
              <a:rPr lang="zh-CN" altLang="en-US"/>
              <a:t>但是，如果</a:t>
            </a:r>
            <a:r>
              <a:rPr lang="zh-CN" altLang="en-US">
                <a:solidFill>
                  <a:srgbClr val="0000CC"/>
                </a:solidFill>
              </a:rPr>
              <a:t>我们希望它具有该特定的性质，那么应该怎么做呢？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    例如，对给定集合</a:t>
            </a:r>
            <a:r>
              <a:rPr lang="en-US" altLang="zh-CN"/>
              <a:t>A={1,2,3}</a:t>
            </a:r>
            <a:r>
              <a:rPr lang="zh-CN" altLang="en-US"/>
              <a:t>上的关系</a:t>
            </a:r>
            <a:r>
              <a:rPr lang="en-US" altLang="zh-CN"/>
              <a:t>R={&lt;1,1&gt;,&lt;1,2&gt;,&lt;2,1&gt;}</a:t>
            </a:r>
            <a:r>
              <a:rPr lang="zh-CN" altLang="en-US"/>
              <a:t>，它不具有自反性。根据自反性的定义，在关系</a:t>
            </a:r>
            <a:r>
              <a:rPr lang="en-US" altLang="zh-CN"/>
              <a:t>R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添加</a:t>
            </a:r>
            <a:r>
              <a:rPr lang="en-US" altLang="zh-CN">
                <a:solidFill>
                  <a:srgbClr val="FF0000"/>
                </a:solidFill>
              </a:rPr>
              <a:t>&lt;2,2&gt;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&lt;3,3&gt;</a:t>
            </a:r>
            <a:r>
              <a:rPr lang="zh-CN" altLang="en-US"/>
              <a:t>这两个元素后，所得到的新关系就具有自反性。另外，还可以</a:t>
            </a:r>
            <a:r>
              <a:rPr lang="zh-CN" altLang="en-US">
                <a:solidFill>
                  <a:srgbClr val="FF0000"/>
                </a:solidFill>
              </a:rPr>
              <a:t>添加</a:t>
            </a:r>
            <a:r>
              <a:rPr lang="en-US" altLang="zh-CN">
                <a:solidFill>
                  <a:srgbClr val="FF0000"/>
                </a:solidFill>
              </a:rPr>
              <a:t>&lt;2,2&gt;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&lt;3,3&gt;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&lt;1,3&gt;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/>
              <a:t>得到的新关系仍然具有自反性。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39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2B04E8E-DDFA-404A-BDF3-00D85B1D0F3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61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en-US" altLang="zh-CN"/>
              <a:t>6.5.1</a:t>
            </a:r>
            <a:r>
              <a:rPr lang="zh-CN" altLang="en-US"/>
              <a:t>关系的闭包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36013" cy="52197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6.5.1 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是定义在</a:t>
            </a:r>
            <a:r>
              <a:rPr lang="en-US" altLang="zh-CN" dirty="0"/>
              <a:t>A</a:t>
            </a:r>
            <a:r>
              <a:rPr lang="zh-CN" altLang="en-US" dirty="0"/>
              <a:t>上的关系，若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存在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上的另一个关系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R′</a:t>
            </a:r>
            <a:r>
              <a:rPr lang="zh-CN" altLang="en-US" dirty="0"/>
              <a:t>，满足：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R′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CC"/>
                </a:solidFill>
              </a:rPr>
              <a:t>自反的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对称的</a:t>
            </a:r>
            <a:r>
              <a:rPr lang="zh-CN" altLang="en-US" dirty="0"/>
              <a:t>、或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传递的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）对任何</a:t>
            </a:r>
            <a:r>
              <a:rPr lang="zh-CN" altLang="en-US" dirty="0">
                <a:solidFill>
                  <a:srgbClr val="0000CC"/>
                </a:solidFill>
              </a:rPr>
              <a:t>自反的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对称的</a:t>
            </a:r>
            <a:r>
              <a:rPr lang="zh-CN" altLang="en-US" dirty="0"/>
              <a:t>、或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传递的</a:t>
            </a:r>
            <a:r>
              <a:rPr lang="en-US" altLang="zh-CN" dirty="0"/>
              <a:t>)</a:t>
            </a: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en-US" altLang="en-US" dirty="0"/>
              <a:t>〞</a:t>
            </a:r>
            <a:r>
              <a:rPr lang="zh-CN" altLang="en-US" dirty="0"/>
              <a:t>，如果</a:t>
            </a:r>
            <a:r>
              <a:rPr lang="en-US" altLang="zh-CN" dirty="0"/>
              <a:t>R</a:t>
            </a:r>
            <a:r>
              <a:rPr lang="en-US" altLang="zh-CN" dirty="0">
                <a:sym typeface="Symbol" pitchFamily="18" charset="2"/>
              </a:rPr>
              <a:t> </a:t>
            </a:r>
            <a:r>
              <a:rPr lang="en-US" altLang="zh-CN" dirty="0"/>
              <a:t>R</a:t>
            </a:r>
            <a:r>
              <a:rPr lang="en-US" altLang="en-US" dirty="0"/>
              <a:t>〞</a:t>
            </a:r>
            <a:r>
              <a:rPr lang="zh-CN" altLang="en-US" dirty="0"/>
              <a:t>，就有</a:t>
            </a:r>
            <a:r>
              <a:rPr lang="en-US" altLang="zh-CN" dirty="0"/>
              <a:t>R′</a:t>
            </a:r>
            <a:r>
              <a:rPr lang="zh-CN" altLang="en-US" dirty="0">
                <a:sym typeface="Symbol" pitchFamily="18" charset="2"/>
              </a:rPr>
              <a:t> </a:t>
            </a:r>
            <a:r>
              <a:rPr lang="en-US" altLang="zh-CN" dirty="0"/>
              <a:t>R</a:t>
            </a:r>
            <a:r>
              <a:rPr lang="en-US" altLang="en-US" dirty="0"/>
              <a:t>〞</a:t>
            </a:r>
            <a:r>
              <a:rPr lang="en-US" altLang="zh-CN" dirty="0"/>
              <a:t>，</a:t>
            </a:r>
            <a:r>
              <a:rPr lang="zh-CN" altLang="en-US" dirty="0"/>
              <a:t>则称为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自反闭包</a:t>
            </a:r>
            <a:r>
              <a:rPr lang="en-US" altLang="zh-CN" dirty="0"/>
              <a:t>(</a:t>
            </a:r>
            <a:r>
              <a:rPr lang="en-US" altLang="zh-CN" dirty="0" err="1"/>
              <a:t>ReflexiveClosure</a:t>
            </a:r>
            <a:r>
              <a:rPr lang="en-US" altLang="zh-CN" dirty="0"/>
              <a:t>)(</a:t>
            </a:r>
            <a:r>
              <a:rPr lang="zh-CN" altLang="en-US" dirty="0">
                <a:solidFill>
                  <a:srgbClr val="FF0000"/>
                </a:solidFill>
              </a:rPr>
              <a:t>对称闭包</a:t>
            </a:r>
            <a:r>
              <a:rPr lang="en-US" altLang="zh-CN" dirty="0"/>
              <a:t>(</a:t>
            </a:r>
            <a:r>
              <a:rPr lang="en-US" altLang="zh-CN" dirty="0" err="1"/>
              <a:t>SymmetricClosure</a:t>
            </a:r>
            <a:r>
              <a:rPr lang="en-US" altLang="zh-CN" dirty="0"/>
              <a:t>)</a:t>
            </a:r>
            <a:r>
              <a:rPr lang="zh-CN" altLang="en-US" dirty="0"/>
              <a:t>、或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传递闭包</a:t>
            </a:r>
            <a:r>
              <a:rPr lang="en-US" altLang="zh-CN" dirty="0"/>
              <a:t>(</a:t>
            </a:r>
            <a:r>
              <a:rPr lang="en-US" altLang="zh-CN" dirty="0" err="1"/>
              <a:t>TransitiveClosure</a:t>
            </a:r>
            <a:r>
              <a:rPr lang="en-US" altLang="zh-CN" dirty="0"/>
              <a:t>))</a:t>
            </a:r>
            <a:r>
              <a:rPr lang="zh-CN" altLang="en-US" dirty="0"/>
              <a:t>，分别记为</a:t>
            </a:r>
            <a:r>
              <a:rPr lang="en-US" altLang="zh-CN" dirty="0">
                <a:solidFill>
                  <a:srgbClr val="0000CC"/>
                </a:solidFill>
              </a:rPr>
              <a:t>r(R)</a:t>
            </a:r>
            <a:r>
              <a:rPr lang="en-US" altLang="zh-CN" dirty="0">
                <a:solidFill>
                  <a:srgbClr val="FF0000"/>
                </a:solidFill>
              </a:rPr>
              <a:t>(s(R)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t(R)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从定义</a:t>
            </a:r>
            <a:r>
              <a:rPr lang="en-US" altLang="zh-CN" dirty="0"/>
              <a:t>6.5.1</a:t>
            </a:r>
            <a:r>
              <a:rPr lang="zh-CN" altLang="en-US" dirty="0"/>
              <a:t>可以看出，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关系的闭包是增加最少元素，使其具备所需性质的扩充。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4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C4F24F5-207F-4032-ABB9-1A98ACA0BCB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63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6.5.1</a:t>
            </a:r>
            <a:endParaRPr lang="zh-CN" altLang="en-US"/>
          </a:p>
        </p:txBody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68425"/>
            <a:ext cx="8178800" cy="4365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A={1,2,3}</a:t>
            </a:r>
            <a:r>
              <a:rPr lang="zh-CN" altLang="en-US"/>
              <a:t>，</a:t>
            </a:r>
            <a:r>
              <a:rPr lang="en-US" altLang="zh-CN"/>
              <a:t>R={&lt;1,1&gt;,&lt;1,2&gt;,&lt;2,1&gt;,&lt;1,3&gt;}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上的关系。</a:t>
            </a:r>
            <a:r>
              <a:rPr lang="zh-CN" altLang="en-US">
                <a:solidFill>
                  <a:srgbClr val="0000CC"/>
                </a:solidFill>
              </a:rPr>
              <a:t>试求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zh-CN" altLang="en-US">
                <a:solidFill>
                  <a:srgbClr val="0000CC"/>
                </a:solidFill>
              </a:rPr>
              <a:t>的自反闭包、对称闭包和传递闭包。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</a:rPr>
              <a:t>解 </a:t>
            </a:r>
            <a:r>
              <a:rPr lang="zh-CN" altLang="en-US"/>
              <a:t>由关系的自反性定义知，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是自反的当且仅当对</a:t>
            </a:r>
            <a:r>
              <a:rPr lang="en-US" altLang="zh-CN">
                <a:solidFill>
                  <a:srgbClr val="FF0000"/>
                </a:solidFill>
              </a:rPr>
              <a:t>a∈A</a:t>
            </a:r>
            <a:r>
              <a:rPr lang="zh-CN" altLang="en-US">
                <a:solidFill>
                  <a:srgbClr val="FF0000"/>
                </a:solidFill>
              </a:rPr>
              <a:t>，都有</a:t>
            </a:r>
            <a:r>
              <a:rPr lang="en-US" altLang="zh-CN">
                <a:solidFill>
                  <a:srgbClr val="FF0000"/>
                </a:solidFill>
              </a:rPr>
              <a:t>&lt;a,a&gt;∈R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/>
              <a:t>因此，在</a:t>
            </a:r>
            <a:r>
              <a:rPr lang="en-US" altLang="zh-CN"/>
              <a:t>R</a:t>
            </a:r>
            <a:r>
              <a:rPr lang="zh-CN" altLang="en-US"/>
              <a:t>中添上</a:t>
            </a:r>
            <a:r>
              <a:rPr lang="en-US" altLang="zh-CN"/>
              <a:t>&lt;2,2&gt;</a:t>
            </a:r>
            <a:r>
              <a:rPr lang="zh-CN" altLang="en-US"/>
              <a:t>和</a:t>
            </a:r>
            <a:r>
              <a:rPr lang="en-US" altLang="zh-CN"/>
              <a:t>&lt;3,3&gt;</a:t>
            </a:r>
            <a:r>
              <a:rPr lang="zh-CN" altLang="en-US"/>
              <a:t>后得到的新关系就具有自反性，且满足自反闭包的定义，即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r(R)={&lt;1,1&gt;,&lt;2,2&gt;,&lt;3,3&gt;,&lt;1,2&gt;,&lt;2,1&gt;,&lt;1,3&gt;}</a:t>
            </a:r>
            <a:r>
              <a:rPr lang="zh-CN" altLang="en-US"/>
              <a:t>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491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B979BBC-66E0-486A-8555-2539F2D3869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65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6.5.1(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91500" cy="485457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由关系的对称性定义知，</a:t>
            </a:r>
            <a:r>
              <a:rPr lang="en-US" altLang="zh-CN" sz="2600">
                <a:solidFill>
                  <a:srgbClr val="0000CC"/>
                </a:solidFill>
              </a:rPr>
              <a:t>R</a:t>
            </a:r>
            <a:r>
              <a:rPr lang="zh-CN" altLang="en-US" sz="2600">
                <a:solidFill>
                  <a:srgbClr val="0000CC"/>
                </a:solidFill>
              </a:rPr>
              <a:t>是对称的当且仅当对</a:t>
            </a:r>
            <a:r>
              <a:rPr lang="en-US" altLang="zh-CN" sz="2600">
                <a:solidFill>
                  <a:srgbClr val="0000CC"/>
                </a:solidFill>
              </a:rPr>
              <a:t>a,b∈A</a:t>
            </a:r>
            <a:r>
              <a:rPr lang="zh-CN" altLang="en-US" sz="2600">
                <a:solidFill>
                  <a:srgbClr val="0000CC"/>
                </a:solidFill>
              </a:rPr>
              <a:t>，若</a:t>
            </a:r>
            <a:r>
              <a:rPr lang="en-US" altLang="zh-CN" sz="2600">
                <a:solidFill>
                  <a:srgbClr val="0000CC"/>
                </a:solidFill>
              </a:rPr>
              <a:t>&lt;a,b&gt;∈R</a:t>
            </a:r>
            <a:r>
              <a:rPr lang="zh-CN" altLang="en-US" sz="2600">
                <a:solidFill>
                  <a:srgbClr val="0000CC"/>
                </a:solidFill>
              </a:rPr>
              <a:t>，则必有</a:t>
            </a:r>
            <a:r>
              <a:rPr lang="en-US" altLang="zh-CN" sz="2600">
                <a:solidFill>
                  <a:srgbClr val="0000CC"/>
                </a:solidFill>
              </a:rPr>
              <a:t>&lt;b,a&gt;∈R</a:t>
            </a:r>
            <a:r>
              <a:rPr lang="zh-CN" altLang="en-US" sz="2600">
                <a:solidFill>
                  <a:srgbClr val="0000CC"/>
                </a:solidFill>
              </a:rPr>
              <a:t>，</a:t>
            </a:r>
            <a:r>
              <a:rPr lang="zh-CN" altLang="en-US" sz="2600"/>
              <a:t>因此，在</a:t>
            </a:r>
            <a:r>
              <a:rPr lang="en-US" altLang="zh-CN" sz="2600"/>
              <a:t>R</a:t>
            </a:r>
            <a:r>
              <a:rPr lang="zh-CN" altLang="en-US" sz="2600"/>
              <a:t>中添上</a:t>
            </a:r>
            <a:r>
              <a:rPr lang="en-US" altLang="zh-CN" sz="2600"/>
              <a:t>&lt;3,1&gt;</a:t>
            </a:r>
            <a:r>
              <a:rPr lang="zh-CN" altLang="en-US" sz="2600"/>
              <a:t>后得到的新关系就具有对称性，且满足对称闭包的定义，即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s(R)={&lt;1,1&gt;,&lt;1,2&gt;,&lt;2,1&gt;,&lt;1,3&gt;,&lt;3,1&gt;}</a:t>
            </a:r>
            <a:r>
              <a:rPr lang="zh-CN" altLang="en-US" sz="2600"/>
              <a:t>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由关系的传递性定义知</a:t>
            </a:r>
            <a:r>
              <a:rPr lang="zh-CN" altLang="en-US" sz="2600">
                <a:solidFill>
                  <a:srgbClr val="0000CC"/>
                </a:solidFill>
              </a:rPr>
              <a:t>，</a:t>
            </a:r>
            <a:r>
              <a:rPr lang="en-US" altLang="zh-CN" sz="2600">
                <a:solidFill>
                  <a:srgbClr val="0000CC"/>
                </a:solidFill>
              </a:rPr>
              <a:t>R</a:t>
            </a:r>
            <a:r>
              <a:rPr lang="zh-CN" altLang="en-US" sz="2600">
                <a:solidFill>
                  <a:srgbClr val="0000CC"/>
                </a:solidFill>
              </a:rPr>
              <a:t>是传递的当且仅当对</a:t>
            </a:r>
            <a:r>
              <a:rPr lang="en-US" altLang="zh-CN" sz="2600">
                <a:solidFill>
                  <a:srgbClr val="0000CC"/>
                </a:solidFill>
              </a:rPr>
              <a:t>a,b,c∈A</a:t>
            </a:r>
            <a:r>
              <a:rPr lang="zh-CN" altLang="en-US" sz="2600">
                <a:solidFill>
                  <a:srgbClr val="0000CC"/>
                </a:solidFill>
              </a:rPr>
              <a:t>，若</a:t>
            </a:r>
            <a:r>
              <a:rPr lang="en-US" altLang="zh-CN" sz="2600">
                <a:solidFill>
                  <a:srgbClr val="0000CC"/>
                </a:solidFill>
              </a:rPr>
              <a:t>&lt;a,b&gt;∈R</a:t>
            </a:r>
            <a:r>
              <a:rPr lang="zh-CN" altLang="en-US" sz="2600">
                <a:solidFill>
                  <a:srgbClr val="0000CC"/>
                </a:solidFill>
              </a:rPr>
              <a:t>，且</a:t>
            </a:r>
            <a:r>
              <a:rPr lang="en-US" altLang="zh-CN" sz="2600">
                <a:solidFill>
                  <a:srgbClr val="0000CC"/>
                </a:solidFill>
              </a:rPr>
              <a:t>&lt;b,c&gt;∈R</a:t>
            </a:r>
            <a:r>
              <a:rPr lang="zh-CN" altLang="en-US" sz="2600">
                <a:solidFill>
                  <a:srgbClr val="0000CC"/>
                </a:solidFill>
              </a:rPr>
              <a:t>，则必有</a:t>
            </a:r>
            <a:r>
              <a:rPr lang="en-US" altLang="zh-CN" sz="2600">
                <a:solidFill>
                  <a:srgbClr val="0000CC"/>
                </a:solidFill>
              </a:rPr>
              <a:t>&lt;a,c&gt;∈R</a:t>
            </a:r>
            <a:r>
              <a:rPr lang="zh-CN" altLang="en-US" sz="2600">
                <a:solidFill>
                  <a:srgbClr val="0000CC"/>
                </a:solidFill>
              </a:rPr>
              <a:t>，</a:t>
            </a:r>
            <a:r>
              <a:rPr lang="zh-CN" altLang="en-US" sz="2600"/>
              <a:t>因此，在</a:t>
            </a:r>
            <a:r>
              <a:rPr lang="en-US" altLang="zh-CN" sz="2600"/>
              <a:t>R</a:t>
            </a:r>
            <a:r>
              <a:rPr lang="zh-CN" altLang="en-US" sz="2600"/>
              <a:t>中添上</a:t>
            </a:r>
            <a:r>
              <a:rPr lang="en-US" altLang="zh-CN" sz="2600"/>
              <a:t>&lt;2,2&gt;</a:t>
            </a:r>
            <a:r>
              <a:rPr lang="zh-CN" altLang="en-US" sz="2600"/>
              <a:t>和</a:t>
            </a:r>
            <a:r>
              <a:rPr lang="en-US" altLang="zh-CN" sz="2600"/>
              <a:t>&lt;2,3&gt;</a:t>
            </a:r>
            <a:r>
              <a:rPr lang="zh-CN" altLang="en-US" sz="2600"/>
              <a:t>后得到的新关系就具有传递性，且满足传递闭包的定义。即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t(R)={&lt;1,1&gt;,&lt;1,2&gt;,&lt;2,1&gt;,&lt;1,3&gt;,&lt;2,2&gt;,&lt;2,3&gt;}</a:t>
            </a:r>
            <a:r>
              <a:rPr lang="zh-CN" altLang="en-US" sz="260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9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91EB7E7-92A0-4DA9-8ACC-4F705DA2166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67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6.5.2</a:t>
            </a:r>
            <a:endParaRPr lang="zh-CN" altLang="en-US"/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541463"/>
            <a:ext cx="8115300" cy="18018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求下列关系的</a:t>
            </a:r>
            <a:r>
              <a:rPr lang="en-US" altLang="zh-CN"/>
              <a:t>r(R),s(R)</a:t>
            </a:r>
            <a:r>
              <a:rPr lang="zh-CN" altLang="en-US"/>
              <a:t>和</a:t>
            </a:r>
            <a:r>
              <a:rPr lang="en-US" altLang="zh-CN"/>
              <a:t>t(R)</a:t>
            </a:r>
            <a:r>
              <a:rPr lang="zh-CN" altLang="en-US"/>
              <a:t>。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）定义在整数集</a:t>
            </a:r>
            <a:r>
              <a:rPr lang="en-US" altLang="zh-CN"/>
              <a:t>Z</a:t>
            </a:r>
            <a:r>
              <a:rPr lang="zh-CN" altLang="en-US"/>
              <a:t>上的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＜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关系；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）定义在整数集</a:t>
            </a:r>
            <a:r>
              <a:rPr lang="en-US" altLang="zh-CN"/>
              <a:t>Z</a:t>
            </a:r>
            <a:r>
              <a:rPr lang="zh-CN" altLang="en-US"/>
              <a:t>上的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＝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关系。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7AD6E6F-0DE2-46D3-968F-5E69BFEF531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69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341438"/>
            <a:ext cx="8115300" cy="4794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）定义在</a:t>
            </a:r>
            <a:r>
              <a:rPr lang="en-US" altLang="zh-CN"/>
              <a:t>Z</a:t>
            </a:r>
            <a:r>
              <a:rPr lang="zh-CN" altLang="en-US"/>
              <a:t>上的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＜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关系的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r(R)</a:t>
            </a:r>
            <a:r>
              <a:rPr lang="zh-CN" altLang="en-US"/>
              <a:t>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≤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s(R)</a:t>
            </a:r>
            <a:r>
              <a:rPr lang="zh-CN" altLang="en-US"/>
              <a:t>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≠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t(R)</a:t>
            </a:r>
            <a:r>
              <a:rPr lang="zh-CN" altLang="en-US"/>
              <a:t>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＜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）定义在</a:t>
            </a:r>
            <a:r>
              <a:rPr lang="en-US" altLang="zh-CN"/>
              <a:t>Z</a:t>
            </a:r>
            <a:r>
              <a:rPr lang="zh-CN" altLang="en-US"/>
              <a:t>上的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en-US" altLang="zh-CN"/>
              <a:t>=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r>
              <a:rPr lang="zh-CN" altLang="en-US"/>
              <a:t>关系的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r(R)</a:t>
            </a:r>
            <a:r>
              <a:rPr lang="zh-CN" altLang="en-US"/>
              <a:t>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en-US" altLang="zh-CN"/>
              <a:t>=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s(R)</a:t>
            </a:r>
            <a:r>
              <a:rPr lang="zh-CN" altLang="en-US"/>
              <a:t>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en-US" altLang="zh-CN"/>
              <a:t>=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t(R)</a:t>
            </a:r>
            <a:r>
              <a:rPr lang="zh-CN" altLang="en-US"/>
              <a:t>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en-US" altLang="zh-CN"/>
              <a:t>=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63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096433C-EE55-4977-8E3A-2367AC78129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71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6.5.3</a:t>
            </a:r>
            <a:endParaRPr lang="zh-CN" altLang="en-US"/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265588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设集合</a:t>
            </a:r>
            <a:r>
              <a:rPr lang="en-US" altLang="zh-CN"/>
              <a:t>A={1,2,3,4}</a:t>
            </a:r>
            <a:r>
              <a:rPr lang="zh-CN" altLang="en-US"/>
              <a:t>，</a:t>
            </a:r>
            <a:r>
              <a:rPr lang="en-US" altLang="zh-CN"/>
              <a:t>R={&lt;1,2&gt;,&lt;2,2&gt;,&lt;2,3&gt;, &lt;3,4&gt;}</a:t>
            </a:r>
            <a:r>
              <a:rPr lang="zh-CN" altLang="en-US"/>
              <a:t>是定义在</a:t>
            </a:r>
            <a:r>
              <a:rPr lang="en-US" altLang="zh-CN"/>
              <a:t>A</a:t>
            </a:r>
            <a:r>
              <a:rPr lang="zh-CN" altLang="en-US"/>
              <a:t>上的二元关系。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）画出</a:t>
            </a:r>
            <a:r>
              <a:rPr lang="en-US" altLang="zh-CN"/>
              <a:t>R</a:t>
            </a:r>
            <a:r>
              <a:rPr lang="zh-CN" altLang="en-US"/>
              <a:t>的关系图；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）求出</a:t>
            </a:r>
            <a:r>
              <a:rPr lang="en-US" altLang="zh-CN"/>
              <a:t>r(R),s(R),t(R),</a:t>
            </a:r>
            <a:r>
              <a:rPr lang="zh-CN" altLang="en-US"/>
              <a:t>并画出其相应的关系图。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</a:t>
            </a:r>
            <a:r>
              <a:rPr lang="zh-CN" altLang="en-US"/>
              <a:t>的关系图见下图；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203575" y="4076700"/>
            <a:ext cx="2787650" cy="2405063"/>
            <a:chOff x="3470" y="2432"/>
            <a:chExt cx="1756" cy="1515"/>
          </a:xfrm>
        </p:grpSpPr>
        <p:sp>
          <p:nvSpPr>
            <p:cNvPr id="271366" name="Text Box 5"/>
            <p:cNvSpPr txBox="1">
              <a:spLocks noChangeArrowheads="1"/>
            </p:cNvSpPr>
            <p:nvPr/>
          </p:nvSpPr>
          <p:spPr bwMode="auto">
            <a:xfrm>
              <a:off x="3651" y="3608"/>
              <a:ext cx="1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1367" name="Text Box 6"/>
            <p:cNvSpPr txBox="1">
              <a:spLocks noChangeArrowheads="1"/>
            </p:cNvSpPr>
            <p:nvPr/>
          </p:nvSpPr>
          <p:spPr bwMode="auto">
            <a:xfrm>
              <a:off x="5042" y="3608"/>
              <a:ext cx="1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1368" name="Text Box 9"/>
            <p:cNvSpPr txBox="1">
              <a:spLocks noChangeArrowheads="1"/>
            </p:cNvSpPr>
            <p:nvPr/>
          </p:nvSpPr>
          <p:spPr bwMode="auto">
            <a:xfrm>
              <a:off x="3793" y="2432"/>
              <a:ext cx="1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1369" name="Text Box 13"/>
            <p:cNvSpPr txBox="1">
              <a:spLocks noChangeArrowheads="1"/>
            </p:cNvSpPr>
            <p:nvPr/>
          </p:nvSpPr>
          <p:spPr bwMode="auto">
            <a:xfrm>
              <a:off x="5042" y="2505"/>
              <a:ext cx="1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1370" name="Arc 14"/>
            <p:cNvSpPr>
              <a:spLocks/>
            </p:cNvSpPr>
            <p:nvPr/>
          </p:nvSpPr>
          <p:spPr bwMode="auto">
            <a:xfrm flipH="1">
              <a:off x="3470" y="3582"/>
              <a:ext cx="394" cy="36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 extrusionOk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1" name="Freeform 15"/>
            <p:cNvSpPr>
              <a:spLocks/>
            </p:cNvSpPr>
            <p:nvPr/>
          </p:nvSpPr>
          <p:spPr bwMode="auto">
            <a:xfrm>
              <a:off x="3878" y="2711"/>
              <a:ext cx="1095" cy="1001"/>
            </a:xfrm>
            <a:custGeom>
              <a:avLst/>
              <a:gdLst>
                <a:gd name="T0" fmla="*/ 0 w 945"/>
                <a:gd name="T1" fmla="*/ 1508 h 935"/>
                <a:gd name="T2" fmla="*/ 2649 w 945"/>
                <a:gd name="T3" fmla="*/ 0 h 935"/>
                <a:gd name="T4" fmla="*/ 0 60000 65536"/>
                <a:gd name="T5" fmla="*/ 0 60000 65536"/>
                <a:gd name="T6" fmla="*/ 0 w 945"/>
                <a:gd name="T7" fmla="*/ 0 h 935"/>
                <a:gd name="T8" fmla="*/ 945 w 945"/>
                <a:gd name="T9" fmla="*/ 935 h 9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5" h="935">
                  <a:moveTo>
                    <a:pt x="0" y="935"/>
                  </a:moveTo>
                  <a:lnTo>
                    <a:pt x="9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2" name="Freeform 16"/>
            <p:cNvSpPr>
              <a:spLocks/>
            </p:cNvSpPr>
            <p:nvPr/>
          </p:nvSpPr>
          <p:spPr bwMode="auto">
            <a:xfrm>
              <a:off x="3882" y="2720"/>
              <a:ext cx="1" cy="972"/>
            </a:xfrm>
            <a:custGeom>
              <a:avLst/>
              <a:gdLst>
                <a:gd name="T0" fmla="*/ 0 w 1"/>
                <a:gd name="T1" fmla="*/ 0 h 907"/>
                <a:gd name="T2" fmla="*/ 0 w 1"/>
                <a:gd name="T3" fmla="*/ 1474 h 907"/>
                <a:gd name="T4" fmla="*/ 0 60000 65536"/>
                <a:gd name="T5" fmla="*/ 0 60000 65536"/>
                <a:gd name="T6" fmla="*/ 0 w 1"/>
                <a:gd name="T7" fmla="*/ 0 h 907"/>
                <a:gd name="T8" fmla="*/ 1 w 1"/>
                <a:gd name="T9" fmla="*/ 907 h 9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7">
                  <a:moveTo>
                    <a:pt x="0" y="0"/>
                  </a:moveTo>
                  <a:lnTo>
                    <a:pt x="0" y="90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3" name="Freeform 17"/>
            <p:cNvSpPr>
              <a:spLocks/>
            </p:cNvSpPr>
            <p:nvPr/>
          </p:nvSpPr>
          <p:spPr bwMode="auto">
            <a:xfrm>
              <a:off x="4995" y="2731"/>
              <a:ext cx="1" cy="951"/>
            </a:xfrm>
            <a:custGeom>
              <a:avLst/>
              <a:gdLst>
                <a:gd name="T0" fmla="*/ 0 w 1"/>
                <a:gd name="T1" fmla="*/ 0 h 888"/>
                <a:gd name="T2" fmla="*/ 0 w 1"/>
                <a:gd name="T3" fmla="*/ 1434 h 888"/>
                <a:gd name="T4" fmla="*/ 0 60000 65536"/>
                <a:gd name="T5" fmla="*/ 0 60000 65536"/>
                <a:gd name="T6" fmla="*/ 0 w 1"/>
                <a:gd name="T7" fmla="*/ 0 h 888"/>
                <a:gd name="T8" fmla="*/ 1 w 1"/>
                <a:gd name="T9" fmla="*/ 888 h 8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88">
                  <a:moveTo>
                    <a:pt x="0" y="0"/>
                  </a:moveTo>
                  <a:lnTo>
                    <a:pt x="0" y="8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4" name="Oval 8"/>
            <p:cNvSpPr>
              <a:spLocks noChangeArrowheads="1"/>
            </p:cNvSpPr>
            <p:nvPr/>
          </p:nvSpPr>
          <p:spPr bwMode="auto">
            <a:xfrm>
              <a:off x="3837" y="2670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71375" name="Oval 10"/>
            <p:cNvSpPr>
              <a:spLocks noChangeArrowheads="1"/>
            </p:cNvSpPr>
            <p:nvPr/>
          </p:nvSpPr>
          <p:spPr bwMode="auto">
            <a:xfrm>
              <a:off x="4966" y="2670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71376" name="Oval 11"/>
            <p:cNvSpPr>
              <a:spLocks noChangeArrowheads="1"/>
            </p:cNvSpPr>
            <p:nvPr/>
          </p:nvSpPr>
          <p:spPr bwMode="auto">
            <a:xfrm>
              <a:off x="3837" y="3682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271377" name="Oval 12"/>
            <p:cNvSpPr>
              <a:spLocks noChangeArrowheads="1"/>
            </p:cNvSpPr>
            <p:nvPr/>
          </p:nvSpPr>
          <p:spPr bwMode="auto">
            <a:xfrm>
              <a:off x="4966" y="3682"/>
              <a:ext cx="91" cy="91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3840375-1BF5-4D2E-AAB6-AABFE0FAF51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6.5.3</a:t>
            </a:r>
            <a:r>
              <a:rPr lang="zh-CN" altLang="en-US"/>
              <a:t>（续）</a:t>
            </a:r>
            <a:r>
              <a:rPr lang="zh-CN" altLang="en-US" sz="3400"/>
              <a:t>（</a:t>
            </a:r>
            <a:r>
              <a:rPr lang="en-US" altLang="zh-CN" sz="3400"/>
              <a:t>2</a:t>
            </a:r>
            <a:r>
              <a:rPr lang="zh-CN" altLang="en-US" sz="3400"/>
              <a:t>）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47100" cy="2155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r(R)={&lt;1,2&gt;,&lt;2,2&gt;,&lt;2,3&gt;,&lt;3,4&gt;,&lt;1,1&gt;,&lt;3,3&gt;,&lt;4,4&gt;}</a:t>
            </a:r>
            <a:r>
              <a:rPr lang="zh-CN" altLang="en-US" sz="2600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s(R)={&lt;1,2&gt;,&lt;2,2&gt;,&lt;2,3&gt;,&lt;2,1&gt;,&lt;3,2&gt;,&lt;3,4&gt;,&lt;4,3&gt;}</a:t>
            </a:r>
            <a:r>
              <a:rPr lang="zh-CN" altLang="en-US" sz="2600"/>
              <a:t>；</a:t>
            </a:r>
            <a:r>
              <a:rPr lang="en-US" altLang="zh-CN" sz="2600"/>
              <a:t>t(R)={&lt;1,2&gt;,&lt;2,2&gt;,&lt;2,3&gt;,&lt;1,3&gt;,&lt;3,4&gt;,&lt;1,4&gt;,&lt;2,4&gt;}</a:t>
            </a:r>
            <a:r>
              <a:rPr lang="zh-CN" altLang="en-US" sz="260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r(R)</a:t>
            </a:r>
            <a:r>
              <a:rPr lang="zh-CN" altLang="en-US" sz="2600"/>
              <a:t>，</a:t>
            </a:r>
            <a:r>
              <a:rPr lang="en-US" altLang="zh-CN" sz="2600"/>
              <a:t>s(R)</a:t>
            </a:r>
            <a:r>
              <a:rPr lang="zh-CN" altLang="en-US" sz="2600"/>
              <a:t>，</a:t>
            </a:r>
            <a:r>
              <a:rPr lang="en-US" altLang="zh-CN" sz="2600"/>
              <a:t>t(R)</a:t>
            </a:r>
            <a:r>
              <a:rPr lang="zh-CN" altLang="en-US" sz="2600"/>
              <a:t>的关系图分别如下：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3125" y="3873500"/>
            <a:ext cx="7470775" cy="2611438"/>
            <a:chOff x="550" y="2272"/>
            <a:chExt cx="4706" cy="1645"/>
          </a:xfrm>
        </p:grpSpPr>
        <p:sp>
          <p:nvSpPr>
            <p:cNvPr id="273414" name="Text Box 5"/>
            <p:cNvSpPr txBox="1">
              <a:spLocks noChangeArrowheads="1"/>
            </p:cNvSpPr>
            <p:nvPr/>
          </p:nvSpPr>
          <p:spPr bwMode="auto">
            <a:xfrm>
              <a:off x="588" y="3687"/>
              <a:ext cx="43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    r(R)                s(R)          t(R)</a:t>
              </a:r>
            </a:p>
          </p:txBody>
        </p:sp>
        <p:grpSp>
          <p:nvGrpSpPr>
            <p:cNvPr id="273415" name="Group 6"/>
            <p:cNvGrpSpPr>
              <a:grpSpLocks/>
            </p:cNvGrpSpPr>
            <p:nvPr/>
          </p:nvGrpSpPr>
          <p:grpSpPr bwMode="auto">
            <a:xfrm>
              <a:off x="550" y="2272"/>
              <a:ext cx="4706" cy="1366"/>
              <a:chOff x="550" y="2272"/>
              <a:chExt cx="4706" cy="1366"/>
            </a:xfrm>
          </p:grpSpPr>
          <p:sp>
            <p:nvSpPr>
              <p:cNvPr id="273416" name="Arc 7"/>
              <p:cNvSpPr>
                <a:spLocks/>
              </p:cNvSpPr>
              <p:nvPr/>
            </p:nvSpPr>
            <p:spPr bwMode="auto">
              <a:xfrm rot="546273" flipH="1">
                <a:off x="550" y="2343"/>
                <a:ext cx="298" cy="33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 extrusionOk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619" y="16461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17" name="Text Box 8"/>
              <p:cNvSpPr txBox="1">
                <a:spLocks noChangeArrowheads="1"/>
              </p:cNvSpPr>
              <p:nvPr/>
            </p:nvSpPr>
            <p:spPr bwMode="auto">
              <a:xfrm>
                <a:off x="584" y="2362"/>
                <a:ext cx="3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73418" name="Freeform 9"/>
              <p:cNvSpPr>
                <a:spLocks/>
              </p:cNvSpPr>
              <p:nvPr/>
            </p:nvSpPr>
            <p:spPr bwMode="auto">
              <a:xfrm>
                <a:off x="2598" y="2531"/>
                <a:ext cx="820" cy="918"/>
              </a:xfrm>
              <a:custGeom>
                <a:avLst/>
                <a:gdLst>
                  <a:gd name="T0" fmla="*/ 373 w 935"/>
                  <a:gd name="T1" fmla="*/ 0 h 925"/>
                  <a:gd name="T2" fmla="*/ 217 w 935"/>
                  <a:gd name="T3" fmla="*/ 486 h 925"/>
                  <a:gd name="T4" fmla="*/ 0 w 935"/>
                  <a:gd name="T5" fmla="*/ 876 h 925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925"/>
                  <a:gd name="T11" fmla="*/ 935 w 935"/>
                  <a:gd name="T12" fmla="*/ 925 h 9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925">
                    <a:moveTo>
                      <a:pt x="935" y="0"/>
                    </a:moveTo>
                    <a:cubicBezTo>
                      <a:pt x="870" y="86"/>
                      <a:pt x="701" y="360"/>
                      <a:pt x="545" y="514"/>
                    </a:cubicBezTo>
                    <a:cubicBezTo>
                      <a:pt x="389" y="668"/>
                      <a:pt x="114" y="840"/>
                      <a:pt x="0" y="925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19" name="Freeform 10"/>
              <p:cNvSpPr>
                <a:spLocks/>
              </p:cNvSpPr>
              <p:nvPr/>
            </p:nvSpPr>
            <p:spPr bwMode="auto">
              <a:xfrm>
                <a:off x="2499" y="2539"/>
                <a:ext cx="75" cy="873"/>
              </a:xfrm>
              <a:custGeom>
                <a:avLst/>
                <a:gdLst>
                  <a:gd name="T0" fmla="*/ 35 w 85"/>
                  <a:gd name="T1" fmla="*/ 837 h 879"/>
                  <a:gd name="T2" fmla="*/ 1 w 85"/>
                  <a:gd name="T3" fmla="*/ 465 h 879"/>
                  <a:gd name="T4" fmla="*/ 32 w 85"/>
                  <a:gd name="T5" fmla="*/ 0 h 879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79"/>
                  <a:gd name="T11" fmla="*/ 85 w 85"/>
                  <a:gd name="T12" fmla="*/ 879 h 8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79">
                    <a:moveTo>
                      <a:pt x="85" y="879"/>
                    </a:moveTo>
                    <a:cubicBezTo>
                      <a:pt x="71" y="814"/>
                      <a:pt x="2" y="632"/>
                      <a:pt x="1" y="486"/>
                    </a:cubicBezTo>
                    <a:cubicBezTo>
                      <a:pt x="0" y="340"/>
                      <a:pt x="61" y="101"/>
                      <a:pt x="76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20" name="Freeform 11"/>
              <p:cNvSpPr>
                <a:spLocks/>
              </p:cNvSpPr>
              <p:nvPr/>
            </p:nvSpPr>
            <p:spPr bwMode="auto">
              <a:xfrm>
                <a:off x="4107" y="3431"/>
                <a:ext cx="812" cy="1"/>
              </a:xfrm>
              <a:custGeom>
                <a:avLst/>
                <a:gdLst>
                  <a:gd name="T0" fmla="*/ 0 w 926"/>
                  <a:gd name="T1" fmla="*/ 0 h 1"/>
                  <a:gd name="T2" fmla="*/ 369 w 926"/>
                  <a:gd name="T3" fmla="*/ 0 h 1"/>
                  <a:gd name="T4" fmla="*/ 0 60000 65536"/>
                  <a:gd name="T5" fmla="*/ 0 60000 65536"/>
                  <a:gd name="T6" fmla="*/ 0 w 926"/>
                  <a:gd name="T7" fmla="*/ 0 h 1"/>
                  <a:gd name="T8" fmla="*/ 926 w 92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26" h="1">
                    <a:moveTo>
                      <a:pt x="0" y="0"/>
                    </a:moveTo>
                    <a:lnTo>
                      <a:pt x="926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21" name="Freeform 12"/>
              <p:cNvSpPr>
                <a:spLocks/>
              </p:cNvSpPr>
              <p:nvPr/>
            </p:nvSpPr>
            <p:spPr bwMode="auto">
              <a:xfrm>
                <a:off x="4102" y="2504"/>
                <a:ext cx="834" cy="937"/>
              </a:xfrm>
              <a:custGeom>
                <a:avLst/>
                <a:gdLst>
                  <a:gd name="T0" fmla="*/ 0 w 951"/>
                  <a:gd name="T1" fmla="*/ 0 h 943"/>
                  <a:gd name="T2" fmla="*/ 379 w 951"/>
                  <a:gd name="T3" fmla="*/ 901 h 943"/>
                  <a:gd name="T4" fmla="*/ 0 60000 65536"/>
                  <a:gd name="T5" fmla="*/ 0 60000 65536"/>
                  <a:gd name="T6" fmla="*/ 0 w 951"/>
                  <a:gd name="T7" fmla="*/ 0 h 943"/>
                  <a:gd name="T8" fmla="*/ 951 w 951"/>
                  <a:gd name="T9" fmla="*/ 943 h 9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1" h="943">
                    <a:moveTo>
                      <a:pt x="0" y="0"/>
                    </a:moveTo>
                    <a:lnTo>
                      <a:pt x="951" y="943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22" name="Freeform 13"/>
              <p:cNvSpPr>
                <a:spLocks/>
              </p:cNvSpPr>
              <p:nvPr/>
            </p:nvSpPr>
            <p:spPr bwMode="auto">
              <a:xfrm>
                <a:off x="4107" y="2494"/>
                <a:ext cx="812" cy="0"/>
              </a:xfrm>
              <a:custGeom>
                <a:avLst/>
                <a:gdLst>
                  <a:gd name="T0" fmla="*/ 0 w 926"/>
                  <a:gd name="T1" fmla="*/ 0 h 1"/>
                  <a:gd name="T2" fmla="*/ 369 w 926"/>
                  <a:gd name="T3" fmla="*/ 0 h 1"/>
                  <a:gd name="T4" fmla="*/ 0 60000 65536"/>
                  <a:gd name="T5" fmla="*/ 0 60000 65536"/>
                  <a:gd name="T6" fmla="*/ 0 w 926"/>
                  <a:gd name="T7" fmla="*/ 0 h 1"/>
                  <a:gd name="T8" fmla="*/ 926 w 926"/>
                  <a:gd name="T9" fmla="*/ 0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26" h="1">
                    <a:moveTo>
                      <a:pt x="0" y="0"/>
                    </a:moveTo>
                    <a:lnTo>
                      <a:pt x="926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23" name="Arc 14"/>
              <p:cNvSpPr>
                <a:spLocks/>
              </p:cNvSpPr>
              <p:nvPr/>
            </p:nvSpPr>
            <p:spPr bwMode="auto">
              <a:xfrm rot="11851212" flipH="1">
                <a:off x="1712" y="3300"/>
                <a:ext cx="292" cy="33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 extrusionOk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619" y="16461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24" name="Oval 15"/>
              <p:cNvSpPr>
                <a:spLocks noChangeArrowheads="1"/>
              </p:cNvSpPr>
              <p:nvPr/>
            </p:nvSpPr>
            <p:spPr bwMode="auto">
              <a:xfrm>
                <a:off x="826" y="2483"/>
                <a:ext cx="50" cy="57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25" name="Oval 16"/>
              <p:cNvSpPr>
                <a:spLocks noChangeArrowheads="1"/>
              </p:cNvSpPr>
              <p:nvPr/>
            </p:nvSpPr>
            <p:spPr bwMode="auto">
              <a:xfrm>
                <a:off x="1686" y="2483"/>
                <a:ext cx="50" cy="57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26" name="Oval 17"/>
              <p:cNvSpPr>
                <a:spLocks noChangeArrowheads="1"/>
              </p:cNvSpPr>
              <p:nvPr/>
            </p:nvSpPr>
            <p:spPr bwMode="auto">
              <a:xfrm>
                <a:off x="826" y="3422"/>
                <a:ext cx="50" cy="57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27" name="Text Box 18"/>
              <p:cNvSpPr txBox="1">
                <a:spLocks noChangeArrowheads="1"/>
              </p:cNvSpPr>
              <p:nvPr/>
            </p:nvSpPr>
            <p:spPr bwMode="auto">
              <a:xfrm>
                <a:off x="608" y="3313"/>
                <a:ext cx="3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73428" name="Oval 19"/>
              <p:cNvSpPr>
                <a:spLocks noChangeArrowheads="1"/>
              </p:cNvSpPr>
              <p:nvPr/>
            </p:nvSpPr>
            <p:spPr bwMode="auto">
              <a:xfrm>
                <a:off x="1686" y="3422"/>
                <a:ext cx="50" cy="57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29" name="Text Box 20"/>
              <p:cNvSpPr txBox="1">
                <a:spLocks noChangeArrowheads="1"/>
              </p:cNvSpPr>
              <p:nvPr/>
            </p:nvSpPr>
            <p:spPr bwMode="auto">
              <a:xfrm>
                <a:off x="1740" y="2354"/>
                <a:ext cx="3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73430" name="Text Box 21"/>
              <p:cNvSpPr txBox="1">
                <a:spLocks noChangeArrowheads="1"/>
              </p:cNvSpPr>
              <p:nvPr/>
            </p:nvSpPr>
            <p:spPr bwMode="auto">
              <a:xfrm>
                <a:off x="1732" y="3305"/>
                <a:ext cx="3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73431" name="Arc 22"/>
              <p:cNvSpPr>
                <a:spLocks/>
              </p:cNvSpPr>
              <p:nvPr/>
            </p:nvSpPr>
            <p:spPr bwMode="auto">
              <a:xfrm flipH="1">
                <a:off x="555" y="3300"/>
                <a:ext cx="298" cy="33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 extrusionOk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1601" y="13436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32" name="Freeform 23"/>
              <p:cNvSpPr>
                <a:spLocks/>
              </p:cNvSpPr>
              <p:nvPr/>
            </p:nvSpPr>
            <p:spPr bwMode="auto">
              <a:xfrm>
                <a:off x="863" y="2521"/>
                <a:ext cx="828" cy="929"/>
              </a:xfrm>
              <a:custGeom>
                <a:avLst/>
                <a:gdLst>
                  <a:gd name="T0" fmla="*/ 0 w 945"/>
                  <a:gd name="T1" fmla="*/ 893 h 935"/>
                  <a:gd name="T2" fmla="*/ 374 w 945"/>
                  <a:gd name="T3" fmla="*/ 0 h 935"/>
                  <a:gd name="T4" fmla="*/ 0 60000 65536"/>
                  <a:gd name="T5" fmla="*/ 0 60000 65536"/>
                  <a:gd name="T6" fmla="*/ 0 w 945"/>
                  <a:gd name="T7" fmla="*/ 0 h 935"/>
                  <a:gd name="T8" fmla="*/ 945 w 945"/>
                  <a:gd name="T9" fmla="*/ 935 h 9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5" h="935">
                    <a:moveTo>
                      <a:pt x="0" y="935"/>
                    </a:moveTo>
                    <a:lnTo>
                      <a:pt x="945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33" name="Freeform 24"/>
              <p:cNvSpPr>
                <a:spLocks/>
              </p:cNvSpPr>
              <p:nvPr/>
            </p:nvSpPr>
            <p:spPr bwMode="auto">
              <a:xfrm>
                <a:off x="847" y="2531"/>
                <a:ext cx="1" cy="900"/>
              </a:xfrm>
              <a:custGeom>
                <a:avLst/>
                <a:gdLst>
                  <a:gd name="T0" fmla="*/ 0 w 1"/>
                  <a:gd name="T1" fmla="*/ 0 h 907"/>
                  <a:gd name="T2" fmla="*/ 0 w 1"/>
                  <a:gd name="T3" fmla="*/ 858 h 907"/>
                  <a:gd name="T4" fmla="*/ 0 60000 65536"/>
                  <a:gd name="T5" fmla="*/ 0 60000 65536"/>
                  <a:gd name="T6" fmla="*/ 0 w 1"/>
                  <a:gd name="T7" fmla="*/ 0 h 907"/>
                  <a:gd name="T8" fmla="*/ 1 w 1"/>
                  <a:gd name="T9" fmla="*/ 907 h 90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07">
                    <a:moveTo>
                      <a:pt x="0" y="0"/>
                    </a:moveTo>
                    <a:lnTo>
                      <a:pt x="0" y="907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34" name="Freeform 25"/>
              <p:cNvSpPr>
                <a:spLocks/>
              </p:cNvSpPr>
              <p:nvPr/>
            </p:nvSpPr>
            <p:spPr bwMode="auto">
              <a:xfrm>
                <a:off x="1708" y="2540"/>
                <a:ext cx="1" cy="882"/>
              </a:xfrm>
              <a:custGeom>
                <a:avLst/>
                <a:gdLst>
                  <a:gd name="T0" fmla="*/ 0 w 1"/>
                  <a:gd name="T1" fmla="*/ 0 h 888"/>
                  <a:gd name="T2" fmla="*/ 0 w 1"/>
                  <a:gd name="T3" fmla="*/ 846 h 888"/>
                  <a:gd name="T4" fmla="*/ 0 60000 65536"/>
                  <a:gd name="T5" fmla="*/ 0 60000 65536"/>
                  <a:gd name="T6" fmla="*/ 0 w 1"/>
                  <a:gd name="T7" fmla="*/ 0 h 888"/>
                  <a:gd name="T8" fmla="*/ 1 w 1"/>
                  <a:gd name="T9" fmla="*/ 888 h 8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88">
                    <a:moveTo>
                      <a:pt x="0" y="0"/>
                    </a:moveTo>
                    <a:lnTo>
                      <a:pt x="0" y="888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35" name="Oval 26"/>
              <p:cNvSpPr>
                <a:spLocks noChangeArrowheads="1"/>
              </p:cNvSpPr>
              <p:nvPr/>
            </p:nvSpPr>
            <p:spPr bwMode="auto">
              <a:xfrm>
                <a:off x="2551" y="2481"/>
                <a:ext cx="50" cy="56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36" name="Text Box 27"/>
              <p:cNvSpPr txBox="1">
                <a:spLocks noChangeArrowheads="1"/>
              </p:cNvSpPr>
              <p:nvPr/>
            </p:nvSpPr>
            <p:spPr bwMode="auto">
              <a:xfrm>
                <a:off x="2309" y="2287"/>
                <a:ext cx="3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73437" name="Oval 28"/>
              <p:cNvSpPr>
                <a:spLocks noChangeArrowheads="1"/>
              </p:cNvSpPr>
              <p:nvPr/>
            </p:nvSpPr>
            <p:spPr bwMode="auto">
              <a:xfrm>
                <a:off x="3411" y="2481"/>
                <a:ext cx="50" cy="56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38" name="Oval 29"/>
              <p:cNvSpPr>
                <a:spLocks noChangeArrowheads="1"/>
              </p:cNvSpPr>
              <p:nvPr/>
            </p:nvSpPr>
            <p:spPr bwMode="auto">
              <a:xfrm>
                <a:off x="2551" y="3420"/>
                <a:ext cx="50" cy="56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39" name="Text Box 30"/>
              <p:cNvSpPr txBox="1">
                <a:spLocks noChangeArrowheads="1"/>
              </p:cNvSpPr>
              <p:nvPr/>
            </p:nvSpPr>
            <p:spPr bwMode="auto">
              <a:xfrm>
                <a:off x="2319" y="3331"/>
                <a:ext cx="3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73440" name="Oval 31"/>
              <p:cNvSpPr>
                <a:spLocks noChangeArrowheads="1"/>
              </p:cNvSpPr>
              <p:nvPr/>
            </p:nvSpPr>
            <p:spPr bwMode="auto">
              <a:xfrm>
                <a:off x="3411" y="3420"/>
                <a:ext cx="50" cy="56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41" name="Text Box 32"/>
              <p:cNvSpPr txBox="1">
                <a:spLocks noChangeArrowheads="1"/>
              </p:cNvSpPr>
              <p:nvPr/>
            </p:nvSpPr>
            <p:spPr bwMode="auto">
              <a:xfrm>
                <a:off x="3385" y="2287"/>
                <a:ext cx="3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73442" name="Text Box 33"/>
              <p:cNvSpPr txBox="1">
                <a:spLocks noChangeArrowheads="1"/>
              </p:cNvSpPr>
              <p:nvPr/>
            </p:nvSpPr>
            <p:spPr bwMode="auto">
              <a:xfrm>
                <a:off x="3433" y="3382"/>
                <a:ext cx="3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73443" name="Arc 34"/>
              <p:cNvSpPr>
                <a:spLocks/>
              </p:cNvSpPr>
              <p:nvPr/>
            </p:nvSpPr>
            <p:spPr bwMode="auto">
              <a:xfrm flipH="1">
                <a:off x="2279" y="3297"/>
                <a:ext cx="298" cy="33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 extrusionOk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1601" y="13436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44" name="Freeform 35"/>
              <p:cNvSpPr>
                <a:spLocks/>
              </p:cNvSpPr>
              <p:nvPr/>
            </p:nvSpPr>
            <p:spPr bwMode="auto">
              <a:xfrm>
                <a:off x="2588" y="2519"/>
                <a:ext cx="828" cy="928"/>
              </a:xfrm>
              <a:custGeom>
                <a:avLst/>
                <a:gdLst>
                  <a:gd name="T0" fmla="*/ 0 w 945"/>
                  <a:gd name="T1" fmla="*/ 886 h 935"/>
                  <a:gd name="T2" fmla="*/ 157 w 945"/>
                  <a:gd name="T3" fmla="*/ 336 h 935"/>
                  <a:gd name="T4" fmla="*/ 374 w 945"/>
                  <a:gd name="T5" fmla="*/ 0 h 935"/>
                  <a:gd name="T6" fmla="*/ 0 60000 65536"/>
                  <a:gd name="T7" fmla="*/ 0 60000 65536"/>
                  <a:gd name="T8" fmla="*/ 0 60000 65536"/>
                  <a:gd name="T9" fmla="*/ 0 w 945"/>
                  <a:gd name="T10" fmla="*/ 0 h 935"/>
                  <a:gd name="T11" fmla="*/ 945 w 945"/>
                  <a:gd name="T12" fmla="*/ 935 h 9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5" h="935">
                    <a:moveTo>
                      <a:pt x="0" y="935"/>
                    </a:moveTo>
                    <a:cubicBezTo>
                      <a:pt x="66" y="839"/>
                      <a:pt x="238" y="513"/>
                      <a:pt x="396" y="357"/>
                    </a:cubicBezTo>
                    <a:cubicBezTo>
                      <a:pt x="554" y="201"/>
                      <a:pt x="831" y="74"/>
                      <a:pt x="945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45" name="Freeform 36"/>
              <p:cNvSpPr>
                <a:spLocks/>
              </p:cNvSpPr>
              <p:nvPr/>
            </p:nvSpPr>
            <p:spPr bwMode="auto">
              <a:xfrm>
                <a:off x="2572" y="2527"/>
                <a:ext cx="92" cy="901"/>
              </a:xfrm>
              <a:custGeom>
                <a:avLst/>
                <a:gdLst>
                  <a:gd name="T0" fmla="*/ 0 w 105"/>
                  <a:gd name="T1" fmla="*/ 0 h 907"/>
                  <a:gd name="T2" fmla="*/ 41 w 105"/>
                  <a:gd name="T3" fmla="*/ 363 h 907"/>
                  <a:gd name="T4" fmla="*/ 0 w 105"/>
                  <a:gd name="T5" fmla="*/ 865 h 907"/>
                  <a:gd name="T6" fmla="*/ 0 60000 65536"/>
                  <a:gd name="T7" fmla="*/ 0 60000 65536"/>
                  <a:gd name="T8" fmla="*/ 0 60000 65536"/>
                  <a:gd name="T9" fmla="*/ 0 w 105"/>
                  <a:gd name="T10" fmla="*/ 0 h 907"/>
                  <a:gd name="T11" fmla="*/ 105 w 105"/>
                  <a:gd name="T12" fmla="*/ 907 h 9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" h="907">
                    <a:moveTo>
                      <a:pt x="0" y="0"/>
                    </a:moveTo>
                    <a:cubicBezTo>
                      <a:pt x="18" y="63"/>
                      <a:pt x="105" y="226"/>
                      <a:pt x="105" y="377"/>
                    </a:cubicBezTo>
                    <a:cubicBezTo>
                      <a:pt x="105" y="528"/>
                      <a:pt x="22" y="797"/>
                      <a:pt x="0" y="907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46" name="Freeform 37"/>
              <p:cNvSpPr>
                <a:spLocks/>
              </p:cNvSpPr>
              <p:nvPr/>
            </p:nvSpPr>
            <p:spPr bwMode="auto">
              <a:xfrm>
                <a:off x="3365" y="2537"/>
                <a:ext cx="68" cy="883"/>
              </a:xfrm>
              <a:custGeom>
                <a:avLst/>
                <a:gdLst>
                  <a:gd name="T0" fmla="*/ 33 w 77"/>
                  <a:gd name="T1" fmla="*/ 0 h 888"/>
                  <a:gd name="T2" fmla="*/ 0 w 77"/>
                  <a:gd name="T3" fmla="*/ 442 h 888"/>
                  <a:gd name="T4" fmla="*/ 33 w 77"/>
                  <a:gd name="T5" fmla="*/ 853 h 888"/>
                  <a:gd name="T6" fmla="*/ 0 60000 65536"/>
                  <a:gd name="T7" fmla="*/ 0 60000 65536"/>
                  <a:gd name="T8" fmla="*/ 0 60000 65536"/>
                  <a:gd name="T9" fmla="*/ 0 w 77"/>
                  <a:gd name="T10" fmla="*/ 0 h 888"/>
                  <a:gd name="T11" fmla="*/ 77 w 77"/>
                  <a:gd name="T12" fmla="*/ 888 h 8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" h="888">
                    <a:moveTo>
                      <a:pt x="77" y="0"/>
                    </a:moveTo>
                    <a:cubicBezTo>
                      <a:pt x="64" y="77"/>
                      <a:pt x="0" y="314"/>
                      <a:pt x="0" y="462"/>
                    </a:cubicBezTo>
                    <a:cubicBezTo>
                      <a:pt x="0" y="610"/>
                      <a:pt x="61" y="799"/>
                      <a:pt x="77" y="88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47" name="Arc 38"/>
              <p:cNvSpPr>
                <a:spLocks/>
              </p:cNvSpPr>
              <p:nvPr/>
            </p:nvSpPr>
            <p:spPr bwMode="auto">
              <a:xfrm rot="11179006" flipH="1">
                <a:off x="1712" y="2343"/>
                <a:ext cx="299" cy="33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 extrusionOk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619" y="16461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48" name="Oval 39"/>
              <p:cNvSpPr>
                <a:spLocks noChangeArrowheads="1"/>
              </p:cNvSpPr>
              <p:nvPr/>
            </p:nvSpPr>
            <p:spPr bwMode="auto">
              <a:xfrm>
                <a:off x="4059" y="2466"/>
                <a:ext cx="50" cy="57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49" name="Text Box 40"/>
              <p:cNvSpPr txBox="1">
                <a:spLocks noChangeArrowheads="1"/>
              </p:cNvSpPr>
              <p:nvPr/>
            </p:nvSpPr>
            <p:spPr bwMode="auto">
              <a:xfrm>
                <a:off x="3817" y="2272"/>
                <a:ext cx="3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73450" name="Oval 41"/>
              <p:cNvSpPr>
                <a:spLocks noChangeArrowheads="1"/>
              </p:cNvSpPr>
              <p:nvPr/>
            </p:nvSpPr>
            <p:spPr bwMode="auto">
              <a:xfrm>
                <a:off x="4919" y="2466"/>
                <a:ext cx="50" cy="57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51" name="Oval 42"/>
              <p:cNvSpPr>
                <a:spLocks noChangeArrowheads="1"/>
              </p:cNvSpPr>
              <p:nvPr/>
            </p:nvSpPr>
            <p:spPr bwMode="auto">
              <a:xfrm>
                <a:off x="4059" y="3404"/>
                <a:ext cx="50" cy="57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52" name="Text Box 43"/>
              <p:cNvSpPr txBox="1">
                <a:spLocks noChangeArrowheads="1"/>
              </p:cNvSpPr>
              <p:nvPr/>
            </p:nvSpPr>
            <p:spPr bwMode="auto">
              <a:xfrm>
                <a:off x="3833" y="3311"/>
                <a:ext cx="3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73453" name="Oval 44"/>
              <p:cNvSpPr>
                <a:spLocks noChangeArrowheads="1"/>
              </p:cNvSpPr>
              <p:nvPr/>
            </p:nvSpPr>
            <p:spPr bwMode="auto">
              <a:xfrm>
                <a:off x="4919" y="3404"/>
                <a:ext cx="50" cy="57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454" name="Text Box 45"/>
              <p:cNvSpPr txBox="1">
                <a:spLocks noChangeArrowheads="1"/>
              </p:cNvSpPr>
              <p:nvPr/>
            </p:nvSpPr>
            <p:spPr bwMode="auto">
              <a:xfrm>
                <a:off x="4892" y="2272"/>
                <a:ext cx="3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73455" name="Arc 46"/>
              <p:cNvSpPr>
                <a:spLocks/>
              </p:cNvSpPr>
              <p:nvPr/>
            </p:nvSpPr>
            <p:spPr bwMode="auto">
              <a:xfrm flipH="1">
                <a:off x="3787" y="3282"/>
                <a:ext cx="298" cy="33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 extrusionOk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1601" y="13436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56" name="Freeform 47"/>
              <p:cNvSpPr>
                <a:spLocks/>
              </p:cNvSpPr>
              <p:nvPr/>
            </p:nvSpPr>
            <p:spPr bwMode="auto">
              <a:xfrm>
                <a:off x="4096" y="2503"/>
                <a:ext cx="828" cy="929"/>
              </a:xfrm>
              <a:custGeom>
                <a:avLst/>
                <a:gdLst>
                  <a:gd name="T0" fmla="*/ 0 w 945"/>
                  <a:gd name="T1" fmla="*/ 893 h 935"/>
                  <a:gd name="T2" fmla="*/ 374 w 945"/>
                  <a:gd name="T3" fmla="*/ 0 h 935"/>
                  <a:gd name="T4" fmla="*/ 0 60000 65536"/>
                  <a:gd name="T5" fmla="*/ 0 60000 65536"/>
                  <a:gd name="T6" fmla="*/ 0 w 945"/>
                  <a:gd name="T7" fmla="*/ 0 h 935"/>
                  <a:gd name="T8" fmla="*/ 945 w 945"/>
                  <a:gd name="T9" fmla="*/ 935 h 9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5" h="935">
                    <a:moveTo>
                      <a:pt x="0" y="935"/>
                    </a:moveTo>
                    <a:lnTo>
                      <a:pt x="945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57" name="Freeform 48"/>
              <p:cNvSpPr>
                <a:spLocks/>
              </p:cNvSpPr>
              <p:nvPr/>
            </p:nvSpPr>
            <p:spPr bwMode="auto">
              <a:xfrm>
                <a:off x="4080" y="2512"/>
                <a:ext cx="1" cy="901"/>
              </a:xfrm>
              <a:custGeom>
                <a:avLst/>
                <a:gdLst>
                  <a:gd name="T0" fmla="*/ 0 w 1"/>
                  <a:gd name="T1" fmla="*/ 0 h 907"/>
                  <a:gd name="T2" fmla="*/ 0 w 1"/>
                  <a:gd name="T3" fmla="*/ 865 h 907"/>
                  <a:gd name="T4" fmla="*/ 0 60000 65536"/>
                  <a:gd name="T5" fmla="*/ 0 60000 65536"/>
                  <a:gd name="T6" fmla="*/ 0 w 1"/>
                  <a:gd name="T7" fmla="*/ 0 h 907"/>
                  <a:gd name="T8" fmla="*/ 1 w 1"/>
                  <a:gd name="T9" fmla="*/ 907 h 90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07">
                    <a:moveTo>
                      <a:pt x="0" y="0"/>
                    </a:moveTo>
                    <a:lnTo>
                      <a:pt x="0" y="907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58" name="Freeform 49"/>
              <p:cNvSpPr>
                <a:spLocks/>
              </p:cNvSpPr>
              <p:nvPr/>
            </p:nvSpPr>
            <p:spPr bwMode="auto">
              <a:xfrm>
                <a:off x="4941" y="2523"/>
                <a:ext cx="0" cy="881"/>
              </a:xfrm>
              <a:custGeom>
                <a:avLst/>
                <a:gdLst>
                  <a:gd name="T0" fmla="*/ 0 w 1"/>
                  <a:gd name="T1" fmla="*/ 0 h 888"/>
                  <a:gd name="T2" fmla="*/ 0 w 1"/>
                  <a:gd name="T3" fmla="*/ 839 h 888"/>
                  <a:gd name="T4" fmla="*/ 0 60000 65536"/>
                  <a:gd name="T5" fmla="*/ 0 60000 65536"/>
                  <a:gd name="T6" fmla="*/ 0 w 1"/>
                  <a:gd name="T7" fmla="*/ 0 h 888"/>
                  <a:gd name="T8" fmla="*/ 0 w 1"/>
                  <a:gd name="T9" fmla="*/ 888 h 8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88">
                    <a:moveTo>
                      <a:pt x="0" y="0"/>
                    </a:moveTo>
                    <a:lnTo>
                      <a:pt x="0" y="888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59" name="Freeform 50"/>
              <p:cNvSpPr>
                <a:spLocks/>
              </p:cNvSpPr>
              <p:nvPr/>
            </p:nvSpPr>
            <p:spPr bwMode="auto">
              <a:xfrm>
                <a:off x="3444" y="2519"/>
                <a:ext cx="66" cy="894"/>
              </a:xfrm>
              <a:custGeom>
                <a:avLst/>
                <a:gdLst>
                  <a:gd name="T0" fmla="*/ 0 w 75"/>
                  <a:gd name="T1" fmla="*/ 858 h 900"/>
                  <a:gd name="T2" fmla="*/ 31 w 75"/>
                  <a:gd name="T3" fmla="*/ 474 h 900"/>
                  <a:gd name="T4" fmla="*/ 6 w 75"/>
                  <a:gd name="T5" fmla="*/ 0 h 900"/>
                  <a:gd name="T6" fmla="*/ 0 60000 65536"/>
                  <a:gd name="T7" fmla="*/ 0 60000 65536"/>
                  <a:gd name="T8" fmla="*/ 0 60000 65536"/>
                  <a:gd name="T9" fmla="*/ 0 w 75"/>
                  <a:gd name="T10" fmla="*/ 0 h 900"/>
                  <a:gd name="T11" fmla="*/ 75 w 75"/>
                  <a:gd name="T12" fmla="*/ 900 h 9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" h="900">
                    <a:moveTo>
                      <a:pt x="0" y="900"/>
                    </a:moveTo>
                    <a:cubicBezTo>
                      <a:pt x="13" y="830"/>
                      <a:pt x="73" y="645"/>
                      <a:pt x="75" y="495"/>
                    </a:cubicBezTo>
                    <a:cubicBezTo>
                      <a:pt x="70" y="345"/>
                      <a:pt x="27" y="103"/>
                      <a:pt x="15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3460" name="Text Box 51"/>
              <p:cNvSpPr txBox="1">
                <a:spLocks noChangeArrowheads="1"/>
              </p:cNvSpPr>
              <p:nvPr/>
            </p:nvSpPr>
            <p:spPr bwMode="auto">
              <a:xfrm>
                <a:off x="4940" y="3358"/>
                <a:ext cx="3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43525ED-9AB8-450A-A573-A044AD573B3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6.2.3 </a:t>
            </a:r>
            <a:r>
              <a:rPr lang="zh-CN" altLang="en-US"/>
              <a:t>解（续）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90663"/>
            <a:ext cx="8340725" cy="29987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/>
              <a:t>（</a:t>
            </a:r>
            <a:r>
              <a:rPr lang="pt-BR" altLang="zh-CN"/>
              <a:t>3</a:t>
            </a:r>
            <a:r>
              <a:rPr lang="zh-CN" altLang="pt-BR"/>
              <a:t>）因为</a:t>
            </a:r>
            <a:r>
              <a:rPr lang="pt-BR" altLang="zh-CN"/>
              <a:t>B×D={&lt;b,1&gt;,&lt;b,2&gt;,&lt;c,1&gt;,&lt;c,2&gt;}</a:t>
            </a:r>
            <a:r>
              <a:rPr lang="zh-CN" altLang="pt-BR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/>
              <a:t>所以</a:t>
            </a:r>
            <a:r>
              <a:rPr lang="pt-BR" altLang="zh-CN"/>
              <a:t>A×(B×D)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zh-CN"/>
              <a:t>={&lt;a,&lt;b,1&gt;&gt;,&lt;a,&lt;b,2&gt;&gt;,&lt;a,&lt;c,1&gt;&gt;,&lt;a,&lt;c,2&gt;&gt;}</a:t>
            </a:r>
            <a:r>
              <a:rPr lang="zh-CN" altLang="pt-BR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>
                <a:solidFill>
                  <a:srgbClr val="FF0000"/>
                </a:solidFill>
              </a:rPr>
              <a:t>同理</a:t>
            </a:r>
            <a:r>
              <a:rPr lang="zh-CN" altLang="pt-BR"/>
              <a:t>，</a:t>
            </a:r>
            <a:r>
              <a:rPr lang="pt-BR" altLang="zh-CN"/>
              <a:t>(A×B)×D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zh-CN"/>
              <a:t>={&lt;&lt;a,b&gt;,1&gt;,&lt;&lt;a,b&gt;,2&gt;,&lt;&lt;a,c&gt;,1&gt;,&lt;&lt;a,c&gt;,2&gt;}</a:t>
            </a:r>
            <a:r>
              <a:rPr lang="zh-CN" altLang="pt-BR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5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2E8DCE1-26E3-45F5-8039-48D8C4A5F64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75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总结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064500" cy="445135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/>
              <a:t>利用关系图求关系</a:t>
            </a:r>
            <a:r>
              <a:rPr lang="en-US" altLang="zh-CN"/>
              <a:t>R</a:t>
            </a:r>
            <a:r>
              <a:rPr lang="zh-CN" altLang="en-US"/>
              <a:t>闭包的方法：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检查</a:t>
            </a:r>
            <a:r>
              <a:rPr lang="en-US" altLang="zh-CN"/>
              <a:t>R</a:t>
            </a:r>
            <a:r>
              <a:rPr lang="zh-CN" altLang="en-US"/>
              <a:t>的关系图，</a:t>
            </a:r>
            <a:r>
              <a:rPr lang="zh-CN" altLang="en-US">
                <a:solidFill>
                  <a:srgbClr val="0000CC"/>
                </a:solidFill>
              </a:rPr>
              <a:t>在没有环的结点处加上环</a:t>
            </a:r>
            <a:r>
              <a:rPr lang="zh-CN" altLang="en-US"/>
              <a:t>，可得</a:t>
            </a:r>
            <a:r>
              <a:rPr lang="en-US" altLang="zh-CN">
                <a:solidFill>
                  <a:srgbClr val="FF0000"/>
                </a:solidFill>
              </a:rPr>
              <a:t>r(R)</a:t>
            </a:r>
            <a:r>
              <a:rPr lang="zh-CN" altLang="en-US"/>
              <a:t>的关系图；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检查</a:t>
            </a:r>
            <a:r>
              <a:rPr lang="en-US" altLang="zh-CN"/>
              <a:t>R</a:t>
            </a:r>
            <a:r>
              <a:rPr lang="zh-CN" altLang="en-US"/>
              <a:t>的关系图，</a:t>
            </a:r>
            <a:r>
              <a:rPr lang="zh-CN" altLang="en-US">
                <a:solidFill>
                  <a:srgbClr val="0000CC"/>
                </a:solidFill>
              </a:rPr>
              <a:t>将每条单向边全部改成双向边，</a:t>
            </a:r>
            <a:r>
              <a:rPr lang="zh-CN" altLang="en-US"/>
              <a:t>可得</a:t>
            </a:r>
            <a:r>
              <a:rPr lang="en-US" altLang="zh-CN">
                <a:solidFill>
                  <a:srgbClr val="FF0000"/>
                </a:solidFill>
              </a:rPr>
              <a:t>s(R)</a:t>
            </a:r>
            <a:r>
              <a:rPr lang="zh-CN" altLang="en-US"/>
              <a:t>的关系图；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检查</a:t>
            </a:r>
            <a:r>
              <a:rPr lang="en-US" altLang="zh-CN"/>
              <a:t>R</a:t>
            </a:r>
            <a:r>
              <a:rPr lang="zh-CN" altLang="en-US"/>
              <a:t>的关系图，</a:t>
            </a:r>
            <a:r>
              <a:rPr lang="zh-CN" altLang="en-US">
                <a:solidFill>
                  <a:srgbClr val="0000CC"/>
                </a:solidFill>
              </a:rPr>
              <a:t>从每个结点出发，找到其终点，如果该结点到其终点没有边相连，就加上此边，</a:t>
            </a:r>
            <a:r>
              <a:rPr lang="zh-CN" altLang="en-US"/>
              <a:t>可得</a:t>
            </a:r>
            <a:r>
              <a:rPr lang="en-US" altLang="zh-CN">
                <a:solidFill>
                  <a:srgbClr val="FF0000"/>
                </a:solidFill>
              </a:rPr>
              <a:t>t(R)</a:t>
            </a:r>
            <a:r>
              <a:rPr lang="zh-CN" altLang="en-US"/>
              <a:t>的关系图。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79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67D64FD-1F76-41BF-84C5-3BB319C6B12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26400" cy="2743200"/>
          </a:xfrm>
        </p:spPr>
        <p:txBody>
          <a:bodyPr/>
          <a:lstStyle/>
          <a:p>
            <a:pPr marL="533400" indent="-5334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是集合</a:t>
            </a:r>
            <a:r>
              <a:rPr lang="en-US" altLang="zh-CN"/>
              <a:t>A</a:t>
            </a:r>
            <a:r>
              <a:rPr lang="zh-CN" altLang="en-US"/>
              <a:t>上的二元关系，则：</a:t>
            </a:r>
          </a:p>
          <a:p>
            <a:pPr marL="533400" indent="-5334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r(R)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R∪I</a:t>
            </a:r>
            <a:r>
              <a:rPr lang="en-US" altLang="zh-CN" baseline="-25000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  <a:p>
            <a:pPr marL="533400" indent="-5334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s(R)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R∪R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  <a:p>
            <a:pPr marL="533400" indent="-5334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t(R)</a:t>
            </a:r>
            <a:r>
              <a:rPr lang="zh-CN" altLang="en-US">
                <a:solidFill>
                  <a:srgbClr val="FF0000"/>
                </a:solidFill>
              </a:rPr>
              <a:t>＝    ，若</a:t>
            </a:r>
            <a:r>
              <a:rPr lang="en-US" altLang="zh-CN">
                <a:solidFill>
                  <a:srgbClr val="FF0000"/>
                </a:solidFill>
              </a:rPr>
              <a:t>|A|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，则</a:t>
            </a:r>
            <a:r>
              <a:rPr lang="en-US" altLang="zh-CN">
                <a:solidFill>
                  <a:srgbClr val="FF0000"/>
                </a:solidFill>
              </a:rPr>
              <a:t>t(R)</a:t>
            </a:r>
            <a:r>
              <a:rPr lang="zh-CN" altLang="en-US">
                <a:solidFill>
                  <a:srgbClr val="FF0000"/>
                </a:solidFill>
              </a:rPr>
              <a:t>＝    。</a:t>
            </a:r>
          </a:p>
        </p:txBody>
      </p:sp>
      <p:graphicFrame>
        <p:nvGraphicFramePr>
          <p:cNvPr id="1613827" name="Object 3"/>
          <p:cNvGraphicFramePr>
            <a:graphicFrameLocks noChangeAspect="1"/>
          </p:cNvGraphicFramePr>
          <p:nvPr/>
        </p:nvGraphicFramePr>
        <p:xfrm>
          <a:off x="2700338" y="3454400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1" name="Equation" r:id="rId4" imgW="333344" imgH="371543" progId="Equation.3">
                  <p:embed/>
                </p:oleObj>
              </mc:Choice>
              <mc:Fallback>
                <p:oleObj name="Equation" r:id="rId4" imgW="333344" imgH="37154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454400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8" name="Object 4"/>
          <p:cNvGraphicFramePr>
            <a:graphicFrameLocks noChangeAspect="1"/>
          </p:cNvGraphicFramePr>
          <p:nvPr/>
        </p:nvGraphicFramePr>
        <p:xfrm>
          <a:off x="6967538" y="3429000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2" name="Equation" r:id="rId6" imgW="333344" imgH="371543" progId="Equation.3">
                  <p:embed/>
                </p:oleObj>
              </mc:Choice>
              <mc:Fallback>
                <p:oleObj name="Equation" r:id="rId6" imgW="333344" imgH="3715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3429000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6.5.1</a:t>
            </a:r>
            <a:endParaRPr lang="en-US" altLang="zh-CN" sz="32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26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257D648-30EF-443B-A417-1A7F9CB60EB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615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331913"/>
            <a:ext cx="8318500" cy="5121275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/>
              <a:t>(1)</a:t>
            </a:r>
            <a:r>
              <a:rPr lang="en-US" altLang="zh-CN" sz="2500">
                <a:solidFill>
                  <a:srgbClr val="0000CC"/>
                </a:solidFill>
              </a:rPr>
              <a:t>(</a:t>
            </a:r>
            <a:r>
              <a:rPr lang="zh-CN" altLang="en-US" sz="2500">
                <a:solidFill>
                  <a:srgbClr val="0000CC"/>
                </a:solidFill>
              </a:rPr>
              <a:t>方法一</a:t>
            </a:r>
            <a:r>
              <a:rPr lang="en-US" altLang="zh-CN" sz="2500">
                <a:solidFill>
                  <a:srgbClr val="0000CC"/>
                </a:solidFill>
              </a:rPr>
              <a:t>)</a:t>
            </a:r>
            <a:r>
              <a:rPr lang="zh-CN" altLang="en-US" sz="2500"/>
              <a:t>根据自反闭包的定义直接证明，即证</a:t>
            </a:r>
            <a:r>
              <a:rPr lang="en-US" altLang="zh-CN" sz="2500"/>
              <a:t>R</a:t>
            </a:r>
            <a:r>
              <a:rPr lang="en-US" altLang="en-US" sz="2500"/>
              <a:t>∪</a:t>
            </a:r>
            <a:r>
              <a:rPr lang="en-US" altLang="zh-CN" sz="2500"/>
              <a:t>I</a:t>
            </a:r>
            <a:r>
              <a:rPr lang="en-US" altLang="zh-CN" sz="2500" baseline="-25000"/>
              <a:t>A</a:t>
            </a:r>
            <a:r>
              <a:rPr lang="zh-CN" altLang="en-US" sz="2500"/>
              <a:t>是自反闭包。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>
                <a:solidFill>
                  <a:srgbClr val="FF0000"/>
                </a:solidFill>
              </a:rPr>
              <a:t>1</a:t>
            </a:r>
            <a:r>
              <a:rPr lang="zh-CN" altLang="en-US" sz="2500">
                <a:solidFill>
                  <a:srgbClr val="FF0000"/>
                </a:solidFill>
              </a:rPr>
              <a:t>）显然</a:t>
            </a:r>
            <a:r>
              <a:rPr lang="en-US" altLang="zh-CN" sz="2500">
                <a:solidFill>
                  <a:srgbClr val="FF0000"/>
                </a:solidFill>
              </a:rPr>
              <a:t>R</a:t>
            </a:r>
            <a:r>
              <a:rPr lang="en-US" altLang="zh-CN" sz="2500" noProof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FF0000"/>
                </a:solidFill>
              </a:rPr>
              <a:t>R</a:t>
            </a:r>
            <a:r>
              <a:rPr lang="en-US" altLang="en-US" sz="2500">
                <a:solidFill>
                  <a:srgbClr val="FF0000"/>
                </a:solidFill>
              </a:rPr>
              <a:t>∪</a:t>
            </a:r>
            <a:r>
              <a:rPr lang="en-US" altLang="zh-CN" sz="2500">
                <a:solidFill>
                  <a:srgbClr val="FF0000"/>
                </a:solidFill>
              </a:rPr>
              <a:t>I</a:t>
            </a:r>
            <a:r>
              <a:rPr lang="en-US" altLang="zh-CN" sz="2500" baseline="-25000">
                <a:solidFill>
                  <a:srgbClr val="FF0000"/>
                </a:solidFill>
              </a:rPr>
              <a:t>A</a:t>
            </a:r>
            <a:r>
              <a:rPr lang="en-US" altLang="zh-CN" sz="2500">
                <a:solidFill>
                  <a:srgbClr val="FF0000"/>
                </a:solidFill>
              </a:rPr>
              <a:t> </a:t>
            </a:r>
            <a:r>
              <a:rPr lang="zh-CN" altLang="en-US" sz="2500">
                <a:solidFill>
                  <a:srgbClr val="FF0000"/>
                </a:solidFill>
              </a:rPr>
              <a:t>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>
                <a:solidFill>
                  <a:srgbClr val="FF0000"/>
                </a:solidFill>
              </a:rPr>
              <a:t>2</a:t>
            </a:r>
            <a:r>
              <a:rPr lang="zh-CN" altLang="en-US" sz="2500">
                <a:solidFill>
                  <a:srgbClr val="FF0000"/>
                </a:solidFill>
              </a:rPr>
              <a:t>）证明</a:t>
            </a:r>
            <a:r>
              <a:rPr lang="en-US" altLang="zh-CN" sz="2500">
                <a:solidFill>
                  <a:srgbClr val="FF0000"/>
                </a:solidFill>
              </a:rPr>
              <a:t>R</a:t>
            </a:r>
            <a:r>
              <a:rPr lang="en-US" altLang="en-US" sz="2500">
                <a:solidFill>
                  <a:srgbClr val="FF0000"/>
                </a:solidFill>
              </a:rPr>
              <a:t>∪</a:t>
            </a:r>
            <a:r>
              <a:rPr lang="en-US" altLang="zh-CN" sz="2500">
                <a:solidFill>
                  <a:srgbClr val="FF0000"/>
                </a:solidFill>
              </a:rPr>
              <a:t>I</a:t>
            </a:r>
            <a:r>
              <a:rPr lang="en-US" altLang="zh-CN" sz="2500" baseline="-25000">
                <a:solidFill>
                  <a:srgbClr val="FF0000"/>
                </a:solidFill>
              </a:rPr>
              <a:t>A</a:t>
            </a:r>
            <a:r>
              <a:rPr lang="zh-CN" altLang="en-US" sz="2500">
                <a:solidFill>
                  <a:srgbClr val="FF0000"/>
                </a:solidFill>
              </a:rPr>
              <a:t>是自反的。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500"/>
              <a:t>显然</a:t>
            </a:r>
            <a:r>
              <a:rPr lang="en-US" altLang="zh-CN" sz="2500"/>
              <a:t>I</a:t>
            </a:r>
            <a:r>
              <a:rPr lang="en-US" altLang="zh-CN" sz="2500" baseline="-25000"/>
              <a:t>A</a:t>
            </a:r>
            <a:r>
              <a:rPr lang="en-US" altLang="zh-CN" sz="2500" noProof="1">
                <a:solidFill>
                  <a:srgbClr val="0000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500"/>
              <a:t>R</a:t>
            </a:r>
            <a:r>
              <a:rPr lang="en-US" altLang="en-US" sz="2500"/>
              <a:t>∪</a:t>
            </a:r>
            <a:r>
              <a:rPr lang="en-US" altLang="zh-CN" sz="2500"/>
              <a:t>I</a:t>
            </a:r>
            <a:r>
              <a:rPr lang="en-US" altLang="zh-CN" sz="2500" baseline="-25000"/>
              <a:t>A</a:t>
            </a:r>
            <a:r>
              <a:rPr lang="zh-CN" altLang="en-US" sz="2500"/>
              <a:t>，根据定理</a:t>
            </a:r>
            <a:r>
              <a:rPr lang="en-US" altLang="zh-CN" sz="2500"/>
              <a:t>6.4.1</a:t>
            </a:r>
            <a:r>
              <a:rPr lang="zh-CN" altLang="en-US" sz="2500"/>
              <a:t>知，</a:t>
            </a:r>
            <a:r>
              <a:rPr lang="en-US" altLang="zh-CN" sz="2500"/>
              <a:t>R</a:t>
            </a:r>
            <a:r>
              <a:rPr lang="en-US" altLang="en-US" sz="2500"/>
              <a:t>∪</a:t>
            </a:r>
            <a:r>
              <a:rPr lang="en-US" altLang="zh-CN" sz="2500"/>
              <a:t>I</a:t>
            </a:r>
            <a:r>
              <a:rPr lang="en-US" altLang="zh-CN" sz="2500" baseline="-25000"/>
              <a:t>A</a:t>
            </a:r>
            <a:r>
              <a:rPr lang="zh-CN" altLang="en-US" sz="2500"/>
              <a:t>是自反的；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>
                <a:solidFill>
                  <a:srgbClr val="FF0000"/>
                </a:solidFill>
              </a:rPr>
              <a:t>3</a:t>
            </a:r>
            <a:r>
              <a:rPr lang="zh-CN" altLang="en-US" sz="2500">
                <a:solidFill>
                  <a:srgbClr val="FF0000"/>
                </a:solidFill>
              </a:rPr>
              <a:t>）证明对任何包含</a:t>
            </a:r>
            <a:r>
              <a:rPr lang="en-US" altLang="zh-CN" sz="2500">
                <a:solidFill>
                  <a:srgbClr val="FF0000"/>
                </a:solidFill>
              </a:rPr>
              <a:t>R</a:t>
            </a:r>
            <a:r>
              <a:rPr lang="zh-CN" altLang="en-US" sz="2500">
                <a:solidFill>
                  <a:srgbClr val="FF0000"/>
                </a:solidFill>
              </a:rPr>
              <a:t>的自反关系</a:t>
            </a:r>
            <a:r>
              <a:rPr lang="en-US" altLang="zh-CN" sz="2500">
                <a:solidFill>
                  <a:srgbClr val="FF0000"/>
                </a:solidFill>
              </a:rPr>
              <a:t>R</a:t>
            </a:r>
            <a:r>
              <a:rPr lang="zh-CN" altLang="en-US" sz="2500">
                <a:solidFill>
                  <a:srgbClr val="FF0000"/>
                </a:solidFill>
              </a:rPr>
              <a:t>，都有</a:t>
            </a:r>
            <a:r>
              <a:rPr lang="en-US" altLang="zh-CN" sz="2500">
                <a:solidFill>
                  <a:srgbClr val="FF0000"/>
                </a:solidFill>
              </a:rPr>
              <a:t>R</a:t>
            </a:r>
            <a:r>
              <a:rPr lang="en-US" altLang="en-US" sz="2500">
                <a:solidFill>
                  <a:srgbClr val="FF0000"/>
                </a:solidFill>
              </a:rPr>
              <a:t>∪</a:t>
            </a:r>
            <a:r>
              <a:rPr lang="en-US" altLang="zh-CN" sz="2500">
                <a:solidFill>
                  <a:srgbClr val="FF0000"/>
                </a:solidFill>
              </a:rPr>
              <a:t>I</a:t>
            </a:r>
            <a:r>
              <a:rPr lang="en-US" altLang="zh-CN" sz="2500" baseline="-25000">
                <a:solidFill>
                  <a:srgbClr val="FF0000"/>
                </a:solidFill>
              </a:rPr>
              <a:t>A</a:t>
            </a:r>
            <a:r>
              <a:rPr lang="en-US" altLang="zh-CN" sz="2500">
                <a:solidFill>
                  <a:srgbClr val="FF0000"/>
                </a:solidFill>
              </a:rPr>
              <a:t> </a:t>
            </a:r>
            <a:r>
              <a:rPr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FF0000"/>
                </a:solidFill>
              </a:rPr>
              <a:t>R′</a:t>
            </a:r>
            <a:endParaRPr lang="zh-CN" altLang="en-US" sz="2500">
              <a:solidFill>
                <a:srgbClr val="FF0000"/>
              </a:solidFill>
            </a:endParaRPr>
          </a:p>
          <a:p>
            <a:pPr marL="533400" indent="-533400"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500"/>
              <a:t>因为 </a:t>
            </a:r>
            <a:r>
              <a:rPr lang="en-US" altLang="zh-CN" sz="2500"/>
              <a:t>R</a:t>
            </a:r>
            <a:r>
              <a:rPr lang="zh-CN" altLang="en-US" sz="2500">
                <a:sym typeface="Symbol" panose="05050102010706020507" pitchFamily="18" charset="2"/>
              </a:rPr>
              <a:t></a:t>
            </a:r>
            <a:r>
              <a:rPr lang="en-US" altLang="zh-CN" sz="2500"/>
              <a:t>R′</a:t>
            </a:r>
            <a:r>
              <a:rPr lang="zh-CN" altLang="en-US" sz="2500"/>
              <a:t>。			</a:t>
            </a:r>
            <a:r>
              <a:rPr lang="en-US" altLang="zh-CN" sz="2500"/>
              <a:t>(6.5.1)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500"/>
              <a:t>又因为</a:t>
            </a:r>
            <a:r>
              <a:rPr lang="en-US" altLang="zh-CN" sz="2500"/>
              <a:t>R′</a:t>
            </a:r>
            <a:r>
              <a:rPr lang="zh-CN" altLang="en-US" sz="2500"/>
              <a:t>是自反的，由定理</a:t>
            </a:r>
            <a:r>
              <a:rPr lang="en-US" altLang="zh-CN" sz="2500"/>
              <a:t>6.4.1</a:t>
            </a:r>
            <a:r>
              <a:rPr lang="zh-CN" altLang="en-US" sz="2500"/>
              <a:t>，有</a:t>
            </a:r>
          </a:p>
          <a:p>
            <a:pPr marL="533400" indent="-533400"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/>
              <a:t>I</a:t>
            </a:r>
            <a:r>
              <a:rPr lang="en-US" altLang="zh-CN" sz="2500" baseline="-25000"/>
              <a:t>A</a:t>
            </a:r>
            <a:r>
              <a:rPr lang="zh-CN" altLang="en-US" sz="2500">
                <a:sym typeface="Symbol" panose="05050102010706020507" pitchFamily="18" charset="2"/>
              </a:rPr>
              <a:t></a:t>
            </a:r>
            <a:r>
              <a:rPr lang="en-US" altLang="zh-CN" sz="2500"/>
              <a:t>R′</a:t>
            </a:r>
            <a:r>
              <a:rPr lang="zh-CN" altLang="en-US" sz="2500"/>
              <a:t>。			</a:t>
            </a:r>
            <a:r>
              <a:rPr lang="en-US" altLang="zh-CN" sz="2500"/>
              <a:t>(6.5.2)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500"/>
              <a:t>于是，根据式</a:t>
            </a:r>
            <a:r>
              <a:rPr lang="en-US" altLang="zh-CN" sz="2500"/>
              <a:t>(6.5.1)</a:t>
            </a:r>
            <a:r>
              <a:rPr lang="zh-CN" altLang="en-US" sz="2500"/>
              <a:t>和</a:t>
            </a:r>
            <a:r>
              <a:rPr lang="en-US" altLang="zh-CN" sz="2500"/>
              <a:t>(6.5.2)</a:t>
            </a:r>
            <a:r>
              <a:rPr lang="zh-CN" altLang="en-US" sz="2500"/>
              <a:t>，有</a:t>
            </a:r>
            <a:r>
              <a:rPr lang="en-US" altLang="zh-CN" sz="2500"/>
              <a:t>R</a:t>
            </a:r>
            <a:r>
              <a:rPr lang="en-US" altLang="en-US" sz="2500"/>
              <a:t>∪</a:t>
            </a:r>
            <a:r>
              <a:rPr lang="en-US" altLang="zh-CN" sz="2500"/>
              <a:t>I</a:t>
            </a:r>
            <a:r>
              <a:rPr lang="en-US" altLang="zh-CN" sz="2500" baseline="-25000"/>
              <a:t>A</a:t>
            </a:r>
            <a:r>
              <a:rPr lang="zh-CN" altLang="en-US" sz="2500">
                <a:sym typeface="Symbol" panose="05050102010706020507" pitchFamily="18" charset="2"/>
              </a:rPr>
              <a:t></a:t>
            </a:r>
            <a:r>
              <a:rPr lang="en-US" altLang="zh-CN" sz="2500"/>
              <a:t>R′</a:t>
            </a:r>
            <a:endParaRPr lang="zh-CN" altLang="en-US" sz="2500"/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500"/>
              <a:t>从而，根据自反闭包的定义知</a:t>
            </a:r>
            <a:r>
              <a:rPr lang="en-US" altLang="zh-CN" sz="2500"/>
              <a:t>r(R)= R</a:t>
            </a:r>
            <a:r>
              <a:rPr lang="en-US" altLang="en-US" sz="2500"/>
              <a:t>∪</a:t>
            </a:r>
            <a:r>
              <a:rPr lang="en-US" altLang="zh-CN" sz="2500"/>
              <a:t>I</a:t>
            </a:r>
            <a:r>
              <a:rPr lang="en-US" altLang="zh-CN" sz="2500" baseline="-25000"/>
              <a:t>A</a:t>
            </a:r>
            <a:r>
              <a:rPr lang="en-US" altLang="zh-CN" sz="2500"/>
              <a:t> </a:t>
            </a:r>
            <a:r>
              <a:rPr lang="zh-CN" altLang="en-US" sz="2500"/>
              <a:t>。</a:t>
            </a:r>
          </a:p>
        </p:txBody>
      </p:sp>
      <p:sp>
        <p:nvSpPr>
          <p:cNvPr id="279556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417513"/>
            <a:ext cx="8064500" cy="923925"/>
          </a:xfrm>
        </p:spPr>
        <p:txBody>
          <a:bodyPr/>
          <a:lstStyle/>
          <a:p>
            <a:pPr eaLnBrk="1" hangingPunct="1"/>
            <a:r>
              <a:rPr lang="zh-CN" altLang="en-US"/>
              <a:t>证明</a:t>
            </a:r>
            <a:r>
              <a:rPr lang="en-US" altLang="zh-CN"/>
              <a:t>(1)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5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5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15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15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15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15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5E23270-778A-44A1-954D-78A533ED4CC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81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US" altLang="zh-CN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27088" y="1955800"/>
            <a:ext cx="5111750" cy="952500"/>
            <a:chOff x="476" y="1207"/>
            <a:chExt cx="3220" cy="600"/>
          </a:xfrm>
        </p:grpSpPr>
        <p:sp>
          <p:nvSpPr>
            <p:cNvPr id="281624" name="Rectangle 4"/>
            <p:cNvSpPr>
              <a:spLocks noChangeArrowheads="1"/>
            </p:cNvSpPr>
            <p:nvPr/>
          </p:nvSpPr>
          <p:spPr bwMode="auto">
            <a:xfrm>
              <a:off x="476" y="1336"/>
              <a:ext cx="322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>
              <a:spAutoFit/>
            </a:bodyPr>
            <a:lstStyle>
              <a:lvl1pPr marL="457200" indent="-4572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AutoNum type="arabicParenR"/>
              </a:pPr>
              <a:r>
                <a:rPr kumimoji="1" lang="zh-CN" altLang="en-US"/>
                <a:t>首先证明</a:t>
              </a:r>
              <a:r>
                <a:rPr kumimoji="1" lang="en-US" altLang="zh-CN"/>
                <a:t>t(R)</a:t>
              </a:r>
              <a:r>
                <a:rPr lang="zh-CN" altLang="en-US">
                  <a:sym typeface="Symbol" panose="05050102010706020507" pitchFamily="18" charset="2"/>
                </a:rPr>
                <a:t>   </a:t>
              </a:r>
              <a:r>
                <a:rPr kumimoji="1" lang="en-US" altLang="zh-CN">
                  <a:solidFill>
                    <a:srgbClr val="FF0000"/>
                  </a:solidFill>
                </a:rPr>
                <a:t>  </a:t>
              </a:r>
              <a:endParaRPr kumimoji="1"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281625" name="Object 5"/>
            <p:cNvGraphicFramePr>
              <a:graphicFrameLocks noChangeAspect="1"/>
            </p:cNvGraphicFramePr>
            <p:nvPr/>
          </p:nvGraphicFramePr>
          <p:xfrm>
            <a:off x="2318" y="1207"/>
            <a:ext cx="53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1" name="Equation" r:id="rId4" imgW="333344" imgH="371543" progId="Equation.3">
                    <p:embed/>
                  </p:oleObj>
                </mc:Choice>
                <mc:Fallback>
                  <p:oleObj name="Equation" r:id="rId4" imgW="333344" imgH="37154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" y="1207"/>
                          <a:ext cx="53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00050" y="1196975"/>
            <a:ext cx="7772400" cy="906463"/>
            <a:chOff x="252" y="754"/>
            <a:chExt cx="4896" cy="571"/>
          </a:xfrm>
        </p:grpSpPr>
        <p:sp>
          <p:nvSpPr>
            <p:cNvPr id="281622" name="Rectangle 7"/>
            <p:cNvSpPr>
              <a:spLocks noChangeArrowheads="1"/>
            </p:cNvSpPr>
            <p:nvPr/>
          </p:nvSpPr>
          <p:spPr bwMode="auto">
            <a:xfrm>
              <a:off x="252" y="783"/>
              <a:ext cx="4896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>
              <a:spAutoFit/>
            </a:bodyPr>
            <a:lstStyle>
              <a:lvl1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kumimoji="1" lang="zh-CN" altLang="en-US"/>
                <a:t>）按定义证明的方法直接证明</a:t>
              </a:r>
              <a:r>
                <a:rPr kumimoji="1" lang="en-US" altLang="zh-CN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t(R)</a:t>
              </a:r>
              <a:r>
                <a:rPr kumimoji="1" lang="zh-CN" altLang="en-US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＝ 。</a:t>
              </a:r>
            </a:p>
          </p:txBody>
        </p:sp>
        <p:graphicFrame>
          <p:nvGraphicFramePr>
            <p:cNvPr id="281623" name="Object 8"/>
            <p:cNvGraphicFramePr>
              <a:graphicFrameLocks noChangeAspect="1"/>
            </p:cNvGraphicFramePr>
            <p:nvPr/>
          </p:nvGraphicFramePr>
          <p:xfrm>
            <a:off x="4228" y="754"/>
            <a:ext cx="51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2" name="Equation" r:id="rId6" imgW="333344" imgH="371543" progId="Equation.3">
                    <p:embed/>
                  </p:oleObj>
                </mc:Choice>
                <mc:Fallback>
                  <p:oleObj name="Equation" r:id="rId6" imgW="333344" imgH="37154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754"/>
                          <a:ext cx="512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16013" y="2759075"/>
            <a:ext cx="7254875" cy="762000"/>
            <a:chOff x="1366" y="1776"/>
            <a:chExt cx="4570" cy="480"/>
          </a:xfrm>
        </p:grpSpPr>
        <p:graphicFrame>
          <p:nvGraphicFramePr>
            <p:cNvPr id="281619" name="Object 10"/>
            <p:cNvGraphicFramePr>
              <a:graphicFrameLocks noChangeAspect="1"/>
            </p:cNvGraphicFramePr>
            <p:nvPr/>
          </p:nvGraphicFramePr>
          <p:xfrm>
            <a:off x="3906" y="1776"/>
            <a:ext cx="43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3" name="Equation" r:id="rId8" imgW="333344" imgH="371543" progId="Equation.3">
                    <p:embed/>
                  </p:oleObj>
                </mc:Choice>
                <mc:Fallback>
                  <p:oleObj name="Equation" r:id="rId8" imgW="333344" imgH="37154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1776"/>
                          <a:ext cx="43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20" name="Object 11"/>
            <p:cNvGraphicFramePr>
              <a:graphicFrameLocks noChangeAspect="1"/>
            </p:cNvGraphicFramePr>
            <p:nvPr/>
          </p:nvGraphicFramePr>
          <p:xfrm>
            <a:off x="3056" y="1776"/>
            <a:ext cx="43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4" name="Equation" r:id="rId10" imgW="333344" imgH="371543" progId="Equation.3">
                    <p:embed/>
                  </p:oleObj>
                </mc:Choice>
                <mc:Fallback>
                  <p:oleObj name="Equation" r:id="rId10" imgW="333344" imgH="37154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1776"/>
                          <a:ext cx="43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1621" name="Rectangle 12"/>
            <p:cNvSpPr>
              <a:spLocks noChangeArrowheads="1"/>
            </p:cNvSpPr>
            <p:nvPr/>
          </p:nvSpPr>
          <p:spPr bwMode="auto">
            <a:xfrm>
              <a:off x="1366" y="1837"/>
              <a:ext cx="45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/>
                <a:t>此时需要证明</a:t>
              </a:r>
              <a:r>
                <a:rPr kumimoji="1" lang="en-US" altLang="zh-CN">
                  <a:solidFill>
                    <a:srgbClr val="FF0000"/>
                  </a:solidFill>
                </a:rPr>
                <a:t>R</a:t>
              </a:r>
              <a:r>
                <a:rPr lang="zh-CN" altLang="en-US">
                  <a:sym typeface="Symbol" panose="05050102010706020507" pitchFamily="18" charset="2"/>
                </a:rPr>
                <a:t></a:t>
              </a:r>
              <a:r>
                <a:rPr kumimoji="1" lang="en-US" altLang="zh-CN">
                  <a:solidFill>
                    <a:srgbClr val="FF0000"/>
                  </a:solidFill>
                </a:rPr>
                <a:t>    </a:t>
              </a:r>
              <a:r>
                <a:rPr kumimoji="1" lang="zh-CN" altLang="en-US"/>
                <a:t>并且   是可传递的。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116013" y="3373438"/>
            <a:ext cx="7200900" cy="952500"/>
            <a:chOff x="703" y="2043"/>
            <a:chExt cx="4536" cy="600"/>
          </a:xfrm>
        </p:grpSpPr>
        <p:sp>
          <p:nvSpPr>
            <p:cNvPr id="1617934" name="Rectangle 14"/>
            <p:cNvSpPr>
              <a:spLocks noChangeArrowheads="1"/>
            </p:cNvSpPr>
            <p:nvPr/>
          </p:nvSpPr>
          <p:spPr bwMode="auto">
            <a:xfrm>
              <a:off x="703" y="2147"/>
              <a:ext cx="453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342900" indent="-342900" algn="just" eaLnBrk="1" hangingPunct="1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a)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因为     </a:t>
              </a:r>
              <a:r>
                <a:rPr kumimoji="1" lang="zh-CN" altLang="en-US" sz="2800" b="1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＝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R∪R</a:t>
              </a:r>
              <a:r>
                <a:rPr kumimoji="1" lang="en-US" altLang="zh-CN" sz="2800" b="1" baseline="30000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∪R</a:t>
              </a:r>
              <a:r>
                <a:rPr kumimoji="1" lang="en-US" altLang="zh-CN" sz="2800" b="1" baseline="30000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∪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Times New Roman"/>
                  <a:ea typeface="黑体" pitchFamily="2" charset="-122"/>
                </a:rPr>
                <a:t>…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，所以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zh-CN" altLang="en-US" sz="2800" b="1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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281617" name="Object 15"/>
            <p:cNvGraphicFramePr>
              <a:graphicFrameLocks noChangeAspect="1"/>
            </p:cNvGraphicFramePr>
            <p:nvPr/>
          </p:nvGraphicFramePr>
          <p:xfrm>
            <a:off x="1490" y="2043"/>
            <a:ext cx="54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5" name="Equation" r:id="rId12" imgW="333344" imgH="371543" progId="Equation.3">
                    <p:embed/>
                  </p:oleObj>
                </mc:Choice>
                <mc:Fallback>
                  <p:oleObj name="Equation" r:id="rId12" imgW="333344" imgH="37154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2043"/>
                          <a:ext cx="54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18" name="Object 16"/>
            <p:cNvGraphicFramePr>
              <a:graphicFrameLocks noChangeAspect="1"/>
            </p:cNvGraphicFramePr>
            <p:nvPr/>
          </p:nvGraphicFramePr>
          <p:xfrm>
            <a:off x="4558" y="2043"/>
            <a:ext cx="54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6" name="Equation" r:id="rId14" imgW="333344" imgH="371543" progId="Equation.3">
                    <p:embed/>
                  </p:oleObj>
                </mc:Choice>
                <mc:Fallback>
                  <p:oleObj name="Equation" r:id="rId14" imgW="333344" imgH="37154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043"/>
                          <a:ext cx="54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16013" y="4176713"/>
            <a:ext cx="7254875" cy="906462"/>
            <a:chOff x="703" y="2568"/>
            <a:chExt cx="4570" cy="571"/>
          </a:xfrm>
        </p:grpSpPr>
        <p:graphicFrame>
          <p:nvGraphicFramePr>
            <p:cNvPr id="281614" name="Object 18"/>
            <p:cNvGraphicFramePr>
              <a:graphicFrameLocks noChangeAspect="1"/>
            </p:cNvGraphicFramePr>
            <p:nvPr/>
          </p:nvGraphicFramePr>
          <p:xfrm>
            <a:off x="1996" y="2568"/>
            <a:ext cx="51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7" name="Equation" r:id="rId16" imgW="333344" imgH="371543" progId="Equation.3">
                    <p:embed/>
                  </p:oleObj>
                </mc:Choice>
                <mc:Fallback>
                  <p:oleObj name="Equation" r:id="rId16" imgW="333344" imgH="37154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2568"/>
                          <a:ext cx="512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7939" name="Rectangle 19"/>
            <p:cNvSpPr>
              <a:spLocks noChangeArrowheads="1"/>
            </p:cNvSpPr>
            <p:nvPr/>
          </p:nvSpPr>
          <p:spPr bwMode="auto">
            <a:xfrm>
              <a:off x="703" y="2709"/>
              <a:ext cx="4570" cy="32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b)</a:t>
              </a:r>
              <a:r>
                <a:rPr kumimoji="1" lang="en-US" altLang="zh-CN" sz="28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下面证明    是可传递的。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71550" y="4900613"/>
            <a:ext cx="8064500" cy="987425"/>
            <a:chOff x="431" y="905"/>
            <a:chExt cx="5080" cy="622"/>
          </a:xfrm>
        </p:grpSpPr>
        <p:sp>
          <p:nvSpPr>
            <p:cNvPr id="281611" name="Rectangle 32"/>
            <p:cNvSpPr>
              <a:spLocks noChangeArrowheads="1"/>
            </p:cNvSpPr>
            <p:nvPr/>
          </p:nvSpPr>
          <p:spPr bwMode="auto">
            <a:xfrm>
              <a:off x="431" y="939"/>
              <a:ext cx="508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>
              <a:spAutoFit/>
            </a:bodyPr>
            <a:lstStyle>
              <a:lvl1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zh-CN" altLang="en-US"/>
                <a:t>对任意</a:t>
              </a:r>
              <a:r>
                <a:rPr kumimoji="1" lang="en-US" altLang="zh-CN"/>
                <a:t>a,b,c∈A</a:t>
              </a:r>
              <a:r>
                <a:rPr kumimoji="1" lang="zh-CN" altLang="en-US"/>
                <a:t>，若</a:t>
              </a:r>
              <a:r>
                <a:rPr kumimoji="1" lang="en-US" altLang="zh-CN"/>
                <a:t>&lt;a,b&gt;∈     </a:t>
              </a:r>
              <a:r>
                <a:rPr kumimoji="1" lang="zh-CN" altLang="en-US"/>
                <a:t>，</a:t>
              </a:r>
              <a:r>
                <a:rPr kumimoji="1" lang="en-US" altLang="zh-CN"/>
                <a:t>&lt;b,c&gt;∈   </a:t>
              </a:r>
              <a:r>
                <a:rPr kumimoji="1" lang="zh-CN" altLang="en-US"/>
                <a:t>，</a:t>
              </a:r>
            </a:p>
          </p:txBody>
        </p:sp>
        <p:graphicFrame>
          <p:nvGraphicFramePr>
            <p:cNvPr id="281612" name="Object 33"/>
            <p:cNvGraphicFramePr>
              <a:graphicFrameLocks noChangeAspect="1"/>
            </p:cNvGraphicFramePr>
            <p:nvPr/>
          </p:nvGraphicFramePr>
          <p:xfrm>
            <a:off x="3243" y="927"/>
            <a:ext cx="53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8" name="Equation" r:id="rId18" imgW="333344" imgH="371543" progId="Equation.3">
                    <p:embed/>
                  </p:oleObj>
                </mc:Choice>
                <mc:Fallback>
                  <p:oleObj name="Equation" r:id="rId18" imgW="333344" imgH="37154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927"/>
                          <a:ext cx="53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13" name="Object 34"/>
            <p:cNvGraphicFramePr>
              <a:graphicFrameLocks noChangeAspect="1"/>
            </p:cNvGraphicFramePr>
            <p:nvPr/>
          </p:nvGraphicFramePr>
          <p:xfrm>
            <a:off x="4790" y="905"/>
            <a:ext cx="53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9" name="Equation" r:id="rId20" imgW="333344" imgH="371543" progId="Equation.3">
                    <p:embed/>
                  </p:oleObj>
                </mc:Choice>
                <mc:Fallback>
                  <p:oleObj name="Equation" r:id="rId20" imgW="333344" imgH="371543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905"/>
                          <a:ext cx="53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7955" name="Rectangle 35"/>
          <p:cNvSpPr>
            <a:spLocks noChangeArrowheads="1"/>
          </p:cNvSpPr>
          <p:nvPr/>
        </p:nvSpPr>
        <p:spPr bwMode="auto">
          <a:xfrm>
            <a:off x="214313" y="5738813"/>
            <a:ext cx="88217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则必存在</a:t>
            </a:r>
            <a:r>
              <a:rPr kumimoji="1" lang="en-US" altLang="zh-CN"/>
              <a:t>R</a:t>
            </a:r>
            <a:r>
              <a:rPr kumimoji="1" lang="en-US" altLang="zh-CN" baseline="30000"/>
              <a:t>j</a:t>
            </a:r>
            <a:r>
              <a:rPr kumimoji="1" lang="en-US" altLang="zh-CN"/>
              <a:t>,R</a:t>
            </a:r>
            <a:r>
              <a:rPr kumimoji="1" lang="en-US" altLang="zh-CN" baseline="30000"/>
              <a:t>k</a:t>
            </a:r>
            <a:r>
              <a:rPr kumimoji="1" lang="en-US" altLang="zh-CN"/>
              <a:t>(1</a:t>
            </a:r>
            <a:r>
              <a:rPr kumimoji="1" lang="en-US" altLang="zh-CN">
                <a:solidFill>
                  <a:srgbClr val="FF0000"/>
                </a:solidFill>
                <a:cs typeface="Arial" panose="020B0604020202020204" pitchFamily="34" charset="0"/>
              </a:rPr>
              <a:t>≤</a:t>
            </a:r>
            <a:r>
              <a:rPr kumimoji="1" lang="en-US" altLang="zh-CN"/>
              <a:t>j,k</a:t>
            </a:r>
            <a:r>
              <a:rPr kumimoji="1" lang="en-US" altLang="zh-CN">
                <a:solidFill>
                  <a:srgbClr val="FF0000"/>
                </a:solidFill>
              </a:rPr>
              <a:t>&lt;</a:t>
            </a:r>
            <a:r>
              <a:rPr kumimoji="1" lang="en-US" altLang="zh-CN">
                <a:sym typeface="Symbol" panose="05050102010706020507" pitchFamily="18" charset="2"/>
              </a:rPr>
              <a:t></a:t>
            </a:r>
            <a:r>
              <a:rPr kumimoji="1" lang="en-US" altLang="zh-CN"/>
              <a:t>)</a:t>
            </a:r>
            <a:r>
              <a:rPr kumimoji="1" lang="zh-CN" altLang="en-US"/>
              <a:t>，使得</a:t>
            </a:r>
            <a:r>
              <a:rPr kumimoji="1" lang="en-US" altLang="zh-CN"/>
              <a:t>&lt;a,b&gt;∈R</a:t>
            </a:r>
            <a:r>
              <a:rPr kumimoji="1" lang="en-US" altLang="zh-CN" baseline="30000"/>
              <a:t>j</a:t>
            </a:r>
            <a:r>
              <a:rPr kumimoji="1" lang="en-US" altLang="zh-CN"/>
              <a:t>,&lt;b,c&gt;∈R</a:t>
            </a:r>
            <a:r>
              <a:rPr kumimoji="1" lang="en-US" altLang="zh-CN" baseline="30000"/>
              <a:t>k</a:t>
            </a:r>
            <a:r>
              <a:rPr kumimoji="1" lang="en-US" altLang="zh-CN"/>
              <a:t>,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5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2241A2B-C160-4AFE-9DF2-EFBD8D77E91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83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1658901" name="Rectangle 21"/>
          <p:cNvSpPr>
            <a:spLocks noChangeArrowheads="1"/>
          </p:cNvSpPr>
          <p:nvPr/>
        </p:nvSpPr>
        <p:spPr bwMode="auto">
          <a:xfrm>
            <a:off x="611188" y="1341438"/>
            <a:ext cx="77724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即</a:t>
            </a:r>
            <a:r>
              <a:rPr kumimoji="1" lang="en-US" altLang="zh-CN"/>
              <a:t>&lt;a,c&gt;∈R</a:t>
            </a:r>
            <a:r>
              <a:rPr kumimoji="1" lang="en-US" altLang="zh-CN" baseline="30000"/>
              <a:t>j+k</a:t>
            </a:r>
            <a:r>
              <a:rPr kumimoji="1" lang="en-US" altLang="zh-CN"/>
              <a:t>(1≤j+k≤</a:t>
            </a:r>
            <a:r>
              <a:rPr kumimoji="1" lang="en-US" altLang="zh-CN">
                <a:sym typeface="Symbol" panose="05050102010706020507" pitchFamily="18" charset="2"/>
              </a:rPr>
              <a:t></a:t>
            </a:r>
            <a:r>
              <a:rPr kumimoji="1" lang="en-US" altLang="zh-CN"/>
              <a:t>)</a:t>
            </a:r>
            <a:r>
              <a:rPr kumimoji="1" lang="zh-CN" altLang="en-US"/>
              <a:t>，又</a:t>
            </a:r>
            <a:r>
              <a:rPr kumimoji="1" lang="en-US" altLang="zh-CN"/>
              <a:t>R</a:t>
            </a:r>
            <a:r>
              <a:rPr kumimoji="1" lang="en-US" altLang="zh-CN" baseline="30000"/>
              <a:t>j+k</a:t>
            </a:r>
            <a:r>
              <a:rPr kumimoji="1" lang="en-US" altLang="zh-CN">
                <a:sym typeface="Symbol" panose="05050102010706020507" pitchFamily="18" charset="2"/>
              </a:rPr>
              <a:t>     </a:t>
            </a:r>
            <a:r>
              <a:rPr kumimoji="1" lang="zh-CN" altLang="en-US"/>
              <a:t>，所以</a:t>
            </a:r>
            <a:r>
              <a:rPr kumimoji="1" lang="en-US" altLang="zh-CN"/>
              <a:t>&lt;a,c&gt;∈    </a:t>
            </a:r>
            <a:r>
              <a:rPr kumimoji="1" lang="zh-CN" altLang="en-US"/>
              <a:t>，即是传递的。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由传递闭包的定义知：</a:t>
            </a:r>
            <a:r>
              <a:rPr kumimoji="1" lang="en-US" altLang="zh-CN"/>
              <a:t>t(R)</a:t>
            </a:r>
            <a:r>
              <a:rPr kumimoji="1" lang="en-US" altLang="zh-CN">
                <a:sym typeface="Symbol" panose="05050102010706020507" pitchFamily="18" charset="2"/>
              </a:rPr>
              <a:t>     </a:t>
            </a:r>
            <a:r>
              <a:rPr kumimoji="1" lang="zh-CN" altLang="en-US"/>
              <a:t>。</a:t>
            </a:r>
          </a:p>
        </p:txBody>
      </p:sp>
      <p:graphicFrame>
        <p:nvGraphicFramePr>
          <p:cNvPr id="1658904" name="Object 24"/>
          <p:cNvGraphicFramePr>
            <a:graphicFrameLocks noChangeAspect="1"/>
          </p:cNvGraphicFramePr>
          <p:nvPr/>
        </p:nvGraphicFramePr>
        <p:xfrm>
          <a:off x="6364288" y="1323975"/>
          <a:ext cx="8524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0" name="Equation" r:id="rId4" imgW="333344" imgH="371543" progId="Equation.3">
                  <p:embed/>
                </p:oleObj>
              </mc:Choice>
              <mc:Fallback>
                <p:oleObj name="Equation" r:id="rId4" imgW="333344" imgH="37154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1323975"/>
                        <a:ext cx="8524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05" name="Object 25"/>
          <p:cNvGraphicFramePr>
            <a:graphicFrameLocks noChangeAspect="1"/>
          </p:cNvGraphicFramePr>
          <p:nvPr/>
        </p:nvGraphicFramePr>
        <p:xfrm>
          <a:off x="2195513" y="1979613"/>
          <a:ext cx="8524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1" name="Equation" r:id="rId6" imgW="333344" imgH="371543" progId="Equation.3">
                  <p:embed/>
                </p:oleObj>
              </mc:Choice>
              <mc:Fallback>
                <p:oleObj name="Equation" r:id="rId6" imgW="333344" imgH="37154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79613"/>
                        <a:ext cx="8524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06" name="Object 26"/>
          <p:cNvGraphicFramePr>
            <a:graphicFrameLocks noChangeAspect="1"/>
          </p:cNvGraphicFramePr>
          <p:nvPr/>
        </p:nvGraphicFramePr>
        <p:xfrm>
          <a:off x="5199063" y="2606675"/>
          <a:ext cx="8524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2" name="Equation" r:id="rId8" imgW="333344" imgH="371543" progId="Equation.3">
                  <p:embed/>
                </p:oleObj>
              </mc:Choice>
              <mc:Fallback>
                <p:oleObj name="Equation" r:id="rId8" imgW="333344" imgH="37154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2606675"/>
                        <a:ext cx="8524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50825" y="3340100"/>
            <a:ext cx="8818563" cy="952500"/>
            <a:chOff x="205" y="2104"/>
            <a:chExt cx="5555" cy="600"/>
          </a:xfrm>
        </p:grpSpPr>
        <p:sp>
          <p:nvSpPr>
            <p:cNvPr id="283658" name="Rectangle 30"/>
            <p:cNvSpPr>
              <a:spLocks noChangeArrowheads="1"/>
            </p:cNvSpPr>
            <p:nvPr/>
          </p:nvSpPr>
          <p:spPr bwMode="auto">
            <a:xfrm>
              <a:off x="205" y="2214"/>
              <a:ext cx="555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8000"/>
                  </a:solidFill>
                </a:rPr>
                <a:t>2)</a:t>
              </a:r>
              <a:r>
                <a:rPr lang="zh-CN" altLang="en-US">
                  <a:solidFill>
                    <a:srgbClr val="0000CC"/>
                  </a:solidFill>
                </a:rPr>
                <a:t>证明     </a:t>
              </a:r>
              <a:r>
                <a:rPr lang="zh-CN" altLang="en-US">
                  <a:sym typeface="Symbol" panose="05050102010706020507" pitchFamily="18" charset="2"/>
                </a:rPr>
                <a:t></a:t>
              </a:r>
              <a:r>
                <a:rPr lang="en-US" altLang="zh-CN"/>
                <a:t>t(R)</a:t>
              </a:r>
              <a:r>
                <a:rPr lang="zh-CN" altLang="en-US"/>
                <a:t>。只需证对任意</a:t>
              </a:r>
              <a:r>
                <a:rPr lang="en-US" altLang="zh-CN"/>
                <a:t>i∈N</a:t>
              </a:r>
              <a:r>
                <a:rPr lang="en-US" altLang="zh-CN" baseline="30000"/>
                <a:t>+</a:t>
              </a:r>
              <a:r>
                <a:rPr lang="zh-CN" altLang="en-US"/>
                <a:t>，有</a:t>
              </a:r>
              <a:r>
                <a:rPr lang="en-US" altLang="zh-CN"/>
                <a:t>R</a:t>
              </a:r>
              <a:r>
                <a:rPr lang="en-US" altLang="zh-CN" baseline="30000"/>
                <a:t>i</a:t>
              </a:r>
              <a:r>
                <a:rPr lang="en-US" altLang="zh-CN">
                  <a:sym typeface="Symbol" panose="05050102010706020507" pitchFamily="18" charset="2"/>
                </a:rPr>
                <a:t></a:t>
              </a:r>
              <a:r>
                <a:rPr lang="en-US" altLang="zh-CN"/>
                <a:t>t(R)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283659" name="Object 31"/>
            <p:cNvGraphicFramePr>
              <a:graphicFrameLocks noChangeAspect="1"/>
            </p:cNvGraphicFramePr>
            <p:nvPr/>
          </p:nvGraphicFramePr>
          <p:xfrm>
            <a:off x="975" y="2104"/>
            <a:ext cx="53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683" name="Equation" r:id="rId10" imgW="333344" imgH="371543" progId="Equation.3">
                    <p:embed/>
                  </p:oleObj>
                </mc:Choice>
                <mc:Fallback>
                  <p:oleObj name="Equation" r:id="rId10" imgW="333344" imgH="37154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104"/>
                          <a:ext cx="53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8913" name="Rectangle 33"/>
          <p:cNvSpPr>
            <a:spLocks noChangeArrowheads="1"/>
          </p:cNvSpPr>
          <p:nvPr/>
        </p:nvSpPr>
        <p:spPr bwMode="auto">
          <a:xfrm>
            <a:off x="468313" y="4243388"/>
            <a:ext cx="8432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1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i</a:t>
            </a:r>
            <a:r>
              <a:rPr kumimoji="1" lang="zh-CN" altLang="en-US"/>
              <a:t>＝</a:t>
            </a:r>
            <a:r>
              <a:rPr kumimoji="1" lang="en-US" altLang="zh-CN"/>
              <a:t>1</a:t>
            </a:r>
            <a:r>
              <a:rPr kumimoji="1" lang="zh-CN" altLang="en-US"/>
              <a:t>时，因</a:t>
            </a:r>
            <a:r>
              <a:rPr kumimoji="1" lang="en-US" altLang="zh-CN"/>
              <a:t>R</a:t>
            </a:r>
            <a:r>
              <a:rPr kumimoji="1" lang="en-US" altLang="zh-CN">
                <a:sym typeface="Symbol" panose="05050102010706020507" pitchFamily="18" charset="2"/>
              </a:rPr>
              <a:t></a:t>
            </a:r>
            <a:r>
              <a:rPr kumimoji="1" lang="en-US" altLang="zh-CN"/>
              <a:t>t(R)</a:t>
            </a:r>
            <a:r>
              <a:rPr kumimoji="1" lang="zh-CN" altLang="en-US"/>
              <a:t>，显然成立。</a:t>
            </a:r>
          </a:p>
          <a:p>
            <a:pPr algn="l" eaLnBrk="1" hangingPunct="1">
              <a:spcBef>
                <a:spcPct val="1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设</a:t>
            </a:r>
            <a:r>
              <a:rPr kumimoji="1" lang="en-US" altLang="zh-CN"/>
              <a:t>i</a:t>
            </a:r>
            <a:r>
              <a:rPr kumimoji="1" lang="zh-CN" altLang="en-US"/>
              <a:t>＝</a:t>
            </a:r>
            <a:r>
              <a:rPr kumimoji="1" lang="en-US" altLang="zh-CN"/>
              <a:t>k</a:t>
            </a:r>
            <a:r>
              <a:rPr kumimoji="1" lang="zh-CN" altLang="en-US"/>
              <a:t>时，有</a:t>
            </a:r>
            <a:r>
              <a:rPr kumimoji="1" lang="en-US" altLang="zh-CN"/>
              <a:t>R</a:t>
            </a:r>
            <a:r>
              <a:rPr kumimoji="1" lang="en-US" altLang="zh-CN" baseline="30000"/>
              <a:t>k</a:t>
            </a:r>
            <a:r>
              <a:rPr kumimoji="1" lang="en-US" altLang="zh-CN">
                <a:sym typeface="Symbol" panose="05050102010706020507" pitchFamily="18" charset="2"/>
              </a:rPr>
              <a:t></a:t>
            </a:r>
            <a:r>
              <a:rPr kumimoji="1" lang="en-US" altLang="zh-CN"/>
              <a:t>t(R)</a:t>
            </a:r>
            <a:r>
              <a:rPr kumimoji="1" lang="zh-CN" altLang="en-US"/>
              <a:t>成立。</a:t>
            </a:r>
          </a:p>
          <a:p>
            <a:pPr algn="l" eaLnBrk="1" hangingPunct="1">
              <a:spcBef>
                <a:spcPct val="1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i</a:t>
            </a:r>
            <a:r>
              <a:rPr kumimoji="1" lang="zh-CN" altLang="en-US"/>
              <a:t>＝</a:t>
            </a:r>
            <a:r>
              <a:rPr kumimoji="1" lang="en-US" altLang="zh-CN"/>
              <a:t>k+1</a:t>
            </a:r>
            <a:r>
              <a:rPr kumimoji="1" lang="zh-CN" altLang="en-US"/>
              <a:t>时，对任意</a:t>
            </a:r>
            <a:r>
              <a:rPr kumimoji="1" lang="en-US" altLang="zh-CN"/>
              <a:t>&lt;a,b&gt;∈R</a:t>
            </a:r>
            <a:r>
              <a:rPr kumimoji="1" lang="en-US" altLang="zh-CN" baseline="30000"/>
              <a:t>k+1</a:t>
            </a:r>
            <a:r>
              <a:rPr kumimoji="1" lang="zh-CN" altLang="en-US"/>
              <a:t>，则存在</a:t>
            </a:r>
            <a:r>
              <a:rPr kumimoji="1" lang="en-US" altLang="zh-CN"/>
              <a:t>c∈A</a:t>
            </a:r>
            <a:r>
              <a:rPr kumimoji="1" lang="zh-CN" altLang="en-US"/>
              <a:t>，使得</a:t>
            </a:r>
            <a:r>
              <a:rPr kumimoji="1" lang="en-US" altLang="zh-CN"/>
              <a:t>&lt;a,c&gt;∈R</a:t>
            </a:r>
            <a:r>
              <a:rPr kumimoji="1" lang="en-US" altLang="zh-CN" baseline="30000"/>
              <a:t>k</a:t>
            </a:r>
            <a:r>
              <a:rPr kumimoji="1" lang="zh-CN" altLang="en-US"/>
              <a:t>，</a:t>
            </a:r>
            <a:r>
              <a:rPr kumimoji="1" lang="en-US" altLang="zh-CN"/>
              <a:t>&lt;c,b&gt;∈R</a:t>
            </a:r>
            <a:r>
              <a:rPr kumimoji="1" lang="zh-CN" altLang="en-US"/>
              <a:t>由归纳假设有：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5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5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5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5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5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1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FE7B158-AA1E-4F0A-A4B5-359C0053687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85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16199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207375" cy="2998787"/>
          </a:xfrm>
        </p:spPr>
        <p:txBody>
          <a:bodyPr/>
          <a:lstStyle/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kumimoji="1" lang="en-US" altLang="zh-CN"/>
              <a:t>&lt;a,c&gt;∈t(R)</a:t>
            </a:r>
            <a:r>
              <a:rPr kumimoji="1" lang="zh-CN" altLang="en-US"/>
              <a:t>，</a:t>
            </a:r>
            <a:r>
              <a:rPr kumimoji="1" lang="en-US" altLang="zh-CN"/>
              <a:t>&lt;c,b&gt;∈t(R)</a:t>
            </a:r>
            <a:r>
              <a:rPr kumimoji="1" lang="zh-CN" altLang="en-US"/>
              <a:t>，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由</a:t>
            </a:r>
            <a:r>
              <a:rPr kumimoji="1" lang="en-US" altLang="zh-CN"/>
              <a:t>t(R)</a:t>
            </a:r>
            <a:r>
              <a:rPr kumimoji="1" lang="zh-CN" altLang="en-US"/>
              <a:t>可传递，所以</a:t>
            </a:r>
            <a:r>
              <a:rPr kumimoji="1" lang="en-US" altLang="zh-CN"/>
              <a:t>&lt;a,b&gt;∈t(R)</a:t>
            </a:r>
            <a:r>
              <a:rPr kumimoji="1" lang="zh-CN" altLang="en-US"/>
              <a:t>，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即有：</a:t>
            </a:r>
            <a:r>
              <a:rPr kumimoji="1" lang="en-US" altLang="zh-CN"/>
              <a:t>R</a:t>
            </a:r>
            <a:r>
              <a:rPr kumimoji="1" lang="en-US" altLang="zh-CN" baseline="30000"/>
              <a:t>k+1</a:t>
            </a:r>
            <a:r>
              <a:rPr kumimoji="1" lang="en-US" altLang="zh-CN">
                <a:sym typeface="Symbol" panose="05050102010706020507" pitchFamily="18" charset="2"/>
              </a:rPr>
              <a:t></a:t>
            </a:r>
            <a:r>
              <a:rPr kumimoji="1" lang="en-US" altLang="zh-CN"/>
              <a:t>t(R)</a:t>
            </a:r>
            <a:r>
              <a:rPr kumimoji="1" lang="zh-CN" altLang="en-US"/>
              <a:t>。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由归纳法知，对任意有的</a:t>
            </a:r>
            <a:r>
              <a:rPr kumimoji="1" lang="en-US" altLang="zh-CN"/>
              <a:t>i∈N+</a:t>
            </a:r>
            <a:r>
              <a:rPr kumimoji="1" lang="zh-CN" altLang="en-US"/>
              <a:t>，有</a:t>
            </a:r>
            <a:r>
              <a:rPr kumimoji="1" lang="en-US" altLang="zh-CN"/>
              <a:t>R</a:t>
            </a:r>
            <a:r>
              <a:rPr kumimoji="1" lang="en-US" altLang="zh-CN" baseline="30000"/>
              <a:t>i</a:t>
            </a:r>
            <a:r>
              <a:rPr kumimoji="1" lang="en-US" altLang="zh-CN">
                <a:sym typeface="Symbol" panose="05050102010706020507" pitchFamily="18" charset="2"/>
              </a:rPr>
              <a:t></a:t>
            </a:r>
            <a:r>
              <a:rPr kumimoji="1" lang="en-US" altLang="zh-CN"/>
              <a:t>t(R)</a:t>
            </a:r>
            <a:r>
              <a:rPr kumimoji="1" lang="zh-CN" altLang="en-US"/>
              <a:t>。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所以	    </a:t>
            </a:r>
            <a:r>
              <a:rPr kumimoji="1" lang="zh-CN" altLang="en-US">
                <a:sym typeface="Symbol" panose="05050102010706020507" pitchFamily="18" charset="2"/>
              </a:rPr>
              <a:t></a:t>
            </a:r>
            <a:r>
              <a:rPr kumimoji="1" lang="en-US" altLang="zh-CN"/>
              <a:t>t(R)</a:t>
            </a:r>
            <a:r>
              <a:rPr kumimoji="1" lang="zh-CN" altLang="en-US"/>
              <a:t>。</a:t>
            </a:r>
          </a:p>
        </p:txBody>
      </p:sp>
      <p:sp>
        <p:nvSpPr>
          <p:cNvPr id="1619976" name="Rectangle 8"/>
          <p:cNvSpPr>
            <a:spLocks noChangeArrowheads="1"/>
          </p:cNvSpPr>
          <p:nvPr/>
        </p:nvSpPr>
        <p:spPr bwMode="auto">
          <a:xfrm>
            <a:off x="412750" y="4537075"/>
            <a:ext cx="86233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由</a:t>
            </a:r>
            <a:r>
              <a:rPr kumimoji="1" lang="en-US" altLang="zh-CN"/>
              <a:t>(1)</a:t>
            </a:r>
            <a:r>
              <a:rPr kumimoji="1" lang="zh-CN" altLang="en-US"/>
              <a:t>、</a:t>
            </a:r>
            <a:r>
              <a:rPr kumimoji="1" lang="en-US" altLang="zh-CN"/>
              <a:t>(2)</a:t>
            </a:r>
            <a:r>
              <a:rPr kumimoji="1" lang="zh-CN" altLang="en-US"/>
              <a:t>知：</a:t>
            </a:r>
            <a:r>
              <a:rPr kumimoji="1" lang="en-US" altLang="zh-CN"/>
              <a:t>t(R)</a:t>
            </a:r>
            <a:r>
              <a:rPr kumimoji="1" lang="zh-CN" altLang="en-US"/>
              <a:t>＝    。</a:t>
            </a:r>
          </a:p>
          <a:p>
            <a:pPr algn="l" eaLnBrk="1" hangingPunct="1">
              <a:lnSpc>
                <a:spcPct val="13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|A|</a:t>
            </a:r>
            <a:r>
              <a:rPr kumimoji="1" lang="zh-CN" altLang="en-US"/>
              <a:t>＝</a:t>
            </a:r>
            <a:r>
              <a:rPr kumimoji="1" lang="en-US" altLang="zh-CN"/>
              <a:t>n</a:t>
            </a:r>
            <a:r>
              <a:rPr kumimoji="1" lang="zh-CN" altLang="en-US"/>
              <a:t>时，由定理</a:t>
            </a:r>
            <a:r>
              <a:rPr kumimoji="1" lang="en-US" altLang="zh-CN"/>
              <a:t>6.3.5</a:t>
            </a:r>
            <a:r>
              <a:rPr kumimoji="1" lang="zh-CN" altLang="en-US"/>
              <a:t>知：    ＝    。所以，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/>
              <a:t>t(R)</a:t>
            </a:r>
            <a:r>
              <a:rPr kumimoji="1" lang="zh-CN" altLang="en-US"/>
              <a:t>＝     </a:t>
            </a:r>
          </a:p>
        </p:txBody>
      </p:sp>
      <p:graphicFrame>
        <p:nvGraphicFramePr>
          <p:cNvPr id="1619977" name="Object 9"/>
          <p:cNvGraphicFramePr>
            <a:graphicFrameLocks noChangeAspect="1"/>
          </p:cNvGraphicFramePr>
          <p:nvPr/>
        </p:nvGraphicFramePr>
        <p:xfrm>
          <a:off x="4044950" y="4437063"/>
          <a:ext cx="6905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2" name="Equation" r:id="rId4" imgW="333344" imgH="371543" progId="Equation.3">
                  <p:embed/>
                </p:oleObj>
              </mc:Choice>
              <mc:Fallback>
                <p:oleObj name="Equation" r:id="rId4" imgW="333344" imgH="37154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4437063"/>
                        <a:ext cx="6905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8" name="Object 10"/>
          <p:cNvGraphicFramePr>
            <a:graphicFrameLocks noChangeAspect="1"/>
          </p:cNvGraphicFramePr>
          <p:nvPr/>
        </p:nvGraphicFramePr>
        <p:xfrm>
          <a:off x="5214938" y="5014913"/>
          <a:ext cx="6905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3" name="Equation" r:id="rId6" imgW="333344" imgH="371543" progId="Equation.3">
                  <p:embed/>
                </p:oleObj>
              </mc:Choice>
              <mc:Fallback>
                <p:oleObj name="Equation" r:id="rId6" imgW="333344" imgH="37154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5014913"/>
                        <a:ext cx="6905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9" name="Object 11"/>
          <p:cNvGraphicFramePr>
            <a:graphicFrameLocks noChangeAspect="1"/>
          </p:cNvGraphicFramePr>
          <p:nvPr/>
        </p:nvGraphicFramePr>
        <p:xfrm>
          <a:off x="6423025" y="5013325"/>
          <a:ext cx="6889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4" name="Equation" r:id="rId8" imgW="333344" imgH="371543" progId="Equation.3">
                  <p:embed/>
                </p:oleObj>
              </mc:Choice>
              <mc:Fallback>
                <p:oleObj name="Equation" r:id="rId8" imgW="333344" imgH="37154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5013325"/>
                        <a:ext cx="68897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80" name="Object 12"/>
          <p:cNvGraphicFramePr>
            <a:graphicFrameLocks noChangeAspect="1"/>
          </p:cNvGraphicFramePr>
          <p:nvPr/>
        </p:nvGraphicFramePr>
        <p:xfrm>
          <a:off x="1622425" y="5549900"/>
          <a:ext cx="69056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5" name="Equation" r:id="rId10" imgW="333344" imgH="371543" progId="Equation.3">
                  <p:embed/>
                </p:oleObj>
              </mc:Choice>
              <mc:Fallback>
                <p:oleObj name="Equation" r:id="rId10" imgW="333344" imgH="37154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549900"/>
                        <a:ext cx="69056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9525" y="3573463"/>
          <a:ext cx="9890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6" name="Equation" r:id="rId12" imgW="333344" imgH="371543" progId="Equation.DSMT4">
                  <p:embed/>
                </p:oleObj>
              </mc:Choice>
              <mc:Fallback>
                <p:oleObj name="Equation" r:id="rId12" imgW="333344" imgH="371543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573463"/>
                        <a:ext cx="989013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1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1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1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1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19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19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3" grpId="0" build="p"/>
      <p:bldP spid="1619976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ABA2CBB-27DD-4C5E-9B41-1B52133001F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87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38263"/>
            <a:ext cx="7772400" cy="16303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>
                <a:latin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{P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,P</a:t>
            </a:r>
            <a:r>
              <a:rPr lang="en-US" altLang="zh-CN" baseline="-25000">
                <a:latin typeface="宋体" panose="02010600030101010101" pitchFamily="2" charset="-122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,P</a:t>
            </a:r>
            <a:r>
              <a:rPr lang="en-US" altLang="zh-CN" baseline="-25000">
                <a:latin typeface="宋体" panose="02010600030101010101" pitchFamily="2" charset="-122"/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,P</a:t>
            </a:r>
            <a:r>
              <a:rPr lang="en-US" altLang="zh-CN" baseline="-25000">
                <a:latin typeface="宋体" panose="02010600030101010101" pitchFamily="2" charset="-122"/>
              </a:rPr>
              <a:t>4</a:t>
            </a:r>
            <a:r>
              <a:rPr lang="en-US" altLang="zh-CN">
                <a:latin typeface="宋体" panose="02010600030101010101" pitchFamily="2" charset="-122"/>
              </a:rPr>
              <a:t>}</a:t>
            </a:r>
            <a:r>
              <a:rPr lang="zh-CN" altLang="en-US">
                <a:latin typeface="宋体" panose="02010600030101010101" pitchFamily="2" charset="-122"/>
              </a:rPr>
              <a:t>是四个程序，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{&lt;P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,P</a:t>
            </a:r>
            <a:r>
              <a:rPr lang="en-US" altLang="zh-CN" baseline="-25000">
                <a:latin typeface="宋体" panose="02010600030101010101" pitchFamily="2" charset="-122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&gt;,&lt;P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,P</a:t>
            </a:r>
            <a:r>
              <a:rPr lang="en-US" altLang="zh-CN" baseline="-25000">
                <a:latin typeface="宋体" panose="02010600030101010101" pitchFamily="2" charset="-122"/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&gt;,&lt;P</a:t>
            </a:r>
            <a:r>
              <a:rPr lang="en-US" altLang="zh-CN" baseline="-25000">
                <a:latin typeface="宋体" panose="02010600030101010101" pitchFamily="2" charset="-122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,P</a:t>
            </a:r>
            <a:r>
              <a:rPr lang="en-US" altLang="zh-CN" baseline="-25000">
                <a:latin typeface="宋体" panose="02010600030101010101" pitchFamily="2" charset="-122"/>
              </a:rPr>
              <a:t>4</a:t>
            </a:r>
            <a:r>
              <a:rPr lang="en-US" altLang="zh-CN">
                <a:latin typeface="宋体" panose="02010600030101010101" pitchFamily="2" charset="-122"/>
              </a:rPr>
              <a:t>&gt;,&lt;P</a:t>
            </a:r>
            <a:r>
              <a:rPr lang="en-US" altLang="zh-CN" baseline="-25000">
                <a:latin typeface="宋体" panose="02010600030101010101" pitchFamily="2" charset="-122"/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,P</a:t>
            </a:r>
            <a:r>
              <a:rPr lang="en-US" altLang="zh-CN" baseline="-25000">
                <a:latin typeface="宋体" panose="02010600030101010101" pitchFamily="2" charset="-122"/>
              </a:rPr>
              <a:t>4</a:t>
            </a:r>
            <a:r>
              <a:rPr lang="en-US" altLang="zh-CN">
                <a:latin typeface="宋体" panose="02010600030101010101" pitchFamily="2" charset="-122"/>
              </a:rPr>
              <a:t>&gt;}</a:t>
            </a:r>
            <a:r>
              <a:rPr lang="zh-CN" altLang="en-US">
                <a:latin typeface="宋体" panose="02010600030101010101" pitchFamily="2" charset="-122"/>
              </a:rPr>
              <a:t>是定义在</a:t>
            </a:r>
            <a:r>
              <a:rPr lang="en-US" altLang="zh-CN">
                <a:latin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</a:rPr>
              <a:t>上的调用关系。计算</a:t>
            </a:r>
            <a:r>
              <a:rPr lang="en-US" altLang="zh-CN">
                <a:latin typeface="宋体" panose="02010600030101010101" pitchFamily="2" charset="-122"/>
              </a:rPr>
              <a:t>r(R),s(R),t(R)</a:t>
            </a:r>
            <a:r>
              <a:rPr lang="zh-CN" altLang="en-US">
                <a:latin typeface="宋体" panose="02010600030101010101" pitchFamily="2" charset="-122"/>
              </a:rPr>
              <a:t> 。</a:t>
            </a:r>
          </a:p>
        </p:txBody>
      </p:sp>
      <p:sp>
        <p:nvSpPr>
          <p:cNvPr id="287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6.5.4 </a:t>
            </a:r>
          </a:p>
        </p:txBody>
      </p:sp>
      <p:sp>
        <p:nvSpPr>
          <p:cNvPr id="1622020" name="Rectangle 4"/>
          <p:cNvSpPr>
            <a:spLocks noChangeArrowheads="1"/>
          </p:cNvSpPr>
          <p:nvPr/>
        </p:nvSpPr>
        <p:spPr bwMode="auto">
          <a:xfrm>
            <a:off x="876300" y="3068638"/>
            <a:ext cx="80391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解</a:t>
            </a:r>
            <a:r>
              <a:rPr kumimoji="1" lang="zh-CN" altLang="en-US"/>
              <a:t>：</a:t>
            </a:r>
            <a:r>
              <a:rPr kumimoji="1" lang="en-US" altLang="zh-CN">
                <a:solidFill>
                  <a:srgbClr val="0000CC"/>
                </a:solidFill>
              </a:rPr>
              <a:t>r(R)</a:t>
            </a:r>
            <a:r>
              <a:rPr kumimoji="1" lang="zh-CN" altLang="en-US">
                <a:solidFill>
                  <a:srgbClr val="0000CC"/>
                </a:solidFill>
              </a:rPr>
              <a:t>＝</a:t>
            </a:r>
            <a:r>
              <a:rPr kumimoji="1" lang="en-US" altLang="zh-CN">
                <a:solidFill>
                  <a:srgbClr val="0000CC"/>
                </a:solidFill>
              </a:rPr>
              <a:t>R∪I</a:t>
            </a:r>
            <a:r>
              <a:rPr kumimoji="1" lang="en-US" altLang="zh-CN" baseline="-25000">
                <a:solidFill>
                  <a:srgbClr val="0000CC"/>
                </a:solidFill>
              </a:rPr>
              <a:t>A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/>
              <a:t>	</a:t>
            </a:r>
            <a:r>
              <a:rPr kumimoji="1" lang="zh-CN" altLang="en-US"/>
              <a:t>＝</a:t>
            </a:r>
            <a:r>
              <a:rPr kumimoji="1" lang="en-US" altLang="zh-CN"/>
              <a:t>{&lt;P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2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3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2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3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&gt;}∪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/>
              <a:t>		{&lt;P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1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2</a:t>
            </a:r>
            <a:r>
              <a:rPr kumimoji="1" lang="en-US" altLang="zh-CN"/>
              <a:t>,P</a:t>
            </a:r>
            <a:r>
              <a:rPr kumimoji="1" lang="en-US" altLang="zh-CN" baseline="-25000"/>
              <a:t>2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3</a:t>
            </a:r>
            <a:r>
              <a:rPr kumimoji="1" lang="en-US" altLang="zh-CN"/>
              <a:t>,P</a:t>
            </a:r>
            <a:r>
              <a:rPr kumimoji="1" lang="en-US" altLang="zh-CN" baseline="-25000"/>
              <a:t>3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4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/>
              <a:t>	</a:t>
            </a:r>
            <a:r>
              <a:rPr kumimoji="1" lang="zh-CN" altLang="en-US"/>
              <a:t>＝</a:t>
            </a:r>
            <a:r>
              <a:rPr kumimoji="1" lang="en-US" altLang="zh-CN"/>
              <a:t>{&lt;P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2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3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2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3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1</a:t>
            </a:r>
            <a:r>
              <a:rPr kumimoji="1" lang="en-US" altLang="zh-CN"/>
              <a:t>&gt;,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/>
              <a:t>		&lt;P</a:t>
            </a:r>
            <a:r>
              <a:rPr kumimoji="1" lang="en-US" altLang="zh-CN" baseline="-25000"/>
              <a:t>2</a:t>
            </a:r>
            <a:r>
              <a:rPr kumimoji="1" lang="en-US" altLang="zh-CN"/>
              <a:t>,P</a:t>
            </a:r>
            <a:r>
              <a:rPr kumimoji="1" lang="en-US" altLang="zh-CN" baseline="-25000"/>
              <a:t>2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3</a:t>
            </a:r>
            <a:r>
              <a:rPr kumimoji="1" lang="en-US" altLang="zh-CN"/>
              <a:t>,P</a:t>
            </a:r>
            <a:r>
              <a:rPr kumimoji="1" lang="en-US" altLang="zh-CN" baseline="-25000"/>
              <a:t>3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4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&gt;}</a:t>
            </a:r>
            <a:r>
              <a:rPr kumimoji="1" lang="zh-CN" altLang="en-US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	＝</a:t>
            </a:r>
            <a:r>
              <a:rPr kumimoji="1" lang="en-US" altLang="zh-CN"/>
              <a:t>{&lt;P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2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3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2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3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&gt;,&lt;P</a:t>
            </a:r>
            <a:r>
              <a:rPr kumimoji="1" lang="en-US" altLang="zh-CN" baseline="-25000"/>
              <a:t>1</a:t>
            </a:r>
            <a:r>
              <a:rPr kumimoji="1" lang="en-US" altLang="zh-CN"/>
              <a:t>,P</a:t>
            </a:r>
            <a:r>
              <a:rPr kumimoji="1" lang="en-US" altLang="zh-CN" baseline="-25000"/>
              <a:t>4</a:t>
            </a:r>
            <a:r>
              <a:rPr kumimoji="1" lang="en-US" altLang="zh-CN"/>
              <a:t>&gt;}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20" grpId="0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3134A76-236E-4D78-994B-BE0EA8FA83E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89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6.5.4</a:t>
            </a:r>
            <a:r>
              <a:rPr lang="en-US" altLang="zh-CN" sz="3200">
                <a:latin typeface="宋体" panose="02010600030101010101" pitchFamily="2" charset="-122"/>
              </a:rPr>
              <a:t>(</a:t>
            </a:r>
            <a:r>
              <a:rPr lang="zh-CN" altLang="en-US" sz="3200">
                <a:latin typeface="宋体" panose="02010600030101010101" pitchFamily="2" charset="-122"/>
              </a:rPr>
              <a:t>续</a:t>
            </a:r>
            <a:r>
              <a:rPr lang="en-US" altLang="zh-CN" sz="320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8482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s(R)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R∪R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aseline="30000"/>
              <a:t>      </a:t>
            </a:r>
            <a:r>
              <a:rPr lang="zh-CN" altLang="en-US"/>
              <a:t>＝</a:t>
            </a:r>
            <a:r>
              <a:rPr lang="en-US" altLang="zh-CN"/>
              <a:t>{&lt;P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&gt;,&lt;P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3</a:t>
            </a:r>
            <a:r>
              <a:rPr lang="en-US" altLang="zh-CN"/>
              <a:t>&gt;,&lt;P</a:t>
            </a:r>
            <a:r>
              <a:rPr lang="en-US" altLang="zh-CN" baseline="-25000"/>
              <a:t>2</a:t>
            </a:r>
            <a:r>
              <a:rPr lang="en-US" altLang="zh-CN"/>
              <a:t>,P</a:t>
            </a:r>
            <a:r>
              <a:rPr lang="en-US" altLang="zh-CN" baseline="-25000"/>
              <a:t>4</a:t>
            </a:r>
            <a:r>
              <a:rPr lang="en-US" altLang="zh-CN"/>
              <a:t>&gt;,&lt;P</a:t>
            </a:r>
            <a:r>
              <a:rPr lang="en-US" altLang="zh-CN" baseline="-25000"/>
              <a:t>3</a:t>
            </a:r>
            <a:r>
              <a:rPr lang="en-US" altLang="zh-CN"/>
              <a:t>,P</a:t>
            </a:r>
            <a:r>
              <a:rPr lang="en-US" altLang="zh-CN" baseline="-25000"/>
              <a:t>4</a:t>
            </a:r>
            <a:r>
              <a:rPr lang="en-US" altLang="zh-CN"/>
              <a:t>&gt;}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∪{&lt;P</a:t>
            </a:r>
            <a:r>
              <a:rPr lang="en-US" altLang="zh-CN" baseline="-25000"/>
              <a:t>2</a:t>
            </a:r>
            <a:r>
              <a:rPr lang="en-US" altLang="zh-CN"/>
              <a:t>,P</a:t>
            </a:r>
            <a:r>
              <a:rPr lang="en-US" altLang="zh-CN" baseline="-25000"/>
              <a:t>1</a:t>
            </a:r>
            <a:r>
              <a:rPr lang="en-US" altLang="zh-CN"/>
              <a:t>&gt;,&lt;P</a:t>
            </a:r>
            <a:r>
              <a:rPr lang="en-US" altLang="zh-CN" baseline="-25000"/>
              <a:t>3</a:t>
            </a:r>
            <a:r>
              <a:rPr lang="en-US" altLang="zh-CN"/>
              <a:t>,P</a:t>
            </a:r>
            <a:r>
              <a:rPr lang="en-US" altLang="zh-CN" baseline="-25000"/>
              <a:t>1</a:t>
            </a:r>
            <a:r>
              <a:rPr lang="en-US" altLang="zh-CN"/>
              <a:t>&gt;,&lt;P</a:t>
            </a:r>
            <a:r>
              <a:rPr lang="en-US" altLang="zh-CN" baseline="-25000"/>
              <a:t>4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&gt;,&lt;P</a:t>
            </a:r>
            <a:r>
              <a:rPr lang="en-US" altLang="zh-CN" baseline="-25000"/>
              <a:t>4</a:t>
            </a:r>
            <a:r>
              <a:rPr lang="en-US" altLang="zh-CN"/>
              <a:t>,P</a:t>
            </a:r>
            <a:r>
              <a:rPr lang="en-US" altLang="zh-CN" baseline="-25000"/>
              <a:t>3</a:t>
            </a:r>
            <a:r>
              <a:rPr lang="en-US" altLang="zh-CN"/>
              <a:t>&gt;}</a:t>
            </a:r>
            <a:endParaRPr lang="en-US" altLang="zh-CN" sz="32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    ＝</a:t>
            </a:r>
            <a:r>
              <a:rPr lang="en-US" altLang="zh-CN"/>
              <a:t>{&lt;P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&gt;,&lt;P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3</a:t>
            </a:r>
            <a:r>
              <a:rPr lang="en-US" altLang="zh-CN"/>
              <a:t>&gt;,&lt;P</a:t>
            </a:r>
            <a:r>
              <a:rPr lang="en-US" altLang="zh-CN" baseline="-25000"/>
              <a:t>2</a:t>
            </a:r>
            <a:r>
              <a:rPr lang="en-US" altLang="zh-CN"/>
              <a:t>,P</a:t>
            </a:r>
            <a:r>
              <a:rPr lang="en-US" altLang="zh-CN" baseline="-25000"/>
              <a:t>4</a:t>
            </a:r>
            <a:r>
              <a:rPr lang="en-US" altLang="zh-CN"/>
              <a:t>&gt;,&lt;P</a:t>
            </a:r>
            <a:r>
              <a:rPr lang="en-US" altLang="zh-CN" baseline="-25000"/>
              <a:t>3</a:t>
            </a:r>
            <a:r>
              <a:rPr lang="en-US" altLang="zh-CN"/>
              <a:t>,P</a:t>
            </a:r>
            <a:r>
              <a:rPr lang="en-US" altLang="zh-CN" baseline="-25000"/>
              <a:t>4</a:t>
            </a:r>
            <a:r>
              <a:rPr lang="en-US" altLang="zh-CN"/>
              <a:t>&gt;,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&lt;P</a:t>
            </a:r>
            <a:r>
              <a:rPr lang="en-US" altLang="zh-CN" baseline="-25000"/>
              <a:t>2</a:t>
            </a:r>
            <a:r>
              <a:rPr lang="en-US" altLang="zh-CN"/>
              <a:t>,P</a:t>
            </a:r>
            <a:r>
              <a:rPr lang="en-US" altLang="zh-CN" baseline="-25000"/>
              <a:t>1</a:t>
            </a:r>
            <a:r>
              <a:rPr lang="en-US" altLang="zh-CN"/>
              <a:t>&gt;,&lt;P</a:t>
            </a:r>
            <a:r>
              <a:rPr lang="en-US" altLang="zh-CN" baseline="-25000"/>
              <a:t>3</a:t>
            </a:r>
            <a:r>
              <a:rPr lang="en-US" altLang="zh-CN"/>
              <a:t>,P</a:t>
            </a:r>
            <a:r>
              <a:rPr lang="en-US" altLang="zh-CN" baseline="-25000"/>
              <a:t>1</a:t>
            </a:r>
            <a:r>
              <a:rPr lang="en-US" altLang="zh-CN"/>
              <a:t>&gt;,&lt;P</a:t>
            </a:r>
            <a:r>
              <a:rPr lang="en-US" altLang="zh-CN" baseline="-25000"/>
              <a:t>4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&gt;,&lt;P</a:t>
            </a:r>
            <a:r>
              <a:rPr lang="en-US" altLang="zh-CN" baseline="-25000"/>
              <a:t>4</a:t>
            </a:r>
            <a:r>
              <a:rPr lang="en-US" altLang="zh-CN"/>
              <a:t>,P</a:t>
            </a:r>
            <a:r>
              <a:rPr lang="en-US" altLang="zh-CN" baseline="-25000"/>
              <a:t>3</a:t>
            </a:r>
            <a:r>
              <a:rPr lang="en-US" altLang="zh-CN"/>
              <a:t>&gt;}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t(R)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R∪R</a:t>
            </a:r>
            <a:r>
              <a:rPr lang="en-US" altLang="zh-CN" baseline="30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∪R</a:t>
            </a:r>
            <a:r>
              <a:rPr lang="en-US" altLang="zh-CN" baseline="30000">
                <a:solidFill>
                  <a:srgbClr val="FF0000"/>
                </a:solidFill>
              </a:rPr>
              <a:t>3</a:t>
            </a:r>
            <a:r>
              <a:rPr lang="en-US" altLang="zh-CN">
                <a:solidFill>
                  <a:srgbClr val="FF0000"/>
                </a:solidFill>
              </a:rPr>
              <a:t>∪R</a:t>
            </a:r>
            <a:r>
              <a:rPr lang="en-US" altLang="zh-CN" baseline="30000">
                <a:solidFill>
                  <a:srgbClr val="FF0000"/>
                </a:solidFill>
              </a:rPr>
              <a:t>4</a:t>
            </a:r>
            <a:r>
              <a:rPr lang="zh-CN" altLang="en-US"/>
              <a:t>＝</a:t>
            </a:r>
            <a:r>
              <a:rPr lang="en-US" altLang="zh-CN"/>
              <a:t>{&lt;P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&gt;,&lt;P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3</a:t>
            </a:r>
            <a:r>
              <a:rPr lang="en-US" altLang="zh-CN"/>
              <a:t>&gt;,&lt;P</a:t>
            </a:r>
            <a:r>
              <a:rPr lang="en-US" altLang="zh-CN" baseline="-25000"/>
              <a:t>2</a:t>
            </a:r>
            <a:r>
              <a:rPr lang="en-US" altLang="zh-CN"/>
              <a:t>,P</a:t>
            </a:r>
            <a:r>
              <a:rPr lang="en-US" altLang="zh-CN" baseline="-25000"/>
              <a:t>4</a:t>
            </a:r>
            <a:r>
              <a:rPr lang="en-US" altLang="zh-CN"/>
              <a:t>&gt;,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/>
              <a:t>&lt;P</a:t>
            </a:r>
            <a:r>
              <a:rPr lang="en-US" altLang="zh-CN" sz="3200" baseline="-25000"/>
              <a:t>3</a:t>
            </a:r>
            <a:r>
              <a:rPr lang="en-US" altLang="zh-CN" sz="3200"/>
              <a:t>,P</a:t>
            </a:r>
            <a:r>
              <a:rPr lang="en-US" altLang="zh-CN" sz="3200" baseline="-25000"/>
              <a:t>4</a:t>
            </a:r>
            <a:r>
              <a:rPr lang="en-US" altLang="zh-CN" sz="3200"/>
              <a:t>&gt;}∪{&lt;P</a:t>
            </a:r>
            <a:r>
              <a:rPr lang="en-US" altLang="zh-CN" sz="3200" baseline="-25000"/>
              <a:t>1</a:t>
            </a:r>
            <a:r>
              <a:rPr lang="en-US" altLang="zh-CN" sz="3200"/>
              <a:t>,P</a:t>
            </a:r>
            <a:r>
              <a:rPr lang="en-US" altLang="zh-CN" sz="3200" baseline="-25000"/>
              <a:t>4</a:t>
            </a:r>
            <a:r>
              <a:rPr lang="en-US" altLang="zh-CN" sz="3200"/>
              <a:t>&gt;}∪Φ∪Φ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/>
              <a:t>	=</a:t>
            </a:r>
            <a:r>
              <a:rPr lang="en-US" altLang="zh-CN"/>
              <a:t>{&lt;P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&gt;,&lt;P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3</a:t>
            </a:r>
            <a:r>
              <a:rPr lang="en-US" altLang="zh-CN"/>
              <a:t>&gt;,&lt;P</a:t>
            </a:r>
            <a:r>
              <a:rPr lang="en-US" altLang="zh-CN" baseline="-25000"/>
              <a:t>2</a:t>
            </a:r>
            <a:r>
              <a:rPr lang="en-US" altLang="zh-CN"/>
              <a:t>,P</a:t>
            </a:r>
            <a:r>
              <a:rPr lang="en-US" altLang="zh-CN" baseline="-25000"/>
              <a:t>4</a:t>
            </a:r>
            <a:r>
              <a:rPr lang="en-US" altLang="zh-CN"/>
              <a:t>&gt;,&lt;P</a:t>
            </a:r>
            <a:r>
              <a:rPr lang="en-US" altLang="zh-CN" baseline="-25000"/>
              <a:t>3</a:t>
            </a:r>
            <a:r>
              <a:rPr lang="en-US" altLang="zh-CN"/>
              <a:t>,P</a:t>
            </a:r>
            <a:r>
              <a:rPr lang="en-US" altLang="zh-CN" baseline="-25000"/>
              <a:t>4</a:t>
            </a:r>
            <a:r>
              <a:rPr lang="en-US" altLang="zh-CN"/>
              <a:t>&gt;,&lt;P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4</a:t>
            </a:r>
            <a:r>
              <a:rPr lang="en-US" altLang="zh-CN"/>
              <a:t>&gt;}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4067" grpId="0" build="p" autoUpdateAnimBg="0" advAuto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F201F6A-8746-4F94-8699-FB0D9512DFD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91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6.5.3</a:t>
            </a:r>
            <a:r>
              <a:rPr lang="zh-CN" altLang="en-US"/>
              <a:t>关系闭包的应用</a:t>
            </a:r>
          </a:p>
        </p:txBody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064500" cy="33401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1"/>
                </a:solidFill>
              </a:rPr>
              <a:t>例</a:t>
            </a:r>
            <a:r>
              <a:rPr lang="en-US" altLang="zh-CN">
                <a:solidFill>
                  <a:schemeClr val="accent1"/>
                </a:solidFill>
              </a:rPr>
              <a:t>6.5.6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/>
              <a:t>P={P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,P</a:t>
            </a:r>
            <a:r>
              <a:rPr lang="en-US" altLang="zh-CN" baseline="-25000"/>
              <a:t>n</a:t>
            </a:r>
            <a:r>
              <a:rPr lang="en-US" altLang="zh-CN"/>
              <a:t>}</a:t>
            </a:r>
            <a:r>
              <a:rPr lang="zh-CN" altLang="en-US"/>
              <a:t>是程序库中所有程序的集合</a:t>
            </a:r>
            <a:r>
              <a:rPr lang="en-US" altLang="zh-CN"/>
              <a:t>(</a:t>
            </a:r>
            <a:r>
              <a:rPr lang="zh-CN" altLang="en-US"/>
              <a:t>或程序中所有程序行的集合</a:t>
            </a:r>
            <a:r>
              <a:rPr lang="en-US" altLang="zh-CN"/>
              <a:t>)</a:t>
            </a:r>
            <a:r>
              <a:rPr lang="zh-CN" altLang="en-US"/>
              <a:t>，在</a:t>
            </a:r>
            <a:r>
              <a:rPr lang="en-US" altLang="zh-CN"/>
              <a:t>P</a:t>
            </a:r>
            <a:r>
              <a:rPr lang="zh-CN" altLang="en-US"/>
              <a:t>上定义二元关系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如下：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>
                <a:solidFill>
                  <a:srgbClr val="0000CC"/>
                </a:solidFill>
              </a:rPr>
              <a:t>P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  <a:r>
              <a:rPr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0000CC"/>
                </a:solidFill>
              </a:rPr>
              <a:t>P</a:t>
            </a:r>
            <a:r>
              <a:rPr lang="en-US" altLang="zh-CN" baseline="-25000">
                <a:solidFill>
                  <a:srgbClr val="0000CC"/>
                </a:solidFill>
              </a:rPr>
              <a:t>j</a:t>
            </a:r>
            <a:r>
              <a:rPr lang="en-US" altLang="zh-CN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rgbClr val="0000CC"/>
                </a:solidFill>
              </a:rPr>
              <a:t>当且仅当</a:t>
            </a:r>
            <a:r>
              <a:rPr lang="en-US" altLang="zh-CN">
                <a:solidFill>
                  <a:srgbClr val="0000CC"/>
                </a:solidFill>
              </a:rPr>
              <a:t>P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  <a:r>
              <a:rPr lang="zh-CN" altLang="en-US">
                <a:solidFill>
                  <a:srgbClr val="0000CC"/>
                </a:solidFill>
              </a:rPr>
              <a:t>执行完后才能执行</a:t>
            </a:r>
            <a:r>
              <a:rPr lang="en-US" altLang="zh-CN">
                <a:solidFill>
                  <a:srgbClr val="0000CC"/>
                </a:solidFill>
              </a:rPr>
              <a:t>P</a:t>
            </a:r>
            <a:r>
              <a:rPr lang="en-US" altLang="zh-CN" baseline="-25000">
                <a:solidFill>
                  <a:srgbClr val="0000CC"/>
                </a:solidFill>
              </a:rPr>
              <a:t>j</a:t>
            </a:r>
            <a:r>
              <a:rPr lang="zh-CN" altLang="en-US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试指出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的传递闭包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solidFill>
                  <a:srgbClr val="FF0000"/>
                </a:solidFill>
              </a:rPr>
              <a:t>+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和自反传递闭包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baseline="30000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的意义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2AA0D3C-12C6-48E4-92E1-AF4A28FDA7A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93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6.5.6 </a:t>
            </a:r>
            <a:r>
              <a:rPr lang="zh-CN" altLang="en-US"/>
              <a:t>解 </a:t>
            </a:r>
          </a:p>
        </p:txBody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064500" cy="4365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en-US" altLang="zh-CN" baseline="30000"/>
              <a:t>+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r>
              <a:rPr lang="zh-CN" altLang="en-US"/>
              <a:t>描述在程序执行时，所有可能调用的程序：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 baseline="30000"/>
              <a:t>+</a:t>
            </a:r>
            <a:r>
              <a:rPr lang="en-US" altLang="zh-CN"/>
              <a:t>P</a:t>
            </a:r>
            <a:r>
              <a:rPr lang="en-US" altLang="zh-CN" baseline="-25000"/>
              <a:t>j</a:t>
            </a:r>
            <a:r>
              <a:rPr lang="zh-CN" altLang="en-US"/>
              <a:t>当且仅当执行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可导致调用</a:t>
            </a:r>
            <a:r>
              <a:rPr lang="en-US" altLang="zh-CN"/>
              <a:t>P</a:t>
            </a:r>
            <a:r>
              <a:rPr lang="en-US" altLang="zh-CN" baseline="-25000"/>
              <a:t>j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 baseline="30000"/>
              <a:t>*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描述在一个程序的执行</a:t>
            </a:r>
            <a:r>
              <a:rPr lang="en-US" altLang="zh-CN"/>
              <a:t>(Execution)</a:t>
            </a:r>
            <a:r>
              <a:rPr lang="zh-CN" altLang="en-US"/>
              <a:t>过程中的某一时刻所有可以运行</a:t>
            </a:r>
            <a:r>
              <a:rPr lang="en-US" altLang="zh-CN"/>
              <a:t>(might be active)</a:t>
            </a:r>
            <a:r>
              <a:rPr lang="zh-CN" altLang="en-US"/>
              <a:t>的程序：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 baseline="30000"/>
              <a:t>*</a:t>
            </a:r>
            <a:r>
              <a:rPr lang="en-US" altLang="zh-CN"/>
              <a:t>P</a:t>
            </a:r>
            <a:r>
              <a:rPr lang="en-US" altLang="zh-CN" baseline="-25000"/>
              <a:t>j</a:t>
            </a:r>
            <a:r>
              <a:rPr lang="zh-CN" altLang="en-US"/>
              <a:t>当且仅当在执行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过程中某一时刻</a:t>
            </a:r>
            <a:r>
              <a:rPr lang="en-US" altLang="zh-CN"/>
              <a:t>P</a:t>
            </a:r>
            <a:r>
              <a:rPr lang="en-US" altLang="zh-CN" baseline="-25000"/>
              <a:t>j</a:t>
            </a:r>
            <a:r>
              <a:rPr lang="zh-CN" altLang="en-US"/>
              <a:t>可以运行。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注：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P</a:t>
            </a:r>
            <a:r>
              <a:rPr lang="en-US" altLang="zh-CN" baseline="-25000"/>
              <a:t>j</a:t>
            </a:r>
            <a:r>
              <a:rPr lang="zh-CN" altLang="en-US"/>
              <a:t>对所有</a:t>
            </a:r>
            <a:r>
              <a:rPr lang="en-US" altLang="zh-CN"/>
              <a:t>i</a:t>
            </a:r>
            <a:r>
              <a:rPr lang="zh-CN" altLang="en-US"/>
              <a:t>都成立，而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 baseline="30000"/>
              <a:t>*</a:t>
            </a:r>
            <a:r>
              <a:rPr lang="en-US" altLang="zh-CN"/>
              <a:t>P</a:t>
            </a:r>
            <a:r>
              <a:rPr lang="en-US" altLang="zh-CN" baseline="-25000"/>
              <a:t>j</a:t>
            </a:r>
            <a:r>
              <a:rPr lang="zh-CN" altLang="en-US"/>
              <a:t>仅当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可以调用自身，即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是递归才成立。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E010250-8477-4A30-8397-1C1B7CE4C8A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注意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412875"/>
            <a:ext cx="8102600" cy="3513138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由例</a:t>
            </a:r>
            <a:r>
              <a:rPr kumimoji="1"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6.2.3</a:t>
            </a:r>
            <a:r>
              <a:rPr kumimoji="1"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我们可以看出：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（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）笛卡儿积不满足交换律；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（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）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A×B=Φ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当且仅当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A=Φ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或者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B=Φ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；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（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）笛卡儿积不满足结合律；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（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）对有限集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A,B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，有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|A×B|=|B×A|=|A|×|B|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6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E4596C8-B29A-4316-90A2-0DCF34CA356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95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6.6 </a:t>
            </a:r>
            <a:r>
              <a:rPr lang="zh-CN" altLang="en-US"/>
              <a:t>本章总结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8137525" cy="4024313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序偶和笛卡儿积的概念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二元关系的概念和表示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关系的交、并、补、差运算、复合运算和逆运算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关系性质的定义、关系性质的判定、关系性质的证明和关系性质的保守性；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关系的自反、对称、和传递闭包的概念及计算。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2DFB834-B00A-4F87-A807-76EB34E02F3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97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习题类型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342582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基本概念题：</a:t>
            </a:r>
            <a:r>
              <a:rPr lang="zh-CN" altLang="en-US"/>
              <a:t>涉及关系性质的判定，关系性质的保守性；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判断题：</a:t>
            </a:r>
            <a:r>
              <a:rPr lang="zh-CN" altLang="en-US"/>
              <a:t>涉及关系性质的保守性 ；</a:t>
            </a:r>
            <a:endParaRPr lang="en-US" altLang="zh-CN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计算题：</a:t>
            </a:r>
            <a:r>
              <a:rPr lang="zh-CN" altLang="en-US"/>
              <a:t>涉及关系的运算和闭包的计算；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证明题：</a:t>
            </a:r>
            <a:r>
              <a:rPr lang="zh-CN" altLang="en-US"/>
              <a:t>涉及关系性质的证明，关系运算律的证明 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59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734F121-B756-4680-83DD-227C7B7A508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300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　　题</a:t>
            </a:r>
          </a:p>
        </p:txBody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0638"/>
            <a:ext cx="7645400" cy="379095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205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页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		7. 			13.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		14.			15.(3)(4)(5)</a:t>
            </a:r>
          </a:p>
          <a:p>
            <a:pPr marL="990600" lvl="1" indent="-533400"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	</a:t>
            </a:r>
            <a:r>
              <a:rPr lang="en-US" altLang="zh-CN" sz="3200">
                <a:solidFill>
                  <a:srgbClr val="0000FF"/>
                </a:solidFill>
              </a:rPr>
              <a:t>	19.</a:t>
            </a:r>
            <a:r>
              <a:rPr lang="en-US" altLang="zh-CN" sz="3200" dirty="0">
                <a:solidFill>
                  <a:srgbClr val="0000FF"/>
                </a:solidFill>
              </a:rPr>
              <a:t>			22.(3)(4)(5)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		24.			25.                                                                                       </a:t>
            </a:r>
          </a:p>
        </p:txBody>
      </p:sp>
    </p:spTree>
  </p:cSld>
  <p:clrMapOvr>
    <a:masterClrMapping/>
  </p:clrMapOvr>
  <p:transition spd="med">
    <p:wipe dir="r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WordArt 2"/>
          <p:cNvSpPr>
            <a:spLocks noChangeArrowheads="1" noChangeShapeType="1" noTextEdit="1"/>
          </p:cNvSpPr>
          <p:nvPr/>
        </p:nvSpPr>
        <p:spPr bwMode="gray">
          <a:xfrm>
            <a:off x="1704975" y="2146300"/>
            <a:ext cx="49530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467544" y="2924944"/>
            <a:ext cx="698477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kern="0" dirty="0"/>
              <a:t>离散数学概论（</a:t>
            </a:r>
            <a:r>
              <a:rPr lang="en-US" altLang="zh-CN" sz="2000" kern="0" dirty="0"/>
              <a:t>2019</a:t>
            </a:r>
            <a:r>
              <a:rPr lang="zh-CN" altLang="en-US" sz="2000" kern="0" dirty="0"/>
              <a:t>春）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学堂在线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精品中文慕课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mooc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平台</a:t>
            </a:r>
            <a:endParaRPr lang="en-US" altLang="zh-CN" sz="2000" kern="0" dirty="0"/>
          </a:p>
          <a:p>
            <a:pPr marL="720000" indent="0" algn="l" eaLnBrk="1" hangingPunct="1">
              <a:spcBef>
                <a:spcPct val="0"/>
              </a:spcBef>
              <a:buNone/>
            </a:pPr>
            <a:r>
              <a:rPr lang="en-US" altLang="zh-CN" sz="2000" kern="0" dirty="0"/>
              <a:t>http://www.xuetangx.com/courses/course-v1:UESTC+E0900330+2019_T1/about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BD64CFE-FB25-444A-9908-6F2034725AE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374210" name="Rectangle 2"/>
          <p:cNvSpPr>
            <a:spLocks noChangeArrowheads="1"/>
          </p:cNvSpPr>
          <p:nvPr/>
        </p:nvSpPr>
        <p:spPr bwMode="auto">
          <a:xfrm>
            <a:off x="1625600" y="5803900"/>
            <a:ext cx="580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集合相等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两个集合互相包含</a:t>
            </a:r>
          </a:p>
        </p:txBody>
      </p:sp>
      <p:sp>
        <p:nvSpPr>
          <p:cNvPr id="1374211" name="Rectangle 3"/>
          <p:cNvSpPr>
            <a:spLocks noChangeArrowheads="1"/>
          </p:cNvSpPr>
          <p:nvPr/>
        </p:nvSpPr>
        <p:spPr bwMode="auto">
          <a:xfrm>
            <a:off x="1625600" y="5257800"/>
            <a:ext cx="596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等式成立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两个集合相等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定理</a:t>
            </a:r>
            <a:r>
              <a:rPr lang="en-US" altLang="zh-CN">
                <a:latin typeface="Arial" panose="020B0604020202020204" pitchFamily="34" charset="0"/>
              </a:rPr>
              <a:t>6.2.1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6588" y="1341438"/>
            <a:ext cx="8064500" cy="29987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设</a:t>
            </a:r>
            <a:r>
              <a:rPr lang="en-US" altLang="zh-CN">
                <a:latin typeface="Arial" panose="020B0604020202020204" pitchFamily="34" charset="0"/>
              </a:rPr>
              <a:t>A,B,C</a:t>
            </a:r>
            <a:r>
              <a:rPr lang="zh-CN" altLang="en-US">
                <a:latin typeface="Arial" panose="020B0604020202020204" pitchFamily="34" charset="0"/>
              </a:rPr>
              <a:t>是任意三个集合，则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r>
              <a:rPr lang="en-US" altLang="zh-CN">
                <a:latin typeface="Arial" panose="020B0604020202020204" pitchFamily="34" charset="0"/>
              </a:rPr>
              <a:t>A×(B∪C)=(A×B)∪(A×C)</a:t>
            </a:r>
            <a:r>
              <a:rPr lang="zh-CN" altLang="en-US">
                <a:latin typeface="Arial" panose="020B0604020202020204" pitchFamily="34" charset="0"/>
              </a:rPr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r>
              <a:rPr lang="en-US" altLang="zh-CN">
                <a:latin typeface="Arial" panose="020B0604020202020204" pitchFamily="34" charset="0"/>
              </a:rPr>
              <a:t>(B∪C)×A=(B×A)∪(C×A)</a:t>
            </a:r>
            <a:r>
              <a:rPr lang="zh-CN" altLang="en-US">
                <a:latin typeface="Arial" panose="020B0604020202020204" pitchFamily="34" charset="0"/>
              </a:rPr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r>
              <a:rPr lang="en-US" altLang="zh-CN">
                <a:latin typeface="Arial" panose="020B0604020202020204" pitchFamily="34" charset="0"/>
              </a:rPr>
              <a:t>A×(B∩C)=(A×B)∩(A×C)</a:t>
            </a:r>
            <a:r>
              <a:rPr lang="zh-CN" altLang="en-US">
                <a:latin typeface="Arial" panose="020B0604020202020204" pitchFamily="34" charset="0"/>
              </a:rPr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r>
              <a:rPr lang="en-US" altLang="zh-CN">
                <a:latin typeface="Arial" panose="020B0604020202020204" pitchFamily="34" charset="0"/>
              </a:rPr>
              <a:t>(B∩C)×A=(B×A)∩(C×A)</a:t>
            </a:r>
            <a:r>
              <a:rPr lang="zh-CN" altLang="en-US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374214" name="Rectangle 6"/>
          <p:cNvSpPr>
            <a:spLocks noChangeArrowheads="1"/>
          </p:cNvSpPr>
          <p:nvPr/>
        </p:nvSpPr>
        <p:spPr bwMode="auto">
          <a:xfrm>
            <a:off x="736600" y="45815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1374215" name="Rectangle 7"/>
          <p:cNvSpPr>
            <a:spLocks noChangeArrowheads="1"/>
          </p:cNvSpPr>
          <p:nvPr/>
        </p:nvSpPr>
        <p:spPr bwMode="auto">
          <a:xfrm>
            <a:off x="1625600" y="4594225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待证等式两端都是集合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10" grpId="0"/>
      <p:bldP spid="1374211" grpId="0"/>
      <p:bldP spid="1374214" grpId="0"/>
      <p:bldP spid="13742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265F5EE-A05F-401C-BFA5-6AB540D7905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6.2.1 </a:t>
            </a:r>
            <a:r>
              <a:rPr lang="zh-CN" altLang="en-US"/>
              <a:t>分析</a:t>
            </a:r>
          </a:p>
        </p:txBody>
      </p:sp>
      <p:sp>
        <p:nvSpPr>
          <p:cNvPr id="1376259" name="Rectangle 3"/>
          <p:cNvSpPr>
            <a:spLocks noChangeArrowheads="1"/>
          </p:cNvSpPr>
          <p:nvPr/>
        </p:nvSpPr>
        <p:spPr bwMode="auto">
          <a:xfrm>
            <a:off x="395288" y="1530350"/>
            <a:ext cx="8520112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zh-CN" altLang="en-US"/>
              <a:t>对（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A×(B∪C)=(A×B)∪(A×C) </a:t>
            </a:r>
            <a:r>
              <a:rPr lang="zh-CN" altLang="en-US" b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endParaRPr lang="en-US" altLang="zh-CN"/>
          </a:p>
          <a:p>
            <a:pPr algn="l" eaLnBrk="1" hangingPunct="1">
              <a:buClrTx/>
              <a:buFontTx/>
              <a:buNone/>
            </a:pPr>
            <a:r>
              <a:rPr lang="en-US" altLang="zh-CN" sz="2600"/>
              <a:t>A×(B∪C)</a:t>
            </a:r>
            <a:r>
              <a:rPr kumimoji="1" lang="zh-CN" altLang="en-US" sz="2600">
                <a:sym typeface="Symbol" panose="05050102010706020507" pitchFamily="18" charset="2"/>
              </a:rPr>
              <a:t></a:t>
            </a:r>
            <a:r>
              <a:rPr lang="en-US" altLang="zh-CN" sz="2600"/>
              <a:t>(A×B)∪(A×C)</a:t>
            </a:r>
            <a:r>
              <a:rPr lang="zh-CN" altLang="en-US" sz="2600"/>
              <a:t>，</a:t>
            </a:r>
            <a:r>
              <a:rPr lang="en-US" altLang="zh-CN" sz="2600"/>
              <a:t>(A×B)∪(A×C)</a:t>
            </a:r>
            <a:r>
              <a:rPr kumimoji="1" lang="zh-CN" altLang="en-US" sz="2600">
                <a:sym typeface="Symbol" panose="05050102010706020507" pitchFamily="18" charset="2"/>
              </a:rPr>
              <a:t></a:t>
            </a:r>
            <a:r>
              <a:rPr lang="en-US" altLang="zh-CN" sz="2600"/>
              <a:t>A×(B∪C)</a:t>
            </a:r>
            <a:endParaRPr lang="zh-CN" altLang="en-US" sz="2600"/>
          </a:p>
          <a:p>
            <a:pPr algn="l" eaLnBrk="1" hangingPunct="1">
              <a:buClrTx/>
              <a:buFontTx/>
              <a:buNone/>
            </a:pPr>
            <a:r>
              <a:rPr lang="zh-CN" altLang="en-US"/>
              <a:t>利用</a:t>
            </a:r>
            <a:r>
              <a:rPr lang="zh-CN" altLang="en-US">
                <a:solidFill>
                  <a:srgbClr val="FF0000"/>
                </a:solidFill>
              </a:rPr>
              <a:t>按定义证明方法</a:t>
            </a:r>
            <a:r>
              <a:rPr lang="zh-CN" altLang="en-US"/>
              <a:t>，首先叙述包含关系的定义，即首先叙述</a:t>
            </a:r>
            <a:r>
              <a:rPr lang="en-US" altLang="zh-CN"/>
              <a:t>A×(B∪C)</a:t>
            </a:r>
            <a:r>
              <a:rPr kumimoji="1" lang="zh-CN" altLang="en-US">
                <a:sym typeface="Symbol" panose="05050102010706020507" pitchFamily="18" charset="2"/>
              </a:rPr>
              <a:t></a:t>
            </a:r>
            <a:r>
              <a:rPr lang="en-US" altLang="zh-CN"/>
              <a:t>(A×B)∪(A×C)</a:t>
            </a:r>
            <a:r>
              <a:rPr lang="zh-CN" altLang="en-US"/>
              <a:t>的定义：</a:t>
            </a:r>
          </a:p>
          <a:p>
            <a:pPr algn="l" eaLnBrk="1" hangingPunct="1">
              <a:buClrTx/>
              <a:buFontTx/>
              <a:buNone/>
            </a:pPr>
            <a:r>
              <a:rPr lang="zh-CN" altLang="en-US"/>
              <a:t>对任意</a:t>
            </a:r>
            <a:r>
              <a:rPr lang="en-US" altLang="zh-CN"/>
              <a:t>&lt;x,y&gt;∈A×(B∪C)</a:t>
            </a:r>
            <a:r>
              <a:rPr lang="zh-CN" altLang="en-US"/>
              <a:t>，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zh-CN" altLang="en-US"/>
              <a:t>，</a:t>
            </a:r>
          </a:p>
          <a:p>
            <a:pPr algn="l" eaLnBrk="1" hangingPunct="1">
              <a:buClrTx/>
              <a:buFontTx/>
              <a:buNone/>
            </a:pPr>
            <a:r>
              <a:rPr lang="zh-CN" altLang="en-US"/>
              <a:t>有</a:t>
            </a:r>
            <a:r>
              <a:rPr lang="en-US" altLang="zh-CN"/>
              <a:t>&lt;x,y&gt;∈(A×B)∪(A×C)</a:t>
            </a:r>
            <a:r>
              <a:rPr lang="zh-CN" altLang="en-US"/>
              <a:t>，</a:t>
            </a:r>
          </a:p>
          <a:p>
            <a:pPr algn="l" eaLnBrk="1" hangingPunct="1">
              <a:buClrTx/>
              <a:buFontTx/>
              <a:buNone/>
            </a:pPr>
            <a:r>
              <a:rPr lang="zh-CN" altLang="en-US"/>
              <a:t>则</a:t>
            </a:r>
            <a:r>
              <a:rPr lang="en-US" altLang="zh-CN"/>
              <a:t>A×(B∪C)</a:t>
            </a:r>
            <a:r>
              <a:rPr kumimoji="1" lang="zh-CN" altLang="en-US">
                <a:sym typeface="Symbol" panose="05050102010706020507" pitchFamily="18" charset="2"/>
              </a:rPr>
              <a:t></a:t>
            </a:r>
            <a:r>
              <a:rPr lang="en-US" altLang="zh-CN"/>
              <a:t>(A×B)∪(A×C)</a:t>
            </a:r>
            <a:r>
              <a:rPr lang="zh-CN" altLang="en-US"/>
              <a:t>。</a:t>
            </a:r>
          </a:p>
          <a:p>
            <a:pPr algn="l" eaLnBrk="1" hangingPunct="1">
              <a:buClrTx/>
              <a:buFontTx/>
              <a:buNone/>
            </a:pPr>
            <a:r>
              <a:rPr lang="zh-CN" altLang="en-US"/>
              <a:t>同理可分析</a:t>
            </a:r>
            <a:r>
              <a:rPr lang="en-US" altLang="zh-CN"/>
              <a:t>(A×B)∪(A×C)</a:t>
            </a:r>
            <a:r>
              <a:rPr kumimoji="1" lang="zh-CN" altLang="en-US">
                <a:sym typeface="Symbol" panose="05050102010706020507" pitchFamily="18" charset="2"/>
              </a:rPr>
              <a:t></a:t>
            </a:r>
            <a:r>
              <a:rPr lang="en-US" altLang="zh-CN"/>
              <a:t>A×(B∪C)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7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7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7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A78B311-C898-4AEB-8BCA-4C1F4F3D3C0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6.2.1 </a:t>
            </a:r>
            <a:r>
              <a:rPr lang="zh-CN" altLang="en-US"/>
              <a:t>证明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16900" cy="41957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）对任意</a:t>
            </a:r>
            <a:r>
              <a:rPr lang="en-US" altLang="zh-CN"/>
              <a:t>&lt;x,y&gt;∈A×(B∪C)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由</a:t>
            </a:r>
            <a:r>
              <a:rPr lang="zh-CN" altLang="en-US">
                <a:solidFill>
                  <a:srgbClr val="0000CC"/>
                </a:solidFill>
              </a:rPr>
              <a:t>笛卡儿积</a:t>
            </a:r>
            <a:r>
              <a:rPr lang="zh-CN" altLang="en-US"/>
              <a:t>的定义知，</a:t>
            </a:r>
            <a:r>
              <a:rPr lang="en-US" altLang="zh-CN"/>
              <a:t>x∈A</a:t>
            </a:r>
            <a:r>
              <a:rPr lang="zh-CN" altLang="en-US"/>
              <a:t>且</a:t>
            </a:r>
            <a:r>
              <a:rPr lang="en-US" altLang="zh-CN"/>
              <a:t>y∈B∪C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由</a:t>
            </a:r>
            <a:r>
              <a:rPr lang="zh-CN" altLang="en-US">
                <a:solidFill>
                  <a:srgbClr val="FF0000"/>
                </a:solidFill>
              </a:rPr>
              <a:t>并运算</a:t>
            </a:r>
            <a:r>
              <a:rPr lang="zh-CN" altLang="en-US"/>
              <a:t>定义知，</a:t>
            </a:r>
            <a:r>
              <a:rPr lang="en-US" altLang="zh-CN"/>
              <a:t>y∈B</a:t>
            </a:r>
            <a:r>
              <a:rPr lang="zh-CN" altLang="en-US"/>
              <a:t>或者</a:t>
            </a:r>
            <a:r>
              <a:rPr lang="en-US" altLang="zh-CN"/>
              <a:t>y∈C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于是有</a:t>
            </a:r>
            <a:r>
              <a:rPr lang="en-US" altLang="zh-CN"/>
              <a:t>x∈A</a:t>
            </a:r>
            <a:r>
              <a:rPr lang="zh-CN" altLang="en-US"/>
              <a:t>且</a:t>
            </a:r>
            <a:r>
              <a:rPr lang="en-US" altLang="zh-CN"/>
              <a:t>y∈B</a:t>
            </a:r>
            <a:r>
              <a:rPr lang="zh-CN" altLang="en-US"/>
              <a:t>或者</a:t>
            </a:r>
            <a:r>
              <a:rPr lang="en-US" altLang="zh-CN"/>
              <a:t>x∈A</a:t>
            </a:r>
            <a:r>
              <a:rPr lang="zh-CN" altLang="en-US"/>
              <a:t>且</a:t>
            </a:r>
            <a:r>
              <a:rPr lang="en-US" altLang="zh-CN"/>
              <a:t>y∈C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从而，</a:t>
            </a:r>
            <a:r>
              <a:rPr lang="en-US" altLang="zh-CN"/>
              <a:t>&lt;x,y&gt;∈A×B</a:t>
            </a:r>
            <a:r>
              <a:rPr lang="zh-CN" altLang="en-US"/>
              <a:t>或者</a:t>
            </a:r>
            <a:r>
              <a:rPr lang="en-US" altLang="zh-CN"/>
              <a:t>&lt;x,y&gt;∈A×C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即</a:t>
            </a:r>
            <a:r>
              <a:rPr lang="en-US" altLang="zh-CN"/>
              <a:t>&lt;x,y&gt;∈(A×B)∪(A×C)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所以，</a:t>
            </a:r>
            <a:r>
              <a:rPr lang="en-US" altLang="zh-CN"/>
              <a:t>A×(B∪C)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(A×B)∪(A×C)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CDA6683-4E14-40E9-BFA9-EE944C45863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6.2.1 </a:t>
            </a:r>
            <a:r>
              <a:rPr lang="zh-CN" altLang="en-US"/>
              <a:t>证明（续）</a:t>
            </a:r>
          </a:p>
        </p:txBody>
      </p:sp>
      <p:sp>
        <p:nvSpPr>
          <p:cNvPr id="1380355" name="Rectangle 3"/>
          <p:cNvSpPr>
            <a:spLocks noChangeArrowheads="1"/>
          </p:cNvSpPr>
          <p:nvPr/>
        </p:nvSpPr>
        <p:spPr bwMode="auto">
          <a:xfrm>
            <a:off x="539750" y="1276350"/>
            <a:ext cx="81915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另一方面，对任意</a:t>
            </a:r>
            <a:r>
              <a:rPr lang="en-US" altLang="zh-CN"/>
              <a:t>&lt;x,y&gt;∈(A×B)∪(A×C)</a:t>
            </a:r>
            <a:r>
              <a:rPr lang="zh-CN" altLang="en-US"/>
              <a:t>，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由</a:t>
            </a:r>
            <a:r>
              <a:rPr lang="zh-CN" altLang="en-US">
                <a:solidFill>
                  <a:srgbClr val="FF0000"/>
                </a:solidFill>
              </a:rPr>
              <a:t>并运算定义</a:t>
            </a:r>
            <a:r>
              <a:rPr lang="zh-CN" altLang="en-US"/>
              <a:t>知，</a:t>
            </a:r>
            <a:r>
              <a:rPr lang="en-US" altLang="zh-CN"/>
              <a:t>&lt;x,y&gt;∈A×B</a:t>
            </a:r>
            <a:r>
              <a:rPr lang="zh-CN" altLang="en-US"/>
              <a:t>或者</a:t>
            </a:r>
            <a:r>
              <a:rPr lang="en-US" altLang="zh-CN"/>
              <a:t>&lt;x,y&gt;∈A×C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由</a:t>
            </a:r>
            <a:r>
              <a:rPr lang="zh-CN" altLang="en-US">
                <a:solidFill>
                  <a:srgbClr val="FF0000"/>
                </a:solidFill>
              </a:rPr>
              <a:t>笛卡儿积的定义</a:t>
            </a:r>
            <a:r>
              <a:rPr lang="zh-CN" altLang="en-US"/>
              <a:t>知，</a:t>
            </a:r>
            <a:r>
              <a:rPr lang="en-US" altLang="zh-CN"/>
              <a:t>x∈A</a:t>
            </a:r>
            <a:r>
              <a:rPr lang="zh-CN" altLang="en-US"/>
              <a:t>且</a:t>
            </a:r>
            <a:r>
              <a:rPr lang="en-US" altLang="zh-CN"/>
              <a:t>y∈B</a:t>
            </a:r>
            <a:r>
              <a:rPr lang="zh-CN" altLang="en-US"/>
              <a:t>或</a:t>
            </a:r>
            <a:r>
              <a:rPr lang="en-US" altLang="zh-CN"/>
              <a:t>x∈A</a:t>
            </a:r>
            <a:r>
              <a:rPr lang="zh-CN" altLang="en-US"/>
              <a:t>且</a:t>
            </a:r>
            <a:r>
              <a:rPr lang="en-US" altLang="zh-CN"/>
              <a:t>y∈C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进一步有</a:t>
            </a:r>
            <a:r>
              <a:rPr lang="en-US" altLang="zh-CN"/>
              <a:t>x∈A</a:t>
            </a:r>
            <a:r>
              <a:rPr lang="zh-CN" altLang="en-US"/>
              <a:t>且</a:t>
            </a:r>
            <a:r>
              <a:rPr lang="en-US" altLang="zh-CN"/>
              <a:t>y∈B∪C</a:t>
            </a:r>
            <a:r>
              <a:rPr lang="zh-CN" altLang="en-US"/>
              <a:t>，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从而</a:t>
            </a:r>
            <a:r>
              <a:rPr lang="en-US" altLang="zh-CN"/>
              <a:t>&lt;x,y&gt;∈A×(B∪C)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所以</a:t>
            </a:r>
            <a:r>
              <a:rPr lang="pt-BR" altLang="zh-CN"/>
              <a:t>(A×B)∪(A×C)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pt-BR" altLang="zh-CN"/>
              <a:t>A×(B∪C)</a:t>
            </a:r>
            <a:r>
              <a:rPr lang="zh-CN" altLang="pt-BR"/>
              <a:t>。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pt-BR"/>
              <a:t>于是，根据定理</a:t>
            </a:r>
            <a:r>
              <a:rPr lang="pt-BR" altLang="zh-CN"/>
              <a:t>1.2.2</a:t>
            </a:r>
            <a:r>
              <a:rPr lang="zh-CN" altLang="pt-BR"/>
              <a:t>，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pt-BR"/>
              <a:t>有</a:t>
            </a:r>
            <a:r>
              <a:rPr lang="pt-BR" altLang="zh-CN"/>
              <a:t>A×(B∪C)=(A×B)∪(A×C)</a:t>
            </a:r>
            <a:r>
              <a:rPr lang="zh-CN" altLang="pt-BR"/>
              <a:t>。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(2)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(3)</a:t>
            </a:r>
            <a:r>
              <a:rPr lang="zh-CN" altLang="en-US">
                <a:solidFill>
                  <a:srgbClr val="0000CC"/>
                </a:solidFill>
              </a:rPr>
              <a:t>和</a:t>
            </a:r>
            <a:r>
              <a:rPr lang="en-US" altLang="zh-CN">
                <a:solidFill>
                  <a:srgbClr val="0000CC"/>
                </a:solidFill>
              </a:rPr>
              <a:t>(4)</a:t>
            </a:r>
            <a:r>
              <a:rPr lang="zh-CN" altLang="en-US">
                <a:solidFill>
                  <a:srgbClr val="0000CC"/>
                </a:solidFill>
              </a:rPr>
              <a:t>的证明作为练习，自证。</a:t>
            </a:r>
            <a:endParaRPr lang="zh-CN" altLang="en-US" sz="1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8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8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8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8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8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DDE5A87-F98B-4D7C-8E24-3CB966DE5B5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第三篇 二元关系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44600"/>
            <a:ext cx="8356600" cy="28321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900"/>
              <a:t>    关系理论历史悠久。它</a:t>
            </a:r>
            <a:r>
              <a:rPr lang="zh-CN" altLang="en-US" sz="2900">
                <a:solidFill>
                  <a:srgbClr val="0000FF"/>
                </a:solidFill>
              </a:rPr>
              <a:t>与集合论、数理逻辑、组合学、图论和布尔代数</a:t>
            </a:r>
            <a:r>
              <a:rPr lang="zh-CN" altLang="en-US" sz="2900"/>
              <a:t>都有密切的联系。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900"/>
              <a:t>    关系是</a:t>
            </a:r>
            <a:r>
              <a:rPr lang="zh-CN" altLang="en-US" sz="2900">
                <a:solidFill>
                  <a:srgbClr val="0000FF"/>
                </a:solidFill>
              </a:rPr>
              <a:t>日常生活以及数学</a:t>
            </a:r>
            <a:r>
              <a:rPr lang="zh-CN" altLang="en-US" sz="2900"/>
              <a:t>中的一个基本概念，例如：兄弟关系，师生关系、位置关系、大小关系、等于关系、包含关系等。</a:t>
            </a:r>
          </a:p>
        </p:txBody>
      </p:sp>
      <p:sp>
        <p:nvSpPr>
          <p:cNvPr id="1347588" name="AutoShape 4"/>
          <p:cNvSpPr>
            <a:spLocks noChangeArrowheads="1"/>
          </p:cNvSpPr>
          <p:nvPr/>
        </p:nvSpPr>
        <p:spPr bwMode="auto">
          <a:xfrm>
            <a:off x="250825" y="3916363"/>
            <a:ext cx="8675688" cy="258286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393917"/>
              </a:gs>
              <a:gs pos="50000">
                <a:srgbClr val="FFFF66"/>
              </a:gs>
              <a:gs pos="100000">
                <a:srgbClr val="393917"/>
              </a:gs>
            </a:gsLst>
            <a:lin ang="5400000" scaled="1"/>
          </a:gradFill>
          <a:ln w="12700">
            <a:solidFill>
              <a:srgbClr val="003300"/>
            </a:solidFill>
            <a:round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    在某种意义下，</a:t>
            </a:r>
            <a:r>
              <a:rPr lang="zh-CN" altLang="en-US">
                <a:solidFill>
                  <a:srgbClr val="FF0000"/>
                </a:solidFill>
              </a:rPr>
              <a:t>关系可以理解为有联系的一些对象相互之间的</a:t>
            </a:r>
            <a:r>
              <a:rPr lang="zh-CN" altLang="en-US">
                <a:solidFill>
                  <a:srgbClr val="800080"/>
                </a:solidFill>
              </a:rPr>
              <a:t>比较行为</a:t>
            </a:r>
            <a:r>
              <a:rPr lang="zh-CN" altLang="en-US">
                <a:solidFill>
                  <a:srgbClr val="FF0000"/>
                </a:solidFill>
              </a:rPr>
              <a:t>。而根据比较结果来执行不同任务的能力是计算机最重要的属性之一，在执行一个典型的程序时，要多次用到这种性质。</a:t>
            </a:r>
            <a:r>
              <a:rPr lang="zh-CN" altLang="en-US" b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7" grpId="0" build="p"/>
      <p:bldP spid="13475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DDCC747-00C8-4862-803A-5834AF4A464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6.2.2</a:t>
            </a:r>
            <a:endParaRPr lang="zh-CN" altLang="en-US"/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41438"/>
            <a:ext cx="8331200" cy="35972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A,B,C,D</a:t>
            </a:r>
            <a:r>
              <a:rPr lang="zh-CN" altLang="en-US"/>
              <a:t>是任意四个集合，则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(A×B)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(C×D)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/>
              <a:t>A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D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证明 </a:t>
            </a:r>
            <a:r>
              <a:rPr lang="zh-CN" altLang="en-US">
                <a:solidFill>
                  <a:srgbClr val="FF0000"/>
                </a:solidFill>
              </a:rPr>
              <a:t>充分性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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对任意</a:t>
            </a:r>
            <a:r>
              <a:rPr lang="en-US" altLang="zh-CN"/>
              <a:t>&lt;x,y&gt;∈A×B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又因为</a:t>
            </a:r>
            <a:r>
              <a:rPr lang="en-US" altLang="zh-CN"/>
              <a:t>A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D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&lt;x,y&gt;∈C×D</a:t>
            </a:r>
            <a:r>
              <a:rPr lang="zh-CN" altLang="en-US"/>
              <a:t>，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6063" y="3143250"/>
            <a:ext cx="28733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有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/>
                <a:ea typeface="黑体"/>
              </a:rPr>
              <a:t>x∈A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且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/>
                <a:ea typeface="黑体"/>
              </a:rPr>
              <a:t>y∈B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8400" y="3741738"/>
            <a:ext cx="37925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所以有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/>
                <a:ea typeface="黑体"/>
              </a:rPr>
              <a:t>x∈C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且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/>
                <a:ea typeface="黑体"/>
              </a:rPr>
              <a:t>y∈D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，即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8488" y="4333875"/>
            <a:ext cx="36480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从而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(A×B)</a:t>
            </a:r>
            <a:r>
              <a:rPr kumimoji="1" lang="zh-CN" altLang="en-US" sz="2800" b="1" kern="0" dirty="0">
                <a:latin typeface="黑体"/>
                <a:ea typeface="黑体"/>
                <a:sym typeface="Symbol" pitchFamily="18" charset="2"/>
              </a:rPr>
              <a:t>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(C×D)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 build="p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51A40AC-EBCC-4C67-BC66-F162B7F6B8A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6.2.2 </a:t>
            </a:r>
            <a:r>
              <a:rPr lang="zh-CN" altLang="en-US"/>
              <a:t>证明（续）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300163"/>
            <a:ext cx="7616825" cy="35972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必要性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对任意</a:t>
            </a:r>
            <a:r>
              <a:rPr lang="en-US" altLang="zh-CN"/>
              <a:t>x∈A</a:t>
            </a:r>
            <a:r>
              <a:rPr lang="zh-CN" altLang="en-US"/>
              <a:t>，</a:t>
            </a:r>
            <a:r>
              <a:rPr lang="en-US" altLang="zh-CN"/>
              <a:t>y∈B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又因为</a:t>
            </a:r>
            <a:r>
              <a:rPr lang="en-US" altLang="zh-CN"/>
              <a:t>(A×B)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(C×D)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根据笛卡儿积的定义</a:t>
            </a:r>
            <a:r>
              <a:rPr lang="en-US" altLang="zh-CN"/>
              <a:t>,</a:t>
            </a:r>
            <a:endParaRPr lang="zh-CN" altLang="en-US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A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D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综上所述，定理成立。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3375" y="1928813"/>
            <a:ext cx="27320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有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&lt;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/>
                <a:ea typeface="黑体"/>
              </a:rPr>
              <a:t>x,y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&gt;∈A×B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4875" y="2500313"/>
            <a:ext cx="30495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所以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&lt;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/>
                <a:ea typeface="黑体"/>
              </a:rPr>
              <a:t>x,y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&gt;∈C×D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9125" y="3101975"/>
            <a:ext cx="35575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有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/>
                <a:ea typeface="黑体"/>
              </a:rPr>
              <a:t>x∈C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且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/>
                <a:ea typeface="黑体"/>
              </a:rPr>
              <a:t>y∈D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，从而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451" grpId="0" build="p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D9DF4BD-72AA-46D1-A290-819B51FF2AE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800080"/>
                </a:solidFill>
              </a:rPr>
              <a:t>推广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93813"/>
            <a:ext cx="8064500" cy="43672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6.2.6 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,A</a:t>
            </a:r>
            <a:r>
              <a:rPr lang="en-US" altLang="zh-CN" baseline="-25000"/>
              <a:t>n</a:t>
            </a:r>
            <a:r>
              <a:rPr lang="zh-CN" altLang="en-US"/>
              <a:t>是</a:t>
            </a:r>
            <a:r>
              <a:rPr lang="en-US" altLang="zh-CN"/>
              <a:t>n</a:t>
            </a:r>
            <a:r>
              <a:rPr lang="zh-CN" altLang="en-US"/>
              <a:t>个集合，称集合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×A</a:t>
            </a:r>
            <a:r>
              <a:rPr lang="en-US" altLang="zh-CN" baseline="-25000"/>
              <a:t>2</a:t>
            </a:r>
            <a:r>
              <a:rPr lang="en-US" altLang="zh-CN"/>
              <a:t>×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×A</a:t>
            </a:r>
            <a:r>
              <a:rPr lang="en-US" altLang="zh-CN" baseline="-25000"/>
              <a:t>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aseline="-25000"/>
              <a:t>  </a:t>
            </a:r>
            <a:r>
              <a:rPr lang="en-US" altLang="zh-CN"/>
              <a:t>={&lt;a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,a</a:t>
            </a:r>
            <a:r>
              <a:rPr lang="en-US" altLang="zh-CN" baseline="-25000"/>
              <a:t>n</a:t>
            </a:r>
            <a:r>
              <a:rPr lang="en-US" altLang="zh-CN"/>
              <a:t>&gt;|(a</a:t>
            </a:r>
            <a:r>
              <a:rPr lang="en-US" altLang="zh-CN" baseline="-25000"/>
              <a:t>i</a:t>
            </a:r>
            <a:r>
              <a:rPr lang="en-US" altLang="zh-CN"/>
              <a:t>∈A</a:t>
            </a:r>
            <a:r>
              <a:rPr lang="en-US" altLang="zh-CN" baseline="-25000"/>
              <a:t>i</a:t>
            </a:r>
            <a:r>
              <a:rPr lang="en-US" altLang="zh-CN"/>
              <a:t>)∧i∈{1,2,3,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,n}}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为集合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,A</a:t>
            </a:r>
            <a:r>
              <a:rPr lang="en-US" altLang="zh-CN" baseline="-25000"/>
              <a:t>n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笛卡儿积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en-US" altLang="zh-CN"/>
              <a:t>DescartesProduct)</a:t>
            </a:r>
            <a:endParaRPr lang="zh-CN" altLang="en-US"/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当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=A</a:t>
            </a:r>
            <a:r>
              <a:rPr lang="en-US" altLang="zh-CN" baseline="-25000"/>
              <a:t>2</a:t>
            </a:r>
            <a:r>
              <a:rPr lang="en-US" altLang="zh-CN"/>
              <a:t>=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=A</a:t>
            </a:r>
            <a:r>
              <a:rPr lang="en-US" altLang="zh-CN" baseline="-25000"/>
              <a:t>n</a:t>
            </a:r>
            <a:r>
              <a:rPr lang="en-US" altLang="zh-CN"/>
              <a:t>=A</a:t>
            </a:r>
            <a:r>
              <a:rPr lang="zh-CN" altLang="en-US"/>
              <a:t>时，有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×A</a:t>
            </a:r>
            <a:r>
              <a:rPr lang="en-US" altLang="zh-CN" baseline="-25000"/>
              <a:t>2</a:t>
            </a:r>
            <a:r>
              <a:rPr lang="en-US" altLang="zh-CN"/>
              <a:t>×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×A</a:t>
            </a:r>
            <a:r>
              <a:rPr lang="en-US" altLang="zh-CN" baseline="-25000"/>
              <a:t>n</a:t>
            </a:r>
            <a:r>
              <a:rPr lang="en-US" altLang="zh-CN"/>
              <a:t>=A</a:t>
            </a:r>
            <a:r>
              <a:rPr lang="en-US" altLang="zh-CN" baseline="30000"/>
              <a:t>n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6.2.3 </a:t>
            </a:r>
            <a:r>
              <a:rPr lang="zh-CN" altLang="en-US"/>
              <a:t>当集合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,A</a:t>
            </a:r>
            <a:r>
              <a:rPr lang="en-US" altLang="zh-CN" baseline="-25000"/>
              <a:t>n</a:t>
            </a:r>
            <a:r>
              <a:rPr lang="zh-CN" altLang="en-US"/>
              <a:t>都是</a:t>
            </a:r>
            <a:r>
              <a:rPr lang="zh-CN" altLang="en-US">
                <a:solidFill>
                  <a:srgbClr val="0000CC"/>
                </a:solidFill>
              </a:rPr>
              <a:t>有限集</a:t>
            </a:r>
            <a:r>
              <a:rPr lang="zh-CN" altLang="en-US"/>
              <a:t>时，</a:t>
            </a:r>
            <a:r>
              <a:rPr lang="en-US" altLang="zh-CN"/>
              <a:t>|A</a:t>
            </a:r>
            <a:r>
              <a:rPr lang="en-US" altLang="zh-CN" baseline="-25000"/>
              <a:t>1</a:t>
            </a:r>
            <a:r>
              <a:rPr lang="en-US" altLang="zh-CN"/>
              <a:t>×A</a:t>
            </a:r>
            <a:r>
              <a:rPr lang="en-US" altLang="zh-CN" baseline="-25000"/>
              <a:t>2</a:t>
            </a:r>
            <a:r>
              <a:rPr lang="en-US" altLang="zh-CN"/>
              <a:t>×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×A</a:t>
            </a:r>
            <a:r>
              <a:rPr lang="en-US" altLang="zh-CN" baseline="-25000"/>
              <a:t>n</a:t>
            </a:r>
            <a:r>
              <a:rPr lang="en-US" altLang="zh-CN"/>
              <a:t>|=|A</a:t>
            </a:r>
            <a:r>
              <a:rPr lang="en-US" altLang="zh-CN" baseline="-25000"/>
              <a:t>1</a:t>
            </a:r>
            <a:r>
              <a:rPr lang="en-US" altLang="zh-CN"/>
              <a:t>|×|A</a:t>
            </a:r>
            <a:r>
              <a:rPr lang="en-US" altLang="zh-CN" baseline="-25000"/>
              <a:t>2</a:t>
            </a:r>
            <a:r>
              <a:rPr lang="en-US" altLang="zh-CN"/>
              <a:t>|×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×|A</a:t>
            </a:r>
            <a:r>
              <a:rPr lang="en-US" altLang="zh-CN" baseline="-25000"/>
              <a:t>n</a:t>
            </a:r>
            <a:r>
              <a:rPr lang="en-US" altLang="zh-CN"/>
              <a:t>|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4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9B30081-A1E6-46BD-936E-3D48B836325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84213" y="476250"/>
            <a:ext cx="32321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3300">
                <a:solidFill>
                  <a:schemeClr val="tx1"/>
                </a:solidFill>
              </a:rPr>
              <a:t>6.2.2</a:t>
            </a:r>
            <a:r>
              <a:rPr kumimoji="1" lang="zh-CN" altLang="en-US" sz="3300">
                <a:solidFill>
                  <a:schemeClr val="tx1"/>
                </a:solidFill>
              </a:rPr>
              <a:t>关系的定义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21431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问题：</a:t>
            </a:r>
            <a:r>
              <a:rPr lang="zh-CN" altLang="en-US"/>
              <a:t>某学校组织学生看电影，电影院里共有</a:t>
            </a:r>
            <a:r>
              <a:rPr lang="en-US" altLang="zh-CN"/>
              <a:t>n</a:t>
            </a:r>
            <a:r>
              <a:rPr lang="zh-CN" altLang="en-US"/>
              <a:t>个座位，看电影的学生共有</a:t>
            </a:r>
            <a:r>
              <a:rPr lang="en-US" altLang="zh-CN"/>
              <a:t>m</a:t>
            </a:r>
            <a:r>
              <a:rPr lang="zh-CN" altLang="en-US"/>
              <a:t>个（</a:t>
            </a:r>
            <a:r>
              <a:rPr lang="en-US" altLang="zh-CN"/>
              <a:t>m≤n</a:t>
            </a:r>
            <a:r>
              <a:rPr lang="zh-CN" altLang="en-US"/>
              <a:t>），每个学生坐一个座位。请问，</a:t>
            </a:r>
            <a:r>
              <a:rPr lang="zh-CN" altLang="en-US">
                <a:solidFill>
                  <a:srgbClr val="0000CC"/>
                </a:solidFill>
              </a:rPr>
              <a:t>怎样表示学生和座位之间的从属关系？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932363" y="3213100"/>
            <a:ext cx="3924300" cy="3024188"/>
            <a:chOff x="3440" y="2000"/>
            <a:chExt cx="2320" cy="1716"/>
          </a:xfrm>
        </p:grpSpPr>
        <p:sp>
          <p:nvSpPr>
            <p:cNvPr id="48135" name="Line 5"/>
            <p:cNvSpPr>
              <a:spLocks noChangeShapeType="1"/>
            </p:cNvSpPr>
            <p:nvPr/>
          </p:nvSpPr>
          <p:spPr bwMode="auto">
            <a:xfrm>
              <a:off x="3565" y="3488"/>
              <a:ext cx="19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Line 6"/>
            <p:cNvSpPr>
              <a:spLocks noChangeShapeType="1"/>
            </p:cNvSpPr>
            <p:nvPr/>
          </p:nvSpPr>
          <p:spPr bwMode="auto">
            <a:xfrm rot="-5400000">
              <a:off x="2974" y="2859"/>
              <a:ext cx="15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Line 7"/>
            <p:cNvSpPr>
              <a:spLocks noChangeShapeType="1"/>
            </p:cNvSpPr>
            <p:nvPr/>
          </p:nvSpPr>
          <p:spPr bwMode="auto">
            <a:xfrm>
              <a:off x="3732" y="3290"/>
              <a:ext cx="1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Line 8"/>
            <p:cNvSpPr>
              <a:spLocks noChangeShapeType="1"/>
            </p:cNvSpPr>
            <p:nvPr/>
          </p:nvSpPr>
          <p:spPr bwMode="auto">
            <a:xfrm>
              <a:off x="3732" y="3099"/>
              <a:ext cx="1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Line 9"/>
            <p:cNvSpPr>
              <a:spLocks noChangeShapeType="1"/>
            </p:cNvSpPr>
            <p:nvPr/>
          </p:nvSpPr>
          <p:spPr bwMode="auto">
            <a:xfrm>
              <a:off x="3732" y="2397"/>
              <a:ext cx="1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Line 10"/>
            <p:cNvSpPr>
              <a:spLocks noChangeShapeType="1"/>
            </p:cNvSpPr>
            <p:nvPr/>
          </p:nvSpPr>
          <p:spPr bwMode="auto">
            <a:xfrm>
              <a:off x="3732" y="2912"/>
              <a:ext cx="1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1"/>
            <p:cNvSpPr>
              <a:spLocks noChangeShapeType="1"/>
            </p:cNvSpPr>
            <p:nvPr/>
          </p:nvSpPr>
          <p:spPr bwMode="auto">
            <a:xfrm rot="-5400000">
              <a:off x="3378" y="2855"/>
              <a:ext cx="12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2"/>
            <p:cNvSpPr>
              <a:spLocks noChangeShapeType="1"/>
            </p:cNvSpPr>
            <p:nvPr/>
          </p:nvSpPr>
          <p:spPr bwMode="auto">
            <a:xfrm rot="-5400000">
              <a:off x="3654" y="2855"/>
              <a:ext cx="12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3"/>
            <p:cNvSpPr>
              <a:spLocks noChangeShapeType="1"/>
            </p:cNvSpPr>
            <p:nvPr/>
          </p:nvSpPr>
          <p:spPr bwMode="auto">
            <a:xfrm rot="-5400000">
              <a:off x="3927" y="2855"/>
              <a:ext cx="12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4"/>
            <p:cNvSpPr>
              <a:spLocks noChangeShapeType="1"/>
            </p:cNvSpPr>
            <p:nvPr/>
          </p:nvSpPr>
          <p:spPr bwMode="auto">
            <a:xfrm rot="-5400000">
              <a:off x="4528" y="2855"/>
              <a:ext cx="12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Oval 15"/>
            <p:cNvSpPr>
              <a:spLocks noChangeArrowheads="1"/>
            </p:cNvSpPr>
            <p:nvPr/>
          </p:nvSpPr>
          <p:spPr bwMode="auto">
            <a:xfrm>
              <a:off x="3982" y="2894"/>
              <a:ext cx="4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46" name="Oval 16"/>
            <p:cNvSpPr>
              <a:spLocks noChangeArrowheads="1"/>
            </p:cNvSpPr>
            <p:nvPr/>
          </p:nvSpPr>
          <p:spPr bwMode="auto">
            <a:xfrm>
              <a:off x="3982" y="3085"/>
              <a:ext cx="48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47" name="Oval 17"/>
            <p:cNvSpPr>
              <a:spLocks noChangeArrowheads="1"/>
            </p:cNvSpPr>
            <p:nvPr/>
          </p:nvSpPr>
          <p:spPr bwMode="auto">
            <a:xfrm>
              <a:off x="3982" y="3273"/>
              <a:ext cx="4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48" name="Oval 18"/>
            <p:cNvSpPr>
              <a:spLocks noChangeArrowheads="1"/>
            </p:cNvSpPr>
            <p:nvPr/>
          </p:nvSpPr>
          <p:spPr bwMode="auto">
            <a:xfrm>
              <a:off x="4258" y="3277"/>
              <a:ext cx="47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49" name="Oval 19"/>
            <p:cNvSpPr>
              <a:spLocks noChangeArrowheads="1"/>
            </p:cNvSpPr>
            <p:nvPr/>
          </p:nvSpPr>
          <p:spPr bwMode="auto">
            <a:xfrm>
              <a:off x="4258" y="2893"/>
              <a:ext cx="47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0" name="Oval 20"/>
            <p:cNvSpPr>
              <a:spLocks noChangeArrowheads="1"/>
            </p:cNvSpPr>
            <p:nvPr/>
          </p:nvSpPr>
          <p:spPr bwMode="auto">
            <a:xfrm>
              <a:off x="4533" y="2897"/>
              <a:ext cx="48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1" name="Oval 21"/>
            <p:cNvSpPr>
              <a:spLocks noChangeArrowheads="1"/>
            </p:cNvSpPr>
            <p:nvPr/>
          </p:nvSpPr>
          <p:spPr bwMode="auto">
            <a:xfrm>
              <a:off x="4258" y="3085"/>
              <a:ext cx="47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2" name="Oval 22"/>
            <p:cNvSpPr>
              <a:spLocks noChangeArrowheads="1"/>
            </p:cNvSpPr>
            <p:nvPr/>
          </p:nvSpPr>
          <p:spPr bwMode="auto">
            <a:xfrm>
              <a:off x="4533" y="3085"/>
              <a:ext cx="48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3" name="Oval 23"/>
            <p:cNvSpPr>
              <a:spLocks noChangeArrowheads="1"/>
            </p:cNvSpPr>
            <p:nvPr/>
          </p:nvSpPr>
          <p:spPr bwMode="auto">
            <a:xfrm>
              <a:off x="4533" y="3277"/>
              <a:ext cx="48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4" name="Oval 24"/>
            <p:cNvSpPr>
              <a:spLocks noChangeArrowheads="1"/>
            </p:cNvSpPr>
            <p:nvPr/>
          </p:nvSpPr>
          <p:spPr bwMode="auto">
            <a:xfrm>
              <a:off x="5134" y="2897"/>
              <a:ext cx="48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5" name="Oval 25"/>
            <p:cNvSpPr>
              <a:spLocks noChangeArrowheads="1"/>
            </p:cNvSpPr>
            <p:nvPr/>
          </p:nvSpPr>
          <p:spPr bwMode="auto">
            <a:xfrm>
              <a:off x="5134" y="3085"/>
              <a:ext cx="48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6" name="Oval 26"/>
            <p:cNvSpPr>
              <a:spLocks noChangeArrowheads="1"/>
            </p:cNvSpPr>
            <p:nvPr/>
          </p:nvSpPr>
          <p:spPr bwMode="auto">
            <a:xfrm>
              <a:off x="5134" y="3277"/>
              <a:ext cx="48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7" name="Oval 27"/>
            <p:cNvSpPr>
              <a:spLocks noChangeArrowheads="1"/>
            </p:cNvSpPr>
            <p:nvPr/>
          </p:nvSpPr>
          <p:spPr bwMode="auto">
            <a:xfrm rot="-5400000">
              <a:off x="4539" y="2378"/>
              <a:ext cx="36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8" name="Oval 28"/>
            <p:cNvSpPr>
              <a:spLocks noChangeArrowheads="1"/>
            </p:cNvSpPr>
            <p:nvPr/>
          </p:nvSpPr>
          <p:spPr bwMode="auto">
            <a:xfrm rot="-5400000">
              <a:off x="4264" y="2372"/>
              <a:ext cx="36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59" name="Oval 29"/>
            <p:cNvSpPr>
              <a:spLocks noChangeArrowheads="1"/>
            </p:cNvSpPr>
            <p:nvPr/>
          </p:nvSpPr>
          <p:spPr bwMode="auto">
            <a:xfrm rot="-5400000">
              <a:off x="3988" y="2378"/>
              <a:ext cx="36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60" name="Oval 30"/>
            <p:cNvSpPr>
              <a:spLocks noChangeArrowheads="1"/>
            </p:cNvSpPr>
            <p:nvPr/>
          </p:nvSpPr>
          <p:spPr bwMode="auto">
            <a:xfrm>
              <a:off x="5134" y="2378"/>
              <a:ext cx="48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48161" name="Text Box 31"/>
            <p:cNvSpPr txBox="1">
              <a:spLocks noChangeArrowheads="1"/>
            </p:cNvSpPr>
            <p:nvPr/>
          </p:nvSpPr>
          <p:spPr bwMode="auto">
            <a:xfrm>
              <a:off x="3841" y="3418"/>
              <a:ext cx="45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62" name="Text Box 32"/>
            <p:cNvSpPr txBox="1">
              <a:spLocks noChangeArrowheads="1"/>
            </p:cNvSpPr>
            <p:nvPr/>
          </p:nvSpPr>
          <p:spPr bwMode="auto">
            <a:xfrm>
              <a:off x="4124" y="3418"/>
              <a:ext cx="4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63" name="Text Box 33"/>
            <p:cNvSpPr txBox="1">
              <a:spLocks noChangeArrowheads="1"/>
            </p:cNvSpPr>
            <p:nvPr/>
          </p:nvSpPr>
          <p:spPr bwMode="auto">
            <a:xfrm>
              <a:off x="4400" y="3418"/>
              <a:ext cx="45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64" name="Text Box 34"/>
            <p:cNvSpPr txBox="1">
              <a:spLocks noChangeArrowheads="1"/>
            </p:cNvSpPr>
            <p:nvPr/>
          </p:nvSpPr>
          <p:spPr bwMode="auto">
            <a:xfrm>
              <a:off x="4992" y="3418"/>
              <a:ext cx="4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65" name="Text Box 35"/>
            <p:cNvSpPr txBox="1">
              <a:spLocks noChangeArrowheads="1"/>
            </p:cNvSpPr>
            <p:nvPr/>
          </p:nvSpPr>
          <p:spPr bwMode="auto">
            <a:xfrm>
              <a:off x="5309" y="3418"/>
              <a:ext cx="4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66" name="Text Box 36"/>
            <p:cNvSpPr txBox="1">
              <a:spLocks noChangeArrowheads="1"/>
            </p:cNvSpPr>
            <p:nvPr/>
          </p:nvSpPr>
          <p:spPr bwMode="auto">
            <a:xfrm>
              <a:off x="3440" y="2000"/>
              <a:ext cx="4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67" name="Text Box 37"/>
            <p:cNvSpPr txBox="1">
              <a:spLocks noChangeArrowheads="1"/>
            </p:cNvSpPr>
            <p:nvPr/>
          </p:nvSpPr>
          <p:spPr bwMode="auto">
            <a:xfrm>
              <a:off x="3440" y="2230"/>
              <a:ext cx="4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68" name="Text Box 38"/>
            <p:cNvSpPr txBox="1">
              <a:spLocks noChangeArrowheads="1"/>
            </p:cNvSpPr>
            <p:nvPr/>
          </p:nvSpPr>
          <p:spPr bwMode="auto">
            <a:xfrm>
              <a:off x="3440" y="2756"/>
              <a:ext cx="45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69" name="Text Box 39"/>
            <p:cNvSpPr txBox="1">
              <a:spLocks noChangeArrowheads="1"/>
            </p:cNvSpPr>
            <p:nvPr/>
          </p:nvSpPr>
          <p:spPr bwMode="auto">
            <a:xfrm>
              <a:off x="3440" y="2941"/>
              <a:ext cx="4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70" name="Text Box 40"/>
            <p:cNvSpPr txBox="1">
              <a:spLocks noChangeArrowheads="1"/>
            </p:cNvSpPr>
            <p:nvPr/>
          </p:nvSpPr>
          <p:spPr bwMode="auto">
            <a:xfrm>
              <a:off x="3440" y="3121"/>
              <a:ext cx="45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8171" name="Text Box 41"/>
            <p:cNvSpPr txBox="1">
              <a:spLocks noChangeArrowheads="1"/>
            </p:cNvSpPr>
            <p:nvPr/>
          </p:nvSpPr>
          <p:spPr bwMode="auto">
            <a:xfrm>
              <a:off x="3440" y="3418"/>
              <a:ext cx="4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</p:grpSp>
      <p:sp>
        <p:nvSpPr>
          <p:cNvPr id="1390635" name="Rectangle 43"/>
          <p:cNvSpPr>
            <a:spLocks noChangeArrowheads="1"/>
          </p:cNvSpPr>
          <p:nvPr/>
        </p:nvSpPr>
        <p:spPr bwMode="auto">
          <a:xfrm>
            <a:off x="611188" y="3597275"/>
            <a:ext cx="4264025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en-US">
                <a:cs typeface="Times New Roman" panose="02020603050405020304" pitchFamily="18" charset="0"/>
              </a:rPr>
              <a:t>假设</a:t>
            </a:r>
            <a:r>
              <a:rPr kumimoji="1" lang="en-US" altLang="zh-CN">
                <a:cs typeface="Times New Roman" panose="02020603050405020304" pitchFamily="18" charset="0"/>
              </a:rPr>
              <a:t>A,B</a:t>
            </a:r>
            <a:r>
              <a:rPr kumimoji="1" lang="zh-CN" altLang="en-US">
                <a:cs typeface="Times New Roman" panose="02020603050405020304" pitchFamily="18" charset="0"/>
              </a:rPr>
              <a:t>分别表示某学校所有</a:t>
            </a:r>
            <a:r>
              <a:rPr kumimoji="1" lang="zh-CN" altLang="en-US">
                <a:solidFill>
                  <a:schemeClr val="accent1"/>
                </a:solidFill>
                <a:cs typeface="Times New Roman" panose="02020603050405020304" pitchFamily="18" charset="0"/>
              </a:rPr>
              <a:t>学生的集合</a:t>
            </a:r>
            <a:r>
              <a:rPr kumimoji="1" lang="zh-CN" altLang="en-US">
                <a:cs typeface="Times New Roman" panose="02020603050405020304" pitchFamily="18" charset="0"/>
              </a:rPr>
              <a:t>和电影院里所有</a:t>
            </a:r>
            <a:r>
              <a:rPr kumimoji="1" lang="zh-CN" altLang="en-US">
                <a:solidFill>
                  <a:schemeClr val="accent1"/>
                </a:solidFill>
                <a:cs typeface="Times New Roman" panose="02020603050405020304" pitchFamily="18" charset="0"/>
              </a:rPr>
              <a:t>座位的集合</a:t>
            </a:r>
            <a:r>
              <a:rPr kumimoji="1" lang="zh-CN" altLang="en-US">
                <a:cs typeface="Times New Roman" panose="02020603050405020304" pitchFamily="18" charset="0"/>
              </a:rPr>
              <a:t>，即</a:t>
            </a:r>
          </a:p>
          <a:p>
            <a:pPr algn="ctr" eaLnBrk="1" hangingPunct="1">
              <a:buClrTx/>
              <a:buFontTx/>
              <a:buNone/>
            </a:pPr>
            <a:r>
              <a:rPr kumimoji="1" lang="en-US" altLang="zh-CN">
                <a:cs typeface="Times New Roman" panose="02020603050405020304" pitchFamily="18" charset="0"/>
              </a:rPr>
              <a:t>A={a</a:t>
            </a:r>
            <a:r>
              <a:rPr kumimoji="1" lang="en-US" altLang="zh-CN" baseline="-30000"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cs typeface="Times New Roman" panose="02020603050405020304" pitchFamily="18" charset="0"/>
              </a:rPr>
              <a:t>,a</a:t>
            </a:r>
            <a:r>
              <a:rPr kumimoji="1" lang="en-US" altLang="zh-CN" baseline="-30000"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cs typeface="Times New Roman" panose="02020603050405020304" pitchFamily="18" charset="0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cs typeface="Times New Roman" panose="02020603050405020304" pitchFamily="18" charset="0"/>
              </a:rPr>
              <a:t>,a</a:t>
            </a:r>
            <a:r>
              <a:rPr kumimoji="1" lang="en-US" altLang="zh-CN" baseline="-30000"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cs typeface="Times New Roman" panose="02020603050405020304" pitchFamily="18" charset="0"/>
              </a:rPr>
              <a:t>}</a:t>
            </a:r>
            <a:endParaRPr kumimoji="1" lang="zh-CN" altLang="en-US"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kumimoji="1" lang="en-US" altLang="zh-CN">
                <a:cs typeface="Times New Roman" panose="02020603050405020304" pitchFamily="18" charset="0"/>
              </a:rPr>
              <a:t>B={b</a:t>
            </a:r>
            <a:r>
              <a:rPr kumimoji="1" lang="en-US" altLang="zh-CN" baseline="-30000"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cs typeface="Times New Roman" panose="02020603050405020304" pitchFamily="18" charset="0"/>
              </a:rPr>
              <a:t>,b</a:t>
            </a:r>
            <a:r>
              <a:rPr kumimoji="1" lang="en-US" altLang="zh-CN" baseline="-30000"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cs typeface="Times New Roman" panose="02020603050405020304" pitchFamily="18" charset="0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cs typeface="Times New Roman" panose="02020603050405020304" pitchFamily="18" charset="0"/>
              </a:rPr>
              <a:t>,b</a:t>
            </a:r>
            <a:r>
              <a:rPr kumimoji="1" lang="en-US" altLang="zh-CN" baseline="-30000"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5" grpId="0" build="p"/>
      <p:bldP spid="13906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3215D66-2B88-4346-B49D-79C4513B049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341438"/>
            <a:ext cx="8067675" cy="45370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6.2.7 </a:t>
            </a:r>
            <a:r>
              <a:rPr lang="zh-CN" altLang="en-US"/>
              <a:t>设</a:t>
            </a:r>
            <a:r>
              <a:rPr lang="en-US" altLang="zh-CN"/>
              <a:t>A,B</a:t>
            </a:r>
            <a:r>
              <a:rPr lang="zh-CN" altLang="en-US"/>
              <a:t>为两个非空集合，称</a:t>
            </a:r>
            <a:r>
              <a:rPr lang="en-US" altLang="zh-CN"/>
              <a:t>A×B</a:t>
            </a:r>
            <a:r>
              <a:rPr lang="zh-CN" altLang="en-US"/>
              <a:t>的任何子集</a:t>
            </a:r>
            <a:r>
              <a:rPr lang="en-US" altLang="zh-CN"/>
              <a:t>R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从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的二元关系</a:t>
            </a:r>
            <a:r>
              <a:rPr lang="zh-CN" altLang="en-US"/>
              <a:t>，简称关系</a:t>
            </a:r>
            <a:r>
              <a:rPr lang="en-US" altLang="zh-CN"/>
              <a:t>(Relation)</a:t>
            </a:r>
            <a:r>
              <a:rPr lang="zh-CN" altLang="en-US"/>
              <a:t>。如</a:t>
            </a:r>
            <a:r>
              <a:rPr lang="en-US" altLang="zh-CN"/>
              <a:t>A</a:t>
            </a:r>
            <a:r>
              <a:rPr lang="zh-CN" altLang="en-US"/>
              <a:t>＝</a:t>
            </a:r>
            <a:r>
              <a:rPr lang="en-US" altLang="zh-CN"/>
              <a:t>B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上的二元关系</a:t>
            </a:r>
            <a:r>
              <a:rPr lang="zh-CN" altLang="en-US"/>
              <a:t>。</a:t>
            </a:r>
          </a:p>
          <a:p>
            <a:pPr marL="0" indent="0" algn="l" eaLnBrk="1" hangingPunct="1">
              <a:buClrTx/>
              <a:buFontTx/>
              <a:buNone/>
            </a:pPr>
            <a:r>
              <a:rPr lang="zh-CN" altLang="en-US"/>
              <a:t>    这里</a:t>
            </a:r>
            <a:r>
              <a:rPr lang="zh-CN" altLang="en-US" noProof="1"/>
              <a:t>，</a:t>
            </a:r>
            <a:r>
              <a:rPr lang="en-US" altLang="zh-CN" noProof="1"/>
              <a:t>A</a:t>
            </a:r>
            <a:r>
              <a:rPr lang="zh-CN" altLang="en-US" noProof="1"/>
              <a:t>称为</a:t>
            </a:r>
            <a:r>
              <a:rPr lang="en-US" altLang="zh-CN" noProof="1"/>
              <a:t>R</a:t>
            </a:r>
            <a:r>
              <a:rPr lang="zh-CN" altLang="en-US" noProof="1"/>
              <a:t>的</a:t>
            </a:r>
            <a:r>
              <a:rPr lang="zh-CN" altLang="en-US" noProof="1">
                <a:solidFill>
                  <a:srgbClr val="FF0000"/>
                </a:solidFill>
              </a:rPr>
              <a:t>前域</a:t>
            </a:r>
            <a:r>
              <a:rPr lang="zh-CN" altLang="en-US" noProof="1"/>
              <a:t>，</a:t>
            </a:r>
            <a:r>
              <a:rPr lang="en-US" altLang="zh-CN" noProof="1"/>
              <a:t>B</a:t>
            </a:r>
            <a:r>
              <a:rPr lang="zh-CN" altLang="en-US" noProof="1"/>
              <a:t>称为</a:t>
            </a:r>
            <a:r>
              <a:rPr lang="en-US" altLang="zh-CN" noProof="1"/>
              <a:t>R</a:t>
            </a:r>
            <a:r>
              <a:rPr lang="zh-CN" altLang="en-US" noProof="1"/>
              <a:t>的</a:t>
            </a:r>
            <a:r>
              <a:rPr lang="zh-CN" altLang="en-US" noProof="1">
                <a:solidFill>
                  <a:srgbClr val="FF0000"/>
                </a:solidFill>
              </a:rPr>
              <a:t>后</a:t>
            </a:r>
            <a:r>
              <a:rPr lang="zh-CN" altLang="zh-CN">
                <a:solidFill>
                  <a:srgbClr val="FF0000"/>
                </a:solidFill>
              </a:rPr>
              <a:t>域。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algn="l" eaLnBrk="1" hangingPunct="1">
              <a:buClrTx/>
              <a:buFontTx/>
              <a:buNone/>
            </a:pPr>
            <a:r>
              <a:rPr lang="zh-CN" altLang="en-US"/>
              <a:t>令		</a:t>
            </a:r>
            <a:r>
              <a:rPr lang="en-US" altLang="zh-CN"/>
              <a:t>C</a:t>
            </a:r>
            <a:r>
              <a:rPr lang="en-US" altLang="zh-CN" noProof="1"/>
              <a:t>＝{x|&lt;x,y&gt;</a:t>
            </a:r>
            <a:r>
              <a:rPr lang="en-US" altLang="zh-CN" noProof="1">
                <a:sym typeface="Symbol" panose="05050102010706020507" pitchFamily="18" charset="2"/>
              </a:rPr>
              <a:t></a:t>
            </a:r>
            <a:r>
              <a:rPr lang="en-US" altLang="zh-CN" noProof="1"/>
              <a:t>R}</a:t>
            </a:r>
            <a:r>
              <a:rPr lang="en-US" altLang="zh-CN" noProof="1">
                <a:sym typeface="Symbol" panose="05050102010706020507" pitchFamily="18" charset="2"/>
              </a:rPr>
              <a:t></a:t>
            </a:r>
            <a:r>
              <a:rPr lang="en-US" altLang="zh-CN" noProof="1"/>
              <a:t>A，</a:t>
            </a:r>
            <a:endParaRPr lang="en-US" altLang="zh-CN"/>
          </a:p>
          <a:p>
            <a:pPr marL="0" indent="0" algn="l" eaLnBrk="1" hangingPunct="1">
              <a:buClrTx/>
              <a:buFontTx/>
              <a:buNone/>
            </a:pPr>
            <a:r>
              <a:rPr lang="en-US" altLang="zh-CN"/>
              <a:t>		D</a:t>
            </a:r>
            <a:r>
              <a:rPr lang="en-US" altLang="zh-CN" noProof="1"/>
              <a:t>＝{y|&lt;x,y&gt;</a:t>
            </a:r>
            <a:r>
              <a:rPr lang="en-US" altLang="zh-CN" noProof="1">
                <a:sym typeface="Symbol" panose="05050102010706020507" pitchFamily="18" charset="2"/>
              </a:rPr>
              <a:t></a:t>
            </a:r>
            <a:r>
              <a:rPr lang="en-US" altLang="zh-CN" noProof="1"/>
              <a:t>R}</a:t>
            </a:r>
            <a:r>
              <a:rPr lang="en-US" altLang="zh-CN" noProof="1">
                <a:sym typeface="Symbol" panose="05050102010706020507" pitchFamily="18" charset="2"/>
              </a:rPr>
              <a:t></a:t>
            </a:r>
            <a:r>
              <a:rPr lang="en-US" altLang="zh-CN" noProof="1"/>
              <a:t>B，</a:t>
            </a:r>
            <a:endParaRPr lang="en-US" altLang="zh-CN"/>
          </a:p>
          <a:p>
            <a:pPr marL="0" indent="0" algn="l" eaLnBrk="1" hangingPunct="1">
              <a:buClrTx/>
              <a:buFontTx/>
              <a:buNone/>
            </a:pPr>
            <a:r>
              <a:rPr lang="zh-CN" altLang="en-US" noProof="1"/>
              <a:t>称</a:t>
            </a:r>
            <a:r>
              <a:rPr lang="en-US" altLang="zh-CN"/>
              <a:t>C</a:t>
            </a:r>
            <a:r>
              <a:rPr lang="zh-CN" altLang="en-US" noProof="1"/>
              <a:t>为</a:t>
            </a:r>
            <a:r>
              <a:rPr lang="en-US" altLang="zh-CN" noProof="1"/>
              <a:t>R</a:t>
            </a:r>
            <a:r>
              <a:rPr lang="zh-CN" altLang="en-US" noProof="1"/>
              <a:t>的</a:t>
            </a:r>
            <a:r>
              <a:rPr lang="zh-CN" altLang="en-US" noProof="1">
                <a:solidFill>
                  <a:srgbClr val="FF0000"/>
                </a:solidFill>
              </a:rPr>
              <a:t>定义域</a:t>
            </a:r>
            <a:r>
              <a:rPr lang="zh-CN" altLang="zh-CN" noProof="1"/>
              <a:t>，</a:t>
            </a:r>
            <a:r>
              <a:rPr lang="zh-CN" altLang="en-US" noProof="1"/>
              <a:t>记为</a:t>
            </a:r>
            <a:r>
              <a:rPr lang="en-US" altLang="zh-CN"/>
              <a:t>C</a:t>
            </a:r>
            <a:r>
              <a:rPr lang="en-US" altLang="zh-CN" noProof="1"/>
              <a:t>＝</a:t>
            </a:r>
            <a:r>
              <a:rPr lang="en-US" altLang="zh-CN" noProof="1">
                <a:solidFill>
                  <a:srgbClr val="FF0000"/>
                </a:solidFill>
              </a:rPr>
              <a:t>domR</a:t>
            </a:r>
            <a:r>
              <a:rPr lang="en-US" altLang="zh-CN" noProof="1"/>
              <a:t>；</a:t>
            </a:r>
            <a:r>
              <a:rPr lang="zh-CN" altLang="en-US" noProof="1"/>
              <a:t>称</a:t>
            </a:r>
            <a:r>
              <a:rPr lang="en-US" altLang="zh-CN"/>
              <a:t>D</a:t>
            </a:r>
            <a:r>
              <a:rPr lang="zh-CN" altLang="en-US" noProof="1"/>
              <a:t>为</a:t>
            </a:r>
            <a:r>
              <a:rPr lang="en-US" altLang="zh-CN" noProof="1"/>
              <a:t>R</a:t>
            </a:r>
            <a:r>
              <a:rPr lang="zh-CN" altLang="en-US" noProof="1"/>
              <a:t>的</a:t>
            </a:r>
            <a:r>
              <a:rPr lang="zh-CN" altLang="en-US" noProof="1">
                <a:solidFill>
                  <a:srgbClr val="FF0000"/>
                </a:solidFill>
              </a:rPr>
              <a:t>值域</a:t>
            </a:r>
            <a:r>
              <a:rPr lang="zh-CN" altLang="en-US"/>
              <a:t>，记</a:t>
            </a:r>
            <a:r>
              <a:rPr lang="en-US" altLang="zh-CN"/>
              <a:t>D</a:t>
            </a:r>
            <a:r>
              <a:rPr lang="en-US" altLang="zh-CN" noProof="1"/>
              <a:t>＝</a:t>
            </a:r>
            <a:r>
              <a:rPr lang="en-US" altLang="zh-CN" noProof="1">
                <a:solidFill>
                  <a:srgbClr val="FF0000"/>
                </a:solidFill>
              </a:rPr>
              <a:t>ranR；</a:t>
            </a:r>
            <a:r>
              <a:rPr lang="zh-CN" altLang="en-US" noProof="1"/>
              <a:t>并</a:t>
            </a:r>
            <a:r>
              <a:rPr lang="zh-CN" altLang="zh-CN" noProof="1"/>
              <a:t>称</a:t>
            </a:r>
            <a:r>
              <a:rPr lang="en-US" altLang="zh-CN" noProof="1"/>
              <a:t>fldR＝D∪C</a:t>
            </a:r>
            <a:r>
              <a:rPr lang="zh-CN" altLang="zh-CN"/>
              <a:t>为</a:t>
            </a:r>
            <a:r>
              <a:rPr lang="en-US" altLang="zh-CN" noProof="1"/>
              <a:t>R</a:t>
            </a:r>
            <a:r>
              <a:rPr lang="zh-CN" altLang="zh-CN"/>
              <a:t>的</a:t>
            </a:r>
            <a:r>
              <a:rPr lang="zh-CN" altLang="zh-CN">
                <a:solidFill>
                  <a:srgbClr val="FF0000"/>
                </a:solidFill>
              </a:rPr>
              <a:t>域</a:t>
            </a:r>
            <a:r>
              <a:rPr lang="zh-CN" altLang="en-US"/>
              <a:t>。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二元关系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A15FE7D-F1AB-4F10-A061-B75AABD6390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639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341438"/>
            <a:ext cx="8067675" cy="3581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R=Φ</a:t>
            </a:r>
            <a:r>
              <a:rPr kumimoji="1" lang="zh-CN" altLang="en-US"/>
              <a:t>时，称</a:t>
            </a:r>
            <a:r>
              <a:rPr kumimoji="1" lang="en-US" altLang="zh-CN"/>
              <a:t>R</a:t>
            </a:r>
            <a:r>
              <a:rPr kumimoji="1" lang="zh-CN" altLang="en-US"/>
              <a:t>为</a:t>
            </a:r>
            <a:r>
              <a:rPr kumimoji="1" lang="zh-CN" altLang="en-US">
                <a:solidFill>
                  <a:srgbClr val="0000CC"/>
                </a:solidFill>
              </a:rPr>
              <a:t>空关系</a:t>
            </a:r>
            <a:r>
              <a:rPr kumimoji="1" lang="en-US" altLang="zh-CN"/>
              <a:t>(emptyrelation)</a:t>
            </a:r>
            <a:r>
              <a:rPr kumimoji="1" lang="zh-CN" altLang="en-US"/>
              <a:t>；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R=A×B</a:t>
            </a:r>
            <a:r>
              <a:rPr kumimoji="1" lang="zh-CN" altLang="en-US"/>
              <a:t>时，则称</a:t>
            </a:r>
            <a:r>
              <a:rPr kumimoji="1" lang="en-US" altLang="zh-CN"/>
              <a:t>R</a:t>
            </a:r>
            <a:r>
              <a:rPr kumimoji="1" lang="zh-CN" altLang="en-US"/>
              <a:t>为</a:t>
            </a:r>
            <a:r>
              <a:rPr kumimoji="1" lang="zh-CN" altLang="en-US">
                <a:solidFill>
                  <a:srgbClr val="0000CC"/>
                </a:solidFill>
              </a:rPr>
              <a:t>全关系</a:t>
            </a:r>
            <a:r>
              <a:rPr kumimoji="1" lang="en-US" altLang="zh-CN"/>
              <a:t>(TotalRelation)</a:t>
            </a:r>
            <a:r>
              <a:rPr kumimoji="1" lang="zh-CN" altLang="en-US"/>
              <a:t>。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设一有序对</a:t>
            </a:r>
            <a:r>
              <a:rPr kumimoji="1" lang="en-US" altLang="zh-CN">
                <a:solidFill>
                  <a:srgbClr val="0000CC"/>
                </a:solidFill>
              </a:rPr>
              <a:t>&lt;x,y&gt;</a:t>
            </a:r>
            <a:r>
              <a:rPr kumimoji="1" lang="zh-CN" altLang="en-US"/>
              <a:t>：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若</a:t>
            </a:r>
            <a:r>
              <a:rPr kumimoji="1" lang="en-US" altLang="zh-CN">
                <a:solidFill>
                  <a:srgbClr val="0000CC"/>
                </a:solidFill>
              </a:rPr>
              <a:t>&lt;x,y&gt;∈</a:t>
            </a:r>
            <a:r>
              <a:rPr kumimoji="1" lang="en-US" altLang="zh-CN" noProof="1">
                <a:solidFill>
                  <a:srgbClr val="0000CC"/>
                </a:solidFill>
              </a:rPr>
              <a:t>R</a:t>
            </a:r>
            <a:r>
              <a:rPr kumimoji="1" lang="en-US" altLang="zh-CN" noProof="1">
                <a:solidFill>
                  <a:schemeClr val="tx1"/>
                </a:solidFill>
              </a:rPr>
              <a:t>，</a:t>
            </a:r>
            <a:r>
              <a:rPr kumimoji="1" lang="zh-CN" altLang="en-US"/>
              <a:t>则记为</a:t>
            </a:r>
            <a:r>
              <a:rPr kumimoji="1" lang="en-US" altLang="zh-CN" noProof="1">
                <a:solidFill>
                  <a:srgbClr val="FF0000"/>
                </a:solidFill>
              </a:rPr>
              <a:t>xRy</a:t>
            </a:r>
            <a:r>
              <a:rPr kumimoji="1" lang="en-US" altLang="zh-CN" noProof="1">
                <a:solidFill>
                  <a:schemeClr val="tx1"/>
                </a:solidFill>
              </a:rPr>
              <a:t>，</a:t>
            </a:r>
            <a:r>
              <a:rPr kumimoji="1" lang="zh-CN" altLang="en-US" noProof="1"/>
              <a:t>读作</a:t>
            </a:r>
            <a:r>
              <a:rPr kumimoji="1" lang="zh-CN" altLang="en-US" noProof="1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kumimoji="1" lang="en-US" altLang="zh-CN" noProof="1">
                <a:solidFill>
                  <a:srgbClr val="0000CC"/>
                </a:solidFill>
              </a:rPr>
              <a:t>x</a:t>
            </a:r>
            <a:r>
              <a:rPr kumimoji="1" lang="zh-CN" altLang="en-US" noProof="1">
                <a:solidFill>
                  <a:srgbClr val="0000CC"/>
                </a:solidFill>
              </a:rPr>
              <a:t>对</a:t>
            </a:r>
            <a:r>
              <a:rPr kumimoji="1" lang="en-US" altLang="zh-CN" noProof="1">
                <a:solidFill>
                  <a:srgbClr val="0000CC"/>
                </a:solidFill>
              </a:rPr>
              <a:t>y</a:t>
            </a:r>
            <a:r>
              <a:rPr kumimoji="1" lang="zh-CN" altLang="en-US" noProof="1">
                <a:solidFill>
                  <a:srgbClr val="0000CC"/>
                </a:solidFill>
              </a:rPr>
              <a:t>有关系</a:t>
            </a:r>
            <a:r>
              <a:rPr kumimoji="1" lang="en-US" altLang="zh-CN" noProof="1">
                <a:solidFill>
                  <a:srgbClr val="0000CC"/>
                </a:solidFill>
              </a:rPr>
              <a:t>R</a:t>
            </a:r>
            <a:r>
              <a:rPr kumimoji="1" lang="en-US" altLang="zh-CN" noProof="1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kumimoji="1" lang="zh-CN" altLang="en-US">
                <a:solidFill>
                  <a:schemeClr val="tx1"/>
                </a:solidFill>
              </a:rPr>
              <a:t>；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/>
              <a:t>若</a:t>
            </a:r>
            <a:r>
              <a:rPr kumimoji="1" lang="en-US" altLang="en-US" noProof="1">
                <a:solidFill>
                  <a:srgbClr val="0000CC"/>
                </a:solidFill>
              </a:rPr>
              <a:t>&lt;</a:t>
            </a:r>
            <a:r>
              <a:rPr kumimoji="1" lang="en-US" altLang="zh-CN" noProof="1">
                <a:solidFill>
                  <a:srgbClr val="0000CC"/>
                </a:solidFill>
              </a:rPr>
              <a:t>x,y&gt;</a:t>
            </a:r>
            <a:r>
              <a:rPr kumimoji="1"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</a:t>
            </a:r>
            <a:r>
              <a:rPr kumimoji="1" lang="en-US" altLang="zh-CN" noProof="1">
                <a:solidFill>
                  <a:srgbClr val="0000CC"/>
                </a:solidFill>
              </a:rPr>
              <a:t>R</a:t>
            </a:r>
            <a:r>
              <a:rPr kumimoji="1" lang="en-US" altLang="zh-CN" noProof="1">
                <a:solidFill>
                  <a:schemeClr val="tx1"/>
                </a:solidFill>
              </a:rPr>
              <a:t>，</a:t>
            </a:r>
            <a:r>
              <a:rPr kumimoji="1" lang="zh-CN" altLang="en-US" noProof="1"/>
              <a:t>则记为</a:t>
            </a:r>
            <a:r>
              <a:rPr kumimoji="1" lang="en-US" altLang="zh-CN" noProof="1">
                <a:solidFill>
                  <a:srgbClr val="FF0000"/>
                </a:solidFill>
              </a:rPr>
              <a:t>xRy</a:t>
            </a:r>
            <a:r>
              <a:rPr kumimoji="1" lang="en-US" altLang="zh-CN" noProof="1">
                <a:solidFill>
                  <a:schemeClr val="tx1"/>
                </a:solidFill>
              </a:rPr>
              <a:t>，</a:t>
            </a:r>
            <a:r>
              <a:rPr kumimoji="1" lang="zh-CN" altLang="en-US" noProof="1"/>
              <a:t>读作</a:t>
            </a:r>
            <a:r>
              <a:rPr kumimoji="1" lang="zh-CN" altLang="en-US" noProof="1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kumimoji="1" lang="en-US" altLang="zh-CN" noProof="1">
                <a:solidFill>
                  <a:srgbClr val="0000CC"/>
                </a:solidFill>
              </a:rPr>
              <a:t>x</a:t>
            </a:r>
            <a:r>
              <a:rPr kumimoji="1" lang="zh-CN" altLang="en-US" noProof="1">
                <a:solidFill>
                  <a:srgbClr val="0000CC"/>
                </a:solidFill>
              </a:rPr>
              <a:t>对</a:t>
            </a:r>
            <a:r>
              <a:rPr kumimoji="1" lang="en-US" altLang="zh-CN" noProof="1">
                <a:solidFill>
                  <a:srgbClr val="0000CC"/>
                </a:solidFill>
              </a:rPr>
              <a:t>y</a:t>
            </a:r>
            <a:r>
              <a:rPr kumimoji="1" lang="zh-CN" altLang="en-US" noProof="1">
                <a:solidFill>
                  <a:srgbClr val="0000CC"/>
                </a:solidFill>
              </a:rPr>
              <a:t>没有关系</a:t>
            </a:r>
            <a:r>
              <a:rPr kumimoji="1" lang="en-US" altLang="zh-CN" noProof="1">
                <a:solidFill>
                  <a:srgbClr val="0000CC"/>
                </a:solidFill>
              </a:rPr>
              <a:t>R</a:t>
            </a:r>
            <a:r>
              <a:rPr kumimoji="1" lang="en-US" altLang="zh-CN" noProof="1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kumimoji="1" lang="en-US" altLang="zh-CN" noProof="1">
                <a:solidFill>
                  <a:srgbClr val="0000CC"/>
                </a:solidFill>
              </a:rPr>
              <a:t>。</a:t>
            </a:r>
            <a:endParaRPr kumimoji="1" lang="zh-CN" altLang="en-US">
              <a:solidFill>
                <a:srgbClr val="0000CC"/>
              </a:solidFill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CC"/>
                </a:solidFill>
              </a:rPr>
              <a:t>特别</a:t>
            </a:r>
            <a:endParaRPr lang="zh-CN" altLang="en-US"/>
          </a:p>
        </p:txBody>
      </p:sp>
      <p:sp>
        <p:nvSpPr>
          <p:cNvPr id="1639428" name="Line 4"/>
          <p:cNvSpPr>
            <a:spLocks noChangeShapeType="1"/>
          </p:cNvSpPr>
          <p:nvPr/>
        </p:nvSpPr>
        <p:spPr bwMode="auto">
          <a:xfrm flipH="1">
            <a:off x="4005263" y="4511675"/>
            <a:ext cx="215900" cy="2159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26" grpId="0" build="p" autoUpdateAnimBg="0"/>
      <p:bldP spid="16394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11AB05A-5900-4D31-88DF-C872E5E1783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6.2.4</a:t>
            </a:r>
            <a:endParaRPr lang="zh-CN" altLang="en-US"/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41438"/>
            <a:ext cx="8294687" cy="52197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假设</a:t>
            </a:r>
            <a:r>
              <a:rPr lang="en-US" altLang="zh-CN"/>
              <a:t>A={a,b}</a:t>
            </a:r>
            <a:r>
              <a:rPr lang="zh-CN" altLang="en-US"/>
              <a:t>，</a:t>
            </a:r>
            <a:r>
              <a:rPr lang="en-US" altLang="zh-CN"/>
              <a:t>B={c,d}</a:t>
            </a:r>
            <a:r>
              <a:rPr lang="zh-CN" altLang="en-US"/>
              <a:t>，试写出从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的所有不同关系。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zh-CN" altLang="en-US"/>
              <a:t> 因为</a:t>
            </a:r>
            <a:r>
              <a:rPr lang="en-US" altLang="zh-CN"/>
              <a:t>A={a,b}</a:t>
            </a:r>
            <a:r>
              <a:rPr lang="zh-CN" altLang="en-US"/>
              <a:t>，</a:t>
            </a:r>
            <a:r>
              <a:rPr lang="en-US" altLang="zh-CN"/>
              <a:t>B={c,d}</a:t>
            </a:r>
            <a:r>
              <a:rPr lang="zh-CN" altLang="en-US"/>
              <a:t>，所以</a:t>
            </a:r>
          </a:p>
          <a:p>
            <a:pPr mar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A×B={&lt;a,c&gt;,&lt;a,d&gt;,&lt;b,c&gt;,&lt;b,d&gt;}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于是</a:t>
            </a:r>
            <a:r>
              <a:rPr lang="en-US" altLang="zh-CN"/>
              <a:t>A×B</a:t>
            </a:r>
            <a:r>
              <a:rPr lang="zh-CN" altLang="en-US"/>
              <a:t>的所有不同子集为：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0</a:t>
            </a:r>
            <a:r>
              <a:rPr lang="en-US" altLang="zh-CN">
                <a:solidFill>
                  <a:srgbClr val="0000CC"/>
                </a:solidFill>
                <a:latin typeface="宋体" panose="02010600030101010101" pitchFamily="2" charset="-122"/>
              </a:rPr>
              <a:t>–</a:t>
            </a:r>
            <a:r>
              <a:rPr lang="zh-CN" altLang="en-US">
                <a:solidFill>
                  <a:srgbClr val="0000CC"/>
                </a:solidFill>
              </a:rPr>
              <a:t>元子集：</a:t>
            </a:r>
            <a:r>
              <a:rPr lang="en-US" altLang="zh-CN"/>
              <a:t>Φ</a:t>
            </a:r>
            <a:r>
              <a:rPr lang="zh-CN" altLang="en-US"/>
              <a:t>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–</a:t>
            </a:r>
            <a:r>
              <a:rPr lang="zh-CN" altLang="en-US">
                <a:solidFill>
                  <a:srgbClr val="FF0000"/>
                </a:solidFill>
              </a:rPr>
              <a:t>元子集：</a:t>
            </a:r>
            <a:r>
              <a:rPr lang="pt-BR" altLang="zh-CN"/>
              <a:t>{</a:t>
            </a:r>
            <a:r>
              <a:rPr lang="en-US" altLang="zh-CN"/>
              <a:t>&lt;a,c&gt;},{&lt;a,d&gt;},{&lt;b,c&gt;},{&lt;b,d&gt;}</a:t>
            </a:r>
            <a:r>
              <a:rPr lang="zh-CN" altLang="en-US"/>
              <a:t>；</a:t>
            </a:r>
            <a:endParaRPr lang="zh-CN" altLang="pt-BR"/>
          </a:p>
          <a:p>
            <a:pPr marL="0" indent="0" algn="l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zh-CN">
                <a:solidFill>
                  <a:srgbClr val="0000CC"/>
                </a:solidFill>
              </a:rPr>
              <a:t>2</a:t>
            </a:r>
            <a:r>
              <a:rPr lang="pt-BR" altLang="zh-CN">
                <a:solidFill>
                  <a:srgbClr val="0000CC"/>
                </a:solidFill>
                <a:latin typeface="宋体" panose="02010600030101010101" pitchFamily="2" charset="-122"/>
              </a:rPr>
              <a:t>–</a:t>
            </a:r>
            <a:r>
              <a:rPr lang="zh-CN" altLang="pt-BR">
                <a:solidFill>
                  <a:srgbClr val="0000CC"/>
                </a:solidFill>
              </a:rPr>
              <a:t>元子集：</a:t>
            </a:r>
            <a:r>
              <a:rPr lang="pt-BR" altLang="zh-CN"/>
              <a:t>{&lt;a,c&gt;,&lt;a,d&gt;}</a:t>
            </a:r>
            <a:r>
              <a:rPr lang="zh-CN" altLang="pt-BR"/>
              <a:t>，</a:t>
            </a:r>
            <a:r>
              <a:rPr lang="pt-BR" altLang="zh-CN"/>
              <a:t>{&lt;a,c&gt;,&lt;b,c&gt;}</a:t>
            </a:r>
            <a:r>
              <a:rPr lang="zh-CN" altLang="pt-BR"/>
              <a:t>，</a:t>
            </a:r>
          </a:p>
          <a:p>
            <a:pPr lvl="1" algn="l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zh-CN"/>
              <a:t>{&lt;a,c&gt;,&lt;b,d&gt;}</a:t>
            </a:r>
            <a:r>
              <a:rPr lang="zh-CN" altLang="pt-BR"/>
              <a:t>，</a:t>
            </a:r>
            <a:r>
              <a:rPr lang="pt-BR" altLang="zh-CN"/>
              <a:t>{&lt;a,d&gt;,&lt;b,d&gt;}</a:t>
            </a:r>
            <a:r>
              <a:rPr lang="zh-CN" altLang="pt-BR"/>
              <a:t>，</a:t>
            </a:r>
          </a:p>
          <a:p>
            <a:pPr lvl="1" algn="l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zh-CN"/>
              <a:t>{&lt;a,d&gt;,&lt;b,d&gt;}</a:t>
            </a:r>
            <a:r>
              <a:rPr lang="zh-CN" altLang="pt-BR"/>
              <a:t>，</a:t>
            </a:r>
            <a:r>
              <a:rPr lang="pt-BR" altLang="zh-CN"/>
              <a:t>{&lt;b,c&gt;,&lt;b,d&gt;}</a:t>
            </a:r>
            <a:r>
              <a:rPr lang="zh-CN" altLang="pt-BR"/>
              <a:t>；</a:t>
            </a:r>
            <a:r>
              <a:rPr lang="pt-BR" altLang="zh-CN"/>
              <a:t> </a:t>
            </a:r>
            <a:endParaRPr lang="zh-CN" altLang="pt-B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9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9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9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9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22C3BCE-6B9A-4BC6-BB79-A4DEE4BE988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6.2.4 </a:t>
            </a:r>
            <a:r>
              <a:rPr lang="zh-CN" altLang="en-US"/>
              <a:t>解（续）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24003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>
                <a:solidFill>
                  <a:srgbClr val="0000CC"/>
                </a:solidFill>
              </a:rPr>
              <a:t>3</a:t>
            </a:r>
            <a:r>
              <a:rPr lang="pt-BR" altLang="zh-CN">
                <a:solidFill>
                  <a:srgbClr val="0000CC"/>
                </a:solidFill>
                <a:latin typeface="宋体" panose="02010600030101010101" pitchFamily="2" charset="-122"/>
              </a:rPr>
              <a:t>–</a:t>
            </a:r>
            <a:r>
              <a:rPr lang="zh-CN" altLang="pt-BR">
                <a:solidFill>
                  <a:srgbClr val="0000CC"/>
                </a:solidFill>
              </a:rPr>
              <a:t>元子集：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zh-CN">
                <a:solidFill>
                  <a:srgbClr val="0000CC"/>
                </a:solidFill>
              </a:rPr>
              <a:t>{</a:t>
            </a:r>
            <a:r>
              <a:rPr lang="pt-BR" altLang="zh-CN"/>
              <a:t>&lt;a,c&gt;,&lt;a,d&gt;,&lt;b,c&gt;},{&lt;a,c&gt;,&lt;a,d&gt;,&lt;b,d&gt;}</a:t>
            </a:r>
            <a:r>
              <a:rPr lang="zh-CN" altLang="pt-BR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zh-CN"/>
              <a:t>{&lt;a,c&gt;,&lt;b,c&gt;,&lt;b,d&gt;},{&lt;a,d&gt;,&lt;b,c&gt;,&lt;b,d&gt;}</a:t>
            </a:r>
            <a:r>
              <a:rPr lang="zh-CN" altLang="pt-BR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>
                <a:solidFill>
                  <a:srgbClr val="FF0000"/>
                </a:solidFill>
              </a:rPr>
              <a:t>4</a:t>
            </a:r>
            <a:r>
              <a:rPr lang="pt-BR" altLang="zh-CN">
                <a:solidFill>
                  <a:srgbClr val="FF0000"/>
                </a:solidFill>
                <a:latin typeface="宋体" panose="02010600030101010101" pitchFamily="2" charset="-122"/>
              </a:rPr>
              <a:t>–</a:t>
            </a:r>
            <a:r>
              <a:rPr lang="zh-CN" altLang="pt-BR">
                <a:solidFill>
                  <a:srgbClr val="FF0000"/>
                </a:solidFill>
              </a:rPr>
              <a:t>元子集：</a:t>
            </a:r>
            <a:r>
              <a:rPr lang="pt-BR" altLang="zh-CN"/>
              <a:t>{&lt;a,c&gt;,&lt;a,d&gt;,&lt;b,c&gt;,&lt;b,d&gt;}</a:t>
            </a:r>
            <a:r>
              <a:rPr lang="zh-CN" altLang="pt-BR"/>
              <a:t>。</a:t>
            </a:r>
            <a:endParaRPr lang="zh-CN" altLang="en-US"/>
          </a:p>
        </p:txBody>
      </p:sp>
      <p:sp>
        <p:nvSpPr>
          <p:cNvPr id="1396740" name="Rectangle 4"/>
          <p:cNvSpPr>
            <a:spLocks noChangeArrowheads="1"/>
          </p:cNvSpPr>
          <p:nvPr/>
        </p:nvSpPr>
        <p:spPr bwMode="auto">
          <a:xfrm>
            <a:off x="576263" y="4073525"/>
            <a:ext cx="8072437" cy="1801813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注意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>
                <a:solidFill>
                  <a:srgbClr val="0000CC"/>
                </a:solidFill>
              </a:rPr>
              <a:t>当集合</a:t>
            </a:r>
            <a:r>
              <a:rPr kumimoji="1" lang="en-US" altLang="zh-CN">
                <a:solidFill>
                  <a:srgbClr val="0000CC"/>
                </a:solidFill>
              </a:rPr>
              <a:t>A,B</a:t>
            </a:r>
            <a:r>
              <a:rPr kumimoji="1" lang="zh-CN" altLang="en-US">
                <a:solidFill>
                  <a:srgbClr val="0000CC"/>
                </a:solidFill>
              </a:rPr>
              <a:t>都是有限集时，</a:t>
            </a:r>
            <a:r>
              <a:rPr kumimoji="1" lang="en-US" altLang="zh-CN">
                <a:solidFill>
                  <a:srgbClr val="0000CC"/>
                </a:solidFill>
              </a:rPr>
              <a:t>A×B</a:t>
            </a:r>
            <a:r>
              <a:rPr kumimoji="1" lang="zh-CN" altLang="en-US">
                <a:solidFill>
                  <a:srgbClr val="0000CC"/>
                </a:solidFill>
              </a:rPr>
              <a:t>共有</a:t>
            </a:r>
            <a:r>
              <a:rPr kumimoji="1" lang="en-US" altLang="zh-CN">
                <a:solidFill>
                  <a:srgbClr val="0000CC"/>
                </a:solidFill>
              </a:rPr>
              <a:t>2</a:t>
            </a:r>
            <a:r>
              <a:rPr kumimoji="1" lang="en-US" altLang="zh-CN" baseline="30000">
                <a:solidFill>
                  <a:srgbClr val="0000CC"/>
                </a:solidFill>
              </a:rPr>
              <a:t>|A|</a:t>
            </a:r>
            <a:r>
              <a:rPr kumimoji="1" lang="en-US" altLang="zh-CN" baseline="30000">
                <a:solidFill>
                  <a:srgbClr val="0000CC"/>
                </a:solidFill>
                <a:latin typeface="Arial" panose="020B0604020202020204" pitchFamily="34" charset="0"/>
              </a:rPr>
              <a:t>•</a:t>
            </a:r>
            <a:r>
              <a:rPr kumimoji="1" lang="en-US" altLang="zh-CN" baseline="30000">
                <a:solidFill>
                  <a:srgbClr val="0000CC"/>
                </a:solidFill>
              </a:rPr>
              <a:t>|B|</a:t>
            </a:r>
            <a:r>
              <a:rPr kumimoji="1" lang="zh-CN" altLang="en-US">
                <a:solidFill>
                  <a:srgbClr val="0000CC"/>
                </a:solidFill>
              </a:rPr>
              <a:t>个不同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>
                <a:solidFill>
                  <a:srgbClr val="0000CC"/>
                </a:solidFill>
              </a:rPr>
              <a:t>的子集，即</a:t>
            </a:r>
            <a:r>
              <a:rPr kumimoji="1" lang="zh-CN" altLang="en-US">
                <a:solidFill>
                  <a:srgbClr val="FF0000"/>
                </a:solidFill>
              </a:rPr>
              <a:t>从</a:t>
            </a:r>
            <a:r>
              <a:rPr kumimoji="1" lang="en-US" altLang="zh-CN">
                <a:solidFill>
                  <a:srgbClr val="FF0000"/>
                </a:solidFill>
              </a:rPr>
              <a:t>A</a:t>
            </a:r>
            <a:r>
              <a:rPr kumimoji="1" lang="zh-CN" altLang="en-US">
                <a:solidFill>
                  <a:srgbClr val="FF0000"/>
                </a:solidFill>
              </a:rPr>
              <a:t>到</a:t>
            </a:r>
            <a:r>
              <a:rPr kumimoji="1" lang="en-US" altLang="zh-CN">
                <a:solidFill>
                  <a:srgbClr val="FF0000"/>
                </a:solidFill>
              </a:rPr>
              <a:t>B</a:t>
            </a:r>
            <a:r>
              <a:rPr kumimoji="1" lang="zh-CN" altLang="en-US">
                <a:solidFill>
                  <a:srgbClr val="FF0000"/>
                </a:solidFill>
              </a:rPr>
              <a:t>的不同关系共有</a:t>
            </a:r>
            <a:r>
              <a:rPr kumimoji="1" lang="en-US" altLang="zh-CN">
                <a:solidFill>
                  <a:srgbClr val="FF0000"/>
                </a:solidFill>
              </a:rPr>
              <a:t>2</a:t>
            </a:r>
            <a:r>
              <a:rPr kumimoji="1" lang="en-US" altLang="zh-CN" baseline="30000">
                <a:solidFill>
                  <a:srgbClr val="FF0000"/>
                </a:solidFill>
              </a:rPr>
              <a:t>|A|</a:t>
            </a:r>
            <a:r>
              <a:rPr kumimoji="1" lang="en-US" altLang="zh-CN" baseline="30000">
                <a:solidFill>
                  <a:srgbClr val="FF0000"/>
                </a:solidFill>
                <a:latin typeface="Arial" panose="020B0604020202020204" pitchFamily="34" charset="0"/>
              </a:rPr>
              <a:t>•</a:t>
            </a:r>
            <a:r>
              <a:rPr kumimoji="1" lang="en-US" altLang="zh-CN" baseline="30000">
                <a:solidFill>
                  <a:srgbClr val="FF0000"/>
                </a:solidFill>
              </a:rPr>
              <a:t>|B|</a:t>
            </a:r>
            <a:r>
              <a:rPr kumimoji="1" lang="zh-CN" altLang="en-US">
                <a:solidFill>
                  <a:srgbClr val="FF0000"/>
                </a:solidFill>
              </a:rPr>
              <a:t>个。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  <p:bldP spid="13967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0358335-815D-4508-9B6B-B9F32DE11F4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用图表示关系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08963" cy="24003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假设</a:t>
            </a:r>
            <a:r>
              <a:rPr kumimoji="1" lang="en-US" altLang="zh-CN">
                <a:solidFill>
                  <a:schemeClr val="tx1"/>
                </a:solidFill>
              </a:rPr>
              <a:t>A={a</a:t>
            </a:r>
            <a:r>
              <a:rPr kumimoji="1" lang="en-US" altLang="zh-CN" baseline="-25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5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6</a:t>
            </a:r>
            <a:r>
              <a:rPr kumimoji="1" lang="en-US" altLang="zh-CN">
                <a:solidFill>
                  <a:schemeClr val="tx1"/>
                </a:solidFill>
              </a:rPr>
              <a:t>}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en-US" altLang="zh-CN">
                <a:solidFill>
                  <a:schemeClr val="tx1"/>
                </a:solidFill>
              </a:rPr>
              <a:t>B={b</a:t>
            </a:r>
            <a:r>
              <a:rPr kumimoji="1" lang="en-US" altLang="zh-CN" baseline="-25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5</a:t>
            </a:r>
            <a:r>
              <a:rPr kumimoji="1" lang="en-US" altLang="zh-CN">
                <a:solidFill>
                  <a:schemeClr val="tx1"/>
                </a:solidFill>
              </a:rPr>
              <a:t>}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chemeClr val="tx1"/>
                </a:solidFill>
              </a:rPr>
              <a:t>C={a</a:t>
            </a:r>
            <a:r>
              <a:rPr kumimoji="1" lang="en-US" altLang="zh-CN" baseline="-25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6</a:t>
            </a:r>
            <a:r>
              <a:rPr kumimoji="1" lang="en-US" altLang="zh-CN">
                <a:solidFill>
                  <a:schemeClr val="tx1"/>
                </a:solidFill>
              </a:rPr>
              <a:t>}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en-US" altLang="zh-CN">
                <a:solidFill>
                  <a:schemeClr val="tx1"/>
                </a:solidFill>
              </a:rPr>
              <a:t>D={b</a:t>
            </a:r>
            <a:r>
              <a:rPr kumimoji="1" lang="en-US" altLang="zh-CN" baseline="-25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5</a:t>
            </a:r>
            <a:r>
              <a:rPr kumimoji="1" lang="en-US" altLang="zh-CN">
                <a:solidFill>
                  <a:schemeClr val="tx1"/>
                </a:solidFill>
              </a:rPr>
              <a:t>}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chemeClr val="tx1"/>
                </a:solidFill>
              </a:rPr>
              <a:t>R={&lt;a</a:t>
            </a:r>
            <a:r>
              <a:rPr kumimoji="1" lang="en-US" altLang="zh-CN" baseline="-25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&gt;,&lt;a</a:t>
            </a:r>
            <a:r>
              <a:rPr kumimoji="1" lang="en-US" altLang="zh-CN" baseline="-25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&gt;,&lt;a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&gt;,&lt;a</a:t>
            </a:r>
            <a:r>
              <a:rPr kumimoji="1" lang="en-US" altLang="zh-CN" baseline="-25000">
                <a:solidFill>
                  <a:schemeClr val="tx1"/>
                </a:solidFill>
              </a:rPr>
              <a:t>6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&gt;,&lt;a</a:t>
            </a:r>
            <a:r>
              <a:rPr kumimoji="1" lang="en-US" altLang="zh-CN" baseline="-25000">
                <a:solidFill>
                  <a:schemeClr val="tx1"/>
                </a:solidFill>
              </a:rPr>
              <a:t>6</a:t>
            </a:r>
            <a:r>
              <a:rPr kumimoji="1" lang="en-US" altLang="zh-CN">
                <a:solidFill>
                  <a:schemeClr val="tx1"/>
                </a:solidFill>
              </a:rPr>
              <a:t>,b</a:t>
            </a:r>
            <a:r>
              <a:rPr kumimoji="1" lang="en-US" altLang="zh-CN" baseline="-25000">
                <a:solidFill>
                  <a:schemeClr val="tx1"/>
                </a:solidFill>
              </a:rPr>
              <a:t>5</a:t>
            </a:r>
            <a:r>
              <a:rPr kumimoji="1" lang="en-US" altLang="zh-CN">
                <a:solidFill>
                  <a:schemeClr val="tx1"/>
                </a:solidFill>
              </a:rPr>
              <a:t>&gt;}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显然，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>
                <a:solidFill>
                  <a:srgbClr val="FF0000"/>
                </a:solidFill>
              </a:rPr>
              <a:t>C×D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>
                <a:solidFill>
                  <a:srgbClr val="FF0000"/>
                </a:solidFill>
              </a:rPr>
              <a:t>A×B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051050" y="3789363"/>
            <a:ext cx="5257800" cy="2743200"/>
            <a:chOff x="1292" y="2387"/>
            <a:chExt cx="3312" cy="1728"/>
          </a:xfrm>
        </p:grpSpPr>
        <p:sp>
          <p:nvSpPr>
            <p:cNvPr id="58374" name="Oval 11"/>
            <p:cNvSpPr>
              <a:spLocks noChangeArrowheads="1"/>
            </p:cNvSpPr>
            <p:nvPr/>
          </p:nvSpPr>
          <p:spPr bwMode="auto">
            <a:xfrm>
              <a:off x="1292" y="2433"/>
              <a:ext cx="1360" cy="145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75" name="Oval 12"/>
            <p:cNvSpPr>
              <a:spLocks noChangeArrowheads="1"/>
            </p:cNvSpPr>
            <p:nvPr/>
          </p:nvSpPr>
          <p:spPr bwMode="auto">
            <a:xfrm>
              <a:off x="1967" y="2546"/>
              <a:ext cx="453" cy="122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76" name="Oval 13"/>
            <p:cNvSpPr>
              <a:spLocks noChangeArrowheads="1"/>
            </p:cNvSpPr>
            <p:nvPr/>
          </p:nvSpPr>
          <p:spPr bwMode="auto">
            <a:xfrm>
              <a:off x="1791" y="2660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77" name="Rectangle 14"/>
            <p:cNvSpPr>
              <a:spLocks noChangeArrowheads="1"/>
            </p:cNvSpPr>
            <p:nvPr/>
          </p:nvSpPr>
          <p:spPr bwMode="auto">
            <a:xfrm>
              <a:off x="1614" y="2478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378" name="Oval 15"/>
            <p:cNvSpPr>
              <a:spLocks noChangeArrowheads="1"/>
            </p:cNvSpPr>
            <p:nvPr/>
          </p:nvSpPr>
          <p:spPr bwMode="auto">
            <a:xfrm>
              <a:off x="1655" y="3063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79" name="Rectangle 16"/>
            <p:cNvSpPr>
              <a:spLocks noChangeArrowheads="1"/>
            </p:cNvSpPr>
            <p:nvPr/>
          </p:nvSpPr>
          <p:spPr bwMode="auto">
            <a:xfrm>
              <a:off x="1448" y="2882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380" name="Oval 17"/>
            <p:cNvSpPr>
              <a:spLocks noChangeArrowheads="1"/>
            </p:cNvSpPr>
            <p:nvPr/>
          </p:nvSpPr>
          <p:spPr bwMode="auto">
            <a:xfrm>
              <a:off x="1701" y="3471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1502" y="3290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8382" name="Oval 21"/>
            <p:cNvSpPr>
              <a:spLocks noChangeArrowheads="1"/>
            </p:cNvSpPr>
            <p:nvPr/>
          </p:nvSpPr>
          <p:spPr bwMode="auto">
            <a:xfrm>
              <a:off x="2245" y="2818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83" name="Rectangle 22"/>
            <p:cNvSpPr>
              <a:spLocks noChangeArrowheads="1"/>
            </p:cNvSpPr>
            <p:nvPr/>
          </p:nvSpPr>
          <p:spPr bwMode="auto">
            <a:xfrm>
              <a:off x="2056" y="2632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8384" name="Oval 23"/>
            <p:cNvSpPr>
              <a:spLocks noChangeArrowheads="1"/>
            </p:cNvSpPr>
            <p:nvPr/>
          </p:nvSpPr>
          <p:spPr bwMode="auto">
            <a:xfrm>
              <a:off x="2245" y="3136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85" name="Rectangle 24"/>
            <p:cNvSpPr>
              <a:spLocks noChangeArrowheads="1"/>
            </p:cNvSpPr>
            <p:nvPr/>
          </p:nvSpPr>
          <p:spPr bwMode="auto">
            <a:xfrm>
              <a:off x="2064" y="2928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386" name="Oval 25"/>
            <p:cNvSpPr>
              <a:spLocks noChangeArrowheads="1"/>
            </p:cNvSpPr>
            <p:nvPr/>
          </p:nvSpPr>
          <p:spPr bwMode="auto">
            <a:xfrm>
              <a:off x="2245" y="3453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87" name="Rectangle 26"/>
            <p:cNvSpPr>
              <a:spLocks noChangeArrowheads="1"/>
            </p:cNvSpPr>
            <p:nvPr/>
          </p:nvSpPr>
          <p:spPr bwMode="auto">
            <a:xfrm>
              <a:off x="2064" y="3291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8388" name="Oval 27"/>
            <p:cNvSpPr>
              <a:spLocks noChangeArrowheads="1"/>
            </p:cNvSpPr>
            <p:nvPr/>
          </p:nvSpPr>
          <p:spPr bwMode="auto">
            <a:xfrm flipH="1">
              <a:off x="3244" y="2433"/>
              <a:ext cx="1360" cy="145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89" name="Oval 28"/>
            <p:cNvSpPr>
              <a:spLocks noChangeArrowheads="1"/>
            </p:cNvSpPr>
            <p:nvPr/>
          </p:nvSpPr>
          <p:spPr bwMode="auto">
            <a:xfrm flipH="1">
              <a:off x="3470" y="2546"/>
              <a:ext cx="493" cy="122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90" name="Oval 29"/>
            <p:cNvSpPr>
              <a:spLocks noChangeArrowheads="1"/>
            </p:cNvSpPr>
            <p:nvPr/>
          </p:nvSpPr>
          <p:spPr bwMode="auto">
            <a:xfrm flipH="1">
              <a:off x="4105" y="3132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91" name="Rectangle 30"/>
            <p:cNvSpPr>
              <a:spLocks noChangeArrowheads="1"/>
            </p:cNvSpPr>
            <p:nvPr/>
          </p:nvSpPr>
          <p:spPr bwMode="auto">
            <a:xfrm flipH="1">
              <a:off x="4199" y="2976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8392" name="Oval 37"/>
            <p:cNvSpPr>
              <a:spLocks noChangeArrowheads="1"/>
            </p:cNvSpPr>
            <p:nvPr/>
          </p:nvSpPr>
          <p:spPr bwMode="auto">
            <a:xfrm flipH="1">
              <a:off x="3608" y="2705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93" name="Rectangle 38"/>
            <p:cNvSpPr>
              <a:spLocks noChangeArrowheads="1"/>
            </p:cNvSpPr>
            <p:nvPr/>
          </p:nvSpPr>
          <p:spPr bwMode="auto">
            <a:xfrm flipH="1">
              <a:off x="3675" y="2835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394" name="Oval 39"/>
            <p:cNvSpPr>
              <a:spLocks noChangeArrowheads="1"/>
            </p:cNvSpPr>
            <p:nvPr/>
          </p:nvSpPr>
          <p:spPr bwMode="auto">
            <a:xfrm flipH="1">
              <a:off x="3583" y="3264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95" name="Rectangle 40"/>
            <p:cNvSpPr>
              <a:spLocks noChangeArrowheads="1"/>
            </p:cNvSpPr>
            <p:nvPr/>
          </p:nvSpPr>
          <p:spPr bwMode="auto">
            <a:xfrm flipH="1">
              <a:off x="3675" y="3113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396" name="Oval 41"/>
            <p:cNvSpPr>
              <a:spLocks noChangeArrowheads="1"/>
            </p:cNvSpPr>
            <p:nvPr/>
          </p:nvSpPr>
          <p:spPr bwMode="auto">
            <a:xfrm flipH="1">
              <a:off x="3583" y="3544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97" name="Rectangle 42"/>
            <p:cNvSpPr>
              <a:spLocks noChangeArrowheads="1"/>
            </p:cNvSpPr>
            <p:nvPr/>
          </p:nvSpPr>
          <p:spPr bwMode="auto">
            <a:xfrm flipH="1">
              <a:off x="3675" y="3382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8398" name="Oval 43"/>
            <p:cNvSpPr>
              <a:spLocks noChangeArrowheads="1"/>
            </p:cNvSpPr>
            <p:nvPr/>
          </p:nvSpPr>
          <p:spPr bwMode="auto">
            <a:xfrm flipH="1">
              <a:off x="3583" y="2984"/>
              <a:ext cx="68" cy="6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58399" name="Rectangle 44"/>
            <p:cNvSpPr>
              <a:spLocks noChangeArrowheads="1"/>
            </p:cNvSpPr>
            <p:nvPr/>
          </p:nvSpPr>
          <p:spPr bwMode="auto">
            <a:xfrm flipH="1">
              <a:off x="3700" y="2565"/>
              <a:ext cx="2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400" name="Line 45"/>
            <p:cNvSpPr>
              <a:spLocks noChangeShapeType="1"/>
            </p:cNvSpPr>
            <p:nvPr/>
          </p:nvSpPr>
          <p:spPr bwMode="auto">
            <a:xfrm flipV="1">
              <a:off x="2314" y="2750"/>
              <a:ext cx="1315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1" name="Line 46"/>
            <p:cNvSpPr>
              <a:spLocks noChangeShapeType="1"/>
            </p:cNvSpPr>
            <p:nvPr/>
          </p:nvSpPr>
          <p:spPr bwMode="auto">
            <a:xfrm>
              <a:off x="2298" y="2857"/>
              <a:ext cx="1292" cy="15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2" name="Line 47"/>
            <p:cNvSpPr>
              <a:spLocks noChangeShapeType="1"/>
            </p:cNvSpPr>
            <p:nvPr/>
          </p:nvSpPr>
          <p:spPr bwMode="auto">
            <a:xfrm flipV="1">
              <a:off x="2290" y="3316"/>
              <a:ext cx="1315" cy="15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3" name="Line 48"/>
            <p:cNvSpPr>
              <a:spLocks noChangeShapeType="1"/>
            </p:cNvSpPr>
            <p:nvPr/>
          </p:nvSpPr>
          <p:spPr bwMode="auto">
            <a:xfrm>
              <a:off x="2298" y="3491"/>
              <a:ext cx="1292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4" name="Line 49"/>
            <p:cNvSpPr>
              <a:spLocks noChangeShapeType="1"/>
            </p:cNvSpPr>
            <p:nvPr/>
          </p:nvSpPr>
          <p:spPr bwMode="auto">
            <a:xfrm>
              <a:off x="2298" y="3167"/>
              <a:ext cx="1292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5" name="Line 50"/>
            <p:cNvSpPr>
              <a:spLocks noChangeShapeType="1"/>
            </p:cNvSpPr>
            <p:nvPr/>
          </p:nvSpPr>
          <p:spPr bwMode="auto">
            <a:xfrm flipV="1">
              <a:off x="3651" y="3794"/>
              <a:ext cx="340" cy="1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6" name="Line 51"/>
            <p:cNvSpPr>
              <a:spLocks noChangeShapeType="1"/>
            </p:cNvSpPr>
            <p:nvPr/>
          </p:nvSpPr>
          <p:spPr bwMode="auto">
            <a:xfrm flipV="1">
              <a:off x="3334" y="3658"/>
              <a:ext cx="385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7" name="Line 52"/>
            <p:cNvSpPr>
              <a:spLocks noChangeShapeType="1"/>
            </p:cNvSpPr>
            <p:nvPr/>
          </p:nvSpPr>
          <p:spPr bwMode="auto">
            <a:xfrm flipH="1" flipV="1">
              <a:off x="1973" y="3748"/>
              <a:ext cx="158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8" name="Line 53"/>
            <p:cNvSpPr>
              <a:spLocks noChangeShapeType="1"/>
            </p:cNvSpPr>
            <p:nvPr/>
          </p:nvSpPr>
          <p:spPr bwMode="auto">
            <a:xfrm flipH="1" flipV="1">
              <a:off x="2200" y="3658"/>
              <a:ext cx="317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9" name="Rectangle 54"/>
            <p:cNvSpPr>
              <a:spLocks noChangeArrowheads="1"/>
            </p:cNvSpPr>
            <p:nvPr/>
          </p:nvSpPr>
          <p:spPr bwMode="auto">
            <a:xfrm flipH="1">
              <a:off x="3216" y="3636"/>
              <a:ext cx="13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D</a:t>
              </a:r>
              <a:endParaRPr kumimoji="1" lang="en-US" altLang="zh-CN" sz="2400" baseline="-25000">
                <a:solidFill>
                  <a:schemeClr val="tx1"/>
                </a:solidFill>
              </a:endParaRPr>
            </a:p>
          </p:txBody>
        </p:sp>
        <p:sp>
          <p:nvSpPr>
            <p:cNvPr id="58410" name="Rectangle 55"/>
            <p:cNvSpPr>
              <a:spLocks noChangeArrowheads="1"/>
            </p:cNvSpPr>
            <p:nvPr/>
          </p:nvSpPr>
          <p:spPr bwMode="auto">
            <a:xfrm flipH="1">
              <a:off x="2562" y="3612"/>
              <a:ext cx="13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C</a:t>
              </a:r>
              <a:endParaRPr kumimoji="1" lang="en-US" altLang="zh-CN" sz="2400" baseline="-25000">
                <a:solidFill>
                  <a:schemeClr val="tx1"/>
                </a:solidFill>
              </a:endParaRPr>
            </a:p>
          </p:txBody>
        </p:sp>
        <p:sp>
          <p:nvSpPr>
            <p:cNvPr id="58411" name="Rectangle 56"/>
            <p:cNvSpPr>
              <a:spLocks noChangeArrowheads="1"/>
            </p:cNvSpPr>
            <p:nvPr/>
          </p:nvSpPr>
          <p:spPr bwMode="auto">
            <a:xfrm flipH="1">
              <a:off x="2154" y="3839"/>
              <a:ext cx="13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A</a:t>
              </a:r>
              <a:endParaRPr kumimoji="1" lang="en-US" altLang="zh-CN" sz="2400" baseline="-25000">
                <a:solidFill>
                  <a:schemeClr val="tx1"/>
                </a:solidFill>
              </a:endParaRPr>
            </a:p>
          </p:txBody>
        </p:sp>
        <p:sp>
          <p:nvSpPr>
            <p:cNvPr id="58412" name="Rectangle 57"/>
            <p:cNvSpPr>
              <a:spLocks noChangeArrowheads="1"/>
            </p:cNvSpPr>
            <p:nvPr/>
          </p:nvSpPr>
          <p:spPr bwMode="auto">
            <a:xfrm flipH="1">
              <a:off x="3491" y="3839"/>
              <a:ext cx="13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B</a:t>
              </a:r>
              <a:endParaRPr kumimoji="1" lang="en-US" altLang="zh-CN" sz="2400" baseline="-25000">
                <a:solidFill>
                  <a:schemeClr val="tx1"/>
                </a:solidFill>
              </a:endParaRPr>
            </a:p>
          </p:txBody>
        </p:sp>
        <p:sp>
          <p:nvSpPr>
            <p:cNvPr id="58413" name="Rectangle 58"/>
            <p:cNvSpPr>
              <a:spLocks noChangeArrowheads="1"/>
            </p:cNvSpPr>
            <p:nvPr/>
          </p:nvSpPr>
          <p:spPr bwMode="auto">
            <a:xfrm flipH="1">
              <a:off x="2880" y="2387"/>
              <a:ext cx="13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R</a:t>
              </a:r>
              <a:endParaRPr kumimoji="1" lang="en-US" altLang="zh-CN" sz="2400" baseline="-25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9A1C8B9-39AD-49A1-A284-B0921B01326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0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2300" y="1357313"/>
            <a:ext cx="7823200" cy="3841750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s-ES"/>
              <a:t>求定义在</a:t>
            </a:r>
            <a:r>
              <a:rPr lang="es-ES" altLang="zh-CN"/>
              <a:t>Z</a:t>
            </a:r>
            <a:r>
              <a:rPr lang="zh-CN" altLang="es-ES"/>
              <a:t>上关系的定义域、值域和域。 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s-E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={&lt;x,y&gt;|(x,y∈Z)∧{y=x</a:t>
            </a:r>
            <a:r>
              <a:rPr lang="en-US" altLang="zh-CN" baseline="30000"/>
              <a:t>2</a:t>
            </a:r>
            <a:r>
              <a:rPr lang="en-US" altLang="zh-CN"/>
              <a:t>}}</a:t>
            </a:r>
            <a:r>
              <a:rPr lang="zh-CN" altLang="en-US"/>
              <a:t>；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en-US" altLang="zh-CN"/>
              <a:t>={&lt;x,y&gt;|(x,y∈Z)∧{|x|=|y|=7}}</a:t>
            </a:r>
            <a:r>
              <a:rPr lang="zh-CN" altLang="es-ES"/>
              <a:t>。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domR</a:t>
            </a:r>
            <a:r>
              <a:rPr lang="en-US" altLang="zh-CN" baseline="-25000"/>
              <a:t>1</a:t>
            </a:r>
            <a:r>
              <a:rPr lang="en-US" altLang="zh-CN"/>
              <a:t>=Z</a:t>
            </a:r>
            <a:r>
              <a:rPr lang="zh-CN" altLang="en-US"/>
              <a:t>，</a:t>
            </a:r>
            <a:endParaRPr lang="en-US" altLang="zh-CN"/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/>
              <a:t>       ranR</a:t>
            </a:r>
            <a:r>
              <a:rPr lang="en-US" altLang="zh-CN" baseline="-25000"/>
              <a:t>1</a:t>
            </a:r>
            <a:r>
              <a:rPr lang="en-US" altLang="zh-CN"/>
              <a:t>={x</a:t>
            </a:r>
            <a:r>
              <a:rPr lang="en-US" altLang="zh-CN" baseline="30000"/>
              <a:t>2</a:t>
            </a:r>
            <a:r>
              <a:rPr lang="en-US" altLang="zh-CN"/>
              <a:t>|x∈Z}</a:t>
            </a:r>
            <a:r>
              <a:rPr lang="zh-CN" altLang="en-US"/>
              <a:t>，</a:t>
            </a:r>
            <a:endParaRPr lang="en-US" altLang="zh-CN"/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/>
              <a:t>       fldR</a:t>
            </a:r>
            <a:r>
              <a:rPr lang="en-US" altLang="zh-CN" baseline="-25000"/>
              <a:t>1</a:t>
            </a:r>
            <a:r>
              <a:rPr lang="en-US" altLang="zh-CN"/>
              <a:t>=Z</a:t>
            </a:r>
            <a:r>
              <a:rPr lang="zh-CN" altLang="en-US"/>
              <a:t>； 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554038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zh-CN"/>
              <a:t>例</a:t>
            </a:r>
            <a:r>
              <a:rPr lang="es-ES" altLang="zh-CN"/>
              <a:t>6.2.5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29188" y="3268663"/>
            <a:ext cx="3714750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（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2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）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domR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黑体"/>
                <a:ea typeface="黑体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={7,-7}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，</a:t>
            </a:r>
            <a:endParaRPr lang="en-US" altLang="zh-CN" sz="2800" b="1" kern="0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     ranR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黑体"/>
                <a:ea typeface="黑体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={7,-7}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，</a:t>
            </a:r>
            <a:endParaRPr lang="en-US" altLang="zh-CN" sz="2800" b="1" kern="0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     fldR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黑体"/>
                <a:ea typeface="黑体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={7,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黑体"/>
              </a:rPr>
              <a:t>–</a:t>
            </a:r>
            <a:r>
              <a:rPr lang="en-US" altLang="zh-CN" sz="2800" b="1" kern="0" dirty="0">
                <a:solidFill>
                  <a:srgbClr val="000000"/>
                </a:solidFill>
                <a:latin typeface="黑体"/>
                <a:ea typeface="黑体"/>
              </a:rPr>
              <a:t>7}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  <a:ea typeface="黑体"/>
              </a:rPr>
              <a:t>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26B329-103B-4D47-A13B-B9BFA9D44FA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31813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关系理论在</a:t>
            </a:r>
            <a:r>
              <a:rPr lang="zh-CN" altLang="en-US">
                <a:solidFill>
                  <a:srgbClr val="0000FF"/>
                </a:solidFill>
              </a:rPr>
              <a:t>计算机科学技术</a:t>
            </a:r>
            <a:r>
              <a:rPr lang="zh-CN" altLang="en-US"/>
              <a:t>中的应用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41438"/>
            <a:ext cx="8356600" cy="3363912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l"/>
              <a:tabLst>
                <a:tab pos="4749800" algn="l"/>
              </a:tabLst>
            </a:pPr>
            <a:r>
              <a:rPr lang="zh-CN" altLang="en-US" sz="2900"/>
              <a:t>计算机程序的输入、输出关系；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l"/>
              <a:tabLst>
                <a:tab pos="4749800" algn="l"/>
              </a:tabLst>
            </a:pPr>
            <a:r>
              <a:rPr lang="zh-CN" altLang="en-US" sz="2900"/>
              <a:t>数据库的数据特性关系；</a:t>
            </a:r>
            <a:endParaRPr lang="en-US" altLang="zh-CN" sz="2900"/>
          </a:p>
          <a:p>
            <a:pPr marL="533400" indent="-533400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l"/>
              <a:tabLst>
                <a:tab pos="4749800" algn="l"/>
              </a:tabLst>
            </a:pPr>
            <a:r>
              <a:rPr lang="zh-CN" altLang="en-US" sz="2900"/>
              <a:t>数据结构本身就是一个关系等。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l"/>
              <a:tabLst>
                <a:tab pos="4749800" algn="l"/>
              </a:tabLst>
            </a:pPr>
            <a:r>
              <a:rPr lang="zh-CN" altLang="en-US"/>
              <a:t>数据结构、情报检索、数据库、算法分析、计算机理论等计算机学科很好的数学工具。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C5ED783-44B4-43B7-A528-9C05E03EEFF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6.2.6</a:t>
            </a:r>
            <a:endParaRPr lang="zh-CN" altLang="en-US"/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341438"/>
            <a:ext cx="8064500" cy="51323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H={f,m,s,d}</a:t>
            </a:r>
            <a:r>
              <a:rPr lang="zh-CN" altLang="en-US"/>
              <a:t>表示一个家庭中父母子女四个人的集合，确定</a:t>
            </a:r>
            <a:r>
              <a:rPr lang="en-US" altLang="zh-CN"/>
              <a:t>H</a:t>
            </a:r>
            <a:r>
              <a:rPr lang="zh-CN" altLang="en-US"/>
              <a:t>上的一个长幼关系</a:t>
            </a:r>
            <a:r>
              <a:rPr lang="en-US" altLang="zh-CN"/>
              <a:t>R</a:t>
            </a:r>
            <a:r>
              <a:rPr lang="en-US" altLang="zh-CN" baseline="-25000"/>
              <a:t>H</a:t>
            </a:r>
            <a:r>
              <a:rPr lang="zh-CN" altLang="en-US"/>
              <a:t>，指出该关系的定义域、值域和域。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 </a:t>
            </a:r>
            <a:r>
              <a:rPr lang="en-US" altLang="zh-CN"/>
              <a:t>R</a:t>
            </a:r>
            <a:r>
              <a:rPr lang="en-US" altLang="zh-CN" baseline="-25000"/>
              <a:t>H</a:t>
            </a:r>
            <a:r>
              <a:rPr lang="en-US" altLang="zh-CN"/>
              <a:t>={&lt;f,s&gt;,&lt;f,d&gt;,&lt;m,s&gt;,&lt;m,d&gt;}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domR</a:t>
            </a:r>
            <a:r>
              <a:rPr lang="en-US" altLang="zh-CN" baseline="-25000"/>
              <a:t>H</a:t>
            </a:r>
            <a:r>
              <a:rPr lang="en-US" altLang="zh-CN"/>
              <a:t>={f,m},ranR</a:t>
            </a:r>
            <a:r>
              <a:rPr lang="en-US" altLang="zh-CN" baseline="-25000"/>
              <a:t>H</a:t>
            </a:r>
            <a:r>
              <a:rPr lang="en-US" altLang="zh-CN"/>
              <a:t>={s,d}</a:t>
            </a:r>
            <a:r>
              <a:rPr lang="zh-CN" altLang="en-US"/>
              <a:t>，</a:t>
            </a:r>
            <a:r>
              <a:rPr lang="en-US" altLang="zh-CN"/>
              <a:t>fldR</a:t>
            </a:r>
            <a:r>
              <a:rPr lang="en-US" altLang="zh-CN" baseline="-25000"/>
              <a:t>H</a:t>
            </a:r>
            <a:r>
              <a:rPr lang="en-US" altLang="zh-CN"/>
              <a:t>={f,m,s,d}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FF"/>
                </a:solidFill>
              </a:rPr>
              <a:t>推广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6.2.8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,A</a:t>
            </a:r>
            <a:r>
              <a:rPr lang="en-US" altLang="zh-CN" baseline="-25000"/>
              <a:t>n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个非空集合，称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×A</a:t>
            </a:r>
            <a:r>
              <a:rPr lang="en-US" altLang="zh-CN" baseline="-25000"/>
              <a:t>2</a:t>
            </a:r>
            <a:r>
              <a:rPr lang="en-US" altLang="zh-CN"/>
              <a:t>×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×A</a:t>
            </a:r>
            <a:r>
              <a:rPr lang="en-US" altLang="zh-CN" baseline="-25000"/>
              <a:t>n</a:t>
            </a:r>
            <a:r>
              <a:rPr lang="zh-CN" altLang="en-US"/>
              <a:t>的任意子集</a:t>
            </a:r>
            <a:r>
              <a:rPr lang="en-US" altLang="zh-CN"/>
              <a:t>R</a:t>
            </a:r>
            <a:r>
              <a:rPr lang="zh-CN" altLang="en-US"/>
              <a:t>为以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×A</a:t>
            </a:r>
            <a:r>
              <a:rPr lang="en-US" altLang="zh-CN" baseline="-25000"/>
              <a:t>2</a:t>
            </a:r>
            <a:r>
              <a:rPr lang="en-US" altLang="zh-CN"/>
              <a:t>×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×A</a:t>
            </a:r>
            <a:r>
              <a:rPr lang="en-US" altLang="zh-CN" baseline="-25000"/>
              <a:t>n</a:t>
            </a:r>
            <a:r>
              <a:rPr lang="zh-CN" altLang="en-US"/>
              <a:t>为基的</a:t>
            </a:r>
            <a:r>
              <a:rPr lang="en-US" altLang="zh-CN">
                <a:solidFill>
                  <a:srgbClr val="0000CC"/>
                </a:solidFill>
              </a:rPr>
              <a:t>n</a:t>
            </a:r>
            <a:r>
              <a:rPr lang="zh-CN" altLang="en-US">
                <a:solidFill>
                  <a:srgbClr val="0000CC"/>
                </a:solidFill>
              </a:rPr>
              <a:t>元关系</a:t>
            </a:r>
            <a:r>
              <a:rPr lang="en-US" altLang="zh-CN"/>
              <a:t>(n-Relation)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4CFF06E-817D-4786-A81F-5C92AE1555E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1188"/>
            <a:ext cx="6705600" cy="585787"/>
          </a:xfrm>
        </p:spPr>
        <p:txBody>
          <a:bodyPr/>
          <a:lstStyle/>
          <a:p>
            <a:pPr eaLnBrk="1" hangingPunct="1"/>
            <a:r>
              <a:rPr lang="en-US" altLang="zh-CN"/>
              <a:t>6.2.3</a:t>
            </a:r>
            <a:r>
              <a:rPr lang="zh-CN" altLang="en-US"/>
              <a:t>关系的表示法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29600" cy="5222875"/>
          </a:xfrm>
        </p:spPr>
        <p:txBody>
          <a:bodyPr/>
          <a:lstStyle/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0000"/>
                </a:solidFill>
              </a:rPr>
              <a:t>1. </a:t>
            </a:r>
            <a:r>
              <a:rPr lang="zh-CN" altLang="en-US" sz="3200">
                <a:solidFill>
                  <a:srgbClr val="FF0000"/>
                </a:solidFill>
              </a:rPr>
              <a:t>集合表示法</a:t>
            </a:r>
            <a:r>
              <a:rPr lang="zh-CN" altLang="en-US" sz="3200">
                <a:solidFill>
                  <a:srgbClr val="0000FF"/>
                </a:solidFill>
              </a:rPr>
              <a:t>（</a:t>
            </a:r>
            <a:r>
              <a:rPr lang="zh-CN" altLang="en-US" sz="3200"/>
              <a:t>枚举法和叙述法</a:t>
            </a:r>
            <a:r>
              <a:rPr lang="zh-CN" altLang="en-US" sz="3200">
                <a:solidFill>
                  <a:srgbClr val="0000FF"/>
                </a:solidFill>
              </a:rPr>
              <a:t>）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CC"/>
                </a:solidFill>
              </a:rPr>
              <a:t>例</a:t>
            </a:r>
            <a:r>
              <a:rPr lang="en-US" altLang="zh-CN">
                <a:solidFill>
                  <a:srgbClr val="0000CC"/>
                </a:solidFill>
              </a:rPr>
              <a:t>6.2.7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）设</a:t>
            </a:r>
            <a:r>
              <a:rPr lang="en-US" altLang="zh-CN"/>
              <a:t>A={a}</a:t>
            </a:r>
            <a:r>
              <a:rPr lang="zh-CN" altLang="en-US"/>
              <a:t>，</a:t>
            </a:r>
            <a:r>
              <a:rPr lang="en-US" altLang="zh-CN"/>
              <a:t>B={b,c}</a:t>
            </a:r>
            <a:r>
              <a:rPr lang="zh-CN" altLang="en-US"/>
              <a:t>，用枚举法写出从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的不同关系；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）用叙述法写出定义在</a:t>
            </a:r>
            <a:r>
              <a:rPr lang="en-US" altLang="zh-CN"/>
              <a:t>R</a:t>
            </a:r>
            <a:r>
              <a:rPr lang="zh-CN" altLang="en-US"/>
              <a:t>上的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相等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关系。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解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的不同关系有：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pt-BR" altLang="zh-CN"/>
              <a:t>R</a:t>
            </a:r>
            <a:r>
              <a:rPr lang="pt-BR" altLang="zh-CN" baseline="-25000"/>
              <a:t>1</a:t>
            </a:r>
            <a:r>
              <a:rPr lang="pt-BR" altLang="zh-CN"/>
              <a:t>=</a:t>
            </a:r>
            <a:r>
              <a:rPr lang="ru-RU" altLang="zh-CN"/>
              <a:t>Ф</a:t>
            </a:r>
            <a:r>
              <a:rPr lang="zh-CN" altLang="pt-BR"/>
              <a:t>，		</a:t>
            </a:r>
            <a:r>
              <a:rPr lang="pt-BR" altLang="zh-CN"/>
              <a:t>R</a:t>
            </a:r>
            <a:r>
              <a:rPr lang="pt-BR" altLang="zh-CN" baseline="-25000"/>
              <a:t>2</a:t>
            </a:r>
            <a:r>
              <a:rPr lang="pt-BR" altLang="zh-CN"/>
              <a:t>={&lt;a,b&gt;}</a:t>
            </a:r>
            <a:r>
              <a:rPr lang="zh-CN" altLang="pt-BR"/>
              <a:t>，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zh-CN"/>
              <a:t>	R</a:t>
            </a:r>
            <a:r>
              <a:rPr lang="pt-BR" altLang="zh-CN" baseline="-25000"/>
              <a:t>3</a:t>
            </a:r>
            <a:r>
              <a:rPr lang="pt-BR" altLang="zh-CN"/>
              <a:t>={&lt;a,c&gt;}</a:t>
            </a:r>
            <a:r>
              <a:rPr lang="zh-CN" altLang="pt-BR"/>
              <a:t>，	</a:t>
            </a:r>
            <a:r>
              <a:rPr lang="pt-BR" altLang="zh-CN"/>
              <a:t>R</a:t>
            </a:r>
            <a:r>
              <a:rPr lang="pt-BR" altLang="zh-CN" baseline="-25000"/>
              <a:t>4</a:t>
            </a:r>
            <a:r>
              <a:rPr lang="pt-BR" altLang="zh-CN"/>
              <a:t>={&lt;a,b&gt;,&lt;a,c&gt;}</a:t>
            </a:r>
            <a:r>
              <a:rPr lang="zh-CN" altLang="pt-BR"/>
              <a:t>；</a:t>
            </a:r>
          </a:p>
          <a:p>
            <a:pPr marL="0" indent="0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pt-BR"/>
              <a:t>（</a:t>
            </a:r>
            <a:r>
              <a:rPr lang="en-US" altLang="zh-CN"/>
              <a:t>2</a:t>
            </a:r>
            <a:r>
              <a:rPr lang="zh-CN" altLang="en-US"/>
              <a:t>）设</a:t>
            </a:r>
            <a:r>
              <a:rPr lang="en-US" altLang="zh-CN"/>
              <a:t>R</a:t>
            </a:r>
            <a:r>
              <a:rPr lang="zh-CN" altLang="en-US"/>
              <a:t>上的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相等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关系为</a:t>
            </a:r>
            <a:r>
              <a:rPr lang="en-US" altLang="zh-CN"/>
              <a:t>S</a:t>
            </a:r>
            <a:r>
              <a:rPr lang="zh-CN" altLang="en-US"/>
              <a:t>，则</a:t>
            </a:r>
          </a:p>
          <a:p>
            <a:pPr marL="0" indent="0" algn="ctr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fr-FR" altLang="zh-CN"/>
              <a:t>S={&lt;x,y&gt;|(x,y∈R)∧(x=y)}</a:t>
            </a:r>
            <a:r>
              <a:rPr lang="zh-CN" altLang="fr-FR"/>
              <a:t>。</a:t>
            </a:r>
            <a:endParaRPr lang="zh-CN" altLang="zh-CN" noProof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3BF40D9-C952-44CF-A73E-5B122FED60B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9275"/>
            <a:ext cx="6705600" cy="585788"/>
          </a:xfrm>
        </p:spPr>
        <p:txBody>
          <a:bodyPr/>
          <a:lstStyle/>
          <a:p>
            <a:pPr eaLnBrk="1" hangingPunct="1"/>
            <a:r>
              <a:rPr lang="zh-CN" altLang="zh-CN" noProof="1"/>
              <a:t>2.</a:t>
            </a:r>
            <a:r>
              <a:rPr lang="en-US" altLang="zh-CN"/>
              <a:t> </a:t>
            </a:r>
            <a:r>
              <a:rPr lang="zh-CN" altLang="en-US" noProof="1"/>
              <a:t>关系图法</a:t>
            </a:r>
            <a:endParaRPr lang="zh-CN" altLang="en-US"/>
          </a:p>
        </p:txBody>
      </p:sp>
      <p:sp>
        <p:nvSpPr>
          <p:cNvPr id="1406979" name="Rectangle 3"/>
          <p:cNvSpPr>
            <a:spLocks noChangeArrowheads="1"/>
          </p:cNvSpPr>
          <p:nvPr/>
        </p:nvSpPr>
        <p:spPr bwMode="auto">
          <a:xfrm>
            <a:off x="609600" y="1341438"/>
            <a:ext cx="8139113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00CC"/>
                </a:solidFill>
              </a:rPr>
              <a:t>（</a:t>
            </a:r>
            <a:r>
              <a:rPr kumimoji="1" lang="en-US" altLang="zh-CN" sz="3200" dirty="0">
                <a:solidFill>
                  <a:srgbClr val="0000CC"/>
                </a:solidFill>
              </a:rPr>
              <a:t>1</a:t>
            </a:r>
            <a:r>
              <a:rPr kumimoji="1" lang="zh-CN" altLang="en-US" sz="3200" dirty="0">
                <a:solidFill>
                  <a:srgbClr val="0000CC"/>
                </a:solidFill>
              </a:rPr>
              <a:t>）</a:t>
            </a:r>
            <a:r>
              <a:rPr kumimoji="1" lang="en-US" altLang="zh-CN" sz="3200" dirty="0">
                <a:solidFill>
                  <a:srgbClr val="0000CC"/>
                </a:solidFill>
              </a:rPr>
              <a:t>A≠B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noProof="1"/>
              <a:t>设</a:t>
            </a:r>
            <a:r>
              <a:rPr kumimoji="1" lang="en-US" altLang="zh-CN" noProof="1"/>
              <a:t>A＝</a:t>
            </a:r>
            <a:r>
              <a:rPr kumimoji="1" lang="en-US" altLang="zh-CN" dirty="0"/>
              <a:t>{</a:t>
            </a:r>
            <a:r>
              <a:rPr kumimoji="1" lang="en-US" altLang="zh-CN" noProof="1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en-US" altLang="zh-CN" dirty="0">
                <a:latin typeface="宋体" panose="02010600030101010101" pitchFamily="2" charset="-122"/>
              </a:rPr>
              <a:t>…</a:t>
            </a:r>
            <a:r>
              <a:rPr kumimoji="1" lang="en-US" altLang="zh-CN" dirty="0"/>
              <a:t>,a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}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＝</a:t>
            </a:r>
            <a:r>
              <a:rPr kumimoji="1" lang="en-US" altLang="zh-CN" dirty="0"/>
              <a:t>{b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,b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en-US" altLang="zh-CN" dirty="0">
                <a:latin typeface="宋体" panose="02010600030101010101" pitchFamily="2" charset="-122"/>
              </a:rPr>
              <a:t>…</a:t>
            </a:r>
            <a:r>
              <a:rPr kumimoji="1" lang="en-US" altLang="zh-CN" dirty="0"/>
              <a:t>,</a:t>
            </a:r>
            <a:r>
              <a:rPr kumimoji="1" lang="en-US" altLang="zh-CN" dirty="0" err="1"/>
              <a:t>b</a:t>
            </a:r>
            <a:r>
              <a:rPr kumimoji="1" lang="en-US" altLang="zh-CN" baseline="-25000" dirty="0" err="1"/>
              <a:t>m</a:t>
            </a:r>
            <a:r>
              <a:rPr kumimoji="1" lang="en-US" altLang="zh-CN" dirty="0"/>
              <a:t>}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</a:t>
            </a:r>
            <a:r>
              <a:rPr kumimoji="1" lang="zh-CN" altLang="en-US" dirty="0"/>
              <a:t>是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dirty="0"/>
              <a:t>从</a:t>
            </a:r>
            <a:r>
              <a:rPr kumimoji="1" lang="en-US" altLang="zh-CN" dirty="0"/>
              <a:t>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的一个二元关系，则规定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的关系图如下：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　</a:t>
            </a:r>
            <a:r>
              <a:rPr kumimoji="1" lang="zh-CN" altLang="en-US" dirty="0">
                <a:solidFill>
                  <a:srgbClr val="0000CC"/>
                </a:solidFill>
              </a:rPr>
              <a:t>①</a:t>
            </a:r>
            <a:r>
              <a:rPr kumimoji="1" lang="en-US" altLang="zh-CN" dirty="0">
                <a:solidFill>
                  <a:srgbClr val="0000CC"/>
                </a:solidFill>
              </a:rPr>
              <a:t>.</a:t>
            </a:r>
            <a:r>
              <a:rPr kumimoji="1" lang="zh-CN" altLang="en-US" dirty="0">
                <a:solidFill>
                  <a:srgbClr val="0000CC"/>
                </a:solidFill>
              </a:rPr>
              <a:t>设</a:t>
            </a:r>
            <a:r>
              <a:rPr kumimoji="1" lang="en-US" altLang="zh-CN" dirty="0">
                <a:solidFill>
                  <a:srgbClr val="0000CC"/>
                </a:solidFill>
              </a:rPr>
              <a:t>a</a:t>
            </a:r>
            <a:r>
              <a:rPr kumimoji="1" lang="en-US" altLang="zh-CN" baseline="-25000" dirty="0">
                <a:solidFill>
                  <a:srgbClr val="0000CC"/>
                </a:solidFill>
              </a:rPr>
              <a:t>1</a:t>
            </a:r>
            <a:r>
              <a:rPr kumimoji="1" lang="en-US" altLang="zh-CN" dirty="0">
                <a:solidFill>
                  <a:srgbClr val="0000CC"/>
                </a:solidFill>
              </a:rPr>
              <a:t>,a</a:t>
            </a:r>
            <a:r>
              <a:rPr kumimoji="1" lang="en-US" altLang="zh-CN" baseline="-25000" dirty="0">
                <a:solidFill>
                  <a:srgbClr val="0000CC"/>
                </a:solidFill>
              </a:rPr>
              <a:t>2</a:t>
            </a:r>
            <a:r>
              <a:rPr kumimoji="1" lang="en-US" altLang="zh-CN" dirty="0">
                <a:solidFill>
                  <a:srgbClr val="0000CC"/>
                </a:solidFill>
              </a:rPr>
              <a:t>,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dirty="0">
                <a:solidFill>
                  <a:srgbClr val="0000CC"/>
                </a:solidFill>
              </a:rPr>
              <a:t>,a</a:t>
            </a:r>
            <a:r>
              <a:rPr kumimoji="1" lang="en-US" altLang="zh-CN" baseline="-25000" dirty="0">
                <a:solidFill>
                  <a:srgbClr val="0000CC"/>
                </a:solidFill>
              </a:rPr>
              <a:t>n</a:t>
            </a:r>
            <a:r>
              <a:rPr kumimoji="1" lang="zh-CN" altLang="en-US" dirty="0">
                <a:solidFill>
                  <a:srgbClr val="0000CC"/>
                </a:solidFill>
              </a:rPr>
              <a:t>和</a:t>
            </a:r>
            <a:r>
              <a:rPr kumimoji="1" lang="en-US" altLang="zh-CN" dirty="0">
                <a:solidFill>
                  <a:srgbClr val="0000CC"/>
                </a:solidFill>
              </a:rPr>
              <a:t>b</a:t>
            </a:r>
            <a:r>
              <a:rPr kumimoji="1" lang="en-US" altLang="zh-CN" baseline="-25000" dirty="0">
                <a:solidFill>
                  <a:srgbClr val="0000CC"/>
                </a:solidFill>
              </a:rPr>
              <a:t>1</a:t>
            </a:r>
            <a:r>
              <a:rPr kumimoji="1" lang="en-US" altLang="zh-CN" dirty="0">
                <a:solidFill>
                  <a:srgbClr val="0000CC"/>
                </a:solidFill>
              </a:rPr>
              <a:t>,b</a:t>
            </a:r>
            <a:r>
              <a:rPr kumimoji="1" lang="en-US" altLang="zh-CN" baseline="-25000" dirty="0">
                <a:solidFill>
                  <a:srgbClr val="0000CC"/>
                </a:solidFill>
              </a:rPr>
              <a:t>2</a:t>
            </a:r>
            <a:r>
              <a:rPr kumimoji="1" lang="en-US" altLang="zh-CN" dirty="0">
                <a:solidFill>
                  <a:srgbClr val="0000CC"/>
                </a:solidFill>
              </a:rPr>
              <a:t>,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dirty="0">
                <a:solidFill>
                  <a:srgbClr val="0000CC"/>
                </a:solidFill>
              </a:rPr>
              <a:t>,</a:t>
            </a:r>
            <a:r>
              <a:rPr kumimoji="1" lang="en-US" altLang="zh-CN" dirty="0" err="1">
                <a:solidFill>
                  <a:srgbClr val="0000CC"/>
                </a:solidFill>
              </a:rPr>
              <a:t>b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m</a:t>
            </a:r>
            <a:r>
              <a:rPr kumimoji="1" lang="zh-CN" altLang="en-US" dirty="0">
                <a:solidFill>
                  <a:srgbClr val="0000CC"/>
                </a:solidFill>
              </a:rPr>
              <a:t>分别为图中的结点，</a:t>
            </a:r>
            <a:r>
              <a:rPr kumimoji="1" lang="zh-CN" altLang="en-US" dirty="0">
                <a:solidFill>
                  <a:srgbClr val="FF0000"/>
                </a:solidFill>
              </a:rPr>
              <a:t>用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  <a:r>
              <a:rPr kumimoji="1" lang="zh-CN" altLang="en-US" noProof="1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noProof="1">
                <a:solidFill>
                  <a:srgbClr val="FF0000"/>
                </a:solidFill>
              </a:rPr>
              <a:t>表示</a:t>
            </a:r>
            <a:r>
              <a:rPr kumimoji="1" lang="zh-CN" altLang="en-US" dirty="0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000CC"/>
                </a:solidFill>
              </a:rPr>
              <a:t>  </a:t>
            </a:r>
            <a:r>
              <a:rPr kumimoji="1" lang="zh-CN" altLang="en-US" noProof="1">
                <a:solidFill>
                  <a:srgbClr val="0000CC"/>
                </a:solidFill>
              </a:rPr>
              <a:t>②.如&lt;</a:t>
            </a:r>
            <a:r>
              <a:rPr kumimoji="1" lang="en-US" altLang="zh-CN" noProof="1">
                <a:solidFill>
                  <a:srgbClr val="0000CC"/>
                </a:solidFill>
              </a:rPr>
              <a:t>a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i</a:t>
            </a:r>
            <a:r>
              <a:rPr kumimoji="1" lang="en-US" altLang="zh-CN" dirty="0" err="1">
                <a:solidFill>
                  <a:srgbClr val="0000CC"/>
                </a:solidFill>
              </a:rPr>
              <a:t>,b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j</a:t>
            </a:r>
            <a:r>
              <a:rPr kumimoji="1" lang="en-US" altLang="zh-CN" dirty="0">
                <a:solidFill>
                  <a:srgbClr val="0000CC"/>
                </a:solidFill>
              </a:rPr>
              <a:t>&gt;</a:t>
            </a:r>
            <a:r>
              <a:rPr kumimoji="1" lang="en-US" altLang="zh-CN" noProof="1">
                <a:solidFill>
                  <a:srgbClr val="0000CC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noProof="1">
                <a:solidFill>
                  <a:srgbClr val="0000CC"/>
                </a:solidFill>
              </a:rPr>
              <a:t>R</a:t>
            </a:r>
            <a:r>
              <a:rPr kumimoji="1" lang="zh-CN" altLang="zh-CN" dirty="0">
                <a:solidFill>
                  <a:srgbClr val="0000CC"/>
                </a:solidFill>
              </a:rPr>
              <a:t>，</a:t>
            </a:r>
            <a:r>
              <a:rPr kumimoji="1" lang="zh-CN" altLang="en-US" dirty="0">
                <a:solidFill>
                  <a:srgbClr val="0000CC"/>
                </a:solidFill>
              </a:rPr>
              <a:t>则从</a:t>
            </a:r>
            <a:r>
              <a:rPr kumimoji="1" lang="en-US" altLang="zh-CN" noProof="1">
                <a:solidFill>
                  <a:srgbClr val="0000CC"/>
                </a:solidFill>
              </a:rPr>
              <a:t>a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i</a:t>
            </a:r>
            <a:r>
              <a:rPr kumimoji="1" lang="zh-CN" altLang="en-US" dirty="0">
                <a:solidFill>
                  <a:srgbClr val="0000CC"/>
                </a:solidFill>
              </a:rPr>
              <a:t>到</a:t>
            </a:r>
            <a:r>
              <a:rPr kumimoji="1" lang="en-US" altLang="zh-CN" dirty="0" err="1">
                <a:solidFill>
                  <a:srgbClr val="0000CC"/>
                </a:solidFill>
              </a:rPr>
              <a:t>b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j</a:t>
            </a:r>
            <a:r>
              <a:rPr kumimoji="1" lang="zh-CN" altLang="en-US" dirty="0">
                <a:solidFill>
                  <a:srgbClr val="0000CC"/>
                </a:solidFill>
              </a:rPr>
              <a:t>可用有向边</a:t>
            </a:r>
            <a:r>
              <a:rPr kumimoji="1" lang="en-US" altLang="zh-CN" dirty="0" err="1">
                <a:solidFill>
                  <a:srgbClr val="0000CC"/>
                </a:solidFill>
              </a:rPr>
              <a:t>a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i</a:t>
            </a:r>
            <a:r>
              <a:rPr kumimoji="1" lang="zh-CN" altLang="en-US" dirty="0">
                <a:solidFill>
                  <a:srgbClr val="0000CC"/>
                </a:solidFill>
              </a:rPr>
              <a:t>。。</a:t>
            </a:r>
            <a:r>
              <a:rPr kumimoji="1" lang="en-US" altLang="zh-CN" dirty="0" err="1">
                <a:solidFill>
                  <a:srgbClr val="0000CC"/>
                </a:solidFill>
              </a:rPr>
              <a:t>b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j</a:t>
            </a:r>
            <a:r>
              <a:rPr kumimoji="1" lang="zh-CN" altLang="en-US" dirty="0">
                <a:solidFill>
                  <a:srgbClr val="0000CC"/>
                </a:solidFill>
              </a:rPr>
              <a:t>相连。</a:t>
            </a:r>
            <a:r>
              <a:rPr kumimoji="1" lang="en-US" altLang="zh-CN" dirty="0">
                <a:solidFill>
                  <a:srgbClr val="0000CC"/>
                </a:solidFill>
              </a:rPr>
              <a:t>&lt;</a:t>
            </a:r>
            <a:r>
              <a:rPr kumimoji="1" lang="en-US" altLang="zh-CN" dirty="0" err="1">
                <a:solidFill>
                  <a:srgbClr val="0000CC"/>
                </a:solidFill>
              </a:rPr>
              <a:t>a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i</a:t>
            </a:r>
            <a:r>
              <a:rPr kumimoji="1" lang="en-US" altLang="zh-CN" dirty="0" err="1">
                <a:solidFill>
                  <a:srgbClr val="0000CC"/>
                </a:solidFill>
              </a:rPr>
              <a:t>,b</a:t>
            </a:r>
            <a:r>
              <a:rPr kumimoji="1" lang="en-US" altLang="zh-CN" baseline="-25000" dirty="0" err="1">
                <a:solidFill>
                  <a:srgbClr val="0000CC"/>
                </a:solidFill>
              </a:rPr>
              <a:t>j</a:t>
            </a:r>
            <a:r>
              <a:rPr kumimoji="1" lang="en-US" altLang="zh-CN" dirty="0">
                <a:solidFill>
                  <a:srgbClr val="0000CC"/>
                </a:solidFill>
              </a:rPr>
              <a:t>&gt;</a:t>
            </a:r>
            <a:r>
              <a:rPr kumimoji="1" lang="zh-CN" altLang="en-US" dirty="0">
                <a:solidFill>
                  <a:srgbClr val="0000CC"/>
                </a:solidFill>
              </a:rPr>
              <a:t>为对应图中的有向边。</a:t>
            </a:r>
            <a:r>
              <a:rPr kumimoji="1" lang="zh-CN" altLang="en-US" b="0" dirty="0">
                <a:solidFill>
                  <a:srgbClr val="FF0000"/>
                </a:solidFill>
              </a:rPr>
              <a:t> </a:t>
            </a:r>
            <a:r>
              <a:rPr kumimoji="1" lang="zh-CN" altLang="en-US" noProof="1">
                <a:solidFill>
                  <a:srgbClr val="0000CC"/>
                </a:solidFill>
              </a:rPr>
              <a:t>　</a:t>
            </a:r>
            <a:endParaRPr kumimoji="1" lang="zh-CN" altLang="zh-CN" noProof="1">
              <a:solidFill>
                <a:srgbClr val="0000CC"/>
              </a:solidFill>
            </a:endParaRPr>
          </a:p>
        </p:txBody>
      </p:sp>
      <p:sp>
        <p:nvSpPr>
          <p:cNvPr id="1406981" name="Line 5"/>
          <p:cNvSpPr>
            <a:spLocks noChangeShapeType="1"/>
          </p:cNvSpPr>
          <p:nvPr/>
        </p:nvSpPr>
        <p:spPr bwMode="auto">
          <a:xfrm>
            <a:off x="7700899" y="4692650"/>
            <a:ext cx="304800" cy="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979" grpId="0" build="p" autoUpdateAnimBg="0"/>
      <p:bldP spid="14069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8F12AAB-7AB4-48A9-BA05-3E80C73B861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5000" y="1284288"/>
            <a:ext cx="8001000" cy="46085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2)A=B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B=&lt;a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上的关系，则</a:t>
            </a:r>
            <a:r>
              <a:rPr lang="en-US" altLang="zh-CN" dirty="0"/>
              <a:t>R</a:t>
            </a:r>
            <a:r>
              <a:rPr lang="zh-CN" altLang="en-US" dirty="0"/>
              <a:t>的关系图规定如下：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①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0000FF"/>
                </a:solidFill>
              </a:rPr>
              <a:t>设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为图中结点，用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800080"/>
                </a:solidFill>
              </a:rPr>
              <a:t>。</a:t>
            </a:r>
            <a:r>
              <a:rPr lang="zh-CN" altLang="en-US" noProof="1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noProof="1">
                <a:solidFill>
                  <a:srgbClr val="0000FF"/>
                </a:solidFill>
              </a:rPr>
              <a:t>表</a:t>
            </a:r>
            <a:r>
              <a:rPr lang="zh-CN" altLang="en-US" dirty="0">
                <a:solidFill>
                  <a:srgbClr val="0000FF"/>
                </a:solidFill>
              </a:rPr>
              <a:t>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②.</a:t>
            </a:r>
            <a:r>
              <a:rPr lang="zh-CN" altLang="en-US" noProof="1">
                <a:solidFill>
                  <a:srgbClr val="0000FF"/>
                </a:solidFill>
              </a:rPr>
              <a:t>如&lt;</a:t>
            </a:r>
            <a:r>
              <a:rPr lang="en-US" altLang="zh-CN" noProof="1">
                <a:solidFill>
                  <a:srgbClr val="0000FF"/>
                </a:solidFill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>
                <a:solidFill>
                  <a:srgbClr val="0000FF"/>
                </a:solidFill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en-US" altLang="zh-CN" noProof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0000FF"/>
                </a:solidFill>
              </a:rPr>
              <a:t>R</a:t>
            </a:r>
            <a:r>
              <a:rPr lang="zh-CN" altLang="zh-CN" dirty="0">
                <a:solidFill>
                  <a:srgbClr val="0000FF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则从</a:t>
            </a:r>
            <a:r>
              <a:rPr lang="en-US" altLang="zh-CN" noProof="1">
                <a:solidFill>
                  <a:srgbClr val="0000FF"/>
                </a:solidFill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</a:rPr>
              <a:t>i</a:t>
            </a:r>
            <a:r>
              <a:rPr lang="zh-CN" altLang="en-US" dirty="0">
                <a:solidFill>
                  <a:srgbClr val="0000FF"/>
                </a:solidFill>
              </a:rPr>
              <a:t>到</a:t>
            </a:r>
            <a:r>
              <a:rPr lang="en-US" altLang="zh-CN" dirty="0" err="1">
                <a:solidFill>
                  <a:srgbClr val="0000FF"/>
                </a:solidFill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可用有向边</a:t>
            </a:r>
            <a:r>
              <a:rPr lang="en-US" altLang="zh-CN" dirty="0" err="1">
                <a:solidFill>
                  <a:srgbClr val="0000FF"/>
                </a:solidFill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</a:rPr>
              <a:t>i</a:t>
            </a:r>
            <a:r>
              <a:rPr lang="zh-CN" altLang="en-US" dirty="0">
                <a:solidFill>
                  <a:srgbClr val="800080"/>
                </a:solidFill>
              </a:rPr>
              <a:t>。。</a:t>
            </a:r>
            <a:r>
              <a:rPr lang="en-US" altLang="zh-CN" dirty="0" err="1">
                <a:solidFill>
                  <a:srgbClr val="0000FF"/>
                </a:solidFill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相连。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>
                <a:solidFill>
                  <a:srgbClr val="0000FF"/>
                </a:solidFill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zh-CN" altLang="en-US" dirty="0">
                <a:solidFill>
                  <a:srgbClr val="0000FF"/>
                </a:solidFill>
              </a:rPr>
              <a:t>为对应图中的有向边</a:t>
            </a:r>
            <a:r>
              <a:rPr lang="zh-CN" altLang="en-US" dirty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③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FF0000"/>
                </a:solidFill>
              </a:rPr>
              <a:t>如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>
                <a:solidFill>
                  <a:srgbClr val="FF0000"/>
                </a:solidFill>
              </a:rPr>
              <a:t>,a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noProof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FF0000"/>
                </a:solidFill>
              </a:rPr>
              <a:t>R,</a:t>
            </a:r>
            <a:r>
              <a:rPr lang="zh-CN" altLang="en-US" noProof="1">
                <a:solidFill>
                  <a:srgbClr val="FF0000"/>
                </a:solidFill>
              </a:rPr>
              <a:t>则从</a:t>
            </a:r>
            <a:r>
              <a:rPr lang="en-US" altLang="zh-CN" noProof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用一带箭头的小圆环表示，即：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关系图法</a:t>
            </a:r>
            <a:r>
              <a:rPr lang="zh-CN" altLang="zh-CN" noProof="1"/>
              <a:t>（</a:t>
            </a:r>
            <a:r>
              <a:rPr lang="zh-CN" altLang="zh-CN"/>
              <a:t>续）</a:t>
            </a:r>
            <a:endParaRPr lang="zh-CN" altLang="en-US"/>
          </a:p>
        </p:txBody>
      </p:sp>
      <p:sp>
        <p:nvSpPr>
          <p:cNvPr id="1409029" name="Freeform 5"/>
          <p:cNvSpPr>
            <a:spLocks/>
          </p:cNvSpPr>
          <p:nvPr/>
        </p:nvSpPr>
        <p:spPr bwMode="auto">
          <a:xfrm>
            <a:off x="7635875" y="4036187"/>
            <a:ext cx="295275" cy="1588"/>
          </a:xfrm>
          <a:custGeom>
            <a:avLst/>
            <a:gdLst>
              <a:gd name="T0" fmla="*/ 0 w 288"/>
              <a:gd name="T1" fmla="*/ 2147483646 h 9"/>
              <a:gd name="T2" fmla="*/ 2147483646 w 288"/>
              <a:gd name="T3" fmla="*/ 0 h 9"/>
              <a:gd name="T4" fmla="*/ 0 60000 65536"/>
              <a:gd name="T5" fmla="*/ 0 60000 65536"/>
              <a:gd name="T6" fmla="*/ 0 w 288"/>
              <a:gd name="T7" fmla="*/ 0 h 9"/>
              <a:gd name="T8" fmla="*/ 288 w 288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9">
                <a:moveTo>
                  <a:pt x="0" y="9"/>
                </a:move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43213" y="5503863"/>
            <a:ext cx="444500" cy="360362"/>
            <a:chOff x="3107" y="3755"/>
            <a:chExt cx="280" cy="227"/>
          </a:xfrm>
        </p:grpSpPr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3107" y="3847"/>
              <a:ext cx="76" cy="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68616" name="Arc 10"/>
            <p:cNvSpPr>
              <a:spLocks/>
            </p:cNvSpPr>
            <p:nvPr/>
          </p:nvSpPr>
          <p:spPr bwMode="auto">
            <a:xfrm flipV="1">
              <a:off x="3160" y="3755"/>
              <a:ext cx="227" cy="227"/>
            </a:xfrm>
            <a:custGeom>
              <a:avLst/>
              <a:gdLst>
                <a:gd name="T0" fmla="*/ 0 w 42769"/>
                <a:gd name="T1" fmla="*/ 0 h 43200"/>
                <a:gd name="T2" fmla="*/ 0 w 42769"/>
                <a:gd name="T3" fmla="*/ 0 h 43200"/>
                <a:gd name="T4" fmla="*/ 0 w 42769"/>
                <a:gd name="T5" fmla="*/ 0 h 43200"/>
                <a:gd name="T6" fmla="*/ 0 60000 65536"/>
                <a:gd name="T7" fmla="*/ 0 60000 65536"/>
                <a:gd name="T8" fmla="*/ 0 60000 65536"/>
                <a:gd name="T9" fmla="*/ 0 w 42769"/>
                <a:gd name="T10" fmla="*/ 0 h 43200"/>
                <a:gd name="T11" fmla="*/ 42769 w 4276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9" h="43200" fill="none" extrusionOk="0">
                  <a:moveTo>
                    <a:pt x="1250" y="13245"/>
                  </a:moveTo>
                  <a:cubicBezTo>
                    <a:pt x="4615" y="5221"/>
                    <a:pt x="12467" y="-1"/>
                    <a:pt x="21169" y="0"/>
                  </a:cubicBezTo>
                  <a:cubicBezTo>
                    <a:pt x="33098" y="0"/>
                    <a:pt x="42769" y="9670"/>
                    <a:pt x="42769" y="21600"/>
                  </a:cubicBezTo>
                  <a:cubicBezTo>
                    <a:pt x="42769" y="33529"/>
                    <a:pt x="33098" y="43200"/>
                    <a:pt x="21169" y="43200"/>
                  </a:cubicBezTo>
                  <a:cubicBezTo>
                    <a:pt x="10894" y="43200"/>
                    <a:pt x="2041" y="35962"/>
                    <a:pt x="-1" y="25893"/>
                  </a:cubicBezTo>
                </a:path>
                <a:path w="42769" h="43200" stroke="0" extrusionOk="0">
                  <a:moveTo>
                    <a:pt x="1250" y="13245"/>
                  </a:moveTo>
                  <a:cubicBezTo>
                    <a:pt x="4615" y="5221"/>
                    <a:pt x="12467" y="-1"/>
                    <a:pt x="21169" y="0"/>
                  </a:cubicBezTo>
                  <a:cubicBezTo>
                    <a:pt x="33098" y="0"/>
                    <a:pt x="42769" y="9670"/>
                    <a:pt x="42769" y="21600"/>
                  </a:cubicBezTo>
                  <a:cubicBezTo>
                    <a:pt x="42769" y="33529"/>
                    <a:pt x="33098" y="43200"/>
                    <a:pt x="21169" y="43200"/>
                  </a:cubicBezTo>
                  <a:cubicBezTo>
                    <a:pt x="10894" y="43200"/>
                    <a:pt x="2041" y="35962"/>
                    <a:pt x="-1" y="25893"/>
                  </a:cubicBezTo>
                  <a:lnTo>
                    <a:pt x="21169" y="21600"/>
                  </a:lnTo>
                  <a:lnTo>
                    <a:pt x="1250" y="13245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26" grpId="0" build="p" autoUpdateAnimBg="0"/>
      <p:bldP spid="14090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19BE111-2007-4031-85A4-409357B7929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6.2.8</a:t>
            </a:r>
            <a:endParaRPr lang="zh-CN" altLang="en-US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64525" cy="17160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试用关系图表示下面的关系。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）设</a:t>
            </a:r>
            <a:r>
              <a:rPr lang="en-US" altLang="zh-CN"/>
              <a:t>A={2,3,4}</a:t>
            </a:r>
            <a:r>
              <a:rPr lang="zh-CN" altLang="en-US"/>
              <a:t>，</a:t>
            </a:r>
            <a:r>
              <a:rPr lang="en-US" altLang="zh-CN"/>
              <a:t>B={3,4,5,6}</a:t>
            </a:r>
            <a:r>
              <a:rPr lang="zh-CN" altLang="en-US"/>
              <a:t>，则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之间的一种</a:t>
            </a:r>
            <a:r>
              <a:rPr lang="zh-CN" altLang="en-US">
                <a:solidFill>
                  <a:srgbClr val="FF0000"/>
                </a:solidFill>
              </a:rPr>
              <a:t>整除关系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={&lt;2,4&gt;,&lt;2,6&gt;,&lt;3,3&gt;,&lt;3,6&gt;,&lt;4,4&gt;}</a:t>
            </a:r>
            <a:endParaRPr lang="zh-CN" altLang="en-US"/>
          </a:p>
        </p:txBody>
      </p:sp>
      <p:sp>
        <p:nvSpPr>
          <p:cNvPr id="1411097" name="Text Box 25"/>
          <p:cNvSpPr txBox="1">
            <a:spLocks noChangeArrowheads="1"/>
          </p:cNvSpPr>
          <p:nvPr/>
        </p:nvSpPr>
        <p:spPr bwMode="auto">
          <a:xfrm>
            <a:off x="2663825" y="3686175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11098" name="Text Box 26"/>
          <p:cNvSpPr txBox="1">
            <a:spLocks noChangeArrowheads="1"/>
          </p:cNvSpPr>
          <p:nvPr/>
        </p:nvSpPr>
        <p:spPr bwMode="auto">
          <a:xfrm>
            <a:off x="2663825" y="6024563"/>
            <a:ext cx="336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11099" name="Text Box 27"/>
          <p:cNvSpPr txBox="1">
            <a:spLocks noChangeArrowheads="1"/>
          </p:cNvSpPr>
          <p:nvPr/>
        </p:nvSpPr>
        <p:spPr bwMode="auto">
          <a:xfrm>
            <a:off x="5099050" y="4433888"/>
            <a:ext cx="336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11100" name="Text Box 28"/>
          <p:cNvSpPr txBox="1">
            <a:spLocks noChangeArrowheads="1"/>
          </p:cNvSpPr>
          <p:nvPr/>
        </p:nvSpPr>
        <p:spPr bwMode="auto">
          <a:xfrm>
            <a:off x="2663825" y="4854575"/>
            <a:ext cx="336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11101" name="Text Box 29"/>
          <p:cNvSpPr txBox="1">
            <a:spLocks noChangeArrowheads="1"/>
          </p:cNvSpPr>
          <p:nvPr/>
        </p:nvSpPr>
        <p:spPr bwMode="auto">
          <a:xfrm>
            <a:off x="5099050" y="3684588"/>
            <a:ext cx="336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11102" name="Text Box 30"/>
          <p:cNvSpPr txBox="1">
            <a:spLocks noChangeArrowheads="1"/>
          </p:cNvSpPr>
          <p:nvPr/>
        </p:nvSpPr>
        <p:spPr bwMode="auto">
          <a:xfrm>
            <a:off x="5099050" y="6024563"/>
            <a:ext cx="336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1103" name="Oval 31"/>
          <p:cNvSpPr>
            <a:spLocks noChangeArrowheads="1"/>
          </p:cNvSpPr>
          <p:nvPr/>
        </p:nvSpPr>
        <p:spPr bwMode="auto">
          <a:xfrm>
            <a:off x="4883150" y="4662488"/>
            <a:ext cx="161925" cy="1619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1104" name="Oval 32"/>
          <p:cNvSpPr>
            <a:spLocks noChangeArrowheads="1"/>
          </p:cNvSpPr>
          <p:nvPr/>
        </p:nvSpPr>
        <p:spPr bwMode="auto">
          <a:xfrm>
            <a:off x="4883150" y="3933825"/>
            <a:ext cx="161925" cy="1619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1105" name="Oval 33"/>
          <p:cNvSpPr>
            <a:spLocks noChangeArrowheads="1"/>
          </p:cNvSpPr>
          <p:nvPr/>
        </p:nvSpPr>
        <p:spPr bwMode="auto">
          <a:xfrm>
            <a:off x="4883150" y="5392738"/>
            <a:ext cx="161925" cy="1619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1106" name="Text Box 34"/>
          <p:cNvSpPr txBox="1">
            <a:spLocks noChangeArrowheads="1"/>
          </p:cNvSpPr>
          <p:nvPr/>
        </p:nvSpPr>
        <p:spPr bwMode="auto">
          <a:xfrm>
            <a:off x="5067300" y="5183188"/>
            <a:ext cx="368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11107" name="Freeform 35"/>
          <p:cNvSpPr>
            <a:spLocks/>
          </p:cNvSpPr>
          <p:nvPr/>
        </p:nvSpPr>
        <p:spPr bwMode="auto">
          <a:xfrm>
            <a:off x="3095625" y="4014788"/>
            <a:ext cx="1774825" cy="714375"/>
          </a:xfrm>
          <a:custGeom>
            <a:avLst/>
            <a:gdLst>
              <a:gd name="T0" fmla="*/ 0 w 877"/>
              <a:gd name="T1" fmla="*/ 0 h 413"/>
              <a:gd name="T2" fmla="*/ 2147483646 w 877"/>
              <a:gd name="T3" fmla="*/ 2147483646 h 413"/>
              <a:gd name="T4" fmla="*/ 0 60000 65536"/>
              <a:gd name="T5" fmla="*/ 0 60000 65536"/>
              <a:gd name="T6" fmla="*/ 0 w 877"/>
              <a:gd name="T7" fmla="*/ 0 h 413"/>
              <a:gd name="T8" fmla="*/ 877 w 877"/>
              <a:gd name="T9" fmla="*/ 413 h 4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7" h="413">
                <a:moveTo>
                  <a:pt x="0" y="0"/>
                </a:moveTo>
                <a:lnTo>
                  <a:pt x="877" y="41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1108" name="Freeform 36"/>
          <p:cNvSpPr>
            <a:spLocks/>
          </p:cNvSpPr>
          <p:nvPr/>
        </p:nvSpPr>
        <p:spPr bwMode="auto">
          <a:xfrm>
            <a:off x="3095625" y="4014788"/>
            <a:ext cx="1836738" cy="2105025"/>
          </a:xfrm>
          <a:custGeom>
            <a:avLst/>
            <a:gdLst>
              <a:gd name="T0" fmla="*/ 0 w 907"/>
              <a:gd name="T1" fmla="*/ 0 h 1263"/>
              <a:gd name="T2" fmla="*/ 2147483646 w 907"/>
              <a:gd name="T3" fmla="*/ 2147483646 h 1263"/>
              <a:gd name="T4" fmla="*/ 0 60000 65536"/>
              <a:gd name="T5" fmla="*/ 0 60000 65536"/>
              <a:gd name="T6" fmla="*/ 0 w 907"/>
              <a:gd name="T7" fmla="*/ 0 h 1263"/>
              <a:gd name="T8" fmla="*/ 907 w 907"/>
              <a:gd name="T9" fmla="*/ 1263 h 126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7" h="1263">
                <a:moveTo>
                  <a:pt x="0" y="0"/>
                </a:moveTo>
                <a:lnTo>
                  <a:pt x="907" y="126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1109" name="Freeform 37"/>
          <p:cNvSpPr>
            <a:spLocks/>
          </p:cNvSpPr>
          <p:nvPr/>
        </p:nvSpPr>
        <p:spPr bwMode="auto">
          <a:xfrm>
            <a:off x="3068638" y="4038600"/>
            <a:ext cx="1824037" cy="1141413"/>
          </a:xfrm>
          <a:custGeom>
            <a:avLst/>
            <a:gdLst>
              <a:gd name="T0" fmla="*/ 0 w 900"/>
              <a:gd name="T1" fmla="*/ 2147483646 h 660"/>
              <a:gd name="T2" fmla="*/ 2147483646 w 900"/>
              <a:gd name="T3" fmla="*/ 0 h 660"/>
              <a:gd name="T4" fmla="*/ 0 60000 65536"/>
              <a:gd name="T5" fmla="*/ 0 60000 65536"/>
              <a:gd name="T6" fmla="*/ 0 w 900"/>
              <a:gd name="T7" fmla="*/ 0 h 660"/>
              <a:gd name="T8" fmla="*/ 900 w 900"/>
              <a:gd name="T9" fmla="*/ 660 h 6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0">
                <a:moveTo>
                  <a:pt x="0" y="660"/>
                </a:moveTo>
                <a:lnTo>
                  <a:pt x="90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1110" name="Freeform 38"/>
          <p:cNvSpPr>
            <a:spLocks/>
          </p:cNvSpPr>
          <p:nvPr/>
        </p:nvSpPr>
        <p:spPr bwMode="auto">
          <a:xfrm>
            <a:off x="3109913" y="5172075"/>
            <a:ext cx="1801812" cy="1079500"/>
          </a:xfrm>
          <a:custGeom>
            <a:avLst/>
            <a:gdLst>
              <a:gd name="T0" fmla="*/ 0 w 890"/>
              <a:gd name="T1" fmla="*/ 0 h 600"/>
              <a:gd name="T2" fmla="*/ 2147483646 w 890"/>
              <a:gd name="T3" fmla="*/ 2147483646 h 600"/>
              <a:gd name="T4" fmla="*/ 0 60000 65536"/>
              <a:gd name="T5" fmla="*/ 0 60000 65536"/>
              <a:gd name="T6" fmla="*/ 0 w 890"/>
              <a:gd name="T7" fmla="*/ 0 h 600"/>
              <a:gd name="T8" fmla="*/ 890 w 890"/>
              <a:gd name="T9" fmla="*/ 600 h 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0" h="600">
                <a:moveTo>
                  <a:pt x="0" y="0"/>
                </a:moveTo>
                <a:lnTo>
                  <a:pt x="890" y="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1111" name="Freeform 39"/>
          <p:cNvSpPr>
            <a:spLocks/>
          </p:cNvSpPr>
          <p:nvPr/>
        </p:nvSpPr>
        <p:spPr bwMode="auto">
          <a:xfrm>
            <a:off x="3087688" y="4765675"/>
            <a:ext cx="1782762" cy="1382713"/>
          </a:xfrm>
          <a:custGeom>
            <a:avLst/>
            <a:gdLst>
              <a:gd name="T0" fmla="*/ 0 w 880"/>
              <a:gd name="T1" fmla="*/ 2147483646 h 800"/>
              <a:gd name="T2" fmla="*/ 2147483646 w 880"/>
              <a:gd name="T3" fmla="*/ 0 h 800"/>
              <a:gd name="T4" fmla="*/ 0 60000 65536"/>
              <a:gd name="T5" fmla="*/ 0 60000 65536"/>
              <a:gd name="T6" fmla="*/ 0 w 880"/>
              <a:gd name="T7" fmla="*/ 0 h 800"/>
              <a:gd name="T8" fmla="*/ 880 w 880"/>
              <a:gd name="T9" fmla="*/ 800 h 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0" h="800">
                <a:moveTo>
                  <a:pt x="0" y="800"/>
                </a:moveTo>
                <a:lnTo>
                  <a:pt x="88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1112" name="Oval 40"/>
          <p:cNvSpPr>
            <a:spLocks noChangeArrowheads="1"/>
          </p:cNvSpPr>
          <p:nvPr/>
        </p:nvSpPr>
        <p:spPr bwMode="auto">
          <a:xfrm>
            <a:off x="3005138" y="5027613"/>
            <a:ext cx="161925" cy="1619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1113" name="Oval 41"/>
          <p:cNvSpPr>
            <a:spLocks noChangeArrowheads="1"/>
          </p:cNvSpPr>
          <p:nvPr/>
        </p:nvSpPr>
        <p:spPr bwMode="auto">
          <a:xfrm>
            <a:off x="3005138" y="3933825"/>
            <a:ext cx="161925" cy="1619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1114" name="Oval 42"/>
          <p:cNvSpPr>
            <a:spLocks noChangeArrowheads="1"/>
          </p:cNvSpPr>
          <p:nvPr/>
        </p:nvSpPr>
        <p:spPr bwMode="auto">
          <a:xfrm>
            <a:off x="3005138" y="6122988"/>
            <a:ext cx="161925" cy="1619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1115" name="Oval 43"/>
          <p:cNvSpPr>
            <a:spLocks noChangeArrowheads="1"/>
          </p:cNvSpPr>
          <p:nvPr/>
        </p:nvSpPr>
        <p:spPr bwMode="auto">
          <a:xfrm>
            <a:off x="4883150" y="6122988"/>
            <a:ext cx="161925" cy="1619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865438" y="2997200"/>
            <a:ext cx="2314575" cy="636588"/>
            <a:chOff x="2057" y="1848"/>
            <a:chExt cx="1458" cy="401"/>
          </a:xfrm>
        </p:grpSpPr>
        <p:sp>
          <p:nvSpPr>
            <p:cNvPr id="70682" name="Text Box 45"/>
            <p:cNvSpPr txBox="1">
              <a:spLocks noChangeArrowheads="1"/>
            </p:cNvSpPr>
            <p:nvPr/>
          </p:nvSpPr>
          <p:spPr bwMode="auto">
            <a:xfrm>
              <a:off x="2057" y="1980"/>
              <a:ext cx="1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0683" name="Text Box 46"/>
            <p:cNvSpPr txBox="1">
              <a:spLocks noChangeArrowheads="1"/>
            </p:cNvSpPr>
            <p:nvPr/>
          </p:nvSpPr>
          <p:spPr bwMode="auto">
            <a:xfrm>
              <a:off x="3379" y="1979"/>
              <a:ext cx="13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0684" name="Freeform 47"/>
            <p:cNvSpPr>
              <a:spLocks/>
            </p:cNvSpPr>
            <p:nvPr/>
          </p:nvSpPr>
          <p:spPr bwMode="auto">
            <a:xfrm>
              <a:off x="2200" y="2160"/>
              <a:ext cx="1118" cy="1"/>
            </a:xfrm>
            <a:custGeom>
              <a:avLst/>
              <a:gdLst>
                <a:gd name="T0" fmla="*/ 0 w 877"/>
                <a:gd name="T1" fmla="*/ 0 h 413"/>
                <a:gd name="T2" fmla="*/ 4797 w 877"/>
                <a:gd name="T3" fmla="*/ 0 h 413"/>
                <a:gd name="T4" fmla="*/ 0 60000 65536"/>
                <a:gd name="T5" fmla="*/ 0 60000 65536"/>
                <a:gd name="T6" fmla="*/ 0 w 877"/>
                <a:gd name="T7" fmla="*/ 0 h 413"/>
                <a:gd name="T8" fmla="*/ 877 w 877"/>
                <a:gd name="T9" fmla="*/ 413 h 4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7" h="413">
                  <a:moveTo>
                    <a:pt x="0" y="0"/>
                  </a:moveTo>
                  <a:lnTo>
                    <a:pt x="877" y="41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48"/>
            <p:cNvSpPr txBox="1">
              <a:spLocks noChangeArrowheads="1"/>
            </p:cNvSpPr>
            <p:nvPr/>
          </p:nvSpPr>
          <p:spPr bwMode="auto">
            <a:xfrm>
              <a:off x="2691" y="1848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R</a:t>
              </a:r>
              <a:r>
                <a:rPr lang="en-US" altLang="zh-CN" baseline="-250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411122" name="AutoShape 50"/>
          <p:cNvSpPr>
            <a:spLocks noChangeArrowheads="1"/>
          </p:cNvSpPr>
          <p:nvPr/>
        </p:nvSpPr>
        <p:spPr bwMode="auto">
          <a:xfrm>
            <a:off x="5076825" y="2997200"/>
            <a:ext cx="3887788" cy="2519363"/>
          </a:xfrm>
          <a:prstGeom prst="cloudCallout">
            <a:avLst>
              <a:gd name="adj1" fmla="val -72662"/>
              <a:gd name="adj2" fmla="val 56741"/>
            </a:avLst>
          </a:prstGeom>
          <a:solidFill>
            <a:srgbClr val="FFFF66">
              <a:alpha val="89803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关系图中的有向边与关系集合中的序偶一样多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1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1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1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1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1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1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1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1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41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75" grpId="0" build="p"/>
      <p:bldP spid="1411097" grpId="0"/>
      <p:bldP spid="1411098" grpId="0"/>
      <p:bldP spid="1411099" grpId="0"/>
      <p:bldP spid="1411100" grpId="0"/>
      <p:bldP spid="1411101" grpId="0"/>
      <p:bldP spid="1411102" grpId="0"/>
      <p:bldP spid="1411103" grpId="0" animBg="1"/>
      <p:bldP spid="1411104" grpId="0" animBg="1"/>
      <p:bldP spid="1411105" grpId="0" animBg="1"/>
      <p:bldP spid="1411106" grpId="0"/>
      <p:bldP spid="1411107" grpId="0" animBg="1"/>
      <p:bldP spid="1411108" grpId="0" animBg="1"/>
      <p:bldP spid="1411109" grpId="0" animBg="1"/>
      <p:bldP spid="1411110" grpId="0" animBg="1"/>
      <p:bldP spid="1411111" grpId="0" animBg="1"/>
      <p:bldP spid="1411112" grpId="0" animBg="1"/>
      <p:bldP spid="1411113" grpId="0" animBg="1"/>
      <p:bldP spid="1411114" grpId="0" animBg="1"/>
      <p:bldP spid="1411115" grpId="0" animBg="1"/>
      <p:bldP spid="14111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946CE2D-187C-4DE8-857D-5CF0F405D9D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13142" name="Arc 22"/>
          <p:cNvSpPr>
            <a:spLocks/>
          </p:cNvSpPr>
          <p:nvPr/>
        </p:nvSpPr>
        <p:spPr bwMode="auto">
          <a:xfrm rot="5400000" flipV="1">
            <a:off x="5256213" y="5719763"/>
            <a:ext cx="539750" cy="539750"/>
          </a:xfrm>
          <a:custGeom>
            <a:avLst/>
            <a:gdLst>
              <a:gd name="T0" fmla="*/ 2147483646 w 43200"/>
              <a:gd name="T1" fmla="*/ 0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90"/>
                  <a:pt x="7564" y="2106"/>
                  <a:pt x="17919" y="315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90"/>
                  <a:pt x="7564" y="2106"/>
                  <a:pt x="17919" y="315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/>
          <a:p>
            <a:endParaRPr lang="zh-CN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6.2.8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920038" cy="18018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）假设</a:t>
            </a:r>
            <a:r>
              <a:rPr lang="en-US" altLang="zh-CN"/>
              <a:t>A={1,2,3,4}</a:t>
            </a:r>
            <a:r>
              <a:rPr lang="zh-CN" altLang="en-US"/>
              <a:t>，则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rgbClr val="FF0000"/>
                </a:solidFill>
              </a:rPr>
              <a:t>小于等于关系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en-US" altLang="zh-CN"/>
              <a:t>={&lt;1,1&gt;,&lt;2,2&gt;,&lt;3,3&gt;,&lt;4,4&gt;,&lt;1,2&gt;,&lt;1,3&gt;,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&lt;1,4&gt;,&lt;2,3&gt;,&lt;2,4&gt;,&lt;3,4&gt;}</a:t>
            </a:r>
            <a:r>
              <a:rPr lang="zh-CN" altLang="en-US"/>
              <a:t>。</a:t>
            </a:r>
          </a:p>
        </p:txBody>
      </p:sp>
      <p:sp>
        <p:nvSpPr>
          <p:cNvPr id="1413125" name="Text Box 5"/>
          <p:cNvSpPr txBox="1">
            <a:spLocks noChangeArrowheads="1"/>
          </p:cNvSpPr>
          <p:nvPr/>
        </p:nvSpPr>
        <p:spPr bwMode="auto">
          <a:xfrm>
            <a:off x="3000375" y="5688013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13126" name="Freeform 6"/>
          <p:cNvSpPr>
            <a:spLocks/>
          </p:cNvSpPr>
          <p:nvPr/>
        </p:nvSpPr>
        <p:spPr bwMode="auto">
          <a:xfrm>
            <a:off x="3289300" y="3822700"/>
            <a:ext cx="9525" cy="2074863"/>
          </a:xfrm>
          <a:custGeom>
            <a:avLst/>
            <a:gdLst>
              <a:gd name="T0" fmla="*/ 0 w 5"/>
              <a:gd name="T1" fmla="*/ 0 h 1199"/>
              <a:gd name="T2" fmla="*/ 2147483646 w 5"/>
              <a:gd name="T3" fmla="*/ 2147483646 h 1199"/>
              <a:gd name="T4" fmla="*/ 0 60000 65536"/>
              <a:gd name="T5" fmla="*/ 0 60000 65536"/>
              <a:gd name="T6" fmla="*/ 0 w 5"/>
              <a:gd name="T7" fmla="*/ 0 h 1199"/>
              <a:gd name="T8" fmla="*/ 5 w 5"/>
              <a:gd name="T9" fmla="*/ 1199 h 11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35" name="Arc 15"/>
          <p:cNvSpPr>
            <a:spLocks/>
          </p:cNvSpPr>
          <p:nvPr/>
        </p:nvSpPr>
        <p:spPr bwMode="auto">
          <a:xfrm rot="16200000" flipV="1">
            <a:off x="2703513" y="3481388"/>
            <a:ext cx="539750" cy="539750"/>
          </a:xfrm>
          <a:custGeom>
            <a:avLst/>
            <a:gdLst>
              <a:gd name="T0" fmla="*/ 2147483646 w 43200"/>
              <a:gd name="T1" fmla="*/ 0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90"/>
                  <a:pt x="7564" y="2106"/>
                  <a:pt x="17919" y="315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90"/>
                  <a:pt x="7564" y="2106"/>
                  <a:pt x="17919" y="315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37" name="Arc 17"/>
          <p:cNvSpPr>
            <a:spLocks/>
          </p:cNvSpPr>
          <p:nvPr/>
        </p:nvSpPr>
        <p:spPr bwMode="auto">
          <a:xfrm rot="16200000" flipV="1">
            <a:off x="2710657" y="5663406"/>
            <a:ext cx="539750" cy="538163"/>
          </a:xfrm>
          <a:custGeom>
            <a:avLst/>
            <a:gdLst>
              <a:gd name="T0" fmla="*/ 2147483646 w 43200"/>
              <a:gd name="T1" fmla="*/ 0 h 43093"/>
              <a:gd name="T2" fmla="*/ 2147483646 w 43200"/>
              <a:gd name="T3" fmla="*/ 2147483646 h 43093"/>
              <a:gd name="T4" fmla="*/ 2147483646 w 43200"/>
              <a:gd name="T5" fmla="*/ 2147483646 h 43093"/>
              <a:gd name="T6" fmla="*/ 0 60000 65536"/>
              <a:gd name="T7" fmla="*/ 0 60000 65536"/>
              <a:gd name="T8" fmla="*/ 0 60000 65536"/>
              <a:gd name="T9" fmla="*/ 0 w 43200"/>
              <a:gd name="T10" fmla="*/ 0 h 43093"/>
              <a:gd name="T11" fmla="*/ 43200 w 43200"/>
              <a:gd name="T12" fmla="*/ 43093 h 430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093" fill="none" extrusionOk="0">
                <a:moveTo>
                  <a:pt x="23747" y="0"/>
                </a:moveTo>
                <a:cubicBezTo>
                  <a:pt x="34790" y="1103"/>
                  <a:pt x="43200" y="10395"/>
                  <a:pt x="43200" y="21493"/>
                </a:cubicBezTo>
                <a:cubicBezTo>
                  <a:pt x="43200" y="33422"/>
                  <a:pt x="33529" y="43093"/>
                  <a:pt x="21600" y="43093"/>
                </a:cubicBezTo>
                <a:cubicBezTo>
                  <a:pt x="9670" y="43093"/>
                  <a:pt x="0" y="33422"/>
                  <a:pt x="0" y="21493"/>
                </a:cubicBezTo>
                <a:cubicBezTo>
                  <a:pt x="-1" y="11714"/>
                  <a:pt x="6569" y="3155"/>
                  <a:pt x="16016" y="627"/>
                </a:cubicBezTo>
              </a:path>
              <a:path w="43200" h="43093" stroke="0" extrusionOk="0">
                <a:moveTo>
                  <a:pt x="23747" y="0"/>
                </a:moveTo>
                <a:cubicBezTo>
                  <a:pt x="34790" y="1103"/>
                  <a:pt x="43200" y="10395"/>
                  <a:pt x="43200" y="21493"/>
                </a:cubicBezTo>
                <a:cubicBezTo>
                  <a:pt x="43200" y="33422"/>
                  <a:pt x="33529" y="43093"/>
                  <a:pt x="21600" y="43093"/>
                </a:cubicBezTo>
                <a:cubicBezTo>
                  <a:pt x="9670" y="43093"/>
                  <a:pt x="0" y="33422"/>
                  <a:pt x="0" y="21493"/>
                </a:cubicBezTo>
                <a:cubicBezTo>
                  <a:pt x="-1" y="11714"/>
                  <a:pt x="6569" y="3155"/>
                  <a:pt x="16016" y="627"/>
                </a:cubicBezTo>
                <a:lnTo>
                  <a:pt x="21600" y="21493"/>
                </a:lnTo>
                <a:lnTo>
                  <a:pt x="23747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39" name="Text Box 19"/>
          <p:cNvSpPr txBox="1">
            <a:spLocks noChangeArrowheads="1"/>
          </p:cNvSpPr>
          <p:nvPr/>
        </p:nvSpPr>
        <p:spPr bwMode="auto">
          <a:xfrm>
            <a:off x="5368925" y="3530600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13140" name="Arc 20"/>
          <p:cNvSpPr>
            <a:spLocks/>
          </p:cNvSpPr>
          <p:nvPr/>
        </p:nvSpPr>
        <p:spPr bwMode="auto">
          <a:xfrm rot="4440508" flipV="1">
            <a:off x="5262563" y="3465512"/>
            <a:ext cx="539750" cy="536575"/>
          </a:xfrm>
          <a:custGeom>
            <a:avLst/>
            <a:gdLst>
              <a:gd name="T0" fmla="*/ 2147483646 w 43200"/>
              <a:gd name="T1" fmla="*/ 0 h 42953"/>
              <a:gd name="T2" fmla="*/ 2147483646 w 43200"/>
              <a:gd name="T3" fmla="*/ 2147483646 h 42953"/>
              <a:gd name="T4" fmla="*/ 2147483646 w 43200"/>
              <a:gd name="T5" fmla="*/ 2147483646 h 42953"/>
              <a:gd name="T6" fmla="*/ 0 60000 65536"/>
              <a:gd name="T7" fmla="*/ 0 60000 65536"/>
              <a:gd name="T8" fmla="*/ 0 60000 65536"/>
              <a:gd name="T9" fmla="*/ 0 w 43200"/>
              <a:gd name="T10" fmla="*/ 0 h 42953"/>
              <a:gd name="T11" fmla="*/ 43200 w 43200"/>
              <a:gd name="T12" fmla="*/ 42953 h 429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953" fill="none" extrusionOk="0">
                <a:moveTo>
                  <a:pt x="24858" y="0"/>
                </a:moveTo>
                <a:cubicBezTo>
                  <a:pt x="35407" y="1610"/>
                  <a:pt x="43200" y="10682"/>
                  <a:pt x="43200" y="21353"/>
                </a:cubicBezTo>
                <a:cubicBezTo>
                  <a:pt x="43200" y="33282"/>
                  <a:pt x="33529" y="42953"/>
                  <a:pt x="21600" y="42953"/>
                </a:cubicBezTo>
                <a:cubicBezTo>
                  <a:pt x="9670" y="42953"/>
                  <a:pt x="0" y="33282"/>
                  <a:pt x="0" y="21353"/>
                </a:cubicBezTo>
                <a:cubicBezTo>
                  <a:pt x="-1" y="10843"/>
                  <a:pt x="7564" y="1859"/>
                  <a:pt x="17919" y="68"/>
                </a:cubicBezTo>
              </a:path>
              <a:path w="43200" h="42953" stroke="0" extrusionOk="0">
                <a:moveTo>
                  <a:pt x="24858" y="0"/>
                </a:moveTo>
                <a:cubicBezTo>
                  <a:pt x="35407" y="1610"/>
                  <a:pt x="43200" y="10682"/>
                  <a:pt x="43200" y="21353"/>
                </a:cubicBezTo>
                <a:cubicBezTo>
                  <a:pt x="43200" y="33282"/>
                  <a:pt x="33529" y="42953"/>
                  <a:pt x="21600" y="42953"/>
                </a:cubicBezTo>
                <a:cubicBezTo>
                  <a:pt x="9670" y="42953"/>
                  <a:pt x="0" y="33282"/>
                  <a:pt x="0" y="21353"/>
                </a:cubicBezTo>
                <a:cubicBezTo>
                  <a:pt x="-1" y="10843"/>
                  <a:pt x="7564" y="1859"/>
                  <a:pt x="17919" y="68"/>
                </a:cubicBezTo>
                <a:lnTo>
                  <a:pt x="21600" y="21353"/>
                </a:lnTo>
                <a:lnTo>
                  <a:pt x="24858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41" name="Text Box 21"/>
          <p:cNvSpPr txBox="1">
            <a:spLocks noChangeArrowheads="1"/>
          </p:cNvSpPr>
          <p:nvPr/>
        </p:nvSpPr>
        <p:spPr bwMode="auto">
          <a:xfrm>
            <a:off x="5326063" y="5734050"/>
            <a:ext cx="21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13143" name="Freeform 23"/>
          <p:cNvSpPr>
            <a:spLocks/>
          </p:cNvSpPr>
          <p:nvPr/>
        </p:nvSpPr>
        <p:spPr bwMode="auto">
          <a:xfrm>
            <a:off x="3330575" y="3794125"/>
            <a:ext cx="1817688" cy="9525"/>
          </a:xfrm>
          <a:custGeom>
            <a:avLst/>
            <a:gdLst>
              <a:gd name="T0" fmla="*/ 0 w 898"/>
              <a:gd name="T1" fmla="*/ 0 h 5"/>
              <a:gd name="T2" fmla="*/ 2147483646 w 898"/>
              <a:gd name="T3" fmla="*/ 2147483646 h 5"/>
              <a:gd name="T4" fmla="*/ 0 60000 65536"/>
              <a:gd name="T5" fmla="*/ 0 60000 65536"/>
              <a:gd name="T6" fmla="*/ 0 w 898"/>
              <a:gd name="T7" fmla="*/ 0 h 5"/>
              <a:gd name="T8" fmla="*/ 898 w 898"/>
              <a:gd name="T9" fmla="*/ 5 h 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44" name="Freeform 24"/>
          <p:cNvSpPr>
            <a:spLocks/>
          </p:cNvSpPr>
          <p:nvPr/>
        </p:nvSpPr>
        <p:spPr bwMode="auto">
          <a:xfrm>
            <a:off x="3322638" y="3835400"/>
            <a:ext cx="1833562" cy="2090738"/>
          </a:xfrm>
          <a:custGeom>
            <a:avLst/>
            <a:gdLst>
              <a:gd name="T0" fmla="*/ 0 w 905"/>
              <a:gd name="T1" fmla="*/ 0 h 1229"/>
              <a:gd name="T2" fmla="*/ 2147483646 w 905"/>
              <a:gd name="T3" fmla="*/ 2147483646 h 1229"/>
              <a:gd name="T4" fmla="*/ 0 60000 65536"/>
              <a:gd name="T5" fmla="*/ 0 60000 65536"/>
              <a:gd name="T6" fmla="*/ 0 w 905"/>
              <a:gd name="T7" fmla="*/ 0 h 1229"/>
              <a:gd name="T8" fmla="*/ 905 w 905"/>
              <a:gd name="T9" fmla="*/ 1229 h 1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" h="1229">
                <a:moveTo>
                  <a:pt x="0" y="0"/>
                </a:moveTo>
                <a:lnTo>
                  <a:pt x="905" y="122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45" name="Freeform 25"/>
          <p:cNvSpPr>
            <a:spLocks/>
          </p:cNvSpPr>
          <p:nvPr/>
        </p:nvSpPr>
        <p:spPr bwMode="auto">
          <a:xfrm>
            <a:off x="5214938" y="3703638"/>
            <a:ext cx="1587" cy="2197100"/>
          </a:xfrm>
          <a:custGeom>
            <a:avLst/>
            <a:gdLst>
              <a:gd name="T0" fmla="*/ 2147483646 w 15"/>
              <a:gd name="T1" fmla="*/ 0 h 1269"/>
              <a:gd name="T2" fmla="*/ 0 w 15"/>
              <a:gd name="T3" fmla="*/ 2147483646 h 1269"/>
              <a:gd name="T4" fmla="*/ 0 60000 65536"/>
              <a:gd name="T5" fmla="*/ 0 60000 65536"/>
              <a:gd name="T6" fmla="*/ 0 w 15"/>
              <a:gd name="T7" fmla="*/ 0 h 1269"/>
              <a:gd name="T8" fmla="*/ 15 w 15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" h="1269">
                <a:moveTo>
                  <a:pt x="15" y="0"/>
                </a:moveTo>
                <a:lnTo>
                  <a:pt x="0" y="126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46" name="Freeform 26"/>
          <p:cNvSpPr>
            <a:spLocks/>
          </p:cNvSpPr>
          <p:nvPr/>
        </p:nvSpPr>
        <p:spPr bwMode="auto">
          <a:xfrm>
            <a:off x="3303588" y="5969000"/>
            <a:ext cx="1844675" cy="0"/>
          </a:xfrm>
          <a:custGeom>
            <a:avLst/>
            <a:gdLst>
              <a:gd name="T0" fmla="*/ 0 w 910"/>
              <a:gd name="T1" fmla="*/ 0 h 1"/>
              <a:gd name="T2" fmla="*/ 2147483646 w 910"/>
              <a:gd name="T3" fmla="*/ 0 h 1"/>
              <a:gd name="T4" fmla="*/ 0 60000 65536"/>
              <a:gd name="T5" fmla="*/ 0 60000 65536"/>
              <a:gd name="T6" fmla="*/ 0 w 910"/>
              <a:gd name="T7" fmla="*/ 0 h 1"/>
              <a:gd name="T8" fmla="*/ 910 w 910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36" name="Oval 16"/>
          <p:cNvSpPr>
            <a:spLocks noChangeArrowheads="1"/>
          </p:cNvSpPr>
          <p:nvPr/>
        </p:nvSpPr>
        <p:spPr bwMode="auto">
          <a:xfrm>
            <a:off x="3222625" y="3727450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3138" name="Oval 18"/>
          <p:cNvSpPr>
            <a:spLocks noChangeArrowheads="1"/>
          </p:cNvSpPr>
          <p:nvPr/>
        </p:nvSpPr>
        <p:spPr bwMode="auto">
          <a:xfrm>
            <a:off x="3222625" y="5895975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3161" name="Oval 41"/>
          <p:cNvSpPr>
            <a:spLocks noChangeArrowheads="1"/>
          </p:cNvSpPr>
          <p:nvPr/>
        </p:nvSpPr>
        <p:spPr bwMode="auto">
          <a:xfrm>
            <a:off x="5143500" y="3727450"/>
            <a:ext cx="144463" cy="1444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3162" name="Oval 42"/>
          <p:cNvSpPr>
            <a:spLocks noChangeArrowheads="1"/>
          </p:cNvSpPr>
          <p:nvPr/>
        </p:nvSpPr>
        <p:spPr bwMode="auto">
          <a:xfrm>
            <a:off x="5143500" y="5897563"/>
            <a:ext cx="144463" cy="14446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3134" name="Text Box 14"/>
          <p:cNvSpPr txBox="1">
            <a:spLocks noChangeArrowheads="1"/>
          </p:cNvSpPr>
          <p:nvPr/>
        </p:nvSpPr>
        <p:spPr bwMode="auto">
          <a:xfrm>
            <a:off x="2974975" y="3535363"/>
            <a:ext cx="215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164" name="Freeform 44"/>
          <p:cNvSpPr>
            <a:spLocks/>
          </p:cNvSpPr>
          <p:nvPr/>
        </p:nvSpPr>
        <p:spPr bwMode="auto">
          <a:xfrm>
            <a:off x="3322638" y="3873500"/>
            <a:ext cx="1835150" cy="2051050"/>
          </a:xfrm>
          <a:custGeom>
            <a:avLst/>
            <a:gdLst>
              <a:gd name="T0" fmla="*/ 0 w 910"/>
              <a:gd name="T1" fmla="*/ 2147483646 h 1"/>
              <a:gd name="T2" fmla="*/ 2147483646 w 910"/>
              <a:gd name="T3" fmla="*/ 0 h 1"/>
              <a:gd name="T4" fmla="*/ 0 60000 65536"/>
              <a:gd name="T5" fmla="*/ 0 60000 65536"/>
              <a:gd name="T6" fmla="*/ 0 w 910"/>
              <a:gd name="T7" fmla="*/ 0 h 1"/>
              <a:gd name="T8" fmla="*/ 910 w 91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1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1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2" grpId="0" animBg="1"/>
      <p:bldP spid="1413123" grpId="0" build="p"/>
      <p:bldP spid="1413125" grpId="0"/>
      <p:bldP spid="1413126" grpId="0" animBg="1"/>
      <p:bldP spid="1413135" grpId="0" animBg="1"/>
      <p:bldP spid="1413137" grpId="0" animBg="1"/>
      <p:bldP spid="1413139" grpId="0"/>
      <p:bldP spid="1413140" grpId="0" animBg="1"/>
      <p:bldP spid="1413141" grpId="0"/>
      <p:bldP spid="1413143" grpId="0" animBg="1"/>
      <p:bldP spid="1413144" grpId="0" animBg="1"/>
      <p:bldP spid="1413145" grpId="0" animBg="1"/>
      <p:bldP spid="1413146" grpId="0" animBg="1"/>
      <p:bldP spid="1413136" grpId="0" animBg="1"/>
      <p:bldP spid="1413138" grpId="0" animBg="1"/>
      <p:bldP spid="1413161" grpId="0" animBg="1"/>
      <p:bldP spid="1413162" grpId="0" animBg="1"/>
      <p:bldP spid="1413134" grpId="0"/>
      <p:bldP spid="14131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2029435-1EEE-43D6-BE01-17A9332F76A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1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84288"/>
            <a:ext cx="8135938" cy="30353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＝</a:t>
            </a:r>
            <a:r>
              <a:rPr lang="en-US" altLang="zh-CN"/>
              <a:t>{a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,a</a:t>
            </a:r>
            <a:r>
              <a:rPr lang="en-US" altLang="zh-CN" baseline="-25000"/>
              <a:t>n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＝</a:t>
            </a:r>
            <a:r>
              <a:rPr lang="en-US" altLang="zh-CN"/>
              <a:t>{b</a:t>
            </a:r>
            <a:r>
              <a:rPr lang="en-US" altLang="zh-CN" baseline="-25000"/>
              <a:t>1</a:t>
            </a:r>
            <a:r>
              <a:rPr lang="en-US" altLang="zh-CN"/>
              <a:t>,b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,b</a:t>
            </a:r>
            <a:r>
              <a:rPr lang="en-US" altLang="zh-CN" baseline="-25000"/>
              <a:t>m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的一个二元关系，称矩阵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zh-CN" altLang="en-US"/>
              <a:t>＝（</a:t>
            </a:r>
            <a:r>
              <a:rPr lang="en-US" altLang="zh-CN"/>
              <a:t>r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n×m</a:t>
            </a:r>
            <a:r>
              <a:rPr lang="zh-CN" altLang="en-US"/>
              <a:t>为关系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关系矩阵</a:t>
            </a:r>
            <a:r>
              <a:rPr lang="en-US" altLang="zh-CN"/>
              <a:t>(Relation Matrix)</a:t>
            </a:r>
            <a:r>
              <a:rPr lang="zh-CN" altLang="en-US"/>
              <a:t>，其中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又称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邻接矩阵</a:t>
            </a:r>
            <a:r>
              <a:rPr lang="en-US" altLang="zh-CN"/>
              <a:t>(Adjacency Matrix)</a:t>
            </a:r>
            <a:r>
              <a:rPr lang="zh-CN" altLang="en-US"/>
              <a:t>。</a:t>
            </a:r>
          </a:p>
        </p:txBody>
      </p:sp>
      <p:graphicFrame>
        <p:nvGraphicFramePr>
          <p:cNvPr id="1415171" name="Object 3"/>
          <p:cNvGraphicFramePr>
            <a:graphicFrameLocks noChangeAspect="1"/>
          </p:cNvGraphicFramePr>
          <p:nvPr/>
        </p:nvGraphicFramePr>
        <p:xfrm>
          <a:off x="920750" y="2781300"/>
          <a:ext cx="73739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4" imgW="2743200" imgH="381000" progId="Equation.DSMT4">
                  <p:embed/>
                </p:oleObj>
              </mc:Choice>
              <mc:Fallback>
                <p:oleObj name="Equation" r:id="rId4" imgW="27432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781300"/>
                        <a:ext cx="737393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581025"/>
            <a:ext cx="8064500" cy="530225"/>
          </a:xfrm>
        </p:spPr>
        <p:txBody>
          <a:bodyPr/>
          <a:lstStyle/>
          <a:p>
            <a:pPr eaLnBrk="1" hangingPunct="1"/>
            <a:r>
              <a:rPr lang="en-US" altLang="zh-CN" sz="3200"/>
              <a:t>3. </a:t>
            </a:r>
            <a:r>
              <a:rPr lang="zh-CN" altLang="en-US" sz="3200"/>
              <a:t>关系矩阵</a:t>
            </a:r>
            <a:endParaRPr lang="zh-CN" altLang="en-US"/>
          </a:p>
        </p:txBody>
      </p:sp>
      <p:sp>
        <p:nvSpPr>
          <p:cNvPr id="1415173" name="Rectangle 5"/>
          <p:cNvSpPr>
            <a:spLocks noChangeArrowheads="1"/>
          </p:cNvSpPr>
          <p:nvPr/>
        </p:nvSpPr>
        <p:spPr bwMode="auto">
          <a:xfrm>
            <a:off x="1835150" y="4437063"/>
            <a:ext cx="66246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4572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必须先对集合</a:t>
            </a:r>
            <a:r>
              <a:rPr kumimoji="1" lang="en-US" altLang="zh-CN">
                <a:solidFill>
                  <a:srgbClr val="FF0000"/>
                </a:solidFill>
              </a:rPr>
              <a:t>A,B</a:t>
            </a:r>
            <a:r>
              <a:rPr kumimoji="1" lang="zh-CN" altLang="en-US">
                <a:solidFill>
                  <a:srgbClr val="FF0000"/>
                </a:solidFill>
              </a:rPr>
              <a:t>中的元素排序</a:t>
            </a:r>
          </a:p>
          <a:p>
            <a:pPr algn="l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kumimoji="1" lang="en-US" altLang="zh-CN">
                <a:solidFill>
                  <a:srgbClr val="0000FF"/>
                </a:solidFill>
              </a:rPr>
              <a:t>A</a:t>
            </a:r>
            <a:r>
              <a:rPr kumimoji="1" lang="zh-CN" altLang="en-US">
                <a:solidFill>
                  <a:srgbClr val="0000FF"/>
                </a:solidFill>
              </a:rPr>
              <a:t>中元素序号</a:t>
            </a:r>
            <a:r>
              <a:rPr kumimoji="1" lang="zh-CN" altLang="en-US">
                <a:solidFill>
                  <a:schemeClr val="tx1"/>
                </a:solidFill>
              </a:rPr>
              <a:t>对应矩阵元素的</a:t>
            </a:r>
            <a:r>
              <a:rPr kumimoji="1" lang="zh-CN" altLang="en-US">
                <a:solidFill>
                  <a:srgbClr val="0000FF"/>
                </a:solidFill>
              </a:rPr>
              <a:t>行下标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kumimoji="1" lang="en-US" altLang="zh-CN">
                <a:solidFill>
                  <a:srgbClr val="0000FF"/>
                </a:solidFill>
              </a:rPr>
              <a:t>B</a:t>
            </a:r>
            <a:r>
              <a:rPr kumimoji="1" lang="zh-CN" altLang="en-US">
                <a:solidFill>
                  <a:srgbClr val="0000FF"/>
                </a:solidFill>
              </a:rPr>
              <a:t>中元素序号</a:t>
            </a:r>
            <a:r>
              <a:rPr kumimoji="1" lang="zh-CN" altLang="en-US">
                <a:solidFill>
                  <a:schemeClr val="tx1"/>
                </a:solidFill>
              </a:rPr>
              <a:t>对应矩阵元素的</a:t>
            </a:r>
            <a:r>
              <a:rPr kumimoji="1" lang="zh-CN" altLang="en-US">
                <a:solidFill>
                  <a:srgbClr val="0000FF"/>
                </a:solidFill>
              </a:rPr>
              <a:t>列下标</a:t>
            </a:r>
            <a:r>
              <a:rPr kumimoji="1" lang="zh-CN" altLang="en-US">
                <a:solidFill>
                  <a:schemeClr val="tx1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关系矩阵是</a:t>
            </a:r>
            <a:r>
              <a:rPr kumimoji="1" lang="en-US" altLang="zh-CN">
                <a:solidFill>
                  <a:srgbClr val="FF0000"/>
                </a:solidFill>
              </a:rPr>
              <a:t>0-1</a:t>
            </a:r>
            <a:r>
              <a:rPr kumimoji="1" lang="zh-CN" altLang="en-US">
                <a:solidFill>
                  <a:srgbClr val="FF0000"/>
                </a:solidFill>
              </a:rPr>
              <a:t>矩阵，称为</a:t>
            </a:r>
            <a:r>
              <a:rPr kumimoji="1" lang="zh-CN" altLang="en-US">
                <a:solidFill>
                  <a:srgbClr val="0000CC"/>
                </a:solidFill>
              </a:rPr>
              <a:t>布尔矩阵</a:t>
            </a:r>
            <a:r>
              <a:rPr kumimoji="1" lang="zh-CN" altLang="en-US">
                <a:solidFill>
                  <a:srgbClr val="FF0000"/>
                </a:solidFill>
              </a:rPr>
              <a:t>。 </a:t>
            </a:r>
          </a:p>
        </p:txBody>
      </p:sp>
      <p:sp>
        <p:nvSpPr>
          <p:cNvPr id="1415174" name="Rectangle 6"/>
          <p:cNvSpPr>
            <a:spLocks noChangeArrowheads="1"/>
          </p:cNvSpPr>
          <p:nvPr/>
        </p:nvSpPr>
        <p:spPr bwMode="auto">
          <a:xfrm>
            <a:off x="827088" y="5008563"/>
            <a:ext cx="5762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</a:rPr>
              <a:t>注意</a:t>
            </a:r>
          </a:p>
        </p:txBody>
      </p:sp>
      <p:sp>
        <p:nvSpPr>
          <p:cNvPr id="1415175" name="AutoShape 7"/>
          <p:cNvSpPr>
            <a:spLocks/>
          </p:cNvSpPr>
          <p:nvPr/>
        </p:nvSpPr>
        <p:spPr bwMode="auto">
          <a:xfrm>
            <a:off x="1365250" y="4749800"/>
            <a:ext cx="431800" cy="1584325"/>
          </a:xfrm>
          <a:prstGeom prst="leftBrace">
            <a:avLst>
              <a:gd name="adj1" fmla="val 30576"/>
              <a:gd name="adj2" fmla="val 50000"/>
            </a:avLst>
          </a:pr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41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41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1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41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3" grpId="0" build="p"/>
      <p:bldP spid="1415174" grpId="0"/>
      <p:bldP spid="14151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3BEC528-15BE-4827-9533-4305299D8C0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6.2.9</a:t>
            </a:r>
            <a:r>
              <a:rPr lang="en-US" altLang="zh-CN">
                <a:latin typeface="宋体" panose="02010600030101010101" pitchFamily="2" charset="-122"/>
              </a:rPr>
              <a:t> </a:t>
            </a:r>
            <a:endParaRPr lang="zh-CN" altLang="en-US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38263"/>
            <a:ext cx="8134350" cy="2314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 = {1, 2, 3, 4}</a:t>
            </a:r>
            <a:r>
              <a:rPr lang="zh-CN" altLang="en-US"/>
              <a:t>，考虑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chemeClr val="accent1"/>
                </a:solidFill>
              </a:rPr>
              <a:t>整除关系</a:t>
            </a:r>
            <a:r>
              <a:rPr lang="en-US" altLang="zh-CN">
                <a:solidFill>
                  <a:schemeClr val="accent1"/>
                </a:solidFill>
              </a:rPr>
              <a:t>R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CC"/>
                </a:solidFill>
              </a:rPr>
              <a:t>等于关系</a:t>
            </a:r>
            <a:r>
              <a:rPr lang="en-US" altLang="zh-CN">
                <a:solidFill>
                  <a:srgbClr val="0000CC"/>
                </a:solidFill>
              </a:rPr>
              <a:t>S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）试写出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中的所有元素；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）试写出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的关系矩阵。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9372A61-771C-4B98-9E08-66B1FEBB2E7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64500" cy="585788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6.2.9</a:t>
            </a:r>
            <a:r>
              <a:rPr lang="en-US" altLang="zh-CN">
                <a:latin typeface="宋体" panose="02010600030101010101" pitchFamily="2" charset="-122"/>
              </a:rPr>
              <a:t> </a:t>
            </a:r>
            <a:r>
              <a:rPr lang="zh-CN" altLang="en-US"/>
              <a:t>解 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341438"/>
            <a:ext cx="8442325" cy="265588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）根据整除关系和等于关系的定义，有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R={&lt;1,1&gt;,&lt;2,2&gt;,&lt;3,3&gt;,&lt;4,4&gt;,&lt;1,2&gt;,&lt;1,3&gt;,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	&lt;1,4&gt;,&lt;2,4&gt;}</a:t>
            </a:r>
            <a:endParaRPr lang="zh-CN" altLang="en-US"/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S={&lt;1,1&gt;,&lt;2,2&gt;,&lt;3,3&gt;,&lt;4,4&gt;}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）设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的关系矩阵分别为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en-US" altLang="zh-CN" baseline="-25000"/>
              <a:t>S</a:t>
            </a:r>
            <a:r>
              <a:rPr lang="zh-CN" altLang="en-US"/>
              <a:t>，则有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419270" name="Object 6"/>
          <p:cNvGraphicFramePr>
            <a:graphicFrameLocks noChangeAspect="1"/>
          </p:cNvGraphicFramePr>
          <p:nvPr/>
        </p:nvGraphicFramePr>
        <p:xfrm>
          <a:off x="1476375" y="4313238"/>
          <a:ext cx="2627313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Equation" r:id="rId4" imgW="866857" imgH="638243" progId="Equation.DSMT4">
                  <p:embed/>
                </p:oleObj>
              </mc:Choice>
              <mc:Fallback>
                <p:oleObj name="Equation" r:id="rId4" imgW="866857" imgH="63824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13238"/>
                        <a:ext cx="2627313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1" name="Object 7"/>
          <p:cNvGraphicFramePr>
            <a:graphicFrameLocks noChangeAspect="1"/>
          </p:cNvGraphicFramePr>
          <p:nvPr/>
        </p:nvGraphicFramePr>
        <p:xfrm>
          <a:off x="4627563" y="4313238"/>
          <a:ext cx="26273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Equation" r:id="rId6" imgW="866857" imgH="638243" progId="Equation.DSMT4">
                  <p:embed/>
                </p:oleObj>
              </mc:Choice>
              <mc:Fallback>
                <p:oleObj name="Equation" r:id="rId6" imgW="866857" imgH="63824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4313238"/>
                        <a:ext cx="2627312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3" name="Object 9"/>
          <p:cNvGraphicFramePr>
            <a:graphicFrameLocks noChangeAspect="1"/>
          </p:cNvGraphicFramePr>
          <p:nvPr/>
        </p:nvGraphicFramePr>
        <p:xfrm>
          <a:off x="2555875" y="3908425"/>
          <a:ext cx="1295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tion" r:id="rId8" imgW="418976" imgH="190500" progId="Equation.DSMT4">
                  <p:embed/>
                </p:oleObj>
              </mc:Choice>
              <mc:Fallback>
                <p:oleObj name="Equation" r:id="rId8" imgW="418976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908425"/>
                        <a:ext cx="1295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4" name="Object 10"/>
          <p:cNvGraphicFramePr>
            <a:graphicFrameLocks noChangeAspect="1"/>
          </p:cNvGraphicFramePr>
          <p:nvPr/>
        </p:nvGraphicFramePr>
        <p:xfrm>
          <a:off x="2011363" y="4356100"/>
          <a:ext cx="3429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10" imgW="104812" imgH="609600" progId="Equation.DSMT4">
                  <p:embed/>
                </p:oleObj>
              </mc:Choice>
              <mc:Fallback>
                <p:oleObj name="Equation" r:id="rId10" imgW="104812" imgH="60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356100"/>
                        <a:ext cx="3429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5" name="Object 11"/>
          <p:cNvGraphicFramePr>
            <a:graphicFrameLocks noChangeAspect="1"/>
          </p:cNvGraphicFramePr>
          <p:nvPr/>
        </p:nvGraphicFramePr>
        <p:xfrm>
          <a:off x="5689600" y="3908425"/>
          <a:ext cx="1295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Equation" r:id="rId12" imgW="418976" imgH="190500" progId="Equation.DSMT4">
                  <p:embed/>
                </p:oleObj>
              </mc:Choice>
              <mc:Fallback>
                <p:oleObj name="Equation" r:id="rId12" imgW="418976" imgH="190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908425"/>
                        <a:ext cx="1295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6" name="Object 12"/>
          <p:cNvGraphicFramePr>
            <a:graphicFrameLocks noChangeAspect="1"/>
          </p:cNvGraphicFramePr>
          <p:nvPr/>
        </p:nvGraphicFramePr>
        <p:xfrm>
          <a:off x="5183188" y="4356100"/>
          <a:ext cx="3429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5" name="Equation" r:id="rId14" imgW="104812" imgH="609600" progId="Equation.DSMT4">
                  <p:embed/>
                </p:oleObj>
              </mc:Choice>
              <mc:Fallback>
                <p:oleObj name="Equation" r:id="rId14" imgW="104812" imgH="609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4356100"/>
                        <a:ext cx="3429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2343A8A-A646-4954-865B-A5023028BBA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布尔矩阵的运算</a:t>
            </a:r>
            <a:endParaRPr lang="en-US" altLang="zh-CN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03338"/>
            <a:ext cx="8280400" cy="16303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6.2.9</a:t>
            </a:r>
            <a:r>
              <a:rPr lang="en-US" altLang="zh-CN"/>
              <a:t>  </a:t>
            </a:r>
            <a:r>
              <a:rPr lang="zh-CN" altLang="en-US"/>
              <a:t>如果</a:t>
            </a:r>
            <a:r>
              <a:rPr lang="en-US" altLang="zh-CN"/>
              <a:t>A=(a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m×n</a:t>
            </a:r>
            <a:r>
              <a:rPr lang="zh-CN" altLang="en-US"/>
              <a:t>和</a:t>
            </a:r>
            <a:r>
              <a:rPr lang="en-US" altLang="zh-CN"/>
              <a:t>B=(b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m×n</a:t>
            </a:r>
            <a:r>
              <a:rPr lang="zh-CN" altLang="en-US"/>
              <a:t>是布尔矩阵，则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的并</a:t>
            </a:r>
            <a:r>
              <a:rPr lang="en-US" altLang="zh-CN"/>
              <a:t>(join)</a:t>
            </a:r>
            <a:r>
              <a:rPr lang="zh-CN" altLang="en-US"/>
              <a:t>是矩阵</a:t>
            </a:r>
            <a:r>
              <a:rPr lang="en-US" altLang="zh-CN"/>
              <a:t>A∨B=C=(c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m×n</a:t>
            </a:r>
            <a:r>
              <a:rPr lang="zh-CN" altLang="en-US"/>
              <a:t>，其中：</a:t>
            </a:r>
            <a:endParaRPr lang="en-US" altLang="zh-CN"/>
          </a:p>
        </p:txBody>
      </p:sp>
      <p:sp>
        <p:nvSpPr>
          <p:cNvPr id="1421317" name="Rectangle 5"/>
          <p:cNvSpPr>
            <a:spLocks noChangeArrowheads="1"/>
          </p:cNvSpPr>
          <p:nvPr/>
        </p:nvSpPr>
        <p:spPr bwMode="auto">
          <a:xfrm>
            <a:off x="515938" y="3689350"/>
            <a:ext cx="81232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6.2.10</a:t>
            </a:r>
            <a:r>
              <a:rPr lang="en-US" altLang="zh-CN"/>
              <a:t>  </a:t>
            </a:r>
            <a:r>
              <a:rPr lang="zh-CN" altLang="en-US"/>
              <a:t>如果</a:t>
            </a:r>
            <a:r>
              <a:rPr lang="en-US" altLang="zh-CN"/>
              <a:t>A=(a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B=(b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zh-CN" altLang="en-US"/>
              <a:t>是两个</a:t>
            </a:r>
            <a:r>
              <a:rPr lang="en-US" altLang="zh-CN"/>
              <a:t>m×n</a:t>
            </a:r>
            <a:r>
              <a:rPr lang="zh-CN" altLang="en-US"/>
              <a:t>矩阵，则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的交</a:t>
            </a:r>
            <a:r>
              <a:rPr lang="en-US" altLang="zh-CN"/>
              <a:t>(meet)</a:t>
            </a:r>
            <a:r>
              <a:rPr lang="zh-CN" altLang="en-US"/>
              <a:t>是矩阵</a:t>
            </a:r>
            <a:r>
              <a:rPr lang="en-US" altLang="zh-CN"/>
              <a:t>A∧B=C=(c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zh-CN" altLang="en-US"/>
              <a:t>，其中：</a:t>
            </a:r>
            <a:endParaRPr lang="en-US" altLang="zh-CN"/>
          </a:p>
        </p:txBody>
      </p:sp>
      <p:graphicFrame>
        <p:nvGraphicFramePr>
          <p:cNvPr id="1421318" name="Object 6"/>
          <p:cNvGraphicFramePr>
            <a:graphicFrameLocks noChangeAspect="1"/>
          </p:cNvGraphicFramePr>
          <p:nvPr/>
        </p:nvGraphicFramePr>
        <p:xfrm>
          <a:off x="674688" y="4859338"/>
          <a:ext cx="814546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Equation" r:id="rId4" imgW="4067122" imgH="533400" progId="Equation.DSMT4">
                  <p:embed/>
                </p:oleObj>
              </mc:Choice>
              <mc:Fallback>
                <p:oleObj name="Equation" r:id="rId4" imgW="4067122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859338"/>
                        <a:ext cx="814546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1320" name="Object 8"/>
          <p:cNvGraphicFramePr>
            <a:graphicFrameLocks noChangeAspect="1"/>
          </p:cNvGraphicFramePr>
          <p:nvPr/>
        </p:nvGraphicFramePr>
        <p:xfrm>
          <a:off x="565150" y="2479675"/>
          <a:ext cx="80883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Equation" r:id="rId6" imgW="3860800" imgH="546100" progId="Equation.DSMT4">
                  <p:embed/>
                </p:oleObj>
              </mc:Choice>
              <mc:Fallback>
                <p:oleObj name="Equation" r:id="rId6" imgW="3860800" imgH="546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479675"/>
                        <a:ext cx="80883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1321" name="AutoShape 9"/>
          <p:cNvSpPr>
            <a:spLocks noChangeArrowheads="1"/>
          </p:cNvSpPr>
          <p:nvPr/>
        </p:nvSpPr>
        <p:spPr bwMode="auto">
          <a:xfrm>
            <a:off x="1403350" y="3573463"/>
            <a:ext cx="3455988" cy="719137"/>
          </a:xfrm>
          <a:prstGeom prst="wedgeRectCallout">
            <a:avLst>
              <a:gd name="adj1" fmla="val -63917"/>
              <a:gd name="adj2" fmla="val -84657"/>
            </a:avLst>
          </a:prstGeom>
          <a:solidFill>
            <a:srgbClr val="FFFF66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即	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 baseline="-25000">
                <a:solidFill>
                  <a:srgbClr val="FF0000"/>
                </a:solidFill>
              </a:rPr>
              <a:t>ij </a:t>
            </a:r>
            <a:r>
              <a:rPr lang="en-US" altLang="zh-CN">
                <a:solidFill>
                  <a:srgbClr val="FF0000"/>
                </a:solidFill>
              </a:rPr>
              <a:t>= 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>
                <a:solidFill>
                  <a:srgbClr val="0000FF"/>
                </a:solidFill>
              </a:rPr>
              <a:t>∨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21322" name="AutoShape 10"/>
          <p:cNvSpPr>
            <a:spLocks noChangeArrowheads="1"/>
          </p:cNvSpPr>
          <p:nvPr/>
        </p:nvSpPr>
        <p:spPr bwMode="auto">
          <a:xfrm>
            <a:off x="2627313" y="5876925"/>
            <a:ext cx="3455987" cy="652463"/>
          </a:xfrm>
          <a:prstGeom prst="wedgeRectCallout">
            <a:avLst>
              <a:gd name="adj1" fmla="val -93824"/>
              <a:gd name="adj2" fmla="val -88444"/>
            </a:avLst>
          </a:prstGeom>
          <a:solidFill>
            <a:srgbClr val="FFFF66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tIns="0" bIns="0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即	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 baseline="-25000">
                <a:solidFill>
                  <a:srgbClr val="FF0000"/>
                </a:solidFill>
              </a:rPr>
              <a:t>ij </a:t>
            </a:r>
            <a:r>
              <a:rPr lang="en-US" altLang="zh-CN">
                <a:solidFill>
                  <a:srgbClr val="FF0000"/>
                </a:solidFill>
              </a:rPr>
              <a:t>= 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>
                <a:solidFill>
                  <a:srgbClr val="0000FF"/>
                </a:solidFill>
              </a:rPr>
              <a:t>∧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2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2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2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5" grpId="0" build="p"/>
      <p:bldP spid="1421317" grpId="0"/>
      <p:bldP spid="1421321" grpId="0" animBg="1"/>
      <p:bldP spid="1421321" grpId="1" animBg="1"/>
      <p:bldP spid="1421322" grpId="0" animBg="1"/>
      <p:bldP spid="14213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80C4AC1-6C0C-4C5E-B021-E914007DE2D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2450"/>
            <a:ext cx="7937500" cy="585788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3868738"/>
            <a:ext cx="4724400" cy="909637"/>
            <a:chOff x="1296" y="1824"/>
            <a:chExt cx="2976" cy="432"/>
          </a:xfrm>
        </p:grpSpPr>
        <p:sp>
          <p:nvSpPr>
            <p:cNvPr id="1353733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71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72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等价关系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73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051050" y="4762500"/>
            <a:ext cx="4724400" cy="889000"/>
            <a:chOff x="1296" y="1824"/>
            <a:chExt cx="2976" cy="432"/>
          </a:xfrm>
        </p:grpSpPr>
        <p:sp>
          <p:nvSpPr>
            <p:cNvPr id="1353738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67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68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次序关系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69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051050" y="1268413"/>
            <a:ext cx="4724400" cy="890587"/>
            <a:chOff x="1296" y="1824"/>
            <a:chExt cx="2976" cy="432"/>
          </a:xfrm>
        </p:grpSpPr>
        <p:sp>
          <p:nvSpPr>
            <p:cNvPr id="1026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63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64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关系的基本概念</a:t>
              </a:r>
              <a:r>
                <a:rPr lang="zh-CN" altLang="en-US" b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0265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051050" y="3019425"/>
            <a:ext cx="4724400" cy="863600"/>
            <a:chOff x="1296" y="1824"/>
            <a:chExt cx="2976" cy="432"/>
          </a:xfrm>
        </p:grpSpPr>
        <p:sp>
          <p:nvSpPr>
            <p:cNvPr id="10258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/>
                </a:gs>
                <a:gs pos="50000">
                  <a:srgbClr val="E9F4C9"/>
                </a:gs>
                <a:gs pos="100000">
                  <a:srgbClr val="99CC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59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9CC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60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关系的性质与闭包</a:t>
              </a:r>
              <a:r>
                <a:rPr lang="zh-CN" altLang="en-US" b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0261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051050" y="2144713"/>
            <a:ext cx="4724400" cy="890587"/>
            <a:chOff x="1296" y="1824"/>
            <a:chExt cx="2976" cy="432"/>
          </a:xfrm>
        </p:grpSpPr>
        <p:sp>
          <p:nvSpPr>
            <p:cNvPr id="10254" name="AutoShape 3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C493A"/>
                </a:gs>
                <a:gs pos="50000">
                  <a:srgbClr val="99FFCC"/>
                </a:gs>
                <a:gs pos="100000">
                  <a:srgbClr val="2C493A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55" name="AutoShape 3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339966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56" name="Text Box 3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关系的表示与运算</a:t>
              </a:r>
              <a:r>
                <a:rPr lang="en-US" altLang="zh-CN" b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0257" name="Text Box 3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051050" y="5635625"/>
            <a:ext cx="4724400" cy="889000"/>
            <a:chOff x="1296" y="1824"/>
            <a:chExt cx="2976" cy="432"/>
          </a:xfrm>
        </p:grpSpPr>
        <p:sp>
          <p:nvSpPr>
            <p:cNvPr id="10250" name="AutoShape 3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rgbClr val="D4DFFF"/>
                </a:gs>
                <a:gs pos="100000">
                  <a:srgbClr val="3366FF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51" name="AutoShape 3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00FF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52" name="Text Box 3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函       数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53" name="Text Box 3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6BBE1C5-4689-4F69-ADC3-7E20F8548E9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布尔矩阵的运算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208963" cy="16303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6.2.11</a:t>
            </a:r>
            <a:r>
              <a:rPr lang="en-US" altLang="zh-CN"/>
              <a:t>  </a:t>
            </a:r>
            <a:r>
              <a:rPr lang="zh-CN" altLang="en-US"/>
              <a:t>如果矩阵</a:t>
            </a:r>
            <a:r>
              <a:rPr lang="en-US" altLang="zh-CN"/>
              <a:t>A=(a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m×p</a:t>
            </a:r>
            <a:r>
              <a:rPr lang="zh-CN" altLang="en-US"/>
              <a:t>，</a:t>
            </a:r>
            <a:r>
              <a:rPr lang="en-US" altLang="zh-CN"/>
              <a:t>B=(b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p×n</a:t>
            </a:r>
            <a:r>
              <a:rPr lang="zh-CN" altLang="en-US"/>
              <a:t>，则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的布尔积</a:t>
            </a:r>
            <a:r>
              <a:rPr lang="en-US" altLang="zh-CN"/>
              <a:t>(Boolean product)</a:t>
            </a:r>
            <a:r>
              <a:rPr lang="zh-CN" altLang="en-US"/>
              <a:t>是矩阵</a:t>
            </a:r>
            <a:r>
              <a:rPr lang="en-US" altLang="zh-CN"/>
              <a:t>A</a:t>
            </a:r>
            <a:r>
              <a:rPr lang="en-US" altLang="en-US"/>
              <a:t>⊙</a:t>
            </a:r>
            <a:r>
              <a:rPr lang="en-US" altLang="zh-CN"/>
              <a:t>B=C=(c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m×n</a:t>
            </a:r>
            <a:r>
              <a:rPr lang="zh-CN" altLang="en-US"/>
              <a:t>，其中：</a:t>
            </a:r>
          </a:p>
        </p:txBody>
      </p:sp>
      <p:graphicFrame>
        <p:nvGraphicFramePr>
          <p:cNvPr id="8294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3068638"/>
          <a:ext cx="85264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4" imgW="4476643" imgH="533400" progId="Equation.DSMT4">
                  <p:embed/>
                </p:oleObj>
              </mc:Choice>
              <mc:Fallback>
                <p:oleObj name="Equation" r:id="rId4" imgW="4476643" imgH="5334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85264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65" name="AutoShape 5"/>
          <p:cNvSpPr>
            <a:spLocks noChangeArrowheads="1"/>
          </p:cNvSpPr>
          <p:nvPr/>
        </p:nvSpPr>
        <p:spPr bwMode="auto">
          <a:xfrm>
            <a:off x="263525" y="4019550"/>
            <a:ext cx="8572500" cy="2514600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两个布尔矩阵可进行并和交运算的前提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是</a:t>
            </a:r>
            <a:r>
              <a:rPr lang="zh-CN" altLang="en-US"/>
              <a:t>有相同的行数和列数</a:t>
            </a:r>
            <a:r>
              <a:rPr lang="zh-CN" altLang="en-US">
                <a:solidFill>
                  <a:schemeClr val="tx2"/>
                </a:solidFill>
              </a:rPr>
              <a:t>；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两个布尔矩阵可进行布尔积运算的前提是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CC"/>
                </a:solidFill>
              </a:rPr>
              <a:t>前一矩阵的列数等于后一矩阵的行数。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39975" y="4581525"/>
            <a:ext cx="3455988" cy="1008063"/>
            <a:chOff x="1474" y="2886"/>
            <a:chExt cx="2177" cy="635"/>
          </a:xfrm>
        </p:grpSpPr>
        <p:sp>
          <p:nvSpPr>
            <p:cNvPr id="82952" name="AutoShape 9"/>
            <p:cNvSpPr>
              <a:spLocks noChangeArrowheads="1"/>
            </p:cNvSpPr>
            <p:nvPr/>
          </p:nvSpPr>
          <p:spPr bwMode="auto">
            <a:xfrm>
              <a:off x="1474" y="2954"/>
              <a:ext cx="2177" cy="545"/>
            </a:xfrm>
            <a:prstGeom prst="wedgeRectCallout">
              <a:avLst>
                <a:gd name="adj1" fmla="val -94833"/>
                <a:gd name="adj2" fmla="val -133486"/>
              </a:avLst>
            </a:prstGeom>
            <a:solidFill>
              <a:srgbClr val="FFFF66"/>
            </a:solidFill>
            <a:ln w="12700" algn="ctr">
              <a:solidFill>
                <a:srgbClr val="0033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即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graphicFrame>
          <p:nvGraphicFramePr>
            <p:cNvPr id="82953" name="Object 8"/>
            <p:cNvGraphicFramePr>
              <a:graphicFrameLocks noChangeAspect="1"/>
            </p:cNvGraphicFramePr>
            <p:nvPr/>
          </p:nvGraphicFramePr>
          <p:xfrm>
            <a:off x="1910" y="2886"/>
            <a:ext cx="1676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5" name="Equation" r:id="rId6" imgW="1095389" imgH="409643" progId="Equation.DSMT4">
                    <p:embed/>
                  </p:oleObj>
                </mc:Choice>
                <mc:Fallback>
                  <p:oleObj name="Equation" r:id="rId6" imgW="1095389" imgH="40964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886"/>
                          <a:ext cx="1676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30A7948-C134-48B3-83A7-4A673940236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6.2.10</a:t>
            </a:r>
            <a:endParaRPr lang="zh-CN" altLang="en-US"/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38275"/>
            <a:ext cx="8164513" cy="31273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令           、          和             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计算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（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zh-CN" altLang="en-US">
                <a:solidFill>
                  <a:srgbClr val="0000CC"/>
                </a:solidFill>
              </a:rPr>
              <a:t>）</a:t>
            </a:r>
            <a:r>
              <a:rPr lang="en-US" altLang="zh-CN">
                <a:solidFill>
                  <a:srgbClr val="0000CC"/>
                </a:solidFill>
              </a:rPr>
              <a:t>A∨B</a:t>
            </a:r>
            <a:r>
              <a:rPr lang="zh-CN" altLang="en-US">
                <a:solidFill>
                  <a:srgbClr val="0000CC"/>
                </a:solidFill>
              </a:rPr>
              <a:t>；     （</a:t>
            </a:r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zh-CN" altLang="en-US">
                <a:solidFill>
                  <a:srgbClr val="0000CC"/>
                </a:solidFill>
              </a:rPr>
              <a:t>）</a:t>
            </a:r>
            <a:r>
              <a:rPr lang="en-US" altLang="zh-CN">
                <a:solidFill>
                  <a:srgbClr val="0000CC"/>
                </a:solidFill>
              </a:rPr>
              <a:t>A∧B</a:t>
            </a:r>
            <a:r>
              <a:rPr lang="zh-CN" altLang="en-US">
                <a:solidFill>
                  <a:srgbClr val="0000CC"/>
                </a:solidFill>
              </a:rPr>
              <a:t>；    （</a:t>
            </a:r>
            <a:r>
              <a:rPr lang="en-US" altLang="zh-CN">
                <a:solidFill>
                  <a:srgbClr val="0000CC"/>
                </a:solidFill>
              </a:rPr>
              <a:t>3</a:t>
            </a:r>
            <a:r>
              <a:rPr lang="zh-CN" altLang="en-US">
                <a:solidFill>
                  <a:srgbClr val="0000CC"/>
                </a:solidFill>
              </a:rPr>
              <a:t>）</a:t>
            </a:r>
            <a:r>
              <a:rPr lang="en-US" altLang="zh-CN">
                <a:solidFill>
                  <a:srgbClr val="0000CC"/>
                </a:solidFill>
              </a:rPr>
              <a:t>A⊙C</a:t>
            </a:r>
            <a:r>
              <a:rPr lang="zh-CN" altLang="en-US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1425413" name="Object 5"/>
          <p:cNvGraphicFramePr>
            <a:graphicFrameLocks noChangeAspect="1"/>
          </p:cNvGraphicFramePr>
          <p:nvPr/>
        </p:nvGraphicFramePr>
        <p:xfrm>
          <a:off x="1131888" y="1509713"/>
          <a:ext cx="17684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Equation" r:id="rId4" imgW="698500" imgH="698500" progId="Equation.DSMT4">
                  <p:embed/>
                </p:oleObj>
              </mc:Choice>
              <mc:Fallback>
                <p:oleObj name="Equation" r:id="rId4" imgW="698500" imgH="698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509713"/>
                        <a:ext cx="176847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5415" name="Object 7"/>
          <p:cNvGraphicFramePr>
            <a:graphicFrameLocks noChangeAspect="1"/>
          </p:cNvGraphicFramePr>
          <p:nvPr/>
        </p:nvGraphicFramePr>
        <p:xfrm>
          <a:off x="3249613" y="1470025"/>
          <a:ext cx="186690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6" imgW="711200" imgH="698500" progId="Equation.DSMT4">
                  <p:embed/>
                </p:oleObj>
              </mc:Choice>
              <mc:Fallback>
                <p:oleObj name="Equation" r:id="rId6" imgW="7112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1470025"/>
                        <a:ext cx="1866900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5417" name="Object 9"/>
          <p:cNvGraphicFramePr>
            <a:graphicFrameLocks noChangeAspect="1"/>
          </p:cNvGraphicFramePr>
          <p:nvPr/>
        </p:nvGraphicFramePr>
        <p:xfrm>
          <a:off x="5634038" y="1700213"/>
          <a:ext cx="21494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8" imgW="850531" imgH="545863" progId="Equation.DSMT4">
                  <p:embed/>
                </p:oleObj>
              </mc:Choice>
              <mc:Fallback>
                <p:oleObj name="Equation" r:id="rId8" imgW="850531" imgH="54586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1700213"/>
                        <a:ext cx="21494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9841168-C48A-409E-9F6F-A1C7D0C9F2E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pSp>
        <p:nvGrpSpPr>
          <p:cNvPr id="2" name="Group 21"/>
          <p:cNvGrpSpPr>
            <a:grpSpLocks noChangeAspect="1"/>
          </p:cNvGrpSpPr>
          <p:nvPr/>
        </p:nvGrpSpPr>
        <p:grpSpPr bwMode="auto">
          <a:xfrm>
            <a:off x="684213" y="4827588"/>
            <a:ext cx="6819900" cy="1770062"/>
            <a:chOff x="431" y="2599"/>
            <a:chExt cx="4773" cy="1239"/>
          </a:xfrm>
        </p:grpSpPr>
        <p:graphicFrame>
          <p:nvGraphicFramePr>
            <p:cNvPr id="87054" name="Object 10"/>
            <p:cNvGraphicFramePr>
              <a:graphicFrameLocks noChangeAspect="1"/>
            </p:cNvGraphicFramePr>
            <p:nvPr/>
          </p:nvGraphicFramePr>
          <p:xfrm>
            <a:off x="975" y="2599"/>
            <a:ext cx="4229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1" name="Equation" r:id="rId4" imgW="2374900" imgH="698500" progId="Equation.DSMT4">
                    <p:embed/>
                  </p:oleObj>
                </mc:Choice>
                <mc:Fallback>
                  <p:oleObj name="Equation" r:id="rId4" imgW="2374900" imgH="6985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599"/>
                          <a:ext cx="4229" cy="1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5" name="Text Box 11"/>
            <p:cNvSpPr txBox="1">
              <a:spLocks noChangeAspect="1" noChangeArrowheads="1"/>
            </p:cNvSpPr>
            <p:nvPr/>
          </p:nvSpPr>
          <p:spPr bwMode="auto">
            <a:xfrm>
              <a:off x="431" y="3053"/>
              <a:ext cx="59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（</a:t>
              </a:r>
              <a:r>
                <a:rPr lang="en-US" altLang="zh-CN">
                  <a:solidFill>
                    <a:srgbClr val="FF0000"/>
                  </a:solidFill>
                </a:rPr>
                <a:t>3</a:t>
              </a:r>
              <a:r>
                <a:rPr lang="zh-CN" altLang="en-US">
                  <a:solidFill>
                    <a:srgbClr val="FF0000"/>
                  </a:solidFill>
                </a:rPr>
                <a:t>）</a:t>
              </a:r>
            </a:p>
          </p:txBody>
        </p:sp>
      </p:grp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684213" y="3003550"/>
            <a:ext cx="6096000" cy="1760538"/>
            <a:chOff x="431" y="935"/>
            <a:chExt cx="4267" cy="1232"/>
          </a:xfrm>
        </p:grpSpPr>
        <p:graphicFrame>
          <p:nvGraphicFramePr>
            <p:cNvPr id="87052" name="Object 13"/>
            <p:cNvGraphicFramePr>
              <a:graphicFrameLocks noChangeAspect="1"/>
            </p:cNvGraphicFramePr>
            <p:nvPr/>
          </p:nvGraphicFramePr>
          <p:xfrm>
            <a:off x="975" y="935"/>
            <a:ext cx="3723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2" name="Equation" r:id="rId6" imgW="2108200" imgH="698500" progId="Equation.DSMT4">
                    <p:embed/>
                  </p:oleObj>
                </mc:Choice>
                <mc:Fallback>
                  <p:oleObj name="Equation" r:id="rId6" imgW="2108200" imgH="6985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935"/>
                          <a:ext cx="3723" cy="1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3" name="Text Box 14"/>
            <p:cNvSpPr txBox="1">
              <a:spLocks noChangeAspect="1" noChangeArrowheads="1"/>
            </p:cNvSpPr>
            <p:nvPr/>
          </p:nvSpPr>
          <p:spPr bwMode="auto">
            <a:xfrm>
              <a:off x="431" y="1389"/>
              <a:ext cx="56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（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zh-CN" altLang="en-US">
                  <a:solidFill>
                    <a:srgbClr val="FF0000"/>
                  </a:solidFill>
                </a:rPr>
                <a:t>）</a:t>
              </a:r>
            </a:p>
          </p:txBody>
        </p:sp>
      </p:grpSp>
      <p:grpSp>
        <p:nvGrpSpPr>
          <p:cNvPr id="4" name="Group 22"/>
          <p:cNvGrpSpPr>
            <a:grpSpLocks noChangeAspect="1"/>
          </p:cNvGrpSpPr>
          <p:nvPr/>
        </p:nvGrpSpPr>
        <p:grpSpPr bwMode="auto">
          <a:xfrm>
            <a:off x="684213" y="1268413"/>
            <a:ext cx="5694362" cy="1671637"/>
            <a:chOff x="521" y="2976"/>
            <a:chExt cx="3986" cy="1170"/>
          </a:xfrm>
        </p:grpSpPr>
        <p:graphicFrame>
          <p:nvGraphicFramePr>
            <p:cNvPr id="87050" name="Object 23"/>
            <p:cNvGraphicFramePr>
              <a:graphicFrameLocks noChangeAspect="1"/>
            </p:cNvGraphicFramePr>
            <p:nvPr/>
          </p:nvGraphicFramePr>
          <p:xfrm>
            <a:off x="1066" y="2976"/>
            <a:ext cx="3441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3" name="Equation" r:id="rId8" imgW="2044700" imgH="698500" progId="Equation.DSMT4">
                    <p:embed/>
                  </p:oleObj>
                </mc:Choice>
                <mc:Fallback>
                  <p:oleObj name="Equation" r:id="rId8" imgW="2044700" imgH="6985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976"/>
                          <a:ext cx="3441" cy="1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1" name="Text Box 24"/>
            <p:cNvSpPr txBox="1">
              <a:spLocks noChangeAspect="1" noChangeArrowheads="1"/>
            </p:cNvSpPr>
            <p:nvPr/>
          </p:nvSpPr>
          <p:spPr bwMode="auto">
            <a:xfrm>
              <a:off x="521" y="3385"/>
              <a:ext cx="56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（</a:t>
              </a:r>
              <a:r>
                <a:rPr lang="en-US" altLang="zh-CN">
                  <a:solidFill>
                    <a:srgbClr val="FF0000"/>
                  </a:solidFill>
                </a:rPr>
                <a:t>1</a:t>
              </a:r>
              <a:r>
                <a:rPr lang="zh-CN" altLang="en-US">
                  <a:solidFill>
                    <a:srgbClr val="FF0000"/>
                  </a:solidFill>
                </a:rPr>
                <a:t>）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909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2197070-B683-4C6D-9EA8-56F771ACF8E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611188" y="1347788"/>
            <a:ext cx="8105775" cy="4892675"/>
          </a:xfrm>
          <a:effectLst>
            <a:prstShdw prst="shdw12">
              <a:schemeClr val="bg2">
                <a:alpha val="50000"/>
              </a:schemeClr>
            </a:prstShdw>
          </a:effectLst>
          <a:extLst/>
        </p:spPr>
        <p:txBody>
          <a:bodyPr wrap="none" anchor="ctr"/>
          <a:lstStyle>
            <a:lvl1pPr indent="600075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indent="257175"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dirty="0">
                <a:solidFill>
                  <a:srgbClr val="0000FF"/>
                </a:solidFill>
                <a:cs typeface="Times New Roman" panose="02020603050405020304" pitchFamily="18" charset="0"/>
              </a:rPr>
              <a:t>定理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6.2.4 </a:t>
            </a:r>
            <a:r>
              <a:rPr lang="en-US" altLang="zh-CN" sz="2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是相同维数的布尔矩阵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600" dirty="0">
              <a:solidFill>
                <a:srgbClr val="0000FF"/>
              </a:solidFill>
            </a:endParaRPr>
          </a:p>
          <a:p>
            <a:pPr marL="0"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A∨B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B∨A   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                       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交换律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0"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A∧B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B∧A 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0"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(A∨B)∨C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A∨(B∨C) 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结合律</a:t>
            </a:r>
            <a:r>
              <a:rPr lang="en-US" altLang="zh-CN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0"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(A∧B)∧C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A∧(B∧C)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0"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(A⊙B)⊙C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A⊙(B⊙C)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0"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A∧(B∨C)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(A∧B)∨(A∧C)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分配律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0"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A∨(B∧C)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(A∨B)∧(A∨C)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A5CAED-2FD0-4817-9A5B-F2734B952F6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6.2.4  </a:t>
            </a:r>
            <a:r>
              <a:rPr lang="zh-CN" altLang="en-US"/>
              <a:t>二元关系的难点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065712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400"/>
              <a:t>序偶有两层含义：一是</a:t>
            </a:r>
            <a:r>
              <a:rPr lang="zh-CN" altLang="en-US" sz="2400">
                <a:latin typeface="宋体" panose="02010600030101010101" pitchFamily="2" charset="-122"/>
              </a:rPr>
              <a:t>“</a:t>
            </a:r>
            <a:r>
              <a:rPr lang="zh-CN" altLang="en-US" sz="2400"/>
              <a:t>顺序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r>
              <a:rPr lang="zh-CN" altLang="en-US" sz="2400"/>
              <a:t>，二是</a:t>
            </a:r>
            <a:r>
              <a:rPr lang="zh-CN" altLang="en-US" sz="2400">
                <a:latin typeface="宋体" panose="02010600030101010101" pitchFamily="2" charset="-122"/>
              </a:rPr>
              <a:t>“</a:t>
            </a:r>
            <a:r>
              <a:rPr lang="zh-CN" altLang="en-US" sz="2400"/>
              <a:t>偶对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r>
              <a:rPr lang="zh-CN" altLang="en-US" sz="2400"/>
              <a:t>，即由两个元素形成的有顺序的一个偶对。当</a:t>
            </a:r>
            <a:r>
              <a:rPr lang="en-US" altLang="zh-CN" sz="2400"/>
              <a:t>x≠y</a:t>
            </a:r>
            <a:r>
              <a:rPr lang="zh-CN" altLang="en-US" sz="2400"/>
              <a:t>时，一定有</a:t>
            </a:r>
            <a:r>
              <a:rPr lang="en-US" altLang="zh-CN" sz="2400"/>
              <a:t>&lt;x, y&gt; ≠ &lt;y, x&gt;</a:t>
            </a:r>
            <a:r>
              <a:rPr lang="zh-CN" altLang="en-US" sz="2400"/>
              <a:t>。注意与由两个元素构成的集合的区别；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400"/>
              <a:t>关系是一种特殊的集合，牢记其元素是以序偶的形式出现的，注意与一般集合的区别。在一个普通集合</a:t>
            </a:r>
            <a:r>
              <a:rPr lang="en-US" altLang="zh-CN" sz="2400"/>
              <a:t>A</a:t>
            </a:r>
            <a:r>
              <a:rPr lang="zh-CN" altLang="en-US" sz="2400"/>
              <a:t>中任取一个元素表示为</a:t>
            </a:r>
            <a:r>
              <a:rPr lang="zh-CN" altLang="en-US" sz="2400">
                <a:latin typeface="宋体" panose="02010600030101010101" pitchFamily="2" charset="-122"/>
              </a:rPr>
              <a:t>“</a:t>
            </a:r>
            <a:r>
              <a:rPr lang="zh-CN" altLang="en-US" sz="2400">
                <a:latin typeface="MS UI Gothic" panose="020B0600070205080204" pitchFamily="34" charset="-128"/>
                <a:ea typeface="MS UI Gothic" panose="020B0600070205080204" pitchFamily="34" charset="-128"/>
              </a:rPr>
              <a:t>∀</a:t>
            </a:r>
            <a:r>
              <a:rPr lang="en-US" altLang="zh-CN" sz="2400"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r>
              <a:rPr lang="en-US" altLang="en-US" sz="2400"/>
              <a:t>∈</a:t>
            </a:r>
            <a:r>
              <a:rPr lang="en-US" altLang="zh-CN" sz="2400"/>
              <a:t>A</a:t>
            </a:r>
            <a:r>
              <a:rPr lang="en-US" altLang="zh-CN" sz="2400">
                <a:latin typeface="宋体" panose="02010600030101010101" pitchFamily="2" charset="-122"/>
              </a:rPr>
              <a:t>”</a:t>
            </a:r>
            <a:r>
              <a:rPr lang="zh-CN" altLang="en-US" sz="2400"/>
              <a:t>，在一个关系</a:t>
            </a:r>
            <a:r>
              <a:rPr lang="en-US" altLang="zh-CN" sz="2400"/>
              <a:t>R</a:t>
            </a:r>
            <a:r>
              <a:rPr lang="zh-CN" altLang="en-US" sz="2400"/>
              <a:t>中任取一个元素表示为</a:t>
            </a:r>
            <a:r>
              <a:rPr lang="zh-CN" altLang="en-US" sz="2400">
                <a:latin typeface="宋体" panose="02010600030101010101" pitchFamily="2" charset="-122"/>
              </a:rPr>
              <a:t>“</a:t>
            </a:r>
            <a:r>
              <a:rPr lang="zh-CN" altLang="en-US" sz="2400">
                <a:latin typeface="MS UI Gothic" panose="020B0600070205080204" pitchFamily="34" charset="-128"/>
                <a:ea typeface="MS UI Gothic" panose="020B0600070205080204" pitchFamily="34" charset="-128"/>
              </a:rPr>
              <a:t>∀</a:t>
            </a:r>
            <a:r>
              <a:rPr lang="en-US" altLang="zh-CN" sz="2400">
                <a:latin typeface="MS UI Gothic" panose="020B0600070205080204" pitchFamily="34" charset="-128"/>
                <a:ea typeface="MS UI Gothic" panose="020B0600070205080204" pitchFamily="34" charset="-128"/>
              </a:rPr>
              <a:t>&lt;x,y&gt;</a:t>
            </a:r>
            <a:r>
              <a:rPr lang="en-US" altLang="en-US" sz="2400"/>
              <a:t>∈</a:t>
            </a:r>
            <a:r>
              <a:rPr lang="en-US" altLang="zh-CN" sz="2400"/>
              <a:t>R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r>
              <a:rPr lang="zh-CN" altLang="en-US" sz="2400"/>
              <a:t>；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400"/>
              <a:t>在关系图表示法中，注意</a:t>
            </a:r>
            <a:r>
              <a:rPr lang="en-US" altLang="zh-CN" sz="2400"/>
              <a:t>A</a:t>
            </a:r>
            <a:r>
              <a:rPr lang="zh-CN" altLang="en-US" sz="2400"/>
              <a:t>到</a:t>
            </a:r>
            <a:r>
              <a:rPr lang="en-US" altLang="zh-CN" sz="2400"/>
              <a:t>B</a:t>
            </a:r>
            <a:r>
              <a:rPr lang="zh-CN" altLang="en-US" sz="2400"/>
              <a:t>的关系与</a:t>
            </a:r>
            <a:r>
              <a:rPr lang="en-US" altLang="zh-CN" sz="2400"/>
              <a:t>A</a:t>
            </a:r>
            <a:r>
              <a:rPr lang="zh-CN" altLang="en-US" sz="2400"/>
              <a:t>上的关系相应关系图的区别。</a:t>
            </a: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32" name="Text Box 28"/>
          <p:cNvSpPr txBox="1">
            <a:spLocks noChangeArrowheads="1"/>
          </p:cNvSpPr>
          <p:nvPr/>
        </p:nvSpPr>
        <p:spPr bwMode="auto">
          <a:xfrm>
            <a:off x="674688" y="3327400"/>
            <a:ext cx="65278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解  </a:t>
            </a:r>
            <a:r>
              <a:rPr lang="zh-CN" altLang="en-US"/>
              <a:t>图</a:t>
            </a:r>
            <a:r>
              <a:rPr lang="en-US" altLang="zh-CN"/>
              <a:t>6.2.5</a:t>
            </a:r>
            <a:r>
              <a:rPr lang="zh-CN" altLang="en-US"/>
              <a:t>可以用关系表示如下：</a:t>
            </a:r>
            <a:endParaRPr lang="zh-CN" altLang="pt-BR"/>
          </a:p>
          <a:p>
            <a:pPr algn="l" eaLnBrk="1" hangingPunct="1">
              <a:buClrTx/>
              <a:buFontTx/>
              <a:buNone/>
            </a:pPr>
            <a:r>
              <a:rPr lang="pt-BR" altLang="zh-CN"/>
              <a:t>{&lt;a, c&gt;, &lt;a, b&gt;, &lt;b, b&gt;,</a:t>
            </a:r>
          </a:p>
          <a:p>
            <a:pPr algn="l" eaLnBrk="1" hangingPunct="1">
              <a:buClrTx/>
              <a:buFontTx/>
              <a:buNone/>
            </a:pPr>
            <a:r>
              <a:rPr lang="pt-BR" altLang="zh-CN"/>
              <a:t> &lt;b, f&gt;, &lt;c, d&gt;, &lt;c, e&gt;,</a:t>
            </a:r>
          </a:p>
          <a:p>
            <a:pPr algn="l" eaLnBrk="1" hangingPunct="1">
              <a:buClrTx/>
              <a:buFontTx/>
              <a:buNone/>
            </a:pPr>
            <a:r>
              <a:rPr lang="pt-BR" altLang="zh-CN"/>
              <a:t> &lt;d, c&gt;, &lt;d, b&gt;, &lt;e, f&gt;, </a:t>
            </a:r>
          </a:p>
          <a:p>
            <a:pPr algn="l" eaLnBrk="1" hangingPunct="1">
              <a:buClrTx/>
              <a:buFontTx/>
              <a:buNone/>
            </a:pPr>
            <a:r>
              <a:rPr lang="pt-BR" altLang="zh-CN"/>
              <a:t> &lt;f, d&gt;}</a:t>
            </a:r>
            <a:r>
              <a:rPr lang="zh-CN" altLang="pt-BR"/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A9F8B93-EA70-475D-92DA-A5674FC40D3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6.2.5  </a:t>
            </a:r>
            <a:r>
              <a:rPr lang="zh-CN" altLang="en-US"/>
              <a:t>关系的应用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341438"/>
            <a:ext cx="8064500" cy="17160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到集合</a:t>
            </a:r>
            <a:r>
              <a:rPr lang="en-US" altLang="zh-CN"/>
              <a:t>B</a:t>
            </a:r>
            <a:r>
              <a:rPr lang="zh-CN" altLang="en-US"/>
              <a:t>上的关系可以看成是列出了集合</a:t>
            </a:r>
            <a:r>
              <a:rPr lang="en-US" altLang="zh-CN"/>
              <a:t>A</a:t>
            </a:r>
            <a:r>
              <a:rPr lang="zh-CN" altLang="en-US"/>
              <a:t>中的一些元素与集合</a:t>
            </a:r>
            <a:r>
              <a:rPr lang="en-US" altLang="zh-CN"/>
              <a:t>B</a:t>
            </a:r>
            <a:r>
              <a:rPr lang="zh-CN" altLang="en-US"/>
              <a:t>中的相关元素的</a:t>
            </a:r>
            <a:r>
              <a:rPr lang="zh-CN" altLang="en-US">
                <a:solidFill>
                  <a:srgbClr val="FF0000"/>
                </a:solidFill>
              </a:rPr>
              <a:t>表</a:t>
            </a:r>
            <a:r>
              <a:rPr lang="en-US" altLang="zh-CN">
                <a:solidFill>
                  <a:srgbClr val="FF0000"/>
                </a:solidFill>
              </a:rPr>
              <a:t>(table)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例</a:t>
            </a:r>
            <a:r>
              <a:rPr lang="en-US" altLang="zh-CN">
                <a:solidFill>
                  <a:srgbClr val="0000CC"/>
                </a:solidFill>
              </a:rPr>
              <a:t>6.2.11</a:t>
            </a:r>
            <a:r>
              <a:rPr lang="en-US" altLang="zh-CN"/>
              <a:t>  </a:t>
            </a:r>
            <a:r>
              <a:rPr lang="zh-CN" altLang="en-US"/>
              <a:t>试用关系表示图</a:t>
            </a:r>
            <a:r>
              <a:rPr lang="en-US" altLang="zh-CN"/>
              <a:t>6.2.5</a:t>
            </a:r>
            <a:r>
              <a:rPr lang="zh-CN" altLang="en-US"/>
              <a:t>。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284913" y="3113088"/>
            <a:ext cx="2463800" cy="3052762"/>
            <a:chOff x="3959" y="1779"/>
            <a:chExt cx="1552" cy="1923"/>
          </a:xfrm>
        </p:grpSpPr>
        <p:sp>
          <p:nvSpPr>
            <p:cNvPr id="91143" name="Arc 5"/>
            <p:cNvSpPr>
              <a:spLocks/>
            </p:cNvSpPr>
            <p:nvPr/>
          </p:nvSpPr>
          <p:spPr bwMode="auto">
            <a:xfrm rot="3431903" flipH="1">
              <a:off x="4013" y="3084"/>
              <a:ext cx="291" cy="39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4" name="Freeform 6"/>
            <p:cNvSpPr>
              <a:spLocks/>
            </p:cNvSpPr>
            <p:nvPr/>
          </p:nvSpPr>
          <p:spPr bwMode="auto">
            <a:xfrm>
              <a:off x="4742" y="2112"/>
              <a:ext cx="55" cy="612"/>
            </a:xfrm>
            <a:custGeom>
              <a:avLst/>
              <a:gdLst>
                <a:gd name="T0" fmla="*/ 0 w 48"/>
                <a:gd name="T1" fmla="*/ 244 h 720"/>
                <a:gd name="T2" fmla="*/ 119 w 48"/>
                <a:gd name="T3" fmla="*/ 138 h 720"/>
                <a:gd name="T4" fmla="*/ 38 w 48"/>
                <a:gd name="T5" fmla="*/ 0 h 720"/>
                <a:gd name="T6" fmla="*/ 0 60000 65536"/>
                <a:gd name="T7" fmla="*/ 0 60000 65536"/>
                <a:gd name="T8" fmla="*/ 0 60000 65536"/>
                <a:gd name="T9" fmla="*/ 0 w 48"/>
                <a:gd name="T10" fmla="*/ 0 h 720"/>
                <a:gd name="T11" fmla="*/ 48 w 4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720">
                  <a:moveTo>
                    <a:pt x="0" y="720"/>
                  </a:moveTo>
                  <a:cubicBezTo>
                    <a:pt x="7" y="668"/>
                    <a:pt x="42" y="525"/>
                    <a:pt x="45" y="405"/>
                  </a:cubicBezTo>
                  <a:cubicBezTo>
                    <a:pt x="48" y="285"/>
                    <a:pt x="21" y="84"/>
                    <a:pt x="1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Freeform 7"/>
            <p:cNvSpPr>
              <a:spLocks/>
            </p:cNvSpPr>
            <p:nvPr/>
          </p:nvSpPr>
          <p:spPr bwMode="auto">
            <a:xfrm>
              <a:off x="4583" y="2099"/>
              <a:ext cx="141" cy="643"/>
            </a:xfrm>
            <a:custGeom>
              <a:avLst/>
              <a:gdLst>
                <a:gd name="T0" fmla="*/ 295 w 122"/>
                <a:gd name="T1" fmla="*/ 0 h 750"/>
                <a:gd name="T2" fmla="*/ 2 w 122"/>
                <a:gd name="T3" fmla="*/ 143 h 750"/>
                <a:gd name="T4" fmla="*/ 335 w 122"/>
                <a:gd name="T5" fmla="*/ 255 h 750"/>
                <a:gd name="T6" fmla="*/ 0 60000 65536"/>
                <a:gd name="T7" fmla="*/ 0 60000 65536"/>
                <a:gd name="T8" fmla="*/ 0 60000 65536"/>
                <a:gd name="T9" fmla="*/ 0 w 122"/>
                <a:gd name="T10" fmla="*/ 0 h 750"/>
                <a:gd name="T11" fmla="*/ 122 w 122"/>
                <a:gd name="T12" fmla="*/ 750 h 7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" h="750">
                  <a:moveTo>
                    <a:pt x="107" y="0"/>
                  </a:moveTo>
                  <a:cubicBezTo>
                    <a:pt x="90" y="70"/>
                    <a:pt x="0" y="295"/>
                    <a:pt x="2" y="420"/>
                  </a:cubicBezTo>
                  <a:cubicBezTo>
                    <a:pt x="4" y="545"/>
                    <a:pt x="97" y="681"/>
                    <a:pt x="122" y="75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Freeform 8"/>
            <p:cNvSpPr>
              <a:spLocks/>
            </p:cNvSpPr>
            <p:nvPr/>
          </p:nvSpPr>
          <p:spPr bwMode="auto">
            <a:xfrm>
              <a:off x="4362" y="2767"/>
              <a:ext cx="362" cy="386"/>
            </a:xfrm>
            <a:custGeom>
              <a:avLst/>
              <a:gdLst>
                <a:gd name="T0" fmla="*/ 833 w 315"/>
                <a:gd name="T1" fmla="*/ 0 h 450"/>
                <a:gd name="T2" fmla="*/ 0 w 315"/>
                <a:gd name="T3" fmla="*/ 154 h 450"/>
                <a:gd name="T4" fmla="*/ 0 60000 65536"/>
                <a:gd name="T5" fmla="*/ 0 60000 65536"/>
                <a:gd name="T6" fmla="*/ 0 w 315"/>
                <a:gd name="T7" fmla="*/ 0 h 450"/>
                <a:gd name="T8" fmla="*/ 315 w 315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450">
                  <a:moveTo>
                    <a:pt x="315" y="0"/>
                  </a:moveTo>
                  <a:cubicBezTo>
                    <a:pt x="263" y="75"/>
                    <a:pt x="66" y="356"/>
                    <a:pt x="0" y="45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7" name="Freeform 9"/>
            <p:cNvSpPr>
              <a:spLocks/>
            </p:cNvSpPr>
            <p:nvPr/>
          </p:nvSpPr>
          <p:spPr bwMode="auto">
            <a:xfrm>
              <a:off x="4760" y="2810"/>
              <a:ext cx="483" cy="373"/>
            </a:xfrm>
            <a:custGeom>
              <a:avLst/>
              <a:gdLst>
                <a:gd name="T0" fmla="*/ 1117 w 420"/>
                <a:gd name="T1" fmla="*/ 148 h 435"/>
                <a:gd name="T2" fmla="*/ 0 w 420"/>
                <a:gd name="T3" fmla="*/ 0 h 435"/>
                <a:gd name="T4" fmla="*/ 0 60000 65536"/>
                <a:gd name="T5" fmla="*/ 0 60000 65536"/>
                <a:gd name="T6" fmla="*/ 0 w 420"/>
                <a:gd name="T7" fmla="*/ 0 h 435"/>
                <a:gd name="T8" fmla="*/ 420 w 420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35">
                  <a:moveTo>
                    <a:pt x="420" y="435"/>
                  </a:moveTo>
                  <a:cubicBezTo>
                    <a:pt x="350" y="363"/>
                    <a:pt x="87" y="91"/>
                    <a:pt x="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8" name="Text Box 10"/>
            <p:cNvSpPr txBox="1">
              <a:spLocks noChangeArrowheads="1"/>
            </p:cNvSpPr>
            <p:nvPr/>
          </p:nvSpPr>
          <p:spPr bwMode="auto">
            <a:xfrm>
              <a:off x="4801" y="2567"/>
              <a:ext cx="1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91149" name="Text Box 11"/>
            <p:cNvSpPr txBox="1">
              <a:spLocks noChangeArrowheads="1"/>
            </p:cNvSpPr>
            <p:nvPr/>
          </p:nvSpPr>
          <p:spPr bwMode="auto">
            <a:xfrm>
              <a:off x="4133" y="3090"/>
              <a:ext cx="1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91150" name="Freeform 12"/>
            <p:cNvSpPr>
              <a:spLocks/>
            </p:cNvSpPr>
            <p:nvPr/>
          </p:nvSpPr>
          <p:spPr bwMode="auto">
            <a:xfrm>
              <a:off x="4137" y="2652"/>
              <a:ext cx="204" cy="501"/>
            </a:xfrm>
            <a:custGeom>
              <a:avLst/>
              <a:gdLst>
                <a:gd name="T0" fmla="*/ 0 w 165"/>
                <a:gd name="T1" fmla="*/ 0 h 585"/>
                <a:gd name="T2" fmla="*/ 443 w 165"/>
                <a:gd name="T3" fmla="*/ 197 h 585"/>
                <a:gd name="T4" fmla="*/ 0 60000 65536"/>
                <a:gd name="T5" fmla="*/ 0 60000 65536"/>
                <a:gd name="T6" fmla="*/ 0 w 165"/>
                <a:gd name="T7" fmla="*/ 0 h 585"/>
                <a:gd name="T8" fmla="*/ 165 w 165"/>
                <a:gd name="T9" fmla="*/ 585 h 5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585">
                  <a:moveTo>
                    <a:pt x="0" y="0"/>
                  </a:moveTo>
                  <a:cubicBezTo>
                    <a:pt x="28" y="100"/>
                    <a:pt x="131" y="463"/>
                    <a:pt x="165" y="585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Text Box 13"/>
            <p:cNvSpPr txBox="1">
              <a:spLocks noChangeArrowheads="1"/>
            </p:cNvSpPr>
            <p:nvPr/>
          </p:nvSpPr>
          <p:spPr bwMode="auto">
            <a:xfrm>
              <a:off x="4680" y="1779"/>
              <a:ext cx="1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91152" name="Text Box 14"/>
            <p:cNvSpPr txBox="1">
              <a:spLocks noChangeArrowheads="1"/>
            </p:cNvSpPr>
            <p:nvPr/>
          </p:nvSpPr>
          <p:spPr bwMode="auto">
            <a:xfrm>
              <a:off x="5312" y="3043"/>
              <a:ext cx="1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91153" name="Freeform 15"/>
            <p:cNvSpPr>
              <a:spLocks/>
            </p:cNvSpPr>
            <p:nvPr/>
          </p:nvSpPr>
          <p:spPr bwMode="auto">
            <a:xfrm>
              <a:off x="4149" y="2056"/>
              <a:ext cx="544" cy="567"/>
            </a:xfrm>
            <a:custGeom>
              <a:avLst/>
              <a:gdLst>
                <a:gd name="T0" fmla="*/ 0 w 510"/>
                <a:gd name="T1" fmla="*/ 217 h 645"/>
                <a:gd name="T2" fmla="*/ 1365 w 510"/>
                <a:gd name="T3" fmla="*/ 0 h 645"/>
                <a:gd name="T4" fmla="*/ 0 60000 65536"/>
                <a:gd name="T5" fmla="*/ 0 60000 65536"/>
                <a:gd name="T6" fmla="*/ 0 w 510"/>
                <a:gd name="T7" fmla="*/ 0 h 645"/>
                <a:gd name="T8" fmla="*/ 510 w 5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645">
                  <a:moveTo>
                    <a:pt x="0" y="645"/>
                  </a:moveTo>
                  <a:cubicBezTo>
                    <a:pt x="87" y="538"/>
                    <a:pt x="404" y="135"/>
                    <a:pt x="51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4" name="Freeform 16"/>
            <p:cNvSpPr>
              <a:spLocks/>
            </p:cNvSpPr>
            <p:nvPr/>
          </p:nvSpPr>
          <p:spPr bwMode="auto">
            <a:xfrm>
              <a:off x="4785" y="2063"/>
              <a:ext cx="522" cy="567"/>
            </a:xfrm>
            <a:custGeom>
              <a:avLst/>
              <a:gdLst>
                <a:gd name="T0" fmla="*/ 0 w 510"/>
                <a:gd name="T1" fmla="*/ 0 h 615"/>
                <a:gd name="T2" fmla="*/ 1007 w 510"/>
                <a:gd name="T3" fmla="*/ 208 h 615"/>
                <a:gd name="T4" fmla="*/ 0 60000 65536"/>
                <a:gd name="T5" fmla="*/ 0 60000 65536"/>
                <a:gd name="T6" fmla="*/ 0 w 510"/>
                <a:gd name="T7" fmla="*/ 0 h 615"/>
                <a:gd name="T8" fmla="*/ 510 w 510"/>
                <a:gd name="T9" fmla="*/ 615 h 6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615">
                  <a:moveTo>
                    <a:pt x="0" y="0"/>
                  </a:moveTo>
                  <a:cubicBezTo>
                    <a:pt x="85" y="102"/>
                    <a:pt x="404" y="487"/>
                    <a:pt x="510" y="615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Text Box 17"/>
            <p:cNvSpPr txBox="1">
              <a:spLocks noChangeArrowheads="1"/>
            </p:cNvSpPr>
            <p:nvPr/>
          </p:nvSpPr>
          <p:spPr bwMode="auto">
            <a:xfrm>
              <a:off x="3959" y="2501"/>
              <a:ext cx="1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91156" name="Text Box 18"/>
            <p:cNvSpPr txBox="1">
              <a:spLocks noChangeArrowheads="1"/>
            </p:cNvSpPr>
            <p:nvPr/>
          </p:nvSpPr>
          <p:spPr bwMode="auto">
            <a:xfrm>
              <a:off x="5393" y="2508"/>
              <a:ext cx="1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91157" name="Freeform 19"/>
            <p:cNvSpPr>
              <a:spLocks/>
            </p:cNvSpPr>
            <p:nvPr/>
          </p:nvSpPr>
          <p:spPr bwMode="auto">
            <a:xfrm>
              <a:off x="4344" y="3182"/>
              <a:ext cx="845" cy="1"/>
            </a:xfrm>
            <a:custGeom>
              <a:avLst/>
              <a:gdLst>
                <a:gd name="T0" fmla="*/ 0 w 735"/>
                <a:gd name="T1" fmla="*/ 1 h 2"/>
                <a:gd name="T2" fmla="*/ 1950 w 735"/>
                <a:gd name="T3" fmla="*/ 1 h 2"/>
                <a:gd name="T4" fmla="*/ 0 60000 65536"/>
                <a:gd name="T5" fmla="*/ 0 60000 65536"/>
                <a:gd name="T6" fmla="*/ 0 w 735"/>
                <a:gd name="T7" fmla="*/ 0 h 2"/>
                <a:gd name="T8" fmla="*/ 735 w 735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2">
                  <a:moveTo>
                    <a:pt x="0" y="2"/>
                  </a:moveTo>
                  <a:cubicBezTo>
                    <a:pt x="122" y="0"/>
                    <a:pt x="582" y="2"/>
                    <a:pt x="735" y="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8" name="Freeform 20"/>
            <p:cNvSpPr>
              <a:spLocks/>
            </p:cNvSpPr>
            <p:nvPr/>
          </p:nvSpPr>
          <p:spPr bwMode="auto">
            <a:xfrm>
              <a:off x="5261" y="2647"/>
              <a:ext cx="68" cy="488"/>
            </a:xfrm>
            <a:custGeom>
              <a:avLst/>
              <a:gdLst>
                <a:gd name="T0" fmla="*/ 232 w 90"/>
                <a:gd name="T1" fmla="*/ 0 h 570"/>
                <a:gd name="T2" fmla="*/ 0 w 90"/>
                <a:gd name="T3" fmla="*/ 192 h 570"/>
                <a:gd name="T4" fmla="*/ 0 60000 65536"/>
                <a:gd name="T5" fmla="*/ 0 60000 65536"/>
                <a:gd name="T6" fmla="*/ 0 w 90"/>
                <a:gd name="T7" fmla="*/ 0 h 570"/>
                <a:gd name="T8" fmla="*/ 90 w 90"/>
                <a:gd name="T9" fmla="*/ 570 h 5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570">
                  <a:moveTo>
                    <a:pt x="90" y="0"/>
                  </a:moveTo>
                  <a:cubicBezTo>
                    <a:pt x="73" y="95"/>
                    <a:pt x="19" y="451"/>
                    <a:pt x="0" y="57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9" name="Text Box 21"/>
            <p:cNvSpPr txBox="1">
              <a:spLocks noChangeArrowheads="1"/>
            </p:cNvSpPr>
            <p:nvPr/>
          </p:nvSpPr>
          <p:spPr bwMode="auto">
            <a:xfrm>
              <a:off x="4313" y="3433"/>
              <a:ext cx="10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图</a:t>
              </a:r>
              <a:r>
                <a:rPr lang="en-US" altLang="zh-CN">
                  <a:solidFill>
                    <a:srgbClr val="FF0000"/>
                  </a:solidFill>
                </a:rPr>
                <a:t>6.2.5</a:t>
              </a:r>
            </a:p>
          </p:txBody>
        </p:sp>
        <p:sp>
          <p:nvSpPr>
            <p:cNvPr id="91160" name="Oval 22"/>
            <p:cNvSpPr>
              <a:spLocks noChangeArrowheads="1"/>
            </p:cNvSpPr>
            <p:nvPr/>
          </p:nvSpPr>
          <p:spPr bwMode="auto">
            <a:xfrm>
              <a:off x="4697" y="2021"/>
              <a:ext cx="91" cy="91"/>
            </a:xfrm>
            <a:prstGeom prst="ellipse">
              <a:avLst/>
            </a:prstGeom>
            <a:solidFill>
              <a:srgbClr val="FFFFFF"/>
            </a:solidFill>
            <a:ln w="3175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1161" name="Oval 23"/>
            <p:cNvSpPr>
              <a:spLocks noChangeArrowheads="1"/>
            </p:cNvSpPr>
            <p:nvPr/>
          </p:nvSpPr>
          <p:spPr bwMode="auto">
            <a:xfrm>
              <a:off x="4102" y="2616"/>
              <a:ext cx="91" cy="91"/>
            </a:xfrm>
            <a:prstGeom prst="ellipse">
              <a:avLst/>
            </a:prstGeom>
            <a:solidFill>
              <a:srgbClr val="FFFFFF"/>
            </a:solidFill>
            <a:ln w="3175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1162" name="Oval 24"/>
            <p:cNvSpPr>
              <a:spLocks noChangeArrowheads="1"/>
            </p:cNvSpPr>
            <p:nvPr/>
          </p:nvSpPr>
          <p:spPr bwMode="auto">
            <a:xfrm>
              <a:off x="5276" y="2628"/>
              <a:ext cx="91" cy="91"/>
            </a:xfrm>
            <a:prstGeom prst="ellipse">
              <a:avLst/>
            </a:prstGeom>
            <a:solidFill>
              <a:srgbClr val="FFFFFF"/>
            </a:solidFill>
            <a:ln w="3175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1163" name="Oval 25"/>
            <p:cNvSpPr>
              <a:spLocks noChangeArrowheads="1"/>
            </p:cNvSpPr>
            <p:nvPr/>
          </p:nvSpPr>
          <p:spPr bwMode="auto">
            <a:xfrm>
              <a:off x="4689" y="2729"/>
              <a:ext cx="91" cy="91"/>
            </a:xfrm>
            <a:prstGeom prst="ellipse">
              <a:avLst/>
            </a:prstGeom>
            <a:solidFill>
              <a:srgbClr val="FFFFFF"/>
            </a:solidFill>
            <a:ln w="3175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1164" name="Oval 26"/>
            <p:cNvSpPr>
              <a:spLocks noChangeArrowheads="1"/>
            </p:cNvSpPr>
            <p:nvPr/>
          </p:nvSpPr>
          <p:spPr bwMode="auto">
            <a:xfrm>
              <a:off x="4309" y="3135"/>
              <a:ext cx="91" cy="91"/>
            </a:xfrm>
            <a:prstGeom prst="ellipse">
              <a:avLst/>
            </a:prstGeom>
            <a:solidFill>
              <a:srgbClr val="FFFFFF"/>
            </a:solidFill>
            <a:ln w="3175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91165" name="Oval 27"/>
            <p:cNvSpPr>
              <a:spLocks noChangeArrowheads="1"/>
            </p:cNvSpPr>
            <p:nvPr/>
          </p:nvSpPr>
          <p:spPr bwMode="auto">
            <a:xfrm>
              <a:off x="5189" y="3135"/>
              <a:ext cx="91" cy="91"/>
            </a:xfrm>
            <a:prstGeom prst="ellipse">
              <a:avLst/>
            </a:prstGeom>
            <a:solidFill>
              <a:srgbClr val="FFFFFF"/>
            </a:solidFill>
            <a:ln w="31750" algn="ctr">
              <a:solidFill>
                <a:srgbClr val="0000FF"/>
              </a:solidFill>
              <a:round/>
              <a:headEnd/>
              <a:tailEnd type="none" w="sm" len="med"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9CE5665-5606-45C2-9989-3B2045E7BA1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6.2.12</a:t>
            </a:r>
            <a:endParaRPr lang="zh-CN" alt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8488" y="1516063"/>
            <a:ext cx="8096250" cy="47069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设集合</a:t>
            </a:r>
            <a:r>
              <a:rPr lang="en-US" altLang="zh-CN"/>
              <a:t>A = {</a:t>
            </a:r>
            <a:r>
              <a:rPr lang="zh-CN" altLang="en-US"/>
              <a:t>张红，李明，王强，程飞，赵伟</a:t>
            </a:r>
            <a:r>
              <a:rPr lang="en-US" altLang="zh-CN"/>
              <a:t>}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B = {</a:t>
            </a:r>
            <a:r>
              <a:rPr lang="zh-CN" altLang="en-US"/>
              <a:t>离散数学，操作系统，计算机图形学</a:t>
            </a:r>
            <a:r>
              <a:rPr lang="en-US" altLang="zh-CN"/>
              <a:t>}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R = {&lt;</a:t>
            </a:r>
            <a:r>
              <a:rPr lang="zh-CN" altLang="en-US"/>
              <a:t>张红，离散数学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李明，离散数学</a:t>
            </a:r>
            <a:r>
              <a:rPr lang="en-US" altLang="zh-CN"/>
              <a:t>&gt;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&lt;</a:t>
            </a:r>
            <a:r>
              <a:rPr lang="zh-CN" altLang="en-US"/>
              <a:t>王强，操作系统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程飞</a:t>
            </a:r>
            <a:r>
              <a:rPr lang="en-US" altLang="zh-CN"/>
              <a:t>, </a:t>
            </a:r>
            <a:r>
              <a:rPr lang="zh-CN" altLang="en-US"/>
              <a:t>操作系统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赵伟，计算机科学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张红</a:t>
            </a:r>
            <a:r>
              <a:rPr lang="en-US" altLang="zh-CN"/>
              <a:t>,  </a:t>
            </a:r>
            <a:r>
              <a:rPr lang="zh-CN" altLang="en-US"/>
              <a:t>算法分析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李明，组合数学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王强</a:t>
            </a:r>
            <a:r>
              <a:rPr lang="en-US" altLang="zh-CN"/>
              <a:t>,  </a:t>
            </a:r>
            <a:r>
              <a:rPr lang="zh-CN" altLang="en-US"/>
              <a:t>数据结构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程飞，组合数学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赵伟，计算机图形学</a:t>
            </a:r>
            <a:r>
              <a:rPr lang="en-US" altLang="zh-CN"/>
              <a:t>&gt;}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试用表的形式表示关系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zh-CN" altLang="en-US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 </a:t>
            </a:r>
            <a:r>
              <a:rPr lang="zh-CN" altLang="en-US"/>
              <a:t> 关系</a:t>
            </a:r>
            <a:r>
              <a:rPr lang="en-US" altLang="zh-CN"/>
              <a:t>R</a:t>
            </a:r>
            <a:r>
              <a:rPr lang="zh-CN" altLang="en-US"/>
              <a:t>的表的表示形式见表</a:t>
            </a:r>
            <a:r>
              <a:rPr lang="en-US" altLang="zh-CN"/>
              <a:t>6.2.1</a:t>
            </a:r>
            <a:r>
              <a:rPr lang="zh-CN" altLang="en-US"/>
              <a:t>。</a:t>
            </a:r>
          </a:p>
        </p:txBody>
      </p:sp>
      <p:graphicFrame>
        <p:nvGraphicFramePr>
          <p:cNvPr id="1431556" name="Group 4"/>
          <p:cNvGraphicFramePr>
            <a:graphicFrameLocks noGrp="1"/>
          </p:cNvGraphicFramePr>
          <p:nvPr>
            <p:ph sz="half" idx="2"/>
          </p:nvPr>
        </p:nvGraphicFramePr>
        <p:xfrm>
          <a:off x="4719638" y="1562100"/>
          <a:ext cx="3956050" cy="4694239"/>
        </p:xfrm>
        <a:graphic>
          <a:graphicData uri="http://schemas.openxmlformats.org/drawingml/2006/table">
            <a:tbl>
              <a:tblPr/>
              <a:tblGrid>
                <a:gridCol w="12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学生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课程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张红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离散数学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李明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离散数学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王强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操作系统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程飞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操作系统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赵伟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计算机科学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张红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算法分析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李明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组合数学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王强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数据结构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程飞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组合数学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赵伟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计算机图形学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2909E0-6FA9-46BA-A617-4341FC885DE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6.2.13</a:t>
            </a:r>
            <a:endParaRPr lang="zh-CN" altLang="en-US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93813"/>
            <a:ext cx="8147050" cy="16303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请分别将下列表</a:t>
            </a:r>
            <a:r>
              <a:rPr lang="en-US" altLang="zh-CN"/>
              <a:t>6.2.2</a:t>
            </a:r>
            <a:r>
              <a:rPr lang="zh-CN" altLang="en-US"/>
              <a:t>和</a:t>
            </a:r>
            <a:r>
              <a:rPr lang="en-US" altLang="zh-CN"/>
              <a:t>6.2.3</a:t>
            </a:r>
            <a:r>
              <a:rPr lang="zh-CN" altLang="en-US"/>
              <a:t>表示的关系改写为关系集合表示形式。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  </a:t>
            </a:r>
            <a:r>
              <a:rPr lang="zh-CN" altLang="en-US" sz="2400"/>
              <a:t>表</a:t>
            </a:r>
            <a:r>
              <a:rPr lang="en-US" altLang="zh-CN" sz="2400"/>
              <a:t>6.2.2				</a:t>
            </a:r>
            <a:r>
              <a:rPr lang="zh-CN" altLang="en-US" sz="2400"/>
              <a:t>表</a:t>
            </a:r>
            <a:r>
              <a:rPr lang="en-US" altLang="zh-CN" sz="2400"/>
              <a:t>6.2.3</a:t>
            </a:r>
            <a:endParaRPr lang="zh-CN" altLang="en-US" sz="2400"/>
          </a:p>
        </p:txBody>
      </p:sp>
      <p:graphicFrame>
        <p:nvGraphicFramePr>
          <p:cNvPr id="1433641" name="Group 41"/>
          <p:cNvGraphicFramePr>
            <a:graphicFrameLocks noGrp="1"/>
          </p:cNvGraphicFramePr>
          <p:nvPr>
            <p:ph sz="quarter" idx="2"/>
          </p:nvPr>
        </p:nvGraphicFramePr>
        <p:xfrm>
          <a:off x="1331913" y="2913063"/>
          <a:ext cx="2762250" cy="18288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8840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锤子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9921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钳子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452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油漆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2207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地毯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642" name="Group 42"/>
          <p:cNvGraphicFramePr>
            <a:graphicFrameLocks noGrp="1"/>
          </p:cNvGraphicFramePr>
          <p:nvPr>
            <p:ph sz="quarter" idx="3"/>
          </p:nvPr>
        </p:nvGraphicFramePr>
        <p:xfrm>
          <a:off x="5967413" y="2913063"/>
          <a:ext cx="1631950" cy="1828800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3643" name="Rectangle 43"/>
          <p:cNvSpPr>
            <a:spLocks noChangeArrowheads="1"/>
          </p:cNvSpPr>
          <p:nvPr/>
        </p:nvSpPr>
        <p:spPr bwMode="auto">
          <a:xfrm>
            <a:off x="179388" y="4941888"/>
            <a:ext cx="87852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解</a:t>
            </a:r>
            <a:r>
              <a:rPr lang="zh-CN" altLang="en-US" sz="2400"/>
              <a:t> （</a:t>
            </a:r>
            <a:r>
              <a:rPr lang="en-US" altLang="zh-CN" sz="2400"/>
              <a:t>1</a:t>
            </a:r>
            <a:r>
              <a:rPr lang="zh-CN" altLang="en-US" sz="2400"/>
              <a:t>）设表</a:t>
            </a:r>
            <a:r>
              <a:rPr lang="en-US" altLang="zh-CN" sz="2400"/>
              <a:t>6.2.2</a:t>
            </a:r>
            <a:r>
              <a:rPr lang="zh-CN" altLang="en-US" sz="2400"/>
              <a:t>表示的关系为</a:t>
            </a:r>
            <a:r>
              <a:rPr lang="en-US" altLang="zh-CN" sz="2400"/>
              <a:t>R</a:t>
            </a:r>
            <a:r>
              <a:rPr lang="en-US" altLang="zh-CN" sz="2400" baseline="-25000"/>
              <a:t>1</a:t>
            </a:r>
            <a:r>
              <a:rPr lang="zh-CN" altLang="en-US" sz="2400"/>
              <a:t>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={&lt;8840,</a:t>
            </a:r>
            <a:r>
              <a:rPr lang="zh-CN" altLang="en-US" sz="2400"/>
              <a:t>锤子</a:t>
            </a:r>
            <a:r>
              <a:rPr lang="en-US" altLang="zh-CN" sz="2400"/>
              <a:t>&gt;,&lt;9921,</a:t>
            </a:r>
            <a:r>
              <a:rPr lang="zh-CN" altLang="en-US" sz="2400"/>
              <a:t>钳子</a:t>
            </a:r>
            <a:r>
              <a:rPr lang="en-US" altLang="zh-CN" sz="2400"/>
              <a:t>&gt;,&lt;452,</a:t>
            </a:r>
            <a:r>
              <a:rPr lang="zh-CN" altLang="en-US" sz="2400"/>
              <a:t>油漆</a:t>
            </a:r>
            <a:r>
              <a:rPr lang="en-US" altLang="zh-CN" sz="2400"/>
              <a:t>&gt;,&lt;2207,</a:t>
            </a:r>
            <a:r>
              <a:rPr lang="zh-CN" altLang="en-US" sz="2400"/>
              <a:t>地毯</a:t>
            </a:r>
            <a:r>
              <a:rPr lang="en-US" altLang="zh-CN" sz="2400"/>
              <a:t>&gt;}</a:t>
            </a:r>
            <a:r>
              <a:rPr lang="zh-CN" altLang="en-US" sz="240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(2)</a:t>
            </a:r>
            <a:r>
              <a:rPr lang="zh-CN" altLang="en-US" sz="2400"/>
              <a:t>设表</a:t>
            </a:r>
            <a:r>
              <a:rPr lang="en-US" altLang="zh-CN" sz="2400"/>
              <a:t>6.2.3</a:t>
            </a:r>
            <a:r>
              <a:rPr lang="zh-CN" altLang="en-US" sz="2400"/>
              <a:t>表示的关系为</a:t>
            </a:r>
            <a:r>
              <a:rPr lang="en-US" altLang="zh-CN" sz="2400"/>
              <a:t>R</a:t>
            </a:r>
            <a:r>
              <a:rPr lang="en-US" altLang="zh-CN" sz="2400" baseline="-25000"/>
              <a:t>2</a:t>
            </a:r>
            <a:r>
              <a:rPr lang="zh-CN" altLang="en-US" sz="2400"/>
              <a:t>，则</a:t>
            </a:r>
            <a:r>
              <a:rPr lang="en-US" altLang="zh-CN" sz="2400"/>
              <a:t>R</a:t>
            </a:r>
            <a:r>
              <a:rPr lang="en-US" altLang="zh-CN" sz="2400" baseline="-25000"/>
              <a:t>2</a:t>
            </a:r>
            <a:r>
              <a:rPr lang="en-US" altLang="zh-CN" sz="2400"/>
              <a:t>={&lt;a,3&gt;,&lt;b,1&gt;,&lt;b,4&gt;,&lt;c,1&gt;}</a:t>
            </a:r>
            <a:endParaRPr lang="zh-CN" alt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403CE9B-A1C8-4F53-B281-737AC245EEC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8185150" cy="52197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请将下列关系改写为表。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 = {&lt;a,6&gt;, &lt;b,2&gt;, &lt;a,1&gt;, &lt;c,1&gt;}</a:t>
            </a:r>
            <a:r>
              <a:rPr lang="zh-CN" altLang="en-US"/>
              <a:t>；                       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</a:t>
            </a:r>
            <a:r>
              <a:rPr lang="en-US" altLang="zh-CN"/>
              <a:t>{1,2,3}</a:t>
            </a:r>
            <a:r>
              <a:rPr lang="zh-CN" altLang="en-US"/>
              <a:t>上定义关系</a:t>
            </a:r>
            <a:r>
              <a:rPr lang="en-US" altLang="zh-CN"/>
              <a:t>R</a:t>
            </a:r>
            <a:r>
              <a:rPr lang="zh-CN" altLang="en-US"/>
              <a:t>：如果</a:t>
            </a:r>
            <a:r>
              <a:rPr lang="en-US" altLang="zh-CN"/>
              <a:t>x</a:t>
            </a:r>
            <a:r>
              <a:rPr lang="en-US" altLang="zh-CN" baseline="30000"/>
              <a:t>2</a:t>
            </a:r>
            <a:r>
              <a:rPr lang="en-US" altLang="zh-CN"/>
              <a:t>≥y</a:t>
            </a:r>
            <a:r>
              <a:rPr lang="zh-CN" altLang="en-US"/>
              <a:t>，则</a:t>
            </a:r>
            <a:r>
              <a:rPr lang="en-US" altLang="zh-CN"/>
              <a:t>&lt;x,y&gt;∈R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解（</a:t>
            </a:r>
            <a:r>
              <a:rPr lang="en-US" altLang="zh-CN"/>
              <a:t>1</a:t>
            </a:r>
            <a:r>
              <a:rPr lang="zh-CN" altLang="en-US"/>
              <a:t>）关系</a:t>
            </a:r>
            <a:r>
              <a:rPr lang="en-US" altLang="zh-CN"/>
              <a:t>R</a:t>
            </a:r>
            <a:r>
              <a:rPr lang="zh-CN" altLang="en-US"/>
              <a:t>的表表示</a:t>
            </a:r>
          </a:p>
          <a:p>
            <a:pPr marL="457200" lvl="1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形式见表</a:t>
            </a:r>
            <a:r>
              <a:rPr lang="en-US" altLang="zh-CN"/>
              <a:t>6.2.4</a:t>
            </a:r>
            <a:r>
              <a:rPr lang="zh-CN" altLang="en-US"/>
              <a:t>；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）由题意得</a:t>
            </a:r>
            <a:r>
              <a:rPr lang="en-US" altLang="zh-CN"/>
              <a:t>R={&lt;1,1&gt;,</a:t>
            </a:r>
          </a:p>
          <a:p>
            <a:pPr marL="457200" lvl="1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&lt;2,1&gt;,&lt;3,1&gt;, &lt;2,2&gt;,</a:t>
            </a:r>
          </a:p>
          <a:p>
            <a:pPr marL="457200" lvl="1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&lt;2,3&gt;,&lt;3,2&gt;,&lt;3,3&gt;}</a:t>
            </a:r>
            <a:r>
              <a:rPr lang="zh-CN" altLang="en-US"/>
              <a:t>，</a:t>
            </a:r>
          </a:p>
          <a:p>
            <a:pPr marL="457200" lvl="1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其对应的表见表</a:t>
            </a:r>
            <a:r>
              <a:rPr lang="en-US" altLang="zh-CN"/>
              <a:t>6.2.5</a:t>
            </a:r>
            <a:endParaRPr lang="zh-CN" altLang="en-US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6.2.14</a:t>
            </a:r>
            <a:endParaRPr lang="zh-CN" altLang="en-US"/>
          </a:p>
        </p:txBody>
      </p:sp>
      <p:graphicFrame>
        <p:nvGraphicFramePr>
          <p:cNvPr id="1435700" name="Group 52"/>
          <p:cNvGraphicFramePr>
            <a:graphicFrameLocks noGrp="1"/>
          </p:cNvGraphicFramePr>
          <p:nvPr>
            <p:ph sz="quarter" idx="2"/>
          </p:nvPr>
        </p:nvGraphicFramePr>
        <p:xfrm>
          <a:off x="5511800" y="3357563"/>
          <a:ext cx="1373188" cy="2073276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5701" name="Group 53"/>
          <p:cNvGraphicFramePr>
            <a:graphicFrameLocks noGrp="1"/>
          </p:cNvGraphicFramePr>
          <p:nvPr>
            <p:ph sz="quarter" idx="3"/>
          </p:nvPr>
        </p:nvGraphicFramePr>
        <p:xfrm>
          <a:off x="7208838" y="3287713"/>
          <a:ext cx="1314450" cy="321468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5695" name="Text Box 47"/>
          <p:cNvSpPr txBox="1">
            <a:spLocks noChangeArrowheads="1"/>
          </p:cNvSpPr>
          <p:nvPr/>
        </p:nvSpPr>
        <p:spPr bwMode="auto">
          <a:xfrm>
            <a:off x="5435600" y="2917825"/>
            <a:ext cx="1441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表</a:t>
            </a:r>
            <a:r>
              <a:rPr lang="en-US" altLang="zh-CN" sz="2400">
                <a:solidFill>
                  <a:srgbClr val="FF0000"/>
                </a:solidFill>
              </a:rPr>
              <a:t>6.2.4</a:t>
            </a:r>
          </a:p>
        </p:txBody>
      </p:sp>
      <p:sp>
        <p:nvSpPr>
          <p:cNvPr id="1435702" name="Text Box 54"/>
          <p:cNvSpPr txBox="1">
            <a:spLocks noChangeArrowheads="1"/>
          </p:cNvSpPr>
          <p:nvPr/>
        </p:nvSpPr>
        <p:spPr bwMode="auto">
          <a:xfrm>
            <a:off x="7164388" y="2917825"/>
            <a:ext cx="1368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表</a:t>
            </a:r>
            <a:r>
              <a:rPr lang="en-US" altLang="zh-CN" sz="2400">
                <a:solidFill>
                  <a:srgbClr val="FF0000"/>
                </a:solidFill>
              </a:rPr>
              <a:t>6.2.5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5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1" grpId="0" build="p"/>
      <p:bldP spid="1435695" grpId="0"/>
      <p:bldP spid="14357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9D82C25-4DCD-48C6-A52D-2A726816E10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en-US" altLang="zh-CN"/>
              <a:t>6.3 </a:t>
            </a:r>
            <a:r>
              <a:rPr lang="zh-CN" altLang="en-US"/>
              <a:t>关系的运算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38263"/>
            <a:ext cx="7010400" cy="2998787"/>
          </a:xfrm>
        </p:spPr>
        <p:txBody>
          <a:bodyPr lIns="72000" rIns="72000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设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S</a:t>
            </a:r>
            <a:r>
              <a:rPr lang="zh-CN" altLang="en-US">
                <a:solidFill>
                  <a:srgbClr val="0000CC"/>
                </a:solidFill>
              </a:rPr>
              <a:t>都是从集合</a:t>
            </a:r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zh-CN" altLang="en-US">
                <a:solidFill>
                  <a:srgbClr val="0000CC"/>
                </a:solidFill>
              </a:rPr>
              <a:t>到</a:t>
            </a:r>
            <a:r>
              <a:rPr lang="en-US" altLang="zh-CN">
                <a:solidFill>
                  <a:srgbClr val="0000CC"/>
                </a:solidFill>
              </a:rPr>
              <a:t>B</a:t>
            </a:r>
            <a:r>
              <a:rPr lang="zh-CN" altLang="en-US">
                <a:solidFill>
                  <a:srgbClr val="0000CC"/>
                </a:solidFill>
              </a:rPr>
              <a:t>的两个关系，则：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R</a:t>
            </a:r>
            <a:r>
              <a:rPr lang="en-US" altLang="zh-CN">
                <a:solidFill>
                  <a:srgbClr val="FF0000"/>
                </a:solidFill>
              </a:rPr>
              <a:t>∪</a:t>
            </a:r>
            <a:r>
              <a:rPr lang="en-US" altLang="zh-CN"/>
              <a:t>S</a:t>
            </a:r>
            <a:r>
              <a:rPr lang="zh-CN" altLang="en-US"/>
              <a:t>＝</a:t>
            </a:r>
            <a:r>
              <a:rPr lang="en-US" altLang="zh-CN"/>
              <a:t>{&lt;x,y&gt;|(xRy)</a:t>
            </a:r>
            <a:r>
              <a:rPr lang="en-US" altLang="zh-CN">
                <a:solidFill>
                  <a:srgbClr val="FF0000"/>
                </a:solidFill>
              </a:rPr>
              <a:t>∨</a:t>
            </a:r>
            <a:r>
              <a:rPr lang="en-US" altLang="zh-CN"/>
              <a:t>(xSy)}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R</a:t>
            </a:r>
            <a:r>
              <a:rPr lang="en-US" altLang="zh-CN">
                <a:solidFill>
                  <a:srgbClr val="FF0000"/>
                </a:solidFill>
              </a:rPr>
              <a:t>∩</a:t>
            </a:r>
            <a:r>
              <a:rPr lang="en-US" altLang="zh-CN"/>
              <a:t>S</a:t>
            </a:r>
            <a:r>
              <a:rPr lang="zh-CN" altLang="en-US"/>
              <a:t>＝</a:t>
            </a:r>
            <a:r>
              <a:rPr lang="en-US" altLang="zh-CN"/>
              <a:t>{&lt;x,y&gt;|(xRy)</a:t>
            </a:r>
            <a:r>
              <a:rPr lang="en-US" altLang="zh-CN">
                <a:solidFill>
                  <a:srgbClr val="FF0000"/>
                </a:solidFill>
              </a:rPr>
              <a:t>∧</a:t>
            </a:r>
            <a:r>
              <a:rPr lang="en-US" altLang="zh-CN"/>
              <a:t>(xSy)}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/>
              <a:t>R-S</a:t>
            </a:r>
            <a:r>
              <a:rPr kumimoji="1" lang="zh-CN" altLang="en-US"/>
              <a:t>＝</a:t>
            </a:r>
            <a:r>
              <a:rPr kumimoji="1" lang="en-US" altLang="zh-CN"/>
              <a:t>{&lt;x,y&gt;|(xRy)∧(xS</a:t>
            </a:r>
            <a:r>
              <a:rPr kumimoji="1" lang="en-US" altLang="zh-CN" noProof="1"/>
              <a:t>y)}</a:t>
            </a:r>
            <a:endParaRPr kumimoji="1"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/>
              <a:t>R</a:t>
            </a:r>
            <a:r>
              <a:rPr kumimoji="1" lang="en-US" altLang="zh-CN" noProof="1"/>
              <a:t>＝{&lt;x,y&gt;|(x</a:t>
            </a:r>
            <a:r>
              <a:rPr kumimoji="1" lang="en-US" altLang="zh-CN"/>
              <a:t>R</a:t>
            </a:r>
            <a:r>
              <a:rPr kumimoji="1" lang="en-US" altLang="zh-CN" noProof="1"/>
              <a:t>y)}</a:t>
            </a:r>
            <a:endParaRPr lang="en-US" altLang="zh-CN"/>
          </a:p>
        </p:txBody>
      </p:sp>
      <p:sp>
        <p:nvSpPr>
          <p:cNvPr id="1437700" name="Rectangle 4"/>
          <p:cNvSpPr>
            <a:spLocks noChangeArrowheads="1"/>
          </p:cNvSpPr>
          <p:nvPr/>
        </p:nvSpPr>
        <p:spPr bwMode="auto">
          <a:xfrm>
            <a:off x="685800" y="4365625"/>
            <a:ext cx="81105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marL="4572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注意：</a:t>
            </a:r>
            <a:r>
              <a:rPr kumimoji="1" lang="en-US" altLang="zh-CN" noProof="1">
                <a:solidFill>
                  <a:srgbClr val="0000FF"/>
                </a:solidFill>
              </a:rPr>
              <a:t>A×B</a:t>
            </a:r>
            <a:r>
              <a:rPr kumimoji="1" lang="zh-CN" altLang="en-US" noProof="1">
                <a:solidFill>
                  <a:srgbClr val="0000FF"/>
                </a:solidFill>
              </a:rPr>
              <a:t>是相对于</a:t>
            </a:r>
            <a:r>
              <a:rPr kumimoji="1" lang="en-US" altLang="zh-CN" noProof="1">
                <a:solidFill>
                  <a:srgbClr val="0000FF"/>
                </a:solidFill>
              </a:rPr>
              <a:t>R</a:t>
            </a:r>
            <a:r>
              <a:rPr kumimoji="1" lang="zh-CN" altLang="en-US" noProof="1">
                <a:solidFill>
                  <a:srgbClr val="0000FF"/>
                </a:solidFill>
              </a:rPr>
              <a:t>的全集</a:t>
            </a:r>
            <a:r>
              <a:rPr kumimoji="1" lang="zh-CN" altLang="en-US" noProof="1">
                <a:solidFill>
                  <a:schemeClr val="tx1"/>
                </a:solidFill>
              </a:rPr>
              <a:t>，所以</a:t>
            </a:r>
            <a:r>
              <a:rPr kumimoji="1" lang="zh-CN" altLang="en-US">
                <a:solidFill>
                  <a:schemeClr val="tx1"/>
                </a:solidFill>
              </a:rPr>
              <a:t>有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R</a:t>
            </a:r>
            <a:r>
              <a:rPr kumimoji="1" lang="en-US" altLang="en-US" sz="3200" noProof="1">
                <a:solidFill>
                  <a:schemeClr val="tx1"/>
                </a:solidFill>
              </a:rPr>
              <a:t>＝</a:t>
            </a:r>
            <a:r>
              <a:rPr kumimoji="1" lang="en-US" altLang="zh-CN" sz="3200" noProof="1">
                <a:solidFill>
                  <a:schemeClr val="tx1"/>
                </a:solidFill>
              </a:rPr>
              <a:t>A×B-R</a:t>
            </a:r>
            <a:r>
              <a:rPr kumimoji="1" lang="zh-CN" altLang="en-US" sz="3200">
                <a:solidFill>
                  <a:schemeClr val="tx1"/>
                </a:solidFill>
              </a:rPr>
              <a:t>，且</a:t>
            </a:r>
            <a:r>
              <a:rPr kumimoji="1" lang="en-US" altLang="zh-CN" sz="3200">
                <a:solidFill>
                  <a:schemeClr val="tx1"/>
                </a:solidFill>
              </a:rPr>
              <a:t>R∪</a:t>
            </a:r>
            <a:r>
              <a:rPr kumimoji="1" lang="en-US" altLang="zh-CN" sz="3200" noProof="1">
                <a:solidFill>
                  <a:schemeClr val="tx1"/>
                </a:solidFill>
              </a:rPr>
              <a:t>R＝A×B</a:t>
            </a:r>
            <a:r>
              <a:rPr kumimoji="1" lang="zh-CN" altLang="en-US" sz="3200">
                <a:solidFill>
                  <a:schemeClr val="tx1"/>
                </a:solidFill>
              </a:rPr>
              <a:t>，</a:t>
            </a:r>
            <a:r>
              <a:rPr kumimoji="1" lang="en-US" altLang="zh-CN" sz="3200">
                <a:solidFill>
                  <a:schemeClr val="tx1"/>
                </a:solidFill>
              </a:rPr>
              <a:t>R</a:t>
            </a:r>
            <a:r>
              <a:rPr kumimoji="1" lang="en-US" altLang="zh-CN" sz="3200" noProof="1">
                <a:solidFill>
                  <a:schemeClr val="tx1"/>
                </a:solidFill>
              </a:rPr>
              <a:t>∩R＝</a:t>
            </a:r>
            <a:r>
              <a:rPr kumimoji="1" lang="el-GR" altLang="zh-CN" sz="3200" noProof="1">
                <a:solidFill>
                  <a:schemeClr val="tx1"/>
                </a:solidFill>
              </a:rPr>
              <a:t>Φ。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37709" name="Line 13"/>
          <p:cNvSpPr>
            <a:spLocks noChangeShapeType="1"/>
          </p:cNvSpPr>
          <p:nvPr/>
        </p:nvSpPr>
        <p:spPr bwMode="auto">
          <a:xfrm flipH="1">
            <a:off x="4584700" y="3248025"/>
            <a:ext cx="152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sp>
        <p:nvSpPr>
          <p:cNvPr id="1437712" name="Line 16"/>
          <p:cNvSpPr>
            <a:spLocks noChangeShapeType="1"/>
          </p:cNvSpPr>
          <p:nvPr/>
        </p:nvSpPr>
        <p:spPr bwMode="auto">
          <a:xfrm flipH="1">
            <a:off x="2959100" y="3824288"/>
            <a:ext cx="1349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graphicFrame>
        <p:nvGraphicFramePr>
          <p:cNvPr id="1437713" name="Object 17"/>
          <p:cNvGraphicFramePr>
            <a:graphicFrameLocks noChangeAspect="1"/>
          </p:cNvGraphicFramePr>
          <p:nvPr/>
        </p:nvGraphicFramePr>
        <p:xfrm>
          <a:off x="685800" y="5683250"/>
          <a:ext cx="51720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6" name="Equation" r:id="rId4" imgW="1628902" imgH="266700" progId="Equation.DSMT4">
                  <p:embed/>
                </p:oleObj>
              </mc:Choice>
              <mc:Fallback>
                <p:oleObj name="Equation" r:id="rId4" imgW="1628902" imgH="266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83250"/>
                        <a:ext cx="51720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18" name="Line 22"/>
          <p:cNvSpPr>
            <a:spLocks noChangeShapeType="1"/>
          </p:cNvSpPr>
          <p:nvPr/>
        </p:nvSpPr>
        <p:spPr bwMode="auto">
          <a:xfrm>
            <a:off x="741363" y="3919538"/>
            <a:ext cx="215900" cy="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 flipV="1">
            <a:off x="755650" y="5070475"/>
            <a:ext cx="1809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071938" y="5084763"/>
            <a:ext cx="1793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6515100" y="5072063"/>
            <a:ext cx="1809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7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7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7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7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7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7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build="p" autoUpdateAnimBg="0"/>
      <p:bldP spid="1437700" grpId="0" build="p" autoUpdateAnimBg="0"/>
      <p:bldP spid="1437709" grpId="0" animBg="1"/>
      <p:bldP spid="1437712" grpId="0" animBg="1"/>
      <p:bldP spid="1437718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DF116E9-A4B9-40EF-BFE5-027426EA2B3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教学目标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2808287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spcBef>
                <a:spcPts val="18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关系是一种特殊的集合，从集合的观点理解关系的基本概念，基本运算和基本性质；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18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/>
              <a:t>通过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一题多解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培养学生的逻辑思维能力和发散思维的能力。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06A0E54-A3AE-4EC7-9A54-0FEDED0EF9E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81025"/>
            <a:ext cx="8064500" cy="530225"/>
          </a:xfrm>
        </p:spPr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pt-BR" altLang="zh-CN" sz="3200"/>
              <a:t>6.3.1</a:t>
            </a:r>
            <a:r>
              <a:rPr lang="pt-BR" altLang="zh-CN" sz="3200">
                <a:latin typeface="宋体" panose="02010600030101010101" pitchFamily="2" charset="-122"/>
              </a:rPr>
              <a:t> </a:t>
            </a:r>
            <a:endParaRPr lang="zh-CN" altLang="en-US" sz="3200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3888" y="1477963"/>
            <a:ext cx="8147050" cy="24003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>
                <a:solidFill>
                  <a:srgbClr val="FF0000"/>
                </a:solidFill>
              </a:rPr>
              <a:t>设</a:t>
            </a:r>
            <a:r>
              <a:rPr lang="pt-BR" altLang="zh-CN">
                <a:solidFill>
                  <a:srgbClr val="FF0000"/>
                </a:solidFill>
              </a:rPr>
              <a:t>A={a,b,c,d}</a:t>
            </a:r>
            <a:r>
              <a:rPr lang="zh-CN" altLang="pt-BR">
                <a:solidFill>
                  <a:srgbClr val="FF0000"/>
                </a:solidFill>
              </a:rPr>
              <a:t>，</a:t>
            </a:r>
            <a:r>
              <a:rPr lang="pt-BR" altLang="zh-CN">
                <a:solidFill>
                  <a:srgbClr val="FF0000"/>
                </a:solidFill>
              </a:rPr>
              <a:t>A</a:t>
            </a:r>
            <a:r>
              <a:rPr lang="zh-CN" altLang="pt-BR">
                <a:solidFill>
                  <a:srgbClr val="FF0000"/>
                </a:solidFill>
              </a:rPr>
              <a:t>上关系</a:t>
            </a:r>
            <a:r>
              <a:rPr lang="pt-BR" altLang="zh-CN">
                <a:solidFill>
                  <a:srgbClr val="FF0000"/>
                </a:solidFill>
              </a:rPr>
              <a:t>R</a:t>
            </a:r>
            <a:r>
              <a:rPr lang="zh-CN" altLang="pt-BR">
                <a:solidFill>
                  <a:srgbClr val="FF0000"/>
                </a:solidFill>
              </a:rPr>
              <a:t>和</a:t>
            </a:r>
            <a:r>
              <a:rPr lang="pt-BR" altLang="zh-CN">
                <a:solidFill>
                  <a:srgbClr val="FF0000"/>
                </a:solidFill>
              </a:rPr>
              <a:t>S</a:t>
            </a:r>
            <a:r>
              <a:rPr lang="zh-CN" altLang="pt-BR">
                <a:solidFill>
                  <a:srgbClr val="FF0000"/>
                </a:solidFill>
              </a:rPr>
              <a:t>定义如下：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 R = {&lt;a, b&gt;, &lt;b, d&gt;, &lt;c, c&gt;}</a:t>
            </a:r>
            <a:r>
              <a:rPr lang="zh-CN" altLang="pt-BR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 S = {&lt;a, c&gt;, &lt;b, d&gt;, &lt;d, b&gt;}</a:t>
            </a:r>
            <a:r>
              <a:rPr lang="zh-CN" altLang="pt-BR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/>
              <a:t>计算 </a:t>
            </a:r>
            <a:r>
              <a:rPr lang="pt-BR" altLang="zh-CN"/>
              <a:t>R∪S</a:t>
            </a:r>
            <a:r>
              <a:rPr lang="zh-CN" altLang="pt-BR"/>
              <a:t>，</a:t>
            </a:r>
            <a:r>
              <a:rPr lang="pt-BR" altLang="zh-CN"/>
              <a:t>R∩S</a:t>
            </a:r>
            <a:r>
              <a:rPr lang="zh-CN" altLang="pt-BR"/>
              <a:t>，</a:t>
            </a:r>
            <a:r>
              <a:rPr lang="pt-BR" altLang="zh-CN"/>
              <a:t>R</a:t>
            </a:r>
            <a:r>
              <a:rPr lang="pt-BR" altLang="zh-CN">
                <a:latin typeface="宋体" panose="02010600030101010101" pitchFamily="2" charset="-122"/>
              </a:rPr>
              <a:t>–</a:t>
            </a:r>
            <a:r>
              <a:rPr lang="pt-BR" altLang="zh-CN"/>
              <a:t>S</a:t>
            </a:r>
            <a:r>
              <a:rPr lang="zh-CN" altLang="pt-BR"/>
              <a:t>，</a:t>
            </a:r>
            <a:r>
              <a:rPr lang="pt-BR" altLang="zh-CN"/>
              <a:t>S</a:t>
            </a:r>
            <a:r>
              <a:rPr lang="pt-BR" altLang="zh-CN">
                <a:latin typeface="宋体" panose="02010600030101010101" pitchFamily="2" charset="-122"/>
              </a:rPr>
              <a:t>–</a:t>
            </a:r>
            <a:r>
              <a:rPr lang="pt-BR" altLang="zh-CN"/>
              <a:t>R</a:t>
            </a:r>
            <a:r>
              <a:rPr lang="zh-CN" altLang="pt-BR"/>
              <a:t>，</a:t>
            </a:r>
            <a:r>
              <a:rPr lang="pt-BR" altLang="zh-CN"/>
              <a:t>R</a:t>
            </a:r>
            <a:r>
              <a:rPr lang="zh-CN" altLang="pt-BR"/>
              <a:t>。</a:t>
            </a:r>
          </a:p>
        </p:txBody>
      </p:sp>
      <p:sp>
        <p:nvSpPr>
          <p:cNvPr id="1439749" name="Line 5"/>
          <p:cNvSpPr>
            <a:spLocks noChangeShapeType="1"/>
          </p:cNvSpPr>
          <p:nvPr/>
        </p:nvSpPr>
        <p:spPr bwMode="auto">
          <a:xfrm>
            <a:off x="5940425" y="3441700"/>
            <a:ext cx="215900" cy="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47" grpId="0" build="p"/>
      <p:bldP spid="14397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7414B8F-F8AD-4A7E-805B-F4CF4C6B516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pt-BR"/>
              <a:t>解</a:t>
            </a:r>
            <a:endParaRPr lang="zh-CN" altLang="en-US"/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3888" y="1477963"/>
            <a:ext cx="8269287" cy="4794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R∪S={&lt;a,b&gt;,&lt;a, c&gt;,&lt;b,d&gt;,&lt;c,c&gt;,&lt;d,b&gt;}</a:t>
            </a:r>
            <a:r>
              <a:rPr lang="zh-CN" altLang="pt-BR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R∩S={&lt;x,y&gt;|(xRy)∧(xSy)}={&lt;b,d&gt;}</a:t>
            </a:r>
            <a:r>
              <a:rPr lang="zh-CN" altLang="pt-BR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R</a:t>
            </a:r>
            <a:r>
              <a:rPr lang="pt-BR" altLang="zh-CN">
                <a:latin typeface="宋体" panose="02010600030101010101" pitchFamily="2" charset="-122"/>
              </a:rPr>
              <a:t>–</a:t>
            </a:r>
            <a:r>
              <a:rPr lang="pt-BR" altLang="zh-CN"/>
              <a:t>S={&lt;x,y&gt;|(xRy)∧(xy)}={</a:t>
            </a:r>
            <a:r>
              <a:rPr lang="fr-FR" altLang="zh-CN"/>
              <a:t>&lt;a,b&gt;,&lt;c,c&gt;}</a:t>
            </a:r>
            <a:r>
              <a:rPr lang="zh-CN" altLang="pt-BR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R=A</a:t>
            </a:r>
            <a:r>
              <a:rPr lang="pt-BR" altLang="zh-CN" baseline="30000"/>
              <a:t>2</a:t>
            </a:r>
            <a:r>
              <a:rPr lang="pt-BR" altLang="zh-CN">
                <a:latin typeface="宋体" panose="02010600030101010101" pitchFamily="2" charset="-122"/>
              </a:rPr>
              <a:t>–</a:t>
            </a:r>
            <a:r>
              <a:rPr lang="pt-BR" altLang="zh-CN"/>
              <a:t>R={&lt;a,a&gt;,&lt;a,b&gt;,&lt;a,c&gt;,&lt;a,d&gt;,&lt;b,a&gt;,&lt;b,b&gt;,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&lt;b,c&gt;,&lt;b,d&gt;,&lt;c,a&gt;,&lt;c,b&gt;,&lt;c,c&gt;,&lt;c,d&gt;,&lt;d,a&gt;,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&lt;d,b&gt;,&lt;d,c&gt;,&lt;d,d&gt;}</a:t>
            </a:r>
            <a:r>
              <a:rPr lang="pt-BR" altLang="zh-CN">
                <a:latin typeface="宋体" panose="02010600030101010101" pitchFamily="2" charset="-122"/>
              </a:rPr>
              <a:t>–</a:t>
            </a:r>
            <a:r>
              <a:rPr lang="pt-BR" altLang="zh-CN"/>
              <a:t>{&lt;a,b&gt;,&lt;b,d&gt;,&lt;c,c&gt;}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={&lt;a,a&gt;,&lt;a,c&gt;,&lt;a,d&gt;,&lt;b,a&gt;,&lt;b,b&gt;,&lt;b,c&gt;,&lt;c,a&gt;,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&lt;c,b&gt;,&lt;c,d&gt;,&lt;d,a&gt;,&lt;d,b&gt;,&lt;d,c&gt;,&lt;d, d&gt;}</a:t>
            </a:r>
            <a:r>
              <a:rPr lang="zh-CN" altLang="pt-BR"/>
              <a:t>。</a:t>
            </a:r>
            <a:endParaRPr lang="zh-CN" altLang="en-US"/>
          </a:p>
        </p:txBody>
      </p:sp>
      <p:sp>
        <p:nvSpPr>
          <p:cNvPr id="1441799" name="Line 7"/>
          <p:cNvSpPr>
            <a:spLocks noChangeShapeType="1"/>
          </p:cNvSpPr>
          <p:nvPr/>
        </p:nvSpPr>
        <p:spPr bwMode="auto">
          <a:xfrm>
            <a:off x="692150" y="3440113"/>
            <a:ext cx="215900" cy="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5" grpId="0" build="p"/>
      <p:bldP spid="14417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3BB8873-6114-487E-97CE-05D4625537D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 eaLnBrk="1" hangingPunct="1"/>
            <a:r>
              <a:rPr lang="en-US" altLang="zh-CN"/>
              <a:t>6.3.1 </a:t>
            </a:r>
            <a:r>
              <a:rPr lang="zh-CN" altLang="en-US"/>
              <a:t>关系的复合运算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08963" cy="4024312"/>
          </a:xfrm>
        </p:spPr>
        <p:txBody>
          <a:bodyPr/>
          <a:lstStyle/>
          <a:p>
            <a:pPr marL="533400" indent="-533400" algn="di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6.3.1 </a:t>
            </a:r>
            <a:r>
              <a:rPr lang="zh-CN" altLang="en-US"/>
              <a:t>设</a:t>
            </a:r>
            <a:r>
              <a:rPr lang="en-US" altLang="zh-CN"/>
              <a:t>A,B,C</a:t>
            </a:r>
            <a:r>
              <a:rPr lang="zh-CN" altLang="en-US"/>
              <a:t>是三个集合，</a:t>
            </a:r>
            <a:r>
              <a:rPr lang="en-US" altLang="zh-CN"/>
              <a:t>R</a:t>
            </a:r>
            <a:r>
              <a:rPr lang="zh-CN" altLang="en-US"/>
              <a:t>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的关系</a:t>
            </a:r>
          </a:p>
          <a:p>
            <a:pPr marL="533400" indent="-533400" algn="di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(R</a:t>
            </a:r>
            <a:r>
              <a:rPr lang="zh-CN" altLang="en-US"/>
              <a:t>：</a:t>
            </a:r>
            <a:r>
              <a:rPr lang="en-US" altLang="zh-CN"/>
              <a:t>A→B)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是从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的关系</a:t>
            </a:r>
            <a:r>
              <a:rPr lang="en-US" altLang="zh-CN"/>
              <a:t>(S</a:t>
            </a:r>
            <a:r>
              <a:rPr lang="zh-CN" altLang="en-US"/>
              <a:t>：</a:t>
            </a:r>
            <a:r>
              <a:rPr lang="en-US" altLang="zh-CN"/>
              <a:t>B→C)</a:t>
            </a:r>
            <a:r>
              <a:rPr lang="zh-CN" altLang="en-US"/>
              <a:t>，则</a:t>
            </a:r>
            <a:r>
              <a:rPr lang="en-US" altLang="zh-CN"/>
              <a:t>R</a:t>
            </a:r>
            <a:r>
              <a:rPr lang="zh-CN" altLang="en-US"/>
              <a:t>与</a:t>
            </a:r>
            <a:r>
              <a:rPr lang="en-US" altLang="zh-CN"/>
              <a:t>S</a:t>
            </a:r>
            <a:endParaRPr lang="zh-CN" altLang="en-US">
              <a:solidFill>
                <a:srgbClr val="0000CC"/>
              </a:solidFill>
            </a:endParaRPr>
          </a:p>
          <a:p>
            <a:pPr marL="533400" indent="-533400" algn="di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复合关系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</a:rPr>
              <a:t>合成关系</a:t>
            </a:r>
            <a:r>
              <a:rPr lang="en-US" altLang="zh-CN">
                <a:solidFill>
                  <a:srgbClr val="0000CC"/>
                </a:solidFill>
              </a:rPr>
              <a:t>)(</a:t>
            </a:r>
            <a:r>
              <a:rPr lang="en-US" altLang="zh-CN"/>
              <a:t>Composite)R</a:t>
            </a:r>
            <a:r>
              <a:rPr lang="en-US" altLang="zh-CN" noProof="1">
                <a:sym typeface="Symbol" panose="05050102010706020507" pitchFamily="18" charset="2"/>
              </a:rPr>
              <a:t></a:t>
            </a:r>
            <a:r>
              <a:rPr lang="en-US" altLang="zh-CN"/>
              <a:t>S</a:t>
            </a:r>
            <a:r>
              <a:rPr lang="zh-CN" altLang="en-US"/>
              <a:t>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关系，并且：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en-US" altLang="zh-CN" noProof="1"/>
              <a:t>R</a:t>
            </a:r>
            <a:r>
              <a:rPr lang="en-US" altLang="zh-CN" noProof="1">
                <a:sym typeface="Symbol" panose="05050102010706020507" pitchFamily="18" charset="2"/>
              </a:rPr>
              <a:t></a:t>
            </a:r>
            <a:r>
              <a:rPr lang="en-US" altLang="zh-CN" noProof="1"/>
              <a:t>S＝{&lt;x,z&gt;|x∈A∧z∈C∧</a:t>
            </a:r>
            <a:endParaRPr lang="en-US" altLang="zh-CN"/>
          </a:p>
          <a:p>
            <a:pPr marL="533400" indent="-5334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		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y)</a:t>
            </a:r>
            <a:r>
              <a:rPr lang="en-US" altLang="zh-CN" noProof="1"/>
              <a:t>(y∈B∧xRy∧ySz)}</a:t>
            </a:r>
            <a:endParaRPr lang="en-US" altLang="zh-CN"/>
          </a:p>
          <a:p>
            <a:pPr marL="533400" indent="-5334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运算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zh-CN" noProof="1">
                <a:sym typeface="Symbol" panose="05050102010706020507" pitchFamily="18" charset="2"/>
              </a:rPr>
              <a:t>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</a:rPr>
              <a:t>复合运算</a:t>
            </a:r>
            <a:r>
              <a:rPr lang="en-US" altLang="zh-CN"/>
              <a:t>(CompositeOperation)</a:t>
            </a:r>
            <a:r>
              <a:rPr lang="zh-CN" altLang="en-US"/>
              <a:t>。</a:t>
            </a:r>
          </a:p>
        </p:txBody>
      </p:sp>
      <p:sp>
        <p:nvSpPr>
          <p:cNvPr id="1443844" name="Rectangle 4"/>
          <p:cNvSpPr>
            <a:spLocks noChangeArrowheads="1"/>
          </p:cNvSpPr>
          <p:nvPr/>
        </p:nvSpPr>
        <p:spPr bwMode="auto">
          <a:xfrm>
            <a:off x="455613" y="3500438"/>
            <a:ext cx="8509000" cy="2922587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是可复合的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FF"/>
                </a:solidFill>
              </a:rPr>
              <a:t>的后域和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zh-CN" altLang="en-US">
                <a:solidFill>
                  <a:srgbClr val="0000FF"/>
                </a:solidFill>
              </a:rPr>
              <a:t>的前域完全相同；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/>
              <a:t>RoS</a:t>
            </a:r>
            <a:r>
              <a:rPr lang="zh-CN" altLang="en-US"/>
              <a:t>的前域是</a:t>
            </a:r>
            <a:r>
              <a:rPr lang="en-US" altLang="zh-CN"/>
              <a:t>R</a:t>
            </a:r>
            <a:r>
              <a:rPr lang="zh-CN" altLang="en-US"/>
              <a:t>的前域</a:t>
            </a:r>
            <a:r>
              <a:rPr lang="en-US" altLang="zh-CN"/>
              <a:t>A</a:t>
            </a:r>
            <a:r>
              <a:rPr lang="zh-CN" altLang="en-US"/>
              <a:t>，后域是</a:t>
            </a:r>
            <a:r>
              <a:rPr lang="en-US" altLang="zh-CN"/>
              <a:t>S</a:t>
            </a:r>
            <a:r>
              <a:rPr lang="zh-CN" altLang="en-US"/>
              <a:t>的后域</a:t>
            </a:r>
            <a:r>
              <a:rPr lang="en-US" altLang="zh-CN"/>
              <a:t>C</a:t>
            </a:r>
            <a:r>
              <a:rPr lang="zh-CN" altLang="en-US"/>
              <a:t>；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/>
              <a:t>RoS</a:t>
            </a:r>
            <a:r>
              <a:rPr lang="zh-CN" altLang="en-US"/>
              <a:t>＝</a:t>
            </a:r>
            <a:r>
              <a:rPr lang="en-US" altLang="zh-CN"/>
              <a:t>Φ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/>
              <a:t>对任意</a:t>
            </a:r>
            <a:r>
              <a:rPr lang="en-US" altLang="zh-CN"/>
              <a:t>x∈A</a:t>
            </a:r>
            <a:r>
              <a:rPr lang="zh-CN" altLang="en-US"/>
              <a:t>和</a:t>
            </a:r>
            <a:r>
              <a:rPr lang="en-US" altLang="zh-CN"/>
              <a:t>z∈C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不存在</a:t>
            </a:r>
            <a:r>
              <a:rPr lang="en-US" altLang="zh-CN">
                <a:solidFill>
                  <a:srgbClr val="0000FF"/>
                </a:solidFill>
              </a:rPr>
              <a:t>y∈B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zh-CN" altLang="en-US"/>
              <a:t>使得</a:t>
            </a:r>
            <a:r>
              <a:rPr lang="en-US" altLang="zh-CN"/>
              <a:t>xRy</a:t>
            </a:r>
            <a:r>
              <a:rPr lang="zh-CN" altLang="en-US"/>
              <a:t>和</a:t>
            </a:r>
            <a:r>
              <a:rPr lang="en-US" altLang="zh-CN"/>
              <a:t>ySz</a:t>
            </a:r>
            <a:r>
              <a:rPr lang="zh-CN" altLang="en-US">
                <a:solidFill>
                  <a:srgbClr val="0000FF"/>
                </a:solidFill>
              </a:rPr>
              <a:t>同时成立</a:t>
            </a:r>
            <a:r>
              <a:rPr lang="zh-CN" altLang="en-US"/>
              <a:t>；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ΦoR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RoΦ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Φ 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38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38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4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4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4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3" grpId="0" build="p"/>
      <p:bldP spid="1443844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AAA3C4C-F64B-4CD2-9B6F-9D496D1BA1E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zh-CN"/>
              <a:t>例</a:t>
            </a:r>
            <a:r>
              <a:rPr kumimoji="1" lang="en-US" altLang="zh-CN"/>
              <a:t>6.3.2</a:t>
            </a:r>
            <a:endParaRPr kumimoji="1" lang="zh-CN" altLang="en-US"/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341438"/>
            <a:ext cx="8097838" cy="51355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试判断下列关系是否是两个关系的复合，如果是，请指出对应的两个关系。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zh-CN" altLang="en-US">
                <a:latin typeface="宋体" panose="02010600030101010101" pitchFamily="2" charset="-122"/>
              </a:rPr>
              <a:t>“</a:t>
            </a:r>
            <a:r>
              <a:rPr kumimoji="1" lang="zh-CN" altLang="en-US"/>
              <a:t>祖孙</a:t>
            </a:r>
            <a:r>
              <a:rPr kumimoji="1" lang="zh-CN" altLang="en-US">
                <a:latin typeface="宋体" panose="02010600030101010101" pitchFamily="2" charset="-122"/>
              </a:rPr>
              <a:t>”</a:t>
            </a:r>
            <a:r>
              <a:rPr kumimoji="1" lang="zh-CN" altLang="en-US"/>
              <a:t>关系；  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zh-CN" altLang="en-US">
                <a:latin typeface="宋体" panose="02010600030101010101" pitchFamily="2" charset="-122"/>
              </a:rPr>
              <a:t>“</a:t>
            </a:r>
            <a:r>
              <a:rPr kumimoji="1" lang="zh-CN" altLang="en-US"/>
              <a:t>舅甥</a:t>
            </a:r>
            <a:r>
              <a:rPr kumimoji="1" lang="zh-CN" altLang="en-US">
                <a:latin typeface="宋体" panose="02010600030101010101" pitchFamily="2" charset="-122"/>
              </a:rPr>
              <a:t>”</a:t>
            </a:r>
            <a:r>
              <a:rPr kumimoji="1" lang="zh-CN" altLang="en-US"/>
              <a:t>关系；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</a:t>
            </a:r>
            <a:r>
              <a:rPr kumimoji="1" lang="zh-CN" altLang="en-US">
                <a:latin typeface="宋体" panose="02010600030101010101" pitchFamily="2" charset="-122"/>
              </a:rPr>
              <a:t>“</a:t>
            </a:r>
            <a:r>
              <a:rPr kumimoji="1" lang="zh-CN" altLang="en-US"/>
              <a:t>兄妹</a:t>
            </a:r>
            <a:r>
              <a:rPr kumimoji="1" lang="zh-CN" altLang="en-US">
                <a:latin typeface="宋体" panose="02010600030101010101" pitchFamily="2" charset="-122"/>
              </a:rPr>
              <a:t>”</a:t>
            </a:r>
            <a:r>
              <a:rPr kumimoji="1" lang="zh-CN" altLang="en-US"/>
              <a:t>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解（</a:t>
            </a:r>
            <a:r>
              <a:rPr kumimoji="1" lang="en-US" altLang="zh-CN"/>
              <a:t>1</a:t>
            </a:r>
            <a:r>
              <a:rPr kumimoji="1" lang="zh-CN" altLang="en-US">
                <a:solidFill>
                  <a:srgbClr val="FF0000"/>
                </a:solidFill>
              </a:rPr>
              <a:t>）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kumimoji="1" lang="zh-CN" altLang="en-US">
                <a:solidFill>
                  <a:srgbClr val="FF0000"/>
                </a:solidFill>
              </a:rPr>
              <a:t>祖孙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kumimoji="1" lang="zh-CN" altLang="en-US">
                <a:solidFill>
                  <a:srgbClr val="FF0000"/>
                </a:solidFill>
              </a:rPr>
              <a:t>关系</a:t>
            </a:r>
            <a:r>
              <a:rPr kumimoji="1" lang="zh-CN" altLang="en-US"/>
              <a:t>是</a:t>
            </a:r>
            <a:r>
              <a:rPr kumimoji="1"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kumimoji="1" lang="zh-CN" altLang="en-US">
                <a:solidFill>
                  <a:srgbClr val="0000CC"/>
                </a:solidFill>
              </a:rPr>
              <a:t>父女</a:t>
            </a:r>
            <a:r>
              <a:rPr kumimoji="1"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kumimoji="1" lang="zh-CN" altLang="en-US">
                <a:solidFill>
                  <a:srgbClr val="0000CC"/>
                </a:solidFill>
              </a:rPr>
              <a:t>关系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kumimoji="1" lang="zh-CN" altLang="en-US">
                <a:solidFill>
                  <a:srgbClr val="0000CC"/>
                </a:solidFill>
              </a:rPr>
              <a:t>母子</a:t>
            </a:r>
            <a:r>
              <a:rPr kumimoji="1"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kumimoji="1" lang="zh-CN" altLang="en-US">
                <a:solidFill>
                  <a:srgbClr val="0000CC"/>
                </a:solidFill>
              </a:rPr>
              <a:t>关系</a:t>
            </a:r>
            <a:r>
              <a:rPr kumimoji="1" lang="zh-CN" altLang="en-US"/>
              <a:t>的复合；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>
                <a:solidFill>
                  <a:srgbClr val="FF0000"/>
                </a:solidFill>
              </a:rPr>
              <a:t>）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kumimoji="1" lang="zh-CN" altLang="en-US">
                <a:solidFill>
                  <a:srgbClr val="FF0000"/>
                </a:solidFill>
              </a:rPr>
              <a:t>舅甥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kumimoji="1" lang="zh-CN" altLang="en-US">
                <a:solidFill>
                  <a:srgbClr val="FF0000"/>
                </a:solidFill>
              </a:rPr>
              <a:t>关系</a:t>
            </a:r>
            <a:r>
              <a:rPr kumimoji="1" lang="zh-CN" altLang="en-US"/>
              <a:t>是</a:t>
            </a:r>
            <a:r>
              <a:rPr kumimoji="1"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kumimoji="1" lang="zh-CN" altLang="en-US">
                <a:solidFill>
                  <a:srgbClr val="0000CC"/>
                </a:solidFill>
              </a:rPr>
              <a:t>兄妹</a:t>
            </a:r>
            <a:r>
              <a:rPr kumimoji="1"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kumimoji="1" lang="zh-CN" altLang="en-US">
                <a:solidFill>
                  <a:srgbClr val="0000CC"/>
                </a:solidFill>
              </a:rPr>
              <a:t>关系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kumimoji="1" lang="zh-CN" altLang="en-US">
                <a:solidFill>
                  <a:srgbClr val="0000CC"/>
                </a:solidFill>
              </a:rPr>
              <a:t>母子</a:t>
            </a:r>
            <a:r>
              <a:rPr kumimoji="1"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kumimoji="1" lang="zh-CN" altLang="en-US">
                <a:solidFill>
                  <a:srgbClr val="0000CC"/>
                </a:solidFill>
              </a:rPr>
              <a:t>关系</a:t>
            </a:r>
            <a:r>
              <a:rPr kumimoji="1" lang="zh-CN" altLang="en-US"/>
              <a:t>的复合；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）不是。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A40A8F2-6CCF-48C6-8853-6F9CCB20C19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6.3.3</a:t>
            </a:r>
            <a:endParaRPr lang="zh-CN" altLang="en-US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8137525" cy="45370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A={a,b,c,d}</a:t>
            </a:r>
            <a:r>
              <a:rPr lang="zh-CN" altLang="en-US"/>
              <a:t>，</a:t>
            </a:r>
            <a:r>
              <a:rPr lang="en-US" altLang="zh-CN"/>
              <a:t>B={b,c,d}</a:t>
            </a:r>
            <a:r>
              <a:rPr lang="zh-CN" altLang="en-US"/>
              <a:t>，</a:t>
            </a:r>
            <a:r>
              <a:rPr lang="en-US" altLang="zh-CN"/>
              <a:t>C={a,b,d}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R={&lt;a,b&gt;,&lt;b,b&gt;,&lt;c,d&gt;,&lt;d,c&gt;}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的关系，</a:t>
            </a:r>
            <a:r>
              <a:rPr lang="en-US" altLang="zh-CN"/>
              <a:t>S={&lt;b,d&gt;,&lt;d,a&gt;,&lt;d,b&gt;}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试用关系的</a:t>
            </a:r>
            <a:r>
              <a:rPr lang="zh-CN" altLang="en-US">
                <a:solidFill>
                  <a:srgbClr val="FF0000"/>
                </a:solidFill>
              </a:rPr>
              <a:t>三种表示方法</a:t>
            </a:r>
            <a:r>
              <a:rPr lang="zh-CN" altLang="en-US"/>
              <a:t>求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en-US" altLang="zh-CN" noProof="1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>
                <a:solidFill>
                  <a:srgbClr val="0000CC"/>
                </a:solidFill>
              </a:rPr>
              <a:t>S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</a:rPr>
              <a:t>解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</a:t>
            </a:r>
            <a:r>
              <a:rPr lang="en-US" altLang="zh-CN" noProof="1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/>
              <a:t>S={&lt;a,d&gt;,&lt;b,d&gt;,&lt;c,a&gt;,&lt;c,b&gt;}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    根据关系复合的定义，</a:t>
            </a:r>
            <a:r>
              <a:rPr lang="zh-CN" altLang="zh-CN" noProof="1"/>
              <a:t>&lt;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 noProof="1"/>
              <a:t>,</a:t>
            </a:r>
            <a:r>
              <a:rPr lang="en-US" altLang="zh-CN"/>
              <a:t>c</a:t>
            </a:r>
            <a:r>
              <a:rPr lang="en-US" altLang="zh-CN" baseline="-25000"/>
              <a:t>j</a:t>
            </a:r>
            <a:r>
              <a:rPr lang="en-US" altLang="zh-CN" noProof="1"/>
              <a:t>&gt;∈R</a:t>
            </a:r>
            <a:r>
              <a:rPr lang="en-US" altLang="zh-CN" noProof="1">
                <a:sym typeface="Symbol" panose="05050102010706020507" pitchFamily="18" charset="2"/>
              </a:rPr>
              <a:t></a:t>
            </a:r>
            <a:r>
              <a:rPr lang="en-US" altLang="zh-CN" noProof="1"/>
              <a:t>S</a:t>
            </a:r>
            <a:r>
              <a:rPr lang="zh-CN" altLang="en-US"/>
              <a:t>当且仅当存在</a:t>
            </a:r>
            <a:r>
              <a:rPr lang="en-US" altLang="zh-CN"/>
              <a:t>b</a:t>
            </a:r>
            <a:r>
              <a:rPr lang="en-US" altLang="zh-CN" baseline="-25000"/>
              <a:t>k</a:t>
            </a:r>
            <a:r>
              <a:rPr lang="en-US" altLang="zh-CN" noProof="1"/>
              <a:t>∈B</a:t>
            </a:r>
            <a:r>
              <a:rPr lang="zh-CN" altLang="en-US"/>
              <a:t>使得</a:t>
            </a:r>
            <a:r>
              <a:rPr lang="zh-CN" altLang="zh-CN" noProof="1"/>
              <a:t>&lt;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 noProof="1"/>
              <a:t>,</a:t>
            </a:r>
            <a:r>
              <a:rPr lang="en-US" altLang="zh-CN"/>
              <a:t>b</a:t>
            </a:r>
            <a:r>
              <a:rPr lang="en-US" altLang="zh-CN" baseline="-25000"/>
              <a:t>k</a:t>
            </a:r>
            <a:r>
              <a:rPr lang="en-US" altLang="zh-CN" noProof="1"/>
              <a:t>&gt;∈R</a:t>
            </a:r>
            <a:r>
              <a:rPr lang="zh-CN" altLang="en-US"/>
              <a:t>且</a:t>
            </a:r>
            <a:r>
              <a:rPr lang="zh-CN" altLang="zh-CN" noProof="1"/>
              <a:t>&lt;</a:t>
            </a:r>
            <a:r>
              <a:rPr lang="en-US" altLang="zh-CN"/>
              <a:t>b</a:t>
            </a:r>
            <a:r>
              <a:rPr lang="en-US" altLang="zh-CN" baseline="-25000"/>
              <a:t>k</a:t>
            </a:r>
            <a:r>
              <a:rPr lang="en-US" altLang="zh-CN" noProof="1"/>
              <a:t>,</a:t>
            </a:r>
            <a:r>
              <a:rPr lang="en-US" altLang="zh-CN"/>
              <a:t>c</a:t>
            </a:r>
            <a:r>
              <a:rPr lang="en-US" altLang="zh-CN" baseline="-25000"/>
              <a:t>j</a:t>
            </a:r>
            <a:r>
              <a:rPr lang="en-US" altLang="zh-CN" noProof="1"/>
              <a:t>&gt;∈S</a:t>
            </a:r>
            <a:r>
              <a:rPr lang="zh-CN" altLang="en-US"/>
              <a:t>，用关系矩阵描述即为</a:t>
            </a:r>
          </a:p>
        </p:txBody>
      </p:sp>
      <p:graphicFrame>
        <p:nvGraphicFramePr>
          <p:cNvPr id="1448002" name="Object 66"/>
          <p:cNvGraphicFramePr>
            <a:graphicFrameLocks noChangeAspect="1"/>
          </p:cNvGraphicFramePr>
          <p:nvPr/>
        </p:nvGraphicFramePr>
        <p:xfrm>
          <a:off x="2771775" y="5373688"/>
          <a:ext cx="26812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Equation" r:id="rId4" imgW="977900" imgH="381000" progId="Equation.DSMT4">
                  <p:embed/>
                </p:oleObj>
              </mc:Choice>
              <mc:Fallback>
                <p:oleObj name="Equation" r:id="rId4" imgW="977900" imgH="3810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73688"/>
                        <a:ext cx="268128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000" name="Object 6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4333875"/>
          <a:ext cx="63912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Equation" r:id="rId6" imgW="2565400" imgH="647700" progId="Equation.DSMT4">
                  <p:embed/>
                </p:oleObj>
              </mc:Choice>
              <mc:Fallback>
                <p:oleObj name="Equation" r:id="rId6" imgW="2565400" imgH="647700" progId="Equation.DSMT4">
                  <p:embed/>
                  <p:pic>
                    <p:nvPicPr>
                      <p:cNvPr id="0" name="Object 6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33875"/>
                        <a:ext cx="63912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003" name="Rectangle 67"/>
          <p:cNvSpPr>
            <a:spLocks noChangeArrowheads="1"/>
          </p:cNvSpPr>
          <p:nvPr/>
        </p:nvSpPr>
        <p:spPr bwMode="auto">
          <a:xfrm>
            <a:off x="487363" y="4797425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1448004" name="Object 68"/>
          <p:cNvGraphicFramePr>
            <a:graphicFrameLocks noChangeAspect="1"/>
          </p:cNvGraphicFramePr>
          <p:nvPr/>
        </p:nvGraphicFramePr>
        <p:xfrm>
          <a:off x="5997575" y="5618163"/>
          <a:ext cx="27511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Equation" r:id="rId8" imgW="1002865" imgH="203112" progId="Equation.DSMT4">
                  <p:embed/>
                </p:oleObj>
              </mc:Choice>
              <mc:Fallback>
                <p:oleObj name="Equation" r:id="rId8" imgW="1002865" imgH="203112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5618163"/>
                        <a:ext cx="27511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4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39" grpId="0" build="p"/>
      <p:bldP spid="144800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A9B7F51-094F-499B-BDF4-A8E3F552EDB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6.3.3(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16303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R</a:t>
            </a:r>
            <a:r>
              <a:rPr lang="en-US" altLang="zh-CN" noProof="1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/>
              <a:t>S</a:t>
            </a:r>
            <a:r>
              <a:rPr lang="zh-CN" altLang="en-US"/>
              <a:t>的关系图如图</a:t>
            </a:r>
            <a:r>
              <a:rPr lang="en-US" altLang="zh-CN"/>
              <a:t>6.3.2</a:t>
            </a:r>
            <a:r>
              <a:rPr lang="zh-CN" altLang="en-US"/>
              <a:t>所示，其中图</a:t>
            </a:r>
            <a:r>
              <a:rPr lang="en-US" altLang="zh-CN"/>
              <a:t>6.3.1</a:t>
            </a:r>
            <a:r>
              <a:rPr lang="zh-CN" altLang="en-US"/>
              <a:t>是以</a:t>
            </a:r>
            <a:r>
              <a:rPr lang="en-US" altLang="zh-CN"/>
              <a:t>y</a:t>
            </a:r>
            <a:r>
              <a:rPr lang="zh-CN" altLang="en-US"/>
              <a:t>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桥梁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的情形。根据图</a:t>
            </a:r>
            <a:r>
              <a:rPr lang="en-US" altLang="zh-CN"/>
              <a:t>6.3.2</a:t>
            </a:r>
            <a:r>
              <a:rPr lang="zh-CN" altLang="en-US"/>
              <a:t>得</a:t>
            </a:r>
            <a:r>
              <a:rPr lang="en-US" altLang="zh-CN"/>
              <a:t>R</a:t>
            </a:r>
            <a:r>
              <a:rPr lang="en-US" altLang="zh-CN" noProof="1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/>
              <a:t>S={&lt;a,d&gt;,&lt;b,d&gt;,&lt;c,a&gt;,&lt;c,b&gt;}</a:t>
            </a:r>
            <a:r>
              <a:rPr kumimoji="1" lang="zh-CN" altLang="en-US"/>
              <a:t> </a:t>
            </a:r>
            <a:r>
              <a:rPr lang="zh-CN" altLang="en-US"/>
              <a:t>。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1241425" y="3106738"/>
            <a:ext cx="3043238" cy="3351212"/>
            <a:chOff x="782" y="1957"/>
            <a:chExt cx="1917" cy="2111"/>
          </a:xfrm>
        </p:grpSpPr>
        <p:sp>
          <p:nvSpPr>
            <p:cNvPr id="111646" name="Text Box 43"/>
            <p:cNvSpPr txBox="1">
              <a:spLocks noChangeArrowheads="1"/>
            </p:cNvSpPr>
            <p:nvPr/>
          </p:nvSpPr>
          <p:spPr bwMode="auto">
            <a:xfrm>
              <a:off x="1774" y="2931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11647" name="Text Box 42"/>
            <p:cNvSpPr txBox="1">
              <a:spLocks noChangeArrowheads="1"/>
            </p:cNvSpPr>
            <p:nvPr/>
          </p:nvSpPr>
          <p:spPr bwMode="auto">
            <a:xfrm>
              <a:off x="1769" y="3472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11648" name="Text Box 7"/>
            <p:cNvSpPr txBox="1">
              <a:spLocks noChangeArrowheads="1"/>
            </p:cNvSpPr>
            <p:nvPr/>
          </p:nvSpPr>
          <p:spPr bwMode="auto">
            <a:xfrm>
              <a:off x="1769" y="2339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1649" name="Text Box 11"/>
            <p:cNvSpPr txBox="1">
              <a:spLocks noChangeArrowheads="1"/>
            </p:cNvSpPr>
            <p:nvPr/>
          </p:nvSpPr>
          <p:spPr bwMode="auto">
            <a:xfrm>
              <a:off x="2018" y="1957"/>
              <a:ext cx="14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11650" name="Text Box 13"/>
            <p:cNvSpPr txBox="1">
              <a:spLocks noChangeArrowheads="1"/>
            </p:cNvSpPr>
            <p:nvPr/>
          </p:nvSpPr>
          <p:spPr bwMode="auto">
            <a:xfrm>
              <a:off x="1272" y="1961"/>
              <a:ext cx="14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11651" name="Text Box 17"/>
            <p:cNvSpPr txBox="1">
              <a:spLocks noChangeArrowheads="1"/>
            </p:cNvSpPr>
            <p:nvPr/>
          </p:nvSpPr>
          <p:spPr bwMode="auto">
            <a:xfrm>
              <a:off x="782" y="2339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1652" name="Text Box 20"/>
            <p:cNvSpPr txBox="1">
              <a:spLocks noChangeArrowheads="1"/>
            </p:cNvSpPr>
            <p:nvPr/>
          </p:nvSpPr>
          <p:spPr bwMode="auto">
            <a:xfrm>
              <a:off x="782" y="270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1653" name="Text Box 23"/>
            <p:cNvSpPr txBox="1">
              <a:spLocks noChangeArrowheads="1"/>
            </p:cNvSpPr>
            <p:nvPr/>
          </p:nvSpPr>
          <p:spPr bwMode="auto">
            <a:xfrm>
              <a:off x="782" y="306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11654" name="Text Box 26"/>
            <p:cNvSpPr txBox="1">
              <a:spLocks noChangeArrowheads="1"/>
            </p:cNvSpPr>
            <p:nvPr/>
          </p:nvSpPr>
          <p:spPr bwMode="auto">
            <a:xfrm>
              <a:off x="782" y="3430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11655" name="Text Box 44"/>
            <p:cNvSpPr txBox="1">
              <a:spLocks noChangeArrowheads="1"/>
            </p:cNvSpPr>
            <p:nvPr/>
          </p:nvSpPr>
          <p:spPr bwMode="auto">
            <a:xfrm>
              <a:off x="2538" y="2339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1656" name="Text Box 45"/>
            <p:cNvSpPr txBox="1">
              <a:spLocks noChangeArrowheads="1"/>
            </p:cNvSpPr>
            <p:nvPr/>
          </p:nvSpPr>
          <p:spPr bwMode="auto">
            <a:xfrm>
              <a:off x="2538" y="2928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1657" name="Text Box 46"/>
            <p:cNvSpPr txBox="1">
              <a:spLocks noChangeArrowheads="1"/>
            </p:cNvSpPr>
            <p:nvPr/>
          </p:nvSpPr>
          <p:spPr bwMode="auto">
            <a:xfrm>
              <a:off x="2538" y="3430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11658" name="Freeform 53"/>
            <p:cNvSpPr>
              <a:spLocks/>
            </p:cNvSpPr>
            <p:nvPr/>
          </p:nvSpPr>
          <p:spPr bwMode="auto">
            <a:xfrm>
              <a:off x="1033" y="2522"/>
              <a:ext cx="634" cy="4"/>
            </a:xfrm>
            <a:custGeom>
              <a:avLst/>
              <a:gdLst>
                <a:gd name="T0" fmla="*/ 0 w 490"/>
                <a:gd name="T1" fmla="*/ 4 h 4"/>
                <a:gd name="T2" fmla="*/ 2973 w 490"/>
                <a:gd name="T3" fmla="*/ 0 h 4"/>
                <a:gd name="T4" fmla="*/ 0 60000 65536"/>
                <a:gd name="T5" fmla="*/ 0 60000 65536"/>
                <a:gd name="T6" fmla="*/ 0 w 490"/>
                <a:gd name="T7" fmla="*/ 0 h 4"/>
                <a:gd name="T8" fmla="*/ 490 w 490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0" h="4">
                  <a:moveTo>
                    <a:pt x="0" y="4"/>
                  </a:moveTo>
                  <a:lnTo>
                    <a:pt x="49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59" name="Freeform 54"/>
            <p:cNvSpPr>
              <a:spLocks/>
            </p:cNvSpPr>
            <p:nvPr/>
          </p:nvSpPr>
          <p:spPr bwMode="auto">
            <a:xfrm>
              <a:off x="996" y="2564"/>
              <a:ext cx="671" cy="338"/>
            </a:xfrm>
            <a:custGeom>
              <a:avLst/>
              <a:gdLst>
                <a:gd name="T0" fmla="*/ 0 w 520"/>
                <a:gd name="T1" fmla="*/ 158 h 384"/>
                <a:gd name="T2" fmla="*/ 3096 w 520"/>
                <a:gd name="T3" fmla="*/ 0 h 384"/>
                <a:gd name="T4" fmla="*/ 0 60000 65536"/>
                <a:gd name="T5" fmla="*/ 0 60000 65536"/>
                <a:gd name="T6" fmla="*/ 0 w 520"/>
                <a:gd name="T7" fmla="*/ 0 h 384"/>
                <a:gd name="T8" fmla="*/ 520 w 520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0" h="384">
                  <a:moveTo>
                    <a:pt x="0" y="384"/>
                  </a:moveTo>
                  <a:lnTo>
                    <a:pt x="5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60" name="Freeform 55"/>
            <p:cNvSpPr>
              <a:spLocks/>
            </p:cNvSpPr>
            <p:nvPr/>
          </p:nvSpPr>
          <p:spPr bwMode="auto">
            <a:xfrm>
              <a:off x="1021" y="3244"/>
              <a:ext cx="646" cy="352"/>
            </a:xfrm>
            <a:custGeom>
              <a:avLst/>
              <a:gdLst>
                <a:gd name="T0" fmla="*/ 0 w 500"/>
                <a:gd name="T1" fmla="*/ 0 h 360"/>
                <a:gd name="T2" fmla="*/ 3006 w 500"/>
                <a:gd name="T3" fmla="*/ 308 h 360"/>
                <a:gd name="T4" fmla="*/ 0 60000 65536"/>
                <a:gd name="T5" fmla="*/ 0 60000 65536"/>
                <a:gd name="T6" fmla="*/ 0 w 500"/>
                <a:gd name="T7" fmla="*/ 0 h 360"/>
                <a:gd name="T8" fmla="*/ 500 w 500"/>
                <a:gd name="T9" fmla="*/ 360 h 3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0" h="360">
                  <a:moveTo>
                    <a:pt x="0" y="0"/>
                  </a:moveTo>
                  <a:lnTo>
                    <a:pt x="500" y="3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61" name="Freeform 56"/>
            <p:cNvSpPr>
              <a:spLocks/>
            </p:cNvSpPr>
            <p:nvPr/>
          </p:nvSpPr>
          <p:spPr bwMode="auto">
            <a:xfrm>
              <a:off x="1713" y="2525"/>
              <a:ext cx="710" cy="1025"/>
            </a:xfrm>
            <a:custGeom>
              <a:avLst/>
              <a:gdLst>
                <a:gd name="T0" fmla="*/ 0 w 550"/>
                <a:gd name="T1" fmla="*/ 0 h 1050"/>
                <a:gd name="T2" fmla="*/ 3288 w 550"/>
                <a:gd name="T3" fmla="*/ 887 h 1050"/>
                <a:gd name="T4" fmla="*/ 0 60000 65536"/>
                <a:gd name="T5" fmla="*/ 0 60000 65536"/>
                <a:gd name="T6" fmla="*/ 0 w 550"/>
                <a:gd name="T7" fmla="*/ 0 h 1050"/>
                <a:gd name="T8" fmla="*/ 550 w 550"/>
                <a:gd name="T9" fmla="*/ 1050 h 10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0" h="1050">
                  <a:moveTo>
                    <a:pt x="0" y="0"/>
                  </a:moveTo>
                  <a:lnTo>
                    <a:pt x="550" y="10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62" name="Freeform 58"/>
            <p:cNvSpPr>
              <a:spLocks/>
            </p:cNvSpPr>
            <p:nvPr/>
          </p:nvSpPr>
          <p:spPr bwMode="auto">
            <a:xfrm>
              <a:off x="1705" y="3104"/>
              <a:ext cx="710" cy="478"/>
            </a:xfrm>
            <a:custGeom>
              <a:avLst/>
              <a:gdLst>
                <a:gd name="T0" fmla="*/ 0 w 550"/>
                <a:gd name="T1" fmla="*/ 412 h 490"/>
                <a:gd name="T2" fmla="*/ 3288 w 550"/>
                <a:gd name="T3" fmla="*/ 0 h 490"/>
                <a:gd name="T4" fmla="*/ 0 60000 65536"/>
                <a:gd name="T5" fmla="*/ 0 60000 65536"/>
                <a:gd name="T6" fmla="*/ 0 w 550"/>
                <a:gd name="T7" fmla="*/ 0 h 490"/>
                <a:gd name="T8" fmla="*/ 550 w 550"/>
                <a:gd name="T9" fmla="*/ 490 h 4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0" h="490">
                  <a:moveTo>
                    <a:pt x="0" y="490"/>
                  </a:moveTo>
                  <a:lnTo>
                    <a:pt x="5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63" name="Freeform 59"/>
            <p:cNvSpPr>
              <a:spLocks/>
            </p:cNvSpPr>
            <p:nvPr/>
          </p:nvSpPr>
          <p:spPr bwMode="auto">
            <a:xfrm>
              <a:off x="1011" y="2207"/>
              <a:ext cx="664" cy="1"/>
            </a:xfrm>
            <a:custGeom>
              <a:avLst/>
              <a:gdLst>
                <a:gd name="T0" fmla="*/ 0 w 617"/>
                <a:gd name="T1" fmla="*/ 0 h 1"/>
                <a:gd name="T2" fmla="*/ 1032 w 617"/>
                <a:gd name="T3" fmla="*/ 0 h 1"/>
                <a:gd name="T4" fmla="*/ 0 60000 65536"/>
                <a:gd name="T5" fmla="*/ 0 60000 65536"/>
                <a:gd name="T6" fmla="*/ 0 w 617"/>
                <a:gd name="T7" fmla="*/ 0 h 1"/>
                <a:gd name="T8" fmla="*/ 617 w 6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7" h="1">
                  <a:moveTo>
                    <a:pt x="0" y="0"/>
                  </a:moveTo>
                  <a:lnTo>
                    <a:pt x="61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64" name="Freeform 60"/>
            <p:cNvSpPr>
              <a:spLocks/>
            </p:cNvSpPr>
            <p:nvPr/>
          </p:nvSpPr>
          <p:spPr bwMode="auto">
            <a:xfrm>
              <a:off x="1872" y="2208"/>
              <a:ext cx="517" cy="0"/>
            </a:xfrm>
            <a:custGeom>
              <a:avLst/>
              <a:gdLst>
                <a:gd name="T0" fmla="*/ 0 w 480"/>
                <a:gd name="T1" fmla="*/ 0 h 1"/>
                <a:gd name="T2" fmla="*/ 808 w 480"/>
                <a:gd name="T3" fmla="*/ 0 h 1"/>
                <a:gd name="T4" fmla="*/ 0 60000 65536"/>
                <a:gd name="T5" fmla="*/ 0 60000 65536"/>
                <a:gd name="T6" fmla="*/ 0 w 480"/>
                <a:gd name="T7" fmla="*/ 0 h 1"/>
                <a:gd name="T8" fmla="*/ 480 w 48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0" h="1">
                  <a:moveTo>
                    <a:pt x="0" y="0"/>
                  </a:moveTo>
                  <a:lnTo>
                    <a:pt x="48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65" name="Oval 62"/>
            <p:cNvSpPr>
              <a:spLocks noChangeArrowheads="1"/>
            </p:cNvSpPr>
            <p:nvPr/>
          </p:nvSpPr>
          <p:spPr bwMode="auto">
            <a:xfrm>
              <a:off x="1665" y="2479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66" name="Text Box 63"/>
            <p:cNvSpPr txBox="1">
              <a:spLocks noChangeArrowheads="1"/>
            </p:cNvSpPr>
            <p:nvPr/>
          </p:nvSpPr>
          <p:spPr bwMode="auto">
            <a:xfrm>
              <a:off x="1156" y="3838"/>
              <a:ext cx="817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</a:rPr>
                <a:t>6.3.1</a:t>
              </a:r>
            </a:p>
          </p:txBody>
        </p:sp>
        <p:sp>
          <p:nvSpPr>
            <p:cNvPr id="111667" name="Oval 16"/>
            <p:cNvSpPr>
              <a:spLocks noChangeArrowheads="1"/>
            </p:cNvSpPr>
            <p:nvPr/>
          </p:nvSpPr>
          <p:spPr bwMode="auto">
            <a:xfrm>
              <a:off x="930" y="2478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68" name="Oval 19"/>
            <p:cNvSpPr>
              <a:spLocks noChangeArrowheads="1"/>
            </p:cNvSpPr>
            <p:nvPr/>
          </p:nvSpPr>
          <p:spPr bwMode="auto">
            <a:xfrm>
              <a:off x="930" y="2832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69" name="Oval 22"/>
            <p:cNvSpPr>
              <a:spLocks noChangeArrowheads="1"/>
            </p:cNvSpPr>
            <p:nvPr/>
          </p:nvSpPr>
          <p:spPr bwMode="auto">
            <a:xfrm>
              <a:off x="930" y="3187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70" name="Oval 25"/>
            <p:cNvSpPr>
              <a:spLocks noChangeArrowheads="1"/>
            </p:cNvSpPr>
            <p:nvPr/>
          </p:nvSpPr>
          <p:spPr bwMode="auto">
            <a:xfrm>
              <a:off x="930" y="3542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71" name="Oval 39"/>
            <p:cNvSpPr>
              <a:spLocks noChangeArrowheads="1"/>
            </p:cNvSpPr>
            <p:nvPr/>
          </p:nvSpPr>
          <p:spPr bwMode="auto">
            <a:xfrm>
              <a:off x="2402" y="2479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72" name="Oval 40"/>
            <p:cNvSpPr>
              <a:spLocks noChangeArrowheads="1"/>
            </p:cNvSpPr>
            <p:nvPr/>
          </p:nvSpPr>
          <p:spPr bwMode="auto">
            <a:xfrm>
              <a:off x="2402" y="3545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73" name="Oval 41"/>
            <p:cNvSpPr>
              <a:spLocks noChangeArrowheads="1"/>
            </p:cNvSpPr>
            <p:nvPr/>
          </p:nvSpPr>
          <p:spPr bwMode="auto">
            <a:xfrm>
              <a:off x="2402" y="303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74" name="Text Box 64"/>
            <p:cNvSpPr txBox="1">
              <a:spLocks noChangeArrowheads="1"/>
            </p:cNvSpPr>
            <p:nvPr/>
          </p:nvSpPr>
          <p:spPr bwMode="auto">
            <a:xfrm>
              <a:off x="839" y="2069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1675" name="Text Box 67"/>
            <p:cNvSpPr txBox="1">
              <a:spLocks noChangeArrowheads="1"/>
            </p:cNvSpPr>
            <p:nvPr/>
          </p:nvSpPr>
          <p:spPr bwMode="auto">
            <a:xfrm>
              <a:off x="1700" y="2069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1676" name="Text Box 68"/>
            <p:cNvSpPr txBox="1">
              <a:spLocks noChangeArrowheads="1"/>
            </p:cNvSpPr>
            <p:nvPr/>
          </p:nvSpPr>
          <p:spPr bwMode="auto">
            <a:xfrm>
              <a:off x="2414" y="2069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11677" name="Freeform 57"/>
            <p:cNvSpPr>
              <a:spLocks/>
            </p:cNvSpPr>
            <p:nvPr/>
          </p:nvSpPr>
          <p:spPr bwMode="auto">
            <a:xfrm>
              <a:off x="1701" y="2540"/>
              <a:ext cx="714" cy="1026"/>
            </a:xfrm>
            <a:custGeom>
              <a:avLst/>
              <a:gdLst>
                <a:gd name="T0" fmla="*/ 0 w 540"/>
                <a:gd name="T1" fmla="*/ 43234 h 550"/>
                <a:gd name="T2" fmla="*/ 3815 w 540"/>
                <a:gd name="T3" fmla="*/ 0 h 550"/>
                <a:gd name="T4" fmla="*/ 0 60000 65536"/>
                <a:gd name="T5" fmla="*/ 0 60000 65536"/>
                <a:gd name="T6" fmla="*/ 0 w 540"/>
                <a:gd name="T7" fmla="*/ 0 h 550"/>
                <a:gd name="T8" fmla="*/ 540 w 540"/>
                <a:gd name="T9" fmla="*/ 550 h 5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550">
                  <a:moveTo>
                    <a:pt x="0" y="550"/>
                  </a:moveTo>
                  <a:lnTo>
                    <a:pt x="5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78" name="Oval 14"/>
            <p:cNvSpPr>
              <a:spLocks noChangeArrowheads="1"/>
            </p:cNvSpPr>
            <p:nvPr/>
          </p:nvSpPr>
          <p:spPr bwMode="auto">
            <a:xfrm>
              <a:off x="1665" y="3545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79" name="Oval 15"/>
            <p:cNvSpPr>
              <a:spLocks noChangeArrowheads="1"/>
            </p:cNvSpPr>
            <p:nvPr/>
          </p:nvSpPr>
          <p:spPr bwMode="auto">
            <a:xfrm>
              <a:off x="1665" y="303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80" name="Freeform 74"/>
            <p:cNvSpPr>
              <a:spLocks/>
            </p:cNvSpPr>
            <p:nvPr/>
          </p:nvSpPr>
          <p:spPr bwMode="auto">
            <a:xfrm>
              <a:off x="1020" y="3107"/>
              <a:ext cx="648" cy="459"/>
            </a:xfrm>
            <a:custGeom>
              <a:avLst/>
              <a:gdLst>
                <a:gd name="T0" fmla="*/ 0 w 490"/>
                <a:gd name="T1" fmla="*/ 2147483646 h 4"/>
                <a:gd name="T2" fmla="*/ 3465 w 490"/>
                <a:gd name="T3" fmla="*/ 0 h 4"/>
                <a:gd name="T4" fmla="*/ 0 60000 65536"/>
                <a:gd name="T5" fmla="*/ 0 60000 65536"/>
                <a:gd name="T6" fmla="*/ 0 w 490"/>
                <a:gd name="T7" fmla="*/ 0 h 4"/>
                <a:gd name="T8" fmla="*/ 490 w 490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0" h="4">
                  <a:moveTo>
                    <a:pt x="0" y="4"/>
                  </a:moveTo>
                  <a:lnTo>
                    <a:pt x="49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5302250" y="3106738"/>
            <a:ext cx="2149475" cy="3351212"/>
            <a:chOff x="3340" y="1957"/>
            <a:chExt cx="1354" cy="2111"/>
          </a:xfrm>
        </p:grpSpPr>
        <p:sp>
          <p:nvSpPr>
            <p:cNvPr id="111623" name="Freeform 8"/>
            <p:cNvSpPr>
              <a:spLocks/>
            </p:cNvSpPr>
            <p:nvPr/>
          </p:nvSpPr>
          <p:spPr bwMode="auto">
            <a:xfrm>
              <a:off x="3556" y="2915"/>
              <a:ext cx="834" cy="673"/>
            </a:xfrm>
            <a:custGeom>
              <a:avLst/>
              <a:gdLst>
                <a:gd name="T0" fmla="*/ 0 w 620"/>
                <a:gd name="T1" fmla="*/ 0 h 690"/>
                <a:gd name="T2" fmla="*/ 4942 w 620"/>
                <a:gd name="T3" fmla="*/ 579 h 690"/>
                <a:gd name="T4" fmla="*/ 0 60000 65536"/>
                <a:gd name="T5" fmla="*/ 0 60000 65536"/>
                <a:gd name="T6" fmla="*/ 0 w 620"/>
                <a:gd name="T7" fmla="*/ 0 h 690"/>
                <a:gd name="T8" fmla="*/ 620 w 620"/>
                <a:gd name="T9" fmla="*/ 690 h 6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690">
                  <a:moveTo>
                    <a:pt x="0" y="0"/>
                  </a:moveTo>
                  <a:lnTo>
                    <a:pt x="620" y="6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4" name="Freeform 9"/>
            <p:cNvSpPr>
              <a:spLocks/>
            </p:cNvSpPr>
            <p:nvPr/>
          </p:nvSpPr>
          <p:spPr bwMode="auto">
            <a:xfrm>
              <a:off x="3570" y="3094"/>
              <a:ext cx="834" cy="138"/>
            </a:xfrm>
            <a:custGeom>
              <a:avLst/>
              <a:gdLst>
                <a:gd name="T0" fmla="*/ 0 w 620"/>
                <a:gd name="T1" fmla="*/ 126 h 140"/>
                <a:gd name="T2" fmla="*/ 4942 w 620"/>
                <a:gd name="T3" fmla="*/ 0 h 140"/>
                <a:gd name="T4" fmla="*/ 0 60000 65536"/>
                <a:gd name="T5" fmla="*/ 0 60000 65536"/>
                <a:gd name="T6" fmla="*/ 0 w 620"/>
                <a:gd name="T7" fmla="*/ 0 h 140"/>
                <a:gd name="T8" fmla="*/ 620 w 620"/>
                <a:gd name="T9" fmla="*/ 140 h 1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0">
                  <a:moveTo>
                    <a:pt x="0" y="140"/>
                  </a:moveTo>
                  <a:lnTo>
                    <a:pt x="6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5" name="Freeform 10"/>
            <p:cNvSpPr>
              <a:spLocks/>
            </p:cNvSpPr>
            <p:nvPr/>
          </p:nvSpPr>
          <p:spPr bwMode="auto">
            <a:xfrm>
              <a:off x="3572" y="2498"/>
              <a:ext cx="848" cy="1043"/>
            </a:xfrm>
            <a:custGeom>
              <a:avLst/>
              <a:gdLst>
                <a:gd name="T0" fmla="*/ 0 w 630"/>
                <a:gd name="T1" fmla="*/ 0 h 1060"/>
                <a:gd name="T2" fmla="*/ 5044 w 630"/>
                <a:gd name="T3" fmla="*/ 947 h 1060"/>
                <a:gd name="T4" fmla="*/ 0 60000 65536"/>
                <a:gd name="T5" fmla="*/ 0 60000 65536"/>
                <a:gd name="T6" fmla="*/ 0 w 630"/>
                <a:gd name="T7" fmla="*/ 0 h 1060"/>
                <a:gd name="T8" fmla="*/ 630 w 630"/>
                <a:gd name="T9" fmla="*/ 1060 h 10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1060">
                  <a:moveTo>
                    <a:pt x="0" y="0"/>
                  </a:moveTo>
                  <a:lnTo>
                    <a:pt x="630" y="10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6" name="Text Box 12"/>
            <p:cNvSpPr txBox="1">
              <a:spLocks noChangeArrowheads="1"/>
            </p:cNvSpPr>
            <p:nvPr/>
          </p:nvSpPr>
          <p:spPr bwMode="auto">
            <a:xfrm>
              <a:off x="3799" y="1957"/>
              <a:ext cx="350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RoS</a:t>
              </a:r>
            </a:p>
          </p:txBody>
        </p:sp>
        <p:sp>
          <p:nvSpPr>
            <p:cNvPr id="111627" name="Text Box 29"/>
            <p:cNvSpPr txBox="1">
              <a:spLocks noChangeArrowheads="1"/>
            </p:cNvSpPr>
            <p:nvPr/>
          </p:nvSpPr>
          <p:spPr bwMode="auto">
            <a:xfrm>
              <a:off x="3340" y="2339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1628" name="Text Box 32"/>
            <p:cNvSpPr txBox="1">
              <a:spLocks noChangeArrowheads="1"/>
            </p:cNvSpPr>
            <p:nvPr/>
          </p:nvSpPr>
          <p:spPr bwMode="auto">
            <a:xfrm>
              <a:off x="3340" y="2709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1629" name="Text Box 35"/>
            <p:cNvSpPr txBox="1">
              <a:spLocks noChangeArrowheads="1"/>
            </p:cNvSpPr>
            <p:nvPr/>
          </p:nvSpPr>
          <p:spPr bwMode="auto">
            <a:xfrm>
              <a:off x="3340" y="3080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11630" name="Text Box 38"/>
            <p:cNvSpPr txBox="1">
              <a:spLocks noChangeArrowheads="1"/>
            </p:cNvSpPr>
            <p:nvPr/>
          </p:nvSpPr>
          <p:spPr bwMode="auto">
            <a:xfrm>
              <a:off x="3348" y="3451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11631" name="Text Box 50"/>
            <p:cNvSpPr txBox="1">
              <a:spLocks noChangeArrowheads="1"/>
            </p:cNvSpPr>
            <p:nvPr/>
          </p:nvSpPr>
          <p:spPr bwMode="auto">
            <a:xfrm>
              <a:off x="4533" y="2339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1632" name="Text Box 51"/>
            <p:cNvSpPr txBox="1">
              <a:spLocks noChangeArrowheads="1"/>
            </p:cNvSpPr>
            <p:nvPr/>
          </p:nvSpPr>
          <p:spPr bwMode="auto">
            <a:xfrm>
              <a:off x="4533" y="2928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1633" name="Text Box 52"/>
            <p:cNvSpPr txBox="1">
              <a:spLocks noChangeArrowheads="1"/>
            </p:cNvSpPr>
            <p:nvPr/>
          </p:nvSpPr>
          <p:spPr bwMode="auto">
            <a:xfrm>
              <a:off x="4533" y="3430"/>
              <a:ext cx="1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11634" name="Freeform 61"/>
            <p:cNvSpPr>
              <a:spLocks/>
            </p:cNvSpPr>
            <p:nvPr/>
          </p:nvSpPr>
          <p:spPr bwMode="auto">
            <a:xfrm>
              <a:off x="3560" y="2205"/>
              <a:ext cx="796" cy="1"/>
            </a:xfrm>
            <a:custGeom>
              <a:avLst/>
              <a:gdLst>
                <a:gd name="T0" fmla="*/ 0 w 740"/>
                <a:gd name="T1" fmla="*/ 0 h 1"/>
                <a:gd name="T2" fmla="*/ 1234 w 740"/>
                <a:gd name="T3" fmla="*/ 0 h 1"/>
                <a:gd name="T4" fmla="*/ 0 60000 65536"/>
                <a:gd name="T5" fmla="*/ 0 60000 65536"/>
                <a:gd name="T6" fmla="*/ 0 w 740"/>
                <a:gd name="T7" fmla="*/ 0 h 1"/>
                <a:gd name="T8" fmla="*/ 740 w 7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1">
                  <a:moveTo>
                    <a:pt x="0" y="0"/>
                  </a:moveTo>
                  <a:lnTo>
                    <a:pt x="7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5" name="Oval 28"/>
            <p:cNvSpPr>
              <a:spLocks noChangeArrowheads="1"/>
            </p:cNvSpPr>
            <p:nvPr/>
          </p:nvSpPr>
          <p:spPr bwMode="auto">
            <a:xfrm>
              <a:off x="3506" y="2478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36" name="Oval 31"/>
            <p:cNvSpPr>
              <a:spLocks noChangeArrowheads="1"/>
            </p:cNvSpPr>
            <p:nvPr/>
          </p:nvSpPr>
          <p:spPr bwMode="auto">
            <a:xfrm>
              <a:off x="3506" y="2849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37" name="Oval 37"/>
            <p:cNvSpPr>
              <a:spLocks noChangeArrowheads="1"/>
            </p:cNvSpPr>
            <p:nvPr/>
          </p:nvSpPr>
          <p:spPr bwMode="auto">
            <a:xfrm>
              <a:off x="3506" y="3542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38" name="Oval 47"/>
            <p:cNvSpPr>
              <a:spLocks noChangeArrowheads="1"/>
            </p:cNvSpPr>
            <p:nvPr/>
          </p:nvSpPr>
          <p:spPr bwMode="auto">
            <a:xfrm>
              <a:off x="4397" y="2479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39" name="Oval 48"/>
            <p:cNvSpPr>
              <a:spLocks noChangeArrowheads="1"/>
            </p:cNvSpPr>
            <p:nvPr/>
          </p:nvSpPr>
          <p:spPr bwMode="auto">
            <a:xfrm>
              <a:off x="4397" y="3545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40" name="Oval 49"/>
            <p:cNvSpPr>
              <a:spLocks noChangeArrowheads="1"/>
            </p:cNvSpPr>
            <p:nvPr/>
          </p:nvSpPr>
          <p:spPr bwMode="auto">
            <a:xfrm>
              <a:off x="4397" y="303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1641" name="Text Box 69"/>
            <p:cNvSpPr txBox="1">
              <a:spLocks noChangeArrowheads="1"/>
            </p:cNvSpPr>
            <p:nvPr/>
          </p:nvSpPr>
          <p:spPr bwMode="auto">
            <a:xfrm>
              <a:off x="3605" y="3838"/>
              <a:ext cx="77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</a:rPr>
                <a:t>6.3.2</a:t>
              </a:r>
            </a:p>
          </p:txBody>
        </p:sp>
        <p:sp>
          <p:nvSpPr>
            <p:cNvPr id="111642" name="Text Box 70"/>
            <p:cNvSpPr txBox="1">
              <a:spLocks noChangeArrowheads="1"/>
            </p:cNvSpPr>
            <p:nvPr/>
          </p:nvSpPr>
          <p:spPr bwMode="auto">
            <a:xfrm>
              <a:off x="3391" y="2069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1643" name="Text Box 71"/>
            <p:cNvSpPr txBox="1">
              <a:spLocks noChangeArrowheads="1"/>
            </p:cNvSpPr>
            <p:nvPr/>
          </p:nvSpPr>
          <p:spPr bwMode="auto">
            <a:xfrm>
              <a:off x="4410" y="2069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11644" name="Freeform 75"/>
            <p:cNvSpPr>
              <a:spLocks/>
            </p:cNvSpPr>
            <p:nvPr/>
          </p:nvSpPr>
          <p:spPr bwMode="auto">
            <a:xfrm>
              <a:off x="3568" y="2555"/>
              <a:ext cx="834" cy="655"/>
            </a:xfrm>
            <a:custGeom>
              <a:avLst/>
              <a:gdLst>
                <a:gd name="T0" fmla="*/ 0 w 620"/>
                <a:gd name="T1" fmla="*/ 6868297 h 140"/>
                <a:gd name="T2" fmla="*/ 4942 w 620"/>
                <a:gd name="T3" fmla="*/ 0 h 140"/>
                <a:gd name="T4" fmla="*/ 0 60000 65536"/>
                <a:gd name="T5" fmla="*/ 0 60000 65536"/>
                <a:gd name="T6" fmla="*/ 0 w 620"/>
                <a:gd name="T7" fmla="*/ 0 h 140"/>
                <a:gd name="T8" fmla="*/ 620 w 620"/>
                <a:gd name="T9" fmla="*/ 140 h 1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0">
                  <a:moveTo>
                    <a:pt x="0" y="140"/>
                  </a:moveTo>
                  <a:lnTo>
                    <a:pt x="6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45" name="Oval 34"/>
            <p:cNvSpPr>
              <a:spLocks noChangeArrowheads="1"/>
            </p:cNvSpPr>
            <p:nvPr/>
          </p:nvSpPr>
          <p:spPr bwMode="auto">
            <a:xfrm>
              <a:off x="3506" y="3180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FE6BDEE-69AA-470D-A067-1FC708D4D6B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6.3.4</a:t>
            </a:r>
            <a:endParaRPr lang="zh-CN" altLang="en-US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195762"/>
          </a:xfrm>
        </p:spPr>
        <p:txBody>
          <a:bodyPr/>
          <a:lstStyle/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A={1,2,3,4}</a:t>
            </a:r>
            <a:r>
              <a:rPr lang="zh-CN" altLang="en-US"/>
              <a:t>，</a:t>
            </a:r>
            <a:endParaRPr lang="en-US" altLang="zh-CN"/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en-US" altLang="zh-CN"/>
              <a:t>	R={&lt;1,2&gt;,&lt;2,2&gt;,&lt;3,4&gt;}</a:t>
            </a:r>
            <a:r>
              <a:rPr lang="zh-CN" altLang="en-US"/>
              <a:t>，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en-US" altLang="zh-CN"/>
              <a:t>	S={&lt;2,4&gt;,&lt;3,1&gt;,&lt;4,2&gt;}</a:t>
            </a:r>
            <a:r>
              <a:rPr lang="zh-CN" altLang="en-US"/>
              <a:t>，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en-US" altLang="zh-CN"/>
              <a:t>	T={&lt;1,4&gt;,&lt;2,1&gt;,&lt;4,2&gt;}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上的三个关系。</a:t>
            </a:r>
            <a:r>
              <a:rPr lang="zh-CN" altLang="en-US">
                <a:solidFill>
                  <a:srgbClr val="0000CC"/>
                </a:solidFill>
              </a:rPr>
              <a:t>计算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RoS</a:t>
            </a:r>
            <a:r>
              <a:rPr lang="zh-CN" altLang="en-US"/>
              <a:t>和</a:t>
            </a:r>
            <a:r>
              <a:rPr lang="en-US" altLang="zh-CN"/>
              <a:t>SoR</a:t>
            </a:r>
            <a:r>
              <a:rPr lang="zh-CN" altLang="en-US"/>
              <a:t>；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(RoS)oT</a:t>
            </a:r>
            <a:r>
              <a:rPr lang="zh-CN" altLang="en-US"/>
              <a:t>和</a:t>
            </a:r>
            <a:r>
              <a:rPr lang="en-US" altLang="zh-CN"/>
              <a:t>Ro(SoT)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74647FC-DF49-4CB2-806D-59CCB0E23FD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196975"/>
            <a:ext cx="8404225" cy="539273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(1)RoS={&lt;1,2&gt;,&lt;2,2&gt;,&lt;3,4&gt;}o{&lt;2,4&gt;,&lt;3,1&gt;,&lt;4,2&gt;}  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	={&lt;1,4&gt;,&lt;2,4&gt;,&lt;3,2&gt;}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SoR={&lt;2,4&gt;,&lt;3,1&gt;,&lt;4,2&gt;}o{&lt;1,2&gt;,&lt;2,2&gt;,&lt;3,4&gt;}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	={&lt;3,2&gt;,&lt;4,2&gt;}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(2)(RoS)oT=({&lt;1,2&gt;,&lt;2,2&gt;,&lt;3,4&gt;}o</a:t>
            </a: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zh-CN"/>
              <a:t>     {&lt;2,4&gt;,&lt;3,1&gt;,&lt;4,2&gt;})o{&lt;1,4&gt;,&lt;2,1&gt;,&lt;4,2&gt;}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	={&lt;1,4&gt;,&lt;2,4&gt;,&lt;3,2&gt;}o{&lt;1,4&gt;,&lt;2,1&gt;,&lt;4,2&gt;}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	={&lt;1,2&gt;,&lt;2,2&gt;,&lt;3,1&gt;}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Ro(SoT)={&lt;1,2&gt;,&lt;2,2&gt;,&lt;3,1&gt;}</a:t>
            </a:r>
            <a:endParaRPr lang="zh-CN" altLang="en-US"/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6156325" y="6046788"/>
            <a:ext cx="1619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=(RoS)oT</a:t>
            </a:r>
            <a:endParaRPr lang="zh-CN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45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3" grpId="0" build="p"/>
      <p:bldP spid="14540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3717B70-4252-4525-8074-A3CE663BEAD3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6.3.1</a:t>
            </a:r>
            <a:endParaRPr lang="zh-CN" altLang="en-US"/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064500" cy="28273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是任意四个集合，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zh-CN" altLang="en-US"/>
              <a:t>分别是从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到</a:t>
            </a:r>
            <a:r>
              <a:rPr lang="en-US" altLang="zh-CN"/>
              <a:t>D</a:t>
            </a:r>
            <a:r>
              <a:rPr lang="zh-CN" altLang="en-US"/>
              <a:t>的二元关系，则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>
                <a:solidFill>
                  <a:srgbClr val="0000CC"/>
                </a:solidFill>
              </a:rPr>
              <a:t>(RoS)oT=Ro(SoT)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olidFill>
                  <a:srgbClr val="0000CC"/>
                </a:solidFill>
              </a:rPr>
              <a:t>I</a:t>
            </a:r>
            <a:r>
              <a:rPr lang="en-US" altLang="zh-CN" baseline="-25000">
                <a:solidFill>
                  <a:srgbClr val="0000CC"/>
                </a:solidFill>
              </a:rPr>
              <a:t>A</a:t>
            </a:r>
            <a:r>
              <a:rPr lang="en-US" altLang="zh-CN">
                <a:solidFill>
                  <a:srgbClr val="0000CC"/>
                </a:solidFill>
              </a:rPr>
              <a:t>oR=RoI</a:t>
            </a:r>
            <a:r>
              <a:rPr lang="en-US" altLang="zh-CN" baseline="-25000">
                <a:solidFill>
                  <a:srgbClr val="0000CC"/>
                </a:solidFill>
              </a:rPr>
              <a:t>B</a:t>
            </a:r>
            <a:r>
              <a:rPr lang="en-US" altLang="zh-CN">
                <a:solidFill>
                  <a:srgbClr val="0000CC"/>
                </a:solidFill>
              </a:rPr>
              <a:t>=R</a:t>
            </a:r>
            <a:r>
              <a:rPr lang="zh-CN" altLang="en-US"/>
              <a:t>，其中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和</a:t>
            </a:r>
            <a:r>
              <a:rPr lang="en-US" altLang="zh-CN"/>
              <a:t>I</a:t>
            </a:r>
            <a:r>
              <a:rPr lang="en-US" altLang="zh-CN" baseline="-25000"/>
              <a:t>B</a:t>
            </a:r>
            <a:r>
              <a:rPr lang="zh-CN" altLang="en-US"/>
              <a:t>分别是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上的恒等关系。</a:t>
            </a:r>
          </a:p>
        </p:txBody>
      </p:sp>
      <p:sp>
        <p:nvSpPr>
          <p:cNvPr id="1456132" name="Text Box 4"/>
          <p:cNvSpPr txBox="1">
            <a:spLocks noChangeArrowheads="1"/>
          </p:cNvSpPr>
          <p:nvPr/>
        </p:nvSpPr>
        <p:spPr bwMode="auto">
          <a:xfrm>
            <a:off x="284163" y="4243388"/>
            <a:ext cx="8609012" cy="22098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4572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800080"/>
                </a:solidFill>
              </a:rPr>
              <a:t>分析：</a:t>
            </a:r>
            <a:r>
              <a:rPr kumimoji="1" lang="zh-CN" altLang="en-US"/>
              <a:t>二元关系是集合，二元关系的复合是关系，从而也是集合，因此上面两式就是证明两个集合相等。根据集合相等的定义，有</a:t>
            </a:r>
            <a:r>
              <a:rPr kumimoji="1" lang="en-US" altLang="zh-CN">
                <a:solidFill>
                  <a:srgbClr val="FF0000"/>
                </a:solidFill>
              </a:rPr>
              <a:t>A=B</a:t>
            </a:r>
            <a:r>
              <a:rPr kumimoji="1"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AB</a:t>
            </a:r>
            <a:r>
              <a:rPr kumimoji="1" lang="zh-CN" altLang="en-US">
                <a:sym typeface="Symbol" panose="05050102010706020507" pitchFamily="18" charset="2"/>
              </a:rPr>
              <a:t>并且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BA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</a:p>
          <a:p>
            <a:pPr algn="ctr" eaLnBrk="1" hangingPunct="1"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   AB </a:t>
            </a:r>
            <a:r>
              <a:rPr kumimoji="1"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 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xA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，有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xB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1" grpId="0" build="p"/>
      <p:bldP spid="1456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CDC81FF-7BBB-4DEE-AC15-53A636EC760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341438"/>
            <a:ext cx="8172450" cy="5241925"/>
          </a:xfrm>
        </p:spPr>
        <p:txBody>
          <a:bodyPr lIns="36000" tIns="36000" rIns="36000" bIns="36000"/>
          <a:lstStyle/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(1)</a:t>
            </a:r>
            <a:r>
              <a:rPr lang="zh-CN" altLang="en-US"/>
              <a:t>任意</a:t>
            </a:r>
            <a:r>
              <a:rPr lang="en-US" altLang="zh-CN">
                <a:solidFill>
                  <a:srgbClr val="0000FF"/>
                </a:solidFill>
              </a:rPr>
              <a:t>&lt;a,d&gt;∈</a:t>
            </a:r>
            <a:r>
              <a:rPr lang="en-US" altLang="zh-CN" noProof="1">
                <a:solidFill>
                  <a:srgbClr val="0000FF"/>
                </a:solidFill>
              </a:rPr>
              <a:t>(R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FF"/>
                </a:solidFill>
              </a:rPr>
              <a:t>S)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FF"/>
                </a:solidFill>
              </a:rPr>
              <a:t>T</a:t>
            </a:r>
            <a:r>
              <a:rPr lang="zh-CN" altLang="en-US"/>
              <a:t>，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由“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”</a:t>
            </a:r>
            <a:r>
              <a:rPr lang="zh-CN" altLang="en-US">
                <a:latin typeface="Times New Roman" panose="02020603050405020304" pitchFamily="18" charset="0"/>
              </a:rPr>
              <a:t>知，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至少存在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c∈C</a:t>
            </a:r>
            <a:r>
              <a:rPr lang="zh-CN" altLang="en-US">
                <a:latin typeface="Times New Roman" panose="02020603050405020304" pitchFamily="18" charset="0"/>
              </a:rPr>
              <a:t>，使得</a:t>
            </a:r>
            <a:r>
              <a:rPr lang="en-US" altLang="zh-CN">
                <a:latin typeface="Times New Roman" panose="02020603050405020304" pitchFamily="18" charset="0"/>
              </a:rPr>
              <a:t>&lt;a,c&gt;∈R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noProof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&lt;c,d&gt;∈</a:t>
            </a:r>
            <a:r>
              <a:rPr lang="en-US" altLang="zh-CN" noProof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对</a:t>
            </a:r>
            <a:r>
              <a:rPr lang="en-US" altLang="zh-CN">
                <a:solidFill>
                  <a:srgbClr val="800000"/>
                </a:solidFill>
              </a:rPr>
              <a:t>&lt;a,c&gt;∈</a:t>
            </a:r>
            <a:r>
              <a:rPr lang="en-US" altLang="zh-CN" noProof="1">
                <a:solidFill>
                  <a:srgbClr val="800000"/>
                </a:solidFill>
              </a:rPr>
              <a:t>R</a:t>
            </a:r>
            <a:r>
              <a:rPr lang="en-US" altLang="zh-CN">
                <a:solidFill>
                  <a:srgbClr val="80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800000"/>
                </a:solidFill>
              </a:rPr>
              <a:t>S</a:t>
            </a:r>
            <a:r>
              <a:rPr lang="zh-CN" altLang="en-US"/>
              <a:t>，同样</a:t>
            </a:r>
            <a:r>
              <a:rPr lang="zh-CN" altLang="en-US">
                <a:solidFill>
                  <a:srgbClr val="FF0000"/>
                </a:solidFill>
              </a:rPr>
              <a:t>至少存一个</a:t>
            </a:r>
            <a:r>
              <a:rPr lang="en-US" altLang="zh-CN">
                <a:solidFill>
                  <a:srgbClr val="FF0000"/>
                </a:solidFill>
              </a:rPr>
              <a:t>b∈B</a:t>
            </a:r>
            <a:r>
              <a:rPr lang="zh-CN" altLang="en-US"/>
              <a:t>，使得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&lt;a,b&gt;∈</a:t>
            </a:r>
            <a:r>
              <a:rPr lang="en-US" altLang="zh-CN" noProof="1"/>
              <a:t>R</a:t>
            </a:r>
            <a:r>
              <a:rPr lang="zh-CN" altLang="en-US"/>
              <a:t>，</a:t>
            </a:r>
            <a:r>
              <a:rPr lang="en-US" altLang="zh-CN"/>
              <a:t>&lt;b,c&gt;∈</a:t>
            </a:r>
            <a:r>
              <a:rPr lang="en-US" altLang="zh-CN" noProof="1"/>
              <a:t>S</a:t>
            </a:r>
            <a:r>
              <a:rPr lang="zh-CN" altLang="en-US"/>
              <a:t>。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于是，由</a:t>
            </a:r>
            <a:r>
              <a:rPr lang="en-US" altLang="zh-CN"/>
              <a:t>&lt;b,c&gt;∈</a:t>
            </a:r>
            <a:r>
              <a:rPr lang="en-US" altLang="zh-CN" noProof="1"/>
              <a:t>S</a:t>
            </a:r>
            <a:r>
              <a:rPr lang="zh-CN" altLang="zh-CN"/>
              <a:t>，</a:t>
            </a:r>
            <a:r>
              <a:rPr lang="en-US" altLang="zh-CN"/>
              <a:t>&lt;c,d&gt;∈</a:t>
            </a:r>
            <a:r>
              <a:rPr lang="en-US" altLang="zh-CN" noProof="1"/>
              <a:t>T</a:t>
            </a:r>
            <a:r>
              <a:rPr lang="zh-CN" altLang="en-US"/>
              <a:t>，有</a:t>
            </a:r>
            <a:r>
              <a:rPr lang="en-US" altLang="zh-CN"/>
              <a:t>&lt;b,d&gt;∈</a:t>
            </a:r>
            <a:r>
              <a:rPr lang="en-US" altLang="zh-CN" noProof="1"/>
              <a:t>S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</a:t>
            </a:r>
            <a:r>
              <a:rPr lang="zh-CN" altLang="en-US"/>
              <a:t>，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由</a:t>
            </a:r>
            <a:r>
              <a:rPr lang="en-US" altLang="zh-CN"/>
              <a:t>&lt;a,b&gt;∈</a:t>
            </a:r>
            <a:r>
              <a:rPr lang="en-US" altLang="zh-CN" noProof="1"/>
              <a:t>R</a:t>
            </a:r>
            <a:r>
              <a:rPr lang="zh-CN" altLang="en-US"/>
              <a:t>和</a:t>
            </a:r>
            <a:r>
              <a:rPr lang="en-US" altLang="zh-CN"/>
              <a:t>&lt;b,d&gt;∈</a:t>
            </a:r>
            <a:r>
              <a:rPr lang="en-US" altLang="zh-CN" noProof="1"/>
              <a:t>S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</a:t>
            </a:r>
            <a:r>
              <a:rPr lang="zh-CN" altLang="en-US"/>
              <a:t>，知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&lt;a,d&gt;∈</a:t>
            </a:r>
            <a:r>
              <a:rPr lang="en-US" altLang="zh-CN" noProof="1">
                <a:solidFill>
                  <a:srgbClr val="0000FF"/>
                </a:solidFill>
              </a:rPr>
              <a:t>R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FF"/>
                </a:solidFill>
              </a:rPr>
              <a:t>(S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FF"/>
                </a:solidFill>
              </a:rPr>
              <a:t>T)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所以</a:t>
            </a:r>
            <a:r>
              <a:rPr lang="en-US" altLang="zh-CN">
                <a:solidFill>
                  <a:srgbClr val="CC00CC"/>
                </a:solidFill>
              </a:rPr>
              <a:t>(R</a:t>
            </a: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CC00CC"/>
                </a:solidFill>
              </a:rPr>
              <a:t>S)</a:t>
            </a: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CC00CC"/>
                </a:solidFill>
              </a:rPr>
              <a:t>T</a:t>
            </a: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</a:t>
            </a:r>
            <a:r>
              <a:rPr lang="en-US" altLang="zh-CN" noProof="1">
                <a:solidFill>
                  <a:srgbClr val="CC00CC"/>
                </a:solidFill>
              </a:rPr>
              <a:t>R</a:t>
            </a: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CC00CC"/>
                </a:solidFill>
              </a:rPr>
              <a:t>(S</a:t>
            </a: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CC00CC"/>
                </a:solidFill>
              </a:rPr>
              <a:t>T)</a:t>
            </a:r>
            <a:r>
              <a:rPr lang="zh-CN" altLang="en-US">
                <a:solidFill>
                  <a:srgbClr val="CC00CC"/>
                </a:solidFill>
              </a:rPr>
              <a:t>。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同理可证：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(S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T)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noProof="1"/>
              <a:t>(R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S)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</a:t>
            </a:r>
            <a:r>
              <a:rPr lang="zh-CN" altLang="en-US"/>
              <a:t>。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由集合性质知：</a:t>
            </a:r>
            <a:r>
              <a:rPr lang="en-US" altLang="zh-CN"/>
              <a:t>(R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S)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T＝R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(S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T)。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5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AF4647F-DBDC-424C-9779-DD80CE8EC6B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61975"/>
            <a:ext cx="7937500" cy="585788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二元关系</a:t>
            </a:r>
            <a:endParaRPr lang="en-US" altLang="zh-CN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82800" y="3908425"/>
            <a:ext cx="4724400" cy="909638"/>
            <a:chOff x="1296" y="1824"/>
            <a:chExt cx="2976" cy="432"/>
          </a:xfrm>
        </p:grpSpPr>
        <p:sp>
          <p:nvSpPr>
            <p:cNvPr id="163635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336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3337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关系的性质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8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082800" y="5132388"/>
            <a:ext cx="4724400" cy="889000"/>
            <a:chOff x="1296" y="1824"/>
            <a:chExt cx="2976" cy="432"/>
          </a:xfrm>
        </p:grpSpPr>
        <p:sp>
          <p:nvSpPr>
            <p:cNvPr id="163636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332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3333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关系的闭包运算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4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085975" y="1527175"/>
            <a:ext cx="4724400" cy="890588"/>
            <a:chOff x="1296" y="1824"/>
            <a:chExt cx="2976" cy="432"/>
          </a:xfrm>
        </p:grpSpPr>
        <p:sp>
          <p:nvSpPr>
            <p:cNvPr id="1332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3328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二元关系</a:t>
              </a:r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073275" y="2730500"/>
            <a:ext cx="4724400" cy="863600"/>
            <a:chOff x="1296" y="1824"/>
            <a:chExt cx="2976" cy="432"/>
          </a:xfrm>
        </p:grpSpPr>
        <p:sp>
          <p:nvSpPr>
            <p:cNvPr id="13323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/>
                </a:gs>
                <a:gs pos="50000">
                  <a:srgbClr val="E9F4C9"/>
                </a:gs>
                <a:gs pos="100000">
                  <a:srgbClr val="99CC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3324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9CC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3325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关系的运算</a:t>
              </a:r>
            </a:p>
          </p:txBody>
        </p:sp>
        <p:sp>
          <p:nvSpPr>
            <p:cNvPr id="13326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1636376" name="Rectangle 24"/>
          <p:cNvSpPr>
            <a:spLocks noChangeArrowheads="1"/>
          </p:cNvSpPr>
          <p:nvPr/>
        </p:nvSpPr>
        <p:spPr bwMode="auto">
          <a:xfrm>
            <a:off x="611188" y="2755900"/>
            <a:ext cx="5762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0000"/>
                </a:solidFill>
              </a:rPr>
              <a:t>内容提要</a:t>
            </a: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636377" name="AutoShape 25"/>
          <p:cNvSpPr>
            <a:spLocks/>
          </p:cNvSpPr>
          <p:nvPr/>
        </p:nvSpPr>
        <p:spPr bwMode="auto">
          <a:xfrm>
            <a:off x="1403350" y="1989138"/>
            <a:ext cx="503238" cy="3600450"/>
          </a:xfrm>
          <a:prstGeom prst="leftBrace">
            <a:avLst>
              <a:gd name="adj1" fmla="val 59621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76" grpId="0"/>
      <p:bldP spid="163637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A356CE9-DD3D-419F-BD14-ED52009D5CB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证明（续）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341438"/>
            <a:ext cx="8064500" cy="47069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0000CC"/>
                </a:solidFill>
              </a:rPr>
              <a:t>任取</a:t>
            </a:r>
            <a:r>
              <a:rPr lang="en-US" altLang="zh-CN">
                <a:solidFill>
                  <a:srgbClr val="0000CC"/>
                </a:solidFill>
              </a:rPr>
              <a:t>&lt;a,b&gt;∈I</a:t>
            </a:r>
            <a:r>
              <a:rPr lang="en-US" altLang="zh-CN" baseline="-25000">
                <a:solidFill>
                  <a:srgbClr val="0000CC"/>
                </a:solidFill>
              </a:rPr>
              <a:t>A</a:t>
            </a:r>
            <a:r>
              <a:rPr lang="en-US" altLang="zh-CN">
                <a:solidFill>
                  <a:srgbClr val="0000CC"/>
                </a:solidFill>
              </a:rPr>
              <a:t>oR</a:t>
            </a:r>
            <a:r>
              <a:rPr lang="zh-CN" altLang="en-US"/>
              <a:t>，其中</a:t>
            </a:r>
            <a:r>
              <a:rPr lang="en-US" altLang="zh-CN"/>
              <a:t>a∈A</a:t>
            </a:r>
            <a:r>
              <a:rPr lang="zh-CN" altLang="en-US"/>
              <a:t>，</a:t>
            </a:r>
            <a:r>
              <a:rPr lang="en-US" altLang="zh-CN"/>
              <a:t>b∈B</a:t>
            </a:r>
            <a:r>
              <a:rPr lang="zh-CN" altLang="en-US"/>
              <a:t>，由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en-US" altLang="zh-CN"/>
              <a:t>o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r>
              <a:rPr lang="zh-CN" altLang="en-US"/>
              <a:t>的定义知，存在</a:t>
            </a:r>
            <a:r>
              <a:rPr lang="en-US" altLang="zh-CN"/>
              <a:t>a∈A</a:t>
            </a:r>
            <a:r>
              <a:rPr lang="zh-CN" altLang="en-US"/>
              <a:t>，使得</a:t>
            </a:r>
            <a:r>
              <a:rPr lang="en-US" altLang="zh-CN"/>
              <a:t>&lt;a,a&gt;∈I</a:t>
            </a:r>
            <a:r>
              <a:rPr lang="en-US" altLang="zh-CN" baseline="-25000"/>
              <a:t>A</a:t>
            </a:r>
            <a:r>
              <a:rPr lang="zh-CN" altLang="en-US"/>
              <a:t>且</a:t>
            </a:r>
            <a:r>
              <a:rPr lang="en-US" altLang="zh-CN"/>
              <a:t>&lt;a,b&gt;∈R</a:t>
            </a:r>
            <a:r>
              <a:rPr lang="zh-CN" altLang="en-US"/>
              <a:t>，从而有</a:t>
            </a:r>
            <a:r>
              <a:rPr lang="en-US" altLang="zh-CN"/>
              <a:t>I</a:t>
            </a:r>
            <a:r>
              <a:rPr lang="en-US" altLang="zh-CN" baseline="-25000"/>
              <a:t>A </a:t>
            </a:r>
            <a:r>
              <a:rPr lang="en-US" altLang="zh-CN"/>
              <a:t>o</a:t>
            </a:r>
            <a:r>
              <a:rPr lang="en-US" altLang="zh-CN" baseline="-25000"/>
              <a:t> 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R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反过来，任取</a:t>
            </a:r>
            <a:r>
              <a:rPr lang="en-US" altLang="zh-CN"/>
              <a:t>&lt;a,b&gt;∈R</a:t>
            </a:r>
            <a:r>
              <a:rPr lang="zh-CN" altLang="en-US"/>
              <a:t>，由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的定义知，</a:t>
            </a:r>
            <a:r>
              <a:rPr lang="en-US" altLang="zh-CN"/>
              <a:t>&lt;a,a&gt;∈I</a:t>
            </a:r>
            <a:r>
              <a:rPr lang="en-US" altLang="zh-CN" baseline="-25000"/>
              <a:t>A</a:t>
            </a:r>
            <a:r>
              <a:rPr lang="en-US" altLang="zh-CN"/>
              <a:t> </a:t>
            </a:r>
            <a:r>
              <a:rPr lang="zh-CN" altLang="en-US"/>
              <a:t>，即</a:t>
            </a:r>
            <a:r>
              <a:rPr lang="en-US" altLang="zh-CN"/>
              <a:t>&lt;a,b&gt;∈I</a:t>
            </a:r>
            <a:r>
              <a:rPr lang="en-US" altLang="zh-CN" baseline="-25000"/>
              <a:t>A</a:t>
            </a:r>
            <a:r>
              <a:rPr lang="en-US" altLang="zh-CN"/>
              <a:t>oR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从而</a:t>
            </a:r>
            <a:r>
              <a:rPr lang="en-US" altLang="zh-CN"/>
              <a:t>RoI</a:t>
            </a:r>
            <a:r>
              <a:rPr lang="en-US" altLang="zh-CN" baseline="-25000"/>
              <a:t>A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R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于是由定理</a:t>
            </a:r>
            <a:r>
              <a:rPr lang="en-US" altLang="zh-CN"/>
              <a:t>1.2.2</a:t>
            </a:r>
            <a:r>
              <a:rPr lang="zh-CN" altLang="en-US"/>
              <a:t>知，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en-US" altLang="zh-CN"/>
              <a:t>o</a:t>
            </a:r>
            <a:r>
              <a:rPr lang="en-US" altLang="zh-CN" baseline="-25000"/>
              <a:t> 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/>
              <a:t>R 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同理可证</a:t>
            </a:r>
            <a:r>
              <a:rPr lang="en-US" altLang="zh-CN"/>
              <a:t>RoI</a:t>
            </a:r>
            <a:r>
              <a:rPr lang="en-US" altLang="zh-CN" baseline="-25000"/>
              <a:t>B </a:t>
            </a:r>
            <a:r>
              <a:rPr lang="en-US" altLang="zh-CN"/>
              <a:t>R</a:t>
            </a:r>
            <a:r>
              <a:rPr lang="zh-CN" altLang="en-US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于是</a:t>
            </a:r>
            <a:r>
              <a:rPr lang="en-US" altLang="zh-CN">
                <a:solidFill>
                  <a:srgbClr val="0000CC"/>
                </a:solidFill>
              </a:rPr>
              <a:t>I</a:t>
            </a:r>
            <a:r>
              <a:rPr lang="en-US" altLang="zh-CN" baseline="-25000">
                <a:solidFill>
                  <a:srgbClr val="0000CC"/>
                </a:solidFill>
              </a:rPr>
              <a:t>A</a:t>
            </a:r>
            <a:r>
              <a:rPr lang="en-US" altLang="zh-CN">
                <a:solidFill>
                  <a:srgbClr val="0000CC"/>
                </a:solidFill>
              </a:rPr>
              <a:t>oR=RoI</a:t>
            </a:r>
            <a:r>
              <a:rPr lang="en-US" altLang="zh-CN" baseline="-25000">
                <a:solidFill>
                  <a:srgbClr val="0000CC"/>
                </a:solidFill>
              </a:rPr>
              <a:t>B</a:t>
            </a:r>
            <a:r>
              <a:rPr lang="en-US" altLang="zh-CN">
                <a:solidFill>
                  <a:srgbClr val="0000CC"/>
                </a:solidFill>
              </a:rPr>
              <a:t>=R</a:t>
            </a:r>
            <a:r>
              <a:rPr lang="zh-CN" altLang="en-US"/>
              <a:t>得证。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40BC2FB-1DA8-432C-B32F-B942AAA6DC2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6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4200" y="1346200"/>
            <a:ext cx="8293100" cy="35115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是任意四个集合，</a:t>
            </a:r>
            <a:r>
              <a:rPr lang="en-US" altLang="zh-CN"/>
              <a:t>R</a:t>
            </a:r>
            <a:r>
              <a:rPr lang="zh-CN" altLang="en-US"/>
              <a:t>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的关系，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 baseline="-25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是从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到</a:t>
            </a:r>
            <a:r>
              <a:rPr lang="en-US" altLang="zh-CN">
                <a:solidFill>
                  <a:srgbClr val="0000FF"/>
                </a:solidFill>
              </a:rPr>
              <a:t>C</a:t>
            </a:r>
            <a:r>
              <a:rPr lang="zh-CN" altLang="en-US">
                <a:solidFill>
                  <a:srgbClr val="0000FF"/>
                </a:solidFill>
              </a:rPr>
              <a:t>的关系，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zh-CN" altLang="en-US">
                <a:solidFill>
                  <a:srgbClr val="0000FF"/>
                </a:solidFill>
              </a:rPr>
              <a:t>是从</a:t>
            </a:r>
            <a:r>
              <a:rPr lang="en-US" altLang="zh-CN">
                <a:solidFill>
                  <a:srgbClr val="0000FF"/>
                </a:solidFill>
              </a:rPr>
              <a:t>C</a:t>
            </a:r>
            <a:r>
              <a:rPr lang="zh-CN" altLang="en-US">
                <a:solidFill>
                  <a:srgbClr val="0000FF"/>
                </a:solidFill>
              </a:rPr>
              <a:t>到</a:t>
            </a:r>
            <a:r>
              <a:rPr lang="en-US" altLang="zh-CN">
                <a:solidFill>
                  <a:srgbClr val="0000FF"/>
                </a:solidFill>
              </a:rPr>
              <a:t>D</a:t>
            </a:r>
            <a:r>
              <a:rPr lang="zh-CN" altLang="en-US">
                <a:solidFill>
                  <a:srgbClr val="0000FF"/>
                </a:solidFill>
              </a:rPr>
              <a:t>的关系，则：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　</a:t>
            </a:r>
            <a:r>
              <a:rPr lang="en-US" altLang="zh-CN">
                <a:solidFill>
                  <a:srgbClr val="FF0000"/>
                </a:solidFill>
              </a:rPr>
              <a:t>1) 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(S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∪S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(R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)∪(R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　</a:t>
            </a:r>
            <a:r>
              <a:rPr lang="en-US" altLang="zh-CN">
                <a:solidFill>
                  <a:srgbClr val="FF0000"/>
                </a:solidFill>
              </a:rPr>
              <a:t>2)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(S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∩S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noProof="1">
                <a:solidFill>
                  <a:srgbClr val="FF0000"/>
                </a:solidFill>
              </a:rPr>
              <a:t>(R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)∩(R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　</a:t>
            </a:r>
            <a:r>
              <a:rPr lang="en-US" altLang="zh-CN">
                <a:solidFill>
                  <a:srgbClr val="FF0000"/>
                </a:solidFill>
              </a:rPr>
              <a:t>3)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(S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∪S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T＝(S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T)∪(S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　</a:t>
            </a:r>
            <a:r>
              <a:rPr lang="en-US" altLang="zh-CN">
                <a:solidFill>
                  <a:srgbClr val="FF0000"/>
                </a:solidFill>
              </a:rPr>
              <a:t>4)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(S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∩S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</a:t>
            </a:r>
            <a:r>
              <a:rPr lang="en-US" altLang="zh-CN" noProof="1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noProof="1">
                <a:solidFill>
                  <a:srgbClr val="FF0000"/>
                </a:solidFill>
              </a:rPr>
              <a:t>(S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T)∩(S</a:t>
            </a:r>
            <a:r>
              <a:rPr lang="en-US" altLang="zh-CN" baseline="-250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title"/>
          </p:nvPr>
        </p:nvSpPr>
        <p:spPr>
          <a:xfrm>
            <a:off x="658813" y="660400"/>
            <a:ext cx="7558087" cy="457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定理</a:t>
            </a:r>
            <a:r>
              <a:rPr lang="en-US" altLang="zh-CN">
                <a:solidFill>
                  <a:srgbClr val="0000CC"/>
                </a:solidFill>
              </a:rPr>
              <a:t>6.3.2</a:t>
            </a:r>
            <a:endParaRPr lang="en-US" altLang="zh-CN" sz="320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2F5151E-9835-484B-925E-C1FBDDA60B7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64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4200" y="1341438"/>
            <a:ext cx="8293100" cy="4794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对任意</a:t>
            </a:r>
            <a:r>
              <a:rPr kumimoji="1" lang="en-US" altLang="zh-CN">
                <a:solidFill>
                  <a:schemeClr val="tx1"/>
                </a:solidFill>
              </a:rPr>
              <a:t>&lt;b,d&gt;∈</a:t>
            </a:r>
            <a:r>
              <a:rPr kumimoji="1" lang="en-US" altLang="zh-CN" noProof="1">
                <a:solidFill>
                  <a:schemeClr val="tx1"/>
                </a:solidFill>
              </a:rPr>
              <a:t>(S</a:t>
            </a:r>
            <a:r>
              <a:rPr kumimoji="1" lang="en-US" altLang="zh-CN" baseline="-25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∩S</a:t>
            </a:r>
            <a:r>
              <a:rPr kumimoji="1" lang="en-US" altLang="zh-CN" baseline="-25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)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T</a:t>
            </a:r>
            <a:r>
              <a:rPr kumimoji="1" lang="zh-CN" altLang="en-US">
                <a:solidFill>
                  <a:schemeClr val="tx1"/>
                </a:solidFill>
              </a:rPr>
              <a:t>，则由复合运算知，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至少存在</a:t>
            </a:r>
            <a:r>
              <a:rPr kumimoji="1" lang="en-US" altLang="zh-CN">
                <a:solidFill>
                  <a:srgbClr val="FF0000"/>
                </a:solidFill>
              </a:rPr>
              <a:t>c∈</a:t>
            </a:r>
            <a:r>
              <a:rPr kumimoji="1" lang="en-US" altLang="zh-CN" noProof="1">
                <a:solidFill>
                  <a:srgbClr val="FF0000"/>
                </a:solidFill>
              </a:rPr>
              <a:t>C</a:t>
            </a:r>
            <a:r>
              <a:rPr kumimoji="1" lang="zh-CN" altLang="zh-CN"/>
              <a:t>，</a:t>
            </a:r>
            <a:r>
              <a:rPr kumimoji="1" lang="zh-CN" altLang="en-US"/>
              <a:t>使得</a:t>
            </a:r>
            <a:r>
              <a:rPr kumimoji="1" lang="en-US" altLang="zh-CN"/>
              <a:t>&lt;b,c&gt;∈</a:t>
            </a:r>
            <a:r>
              <a:rPr kumimoji="1" lang="en-US" altLang="zh-CN" noProof="1"/>
              <a:t>(S</a:t>
            </a:r>
            <a:r>
              <a:rPr kumimoji="1" lang="en-US" altLang="zh-CN" baseline="-25000"/>
              <a:t>1</a:t>
            </a:r>
            <a:r>
              <a:rPr kumimoji="1" lang="en-US" altLang="zh-CN"/>
              <a:t>∩S</a:t>
            </a:r>
            <a:r>
              <a:rPr kumimoji="1" lang="en-US" altLang="zh-CN" baseline="-25000"/>
              <a:t>2</a:t>
            </a:r>
            <a:r>
              <a:rPr kumimoji="1" lang="en-US" altLang="zh-CN"/>
              <a:t>)</a:t>
            </a:r>
            <a:r>
              <a:rPr kumimoji="1" lang="zh-CN" altLang="en-US"/>
              <a:t>，</a:t>
            </a:r>
            <a:r>
              <a:rPr kumimoji="1" lang="en-US" altLang="zh-CN"/>
              <a:t>&lt;c,d&gt;∈</a:t>
            </a:r>
            <a:r>
              <a:rPr kumimoji="1" lang="en-US" altLang="zh-CN" noProof="1"/>
              <a:t>T</a:t>
            </a:r>
            <a:r>
              <a:rPr kumimoji="1"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即：</a:t>
            </a:r>
            <a:r>
              <a:rPr kumimoji="1" lang="en-US" altLang="zh-CN"/>
              <a:t>&lt;b,c&gt;∈</a:t>
            </a:r>
            <a:r>
              <a:rPr kumimoji="1" lang="en-US" altLang="zh-CN" noProof="1"/>
              <a:t>S</a:t>
            </a:r>
            <a:r>
              <a:rPr kumimoji="1" lang="en-US" altLang="zh-CN" baseline="-25000"/>
              <a:t>1</a:t>
            </a:r>
            <a:r>
              <a:rPr kumimoji="1" lang="zh-CN" altLang="en-US"/>
              <a:t>，且</a:t>
            </a:r>
            <a:r>
              <a:rPr kumimoji="1" lang="en-US" altLang="zh-CN"/>
              <a:t>&lt;b,c&gt;∈</a:t>
            </a:r>
            <a:r>
              <a:rPr kumimoji="1" lang="en-US" altLang="zh-CN" noProof="1"/>
              <a:t>S</a:t>
            </a:r>
            <a:r>
              <a:rPr kumimoji="1" lang="en-US" altLang="zh-CN" baseline="-25000"/>
              <a:t>2</a:t>
            </a:r>
            <a:r>
              <a:rPr kumimoji="1"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因此，由</a:t>
            </a:r>
            <a:r>
              <a:rPr kumimoji="1" lang="en-US" altLang="zh-CN"/>
              <a:t>&lt;b,c&gt;∈</a:t>
            </a:r>
            <a:r>
              <a:rPr kumimoji="1" lang="en-US" altLang="zh-CN" noProof="1"/>
              <a:t>S</a:t>
            </a:r>
            <a:r>
              <a:rPr kumimoji="1" lang="en-US" altLang="zh-CN" baseline="-25000"/>
              <a:t>1</a:t>
            </a:r>
            <a:r>
              <a:rPr kumimoji="1" lang="zh-CN" altLang="en-US"/>
              <a:t>，且</a:t>
            </a:r>
            <a:r>
              <a:rPr kumimoji="1" lang="en-US" altLang="zh-CN"/>
              <a:t>&lt;c,d&gt;∈</a:t>
            </a:r>
            <a:r>
              <a:rPr kumimoji="1" lang="en-US" altLang="zh-CN" noProof="1"/>
              <a:t>T</a:t>
            </a:r>
            <a:r>
              <a:rPr kumimoji="1" lang="zh-CN" altLang="en-US"/>
              <a:t>，则有：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/>
              <a:t>&lt;b,d&gt;∈</a:t>
            </a:r>
            <a:r>
              <a:rPr kumimoji="1" lang="en-US" altLang="zh-CN" noProof="1"/>
              <a:t>(S</a:t>
            </a:r>
            <a:r>
              <a:rPr kumimoji="1" lang="en-US" altLang="zh-CN" baseline="-25000"/>
              <a:t>1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T)</a:t>
            </a:r>
            <a:r>
              <a:rPr kumimoji="1" lang="zh-CN" altLang="zh-CN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由</a:t>
            </a:r>
            <a:r>
              <a:rPr kumimoji="1" lang="en-US" altLang="zh-CN"/>
              <a:t>&lt;b,c&gt;∈</a:t>
            </a:r>
            <a:r>
              <a:rPr kumimoji="1" lang="en-US" altLang="zh-CN" noProof="1"/>
              <a:t>S</a:t>
            </a:r>
            <a:r>
              <a:rPr kumimoji="1" lang="en-US" altLang="zh-CN" baseline="-25000"/>
              <a:t>2</a:t>
            </a:r>
            <a:r>
              <a:rPr kumimoji="1" lang="zh-CN" altLang="en-US"/>
              <a:t>，且</a:t>
            </a:r>
            <a:r>
              <a:rPr kumimoji="1" lang="en-US" altLang="zh-CN"/>
              <a:t>&lt;c,d&gt;∈</a:t>
            </a:r>
            <a:r>
              <a:rPr kumimoji="1" lang="en-US" altLang="zh-CN" noProof="1"/>
              <a:t>T</a:t>
            </a:r>
            <a:r>
              <a:rPr kumimoji="1" lang="zh-CN" altLang="en-US"/>
              <a:t>，则有：</a:t>
            </a:r>
            <a:r>
              <a:rPr kumimoji="1" lang="en-US" altLang="zh-CN"/>
              <a:t>&lt;b,d&gt;∈(</a:t>
            </a:r>
            <a:r>
              <a:rPr kumimoji="1" lang="en-US" altLang="zh-CN" noProof="1"/>
              <a:t>S</a:t>
            </a:r>
            <a:r>
              <a:rPr kumimoji="1" lang="en-US" altLang="zh-CN" baseline="-25000"/>
              <a:t>2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T)。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所以，</a:t>
            </a:r>
            <a:r>
              <a:rPr kumimoji="1" lang="en-US" altLang="zh-CN"/>
              <a:t>&lt;b,d&gt;∈</a:t>
            </a:r>
            <a:r>
              <a:rPr kumimoji="1" lang="en-US" altLang="zh-CN" noProof="1"/>
              <a:t>(S</a:t>
            </a:r>
            <a:r>
              <a:rPr kumimoji="1" lang="en-US" altLang="zh-CN" baseline="-25000"/>
              <a:t>1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T)∩(S</a:t>
            </a:r>
            <a:r>
              <a:rPr kumimoji="1" lang="en-US" altLang="zh-CN" baseline="-25000" noProof="1"/>
              <a:t>2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T)。</a:t>
            </a:r>
            <a:r>
              <a:rPr kumimoji="1" lang="zh-CN" altLang="en-US" noProof="1"/>
              <a:t>即，</a:t>
            </a:r>
            <a:endParaRPr kumimoji="1" lang="en-US" altLang="en-US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kumimoji="1" lang="en-US" altLang="en-US" noProof="1"/>
              <a:t>(</a:t>
            </a:r>
            <a:r>
              <a:rPr kumimoji="1" lang="en-US" altLang="zh-CN" noProof="1"/>
              <a:t>S</a:t>
            </a:r>
            <a:r>
              <a:rPr kumimoji="1" lang="en-US" altLang="zh-CN" baseline="-25000"/>
              <a:t>1</a:t>
            </a:r>
            <a:r>
              <a:rPr kumimoji="1" lang="en-US" altLang="zh-CN"/>
              <a:t>∩S</a:t>
            </a:r>
            <a:r>
              <a:rPr kumimoji="1" lang="en-US" altLang="zh-CN" baseline="-25000"/>
              <a:t>2</a:t>
            </a:r>
            <a:r>
              <a:rPr kumimoji="1" lang="en-US" altLang="zh-CN"/>
              <a:t>)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T</a:t>
            </a:r>
            <a:r>
              <a:rPr kumimoji="1" lang="en-US" altLang="zh-CN" noProof="1">
                <a:sym typeface="Symbol" panose="05050102010706020507" pitchFamily="18" charset="2"/>
              </a:rPr>
              <a:t></a:t>
            </a:r>
            <a:r>
              <a:rPr kumimoji="1" lang="en-US" altLang="zh-CN" noProof="1"/>
              <a:t>(S</a:t>
            </a:r>
            <a:r>
              <a:rPr kumimoji="1" lang="en-US" altLang="zh-CN" baseline="-25000"/>
              <a:t>1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T)∩(S</a:t>
            </a:r>
            <a:r>
              <a:rPr kumimoji="1" lang="en-US" altLang="zh-CN" baseline="-25000"/>
              <a:t>2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T)。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title"/>
          </p:nvPr>
        </p:nvSpPr>
        <p:spPr>
          <a:xfrm>
            <a:off x="658813" y="660400"/>
            <a:ext cx="7558087" cy="457200"/>
          </a:xfrm>
        </p:spPr>
        <p:txBody>
          <a:bodyPr/>
          <a:lstStyle/>
          <a:p>
            <a:pPr eaLnBrk="1" hangingPunct="1"/>
            <a:r>
              <a:rPr kumimoji="1" lang="zh-CN" altLang="en-US"/>
              <a:t>证明：</a:t>
            </a:r>
            <a:r>
              <a:rPr kumimoji="1" lang="en-US" altLang="zh-CN"/>
              <a:t>4)</a:t>
            </a:r>
            <a:endParaRPr lang="en-US" altLang="zh-CN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6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6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6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6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6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6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59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1EABE9-D40C-4FD5-85EA-92837E52CC6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6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800" y="1343025"/>
            <a:ext cx="7772400" cy="180181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试说明下面的包含关系不一定成立。</a:t>
            </a:r>
            <a:endParaRPr lang="zh-CN" altLang="pt-BR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/>
              <a:t>（</a:t>
            </a:r>
            <a:r>
              <a:rPr lang="pt-BR" altLang="zh-CN"/>
              <a:t>1</a:t>
            </a:r>
            <a:r>
              <a:rPr lang="zh-CN" altLang="pt-BR"/>
              <a:t>）</a:t>
            </a:r>
            <a:r>
              <a:rPr lang="pt-BR" altLang="zh-CN"/>
              <a:t>(RoS</a:t>
            </a:r>
            <a:r>
              <a:rPr lang="pt-BR" altLang="zh-CN" baseline="-25000"/>
              <a:t>1</a:t>
            </a:r>
            <a:r>
              <a:rPr lang="pt-BR" altLang="zh-CN"/>
              <a:t>)∩(RoS</a:t>
            </a:r>
            <a:r>
              <a:rPr lang="pt-BR" altLang="zh-CN" baseline="-25000"/>
              <a:t>2</a:t>
            </a:r>
            <a:r>
              <a:rPr lang="pt-BR" altLang="zh-CN"/>
              <a:t>)</a:t>
            </a:r>
            <a:r>
              <a:rPr kumimoji="1" lang="pt-BR" altLang="zh-CN" noProof="1">
                <a:sym typeface="Symbol" panose="05050102010706020507" pitchFamily="18" charset="2"/>
              </a:rPr>
              <a:t></a:t>
            </a:r>
            <a:r>
              <a:rPr lang="pt-BR" altLang="zh-CN"/>
              <a:t>Ro(S</a:t>
            </a:r>
            <a:r>
              <a:rPr lang="pt-BR" altLang="zh-CN" baseline="-25000"/>
              <a:t>1</a:t>
            </a:r>
            <a:r>
              <a:rPr lang="pt-BR" altLang="zh-CN"/>
              <a:t>∩S</a:t>
            </a:r>
            <a:r>
              <a:rPr lang="pt-BR" altLang="zh-CN" baseline="-25000"/>
              <a:t>2</a:t>
            </a:r>
            <a:r>
              <a:rPr lang="pt-BR" altLang="zh-CN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/>
              <a:t>（</a:t>
            </a:r>
            <a:r>
              <a:rPr lang="pt-BR" altLang="zh-CN"/>
              <a:t>2</a:t>
            </a:r>
            <a:r>
              <a:rPr lang="zh-CN" altLang="pt-BR"/>
              <a:t>）</a:t>
            </a:r>
            <a:r>
              <a:rPr lang="pt-BR" altLang="zh-CN"/>
              <a:t>(S</a:t>
            </a:r>
            <a:r>
              <a:rPr lang="pt-BR" altLang="zh-CN" baseline="-25000"/>
              <a:t>1</a:t>
            </a:r>
            <a:r>
              <a:rPr lang="pt-BR" altLang="zh-CN"/>
              <a:t>oT)∩(S</a:t>
            </a:r>
            <a:r>
              <a:rPr lang="pt-BR" altLang="zh-CN" baseline="-25000"/>
              <a:t>2</a:t>
            </a:r>
            <a:r>
              <a:rPr lang="pt-BR" altLang="zh-CN"/>
              <a:t>oT</a:t>
            </a:r>
            <a:r>
              <a:rPr lang="pt-BR" altLang="zh-CN" b="0"/>
              <a:t>)</a:t>
            </a:r>
            <a:r>
              <a:rPr kumimoji="1" lang="pt-BR" altLang="zh-CN" noProof="1">
                <a:sym typeface="Symbol" panose="05050102010706020507" pitchFamily="18" charset="2"/>
              </a:rPr>
              <a:t></a:t>
            </a:r>
            <a:r>
              <a:rPr lang="pt-BR" altLang="zh-CN" b="0"/>
              <a:t>(</a:t>
            </a:r>
            <a:r>
              <a:rPr lang="pt-BR" altLang="zh-CN"/>
              <a:t>S</a:t>
            </a:r>
            <a:r>
              <a:rPr lang="pt-BR" altLang="zh-CN" baseline="-25000"/>
              <a:t>1</a:t>
            </a:r>
            <a:r>
              <a:rPr lang="pt-BR" altLang="zh-CN"/>
              <a:t>∩S</a:t>
            </a:r>
            <a:r>
              <a:rPr lang="pt-BR" altLang="zh-CN" baseline="-25000"/>
              <a:t>2</a:t>
            </a:r>
            <a:r>
              <a:rPr lang="pt-BR" altLang="zh-CN"/>
              <a:t>)oT</a:t>
            </a:r>
            <a:endParaRPr lang="pt-BR" altLang="zh-CN" noProof="1"/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title"/>
          </p:nvPr>
        </p:nvSpPr>
        <p:spPr>
          <a:xfrm>
            <a:off x="620713" y="652463"/>
            <a:ext cx="7558087" cy="4572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6.3.5</a:t>
            </a:r>
          </a:p>
        </p:txBody>
      </p:sp>
      <p:sp>
        <p:nvSpPr>
          <p:cNvPr id="1464324" name="Rectangle 4"/>
          <p:cNvSpPr>
            <a:spLocks noChangeArrowheads="1"/>
          </p:cNvSpPr>
          <p:nvPr/>
        </p:nvSpPr>
        <p:spPr bwMode="auto">
          <a:xfrm>
            <a:off x="685800" y="3673475"/>
            <a:ext cx="7696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分析：</a:t>
            </a:r>
            <a:r>
              <a:rPr lang="zh-CN" altLang="en-US"/>
              <a:t>如要说明某一事实</a:t>
            </a:r>
            <a:r>
              <a:rPr lang="zh-CN" altLang="en-US">
                <a:solidFill>
                  <a:srgbClr val="FF0000"/>
                </a:solidFill>
              </a:rPr>
              <a:t>不一定</a:t>
            </a:r>
            <a:r>
              <a:rPr lang="zh-CN" altLang="en-US"/>
              <a:t>成立，则可举一反例加以说明。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2" grpId="0" build="p" autoUpdateAnimBg="0"/>
      <p:bldP spid="1464324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FBFD702-B5E0-4ED4-A49D-23EFC0559B26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6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569325" cy="4794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＝</a:t>
            </a:r>
            <a:r>
              <a:rPr lang="en-US" altLang="zh-CN"/>
              <a:t>{a}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＝</a:t>
            </a:r>
            <a:r>
              <a:rPr lang="en-US" altLang="zh-CN"/>
              <a:t>{b</a:t>
            </a:r>
            <a:r>
              <a:rPr lang="en-US" altLang="zh-CN" baseline="-25000"/>
              <a:t>1</a:t>
            </a:r>
            <a:r>
              <a:rPr lang="en-US" altLang="zh-CN"/>
              <a:t>,b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＝</a:t>
            </a:r>
            <a:r>
              <a:rPr lang="en-US" altLang="zh-CN"/>
              <a:t>{c}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关系</a:t>
            </a:r>
            <a:r>
              <a:rPr lang="en-US" altLang="zh-CN"/>
              <a:t>R,S</a:t>
            </a:r>
            <a:r>
              <a:rPr lang="en-US" altLang="zh-CN" baseline="-25000"/>
              <a:t>1</a:t>
            </a:r>
            <a:r>
              <a:rPr lang="en-US" altLang="zh-CN"/>
              <a:t>,S</a:t>
            </a:r>
            <a:r>
              <a:rPr lang="en-US" altLang="zh-CN" baseline="-25000"/>
              <a:t>2</a:t>
            </a:r>
            <a:r>
              <a:rPr lang="zh-CN" altLang="en-US"/>
              <a:t>定义如下：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R</a:t>
            </a:r>
            <a:r>
              <a:rPr lang="zh-CN" altLang="en-US"/>
              <a:t>＝</a:t>
            </a:r>
            <a:r>
              <a:rPr lang="en-US" altLang="zh-CN"/>
              <a:t>{&lt;a, b</a:t>
            </a:r>
            <a:r>
              <a:rPr lang="en-US" altLang="zh-CN" baseline="-25000"/>
              <a:t>1</a:t>
            </a:r>
            <a:r>
              <a:rPr lang="en-US" altLang="zh-CN"/>
              <a:t>&gt;, &lt;a,b</a:t>
            </a:r>
            <a:r>
              <a:rPr lang="en-US" altLang="zh-CN" baseline="-25000"/>
              <a:t>2</a:t>
            </a:r>
            <a:r>
              <a:rPr lang="en-US" altLang="zh-CN"/>
              <a:t>&gt;}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zh-CN" altLang="en-US"/>
              <a:t>＝</a:t>
            </a:r>
            <a:r>
              <a:rPr lang="en-US" altLang="zh-CN"/>
              <a:t>{&lt;b</a:t>
            </a:r>
            <a:r>
              <a:rPr lang="en-US" altLang="zh-CN" baseline="-25000"/>
              <a:t>1</a:t>
            </a:r>
            <a:r>
              <a:rPr lang="en-US" altLang="zh-CN"/>
              <a:t>,c&gt;}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{&lt;b</a:t>
            </a:r>
            <a:r>
              <a:rPr lang="en-US" altLang="zh-CN" baseline="-25000"/>
              <a:t>2</a:t>
            </a:r>
            <a:r>
              <a:rPr lang="en-US" altLang="zh-CN"/>
              <a:t>,c&gt;}</a:t>
            </a:r>
            <a:endParaRPr lang="zh-CN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则由于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∩S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Φ</a:t>
            </a:r>
            <a:r>
              <a:rPr lang="zh-CN" altLang="en-US"/>
              <a:t>，所以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>
                <a:solidFill>
                  <a:srgbClr val="FF0000"/>
                </a:solidFill>
              </a:rPr>
              <a:t>(S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∩S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noProof="1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l-GR" altLang="zh-CN" noProof="1">
                <a:solidFill>
                  <a:srgbClr val="FF0000"/>
                </a:solidFill>
              </a:rPr>
              <a:t>Φ ＝Φ</a:t>
            </a:r>
            <a:r>
              <a:rPr lang="zh-CN" altLang="zh-CN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但</a:t>
            </a:r>
            <a:r>
              <a:rPr lang="zh-CN" altLang="en-US" noProof="1">
                <a:solidFill>
                  <a:srgbClr val="0000CC"/>
                </a:solidFill>
              </a:rPr>
              <a:t>(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CC"/>
                </a:solidFill>
              </a:rPr>
              <a:t>S</a:t>
            </a:r>
            <a:r>
              <a:rPr lang="en-US" altLang="zh-CN" baseline="-25000">
                <a:solidFill>
                  <a:srgbClr val="0000CC"/>
                </a:solidFill>
              </a:rPr>
              <a:t>1</a:t>
            </a:r>
            <a:r>
              <a:rPr lang="en-US" altLang="zh-CN" noProof="1">
                <a:solidFill>
                  <a:srgbClr val="0000CC"/>
                </a:solidFill>
              </a:rPr>
              <a:t>)＝{&lt;</a:t>
            </a:r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en-US" altLang="zh-CN" noProof="1">
                <a:solidFill>
                  <a:srgbClr val="0000CC"/>
                </a:solidFill>
              </a:rPr>
              <a:t>,</a:t>
            </a:r>
            <a:r>
              <a:rPr lang="en-US" altLang="zh-CN">
                <a:solidFill>
                  <a:srgbClr val="0000CC"/>
                </a:solidFill>
              </a:rPr>
              <a:t>c</a:t>
            </a:r>
            <a:r>
              <a:rPr lang="en-US" altLang="zh-CN" noProof="1">
                <a:solidFill>
                  <a:srgbClr val="0000CC"/>
                </a:solidFill>
              </a:rPr>
              <a:t>&gt;},(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CC"/>
                </a:solidFill>
              </a:rPr>
              <a:t>S</a:t>
            </a:r>
            <a:r>
              <a:rPr lang="en-US" altLang="zh-CN" baseline="-25000">
                <a:solidFill>
                  <a:srgbClr val="0000CC"/>
                </a:solidFill>
              </a:rPr>
              <a:t>2</a:t>
            </a:r>
            <a:r>
              <a:rPr lang="en-US" altLang="zh-CN" noProof="1">
                <a:solidFill>
                  <a:srgbClr val="0000CC"/>
                </a:solidFill>
              </a:rPr>
              <a:t>)＝{&lt;</a:t>
            </a:r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en-US" altLang="zh-CN" noProof="1">
                <a:solidFill>
                  <a:srgbClr val="0000CC"/>
                </a:solidFill>
              </a:rPr>
              <a:t>,</a:t>
            </a:r>
            <a:r>
              <a:rPr lang="en-US" altLang="zh-CN">
                <a:solidFill>
                  <a:srgbClr val="0000CC"/>
                </a:solidFill>
              </a:rPr>
              <a:t>c</a:t>
            </a:r>
            <a:r>
              <a:rPr lang="en-US" altLang="zh-CN" noProof="1">
                <a:solidFill>
                  <a:srgbClr val="0000CC"/>
                </a:solidFill>
              </a:rPr>
              <a:t>&gt;}，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所以 </a:t>
            </a:r>
            <a:r>
              <a:rPr lang="zh-CN" altLang="en-US" noProof="1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 noProof="1">
                <a:solidFill>
                  <a:srgbClr val="FF0000"/>
                </a:solidFill>
              </a:rPr>
              <a:t>) ∩(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 noProof="1">
                <a:solidFill>
                  <a:srgbClr val="FF0000"/>
                </a:solidFill>
              </a:rPr>
              <a:t>)</a:t>
            </a:r>
            <a:r>
              <a:rPr lang="zh-CN" altLang="en-US" baseline="30000">
                <a:solidFill>
                  <a:srgbClr val="FF0000"/>
                </a:solidFill>
              </a:rPr>
              <a:t>＝ </a:t>
            </a:r>
            <a:r>
              <a:rPr lang="zh-CN" altLang="zh-CN" noProof="1">
                <a:solidFill>
                  <a:srgbClr val="FF0000"/>
                </a:solidFill>
              </a:rPr>
              <a:t>{&lt;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noProof="1">
                <a:solidFill>
                  <a:srgbClr val="FF0000"/>
                </a:solidFill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 noProof="1">
                <a:solidFill>
                  <a:srgbClr val="FF0000"/>
                </a:solidFill>
              </a:rPr>
              <a:t>&gt;}，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即 </a:t>
            </a:r>
            <a:r>
              <a:rPr lang="pt-BR" altLang="zh-CN"/>
              <a:t>(RoS</a:t>
            </a:r>
            <a:r>
              <a:rPr lang="pt-BR" altLang="zh-CN" baseline="-25000"/>
              <a:t>1</a:t>
            </a:r>
            <a:r>
              <a:rPr lang="pt-BR" altLang="zh-CN"/>
              <a:t>)∩(RoS</a:t>
            </a:r>
            <a:r>
              <a:rPr lang="pt-BR" altLang="zh-CN" baseline="-25000"/>
              <a:t>2</a:t>
            </a:r>
            <a:r>
              <a:rPr lang="pt-BR" altLang="zh-CN"/>
              <a:t>)</a:t>
            </a:r>
            <a:r>
              <a:rPr kumimoji="1" lang="en-US" altLang="zh-CN">
                <a:sym typeface="Symbol" panose="05050102010706020507" pitchFamily="18" charset="2"/>
              </a:rPr>
              <a:t>  </a:t>
            </a:r>
            <a:r>
              <a:rPr lang="pt-BR" altLang="zh-CN"/>
              <a:t>Ro(S</a:t>
            </a:r>
            <a:r>
              <a:rPr lang="pt-BR" altLang="zh-CN" baseline="-25000"/>
              <a:t>1</a:t>
            </a:r>
            <a:r>
              <a:rPr lang="pt-BR" altLang="zh-CN"/>
              <a:t>∩S</a:t>
            </a:r>
            <a:r>
              <a:rPr lang="pt-BR" altLang="zh-CN" baseline="-25000"/>
              <a:t>2</a:t>
            </a:r>
            <a:r>
              <a:rPr lang="pt-BR" altLang="zh-CN"/>
              <a:t>)</a:t>
            </a:r>
            <a:r>
              <a:rPr lang="zh-CN" altLang="pt-BR"/>
              <a:t>，</a:t>
            </a:r>
            <a:endParaRPr lang="zh-CN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这</a:t>
            </a:r>
            <a:r>
              <a:rPr lang="zh-CN" altLang="en-US">
                <a:solidFill>
                  <a:srgbClr val="FF0000"/>
                </a:solidFill>
              </a:rPr>
              <a:t>说明</a:t>
            </a:r>
            <a:r>
              <a:rPr lang="pt-BR" altLang="zh-CN">
                <a:solidFill>
                  <a:srgbClr val="FF0000"/>
                </a:solidFill>
              </a:rPr>
              <a:t>(RoS</a:t>
            </a:r>
            <a:r>
              <a:rPr lang="pt-BR" altLang="zh-CN" baseline="-25000">
                <a:solidFill>
                  <a:srgbClr val="FF0000"/>
                </a:solidFill>
              </a:rPr>
              <a:t>1</a:t>
            </a:r>
            <a:r>
              <a:rPr lang="pt-BR" altLang="zh-CN">
                <a:solidFill>
                  <a:srgbClr val="FF0000"/>
                </a:solidFill>
              </a:rPr>
              <a:t>)∩(RoS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)</a:t>
            </a:r>
            <a:r>
              <a:rPr kumimoji="1" lang="pt-BR" altLang="zh-CN" noProof="1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pt-BR" altLang="zh-CN">
                <a:solidFill>
                  <a:srgbClr val="FF0000"/>
                </a:solidFill>
              </a:rPr>
              <a:t>Ro(S</a:t>
            </a:r>
            <a:r>
              <a:rPr lang="pt-BR" altLang="zh-CN" baseline="-25000">
                <a:solidFill>
                  <a:srgbClr val="FF0000"/>
                </a:solidFill>
              </a:rPr>
              <a:t>1</a:t>
            </a:r>
            <a:r>
              <a:rPr lang="pt-BR" altLang="zh-CN">
                <a:solidFill>
                  <a:srgbClr val="FF0000"/>
                </a:solidFill>
              </a:rPr>
              <a:t>∩S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)</a:t>
            </a:r>
            <a:r>
              <a:rPr lang="zh-CN" altLang="pt-BR">
                <a:solidFill>
                  <a:srgbClr val="FF0000"/>
                </a:solidFill>
              </a:rPr>
              <a:t>不一定成立。</a:t>
            </a:r>
            <a:endParaRPr lang="zh-CN" altLang="zh-CN" noProof="1">
              <a:solidFill>
                <a:srgbClr val="FF0000"/>
              </a:solidFill>
            </a:endParaRP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20713" y="652463"/>
            <a:ext cx="7558087" cy="457200"/>
          </a:xfrm>
        </p:spPr>
        <p:txBody>
          <a:bodyPr/>
          <a:lstStyle/>
          <a:p>
            <a:pPr eaLnBrk="1" hangingPunct="1"/>
            <a:r>
              <a:rPr lang="zh-CN" altLang="en-US"/>
              <a:t>解（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aphicFrame>
        <p:nvGraphicFramePr>
          <p:cNvPr id="1466373" name="Object 5"/>
          <p:cNvGraphicFramePr>
            <a:graphicFrameLocks noChangeAspect="1"/>
          </p:cNvGraphicFramePr>
          <p:nvPr/>
        </p:nvGraphicFramePr>
        <p:xfrm>
          <a:off x="3295650" y="5135563"/>
          <a:ext cx="400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9" name="Equation" r:id="rId4" imgW="164814" imgH="177492" progId="Equation.DSMT4">
                  <p:embed/>
                </p:oleObj>
              </mc:Choice>
              <mc:Fallback>
                <p:oleObj name="Equation" r:id="rId4" imgW="164814" imgH="17749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5135563"/>
                        <a:ext cx="400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0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E22B578-8EC1-404A-B6E1-0F7D67DA6CB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137525" cy="4794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＝</a:t>
            </a:r>
            <a:r>
              <a:rPr lang="en-US" altLang="zh-CN"/>
              <a:t>{a}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＝</a:t>
            </a:r>
            <a:r>
              <a:rPr lang="en-US" altLang="zh-CN"/>
              <a:t>{b</a:t>
            </a:r>
            <a:r>
              <a:rPr lang="en-US" altLang="zh-CN" baseline="-25000"/>
              <a:t>1</a:t>
            </a:r>
            <a:r>
              <a:rPr lang="en-US" altLang="zh-CN"/>
              <a:t>,b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＝</a:t>
            </a:r>
            <a:r>
              <a:rPr lang="en-US" altLang="zh-CN"/>
              <a:t>{c}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关系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定义如下：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zh-CN" altLang="en-US"/>
              <a:t>＝</a:t>
            </a:r>
            <a:r>
              <a:rPr lang="en-US" altLang="zh-CN"/>
              <a:t>{&lt;a,b</a:t>
            </a:r>
            <a:r>
              <a:rPr lang="en-US" altLang="zh-CN" baseline="-25000"/>
              <a:t>1</a:t>
            </a:r>
            <a:r>
              <a:rPr lang="en-US" altLang="zh-CN"/>
              <a:t>&gt;}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{&lt;a,b</a:t>
            </a:r>
            <a:r>
              <a:rPr lang="en-US" altLang="zh-CN" baseline="-25000"/>
              <a:t>2</a:t>
            </a:r>
            <a:r>
              <a:rPr lang="en-US" altLang="zh-CN"/>
              <a:t>&gt;}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＝</a:t>
            </a:r>
            <a:r>
              <a:rPr lang="en-US" altLang="zh-CN"/>
              <a:t>{&lt;b</a:t>
            </a:r>
            <a:r>
              <a:rPr lang="en-US" altLang="zh-CN" baseline="-25000"/>
              <a:t>1</a:t>
            </a:r>
            <a:r>
              <a:rPr lang="en-US" altLang="zh-CN"/>
              <a:t>,c&gt;,&lt;b</a:t>
            </a:r>
            <a:r>
              <a:rPr lang="en-US" altLang="zh-CN" baseline="-25000"/>
              <a:t>2</a:t>
            </a:r>
            <a:r>
              <a:rPr lang="en-US" altLang="zh-CN"/>
              <a:t>,c&gt;}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则由于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∩S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Φ</a:t>
            </a:r>
            <a:r>
              <a:rPr lang="zh-CN" altLang="en-US"/>
              <a:t>，所以</a:t>
            </a:r>
            <a:r>
              <a:rPr lang="en-US" altLang="zh-CN">
                <a:solidFill>
                  <a:srgbClr val="FF0000"/>
                </a:solidFill>
              </a:rPr>
              <a:t>(S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∩S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T＝</a:t>
            </a:r>
            <a:r>
              <a:rPr lang="el-GR" altLang="zh-CN" noProof="1">
                <a:solidFill>
                  <a:srgbClr val="FF0000"/>
                </a:solidFill>
              </a:rPr>
              <a:t>Φ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T＝</a:t>
            </a:r>
            <a:r>
              <a:rPr lang="el-GR" altLang="zh-CN" noProof="1">
                <a:solidFill>
                  <a:srgbClr val="FF0000"/>
                </a:solidFill>
              </a:rPr>
              <a:t>Φ</a:t>
            </a:r>
            <a:r>
              <a:rPr lang="zh-CN" altLang="zh-CN">
                <a:solidFill>
                  <a:srgbClr val="FF0000"/>
                </a:solidFill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但</a:t>
            </a:r>
            <a:r>
              <a:rPr lang="zh-CN" altLang="en-US" noProof="1">
                <a:solidFill>
                  <a:srgbClr val="0000CC"/>
                </a:solidFill>
              </a:rPr>
              <a:t>(</a:t>
            </a:r>
            <a:r>
              <a:rPr lang="en-US" altLang="zh-CN" noProof="1">
                <a:solidFill>
                  <a:srgbClr val="0000CC"/>
                </a:solidFill>
              </a:rPr>
              <a:t>S</a:t>
            </a:r>
            <a:r>
              <a:rPr lang="en-US" altLang="zh-CN" baseline="-25000">
                <a:solidFill>
                  <a:srgbClr val="0000CC"/>
                </a:solidFill>
              </a:rPr>
              <a:t>1</a:t>
            </a:r>
            <a:r>
              <a:rPr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CC"/>
                </a:solidFill>
              </a:rPr>
              <a:t>T)＝{&lt;a,c&gt;}</a:t>
            </a:r>
            <a:r>
              <a:rPr lang="zh-CN" altLang="zh-CN">
                <a:solidFill>
                  <a:srgbClr val="0000CC"/>
                </a:solidFill>
              </a:rPr>
              <a:t>，</a:t>
            </a:r>
            <a:r>
              <a:rPr lang="en-US" altLang="zh-CN" noProof="1">
                <a:solidFill>
                  <a:srgbClr val="0000CC"/>
                </a:solidFill>
              </a:rPr>
              <a:t>(S</a:t>
            </a:r>
            <a:r>
              <a:rPr lang="en-US" altLang="zh-CN" baseline="-25000">
                <a:solidFill>
                  <a:srgbClr val="0000CC"/>
                </a:solidFill>
              </a:rPr>
              <a:t>2</a:t>
            </a:r>
            <a:r>
              <a:rPr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0000CC"/>
                </a:solidFill>
              </a:rPr>
              <a:t>T)＝{&lt;a,c&gt;}，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所以</a:t>
            </a:r>
            <a:r>
              <a:rPr lang="zh-CN" altLang="en-US" noProof="1">
                <a:solidFill>
                  <a:srgbClr val="FF0000"/>
                </a:solidFill>
              </a:rPr>
              <a:t>(</a:t>
            </a:r>
            <a:r>
              <a:rPr lang="en-US" altLang="zh-CN" noProof="1">
                <a:solidFill>
                  <a:srgbClr val="FF0000"/>
                </a:solidFill>
              </a:rPr>
              <a:t>S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T)∩(S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FF0000"/>
                </a:solidFill>
              </a:rPr>
              <a:t>T)</a:t>
            </a:r>
            <a:r>
              <a:rPr lang="zh-CN" altLang="en-US" baseline="30000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{&lt;a,c&gt;}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即</a:t>
            </a:r>
            <a:r>
              <a:rPr lang="en-US" altLang="zh-CN"/>
              <a:t>(S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T)∩(S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T)</a:t>
            </a: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noProof="1"/>
              <a:t>(S</a:t>
            </a:r>
            <a:r>
              <a:rPr lang="en-US" altLang="zh-CN" baseline="-25000"/>
              <a:t>1</a:t>
            </a:r>
            <a:r>
              <a:rPr lang="en-US" altLang="zh-CN"/>
              <a:t>∩S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</a:t>
            </a:r>
            <a:r>
              <a:rPr lang="en-US" altLang="zh-CN" noProof="1"/>
              <a:t>T，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这</a:t>
            </a:r>
            <a:r>
              <a:rPr lang="zh-CN" altLang="en-US">
                <a:solidFill>
                  <a:srgbClr val="0000CC"/>
                </a:solidFill>
              </a:rPr>
              <a:t>说明</a:t>
            </a:r>
            <a:r>
              <a:rPr lang="pt-BR" altLang="zh-CN">
                <a:solidFill>
                  <a:srgbClr val="0000CC"/>
                </a:solidFill>
              </a:rPr>
              <a:t>(S</a:t>
            </a:r>
            <a:r>
              <a:rPr lang="pt-BR" altLang="zh-CN" baseline="-25000">
                <a:solidFill>
                  <a:srgbClr val="0000CC"/>
                </a:solidFill>
              </a:rPr>
              <a:t>1</a:t>
            </a:r>
            <a:r>
              <a:rPr lang="pt-BR" altLang="zh-CN">
                <a:solidFill>
                  <a:srgbClr val="0000CC"/>
                </a:solidFill>
              </a:rPr>
              <a:t>oT)∩(S</a:t>
            </a:r>
            <a:r>
              <a:rPr lang="pt-BR" altLang="zh-CN" baseline="-25000">
                <a:solidFill>
                  <a:srgbClr val="0000CC"/>
                </a:solidFill>
              </a:rPr>
              <a:t>2</a:t>
            </a:r>
            <a:r>
              <a:rPr lang="pt-BR" altLang="zh-CN">
                <a:solidFill>
                  <a:srgbClr val="0000CC"/>
                </a:solidFill>
              </a:rPr>
              <a:t>oT</a:t>
            </a:r>
            <a:r>
              <a:rPr lang="pt-BR" altLang="zh-CN" b="0">
                <a:solidFill>
                  <a:srgbClr val="0000CC"/>
                </a:solidFill>
              </a:rPr>
              <a:t>)</a:t>
            </a:r>
            <a:r>
              <a:rPr kumimoji="1" lang="pt-BR" altLang="zh-CN" noProof="1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lang="pt-BR" altLang="zh-CN" b="0">
                <a:solidFill>
                  <a:srgbClr val="0000CC"/>
                </a:solidFill>
              </a:rPr>
              <a:t>(</a:t>
            </a:r>
            <a:r>
              <a:rPr lang="pt-BR" altLang="zh-CN">
                <a:solidFill>
                  <a:srgbClr val="0000CC"/>
                </a:solidFill>
              </a:rPr>
              <a:t>S</a:t>
            </a:r>
            <a:r>
              <a:rPr lang="pt-BR" altLang="zh-CN" baseline="-25000">
                <a:solidFill>
                  <a:srgbClr val="0000CC"/>
                </a:solidFill>
              </a:rPr>
              <a:t>1</a:t>
            </a:r>
            <a:r>
              <a:rPr lang="pt-BR" altLang="zh-CN">
                <a:solidFill>
                  <a:srgbClr val="0000CC"/>
                </a:solidFill>
              </a:rPr>
              <a:t>∩S</a:t>
            </a:r>
            <a:r>
              <a:rPr lang="pt-BR" altLang="zh-CN" baseline="-25000">
                <a:solidFill>
                  <a:srgbClr val="0000CC"/>
                </a:solidFill>
              </a:rPr>
              <a:t>2</a:t>
            </a:r>
            <a:r>
              <a:rPr lang="pt-BR" altLang="zh-CN">
                <a:solidFill>
                  <a:srgbClr val="0000CC"/>
                </a:solidFill>
              </a:rPr>
              <a:t>)oT</a:t>
            </a:r>
            <a:r>
              <a:rPr lang="zh-CN" altLang="pt-BR">
                <a:solidFill>
                  <a:srgbClr val="0000CC"/>
                </a:solidFill>
              </a:rPr>
              <a:t>不一定成立。</a:t>
            </a:r>
            <a:endParaRPr lang="zh-CN" altLang="zh-CN" noProof="1">
              <a:solidFill>
                <a:srgbClr val="0000CC"/>
              </a:solidFill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title"/>
          </p:nvPr>
        </p:nvSpPr>
        <p:spPr>
          <a:xfrm>
            <a:off x="620713" y="652463"/>
            <a:ext cx="7558087" cy="457200"/>
          </a:xfrm>
        </p:spPr>
        <p:txBody>
          <a:bodyPr/>
          <a:lstStyle/>
          <a:p>
            <a:pPr eaLnBrk="1" hangingPunct="1"/>
            <a:r>
              <a:rPr lang="zh-CN" altLang="en-US"/>
              <a:t>解（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1468421" name="Object 5"/>
          <p:cNvGraphicFramePr>
            <a:graphicFrameLocks noChangeAspect="1"/>
          </p:cNvGraphicFramePr>
          <p:nvPr/>
        </p:nvGraphicFramePr>
        <p:xfrm>
          <a:off x="3492500" y="5027613"/>
          <a:ext cx="454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Equation" r:id="rId4" imgW="164814" imgH="177492" progId="Equation.DSMT4">
                  <p:embed/>
                </p:oleObj>
              </mc:Choice>
              <mc:Fallback>
                <p:oleObj name="Equation" r:id="rId4" imgW="164814" imgH="17749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27613"/>
                        <a:ext cx="454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8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8B2EAEF-1144-4194-BA26-D909EC3C69A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说　明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8263"/>
            <a:ext cx="7696200" cy="33401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Char char="§"/>
            </a:pPr>
            <a:r>
              <a:rPr lang="zh-CN" altLang="en-US">
                <a:latin typeface="宋体" panose="02010600030101010101" pitchFamily="2" charset="-122"/>
              </a:rPr>
              <a:t>如果说明某事实一定成立，则一定加以证明。</a:t>
            </a:r>
          </a:p>
          <a:p>
            <a:pPr marL="533400" indent="-533400" eaLnBrk="1" hangingPunct="1">
              <a:buFont typeface="Wingdings" panose="05000000000000000000" pitchFamily="2" charset="2"/>
              <a:buChar char="§"/>
            </a:pPr>
            <a:r>
              <a:rPr lang="zh-CN" altLang="en-US">
                <a:latin typeface="宋体" panose="02010600030101010101" pitchFamily="2" charset="-122"/>
              </a:rPr>
              <a:t>如要说明某一事实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不一定</a:t>
            </a:r>
            <a:r>
              <a:rPr lang="zh-CN" altLang="en-US">
                <a:latin typeface="宋体" panose="02010600030101010101" pitchFamily="2" charset="-122"/>
              </a:rPr>
              <a:t>成立，则可举一反例加以说明。</a:t>
            </a:r>
          </a:p>
          <a:p>
            <a:pPr marL="533400" indent="-533400" eaLnBrk="1" hangingPunct="1">
              <a:buFont typeface="Wingdings" panose="05000000000000000000" pitchFamily="2" charset="2"/>
              <a:buChar char="§"/>
            </a:pPr>
            <a:r>
              <a:rPr lang="zh-CN" altLang="en-US">
                <a:latin typeface="宋体" panose="02010600030101010101" pitchFamily="2" charset="-122"/>
              </a:rPr>
              <a:t>如要说明某事实一定不成立，则也一定加以证明。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7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C109521-ACE2-4879-9C99-6191C11F501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72514" name="Rectangle 2"/>
          <p:cNvSpPr>
            <a:spLocks noGrp="1" noChangeArrowheads="1"/>
          </p:cNvSpPr>
          <p:nvPr>
            <p:ph/>
          </p:nvPr>
        </p:nvSpPr>
        <p:spPr>
          <a:xfrm>
            <a:off x="468313" y="1325563"/>
            <a:ext cx="8351837" cy="2903537"/>
          </a:xfrm>
        </p:spPr>
        <p:txBody>
          <a:bodyPr lIns="0" tIns="0" rIns="0" bIns="0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6.3.2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是两个集合，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的关系，则从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A</a:t>
            </a:r>
            <a:r>
              <a:rPr lang="zh-CN" altLang="en-US"/>
              <a:t>的关系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  <a:r>
              <a:rPr lang="en-US" altLang="zh-CN" noProof="1">
                <a:solidFill>
                  <a:srgbClr val="0000FF"/>
                </a:solidFill>
                <a:latin typeface="宋体" panose="02010600030101010101" pitchFamily="2" charset="-122"/>
              </a:rPr>
              <a:t>R</a:t>
            </a:r>
            <a:r>
              <a:rPr lang="en-US" altLang="zh-CN" baseline="30000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{&lt;b,a&gt;|&lt;a,b&gt;</a:t>
            </a:r>
            <a:r>
              <a:rPr lang="en-US" altLang="zh-CN" sz="3200">
                <a:solidFill>
                  <a:srgbClr val="0000FF"/>
                </a:solidFill>
              </a:rPr>
              <a:t>∈</a:t>
            </a:r>
            <a:r>
              <a:rPr lang="en-US" altLang="zh-CN" noProof="1">
                <a:solidFill>
                  <a:srgbClr val="0000FF"/>
                </a:solidFill>
                <a:latin typeface="宋体" panose="02010600030101010101" pitchFamily="2" charset="-122"/>
              </a:rPr>
              <a:t>R}</a:t>
            </a:r>
            <a:endParaRPr lang="en-US" altLang="zh-CN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>
                <a:latin typeface="宋体" panose="02010600030101010101" pitchFamily="2" charset="-122"/>
              </a:rPr>
              <a:t>称为</a:t>
            </a:r>
            <a:r>
              <a:rPr lang="en-US" altLang="zh-CN" noProof="1">
                <a:latin typeface="宋体" panose="02010600030101010101" pitchFamily="2" charset="-122"/>
              </a:rPr>
              <a:t>R</a:t>
            </a:r>
            <a:r>
              <a:rPr lang="zh-CN" altLang="en-US" noProof="1">
                <a:latin typeface="宋体" panose="02010600030101010101" pitchFamily="2" charset="-122"/>
              </a:rPr>
              <a:t>的</a:t>
            </a:r>
            <a:r>
              <a:rPr lang="zh-CN" altLang="en-US" noProof="1">
                <a:solidFill>
                  <a:srgbClr val="FF0000"/>
                </a:solidFill>
                <a:latin typeface="宋体" panose="02010600030101010101" pitchFamily="2" charset="-122"/>
              </a:rPr>
              <a:t>逆关系</a:t>
            </a:r>
            <a:r>
              <a:rPr lang="en-US" altLang="zh-CN"/>
              <a:t>(InverseRelation)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>
                <a:latin typeface="宋体" panose="02010600030101010101" pitchFamily="2" charset="-122"/>
              </a:rPr>
              <a:t>运算“-1”称为</a:t>
            </a:r>
            <a:r>
              <a:rPr lang="zh-CN" altLang="en-US" noProof="1">
                <a:solidFill>
                  <a:srgbClr val="FF0000"/>
                </a:solidFill>
                <a:latin typeface="宋体" panose="02010600030101010101" pitchFamily="2" charset="-122"/>
              </a:rPr>
              <a:t>逆运算</a:t>
            </a:r>
            <a:r>
              <a:rPr lang="en-US" altLang="zh-CN"/>
              <a:t>(InverseOperation) </a:t>
            </a:r>
            <a:r>
              <a:rPr lang="zh-CN" altLang="en-US">
                <a:solidFill>
                  <a:srgbClr val="FF66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6.3.2 </a:t>
            </a:r>
            <a:r>
              <a:rPr lang="zh-CN" altLang="en-US" noProof="1"/>
              <a:t>关系的</a:t>
            </a:r>
            <a:r>
              <a:rPr lang="zh-CN" altLang="en-US"/>
              <a:t>逆运算</a:t>
            </a:r>
          </a:p>
        </p:txBody>
      </p:sp>
      <p:sp>
        <p:nvSpPr>
          <p:cNvPr id="1472516" name="Rectangle 4"/>
          <p:cNvSpPr>
            <a:spLocks noChangeArrowheads="1"/>
          </p:cNvSpPr>
          <p:nvPr/>
        </p:nvSpPr>
        <p:spPr bwMode="auto">
          <a:xfrm>
            <a:off x="468313" y="4292600"/>
            <a:ext cx="83518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注意：</a:t>
            </a:r>
            <a:r>
              <a:rPr kumimoji="1" lang="zh-CN" altLang="en-US">
                <a:solidFill>
                  <a:srgbClr val="0000FF"/>
                </a:solidFill>
              </a:rPr>
              <a:t>关系是一种集合，逆关系也是一种集合。</a:t>
            </a:r>
            <a:endParaRPr kumimoji="1" lang="en-US" altLang="zh-CN">
              <a:solidFill>
                <a:srgbClr val="0000FF"/>
              </a:solidFill>
            </a:endParaRP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如果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是一个关系，则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-1</a:t>
            </a:r>
            <a:r>
              <a:rPr kumimoji="1" lang="zh-CN" altLang="en-US">
                <a:solidFill>
                  <a:schemeClr val="tx1"/>
                </a:solidFill>
              </a:rPr>
              <a:t>和　都是关系，但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-1</a:t>
            </a:r>
            <a:r>
              <a:rPr kumimoji="1" lang="zh-CN" altLang="en-US">
                <a:solidFill>
                  <a:schemeClr val="tx1"/>
                </a:solidFill>
              </a:rPr>
              <a:t>和　是完全不同的两种关系，千万不要混淆。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若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sz="3200" noProof="1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 sz="3200">
                <a:solidFill>
                  <a:srgbClr val="0000CC"/>
                </a:solidFill>
                <a:sym typeface="Symbol" panose="05050102010706020507" pitchFamily="18" charset="2"/>
              </a:rPr>
              <a:t>A×B</a:t>
            </a:r>
            <a:r>
              <a:rPr kumimoji="1" lang="zh-CN" altLang="en-US" sz="3200">
                <a:solidFill>
                  <a:srgbClr val="0000CC"/>
                </a:solidFill>
                <a:sym typeface="Symbol" panose="05050102010706020507" pitchFamily="18" charset="2"/>
              </a:rPr>
              <a:t>，则</a:t>
            </a:r>
            <a:r>
              <a:rPr kumimoji="1" lang="en-US" altLang="zh-CN">
                <a:solidFill>
                  <a:schemeClr val="tx1"/>
                </a:solidFill>
              </a:rPr>
              <a:t>  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 sz="3200">
                <a:solidFill>
                  <a:srgbClr val="0000CC"/>
                </a:solidFill>
                <a:sym typeface="Symbol" panose="05050102010706020507" pitchFamily="18" charset="2"/>
              </a:rPr>
              <a:t>A×B</a:t>
            </a:r>
            <a:r>
              <a:rPr kumimoji="1" lang="zh-CN" altLang="en-US" sz="3200">
                <a:solidFill>
                  <a:srgbClr val="0000CC"/>
                </a:solidFill>
                <a:sym typeface="Symbol" panose="05050102010706020507" pitchFamily="18" charset="2"/>
              </a:rPr>
              <a:t>－</a:t>
            </a:r>
            <a:r>
              <a:rPr kumimoji="1" lang="en-US" altLang="zh-CN" sz="3200">
                <a:solidFill>
                  <a:srgbClr val="0000CC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sz="3200" noProof="1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 sz="3200">
                <a:solidFill>
                  <a:srgbClr val="0000CC"/>
                </a:solidFill>
                <a:sym typeface="Symbol" panose="05050102010706020507" pitchFamily="18" charset="2"/>
              </a:rPr>
              <a:t>A×B</a:t>
            </a:r>
            <a:r>
              <a:rPr kumimoji="1" lang="zh-CN" altLang="en-US" sz="3200">
                <a:solidFill>
                  <a:srgbClr val="0000CC"/>
                </a:solidFill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-1</a:t>
            </a:r>
            <a:r>
              <a:rPr kumimoji="1" lang="en-US" altLang="zh-CN" sz="3200" noProof="1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 sz="3200">
                <a:solidFill>
                  <a:srgbClr val="0000CC"/>
                </a:solidFill>
                <a:sym typeface="Symbol" panose="05050102010706020507" pitchFamily="18" charset="2"/>
              </a:rPr>
              <a:t>B×A</a:t>
            </a:r>
            <a:r>
              <a:rPr kumimoji="1" lang="zh-CN" altLang="en-US" sz="3200">
                <a:solidFill>
                  <a:srgbClr val="0000CC"/>
                </a:solidFill>
                <a:sym typeface="Symbol" panose="05050102010706020507" pitchFamily="18" charset="2"/>
              </a:rPr>
              <a:t>。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472517" name="Object 5"/>
          <p:cNvGraphicFramePr>
            <a:graphicFrameLocks noChangeAspect="1"/>
          </p:cNvGraphicFramePr>
          <p:nvPr/>
        </p:nvGraphicFramePr>
        <p:xfrm>
          <a:off x="7999413" y="4791075"/>
          <a:ext cx="436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7" name="Equation" r:id="rId4" imgW="142900" imgH="181043" progId="Equation.DSMT4">
                  <p:embed/>
                </p:oleObj>
              </mc:Choice>
              <mc:Fallback>
                <p:oleObj name="Equation" r:id="rId4" imgW="142900" imgH="18104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4791075"/>
                        <a:ext cx="4365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2518" name="Object 6"/>
          <p:cNvGraphicFramePr>
            <a:graphicFrameLocks noChangeAspect="1"/>
          </p:cNvGraphicFramePr>
          <p:nvPr/>
        </p:nvGraphicFramePr>
        <p:xfrm>
          <a:off x="4714875" y="475615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8" name="Equation" r:id="rId6" imgW="142900" imgH="181043" progId="Equation.DSMT4">
                  <p:embed/>
                </p:oleObj>
              </mc:Choice>
              <mc:Fallback>
                <p:oleObj name="Equation" r:id="rId6" imgW="142900" imgH="18104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756150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2519" name="Object 7"/>
          <p:cNvGraphicFramePr>
            <a:graphicFrameLocks noChangeAspect="1"/>
          </p:cNvGraphicFramePr>
          <p:nvPr/>
        </p:nvGraphicFramePr>
        <p:xfrm>
          <a:off x="3013075" y="5851525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9" name="Equation" r:id="rId8" imgW="142900" imgH="181043" progId="Equation.DSMT4">
                  <p:embed/>
                </p:oleObj>
              </mc:Choice>
              <mc:Fallback>
                <p:oleObj name="Equation" r:id="rId8" imgW="142900" imgH="18104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5851525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2520" name="Rectangle 8"/>
          <p:cNvSpPr>
            <a:spLocks noChangeArrowheads="1"/>
          </p:cNvSpPr>
          <p:nvPr/>
        </p:nvSpPr>
        <p:spPr bwMode="auto">
          <a:xfrm>
            <a:off x="6286500" y="1816100"/>
            <a:ext cx="2651125" cy="1939925"/>
          </a:xfrm>
          <a:prstGeom prst="rect">
            <a:avLst/>
          </a:prstGeom>
          <a:solidFill>
            <a:srgbClr val="00000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ts val="6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66"/>
                </a:solidFill>
              </a:rPr>
              <a:t>由定义：</a:t>
            </a:r>
          </a:p>
          <a:p>
            <a:pPr algn="l" eaLnBrk="1" hangingPunct="1">
              <a:spcBef>
                <a:spcPts val="60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FFFF66"/>
                </a:solidFill>
              </a:rPr>
              <a:t>  (R</a:t>
            </a:r>
            <a:r>
              <a:rPr kumimoji="1" lang="en-US" altLang="zh-CN" sz="3200" baseline="30000">
                <a:solidFill>
                  <a:srgbClr val="FFFF66"/>
                </a:solidFill>
              </a:rPr>
              <a:t>-1</a:t>
            </a:r>
            <a:r>
              <a:rPr kumimoji="1" lang="en-US" altLang="zh-CN" sz="3200">
                <a:solidFill>
                  <a:srgbClr val="FFFF66"/>
                </a:solidFill>
              </a:rPr>
              <a:t>)</a:t>
            </a:r>
            <a:r>
              <a:rPr kumimoji="1" lang="en-US" altLang="zh-CN" sz="3200" baseline="30000">
                <a:solidFill>
                  <a:srgbClr val="FFFF66"/>
                </a:solidFill>
              </a:rPr>
              <a:t>-1</a:t>
            </a:r>
            <a:r>
              <a:rPr kumimoji="1" lang="en-US" altLang="zh-CN" sz="3200">
                <a:solidFill>
                  <a:srgbClr val="FFFF66"/>
                </a:solidFill>
              </a:rPr>
              <a:t>=R</a:t>
            </a:r>
            <a:r>
              <a:rPr kumimoji="1" lang="zh-CN" altLang="en-US" sz="3200">
                <a:solidFill>
                  <a:srgbClr val="FFFF66"/>
                </a:solidFill>
              </a:rPr>
              <a:t>；</a:t>
            </a:r>
          </a:p>
          <a:p>
            <a:pPr algn="l" eaLnBrk="1" hangingPunct="1">
              <a:spcBef>
                <a:spcPts val="60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FFFF66"/>
                </a:solidFill>
              </a:rPr>
              <a:t>  Φ</a:t>
            </a:r>
            <a:r>
              <a:rPr kumimoji="1" lang="en-US" altLang="zh-CN" sz="3200" baseline="30000">
                <a:solidFill>
                  <a:srgbClr val="FFFF66"/>
                </a:solidFill>
              </a:rPr>
              <a:t>-1</a:t>
            </a:r>
            <a:r>
              <a:rPr kumimoji="1" lang="en-US" altLang="zh-CN" sz="3200">
                <a:solidFill>
                  <a:srgbClr val="FFFF66"/>
                </a:solidFill>
              </a:rPr>
              <a:t>=Φ</a:t>
            </a:r>
            <a:r>
              <a:rPr kumimoji="1" lang="zh-CN" altLang="en-US" sz="3200">
                <a:solidFill>
                  <a:srgbClr val="FFFF66"/>
                </a:solidFill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7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4" grpId="0" build="p" autoUpdateAnimBg="0" advAuto="0"/>
      <p:bldP spid="1472516" grpId="0" build="p" autoUpdateAnimBg="0"/>
      <p:bldP spid="14725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AC73E0A-8A8E-4FD9-90A0-042023DECF7A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6.3.6</a:t>
            </a:r>
            <a:endParaRPr lang="zh-CN" altLang="en-US"/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62075"/>
            <a:ext cx="8064500" cy="39385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A={1,2,3,4}</a:t>
            </a:r>
            <a:r>
              <a:rPr lang="zh-CN" altLang="en-US"/>
              <a:t>，</a:t>
            </a:r>
            <a:r>
              <a:rPr lang="en-US" altLang="zh-CN"/>
              <a:t>B={a,b,c,d}</a:t>
            </a:r>
            <a:r>
              <a:rPr lang="zh-CN" altLang="en-US"/>
              <a:t>，</a:t>
            </a:r>
            <a:r>
              <a:rPr lang="en-US" altLang="zh-CN"/>
              <a:t>C={2,3,4,5}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的一个关系且</a:t>
            </a:r>
            <a:r>
              <a:rPr lang="en-US" altLang="zh-CN"/>
              <a:t>R={&lt;1,a&gt;,&lt;2,c&gt;,&lt;3,b&gt;, &lt;4,b&gt;,&lt;4,d&gt;}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是从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的一个关系且</a:t>
            </a:r>
            <a:r>
              <a:rPr lang="en-US" altLang="zh-CN"/>
              <a:t>S={&lt;a,2&gt;, &lt;b,4&gt;, &lt;c,3&gt;,&lt;c,5&gt;,&lt;d,5&gt;}</a:t>
            </a:r>
            <a:r>
              <a:rPr lang="zh-CN" altLang="en-US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）计算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zh-CN" altLang="en-US"/>
              <a:t>，并画出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zh-CN" altLang="en-US"/>
              <a:t>的关系图；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）写出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zh-CN" altLang="en-US"/>
              <a:t>的关系矩阵；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）计算</a:t>
            </a:r>
            <a:r>
              <a:rPr lang="en-US" altLang="zh-CN"/>
              <a:t>(RoS)</a:t>
            </a:r>
            <a:r>
              <a:rPr lang="en-US" altLang="zh-CN" baseline="30000"/>
              <a:t>-1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en-US" altLang="zh-CN" baseline="30000"/>
              <a:t>-1o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1ED5E75-AE64-42B7-A6AD-B839F1D6C33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6.3.6 </a:t>
            </a:r>
            <a:r>
              <a:rPr lang="zh-CN" altLang="en-US"/>
              <a:t>解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1716087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/>
              <a:t>(1)R</a:t>
            </a:r>
            <a:r>
              <a:rPr lang="en-US" altLang="zh-CN" baseline="30000"/>
              <a:t>-1</a:t>
            </a:r>
            <a:r>
              <a:rPr lang="en-US" altLang="zh-CN"/>
              <a:t>={&lt;1,a&gt;,&lt;2,c&gt;,&lt;3,b&gt;,&lt;4,b&gt;,&lt;4,d&gt;}</a:t>
            </a:r>
            <a:r>
              <a:rPr lang="en-US" altLang="zh-CN" baseline="30000"/>
              <a:t>-1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/>
              <a:t>     ={&lt;a,1&gt;,&lt;c,2&gt;,&lt;b,3&gt;,&lt;b,4&gt;,&lt;d,4&gt;}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zh-CN" altLang="en-US"/>
              <a:t>的关系图见图</a:t>
            </a:r>
            <a:r>
              <a:rPr lang="en-US" altLang="zh-CN"/>
              <a:t>6.3.3</a:t>
            </a:r>
            <a:r>
              <a:rPr lang="zh-CN" altLang="en-US"/>
              <a:t>和图</a:t>
            </a:r>
            <a:r>
              <a:rPr lang="en-US" altLang="zh-CN"/>
              <a:t>6.3.4</a:t>
            </a:r>
            <a:r>
              <a:rPr lang="zh-CN" altLang="en-US"/>
              <a:t>。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314450" y="3246438"/>
            <a:ext cx="2105025" cy="3170237"/>
            <a:chOff x="628" y="2045"/>
            <a:chExt cx="1326" cy="1997"/>
          </a:xfrm>
        </p:grpSpPr>
        <p:sp>
          <p:nvSpPr>
            <p:cNvPr id="140321" name="Freeform 6"/>
            <p:cNvSpPr>
              <a:spLocks noChangeAspect="1"/>
            </p:cNvSpPr>
            <p:nvPr/>
          </p:nvSpPr>
          <p:spPr bwMode="auto">
            <a:xfrm>
              <a:off x="849" y="3648"/>
              <a:ext cx="813" cy="2"/>
            </a:xfrm>
            <a:custGeom>
              <a:avLst/>
              <a:gdLst>
                <a:gd name="T0" fmla="*/ 0 w 703"/>
                <a:gd name="T1" fmla="*/ 0 h 1"/>
                <a:gd name="T2" fmla="*/ 1945 w 703"/>
                <a:gd name="T3" fmla="*/ 0 h 1"/>
                <a:gd name="T4" fmla="*/ 0 60000 65536"/>
                <a:gd name="T5" fmla="*/ 0 60000 65536"/>
                <a:gd name="T6" fmla="*/ 0 w 703"/>
                <a:gd name="T7" fmla="*/ 0 h 1"/>
                <a:gd name="T8" fmla="*/ 703 w 70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3" h="1">
                  <a:moveTo>
                    <a:pt x="0" y="0"/>
                  </a:moveTo>
                  <a:lnTo>
                    <a:pt x="703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22" name="Freeform 7"/>
            <p:cNvSpPr>
              <a:spLocks noChangeAspect="1"/>
            </p:cNvSpPr>
            <p:nvPr/>
          </p:nvSpPr>
          <p:spPr bwMode="auto">
            <a:xfrm>
              <a:off x="837" y="3016"/>
              <a:ext cx="860" cy="641"/>
            </a:xfrm>
            <a:custGeom>
              <a:avLst/>
              <a:gdLst>
                <a:gd name="T0" fmla="*/ 0 w 743"/>
                <a:gd name="T1" fmla="*/ 510 h 666"/>
                <a:gd name="T2" fmla="*/ 2067 w 743"/>
                <a:gd name="T3" fmla="*/ 0 h 666"/>
                <a:gd name="T4" fmla="*/ 0 60000 65536"/>
                <a:gd name="T5" fmla="*/ 0 60000 65536"/>
                <a:gd name="T6" fmla="*/ 0 w 743"/>
                <a:gd name="T7" fmla="*/ 0 h 666"/>
                <a:gd name="T8" fmla="*/ 743 w 743"/>
                <a:gd name="T9" fmla="*/ 666 h 6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3" h="666">
                  <a:moveTo>
                    <a:pt x="0" y="666"/>
                  </a:moveTo>
                  <a:lnTo>
                    <a:pt x="743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23" name="Freeform 8"/>
            <p:cNvSpPr>
              <a:spLocks noChangeAspect="1"/>
            </p:cNvSpPr>
            <p:nvPr/>
          </p:nvSpPr>
          <p:spPr bwMode="auto">
            <a:xfrm>
              <a:off x="833" y="2959"/>
              <a:ext cx="836" cy="319"/>
            </a:xfrm>
            <a:custGeom>
              <a:avLst/>
              <a:gdLst>
                <a:gd name="T0" fmla="*/ 0 w 723"/>
                <a:gd name="T1" fmla="*/ 0 h 330"/>
                <a:gd name="T2" fmla="*/ 1999 w 723"/>
                <a:gd name="T3" fmla="*/ 260 h 330"/>
                <a:gd name="T4" fmla="*/ 0 60000 65536"/>
                <a:gd name="T5" fmla="*/ 0 60000 65536"/>
                <a:gd name="T6" fmla="*/ 0 w 723"/>
                <a:gd name="T7" fmla="*/ 0 h 330"/>
                <a:gd name="T8" fmla="*/ 723 w 723"/>
                <a:gd name="T9" fmla="*/ 330 h 3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3" h="330">
                  <a:moveTo>
                    <a:pt x="0" y="0"/>
                  </a:moveTo>
                  <a:lnTo>
                    <a:pt x="723" y="33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24" name="Freeform 10"/>
            <p:cNvSpPr>
              <a:spLocks noChangeAspect="1"/>
            </p:cNvSpPr>
            <p:nvPr/>
          </p:nvSpPr>
          <p:spPr bwMode="auto">
            <a:xfrm>
              <a:off x="849" y="2971"/>
              <a:ext cx="824" cy="294"/>
            </a:xfrm>
            <a:custGeom>
              <a:avLst/>
              <a:gdLst>
                <a:gd name="T0" fmla="*/ 0 w 713"/>
                <a:gd name="T1" fmla="*/ 231 h 306"/>
                <a:gd name="T2" fmla="*/ 1962 w 713"/>
                <a:gd name="T3" fmla="*/ 0 h 306"/>
                <a:gd name="T4" fmla="*/ 0 60000 65536"/>
                <a:gd name="T5" fmla="*/ 0 60000 65536"/>
                <a:gd name="T6" fmla="*/ 0 w 713"/>
                <a:gd name="T7" fmla="*/ 0 h 306"/>
                <a:gd name="T8" fmla="*/ 713 w 713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3" h="306">
                  <a:moveTo>
                    <a:pt x="0" y="306"/>
                  </a:moveTo>
                  <a:lnTo>
                    <a:pt x="713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25" name="Text Box 33"/>
            <p:cNvSpPr txBox="1">
              <a:spLocks noChangeAspect="1" noChangeArrowheads="1"/>
            </p:cNvSpPr>
            <p:nvPr/>
          </p:nvSpPr>
          <p:spPr bwMode="auto">
            <a:xfrm>
              <a:off x="808" y="3812"/>
              <a:ext cx="963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</a:rPr>
                <a:t>6.3.3</a:t>
              </a:r>
            </a:p>
          </p:txBody>
        </p:sp>
        <p:sp>
          <p:nvSpPr>
            <p:cNvPr id="140326" name="Text Box 36"/>
            <p:cNvSpPr txBox="1">
              <a:spLocks noChangeAspect="1" noChangeArrowheads="1"/>
            </p:cNvSpPr>
            <p:nvPr/>
          </p:nvSpPr>
          <p:spPr bwMode="auto">
            <a:xfrm>
              <a:off x="1221" y="2045"/>
              <a:ext cx="136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0327" name="Text Box 39"/>
            <p:cNvSpPr txBox="1">
              <a:spLocks noChangeAspect="1" noChangeArrowheads="1"/>
            </p:cNvSpPr>
            <p:nvPr/>
          </p:nvSpPr>
          <p:spPr bwMode="auto">
            <a:xfrm>
              <a:off x="628" y="2464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0328" name="Text Box 42"/>
            <p:cNvSpPr txBox="1">
              <a:spLocks noChangeAspect="1" noChangeArrowheads="1"/>
            </p:cNvSpPr>
            <p:nvPr/>
          </p:nvSpPr>
          <p:spPr bwMode="auto">
            <a:xfrm>
              <a:off x="628" y="281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0329" name="Text Box 45"/>
            <p:cNvSpPr txBox="1">
              <a:spLocks noChangeAspect="1" noChangeArrowheads="1"/>
            </p:cNvSpPr>
            <p:nvPr/>
          </p:nvSpPr>
          <p:spPr bwMode="auto">
            <a:xfrm>
              <a:off x="628" y="315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0330" name="Text Box 48"/>
            <p:cNvSpPr txBox="1">
              <a:spLocks noChangeAspect="1" noChangeArrowheads="1"/>
            </p:cNvSpPr>
            <p:nvPr/>
          </p:nvSpPr>
          <p:spPr bwMode="auto">
            <a:xfrm>
              <a:off x="628" y="3503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0331" name="Text Box 52"/>
            <p:cNvSpPr txBox="1">
              <a:spLocks noChangeAspect="1" noChangeArrowheads="1"/>
            </p:cNvSpPr>
            <p:nvPr/>
          </p:nvSpPr>
          <p:spPr bwMode="auto">
            <a:xfrm>
              <a:off x="1815" y="2464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0332" name="Text Box 53"/>
            <p:cNvSpPr txBox="1">
              <a:spLocks noChangeAspect="1" noChangeArrowheads="1"/>
            </p:cNvSpPr>
            <p:nvPr/>
          </p:nvSpPr>
          <p:spPr bwMode="auto">
            <a:xfrm>
              <a:off x="1815" y="281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0333" name="Text Box 54"/>
            <p:cNvSpPr txBox="1">
              <a:spLocks noChangeAspect="1" noChangeArrowheads="1"/>
            </p:cNvSpPr>
            <p:nvPr/>
          </p:nvSpPr>
          <p:spPr bwMode="auto">
            <a:xfrm>
              <a:off x="1815" y="3503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40334" name="Freeform 55"/>
            <p:cNvSpPr>
              <a:spLocks noChangeAspect="1"/>
            </p:cNvSpPr>
            <p:nvPr/>
          </p:nvSpPr>
          <p:spPr bwMode="auto">
            <a:xfrm>
              <a:off x="849" y="2582"/>
              <a:ext cx="836" cy="1"/>
            </a:xfrm>
            <a:custGeom>
              <a:avLst/>
              <a:gdLst>
                <a:gd name="T0" fmla="*/ 0 w 723"/>
                <a:gd name="T1" fmla="*/ 0 h 1"/>
                <a:gd name="T2" fmla="*/ 1999 w 723"/>
                <a:gd name="T3" fmla="*/ 0 h 1"/>
                <a:gd name="T4" fmla="*/ 0 60000 65536"/>
                <a:gd name="T5" fmla="*/ 0 60000 65536"/>
                <a:gd name="T6" fmla="*/ 0 w 723"/>
                <a:gd name="T7" fmla="*/ 0 h 1"/>
                <a:gd name="T8" fmla="*/ 723 w 72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3" h="1">
                  <a:moveTo>
                    <a:pt x="0" y="0"/>
                  </a:moveTo>
                  <a:lnTo>
                    <a:pt x="723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35" name="Freeform 56"/>
            <p:cNvSpPr>
              <a:spLocks noChangeAspect="1"/>
            </p:cNvSpPr>
            <p:nvPr/>
          </p:nvSpPr>
          <p:spPr bwMode="auto">
            <a:xfrm>
              <a:off x="797" y="2272"/>
              <a:ext cx="984" cy="1"/>
            </a:xfrm>
            <a:custGeom>
              <a:avLst/>
              <a:gdLst>
                <a:gd name="T0" fmla="*/ 0 w 740"/>
                <a:gd name="T1" fmla="*/ 0 h 1"/>
                <a:gd name="T2" fmla="*/ 5436 w 740"/>
                <a:gd name="T3" fmla="*/ 0 h 1"/>
                <a:gd name="T4" fmla="*/ 0 60000 65536"/>
                <a:gd name="T5" fmla="*/ 0 60000 65536"/>
                <a:gd name="T6" fmla="*/ 0 w 740"/>
                <a:gd name="T7" fmla="*/ 0 h 1"/>
                <a:gd name="T8" fmla="*/ 740 w 7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1">
                  <a:moveTo>
                    <a:pt x="0" y="0"/>
                  </a:moveTo>
                  <a:lnTo>
                    <a:pt x="74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36" name="Text Box 59"/>
            <p:cNvSpPr txBox="1">
              <a:spLocks noChangeAspect="1" noChangeArrowheads="1"/>
            </p:cNvSpPr>
            <p:nvPr/>
          </p:nvSpPr>
          <p:spPr bwMode="auto">
            <a:xfrm>
              <a:off x="1818" y="315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40337" name="Text Box 62"/>
            <p:cNvSpPr txBox="1">
              <a:spLocks noChangeAspect="1" noChangeArrowheads="1"/>
            </p:cNvSpPr>
            <p:nvPr/>
          </p:nvSpPr>
          <p:spPr bwMode="auto">
            <a:xfrm>
              <a:off x="1815" y="2157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0338" name="Text Box 63"/>
            <p:cNvSpPr txBox="1">
              <a:spLocks noChangeAspect="1" noChangeArrowheads="1"/>
            </p:cNvSpPr>
            <p:nvPr/>
          </p:nvSpPr>
          <p:spPr bwMode="auto">
            <a:xfrm>
              <a:off x="628" y="2157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0339" name="Oval 38"/>
            <p:cNvSpPr>
              <a:spLocks noChangeArrowheads="1"/>
            </p:cNvSpPr>
            <p:nvPr/>
          </p:nvSpPr>
          <p:spPr bwMode="auto">
            <a:xfrm>
              <a:off x="790" y="2537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40" name="Oval 41"/>
            <p:cNvSpPr>
              <a:spLocks noChangeArrowheads="1"/>
            </p:cNvSpPr>
            <p:nvPr/>
          </p:nvSpPr>
          <p:spPr bwMode="auto">
            <a:xfrm>
              <a:off x="790" y="2896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41" name="Oval 44"/>
            <p:cNvSpPr>
              <a:spLocks noChangeArrowheads="1"/>
            </p:cNvSpPr>
            <p:nvPr/>
          </p:nvSpPr>
          <p:spPr bwMode="auto">
            <a:xfrm>
              <a:off x="790" y="3242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42" name="Oval 47"/>
            <p:cNvSpPr>
              <a:spLocks noChangeArrowheads="1"/>
            </p:cNvSpPr>
            <p:nvPr/>
          </p:nvSpPr>
          <p:spPr bwMode="auto">
            <a:xfrm>
              <a:off x="790" y="360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43" name="Oval 49"/>
            <p:cNvSpPr>
              <a:spLocks noChangeArrowheads="1"/>
            </p:cNvSpPr>
            <p:nvPr/>
          </p:nvSpPr>
          <p:spPr bwMode="auto">
            <a:xfrm>
              <a:off x="1670" y="2537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44" name="Oval 50"/>
            <p:cNvSpPr>
              <a:spLocks noChangeArrowheads="1"/>
            </p:cNvSpPr>
            <p:nvPr/>
          </p:nvSpPr>
          <p:spPr bwMode="auto">
            <a:xfrm>
              <a:off x="1670" y="360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45" name="Oval 51"/>
            <p:cNvSpPr>
              <a:spLocks noChangeArrowheads="1"/>
            </p:cNvSpPr>
            <p:nvPr/>
          </p:nvSpPr>
          <p:spPr bwMode="auto">
            <a:xfrm>
              <a:off x="1670" y="2934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46" name="Oval 57"/>
            <p:cNvSpPr>
              <a:spLocks noChangeArrowheads="1"/>
            </p:cNvSpPr>
            <p:nvPr/>
          </p:nvSpPr>
          <p:spPr bwMode="auto">
            <a:xfrm>
              <a:off x="1670" y="3260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580063" y="3246438"/>
            <a:ext cx="2097087" cy="3284537"/>
            <a:chOff x="3608" y="2045"/>
            <a:chExt cx="1321" cy="2069"/>
          </a:xfrm>
        </p:grpSpPr>
        <p:sp>
          <p:nvSpPr>
            <p:cNvPr id="140295" name="Freeform 5"/>
            <p:cNvSpPr>
              <a:spLocks noChangeAspect="1"/>
            </p:cNvSpPr>
            <p:nvPr/>
          </p:nvSpPr>
          <p:spPr bwMode="auto">
            <a:xfrm>
              <a:off x="3817" y="2950"/>
              <a:ext cx="830" cy="661"/>
            </a:xfrm>
            <a:custGeom>
              <a:avLst/>
              <a:gdLst>
                <a:gd name="T0" fmla="*/ 0 w 717"/>
                <a:gd name="T1" fmla="*/ 0 h 686"/>
                <a:gd name="T2" fmla="*/ 1997 w 717"/>
                <a:gd name="T3" fmla="*/ 529 h 686"/>
                <a:gd name="T4" fmla="*/ 0 60000 65536"/>
                <a:gd name="T5" fmla="*/ 0 60000 65536"/>
                <a:gd name="T6" fmla="*/ 0 w 717"/>
                <a:gd name="T7" fmla="*/ 0 h 686"/>
                <a:gd name="T8" fmla="*/ 717 w 717"/>
                <a:gd name="T9" fmla="*/ 686 h 6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7" h="686">
                  <a:moveTo>
                    <a:pt x="0" y="0"/>
                  </a:moveTo>
                  <a:lnTo>
                    <a:pt x="717" y="68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296" name="Text Box 9"/>
            <p:cNvSpPr txBox="1">
              <a:spLocks noChangeAspect="1" noChangeArrowheads="1"/>
            </p:cNvSpPr>
            <p:nvPr/>
          </p:nvSpPr>
          <p:spPr bwMode="auto">
            <a:xfrm>
              <a:off x="4084" y="2045"/>
              <a:ext cx="369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  <a:r>
                <a:rPr lang="en-US" altLang="zh-CN" sz="2400" baseline="30000">
                  <a:solidFill>
                    <a:srgbClr val="FF0000"/>
                  </a:solidFill>
                </a:rPr>
                <a:t>-1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40297" name="Text Box 13"/>
            <p:cNvSpPr txBox="1">
              <a:spLocks noChangeAspect="1" noChangeArrowheads="1"/>
            </p:cNvSpPr>
            <p:nvPr/>
          </p:nvSpPr>
          <p:spPr bwMode="auto">
            <a:xfrm>
              <a:off x="3608" y="2464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0298" name="Text Box 16"/>
            <p:cNvSpPr txBox="1">
              <a:spLocks noChangeAspect="1" noChangeArrowheads="1"/>
            </p:cNvSpPr>
            <p:nvPr/>
          </p:nvSpPr>
          <p:spPr bwMode="auto">
            <a:xfrm>
              <a:off x="3608" y="281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0299" name="Text Box 19"/>
            <p:cNvSpPr txBox="1">
              <a:spLocks noChangeAspect="1" noChangeArrowheads="1"/>
            </p:cNvSpPr>
            <p:nvPr/>
          </p:nvSpPr>
          <p:spPr bwMode="auto">
            <a:xfrm>
              <a:off x="3608" y="315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40300" name="Text Box 22"/>
            <p:cNvSpPr txBox="1">
              <a:spLocks noChangeAspect="1" noChangeArrowheads="1"/>
            </p:cNvSpPr>
            <p:nvPr/>
          </p:nvSpPr>
          <p:spPr bwMode="auto">
            <a:xfrm>
              <a:off x="3608" y="3503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40301" name="Text Box 26"/>
            <p:cNvSpPr txBox="1">
              <a:spLocks noChangeAspect="1" noChangeArrowheads="1"/>
            </p:cNvSpPr>
            <p:nvPr/>
          </p:nvSpPr>
          <p:spPr bwMode="auto">
            <a:xfrm>
              <a:off x="4793" y="2464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0302" name="Text Box 27"/>
            <p:cNvSpPr txBox="1">
              <a:spLocks noChangeAspect="1" noChangeArrowheads="1"/>
            </p:cNvSpPr>
            <p:nvPr/>
          </p:nvSpPr>
          <p:spPr bwMode="auto">
            <a:xfrm>
              <a:off x="4793" y="281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0303" name="Text Box 28"/>
            <p:cNvSpPr txBox="1">
              <a:spLocks noChangeAspect="1" noChangeArrowheads="1"/>
            </p:cNvSpPr>
            <p:nvPr/>
          </p:nvSpPr>
          <p:spPr bwMode="auto">
            <a:xfrm>
              <a:off x="4793" y="3503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0304" name="Freeform 29"/>
            <p:cNvSpPr>
              <a:spLocks noChangeAspect="1"/>
            </p:cNvSpPr>
            <p:nvPr/>
          </p:nvSpPr>
          <p:spPr bwMode="auto">
            <a:xfrm>
              <a:off x="3849" y="3646"/>
              <a:ext cx="818" cy="4"/>
            </a:xfrm>
            <a:custGeom>
              <a:avLst/>
              <a:gdLst>
                <a:gd name="T0" fmla="*/ 0 w 707"/>
                <a:gd name="T1" fmla="*/ 4 h 4"/>
                <a:gd name="T2" fmla="*/ 1962 w 707"/>
                <a:gd name="T3" fmla="*/ 0 h 4"/>
                <a:gd name="T4" fmla="*/ 0 60000 65536"/>
                <a:gd name="T5" fmla="*/ 0 60000 65536"/>
                <a:gd name="T6" fmla="*/ 0 w 707"/>
                <a:gd name="T7" fmla="*/ 0 h 4"/>
                <a:gd name="T8" fmla="*/ 707 w 70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7" h="4">
                  <a:moveTo>
                    <a:pt x="0" y="4"/>
                  </a:moveTo>
                  <a:lnTo>
                    <a:pt x="70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05" name="Freeform 30"/>
            <p:cNvSpPr>
              <a:spLocks noChangeAspect="1"/>
            </p:cNvSpPr>
            <p:nvPr/>
          </p:nvSpPr>
          <p:spPr bwMode="auto">
            <a:xfrm>
              <a:off x="3849" y="2581"/>
              <a:ext cx="798" cy="2"/>
            </a:xfrm>
            <a:custGeom>
              <a:avLst/>
              <a:gdLst>
                <a:gd name="T0" fmla="*/ 0 w 690"/>
                <a:gd name="T1" fmla="*/ 0 h 1"/>
                <a:gd name="T2" fmla="*/ 1908 w 690"/>
                <a:gd name="T3" fmla="*/ 0 h 1"/>
                <a:gd name="T4" fmla="*/ 0 60000 65536"/>
                <a:gd name="T5" fmla="*/ 0 60000 65536"/>
                <a:gd name="T6" fmla="*/ 0 w 690"/>
                <a:gd name="T7" fmla="*/ 0 h 1"/>
                <a:gd name="T8" fmla="*/ 690 w 6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0" h="1">
                  <a:moveTo>
                    <a:pt x="0" y="0"/>
                  </a:moveTo>
                  <a:lnTo>
                    <a:pt x="69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06" name="Freeform 31"/>
            <p:cNvSpPr>
              <a:spLocks noChangeAspect="1"/>
            </p:cNvSpPr>
            <p:nvPr/>
          </p:nvSpPr>
          <p:spPr bwMode="auto">
            <a:xfrm>
              <a:off x="3845" y="2958"/>
              <a:ext cx="818" cy="314"/>
            </a:xfrm>
            <a:custGeom>
              <a:avLst/>
              <a:gdLst>
                <a:gd name="T0" fmla="*/ 0 w 707"/>
                <a:gd name="T1" fmla="*/ 0 h 326"/>
                <a:gd name="T2" fmla="*/ 1962 w 707"/>
                <a:gd name="T3" fmla="*/ 250 h 326"/>
                <a:gd name="T4" fmla="*/ 0 60000 65536"/>
                <a:gd name="T5" fmla="*/ 0 60000 65536"/>
                <a:gd name="T6" fmla="*/ 0 w 707"/>
                <a:gd name="T7" fmla="*/ 0 h 326"/>
                <a:gd name="T8" fmla="*/ 707 w 707"/>
                <a:gd name="T9" fmla="*/ 326 h 3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7" h="326">
                  <a:moveTo>
                    <a:pt x="0" y="0"/>
                  </a:moveTo>
                  <a:lnTo>
                    <a:pt x="707" y="32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07" name="Freeform 32"/>
            <p:cNvSpPr>
              <a:spLocks noChangeAspect="1"/>
            </p:cNvSpPr>
            <p:nvPr/>
          </p:nvSpPr>
          <p:spPr bwMode="auto">
            <a:xfrm>
              <a:off x="3788" y="2269"/>
              <a:ext cx="961" cy="5"/>
            </a:xfrm>
            <a:custGeom>
              <a:avLst/>
              <a:gdLst>
                <a:gd name="T0" fmla="*/ 0 w 723"/>
                <a:gd name="T1" fmla="*/ 0 h 4"/>
                <a:gd name="T2" fmla="*/ 5298 w 723"/>
                <a:gd name="T3" fmla="*/ 18 h 4"/>
                <a:gd name="T4" fmla="*/ 0 60000 65536"/>
                <a:gd name="T5" fmla="*/ 0 60000 65536"/>
                <a:gd name="T6" fmla="*/ 0 w 723"/>
                <a:gd name="T7" fmla="*/ 0 h 4"/>
                <a:gd name="T8" fmla="*/ 723 w 723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3" h="4">
                  <a:moveTo>
                    <a:pt x="0" y="0"/>
                  </a:moveTo>
                  <a:lnTo>
                    <a:pt x="723" y="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08" name="Text Box 35"/>
            <p:cNvSpPr txBox="1">
              <a:spLocks noChangeAspect="1" noChangeArrowheads="1"/>
            </p:cNvSpPr>
            <p:nvPr/>
          </p:nvSpPr>
          <p:spPr bwMode="auto">
            <a:xfrm>
              <a:off x="4793" y="315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0309" name="Freeform 58"/>
            <p:cNvSpPr>
              <a:spLocks noChangeAspect="1"/>
            </p:cNvSpPr>
            <p:nvPr/>
          </p:nvSpPr>
          <p:spPr bwMode="auto">
            <a:xfrm>
              <a:off x="3845" y="2982"/>
              <a:ext cx="818" cy="282"/>
            </a:xfrm>
            <a:custGeom>
              <a:avLst/>
              <a:gdLst>
                <a:gd name="T0" fmla="*/ 0 w 707"/>
                <a:gd name="T1" fmla="*/ 219 h 294"/>
                <a:gd name="T2" fmla="*/ 1962 w 707"/>
                <a:gd name="T3" fmla="*/ 0 h 294"/>
                <a:gd name="T4" fmla="*/ 0 60000 65536"/>
                <a:gd name="T5" fmla="*/ 0 60000 65536"/>
                <a:gd name="T6" fmla="*/ 0 w 707"/>
                <a:gd name="T7" fmla="*/ 0 h 294"/>
                <a:gd name="T8" fmla="*/ 707 w 707"/>
                <a:gd name="T9" fmla="*/ 294 h 2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7" h="294">
                  <a:moveTo>
                    <a:pt x="0" y="294"/>
                  </a:moveTo>
                  <a:lnTo>
                    <a:pt x="70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10" name="Text Box 60"/>
            <p:cNvSpPr txBox="1">
              <a:spLocks noChangeAspect="1" noChangeArrowheads="1"/>
            </p:cNvSpPr>
            <p:nvPr/>
          </p:nvSpPr>
          <p:spPr bwMode="auto">
            <a:xfrm>
              <a:off x="4793" y="215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0311" name="Text Box 61"/>
            <p:cNvSpPr txBox="1">
              <a:spLocks noChangeAspect="1" noChangeArrowheads="1"/>
            </p:cNvSpPr>
            <p:nvPr/>
          </p:nvSpPr>
          <p:spPr bwMode="auto">
            <a:xfrm>
              <a:off x="3608" y="2157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0312" name="Oval 12"/>
            <p:cNvSpPr>
              <a:spLocks noChangeArrowheads="1"/>
            </p:cNvSpPr>
            <p:nvPr/>
          </p:nvSpPr>
          <p:spPr bwMode="auto">
            <a:xfrm>
              <a:off x="3776" y="2537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13" name="Oval 15"/>
            <p:cNvSpPr>
              <a:spLocks noChangeArrowheads="1"/>
            </p:cNvSpPr>
            <p:nvPr/>
          </p:nvSpPr>
          <p:spPr bwMode="auto">
            <a:xfrm>
              <a:off x="3776" y="2902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14" name="Oval 18"/>
            <p:cNvSpPr>
              <a:spLocks noChangeArrowheads="1"/>
            </p:cNvSpPr>
            <p:nvPr/>
          </p:nvSpPr>
          <p:spPr bwMode="auto">
            <a:xfrm>
              <a:off x="3776" y="3230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15" name="Oval 21"/>
            <p:cNvSpPr>
              <a:spLocks noChangeArrowheads="1"/>
            </p:cNvSpPr>
            <p:nvPr/>
          </p:nvSpPr>
          <p:spPr bwMode="auto">
            <a:xfrm>
              <a:off x="3776" y="360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16" name="Oval 23"/>
            <p:cNvSpPr>
              <a:spLocks noChangeArrowheads="1"/>
            </p:cNvSpPr>
            <p:nvPr/>
          </p:nvSpPr>
          <p:spPr bwMode="auto">
            <a:xfrm>
              <a:off x="4655" y="2537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17" name="Oval 24"/>
            <p:cNvSpPr>
              <a:spLocks noChangeArrowheads="1"/>
            </p:cNvSpPr>
            <p:nvPr/>
          </p:nvSpPr>
          <p:spPr bwMode="auto">
            <a:xfrm>
              <a:off x="4655" y="360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18" name="Oval 25"/>
            <p:cNvSpPr>
              <a:spLocks noChangeArrowheads="1"/>
            </p:cNvSpPr>
            <p:nvPr/>
          </p:nvSpPr>
          <p:spPr bwMode="auto">
            <a:xfrm>
              <a:off x="4655" y="2921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19" name="Oval 34"/>
            <p:cNvSpPr>
              <a:spLocks noChangeArrowheads="1"/>
            </p:cNvSpPr>
            <p:nvPr/>
          </p:nvSpPr>
          <p:spPr bwMode="auto">
            <a:xfrm>
              <a:off x="4655" y="3246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0320" name="Text Box 64"/>
            <p:cNvSpPr txBox="1">
              <a:spLocks noChangeAspect="1" noChangeArrowheads="1"/>
            </p:cNvSpPr>
            <p:nvPr/>
          </p:nvSpPr>
          <p:spPr bwMode="auto">
            <a:xfrm>
              <a:off x="3787" y="3884"/>
              <a:ext cx="963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</a:rPr>
                <a:t>6.3.4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B4A9D29-16CD-499D-9AC2-0E5D6D57109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2613"/>
            <a:ext cx="7110413" cy="627062"/>
          </a:xfrm>
        </p:spPr>
        <p:txBody>
          <a:bodyPr/>
          <a:lstStyle/>
          <a:p>
            <a:pPr eaLnBrk="1" hangingPunct="1"/>
            <a:r>
              <a:rPr lang="en-US" altLang="zh-CN" sz="3900"/>
              <a:t>6.1 </a:t>
            </a:r>
            <a:r>
              <a:rPr lang="zh-CN" altLang="en-US" sz="3900"/>
              <a:t>本章学习要求</a:t>
            </a:r>
          </a:p>
        </p:txBody>
      </p:sp>
      <p:sp>
        <p:nvSpPr>
          <p:cNvPr id="1355779" name="AutoShape 3"/>
          <p:cNvSpPr>
            <a:spLocks noChangeArrowheads="1"/>
          </p:cNvSpPr>
          <p:nvPr/>
        </p:nvSpPr>
        <p:spPr bwMode="gray">
          <a:xfrm>
            <a:off x="2987675" y="214947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355780" name="AutoShape 4"/>
          <p:cNvSpPr>
            <a:spLocks noChangeArrowheads="1"/>
          </p:cNvSpPr>
          <p:nvPr/>
        </p:nvSpPr>
        <p:spPr bwMode="gray">
          <a:xfrm>
            <a:off x="6084888" y="2149475"/>
            <a:ext cx="398462" cy="449263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2988" y="1501775"/>
            <a:ext cx="1728787" cy="1687513"/>
            <a:chOff x="816" y="912"/>
            <a:chExt cx="1073" cy="1063"/>
          </a:xfrm>
        </p:grpSpPr>
        <p:sp>
          <p:nvSpPr>
            <p:cNvPr id="1355782" name="Oval 6"/>
            <p:cNvSpPr>
              <a:spLocks noChangeArrowheads="1"/>
            </p:cNvSpPr>
            <p:nvPr/>
          </p:nvSpPr>
          <p:spPr bwMode="gray">
            <a:xfrm>
              <a:off x="816" y="91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783" name="Oval 7"/>
            <p:cNvSpPr>
              <a:spLocks noChangeArrowheads="1"/>
            </p:cNvSpPr>
            <p:nvPr/>
          </p:nvSpPr>
          <p:spPr bwMode="gray">
            <a:xfrm>
              <a:off x="816" y="91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784" name="Oval 8"/>
            <p:cNvSpPr>
              <a:spLocks noChangeArrowheads="1"/>
            </p:cNvSpPr>
            <p:nvPr/>
          </p:nvSpPr>
          <p:spPr bwMode="gray">
            <a:xfrm>
              <a:off x="886" y="98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785" name="Oval 9"/>
            <p:cNvSpPr>
              <a:spLocks noChangeArrowheads="1"/>
            </p:cNvSpPr>
            <p:nvPr/>
          </p:nvSpPr>
          <p:spPr bwMode="gray">
            <a:xfrm>
              <a:off x="887" y="98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433" name="Oval 10"/>
            <p:cNvSpPr>
              <a:spLocks noChangeArrowheads="1"/>
            </p:cNvSpPr>
            <p:nvPr/>
          </p:nvSpPr>
          <p:spPr bwMode="gray">
            <a:xfrm>
              <a:off x="933" y="1028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5434" name="Group 11"/>
            <p:cNvGrpSpPr>
              <a:grpSpLocks/>
            </p:cNvGrpSpPr>
            <p:nvPr/>
          </p:nvGrpSpPr>
          <p:grpSpPr bwMode="auto">
            <a:xfrm>
              <a:off x="946" y="1040"/>
              <a:ext cx="813" cy="805"/>
              <a:chOff x="4166" y="1706"/>
              <a:chExt cx="1252" cy="1252"/>
            </a:xfrm>
          </p:grpSpPr>
          <p:sp>
            <p:nvSpPr>
              <p:cNvPr id="15436" name="Oval 1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37" name="Oval 1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38" name="Oval 1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39" name="Oval 1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435" name="Text Box 16"/>
            <p:cNvSpPr txBox="1">
              <a:spLocks noChangeArrowheads="1"/>
            </p:cNvSpPr>
            <p:nvPr/>
          </p:nvSpPr>
          <p:spPr bwMode="gray">
            <a:xfrm>
              <a:off x="913" y="1326"/>
              <a:ext cx="8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重点掌握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24300" y="1501775"/>
            <a:ext cx="1727200" cy="1687513"/>
            <a:chOff x="2368" y="915"/>
            <a:chExt cx="1073" cy="1063"/>
          </a:xfrm>
        </p:grpSpPr>
        <p:sp>
          <p:nvSpPr>
            <p:cNvPr id="1355794" name="Oval 18"/>
            <p:cNvSpPr>
              <a:spLocks noChangeArrowheads="1"/>
            </p:cNvSpPr>
            <p:nvPr/>
          </p:nvSpPr>
          <p:spPr bwMode="gray">
            <a:xfrm>
              <a:off x="2368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795" name="Oval 19"/>
            <p:cNvSpPr>
              <a:spLocks noChangeArrowheads="1"/>
            </p:cNvSpPr>
            <p:nvPr/>
          </p:nvSpPr>
          <p:spPr bwMode="gray">
            <a:xfrm>
              <a:off x="2368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796" name="Oval 20"/>
            <p:cNvSpPr>
              <a:spLocks noChangeArrowheads="1"/>
            </p:cNvSpPr>
            <p:nvPr/>
          </p:nvSpPr>
          <p:spPr bwMode="gray">
            <a:xfrm>
              <a:off x="2438" y="98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797" name="Oval 21"/>
            <p:cNvSpPr>
              <a:spLocks noChangeArrowheads="1"/>
            </p:cNvSpPr>
            <p:nvPr/>
          </p:nvSpPr>
          <p:spPr bwMode="gray">
            <a:xfrm>
              <a:off x="2439" y="9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422" name="Oval 22"/>
            <p:cNvSpPr>
              <a:spLocks noChangeArrowheads="1"/>
            </p:cNvSpPr>
            <p:nvPr/>
          </p:nvSpPr>
          <p:spPr bwMode="gray">
            <a:xfrm>
              <a:off x="2484" y="1030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5423" name="Group 23"/>
            <p:cNvGrpSpPr>
              <a:grpSpLocks/>
            </p:cNvGrpSpPr>
            <p:nvPr/>
          </p:nvGrpSpPr>
          <p:grpSpPr bwMode="auto">
            <a:xfrm>
              <a:off x="2498" y="1040"/>
              <a:ext cx="813" cy="805"/>
              <a:chOff x="4166" y="1706"/>
              <a:chExt cx="1252" cy="1252"/>
            </a:xfrm>
          </p:grpSpPr>
          <p:sp>
            <p:nvSpPr>
              <p:cNvPr id="15425" name="Oval 2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26" name="Oval 2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27" name="Oval 2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28" name="Oval 2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424" name="Text Box 28"/>
            <p:cNvSpPr txBox="1">
              <a:spLocks noChangeArrowheads="1"/>
            </p:cNvSpPr>
            <p:nvPr/>
          </p:nvSpPr>
          <p:spPr bwMode="gray">
            <a:xfrm>
              <a:off x="2468" y="132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一般掌握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804025" y="1573213"/>
            <a:ext cx="1728788" cy="1687512"/>
            <a:chOff x="3919" y="915"/>
            <a:chExt cx="1073" cy="1063"/>
          </a:xfrm>
        </p:grpSpPr>
        <p:sp>
          <p:nvSpPr>
            <p:cNvPr id="1355806" name="Oval 30"/>
            <p:cNvSpPr>
              <a:spLocks noChangeArrowheads="1"/>
            </p:cNvSpPr>
            <p:nvPr/>
          </p:nvSpPr>
          <p:spPr bwMode="gray">
            <a:xfrm>
              <a:off x="3919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807" name="Oval 31"/>
            <p:cNvSpPr>
              <a:spLocks noChangeArrowheads="1"/>
            </p:cNvSpPr>
            <p:nvPr/>
          </p:nvSpPr>
          <p:spPr bwMode="gray">
            <a:xfrm>
              <a:off x="3919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808" name="Oval 32"/>
            <p:cNvSpPr>
              <a:spLocks noChangeArrowheads="1"/>
            </p:cNvSpPr>
            <p:nvPr/>
          </p:nvSpPr>
          <p:spPr bwMode="gray">
            <a:xfrm>
              <a:off x="3989" y="98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55809" name="Oval 33"/>
            <p:cNvSpPr>
              <a:spLocks noChangeArrowheads="1"/>
            </p:cNvSpPr>
            <p:nvPr/>
          </p:nvSpPr>
          <p:spPr bwMode="gray">
            <a:xfrm>
              <a:off x="4005" y="99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411" name="Oval 34"/>
            <p:cNvSpPr>
              <a:spLocks noChangeArrowheads="1"/>
            </p:cNvSpPr>
            <p:nvPr/>
          </p:nvSpPr>
          <p:spPr bwMode="gray">
            <a:xfrm>
              <a:off x="4039" y="1030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5412" name="Group 35"/>
            <p:cNvGrpSpPr>
              <a:grpSpLocks/>
            </p:cNvGrpSpPr>
            <p:nvPr/>
          </p:nvGrpSpPr>
          <p:grpSpPr bwMode="auto">
            <a:xfrm>
              <a:off x="4054" y="1040"/>
              <a:ext cx="814" cy="805"/>
              <a:chOff x="4166" y="1706"/>
              <a:chExt cx="1252" cy="1252"/>
            </a:xfrm>
          </p:grpSpPr>
          <p:sp>
            <p:nvSpPr>
              <p:cNvPr id="15414" name="Oval 3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5" name="Oval 3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6" name="Oval 3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7" name="Oval 3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413" name="Text Box 40"/>
            <p:cNvSpPr txBox="1">
              <a:spLocks noChangeArrowheads="1"/>
            </p:cNvSpPr>
            <p:nvPr/>
          </p:nvSpPr>
          <p:spPr bwMode="gray">
            <a:xfrm>
              <a:off x="4214" y="1326"/>
              <a:ext cx="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了解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827088" y="3089275"/>
            <a:ext cx="2163762" cy="3165475"/>
            <a:chOff x="768" y="1154"/>
            <a:chExt cx="1363" cy="1994"/>
          </a:xfrm>
        </p:grpSpPr>
        <p:sp>
          <p:nvSpPr>
            <p:cNvPr id="15395" name="AutoShape 42"/>
            <p:cNvSpPr>
              <a:spLocks noChangeArrowheads="1"/>
            </p:cNvSpPr>
            <p:nvPr/>
          </p:nvSpPr>
          <p:spPr bwMode="gray">
            <a:xfrm>
              <a:off x="768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96" name="AutoShape 43"/>
            <p:cNvSpPr>
              <a:spLocks noChangeArrowheads="1"/>
            </p:cNvSpPr>
            <p:nvPr/>
          </p:nvSpPr>
          <p:spPr bwMode="gray">
            <a:xfrm>
              <a:off x="789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97" name="AutoShape 44"/>
            <p:cNvSpPr>
              <a:spLocks noChangeArrowheads="1"/>
            </p:cNvSpPr>
            <p:nvPr/>
          </p:nvSpPr>
          <p:spPr bwMode="gray">
            <a:xfrm>
              <a:off x="800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98" name="AutoShape 45"/>
            <p:cNvSpPr>
              <a:spLocks noChangeArrowheads="1"/>
            </p:cNvSpPr>
            <p:nvPr/>
          </p:nvSpPr>
          <p:spPr bwMode="gray">
            <a:xfrm>
              <a:off x="800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5399" name="Group 46"/>
            <p:cNvGrpSpPr>
              <a:grpSpLocks/>
            </p:cNvGrpSpPr>
            <p:nvPr/>
          </p:nvGrpSpPr>
          <p:grpSpPr bwMode="auto">
            <a:xfrm>
              <a:off x="1237" y="1154"/>
              <a:ext cx="405" cy="405"/>
              <a:chOff x="1289" y="582"/>
              <a:chExt cx="668" cy="668"/>
            </a:xfrm>
          </p:grpSpPr>
          <p:sp>
            <p:nvSpPr>
              <p:cNvPr id="15402" name="Oval 47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03" name="Oval 4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04" name="Oval 49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05" name="Oval 50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06" name="Oval 51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400" name="Text Box 52"/>
            <p:cNvSpPr txBox="1">
              <a:spLocks noChangeArrowheads="1"/>
            </p:cNvSpPr>
            <p:nvPr/>
          </p:nvSpPr>
          <p:spPr bwMode="gray">
            <a:xfrm>
              <a:off x="1324" y="121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1" name="Text Box 53"/>
            <p:cNvSpPr txBox="1">
              <a:spLocks noChangeArrowheads="1"/>
            </p:cNvSpPr>
            <p:nvPr/>
          </p:nvSpPr>
          <p:spPr bwMode="gray">
            <a:xfrm>
              <a:off x="816" y="1634"/>
              <a:ext cx="129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 </a:t>
              </a:r>
              <a:r>
                <a:rPr lang="zh-CN" altLang="en-US" sz="2400"/>
                <a:t>二元关系的概念和表示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 </a:t>
              </a:r>
              <a:r>
                <a:rPr lang="zh-CN" altLang="en-US" sz="2400"/>
                <a:t>关系的复合与逆运算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 </a:t>
              </a:r>
              <a:r>
                <a:rPr lang="zh-CN" altLang="en-US" sz="2400"/>
                <a:t>关系的性质</a:t>
              </a:r>
              <a:endParaRPr lang="en-US" altLang="zh-CN" sz="24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656388" y="3157538"/>
            <a:ext cx="2163762" cy="3227387"/>
            <a:chOff x="3748" y="1152"/>
            <a:chExt cx="1363" cy="2033"/>
          </a:xfrm>
        </p:grpSpPr>
        <p:sp>
          <p:nvSpPr>
            <p:cNvPr id="15383" name="AutoShape 55"/>
            <p:cNvSpPr>
              <a:spLocks noChangeArrowheads="1"/>
            </p:cNvSpPr>
            <p:nvPr/>
          </p:nvSpPr>
          <p:spPr bwMode="gray">
            <a:xfrm>
              <a:off x="3748" y="1346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84" name="AutoShape 56"/>
            <p:cNvSpPr>
              <a:spLocks noChangeArrowheads="1"/>
            </p:cNvSpPr>
            <p:nvPr/>
          </p:nvSpPr>
          <p:spPr bwMode="gray">
            <a:xfrm>
              <a:off x="3769" y="1351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85" name="AutoShape 57"/>
            <p:cNvSpPr>
              <a:spLocks noChangeArrowheads="1"/>
            </p:cNvSpPr>
            <p:nvPr/>
          </p:nvSpPr>
          <p:spPr bwMode="gray">
            <a:xfrm>
              <a:off x="3780" y="2651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86" name="AutoShape 58"/>
            <p:cNvSpPr>
              <a:spLocks noChangeArrowheads="1"/>
            </p:cNvSpPr>
            <p:nvPr/>
          </p:nvSpPr>
          <p:spPr bwMode="gray">
            <a:xfrm>
              <a:off x="3780" y="136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5387" name="Group 59"/>
            <p:cNvGrpSpPr>
              <a:grpSpLocks/>
            </p:cNvGrpSpPr>
            <p:nvPr/>
          </p:nvGrpSpPr>
          <p:grpSpPr bwMode="auto">
            <a:xfrm>
              <a:off x="4217" y="1152"/>
              <a:ext cx="405" cy="405"/>
              <a:chOff x="1289" y="582"/>
              <a:chExt cx="668" cy="668"/>
            </a:xfrm>
          </p:grpSpPr>
          <p:sp>
            <p:nvSpPr>
              <p:cNvPr id="15390" name="Oval 6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91" name="Oval 6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92" name="Oval 6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93" name="Oval 6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94" name="Oval 6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388" name="Text Box 65"/>
            <p:cNvSpPr txBox="1">
              <a:spLocks noChangeArrowheads="1"/>
            </p:cNvSpPr>
            <p:nvPr/>
          </p:nvSpPr>
          <p:spPr bwMode="gray">
            <a:xfrm>
              <a:off x="4304" y="121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Text Box 66"/>
            <p:cNvSpPr txBox="1">
              <a:spLocks noChangeArrowheads="1"/>
            </p:cNvSpPr>
            <p:nvPr/>
          </p:nvSpPr>
          <p:spPr bwMode="gray">
            <a:xfrm>
              <a:off x="3796" y="1632"/>
              <a:ext cx="1296" cy="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 n</a:t>
              </a:r>
              <a:r>
                <a:rPr lang="zh-CN" altLang="en-US" sz="2400"/>
                <a:t>重有序组</a:t>
              </a: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 n</a:t>
              </a:r>
              <a:r>
                <a:rPr lang="zh-CN" altLang="en-US" sz="2400"/>
                <a:t>个集合的笛卡儿积</a:t>
              </a: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 n</a:t>
              </a:r>
              <a:r>
                <a:rPr lang="zh-CN" altLang="en-US" sz="2400"/>
                <a:t>重有序组相等的判定</a:t>
              </a:r>
              <a:endParaRPr lang="en-US" altLang="zh-CN" sz="2400"/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3779838" y="3157538"/>
            <a:ext cx="2163762" cy="3165475"/>
            <a:chOff x="2256" y="1154"/>
            <a:chExt cx="1363" cy="1994"/>
          </a:xfrm>
        </p:grpSpPr>
        <p:sp>
          <p:nvSpPr>
            <p:cNvPr id="15372" name="AutoShape 6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73" name="AutoShape 6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74" name="AutoShape 7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75" name="AutoShape 7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76" name="Oval 72"/>
            <p:cNvSpPr>
              <a:spLocks noChangeArrowheads="1"/>
            </p:cNvSpPr>
            <p:nvPr/>
          </p:nvSpPr>
          <p:spPr bwMode="gray">
            <a:xfrm>
              <a:off x="2725" y="1154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77" name="Oval 7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78" name="Oval 7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79" name="Oval 7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80" name="Oval 7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5381" name="Text Box 77"/>
            <p:cNvSpPr txBox="1">
              <a:spLocks noChangeArrowheads="1"/>
            </p:cNvSpPr>
            <p:nvPr/>
          </p:nvSpPr>
          <p:spPr bwMode="gray">
            <a:xfrm>
              <a:off x="2812" y="121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Text Box 78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 </a:t>
              </a:r>
              <a:r>
                <a:rPr lang="zh-CN" altLang="en-US" sz="2400"/>
                <a:t>关系的闭包运算</a:t>
              </a:r>
              <a:endParaRPr lang="en-US" altLang="zh-CN" sz="2400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3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3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79" grpId="0" animBg="1"/>
      <p:bldP spid="135578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D4313F3-A544-4E32-B3F1-EC12D412F804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6.3.6 </a:t>
            </a:r>
            <a:r>
              <a:rPr lang="zh-CN" altLang="en-US"/>
              <a:t>解（续）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478660" name="Object 4"/>
          <p:cNvGraphicFramePr>
            <a:graphicFrameLocks noChangeAspect="1"/>
          </p:cNvGraphicFramePr>
          <p:nvPr/>
        </p:nvGraphicFramePr>
        <p:xfrm>
          <a:off x="1671638" y="1916113"/>
          <a:ext cx="50609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Equation" r:id="rId4" imgW="2162144" imgH="714443" progId="Equation.DSMT4">
                  <p:embed/>
                </p:oleObj>
              </mc:Choice>
              <mc:Fallback>
                <p:oleObj name="Equation" r:id="rId4" imgW="2162144" imgH="71444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916113"/>
                        <a:ext cx="5060950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8661" name="Text Box 5"/>
          <p:cNvSpPr txBox="1">
            <a:spLocks noChangeArrowheads="1"/>
          </p:cNvSpPr>
          <p:nvPr/>
        </p:nvSpPr>
        <p:spPr bwMode="auto">
          <a:xfrm>
            <a:off x="215900" y="3581400"/>
            <a:ext cx="882015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zh-CN"/>
              <a:t>(3) </a:t>
            </a:r>
            <a:r>
              <a:rPr lang="en-US" altLang="en-US"/>
              <a:t>∵</a:t>
            </a:r>
            <a:r>
              <a:rPr lang="en-US" altLang="zh-CN"/>
              <a:t>RoS={&lt;1,2&gt;,&lt;2,3&gt;,&lt;2,5&gt;,&lt;3,4&gt;,&lt;4,4&gt;,&lt;4,5&gt;}</a:t>
            </a:r>
            <a:r>
              <a:rPr lang="zh-CN" altLang="en-US"/>
              <a:t>，</a:t>
            </a:r>
          </a:p>
          <a:p>
            <a:pPr algn="l" eaLnBrk="1" hangingPunct="1">
              <a:buClrTx/>
              <a:buFontTx/>
              <a:buNone/>
            </a:pPr>
            <a:r>
              <a:rPr lang="zh-CN" altLang="en-US"/>
              <a:t>∴</a:t>
            </a:r>
            <a:r>
              <a:rPr lang="en-US" altLang="zh-CN">
                <a:solidFill>
                  <a:srgbClr val="0000CC"/>
                </a:solidFill>
              </a:rPr>
              <a:t>(RoS)</a:t>
            </a:r>
            <a:r>
              <a:rPr lang="en-US" altLang="zh-CN" baseline="30000">
                <a:solidFill>
                  <a:srgbClr val="0000CC"/>
                </a:solidFill>
              </a:rPr>
              <a:t>-1</a:t>
            </a:r>
            <a:r>
              <a:rPr lang="en-US" altLang="zh-CN">
                <a:solidFill>
                  <a:srgbClr val="0000CC"/>
                </a:solidFill>
              </a:rPr>
              <a:t>={&lt;2,1&gt;,&lt;3,2&gt;,&lt;5,2&gt;,&lt;4,3&gt;,&lt;4,4&gt;,&lt;5,4&gt;}</a:t>
            </a:r>
            <a:r>
              <a:rPr lang="zh-CN" altLang="en-US">
                <a:solidFill>
                  <a:srgbClr val="0000CC"/>
                </a:solidFill>
              </a:rPr>
              <a:t>。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/>
              <a:t>∵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en-US" altLang="zh-CN"/>
              <a:t>={&lt;a,1&gt;,&lt;c,2&gt;,&lt;b,3&gt;,&lt;b,4&gt;,&lt;d,4&gt;}</a:t>
            </a:r>
            <a:r>
              <a:rPr lang="zh-CN" altLang="en-US"/>
              <a:t>，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zh-CN"/>
              <a:t>   S</a:t>
            </a:r>
            <a:r>
              <a:rPr lang="en-US" altLang="zh-CN" baseline="30000"/>
              <a:t>-1</a:t>
            </a:r>
            <a:r>
              <a:rPr lang="en-US" altLang="zh-CN"/>
              <a:t>={&lt;2,a&gt;,&lt;4,b&gt;,&lt;3,c&gt;,&lt;5,c&gt;,&lt;5,d&gt;}</a:t>
            </a:r>
            <a:r>
              <a:rPr lang="zh-CN" altLang="en-US"/>
              <a:t>，</a:t>
            </a:r>
          </a:p>
          <a:p>
            <a:pPr algn="l" eaLnBrk="1" hangingPunct="1">
              <a:buClrTx/>
              <a:buFontTx/>
              <a:buNone/>
            </a:pPr>
            <a:r>
              <a:rPr lang="zh-CN" altLang="en-US"/>
              <a:t>∴ 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oR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={&lt;2,1&gt;,&lt;3,2&gt;,&lt;5,2&gt;,&lt;4,3&gt;,&lt;4,4&gt;,&lt;5,4&gt;}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42343" name="Rectangle 6"/>
          <p:cNvSpPr>
            <a:spLocks noChangeArrowheads="1"/>
          </p:cNvSpPr>
          <p:nvPr/>
        </p:nvSpPr>
        <p:spPr bwMode="auto">
          <a:xfrm>
            <a:off x="323850" y="1341438"/>
            <a:ext cx="7091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30000">
                <a:solidFill>
                  <a:schemeClr val="tx1"/>
                </a:solidFill>
              </a:rPr>
              <a:t>-1</a:t>
            </a:r>
            <a:r>
              <a:rPr lang="zh-CN" altLang="en-US">
                <a:solidFill>
                  <a:schemeClr val="tx1"/>
                </a:solidFill>
              </a:rPr>
              <a:t>的关系矩阵为：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6B1957D-79A9-4BA2-91CF-DC8C6AB85BE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48799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/>
              <a:t>将</a:t>
            </a:r>
            <a:r>
              <a:rPr kumimoji="1" lang="en-US" altLang="zh-CN"/>
              <a:t>R</a:t>
            </a:r>
            <a:r>
              <a:rPr kumimoji="1" lang="zh-CN" altLang="en-US"/>
              <a:t>的关系图中</a:t>
            </a:r>
            <a:r>
              <a:rPr kumimoji="1" lang="zh-CN" altLang="en-US">
                <a:solidFill>
                  <a:srgbClr val="FF0000"/>
                </a:solidFill>
              </a:rPr>
              <a:t>有向边的方向改变成相反方向</a:t>
            </a:r>
            <a:r>
              <a:rPr kumimoji="1" lang="zh-CN" altLang="en-US"/>
              <a:t>即得</a:t>
            </a:r>
            <a:r>
              <a:rPr kumimoji="1" lang="en-US" altLang="zh-CN"/>
              <a:t>R</a:t>
            </a:r>
            <a:r>
              <a:rPr kumimoji="1" lang="en-US" altLang="zh-CN" baseline="30000"/>
              <a:t>-1</a:t>
            </a:r>
            <a:r>
              <a:rPr kumimoji="1" lang="zh-CN" altLang="en-US"/>
              <a:t>的关系图，反之亦然；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/>
              <a:t>将</a:t>
            </a:r>
            <a:r>
              <a:rPr kumimoji="1" lang="en-US" altLang="zh-CN"/>
              <a:t>R</a:t>
            </a:r>
            <a:r>
              <a:rPr kumimoji="1" lang="zh-CN" altLang="en-US"/>
              <a:t>的关系矩阵转置即得</a:t>
            </a:r>
            <a:r>
              <a:rPr kumimoji="1" lang="en-US" altLang="zh-CN"/>
              <a:t>R</a:t>
            </a:r>
            <a:r>
              <a:rPr kumimoji="1" lang="en-US" altLang="zh-CN" baseline="30000"/>
              <a:t>-1</a:t>
            </a:r>
            <a:r>
              <a:rPr kumimoji="1" lang="zh-CN" altLang="en-US"/>
              <a:t>的关系矩阵，即</a:t>
            </a:r>
            <a:r>
              <a:rPr kumimoji="1" lang="en-US" altLang="zh-CN">
                <a:solidFill>
                  <a:srgbClr val="0000CC"/>
                </a:solidFill>
              </a:rPr>
              <a:t>R</a:t>
            </a:r>
            <a:r>
              <a:rPr kumimoji="1" lang="zh-CN" altLang="en-US">
                <a:solidFill>
                  <a:srgbClr val="0000CC"/>
                </a:solidFill>
              </a:rPr>
              <a:t>和</a:t>
            </a:r>
            <a:r>
              <a:rPr kumimoji="1" lang="en-US" altLang="zh-CN">
                <a:solidFill>
                  <a:srgbClr val="0000CC"/>
                </a:solidFill>
              </a:rPr>
              <a:t>R</a:t>
            </a:r>
            <a:r>
              <a:rPr kumimoji="1" lang="en-US" altLang="zh-CN" baseline="30000">
                <a:solidFill>
                  <a:srgbClr val="0000CC"/>
                </a:solidFill>
              </a:rPr>
              <a:t>-1</a:t>
            </a:r>
            <a:r>
              <a:rPr kumimoji="1" lang="zh-CN" altLang="en-US">
                <a:solidFill>
                  <a:srgbClr val="0000CC"/>
                </a:solidFill>
              </a:rPr>
              <a:t>的关系矩阵互为转置矩阵。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kumimoji="1" lang="en-US" altLang="zh-CN"/>
              <a:t>R</a:t>
            </a:r>
            <a:r>
              <a:rPr kumimoji="1" lang="en-US" altLang="zh-CN" baseline="30000"/>
              <a:t>-1</a:t>
            </a:r>
            <a:r>
              <a:rPr kumimoji="1" lang="zh-CN" altLang="en-US"/>
              <a:t>的前域与后域正好是</a:t>
            </a:r>
            <a:r>
              <a:rPr kumimoji="1" lang="en-US" altLang="zh-CN"/>
              <a:t>R</a:t>
            </a:r>
            <a:r>
              <a:rPr kumimoji="1" lang="zh-CN" altLang="en-US"/>
              <a:t>的后域和前域，即</a:t>
            </a:r>
            <a:r>
              <a:rPr kumimoji="1" lang="en-US" altLang="zh-CN">
                <a:solidFill>
                  <a:srgbClr val="FF0000"/>
                </a:solidFill>
              </a:rPr>
              <a:t>domR=ranR</a:t>
            </a:r>
            <a:r>
              <a:rPr kumimoji="1" lang="en-US" altLang="zh-CN" baseline="30000">
                <a:solidFill>
                  <a:srgbClr val="FF0000"/>
                </a:solidFill>
              </a:rPr>
              <a:t>-1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domR</a:t>
            </a:r>
            <a:r>
              <a:rPr kumimoji="1" lang="en-US" altLang="zh-CN" baseline="30000">
                <a:solidFill>
                  <a:srgbClr val="FF0000"/>
                </a:solidFill>
              </a:rPr>
              <a:t>-1</a:t>
            </a:r>
            <a:r>
              <a:rPr kumimoji="1" lang="en-US" altLang="zh-CN">
                <a:solidFill>
                  <a:srgbClr val="FF0000"/>
                </a:solidFill>
              </a:rPr>
              <a:t>=ranR</a:t>
            </a:r>
            <a:r>
              <a:rPr kumimoji="1" lang="zh-CN" altLang="en-US">
                <a:solidFill>
                  <a:srgbClr val="FF0000"/>
                </a:solidFill>
              </a:rPr>
              <a:t>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kumimoji="1" lang="pt-BR" altLang="zh-CN"/>
              <a:t>|R|=|R</a:t>
            </a:r>
            <a:r>
              <a:rPr kumimoji="1" lang="pt-BR" altLang="zh-CN" baseline="30000"/>
              <a:t>-1</a:t>
            </a:r>
            <a:r>
              <a:rPr kumimoji="1" lang="pt-BR" altLang="zh-CN"/>
              <a:t>|</a:t>
            </a:r>
            <a:r>
              <a:rPr kumimoji="1" lang="zh-CN" altLang="pt-BR"/>
              <a:t>；</a:t>
            </a:r>
            <a:endParaRPr kumimoji="1" lang="zh-CN" altLang="en-US"/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kumimoji="1" lang="pt-BR" altLang="zh-CN"/>
              <a:t>(RoS)</a:t>
            </a:r>
            <a:r>
              <a:rPr kumimoji="1" lang="pt-BR" altLang="zh-CN" baseline="30000"/>
              <a:t>-1</a:t>
            </a:r>
            <a:r>
              <a:rPr kumimoji="1" lang="pt-BR" altLang="zh-CN"/>
              <a:t>=S</a:t>
            </a:r>
            <a:r>
              <a:rPr kumimoji="1" lang="pt-BR" altLang="zh-CN" baseline="30000"/>
              <a:t>-1</a:t>
            </a:r>
            <a:r>
              <a:rPr kumimoji="1" lang="pt-BR" altLang="zh-CN"/>
              <a:t>oR</a:t>
            </a:r>
            <a:r>
              <a:rPr kumimoji="1" lang="pt-BR" altLang="zh-CN" baseline="30000"/>
              <a:t>-1</a:t>
            </a:r>
            <a:r>
              <a:rPr kumimoji="1" lang="zh-CN" altLang="pt-BR"/>
              <a:t>。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5DE6A4F-87AA-4283-BA58-E1DC9B26245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pt-BR" altLang="zh-CN"/>
              <a:t>6.3.3</a:t>
            </a:r>
            <a:endParaRPr lang="zh-CN" altLang="en-US"/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17160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pt-BR"/>
              <a:t>    设</a:t>
            </a:r>
            <a:r>
              <a:rPr lang="pt-BR" altLang="zh-CN"/>
              <a:t>A</a:t>
            </a:r>
            <a:r>
              <a:rPr lang="zh-CN" altLang="pt-BR"/>
              <a:t>、</a:t>
            </a:r>
            <a:r>
              <a:rPr lang="pt-BR" altLang="zh-CN"/>
              <a:t>B</a:t>
            </a:r>
            <a:r>
              <a:rPr lang="zh-CN" altLang="pt-BR"/>
              <a:t>和</a:t>
            </a:r>
            <a:r>
              <a:rPr lang="pt-BR" altLang="zh-CN"/>
              <a:t>C</a:t>
            </a:r>
            <a:r>
              <a:rPr lang="zh-CN" altLang="pt-BR"/>
              <a:t>是任意三个集合，</a:t>
            </a:r>
            <a:r>
              <a:rPr lang="pt-BR" altLang="zh-CN"/>
              <a:t>R,S</a:t>
            </a:r>
            <a:r>
              <a:rPr lang="zh-CN" altLang="pt-BR"/>
              <a:t>分别是从</a:t>
            </a:r>
            <a:r>
              <a:rPr lang="pt-BR" altLang="zh-CN"/>
              <a:t>A</a:t>
            </a:r>
            <a:r>
              <a:rPr lang="zh-CN" altLang="pt-BR"/>
              <a:t>到</a:t>
            </a:r>
            <a:r>
              <a:rPr lang="pt-BR" altLang="zh-CN"/>
              <a:t>B</a:t>
            </a:r>
            <a:r>
              <a:rPr lang="zh-CN" altLang="pt-BR"/>
              <a:t>，</a:t>
            </a:r>
            <a:r>
              <a:rPr lang="pt-BR" altLang="zh-CN"/>
              <a:t>B</a:t>
            </a:r>
            <a:r>
              <a:rPr lang="zh-CN" altLang="pt-BR"/>
              <a:t>到</a:t>
            </a:r>
            <a:r>
              <a:rPr lang="pt-BR" altLang="zh-CN"/>
              <a:t>C</a:t>
            </a:r>
            <a:r>
              <a:rPr lang="zh-CN" altLang="pt-BR"/>
              <a:t>的二元关系，则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pt-BR" altLang="zh-CN"/>
              <a:t>(RoS)</a:t>
            </a:r>
            <a:r>
              <a:rPr lang="pt-BR" altLang="zh-CN" baseline="30000">
                <a:solidFill>
                  <a:srgbClr val="0000FF"/>
                </a:solidFill>
              </a:rPr>
              <a:t>-1</a:t>
            </a:r>
            <a:r>
              <a:rPr lang="pt-BR" altLang="zh-CN"/>
              <a:t>=S</a:t>
            </a:r>
            <a:r>
              <a:rPr lang="pt-BR" altLang="zh-CN" baseline="30000">
                <a:solidFill>
                  <a:srgbClr val="0000FF"/>
                </a:solidFill>
              </a:rPr>
              <a:t>-1</a:t>
            </a:r>
            <a:r>
              <a:rPr lang="pt-BR" altLang="zh-CN"/>
              <a:t>oR</a:t>
            </a:r>
            <a:r>
              <a:rPr lang="pt-BR" altLang="zh-CN" baseline="30000">
                <a:solidFill>
                  <a:srgbClr val="0000FF"/>
                </a:solidFill>
              </a:rPr>
              <a:t>-1</a:t>
            </a:r>
            <a:r>
              <a:rPr lang="zh-CN" altLang="pt-BR"/>
              <a:t>。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4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B253EF7-DADF-442E-91D5-24518CBECDF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420100" cy="5330825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任取</a:t>
            </a:r>
            <a:r>
              <a:rPr lang="en-US" altLang="zh-CN" sz="2600">
                <a:solidFill>
                  <a:srgbClr val="0000FF"/>
                </a:solidFill>
              </a:rPr>
              <a:t>&lt;c,a&gt;∈</a:t>
            </a:r>
            <a:r>
              <a:rPr lang="en-US" altLang="zh-CN" sz="2600" noProof="1">
                <a:solidFill>
                  <a:srgbClr val="0000FF"/>
                </a:solidFill>
              </a:rPr>
              <a:t>(R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noProof="1">
                <a:solidFill>
                  <a:srgbClr val="0000FF"/>
                </a:solidFill>
              </a:rPr>
              <a:t>S)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zh-CN" altLang="en-US" sz="2600"/>
              <a:t>，则</a:t>
            </a:r>
            <a:r>
              <a:rPr lang="en-US" altLang="zh-CN" sz="2600">
                <a:solidFill>
                  <a:srgbClr val="FF0000"/>
                </a:solidFill>
              </a:rPr>
              <a:t>&lt;a,c&gt;∈</a:t>
            </a:r>
            <a:r>
              <a:rPr lang="en-US" altLang="zh-CN" sz="2600" noProof="1">
                <a:solidFill>
                  <a:srgbClr val="FF0000"/>
                </a:solidFill>
              </a:rPr>
              <a:t>R</a:t>
            </a:r>
            <a:r>
              <a:rPr lang="en-US" altLang="zh-CN" sz="260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noProof="1">
                <a:solidFill>
                  <a:srgbClr val="FF0000"/>
                </a:solidFill>
              </a:rPr>
              <a:t>S</a:t>
            </a:r>
            <a:endParaRPr lang="en-US" altLang="zh-CN" sz="2600">
              <a:solidFill>
                <a:srgbClr val="FF0000"/>
              </a:solidFill>
            </a:endParaRP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由</a:t>
            </a:r>
            <a:r>
              <a:rPr lang="zh-CN" altLang="en-US" sz="2600">
                <a:solidFill>
                  <a:srgbClr val="CC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600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600">
                <a:solidFill>
                  <a:srgbClr val="CC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600"/>
              <a:t>的定义知：则</a:t>
            </a:r>
            <a:r>
              <a:rPr lang="zh-CN" altLang="en-US" sz="2600">
                <a:solidFill>
                  <a:srgbClr val="800000"/>
                </a:solidFill>
              </a:rPr>
              <a:t>存在</a:t>
            </a:r>
            <a:r>
              <a:rPr lang="en-US" altLang="zh-CN" sz="2600">
                <a:solidFill>
                  <a:srgbClr val="800000"/>
                </a:solidFill>
              </a:rPr>
              <a:t>b</a:t>
            </a:r>
            <a:r>
              <a:rPr lang="en-US" altLang="zh-CN" sz="2600"/>
              <a:t>∈B</a:t>
            </a:r>
            <a:r>
              <a:rPr lang="zh-CN" altLang="en-US" sz="2600"/>
              <a:t>，使得：</a:t>
            </a:r>
          </a:p>
          <a:p>
            <a:pPr marL="533400" indent="-53340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&lt;a,b&gt;∈</a:t>
            </a:r>
            <a:r>
              <a:rPr lang="en-US" altLang="zh-CN" sz="2600" noProof="1"/>
              <a:t>R</a:t>
            </a:r>
            <a:r>
              <a:rPr lang="zh-CN" altLang="en-US" sz="2600"/>
              <a:t>，</a:t>
            </a:r>
            <a:r>
              <a:rPr lang="en-US" altLang="zh-CN" sz="2600"/>
              <a:t>&lt;b,c&gt;∈</a:t>
            </a:r>
            <a:r>
              <a:rPr lang="en-US" altLang="zh-CN" sz="2600" noProof="1"/>
              <a:t>S</a:t>
            </a:r>
            <a:r>
              <a:rPr lang="zh-CN" altLang="en-US" sz="2600"/>
              <a:t>，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由</a:t>
            </a:r>
            <a:r>
              <a:rPr lang="zh-CN" altLang="en-US" sz="2600">
                <a:solidFill>
                  <a:srgbClr val="CC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600" noProof="1">
                <a:solidFill>
                  <a:srgbClr val="CC00CC"/>
                </a:solidFill>
              </a:rPr>
              <a:t>R</a:t>
            </a:r>
            <a:r>
              <a:rPr lang="en-US" altLang="zh-CN" sz="2600" baseline="30000">
                <a:solidFill>
                  <a:srgbClr val="CC00CC"/>
                </a:solidFill>
              </a:rPr>
              <a:t>-1</a:t>
            </a:r>
            <a:r>
              <a:rPr lang="en-US" altLang="zh-CN" sz="2600">
                <a:solidFill>
                  <a:srgbClr val="CC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600"/>
              <a:t>的定义知，</a:t>
            </a:r>
            <a:r>
              <a:rPr lang="en-US" altLang="zh-CN" sz="2600"/>
              <a:t>&lt;b,a&gt;∈</a:t>
            </a:r>
            <a:r>
              <a:rPr lang="en-US" altLang="zh-CN" sz="2600" noProof="1"/>
              <a:t>R</a:t>
            </a:r>
            <a:r>
              <a:rPr lang="en-US" altLang="zh-CN" sz="2600" baseline="30000"/>
              <a:t>-1</a:t>
            </a:r>
            <a:r>
              <a:rPr lang="zh-CN" altLang="en-US" sz="2600"/>
              <a:t>，</a:t>
            </a:r>
            <a:r>
              <a:rPr lang="en-US" altLang="zh-CN" sz="2600"/>
              <a:t>&lt;c,b&gt;∈</a:t>
            </a:r>
            <a:r>
              <a:rPr lang="en-US" altLang="zh-CN" sz="2600" noProof="1"/>
              <a:t>S</a:t>
            </a:r>
            <a:r>
              <a:rPr lang="en-US" altLang="zh-CN" sz="2600" baseline="30000"/>
              <a:t>-1</a:t>
            </a:r>
            <a:r>
              <a:rPr lang="zh-CN" altLang="en-US" sz="2600"/>
              <a:t>，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从而有</a:t>
            </a:r>
            <a:r>
              <a:rPr lang="en-US" altLang="zh-CN" sz="2600"/>
              <a:t>&lt;c,a&gt;∈</a:t>
            </a:r>
            <a:r>
              <a:rPr lang="en-US" altLang="zh-CN" sz="2600" noProof="1"/>
              <a:t>S</a:t>
            </a:r>
            <a:r>
              <a:rPr lang="en-US" altLang="zh-CN" sz="2600" baseline="30000"/>
              <a:t>-1</a:t>
            </a:r>
            <a:r>
              <a:rPr lang="en-US" altLang="zh-CN" sz="2600">
                <a:sym typeface="Symbol" panose="05050102010706020507" pitchFamily="18" charset="2"/>
              </a:rPr>
              <a:t></a:t>
            </a:r>
            <a:r>
              <a:rPr lang="en-US" altLang="zh-CN" sz="2600" noProof="1"/>
              <a:t>R</a:t>
            </a:r>
            <a:r>
              <a:rPr lang="en-US" altLang="zh-CN" sz="2600" baseline="30000"/>
              <a:t>-1</a:t>
            </a:r>
            <a:r>
              <a:rPr lang="zh-CN" altLang="en-US" sz="2600"/>
              <a:t>，即</a:t>
            </a:r>
            <a:r>
              <a:rPr lang="en-US" altLang="zh-CN" sz="2600">
                <a:solidFill>
                  <a:srgbClr val="0000FF"/>
                </a:solidFill>
              </a:rPr>
              <a:t>(R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noProof="1">
                <a:solidFill>
                  <a:srgbClr val="0000FF"/>
                </a:solidFill>
              </a:rPr>
              <a:t>S)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600" noProof="1">
                <a:solidFill>
                  <a:srgbClr val="0000FF"/>
                </a:solidFill>
              </a:rPr>
              <a:t>S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noProof="1">
                <a:solidFill>
                  <a:srgbClr val="0000FF"/>
                </a:solidFill>
              </a:rPr>
              <a:t>R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zh-CN" altLang="en-US" sz="2600">
                <a:solidFill>
                  <a:srgbClr val="0000FF"/>
                </a:solidFill>
              </a:rPr>
              <a:t>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反之，任取</a:t>
            </a:r>
            <a:r>
              <a:rPr lang="en-US" altLang="zh-CN" sz="2600">
                <a:solidFill>
                  <a:srgbClr val="0000FF"/>
                </a:solidFill>
              </a:rPr>
              <a:t>&lt;c,a&gt;∈</a:t>
            </a:r>
            <a:r>
              <a:rPr lang="en-US" altLang="zh-CN" sz="2600" noProof="1">
                <a:solidFill>
                  <a:srgbClr val="0000FF"/>
                </a:solidFill>
              </a:rPr>
              <a:t>S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noProof="1">
                <a:solidFill>
                  <a:srgbClr val="0000FF"/>
                </a:solidFill>
              </a:rPr>
              <a:t>R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zh-CN" altLang="en-US" sz="2600"/>
              <a:t>，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由</a:t>
            </a:r>
            <a:r>
              <a:rPr lang="zh-CN" altLang="en-US" sz="2600">
                <a:solidFill>
                  <a:srgbClr val="CC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600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600">
                <a:solidFill>
                  <a:srgbClr val="CC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600"/>
              <a:t>的定义知：则至少存一个</a:t>
            </a:r>
            <a:r>
              <a:rPr lang="en-US" altLang="zh-CN" sz="2600"/>
              <a:t>b∈B</a:t>
            </a:r>
            <a:r>
              <a:rPr lang="zh-CN" altLang="en-US" sz="2600"/>
              <a:t>，使得：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           &lt;c,b&gt;∈</a:t>
            </a:r>
            <a:r>
              <a:rPr lang="en-US" altLang="zh-CN" sz="2600" noProof="1"/>
              <a:t>S</a:t>
            </a:r>
            <a:r>
              <a:rPr lang="en-US" altLang="zh-CN" sz="2600" baseline="30000"/>
              <a:t>-1</a:t>
            </a:r>
            <a:r>
              <a:rPr lang="zh-CN" altLang="en-US" sz="2600"/>
              <a:t>和</a:t>
            </a:r>
            <a:r>
              <a:rPr lang="en-US" altLang="zh-CN" sz="2600"/>
              <a:t>&lt;b,a&gt;∈</a:t>
            </a:r>
            <a:r>
              <a:rPr lang="en-US" altLang="zh-CN" sz="2600" noProof="1"/>
              <a:t>R</a:t>
            </a:r>
            <a:r>
              <a:rPr lang="en-US" altLang="zh-CN" sz="2600" baseline="30000"/>
              <a:t>-1</a:t>
            </a:r>
            <a:r>
              <a:rPr lang="zh-CN" altLang="en-US" sz="2600" baseline="30000"/>
              <a:t>。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由</a:t>
            </a:r>
            <a:r>
              <a:rPr lang="zh-CN" altLang="en-US" sz="2600">
                <a:solidFill>
                  <a:srgbClr val="CC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600" noProof="1">
                <a:solidFill>
                  <a:srgbClr val="CC00CC"/>
                </a:solidFill>
              </a:rPr>
              <a:t>R</a:t>
            </a:r>
            <a:r>
              <a:rPr lang="en-US" altLang="zh-CN" sz="2600" baseline="30000">
                <a:solidFill>
                  <a:srgbClr val="CC00CC"/>
                </a:solidFill>
              </a:rPr>
              <a:t>-1</a:t>
            </a:r>
            <a:r>
              <a:rPr lang="en-US" altLang="zh-CN" sz="2600">
                <a:solidFill>
                  <a:srgbClr val="CC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600"/>
              <a:t>的定义知，有</a:t>
            </a:r>
            <a:r>
              <a:rPr lang="en-US" altLang="zh-CN" sz="2600"/>
              <a:t>&lt;a,b&gt;∈</a:t>
            </a:r>
            <a:r>
              <a:rPr lang="en-US" altLang="zh-CN" sz="2600" noProof="1"/>
              <a:t>R</a:t>
            </a:r>
            <a:r>
              <a:rPr lang="zh-CN" altLang="en-US" sz="2600"/>
              <a:t>，</a:t>
            </a:r>
            <a:r>
              <a:rPr lang="en-US" altLang="zh-CN" sz="2600"/>
              <a:t>&lt;b,c&gt;∈</a:t>
            </a:r>
            <a:r>
              <a:rPr lang="en-US" altLang="zh-CN" sz="2600" noProof="1"/>
              <a:t>S。</a:t>
            </a:r>
            <a:endParaRPr lang="en-US" altLang="zh-CN" sz="2600"/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从而</a:t>
            </a:r>
            <a:r>
              <a:rPr lang="en-US" altLang="zh-CN" sz="2600"/>
              <a:t>&lt;a,c&gt;∈</a:t>
            </a:r>
            <a:r>
              <a:rPr lang="en-US" altLang="zh-CN" sz="2600" noProof="1"/>
              <a:t>R</a:t>
            </a:r>
            <a:r>
              <a:rPr lang="en-US" altLang="zh-CN" sz="2600">
                <a:sym typeface="Symbol" panose="05050102010706020507" pitchFamily="18" charset="2"/>
              </a:rPr>
              <a:t></a:t>
            </a:r>
            <a:r>
              <a:rPr lang="en-US" altLang="zh-CN" sz="2600" noProof="1"/>
              <a:t>S</a:t>
            </a:r>
            <a:r>
              <a:rPr lang="zh-CN" altLang="en-US" sz="2600"/>
              <a:t>，即</a:t>
            </a:r>
            <a:r>
              <a:rPr lang="en-US" altLang="zh-CN" sz="2600">
                <a:solidFill>
                  <a:srgbClr val="0000FF"/>
                </a:solidFill>
              </a:rPr>
              <a:t>&lt;c,a&gt;∈</a:t>
            </a:r>
            <a:r>
              <a:rPr lang="en-US" altLang="zh-CN" sz="2600" noProof="1">
                <a:solidFill>
                  <a:srgbClr val="0000FF"/>
                </a:solidFill>
              </a:rPr>
              <a:t>(R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noProof="1">
                <a:solidFill>
                  <a:srgbClr val="0000FF"/>
                </a:solidFill>
              </a:rPr>
              <a:t>S)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zh-CN" altLang="en-US" sz="2600"/>
              <a:t>，即</a:t>
            </a:r>
            <a:r>
              <a:rPr lang="en-US" altLang="zh-CN" sz="2600">
                <a:solidFill>
                  <a:srgbClr val="0000FF"/>
                </a:solidFill>
              </a:rPr>
              <a:t>S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noProof="1">
                <a:solidFill>
                  <a:srgbClr val="0000FF"/>
                </a:solidFill>
              </a:rPr>
              <a:t>R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600" noProof="1">
                <a:solidFill>
                  <a:srgbClr val="0000FF"/>
                </a:solidFill>
              </a:rPr>
              <a:t>(R</a:t>
            </a:r>
            <a:r>
              <a:rPr lang="en-US" altLang="zh-CN" sz="260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noProof="1">
                <a:solidFill>
                  <a:srgbClr val="0000FF"/>
                </a:solidFill>
              </a:rPr>
              <a:t>S)</a:t>
            </a:r>
            <a:r>
              <a:rPr lang="en-US" altLang="zh-CN" sz="2600" baseline="30000">
                <a:solidFill>
                  <a:srgbClr val="0000FF"/>
                </a:solidFill>
              </a:rPr>
              <a:t>-1</a:t>
            </a:r>
            <a:r>
              <a:rPr lang="zh-CN" altLang="en-US" sz="2600"/>
              <a:t>。由集合的定义知：</a:t>
            </a:r>
            <a:r>
              <a:rPr lang="en-US" altLang="zh-CN" sz="2600"/>
              <a:t>(R</a:t>
            </a:r>
            <a:r>
              <a:rPr lang="en-US" altLang="zh-CN" sz="2600">
                <a:sym typeface="Symbol" panose="05050102010706020507" pitchFamily="18" charset="2"/>
              </a:rPr>
              <a:t></a:t>
            </a:r>
            <a:r>
              <a:rPr lang="en-US" altLang="zh-CN" sz="2600" noProof="1"/>
              <a:t>S)</a:t>
            </a:r>
            <a:r>
              <a:rPr lang="en-US" altLang="zh-CN" sz="2600" baseline="30000"/>
              <a:t>-1</a:t>
            </a:r>
            <a:r>
              <a:rPr lang="zh-CN" altLang="en-US" sz="2600"/>
              <a:t>＝</a:t>
            </a:r>
            <a:r>
              <a:rPr lang="en-US" altLang="zh-CN" sz="2600"/>
              <a:t>S</a:t>
            </a:r>
            <a:r>
              <a:rPr lang="en-US" altLang="zh-CN" sz="2600" baseline="30000"/>
              <a:t>-1</a:t>
            </a:r>
            <a:r>
              <a:rPr lang="en-US" altLang="zh-CN" sz="2600">
                <a:sym typeface="Symbol" panose="05050102010706020507" pitchFamily="18" charset="2"/>
              </a:rPr>
              <a:t></a:t>
            </a:r>
            <a:r>
              <a:rPr lang="en-US" altLang="zh-CN" sz="2600" noProof="1"/>
              <a:t>R</a:t>
            </a:r>
            <a:r>
              <a:rPr lang="en-US" altLang="zh-CN" sz="2600" baseline="30000"/>
              <a:t>-1</a:t>
            </a:r>
            <a:r>
              <a:rPr lang="zh-CN" altLang="en-US" sz="2600"/>
              <a:t>。</a:t>
            </a: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635000" y="549275"/>
            <a:ext cx="7929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FF0000"/>
                </a:solidFill>
              </a:rPr>
              <a:t>证明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4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84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84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84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84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2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F305937-DB1E-410E-8F7E-A1AD0FD2B18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8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8500" y="1341438"/>
            <a:ext cx="8001000" cy="4452937"/>
          </a:xfrm>
        </p:spPr>
        <p:txBody>
          <a:bodyPr/>
          <a:lstStyle/>
          <a:p>
            <a:pPr marL="533400" indent="-53340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是从集合</a:t>
            </a:r>
            <a:r>
              <a:rPr lang="en-US" altLang="zh-CN"/>
              <a:t>A</a:t>
            </a:r>
            <a:r>
              <a:rPr lang="zh-CN" altLang="en-US"/>
              <a:t>到集合</a:t>
            </a:r>
            <a:r>
              <a:rPr lang="en-US" altLang="zh-CN"/>
              <a:t>B</a:t>
            </a:r>
            <a:r>
              <a:rPr lang="zh-CN" altLang="en-US"/>
              <a:t>的关系，则有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>
                <a:solidFill>
                  <a:srgbClr val="FF0000"/>
                </a:solidFill>
              </a:rPr>
              <a:t>(R∪S)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∪S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；		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分配性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en-US" altLang="zh-CN" baseline="30000">
              <a:solidFill>
                <a:srgbClr val="0000FF"/>
              </a:solidFill>
            </a:endParaRP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>
                <a:solidFill>
                  <a:srgbClr val="FF0000"/>
                </a:solidFill>
              </a:rPr>
              <a:t>(R∩S)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∩S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>
                <a:solidFill>
                  <a:srgbClr val="FF0000"/>
                </a:solidFill>
              </a:rPr>
              <a:t>(R-S)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-S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　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＝ 　；			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en-US">
                <a:solidFill>
                  <a:srgbClr val="0000FF"/>
                </a:solidFill>
              </a:rPr>
              <a:t>可换性)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>
                <a:solidFill>
                  <a:srgbClr val="FF0000"/>
                </a:solidFill>
              </a:rPr>
              <a:t>(A×B)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(B×A)</a:t>
            </a:r>
            <a:r>
              <a:rPr lang="zh-CN" altLang="en-US">
                <a:solidFill>
                  <a:srgbClr val="FF0000"/>
                </a:solidFill>
              </a:rPr>
              <a:t>；　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FF0000"/>
                </a:solidFill>
              </a:rPr>
              <a:t>R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；			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单调性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98488"/>
            <a:ext cx="7558088" cy="454025"/>
          </a:xfrm>
        </p:spPr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6.3.4</a:t>
            </a:r>
          </a:p>
        </p:txBody>
      </p:sp>
      <p:graphicFrame>
        <p:nvGraphicFramePr>
          <p:cNvPr id="1486852" name="Object 4"/>
          <p:cNvGraphicFramePr>
            <a:graphicFrameLocks noChangeAspect="1"/>
          </p:cNvGraphicFramePr>
          <p:nvPr/>
        </p:nvGraphicFramePr>
        <p:xfrm>
          <a:off x="1552575" y="4025900"/>
          <a:ext cx="30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7" name="Equation" r:id="rId4" imgW="152355" imgH="190500" progId="Equation.3">
                  <p:embed/>
                </p:oleObj>
              </mc:Choice>
              <mc:Fallback>
                <p:oleObj name="Equation" r:id="rId4" imgW="152355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025900"/>
                        <a:ext cx="307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5025"/>
              </p:ext>
            </p:extLst>
          </p:nvPr>
        </p:nvGraphicFramePr>
        <p:xfrm>
          <a:off x="2674938" y="4005263"/>
          <a:ext cx="457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8" name="Equation" r:id="rId6" imgW="304710" imgH="285885" progId="Equation.DSMT4">
                  <p:embed/>
                </p:oleObj>
              </mc:Choice>
              <mc:Fallback>
                <p:oleObj name="Equation" r:id="rId6" imgW="304710" imgH="2858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4005263"/>
                        <a:ext cx="4572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8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8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0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E2BA84-2D21-4594-B1AC-815D1FEFF2F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88898" name="Rectangle 2"/>
          <p:cNvSpPr>
            <a:spLocks noGrp="1" noChangeArrowheads="1"/>
          </p:cNvSpPr>
          <p:nvPr>
            <p:ph/>
          </p:nvPr>
        </p:nvSpPr>
        <p:spPr>
          <a:xfrm>
            <a:off x="711200" y="1349375"/>
            <a:ext cx="7821613" cy="3035300"/>
          </a:xfrm>
        </p:spPr>
        <p:txBody>
          <a:bodyPr lIns="0" tIns="0" rIns="0" bIns="0"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CC"/>
                </a:solidFill>
              </a:rPr>
              <a:t>定义</a:t>
            </a:r>
            <a:r>
              <a:rPr lang="en-US" altLang="zh-CN">
                <a:solidFill>
                  <a:srgbClr val="CC00CC"/>
                </a:solidFill>
              </a:rPr>
              <a:t>6.3.3</a:t>
            </a:r>
            <a:r>
              <a:rPr lang="zh-CN" altLang="en-US"/>
              <a:t>　设</a:t>
            </a:r>
            <a:r>
              <a:rPr lang="en-US" altLang="zh-CN"/>
              <a:t>R</a:t>
            </a:r>
            <a:r>
              <a:rPr lang="zh-CN" altLang="en-US"/>
              <a:t>是集合</a:t>
            </a:r>
            <a:r>
              <a:rPr lang="en-US" altLang="zh-CN"/>
              <a:t>A</a:t>
            </a:r>
            <a:r>
              <a:rPr lang="zh-CN" altLang="en-US"/>
              <a:t>上的关系，则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次幂，记为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30000">
                <a:solidFill>
                  <a:srgbClr val="FF0000"/>
                </a:solidFill>
              </a:rPr>
              <a:t>n</a:t>
            </a:r>
            <a:r>
              <a:rPr lang="zh-CN" altLang="en-US"/>
              <a:t>，定义如下：</a:t>
            </a:r>
          </a:p>
          <a:p>
            <a:pPr marL="533400" indent="-533400" eaLnBrk="1" hangingPunct="1">
              <a:lnSpc>
                <a:spcPct val="13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6600CC"/>
                </a:solidFill>
              </a:rPr>
              <a:t>R</a:t>
            </a:r>
            <a:r>
              <a:rPr lang="en-US" altLang="zh-CN" baseline="30000">
                <a:solidFill>
                  <a:srgbClr val="6600CC"/>
                </a:solidFill>
              </a:rPr>
              <a:t>0</a:t>
            </a:r>
            <a:r>
              <a:rPr lang="zh-CN" altLang="en-US">
                <a:solidFill>
                  <a:srgbClr val="6600CC"/>
                </a:solidFill>
              </a:rPr>
              <a:t>＝</a:t>
            </a:r>
            <a:r>
              <a:rPr lang="en-US" altLang="zh-CN">
                <a:solidFill>
                  <a:srgbClr val="6600CC"/>
                </a:solidFill>
              </a:rPr>
              <a:t>I</a:t>
            </a:r>
            <a:r>
              <a:rPr lang="en-US" altLang="zh-CN" baseline="-25000">
                <a:solidFill>
                  <a:srgbClr val="6600CC"/>
                </a:solidFill>
              </a:rPr>
              <a:t>A</a:t>
            </a:r>
            <a:r>
              <a:rPr lang="zh-CN" altLang="en-US">
                <a:solidFill>
                  <a:srgbClr val="6600CC"/>
                </a:solidFill>
              </a:rPr>
              <a:t>＝</a:t>
            </a:r>
            <a:r>
              <a:rPr lang="en-US" altLang="zh-CN">
                <a:solidFill>
                  <a:srgbClr val="6600CC"/>
                </a:solidFill>
              </a:rPr>
              <a:t>{&lt;a,a&gt;|a∈</a:t>
            </a:r>
            <a:r>
              <a:rPr lang="en-US" altLang="zh-CN" noProof="1">
                <a:solidFill>
                  <a:srgbClr val="6600CC"/>
                </a:solidFill>
              </a:rPr>
              <a:t>A}；</a:t>
            </a:r>
            <a:endParaRPr lang="zh-CN" altLang="en-US">
              <a:solidFill>
                <a:srgbClr val="6600CC"/>
              </a:solidFill>
            </a:endParaRPr>
          </a:p>
          <a:p>
            <a:pPr marL="533400" indent="-533400" eaLnBrk="1" hangingPunct="1">
              <a:lnSpc>
                <a:spcPct val="13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noProof="1">
                <a:solidFill>
                  <a:srgbClr val="6600CC"/>
                </a:solidFill>
              </a:rPr>
              <a:t>R</a:t>
            </a:r>
            <a:r>
              <a:rPr lang="en-US" altLang="zh-CN" baseline="30000" noProof="1">
                <a:solidFill>
                  <a:srgbClr val="6600CC"/>
                </a:solidFill>
              </a:rPr>
              <a:t>1</a:t>
            </a:r>
            <a:r>
              <a:rPr lang="en-US" altLang="zh-CN" noProof="1">
                <a:solidFill>
                  <a:srgbClr val="6600CC"/>
                </a:solidFill>
              </a:rPr>
              <a:t>＝</a:t>
            </a:r>
            <a:r>
              <a:rPr lang="en-US" altLang="zh-CN">
                <a:solidFill>
                  <a:srgbClr val="6600CC"/>
                </a:solidFill>
              </a:rPr>
              <a:t>R</a:t>
            </a:r>
            <a:r>
              <a:rPr lang="en-US" altLang="en-US" noProof="1">
                <a:solidFill>
                  <a:srgbClr val="6600CC"/>
                </a:solidFill>
              </a:rPr>
              <a:t>；</a:t>
            </a:r>
            <a:endParaRPr lang="en-US" altLang="en-US">
              <a:solidFill>
                <a:srgbClr val="6600CC"/>
              </a:solidFill>
            </a:endParaRPr>
          </a:p>
          <a:p>
            <a:pPr marL="533400" indent="-533400" eaLnBrk="1" hangingPunct="1">
              <a:lnSpc>
                <a:spcPct val="13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noProof="1">
                <a:solidFill>
                  <a:srgbClr val="6600CC"/>
                </a:solidFill>
              </a:rPr>
              <a:t>R</a:t>
            </a:r>
            <a:r>
              <a:rPr lang="en-US" altLang="zh-CN" baseline="30000" noProof="1">
                <a:solidFill>
                  <a:srgbClr val="6600CC"/>
                </a:solidFill>
              </a:rPr>
              <a:t>n+1</a:t>
            </a:r>
            <a:r>
              <a:rPr lang="en-US" altLang="zh-CN" noProof="1">
                <a:solidFill>
                  <a:srgbClr val="6600CC"/>
                </a:solidFill>
              </a:rPr>
              <a:t>＝R</a:t>
            </a:r>
            <a:r>
              <a:rPr lang="en-US" altLang="zh-CN" baseline="30000" noProof="1">
                <a:solidFill>
                  <a:srgbClr val="6600CC"/>
                </a:solidFill>
              </a:rPr>
              <a:t>n</a:t>
            </a:r>
            <a:r>
              <a:rPr lang="en-US" altLang="zh-CN" noProof="1">
                <a:solidFill>
                  <a:srgbClr val="66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6600CC"/>
                </a:solidFill>
              </a:rPr>
              <a:t>R＝R</a:t>
            </a:r>
            <a:r>
              <a:rPr lang="en-US" altLang="zh-CN" noProof="1">
                <a:solidFill>
                  <a:srgbClr val="66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noProof="1">
                <a:solidFill>
                  <a:srgbClr val="6600CC"/>
                </a:solidFill>
              </a:rPr>
              <a:t>R</a:t>
            </a:r>
            <a:r>
              <a:rPr lang="en-US" altLang="zh-CN" baseline="30000" noProof="1">
                <a:solidFill>
                  <a:srgbClr val="6600CC"/>
                </a:solidFill>
              </a:rPr>
              <a:t>n</a:t>
            </a:r>
            <a:r>
              <a:rPr lang="en-US" altLang="zh-CN" noProof="1">
                <a:solidFill>
                  <a:srgbClr val="6600CC"/>
                </a:solidFill>
              </a:rPr>
              <a:t>。</a:t>
            </a:r>
            <a:endParaRPr lang="zh-CN" altLang="en-US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611188"/>
            <a:ext cx="8064500" cy="585787"/>
          </a:xfrm>
        </p:spPr>
        <p:txBody>
          <a:bodyPr/>
          <a:lstStyle/>
          <a:p>
            <a:pPr eaLnBrk="1" hangingPunct="1"/>
            <a:r>
              <a:rPr lang="en-US" altLang="zh-CN"/>
              <a:t>6.3.3 </a:t>
            </a:r>
            <a:r>
              <a:rPr lang="zh-CN" altLang="en-US" noProof="1"/>
              <a:t>关系的</a:t>
            </a:r>
            <a:r>
              <a:rPr lang="zh-CN" altLang="zh-CN" noProof="1"/>
              <a:t>幂</a:t>
            </a:r>
            <a:r>
              <a:rPr lang="zh-CN" altLang="en-US"/>
              <a:t>运算</a:t>
            </a:r>
          </a:p>
        </p:txBody>
      </p:sp>
      <p:sp>
        <p:nvSpPr>
          <p:cNvPr id="1488902" name="Rectangle 6"/>
          <p:cNvSpPr>
            <a:spLocks noChangeArrowheads="1"/>
          </p:cNvSpPr>
          <p:nvPr/>
        </p:nvSpPr>
        <p:spPr bwMode="auto">
          <a:xfrm>
            <a:off x="711200" y="4521200"/>
            <a:ext cx="7821613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</a:rPr>
              <a:t>    由于关系的复合运算满足结合律，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n</a:t>
            </a:r>
            <a:r>
              <a:rPr kumimoji="1" lang="zh-CN" altLang="en-US">
                <a:solidFill>
                  <a:schemeClr val="tx1"/>
                </a:solidFill>
              </a:rPr>
              <a:t>即为</a:t>
            </a:r>
            <a:r>
              <a:rPr kumimoji="1" lang="en-US" altLang="zh-CN">
                <a:solidFill>
                  <a:schemeClr val="tx1"/>
                </a:solidFill>
              </a:rPr>
              <a:t>n</a:t>
            </a:r>
            <a:r>
              <a:rPr kumimoji="1" lang="zh-CN" altLang="en-US">
                <a:solidFill>
                  <a:schemeClr val="tx1"/>
                </a:solidFill>
              </a:rPr>
              <a:t>个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的复合，也是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zh-CN" altLang="en-US">
                <a:solidFill>
                  <a:schemeClr val="tx1"/>
                </a:solidFill>
              </a:rPr>
              <a:t>上的二元关系。</a:t>
            </a:r>
          </a:p>
          <a:p>
            <a:pPr algn="l" eaLnBrk="1" hangingPunct="1">
              <a:buClr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    </a:t>
            </a:r>
            <a:r>
              <a:rPr kumimoji="1" lang="zh-CN" altLang="en-US">
                <a:solidFill>
                  <a:schemeClr val="tx1"/>
                </a:solidFill>
              </a:rPr>
              <a:t>显然，</a:t>
            </a:r>
            <a:r>
              <a:rPr kumimoji="1" lang="en-US" altLang="zh-CN" noProof="1">
                <a:solidFill>
                  <a:srgbClr val="FF0000"/>
                </a:solidFill>
              </a:rPr>
              <a:t>R</a:t>
            </a:r>
            <a:r>
              <a:rPr kumimoji="1" lang="en-US" altLang="zh-CN" baseline="30000" noProof="1">
                <a:solidFill>
                  <a:srgbClr val="FF0000"/>
                </a:solidFill>
              </a:rPr>
              <a:t>m</a:t>
            </a:r>
            <a:r>
              <a:rPr kumimoji="1" lang="en-US" altLang="zh-CN" noProof="1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rgbClr val="FF0000"/>
                </a:solidFill>
              </a:rPr>
              <a:t>R</a:t>
            </a:r>
            <a:r>
              <a:rPr kumimoji="1" lang="en-US" altLang="zh-CN" baseline="30000" noProof="1">
                <a:solidFill>
                  <a:srgbClr val="FF0000"/>
                </a:solidFill>
              </a:rPr>
              <a:t>n</a:t>
            </a:r>
            <a:r>
              <a:rPr kumimoji="1" lang="en-US" altLang="zh-CN" noProof="1">
                <a:solidFill>
                  <a:srgbClr val="FF0000"/>
                </a:solidFill>
              </a:rPr>
              <a:t>＝R</a:t>
            </a:r>
            <a:r>
              <a:rPr kumimoji="1" lang="en-US" altLang="zh-CN" baseline="30000" noProof="1">
                <a:solidFill>
                  <a:srgbClr val="FF0000"/>
                </a:solidFill>
              </a:rPr>
              <a:t>m+n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 noProof="1">
                <a:solidFill>
                  <a:srgbClr val="FF0000"/>
                </a:solidFill>
              </a:rPr>
              <a:t>(R</a:t>
            </a:r>
            <a:r>
              <a:rPr kumimoji="1" lang="en-US" altLang="zh-CN" baseline="30000" noProof="1">
                <a:solidFill>
                  <a:srgbClr val="FF0000"/>
                </a:solidFill>
              </a:rPr>
              <a:t>m</a:t>
            </a:r>
            <a:r>
              <a:rPr kumimoji="1" lang="en-US" altLang="zh-CN" noProof="1">
                <a:solidFill>
                  <a:srgbClr val="FF0000"/>
                </a:solidFill>
              </a:rPr>
              <a:t>)</a:t>
            </a:r>
            <a:r>
              <a:rPr kumimoji="1" lang="en-US" altLang="zh-CN" baseline="30000" noProof="1">
                <a:solidFill>
                  <a:srgbClr val="FF0000"/>
                </a:solidFill>
              </a:rPr>
              <a:t>n</a:t>
            </a:r>
            <a:r>
              <a:rPr kumimoji="1" lang="en-US" altLang="zh-CN" noProof="1">
                <a:solidFill>
                  <a:srgbClr val="FF0000"/>
                </a:solidFill>
              </a:rPr>
              <a:t>＝R</a:t>
            </a:r>
            <a:r>
              <a:rPr kumimoji="1" lang="en-US" altLang="zh-CN" baseline="30000" noProof="1">
                <a:solidFill>
                  <a:srgbClr val="FF0000"/>
                </a:solidFill>
              </a:rPr>
              <a:t>mn</a:t>
            </a:r>
            <a:r>
              <a:rPr kumimoji="1" lang="en-US" altLang="zh-CN" noProof="1">
                <a:solidFill>
                  <a:schemeClr val="tx1"/>
                </a:solidFill>
              </a:rPr>
              <a:t>。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8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8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8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898" grpId="0" build="p" autoUpdateAnimBg="0" advAuto="0"/>
      <p:bldP spid="148890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53BE670-3B54-4BAE-BD44-362D5376B94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87375"/>
            <a:ext cx="8064500" cy="517525"/>
          </a:xfrm>
        </p:spPr>
        <p:txBody>
          <a:bodyPr/>
          <a:lstStyle/>
          <a:p>
            <a:pPr eaLnBrk="1" hangingPunct="1"/>
            <a:r>
              <a:rPr lang="zh-CN" altLang="en-US" sz="3100"/>
              <a:t>例</a:t>
            </a:r>
            <a:r>
              <a:rPr lang="en-US" altLang="zh-CN" sz="3100"/>
              <a:t>6.3.7</a:t>
            </a:r>
            <a:endParaRPr lang="zh-CN" altLang="en-US" sz="3100"/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87463"/>
            <a:ext cx="8032750" cy="41513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A={1,2,3,4,5,6}</a:t>
            </a:r>
            <a:r>
              <a:rPr lang="zh-CN" altLang="en-US"/>
              <a:t>，定义在</a:t>
            </a:r>
            <a:r>
              <a:rPr lang="en-US" altLang="zh-CN"/>
              <a:t>A</a:t>
            </a:r>
            <a:r>
              <a:rPr lang="zh-CN" altLang="en-US"/>
              <a:t>上的关系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R={&lt;1,1&gt;,&lt;1,2&gt;,&lt;2,3&gt;,&lt;3,4&gt;,&lt;4,5&gt;,&lt;5,6&gt;}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S={&lt;1,2&gt;,&lt;2,3&gt;,&lt;3,4&gt;,&lt;4,5&gt;,&lt;5,6&gt;}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计算：</a:t>
            </a:r>
          </a:p>
          <a:p>
            <a:pPr marL="0" indent="0"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(1)R</a:t>
            </a:r>
            <a:r>
              <a:rPr lang="en-US" altLang="zh-CN" baseline="30000">
                <a:solidFill>
                  <a:srgbClr val="0000FF"/>
                </a:solidFill>
              </a:rPr>
              <a:t>n</a:t>
            </a:r>
            <a:r>
              <a:rPr lang="en-US" altLang="zh-CN"/>
              <a:t>(n=1,2,3,4,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)</a:t>
            </a:r>
            <a:r>
              <a:rPr lang="zh-CN" altLang="en-US"/>
              <a:t>，    和 </a:t>
            </a:r>
            <a:endParaRPr lang="zh-CN" altLang="en-US" baseline="3000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(2</a:t>
            </a:r>
            <a:r>
              <a:rPr lang="en-US" altLang="zh-CN"/>
              <a:t>)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 baseline="30000">
                <a:solidFill>
                  <a:srgbClr val="0000FF"/>
                </a:solidFill>
              </a:rPr>
              <a:t>n</a:t>
            </a:r>
            <a:r>
              <a:rPr lang="en-US" altLang="zh-CN"/>
              <a:t>(n=1,2,3,4,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)</a:t>
            </a:r>
            <a:r>
              <a:rPr lang="zh-CN" altLang="en-US"/>
              <a:t>，    和    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15258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92750" y="4665663"/>
          <a:ext cx="7604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7" name="Equation" r:id="rId4" imgW="330057" imgH="431613" progId="Equation.DSMT4">
                  <p:embed/>
                </p:oleObj>
              </mc:Choice>
              <mc:Fallback>
                <p:oleObj name="Equation" r:id="rId4" imgW="330057" imgH="431613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4665663"/>
                        <a:ext cx="76041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52583" name="Object 6"/>
          <p:cNvGraphicFramePr>
            <a:graphicFrameLocks noChangeAspect="1"/>
          </p:cNvGraphicFramePr>
          <p:nvPr/>
        </p:nvGraphicFramePr>
        <p:xfrm>
          <a:off x="4405313" y="3776663"/>
          <a:ext cx="7350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8" name="Equation" r:id="rId6" imgW="291973" imgH="393529" progId="Equation.DSMT4">
                  <p:embed/>
                </p:oleObj>
              </mc:Choice>
              <mc:Fallback>
                <p:oleObj name="Equation" r:id="rId6" imgW="291973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3776663"/>
                        <a:ext cx="7350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52585" name="Object 8"/>
          <p:cNvGraphicFramePr>
            <a:graphicFrameLocks noChangeAspect="1"/>
          </p:cNvGraphicFramePr>
          <p:nvPr/>
        </p:nvGraphicFramePr>
        <p:xfrm>
          <a:off x="5492750" y="3795713"/>
          <a:ext cx="7207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9" name="Equation" r:id="rId8" imgW="291973" imgH="393529" progId="Equation.DSMT4">
                  <p:embed/>
                </p:oleObj>
              </mc:Choice>
              <mc:Fallback>
                <p:oleObj name="Equation" r:id="rId8" imgW="291973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3795713"/>
                        <a:ext cx="7207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6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05313" y="4665663"/>
          <a:ext cx="7604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0" name="Equation" r:id="rId10" imgW="330057" imgH="431613" progId="Equation.DSMT4">
                  <p:embed/>
                </p:oleObj>
              </mc:Choice>
              <mc:Fallback>
                <p:oleObj name="Equation" r:id="rId10" imgW="330057" imgH="431613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4665663"/>
                        <a:ext cx="7604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22DCF69-4D1D-4CFE-AA5B-5BC81F5C088C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4038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解</a:t>
            </a:r>
          </a:p>
        </p:txBody>
      </p:sp>
      <p:sp>
        <p:nvSpPr>
          <p:cNvPr id="1492995" name="Rectangle 3"/>
          <p:cNvSpPr>
            <a:spLocks noChangeArrowheads="1"/>
          </p:cNvSpPr>
          <p:nvPr/>
        </p:nvSpPr>
        <p:spPr bwMode="auto">
          <a:xfrm>
            <a:off x="611188" y="1268413"/>
            <a:ext cx="8208962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</a:rPr>
              <a:t>（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  <a:r>
              <a:rPr kumimoji="1" lang="zh-CN" altLang="en-US">
                <a:solidFill>
                  <a:schemeClr val="tx1"/>
                </a:solidFill>
              </a:rPr>
              <a:t>）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en-US" altLang="zh-CN" baseline="30000">
                <a:solidFill>
                  <a:srgbClr val="FF0000"/>
                </a:solidFill>
              </a:rPr>
              <a:t>1</a:t>
            </a:r>
            <a:r>
              <a:rPr kumimoji="1" lang="zh-CN" altLang="en-US">
                <a:solidFill>
                  <a:srgbClr val="FF0000"/>
                </a:solidFill>
              </a:rPr>
              <a:t>＝</a:t>
            </a:r>
            <a:r>
              <a:rPr kumimoji="1" lang="en-US" altLang="zh-CN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2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endParaRPr kumimoji="1" lang="en-US" altLang="zh-CN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＝{&lt;a,a&gt;,&lt;a,b&gt;,&lt;a,c&gt;,&lt;b,d&gt;,&lt;c,e&gt;,&lt;d,f&gt;}，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3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R＝R</a:t>
            </a:r>
            <a:r>
              <a:rPr kumimoji="1" lang="en-US" altLang="zh-CN" baseline="30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endParaRPr kumimoji="1" lang="en-US" altLang="zh-CN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＝{&lt;a,a&gt;,&lt;a,b&gt;,&lt;a,c&gt;,&lt;a,d&gt;,&lt;b,e&gt;,&lt;c,f&gt;}，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4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endParaRPr kumimoji="1" lang="en-US" altLang="zh-CN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＝{&lt;a,a&gt;,&lt;a,b&gt;,&lt;a,c&gt;,&lt;a,d&gt;,&lt;a,e&gt;,&lt;b,f&gt;}，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5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endParaRPr kumimoji="1" lang="en-US" altLang="zh-CN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＝{&lt;a,a&gt;,&lt;a,b&gt;,&lt;a,c&gt;,&lt;a,d&gt;,&lt;a,e&gt;,&lt;a,f&gt;}，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6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5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endParaRPr kumimoji="1" lang="en-US" altLang="zh-CN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=</a:t>
            </a:r>
            <a:r>
              <a:rPr kumimoji="1" lang="en-US" altLang="zh-CN" noProof="1">
                <a:solidFill>
                  <a:schemeClr val="tx1"/>
                </a:solidFill>
              </a:rPr>
              <a:t>{&lt;a,a&gt;,&lt;a,b&gt;,&lt;a,c&gt;,&lt;a,d&gt;,&lt;a,e&gt;,&lt;a,f&gt;}</a:t>
            </a:r>
            <a:r>
              <a:rPr kumimoji="1" lang="en-US" altLang="zh-CN">
                <a:solidFill>
                  <a:schemeClr val="tx1"/>
                </a:solidFill>
              </a:rPr>
              <a:t>=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5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7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6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en-US" altLang="zh-CN" noProof="1">
                <a:solidFill>
                  <a:schemeClr val="tx1"/>
                </a:solidFill>
              </a:rPr>
              <a:t>R＝R</a:t>
            </a:r>
            <a:r>
              <a:rPr kumimoji="1" lang="en-US" altLang="zh-CN" baseline="30000">
                <a:solidFill>
                  <a:schemeClr val="tx1"/>
                </a:solidFill>
              </a:rPr>
              <a:t>5</a:t>
            </a:r>
            <a:r>
              <a:rPr kumimoji="1" lang="zh-CN" altLang="en-US">
                <a:solidFill>
                  <a:schemeClr val="tx1"/>
                </a:solidFill>
              </a:rPr>
              <a:t>， </a:t>
            </a:r>
            <a:r>
              <a:rPr kumimoji="1"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  <a:r>
              <a:rPr kumimoji="1" lang="zh-CN" altLang="en-US">
                <a:solidFill>
                  <a:schemeClr val="tx1"/>
                </a:solidFill>
              </a:rPr>
              <a:t>， 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n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5</a:t>
            </a:r>
            <a:r>
              <a:rPr kumimoji="1" lang="zh-CN" altLang="en-US">
                <a:solidFill>
                  <a:schemeClr val="tx1"/>
                </a:solidFill>
              </a:rPr>
              <a:t>　</a:t>
            </a:r>
            <a:r>
              <a:rPr kumimoji="1" lang="en-US" altLang="zh-CN">
                <a:solidFill>
                  <a:schemeClr val="tx1"/>
                </a:solidFill>
              </a:rPr>
              <a:t>(n</a:t>
            </a:r>
            <a:r>
              <a:rPr kumimoji="1" lang="zh-CN" altLang="en-US">
                <a:solidFill>
                  <a:schemeClr val="tx1"/>
                </a:solidFill>
              </a:rPr>
              <a:t>＞</a:t>
            </a:r>
            <a:r>
              <a:rPr kumimoji="1" lang="en-US" altLang="zh-CN">
                <a:solidFill>
                  <a:schemeClr val="tx1"/>
                </a:solidFill>
              </a:rPr>
              <a:t>5)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9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9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995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F2F288D-2FDC-4FD0-A069-862739479F4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64500" cy="627063"/>
          </a:xfrm>
        </p:spPr>
        <p:txBody>
          <a:bodyPr/>
          <a:lstStyle/>
          <a:p>
            <a:pPr eaLnBrk="1" hangingPunct="1"/>
            <a:r>
              <a:rPr lang="zh-CN" altLang="en-US" sz="3900"/>
              <a:t>解（续</a:t>
            </a:r>
            <a:r>
              <a:rPr lang="en-US" altLang="zh-CN" sz="3900"/>
              <a:t>1</a:t>
            </a:r>
            <a:r>
              <a:rPr lang="zh-CN" altLang="en-US" sz="3900"/>
              <a:t>）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541463"/>
            <a:ext cx="8064500" cy="19304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pt-BR" altLang="zh-CN"/>
              <a:t>                    ={&lt;1,1&gt;,&lt;1,2&gt;,&lt;1,3&gt;,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&lt;1,4&gt;,&lt;1,5&gt;,&lt;1,6&gt;,&lt;2,3&gt;,&lt;2,4&gt;,&lt;2,5&gt;,&lt;2,6&gt;,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&lt;3,4&gt;,&lt;3,5&gt;,&lt;3,6&gt;,&lt;4,5&gt;,&lt;4,6&gt;,&lt;5,6&gt;}</a:t>
            </a:r>
            <a:r>
              <a:rPr lang="zh-CN" altLang="pt-BR"/>
              <a:t>；</a:t>
            </a:r>
            <a:endParaRPr lang="zh-CN" altLang="en-US"/>
          </a:p>
        </p:txBody>
      </p:sp>
      <p:sp>
        <p:nvSpPr>
          <p:cNvPr id="1566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495045" name="Object 5"/>
          <p:cNvGraphicFramePr>
            <a:graphicFrameLocks noChangeAspect="1"/>
          </p:cNvGraphicFramePr>
          <p:nvPr/>
        </p:nvGraphicFramePr>
        <p:xfrm>
          <a:off x="611188" y="1341438"/>
          <a:ext cx="367188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3" name="Equation" r:id="rId4" imgW="1282700" imgH="393700" progId="Equation.DSMT4">
                  <p:embed/>
                </p:oleObj>
              </mc:Choice>
              <mc:Fallback>
                <p:oleObj name="Equation" r:id="rId4" imgW="12827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3671887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9" name="Rectangle 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495047" name="Object 7"/>
          <p:cNvGraphicFramePr>
            <a:graphicFrameLocks noChangeAspect="1"/>
          </p:cNvGraphicFramePr>
          <p:nvPr/>
        </p:nvGraphicFramePr>
        <p:xfrm>
          <a:off x="684213" y="3500438"/>
          <a:ext cx="58007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4" name="Equation" r:id="rId6" imgW="1924157" imgH="381000" progId="Equation.DSMT4">
                  <p:embed/>
                </p:oleObj>
              </mc:Choice>
              <mc:Fallback>
                <p:oleObj name="Equation" r:id="rId6" imgW="1924157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580072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48" name="Object 8"/>
          <p:cNvGraphicFramePr>
            <a:graphicFrameLocks noChangeAspect="1"/>
          </p:cNvGraphicFramePr>
          <p:nvPr/>
        </p:nvGraphicFramePr>
        <p:xfrm>
          <a:off x="2051050" y="4675188"/>
          <a:ext cx="44656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5" name="Equation" r:id="rId8" imgW="1476277" imgH="171585" progId="Equation.DSMT4">
                  <p:embed/>
                </p:oleObj>
              </mc:Choice>
              <mc:Fallback>
                <p:oleObj name="Equation" r:id="rId8" imgW="1476277" imgH="1715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75188"/>
                        <a:ext cx="44656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49" name="Object 9"/>
          <p:cNvGraphicFramePr>
            <a:graphicFrameLocks noChangeAspect="1"/>
          </p:cNvGraphicFramePr>
          <p:nvPr/>
        </p:nvGraphicFramePr>
        <p:xfrm>
          <a:off x="2055813" y="5272088"/>
          <a:ext cx="11826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6" name="Equation" r:id="rId10" imgW="380887" imgH="381000" progId="Equation.DSMT4">
                  <p:embed/>
                </p:oleObj>
              </mc:Choice>
              <mc:Fallback>
                <p:oleObj name="Equation" r:id="rId10" imgW="380887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5272088"/>
                        <a:ext cx="118268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43E20E6-8899-496E-9E31-A6295785B46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9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5950" y="1196975"/>
            <a:ext cx="7772400" cy="539273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2) S</a:t>
            </a:r>
            <a:r>
              <a:rPr lang="en-US" altLang="zh-CN" baseline="30000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/>
              <a:t>S</a:t>
            </a:r>
            <a:r>
              <a:rPr kumimoji="1" lang="en-US" altLang="zh-CN" baseline="30000"/>
              <a:t>2</a:t>
            </a:r>
            <a:r>
              <a:rPr kumimoji="1" lang="zh-CN" altLang="en-US"/>
              <a:t>＝</a:t>
            </a:r>
            <a:r>
              <a:rPr kumimoji="1" lang="en-US" altLang="zh-CN"/>
              <a:t>S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S＝{&lt;a,c&gt;,&lt;b,d&gt;,&lt;c,e&gt;,&lt;d,f&gt;}，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 noProof="1"/>
              <a:t>S</a:t>
            </a:r>
            <a:r>
              <a:rPr kumimoji="1" lang="en-US" altLang="zh-CN" baseline="30000"/>
              <a:t>3</a:t>
            </a:r>
            <a:r>
              <a:rPr kumimoji="1" lang="zh-CN" altLang="en-US"/>
              <a:t>＝</a:t>
            </a:r>
            <a:r>
              <a:rPr kumimoji="1" lang="en-US" altLang="zh-CN"/>
              <a:t>S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S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S＝S</a:t>
            </a:r>
            <a:r>
              <a:rPr kumimoji="1" lang="en-US" altLang="zh-CN"/>
              <a:t>2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S＝{&lt;a,d&gt;,&lt;b,e&gt;,&lt;c,f&gt;}，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 noProof="1"/>
              <a:t>S</a:t>
            </a:r>
            <a:r>
              <a:rPr kumimoji="1" lang="en-US" altLang="zh-CN" baseline="30000"/>
              <a:t>4</a:t>
            </a:r>
            <a:r>
              <a:rPr kumimoji="1" lang="zh-CN" altLang="en-US"/>
              <a:t>＝</a:t>
            </a:r>
            <a:r>
              <a:rPr kumimoji="1" lang="en-US" altLang="zh-CN"/>
              <a:t>S</a:t>
            </a:r>
            <a:r>
              <a:rPr kumimoji="1" lang="en-US" altLang="zh-CN" baseline="30000"/>
              <a:t>3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S＝{&lt;a,e&gt;,&lt;b,f&gt;}，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 noProof="1"/>
              <a:t>S</a:t>
            </a:r>
            <a:r>
              <a:rPr kumimoji="1" lang="en-US" altLang="zh-CN" baseline="30000"/>
              <a:t>5</a:t>
            </a:r>
            <a:r>
              <a:rPr kumimoji="1" lang="zh-CN" altLang="en-US"/>
              <a:t>＝</a:t>
            </a:r>
            <a:r>
              <a:rPr kumimoji="1" lang="en-US" altLang="zh-CN"/>
              <a:t>S</a:t>
            </a:r>
            <a:r>
              <a:rPr kumimoji="1" lang="en-US" altLang="zh-CN" baseline="30000"/>
              <a:t>4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S＝{&lt;a,f&gt;}，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 noProof="1"/>
              <a:t>S</a:t>
            </a:r>
            <a:r>
              <a:rPr kumimoji="1" lang="en-US" altLang="zh-CN" baseline="30000"/>
              <a:t>6</a:t>
            </a:r>
            <a:r>
              <a:rPr kumimoji="1" lang="zh-CN" altLang="en-US"/>
              <a:t>＝</a:t>
            </a:r>
            <a:r>
              <a:rPr kumimoji="1" lang="en-US" altLang="zh-CN"/>
              <a:t>S</a:t>
            </a:r>
            <a:r>
              <a:rPr kumimoji="1" lang="en-US" altLang="zh-CN" baseline="30000"/>
              <a:t>5</a:t>
            </a:r>
            <a:r>
              <a:rPr kumimoji="1" lang="en-US" altLang="zh-CN">
                <a:sym typeface="Symbol" panose="05050102010706020507" pitchFamily="18" charset="2"/>
              </a:rPr>
              <a:t></a:t>
            </a:r>
            <a:r>
              <a:rPr kumimoji="1" lang="en-US" altLang="zh-CN" noProof="1"/>
              <a:t>S＝</a:t>
            </a:r>
            <a:r>
              <a:rPr kumimoji="1" lang="el-GR" altLang="zh-CN" noProof="1"/>
              <a:t>Φ，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 noProof="1"/>
              <a:t>S</a:t>
            </a:r>
            <a:r>
              <a:rPr kumimoji="1" lang="en-US" altLang="zh-CN" baseline="30000"/>
              <a:t>7</a:t>
            </a:r>
            <a:r>
              <a:rPr kumimoji="1" lang="zh-CN" altLang="en-US"/>
              <a:t>＝</a:t>
            </a:r>
            <a:r>
              <a:rPr kumimoji="1" lang="en-US" altLang="zh-CN"/>
              <a:t>Φ</a:t>
            </a:r>
            <a:r>
              <a:rPr kumimoji="1"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>
                <a:latin typeface="宋体" panose="02010600030101010101" pitchFamily="2" charset="-122"/>
              </a:rPr>
              <a:t>…</a:t>
            </a:r>
            <a:r>
              <a:rPr kumimoji="1" lang="zh-CN" altLang="en-US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kumimoji="1" lang="en-US" altLang="zh-CN"/>
              <a:t>S</a:t>
            </a:r>
            <a:r>
              <a:rPr kumimoji="1" lang="en-US" altLang="zh-CN" baseline="30000"/>
              <a:t>n</a:t>
            </a:r>
            <a:r>
              <a:rPr kumimoji="1" lang="zh-CN" altLang="en-US"/>
              <a:t>＝</a:t>
            </a:r>
            <a:r>
              <a:rPr kumimoji="1" lang="en-US" altLang="zh-CN"/>
              <a:t>Φ</a:t>
            </a:r>
            <a:r>
              <a:rPr kumimoji="1" lang="zh-CN" altLang="en-US"/>
              <a:t>　</a:t>
            </a:r>
            <a:r>
              <a:rPr kumimoji="1" lang="en-US" altLang="zh-CN"/>
              <a:t>(n</a:t>
            </a:r>
            <a:r>
              <a:rPr kumimoji="1" lang="zh-CN" altLang="en-US"/>
              <a:t>＞</a:t>
            </a:r>
            <a:r>
              <a:rPr kumimoji="1" lang="en-US" altLang="zh-CN"/>
              <a:t>5)</a:t>
            </a:r>
            <a:r>
              <a:rPr kumimoji="1" lang="zh-CN" altLang="en-US"/>
              <a:t>。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title"/>
          </p:nvPr>
        </p:nvSpPr>
        <p:spPr>
          <a:xfrm>
            <a:off x="623888" y="549275"/>
            <a:ext cx="8064500" cy="644525"/>
          </a:xfrm>
        </p:spPr>
        <p:txBody>
          <a:bodyPr/>
          <a:lstStyle/>
          <a:p>
            <a:pPr eaLnBrk="1" hangingPunct="1"/>
            <a:r>
              <a:rPr lang="zh-CN" altLang="en-US" sz="3900"/>
              <a:t>解（续</a:t>
            </a:r>
            <a:r>
              <a:rPr lang="en-US" altLang="zh-CN" sz="3900"/>
              <a:t>2</a:t>
            </a:r>
            <a:r>
              <a:rPr lang="zh-CN" altLang="en-US" sz="3900"/>
              <a:t>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090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7F7EE95-7DF3-496D-9473-14C8C918A35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 </a:t>
            </a:r>
            <a:r>
              <a:rPr lang="zh-CN" altLang="en-US"/>
              <a:t>二元关系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8263"/>
            <a:ext cx="7086600" cy="6762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6.2.1 </a:t>
            </a:r>
            <a:r>
              <a:rPr lang="zh-CN" altLang="en-US" sz="3200">
                <a:solidFill>
                  <a:srgbClr val="0000FF"/>
                </a:solidFill>
              </a:rPr>
              <a:t>序偶与笛卡尔积</a:t>
            </a:r>
          </a:p>
        </p:txBody>
      </p:sp>
      <p:sp>
        <p:nvSpPr>
          <p:cNvPr id="1357828" name="Rectangle 4"/>
          <p:cNvSpPr>
            <a:spLocks noChangeArrowheads="1"/>
          </p:cNvSpPr>
          <p:nvPr/>
        </p:nvSpPr>
        <p:spPr bwMode="auto">
          <a:xfrm>
            <a:off x="611188" y="2205038"/>
            <a:ext cx="797560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42900" indent="-342900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Char char="§"/>
              <a:defRPr/>
            </a:pPr>
            <a:r>
              <a:rPr kumimoji="1" lang="zh-CN" altLang="en-US" sz="2800" b="1" noProof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上,下</a:t>
            </a:r>
            <a:r>
              <a:rPr kumimoji="1" lang="zh-CN" altLang="zh-CN" sz="2800" b="1" noProof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kumimoji="1" lang="zh-CN" altLang="en-US" sz="2800" b="1" noProof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左，右</a:t>
            </a:r>
            <a:r>
              <a:rPr kumimoji="1" lang="zh-CN" altLang="zh-CN" sz="2800" b="1" noProof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；3&lt;4；</a:t>
            </a:r>
            <a:r>
              <a:rPr kumimoji="1" lang="zh-CN" altLang="en-US" sz="2800" b="1" noProof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中国地处亚洲</a:t>
            </a:r>
            <a:r>
              <a:rPr kumimoji="1" lang="zh-CN" altLang="zh-CN" sz="2800" b="1" noProof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平面上点的坐标（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x,y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）等。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Char char="§"/>
              <a:defRPr/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特征：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成对出现、具有一定的顺序。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Char char="§"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定义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6.2.1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由两个元素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x,y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按照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一定的次序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组成的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二元组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称为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有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序偶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对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序偶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记作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&lt;x,y&gt;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，其中称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&lt;x,y&gt;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的第一元素，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&lt;x,y&gt;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的第二元素。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827" grpId="0" build="p" autoUpdateAnimBg="0"/>
      <p:bldP spid="1357828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1C74F99-9AC8-42BB-9076-C64C622A077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499138" name="Rectangle 2"/>
          <p:cNvSpPr>
            <a:spLocks noChangeArrowheads="1"/>
          </p:cNvSpPr>
          <p:nvPr/>
        </p:nvSpPr>
        <p:spPr bwMode="auto">
          <a:xfrm>
            <a:off x="250825" y="4149725"/>
            <a:ext cx="86423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由例</a:t>
            </a:r>
            <a:r>
              <a:rPr kumimoji="1"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6.3.7</a:t>
            </a:r>
            <a:r>
              <a:rPr kumimoji="1"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可以看出：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）幂关系</a:t>
            </a: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aseline="30000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的基数</a:t>
            </a: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|R</a:t>
            </a:r>
            <a:r>
              <a:rPr kumimoji="1" lang="en-US" altLang="zh-CN" baseline="30000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|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并非随着</a:t>
            </a: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的增加而增加，而是呈递减趋势；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）当</a:t>
            </a: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n≥|A|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时，则</a:t>
            </a: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aseline="30000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baseline="30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64500" cy="627063"/>
          </a:xfrm>
        </p:spPr>
        <p:txBody>
          <a:bodyPr/>
          <a:lstStyle/>
          <a:p>
            <a:pPr eaLnBrk="1" hangingPunct="1"/>
            <a:r>
              <a:rPr lang="zh-CN" altLang="en-US" sz="3900"/>
              <a:t>解（续</a:t>
            </a:r>
            <a:r>
              <a:rPr lang="en-US" altLang="zh-CN" sz="3900"/>
              <a:t>3</a:t>
            </a:r>
            <a:r>
              <a:rPr lang="zh-CN" altLang="en-US" sz="3900"/>
              <a:t>）</a:t>
            </a:r>
          </a:p>
        </p:txBody>
      </p:sp>
      <p:sp>
        <p:nvSpPr>
          <p:cNvPr id="14991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5788" y="1490663"/>
            <a:ext cx="8064500" cy="19304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pt-BR" altLang="zh-CN"/>
              <a:t>                  ={&lt;1,2&gt;,&lt;1,3&gt;,&lt;1,4&gt;,&lt;1,5&gt;,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  &lt;1,6&gt;,&lt;2,3&gt;,&lt;2,4&gt;,&lt;2,5&gt;,&lt;2,6&gt;,&lt;3,4&gt;,&lt;3,5&gt;,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/>
              <a:t>  &lt;3,6&gt;,&lt;4,5&gt;,&lt;4,6&gt;,&lt;5,6&gt;}</a:t>
            </a:r>
            <a:r>
              <a:rPr lang="zh-CN" altLang="pt-BR"/>
              <a:t>；</a:t>
            </a:r>
            <a:endParaRPr lang="zh-CN" altLang="en-US"/>
          </a:p>
        </p:txBody>
      </p:sp>
      <p:graphicFrame>
        <p:nvGraphicFramePr>
          <p:cNvPr id="1499142" name="Object 6"/>
          <p:cNvGraphicFramePr>
            <a:graphicFrameLocks noChangeAspect="1"/>
          </p:cNvGraphicFramePr>
          <p:nvPr/>
        </p:nvGraphicFramePr>
        <p:xfrm>
          <a:off x="523875" y="1344613"/>
          <a:ext cx="34258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2" name="Equation" r:id="rId4" imgW="1269449" imgH="393529" progId="Equation.DSMT4">
                  <p:embed/>
                </p:oleObj>
              </mc:Choice>
              <mc:Fallback>
                <p:oleObj name="Equation" r:id="rId4" imgW="1269449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344613"/>
                        <a:ext cx="34258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9144" name="Object 8"/>
          <p:cNvGraphicFramePr>
            <a:graphicFrameLocks noChangeAspect="1"/>
          </p:cNvGraphicFramePr>
          <p:nvPr/>
        </p:nvGraphicFramePr>
        <p:xfrm>
          <a:off x="612775" y="3357563"/>
          <a:ext cx="47609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3" name="Equation" r:id="rId6" imgW="1905000" imgH="393700" progId="Equation.DSMT4">
                  <p:embed/>
                </p:oleObj>
              </mc:Choice>
              <mc:Fallback>
                <p:oleObj name="Equation" r:id="rId6" imgW="19050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357563"/>
                        <a:ext cx="476091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9145" name="Object 9"/>
          <p:cNvGraphicFramePr>
            <a:graphicFrameLocks noChangeAspect="1"/>
          </p:cNvGraphicFramePr>
          <p:nvPr/>
        </p:nvGraphicFramePr>
        <p:xfrm>
          <a:off x="4787900" y="5541963"/>
          <a:ext cx="7334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4" name="Equation" r:id="rId8" imgW="291973" imgH="393529" progId="Equation.DSMT4">
                  <p:embed/>
                </p:oleObj>
              </mc:Choice>
              <mc:Fallback>
                <p:oleObj name="Equation" r:id="rId8" imgW="291973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41963"/>
                        <a:ext cx="73342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9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9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9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8" grpId="0" build="p"/>
      <p:bldP spid="1499140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B3D9887-FC26-4009-9F75-BF42E2B7147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01194" name="Rectangle 10"/>
          <p:cNvSpPr>
            <a:spLocks noChangeArrowheads="1"/>
          </p:cNvSpPr>
          <p:nvPr/>
        </p:nvSpPr>
        <p:spPr bwMode="auto">
          <a:xfrm>
            <a:off x="900113" y="3451225"/>
            <a:ext cx="78486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400" noProof="1">
                <a:solidFill>
                  <a:schemeClr val="tx1"/>
                </a:solidFill>
              </a:rPr>
              <a:t>由于，</a:t>
            </a:r>
            <a:r>
              <a:rPr kumimoji="1" lang="zh-CN" altLang="zh-CN" sz="2400" noProof="1">
                <a:solidFill>
                  <a:schemeClr val="tx1"/>
                </a:solidFill>
              </a:rPr>
              <a:t></a:t>
            </a:r>
            <a:r>
              <a:rPr kumimoji="1" lang="zh-CN" altLang="en-US" sz="2400">
                <a:solidFill>
                  <a:schemeClr val="tx1"/>
                </a:solidFill>
              </a:rPr>
              <a:t>  </a:t>
            </a:r>
            <a:r>
              <a:rPr kumimoji="1" lang="zh-CN" altLang="en-US" sz="2400" noProof="1">
                <a:solidFill>
                  <a:schemeClr val="tx1"/>
                </a:solidFill>
              </a:rPr>
              <a:t>为此，</a:t>
            </a:r>
            <a:r>
              <a:rPr kumimoji="1" lang="zh-CN" altLang="en-US" sz="2400" noProof="1">
                <a:solidFill>
                  <a:srgbClr val="0000FF"/>
                </a:solidFill>
              </a:rPr>
              <a:t>只要证明对任意</a:t>
            </a:r>
            <a:r>
              <a:rPr kumimoji="1" lang="en-US" altLang="zh-CN" sz="2400" noProof="1">
                <a:solidFill>
                  <a:srgbClr val="0000FF"/>
                </a:solidFill>
              </a:rPr>
              <a:t>k</a:t>
            </a:r>
            <a:r>
              <a:rPr kumimoji="1" lang="zh-CN" altLang="en-US" sz="2400">
                <a:solidFill>
                  <a:srgbClr val="0000FF"/>
                </a:solidFill>
              </a:rPr>
              <a:t>＞</a:t>
            </a:r>
            <a:r>
              <a:rPr kumimoji="1" lang="en-US" altLang="zh-CN" sz="2400" noProof="1">
                <a:solidFill>
                  <a:srgbClr val="0000FF"/>
                </a:solidFill>
              </a:rPr>
              <a:t>n，</a:t>
            </a:r>
            <a:endParaRPr kumimoji="1" lang="zh-CN" altLang="en-US" sz="2400">
              <a:solidFill>
                <a:srgbClr val="0000FF"/>
              </a:solidFill>
            </a:endParaRPr>
          </a:p>
        </p:txBody>
      </p:sp>
      <p:sp>
        <p:nvSpPr>
          <p:cNvPr id="1501186" name="Rectangle 2"/>
          <p:cNvSpPr>
            <a:spLocks noChangeArrowheads="1"/>
          </p:cNvSpPr>
          <p:nvPr/>
        </p:nvSpPr>
        <p:spPr bwMode="auto">
          <a:xfrm>
            <a:off x="558800" y="2946400"/>
            <a:ext cx="78486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400" noProof="1">
                <a:solidFill>
                  <a:srgbClr val="CC00CC"/>
                </a:solidFill>
              </a:rPr>
              <a:t>证明</a:t>
            </a:r>
            <a:r>
              <a:rPr kumimoji="1" lang="zh-CN" altLang="zh-CN" sz="2400" noProof="1">
                <a:solidFill>
                  <a:schemeClr val="tx1"/>
                </a:solidFill>
              </a:rPr>
              <a:t>　</a:t>
            </a:r>
            <a:r>
              <a:rPr kumimoji="1" lang="zh-CN" altLang="en-US" sz="2400" noProof="1">
                <a:solidFill>
                  <a:schemeClr val="tx1"/>
                </a:solidFill>
              </a:rPr>
              <a:t>显然，</a:t>
            </a:r>
            <a:r>
              <a:rPr kumimoji="1" lang="zh-CN" altLang="zh-CN" sz="2400" noProof="1">
                <a:solidFill>
                  <a:schemeClr val="tx1"/>
                </a:solidFill>
              </a:rPr>
              <a:t></a:t>
            </a:r>
            <a:r>
              <a:rPr kumimoji="1" lang="zh-CN" altLang="en-US" sz="2400" noProof="1">
                <a:solidFill>
                  <a:schemeClr val="tx1"/>
                </a:solidFill>
              </a:rPr>
              <a:t>　</a:t>
            </a:r>
            <a:r>
              <a:rPr kumimoji="1" lang="zh-CN" altLang="zh-CN" sz="2400" noProof="1">
                <a:solidFill>
                  <a:schemeClr val="tx1"/>
                </a:solidFill>
              </a:rPr>
              <a:t>。</a:t>
            </a:r>
            <a:r>
              <a:rPr kumimoji="1" lang="zh-CN" altLang="en-US" sz="2400" noProof="1">
                <a:solidFill>
                  <a:schemeClr val="tx1"/>
                </a:solidFill>
              </a:rPr>
              <a:t>下面证：</a:t>
            </a:r>
            <a:r>
              <a:rPr kumimoji="1" lang="en-US" altLang="zh-CN" sz="2400">
                <a:solidFill>
                  <a:schemeClr val="tx1"/>
                </a:solidFill>
              </a:rPr>
              <a:t>       </a:t>
            </a:r>
            <a:r>
              <a:rPr kumimoji="1" lang="zh-CN" altLang="en-US" sz="240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62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4438"/>
            <a:ext cx="8583613" cy="774700"/>
          </a:xfrm>
        </p:spPr>
        <p:txBody>
          <a:bodyPr/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</a:rPr>
              <a:t>设</a:t>
            </a:r>
            <a:r>
              <a:rPr lang="en-US" altLang="zh-CN" noProof="1">
                <a:solidFill>
                  <a:srgbClr val="FF0000"/>
                </a:solidFill>
              </a:rPr>
              <a:t>A</a:t>
            </a:r>
            <a:r>
              <a:rPr lang="zh-CN" altLang="en-US" noProof="1">
                <a:solidFill>
                  <a:srgbClr val="FF0000"/>
                </a:solidFill>
              </a:rPr>
              <a:t>是有限集合，且|</a:t>
            </a:r>
            <a:r>
              <a:rPr lang="en-US" altLang="zh-CN" noProof="1">
                <a:solidFill>
                  <a:srgbClr val="FF0000"/>
                </a:solidFill>
              </a:rPr>
              <a:t>A|＝n，R</a:t>
            </a:r>
            <a:r>
              <a:rPr lang="zh-CN" altLang="en-US" noProof="1">
                <a:solidFill>
                  <a:srgbClr val="FF0000"/>
                </a:solidFill>
              </a:rPr>
              <a:t>是</a:t>
            </a:r>
            <a:r>
              <a:rPr lang="en-US" altLang="zh-CN" noProof="1">
                <a:solidFill>
                  <a:srgbClr val="FF0000"/>
                </a:solidFill>
              </a:rPr>
              <a:t>A</a:t>
            </a:r>
            <a:r>
              <a:rPr lang="zh-CN" altLang="en-US" noProof="1">
                <a:solidFill>
                  <a:srgbClr val="FF0000"/>
                </a:solidFill>
              </a:rPr>
              <a:t>上的二元关系，则：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62822" name="Object 4"/>
          <p:cNvGraphicFramePr>
            <a:graphicFrameLocks noChangeAspect="1"/>
          </p:cNvGraphicFramePr>
          <p:nvPr/>
        </p:nvGraphicFramePr>
        <p:xfrm>
          <a:off x="3195638" y="1916113"/>
          <a:ext cx="18081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5" name="Equation" r:id="rId4" imgW="780954" imgH="371543" progId="Equation.3">
                  <p:embed/>
                </p:oleObj>
              </mc:Choice>
              <mc:Fallback>
                <p:oleObj name="Equation" r:id="rId4" imgW="780954" imgH="3715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1916113"/>
                        <a:ext cx="18081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1189" name="Object 5"/>
          <p:cNvGraphicFramePr>
            <a:graphicFrameLocks noChangeAspect="1"/>
          </p:cNvGraphicFramePr>
          <p:nvPr/>
        </p:nvGraphicFramePr>
        <p:xfrm>
          <a:off x="5111750" y="2894013"/>
          <a:ext cx="11572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6" name="Equation" r:id="rId6" imgW="685800" imgH="342900" progId="Equation.DSMT4">
                  <p:embed/>
                </p:oleObj>
              </mc:Choice>
              <mc:Fallback>
                <p:oleObj name="Equation" r:id="rId6" imgW="6858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894013"/>
                        <a:ext cx="11572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1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18719"/>
              </p:ext>
            </p:extLst>
          </p:nvPr>
        </p:nvGraphicFramePr>
        <p:xfrm>
          <a:off x="2478088" y="2924175"/>
          <a:ext cx="11572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7" name="Equation" r:id="rId8" imgW="685800" imgH="342900" progId="Equation.DSMT4">
                  <p:embed/>
                </p:oleObj>
              </mc:Choice>
              <mc:Fallback>
                <p:oleObj name="Equation" r:id="rId8" imgW="685800" imgH="342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924175"/>
                        <a:ext cx="11572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1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709359"/>
              </p:ext>
            </p:extLst>
          </p:nvPr>
        </p:nvGraphicFramePr>
        <p:xfrm>
          <a:off x="2555875" y="3503613"/>
          <a:ext cx="21177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8" name="Equation" r:id="rId10" imgW="1206500" imgH="368300" progId="Equation.DSMT4">
                  <p:embed/>
                </p:oleObj>
              </mc:Choice>
              <mc:Fallback>
                <p:oleObj name="Equation" r:id="rId10" imgW="12065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3613"/>
                        <a:ext cx="21177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定理</a:t>
            </a:r>
            <a:r>
              <a:rPr lang="en-US" altLang="zh-CN"/>
              <a:t>6.3.5</a:t>
            </a:r>
          </a:p>
        </p:txBody>
      </p:sp>
      <p:sp>
        <p:nvSpPr>
          <p:cNvPr id="1501195" name="Rectangle 11"/>
          <p:cNvSpPr>
            <a:spLocks noChangeArrowheads="1"/>
          </p:cNvSpPr>
          <p:nvPr/>
        </p:nvSpPr>
        <p:spPr bwMode="auto">
          <a:xfrm>
            <a:off x="1066800" y="4191000"/>
            <a:ext cx="78486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400" noProof="1">
                <a:solidFill>
                  <a:srgbClr val="0000FF"/>
                </a:solidFill>
              </a:rPr>
              <a:t>有</a:t>
            </a:r>
            <a:r>
              <a:rPr kumimoji="1" lang="en-US" altLang="zh-CN" sz="2400" noProof="1">
                <a:solidFill>
                  <a:srgbClr val="0000FF"/>
                </a:solidFill>
              </a:rPr>
              <a:t>R</a:t>
            </a:r>
            <a:r>
              <a:rPr kumimoji="1" lang="en-US" altLang="zh-CN" sz="2400" baseline="30000" dirty="0">
                <a:solidFill>
                  <a:srgbClr val="0000FF"/>
                </a:solidFill>
              </a:rPr>
              <a:t>k</a:t>
            </a:r>
            <a:r>
              <a:rPr kumimoji="1" lang="en-US" altLang="zh-CN" sz="2400" dirty="0">
                <a:solidFill>
                  <a:srgbClr val="0000FF"/>
                </a:solidFill>
              </a:rPr>
              <a:t></a:t>
            </a:r>
            <a:r>
              <a:rPr kumimoji="1" lang="zh-CN" altLang="en-US" sz="2400" noProof="1">
                <a:solidFill>
                  <a:srgbClr val="0000FF"/>
                </a:solidFill>
              </a:rPr>
              <a:t>即可。</a:t>
            </a:r>
            <a:endParaRPr kumimoji="1"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501196" name="Rectangle 12"/>
          <p:cNvSpPr>
            <a:spLocks noChangeArrowheads="1"/>
          </p:cNvSpPr>
          <p:nvPr/>
        </p:nvSpPr>
        <p:spPr bwMode="auto">
          <a:xfrm>
            <a:off x="800100" y="4724400"/>
            <a:ext cx="8201025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400" noProof="1">
                <a:solidFill>
                  <a:srgbClr val="0000FF"/>
                </a:solidFill>
              </a:rPr>
              <a:t>对任意&lt;</a:t>
            </a:r>
            <a:r>
              <a:rPr kumimoji="1" lang="en-US" altLang="zh-CN" sz="2400" noProof="1">
                <a:solidFill>
                  <a:srgbClr val="0000FF"/>
                </a:solidFill>
              </a:rPr>
              <a:t>a,b&gt;</a:t>
            </a:r>
            <a:r>
              <a:rPr kumimoji="1" lang="en-US" altLang="zh-CN" sz="2400">
                <a:solidFill>
                  <a:srgbClr val="0000FF"/>
                </a:solidFill>
              </a:rPr>
              <a:t>∈</a:t>
            </a:r>
            <a:r>
              <a:rPr kumimoji="1" lang="en-US" altLang="zh-CN" sz="2400" noProof="1">
                <a:solidFill>
                  <a:srgbClr val="0000FF"/>
                </a:solidFill>
              </a:rPr>
              <a:t>R</a:t>
            </a:r>
            <a:r>
              <a:rPr kumimoji="1" lang="en-US" altLang="zh-CN" sz="2400" baseline="30000">
                <a:solidFill>
                  <a:srgbClr val="0000FF"/>
                </a:solidFill>
              </a:rPr>
              <a:t>k</a:t>
            </a:r>
            <a:r>
              <a:rPr kumimoji="1" lang="zh-CN" altLang="en-US" sz="2400">
                <a:solidFill>
                  <a:srgbClr val="0000FF"/>
                </a:solidFill>
              </a:rPr>
              <a:t>，</a:t>
            </a:r>
            <a:r>
              <a:rPr kumimoji="1" lang="zh-CN" altLang="en-US" sz="2400">
                <a:solidFill>
                  <a:schemeClr val="tx1"/>
                </a:solidFill>
              </a:rPr>
              <a:t>则由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400" noProof="1">
                <a:solidFill>
                  <a:schemeClr val="tx1"/>
                </a:solidFill>
              </a:rPr>
              <a:t>的定义知，存在</a:t>
            </a:r>
            <a:r>
              <a:rPr kumimoji="1" lang="en-US" altLang="zh-CN" sz="2400" noProof="1">
                <a:solidFill>
                  <a:schemeClr val="tx1"/>
                </a:solidFill>
              </a:rPr>
              <a:t>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</a:rPr>
              <a:t>,a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</a:rPr>
              <a:t>,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,a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k-1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∈A</a:t>
            </a:r>
            <a:r>
              <a:rPr kumimoji="1" lang="zh-CN" altLang="en-US" sz="2400">
                <a:solidFill>
                  <a:schemeClr val="tx1"/>
                </a:solidFill>
              </a:rPr>
              <a:t>（为了统一，并假设</a:t>
            </a:r>
            <a:r>
              <a:rPr kumimoji="1" lang="en-US" altLang="zh-CN" sz="2400">
                <a:solidFill>
                  <a:schemeClr val="tx1"/>
                </a:solidFill>
              </a:rPr>
              <a:t>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</a:rPr>
              <a:t>a</a:t>
            </a:r>
            <a:r>
              <a:rPr kumimoji="1" lang="zh-CN" altLang="en-US" sz="2400">
                <a:solidFill>
                  <a:schemeClr val="tx1"/>
                </a:solidFill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</a:rPr>
              <a:t>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1" lang="zh-CN" altLang="en-US" sz="2400">
                <a:solidFill>
                  <a:schemeClr val="tx1"/>
                </a:solidFill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</a:rPr>
              <a:t>b)</a:t>
            </a:r>
            <a:r>
              <a:rPr kumimoji="1" lang="zh-CN" altLang="en-US" sz="2400">
                <a:solidFill>
                  <a:schemeClr val="tx1"/>
                </a:solidFill>
              </a:rPr>
              <a:t>，使得：</a:t>
            </a:r>
          </a:p>
          <a:p>
            <a:pPr algn="l" eaLnBrk="1" hangingPunct="1">
              <a:lnSpc>
                <a:spcPct val="140000"/>
              </a:lnSpc>
              <a:spcBef>
                <a:spcPct val="1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&lt;a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</a:rPr>
              <a:t>,a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</a:rPr>
              <a:t>&gt;∈</a:t>
            </a:r>
            <a:r>
              <a:rPr kumimoji="1" lang="en-US" altLang="zh-CN" sz="2400" noProof="1">
                <a:solidFill>
                  <a:schemeClr val="tx1"/>
                </a:solidFill>
              </a:rPr>
              <a:t>R，&lt;a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</a:rPr>
              <a:t>,a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</a:rPr>
              <a:t>&gt;∈</a:t>
            </a:r>
            <a:r>
              <a:rPr kumimoji="1" lang="en-US" altLang="zh-CN" sz="2400" noProof="1">
                <a:solidFill>
                  <a:schemeClr val="tx1"/>
                </a:solidFill>
              </a:rPr>
              <a:t>R，&lt;a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</a:rPr>
              <a:t>,a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3</a:t>
            </a:r>
            <a:r>
              <a:rPr kumimoji="1" lang="en-US" altLang="zh-CN" sz="2400">
                <a:solidFill>
                  <a:schemeClr val="tx1"/>
                </a:solidFill>
              </a:rPr>
              <a:t>&gt;∈</a:t>
            </a:r>
            <a:r>
              <a:rPr kumimoji="1" lang="en-US" altLang="zh-CN" sz="2400" noProof="1">
                <a:solidFill>
                  <a:schemeClr val="tx1"/>
                </a:solidFill>
              </a:rPr>
              <a:t>R，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zh-CN" altLang="zh-CN" sz="2400">
                <a:solidFill>
                  <a:schemeClr val="tx1"/>
                </a:solidFill>
              </a:rPr>
              <a:t>，</a:t>
            </a:r>
            <a:r>
              <a:rPr kumimoji="1" lang="en-US" altLang="zh-CN" sz="2400" noProof="1">
                <a:solidFill>
                  <a:schemeClr val="tx1"/>
                </a:solidFill>
              </a:rPr>
              <a:t>&lt;a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k-1</a:t>
            </a:r>
            <a:r>
              <a:rPr kumimoji="1" lang="en-US" altLang="zh-CN" sz="2400">
                <a:solidFill>
                  <a:schemeClr val="tx1"/>
                </a:solidFill>
              </a:rPr>
              <a:t>,a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1" lang="en-US" altLang="zh-CN" sz="2400">
                <a:solidFill>
                  <a:schemeClr val="tx1"/>
                </a:solidFill>
              </a:rPr>
              <a:t>&gt;∈</a:t>
            </a:r>
            <a:r>
              <a:rPr kumimoji="1" lang="en-US" altLang="zh-CN" sz="2400" noProof="1">
                <a:solidFill>
                  <a:schemeClr val="tx1"/>
                </a:solidFill>
              </a:rPr>
              <a:t>R。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1501192" name="Object 8"/>
          <p:cNvGraphicFramePr>
            <a:graphicFrameLocks noChangeAspect="1"/>
          </p:cNvGraphicFramePr>
          <p:nvPr/>
        </p:nvGraphicFramePr>
        <p:xfrm>
          <a:off x="1828800" y="4089400"/>
          <a:ext cx="965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9" name="Equation" r:id="rId12" imgW="476244" imgH="371543" progId="Equation.3">
                  <p:embed/>
                </p:oleObj>
              </mc:Choice>
              <mc:Fallback>
                <p:oleObj name="Equation" r:id="rId12" imgW="476244" imgH="37154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89400"/>
                        <a:ext cx="965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1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1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1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1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94" grpId="0" build="p" autoUpdateAnimBg="0"/>
      <p:bldP spid="1501186" grpId="0" build="p" autoUpdateAnimBg="0"/>
      <p:bldP spid="1501195" grpId="0" build="p" autoUpdateAnimBg="0"/>
      <p:bldP spid="1501196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2BAEDBA-09B3-4A78-85B2-993E4CE96FC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53400" cy="47879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由于|</a:t>
            </a:r>
            <a:r>
              <a:rPr lang="en-US" altLang="zh-CN" noProof="1"/>
              <a:t>A|＝n，</a:t>
            </a:r>
            <a:r>
              <a:rPr lang="zh-CN" altLang="en-US" noProof="1"/>
              <a:t>所以</a:t>
            </a:r>
            <a:r>
              <a:rPr lang="zh-CN" altLang="en-US"/>
              <a:t>由</a:t>
            </a:r>
            <a:r>
              <a:rPr lang="zh-CN" altLang="en-US">
                <a:solidFill>
                  <a:srgbClr val="0000CC"/>
                </a:solidFill>
              </a:rPr>
              <a:t>鸽笼原理</a:t>
            </a:r>
            <a:r>
              <a:rPr lang="zh-CN" altLang="en-US"/>
              <a:t>知：</a:t>
            </a:r>
            <a:r>
              <a:rPr lang="en-US" altLang="zh-CN" noProof="1"/>
              <a:t>k+1</a:t>
            </a:r>
            <a:r>
              <a:rPr lang="zh-CN" altLang="en-US" noProof="1"/>
              <a:t>个元素中至少有两个</a:t>
            </a:r>
            <a:r>
              <a:rPr lang="zh-CN" altLang="zh-CN"/>
              <a:t>以上</a:t>
            </a:r>
            <a:r>
              <a:rPr lang="zh-CN" altLang="en-US" noProof="1"/>
              <a:t>元素相同</a:t>
            </a:r>
            <a:r>
              <a:rPr lang="zh-CN" altLang="zh-CN" noProof="1"/>
              <a:t>，</a:t>
            </a:r>
            <a:r>
              <a:rPr lang="zh-CN" altLang="en-US" noProof="1"/>
              <a:t>不</a:t>
            </a:r>
            <a:r>
              <a:rPr lang="zh-CN" altLang="zh-CN"/>
              <a:t>妨</a:t>
            </a:r>
            <a:r>
              <a:rPr lang="zh-CN" altLang="en-US" noProof="1"/>
              <a:t>假设</a:t>
            </a:r>
            <a:r>
              <a:rPr lang="en-US" altLang="zh-CN" noProof="1"/>
              <a:t>a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a</a:t>
            </a:r>
            <a:r>
              <a:rPr lang="en-US" altLang="zh-CN" baseline="-25000"/>
              <a:t>j</a:t>
            </a:r>
            <a:r>
              <a:rPr lang="en-US" altLang="zh-CN"/>
              <a:t>(i</a:t>
            </a:r>
            <a:r>
              <a:rPr lang="zh-CN" altLang="en-US"/>
              <a:t>＜</a:t>
            </a:r>
            <a:r>
              <a:rPr lang="en-US" altLang="zh-CN"/>
              <a:t>j)</a:t>
            </a:r>
            <a:r>
              <a:rPr lang="zh-CN" altLang="en-US"/>
              <a:t>，则可在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&lt;a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&gt;∈</a:t>
            </a:r>
            <a:r>
              <a:rPr lang="en-US" altLang="zh-CN" noProof="1"/>
              <a:t>R，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zh-CN" altLang="zh-CN"/>
              <a:t>，</a:t>
            </a:r>
            <a:endParaRPr lang="zh-CN" altLang="en-US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noProof="1"/>
              <a:t>&lt;a</a:t>
            </a:r>
            <a:r>
              <a:rPr lang="en-US" altLang="zh-CN" baseline="-25000"/>
              <a:t>k-1</a:t>
            </a:r>
            <a:r>
              <a:rPr lang="en-US" altLang="zh-CN"/>
              <a:t>,a</a:t>
            </a:r>
            <a:r>
              <a:rPr lang="en-US" altLang="zh-CN" baseline="-25000"/>
              <a:t>k</a:t>
            </a:r>
            <a:r>
              <a:rPr lang="en-US" altLang="zh-CN"/>
              <a:t>&gt;∈</a:t>
            </a:r>
            <a:r>
              <a:rPr lang="en-US" altLang="zh-CN" noProof="1"/>
              <a:t>R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</a:rPr>
              <a:t>中删去</a:t>
            </a:r>
            <a:r>
              <a:rPr lang="zh-CN" altLang="en-US" sz="3200" noProof="1"/>
              <a:t>&lt;</a:t>
            </a:r>
            <a:r>
              <a:rPr lang="en-US" altLang="zh-CN" sz="3200" noProof="1"/>
              <a:t>a</a:t>
            </a:r>
            <a:r>
              <a:rPr lang="en-US" altLang="zh-CN" sz="3200" baseline="-25000"/>
              <a:t>i</a:t>
            </a:r>
            <a:r>
              <a:rPr lang="en-US" altLang="zh-CN" sz="3200"/>
              <a:t>,a</a:t>
            </a:r>
            <a:r>
              <a:rPr lang="en-US" altLang="zh-CN" sz="3200" baseline="-25000"/>
              <a:t>i+1</a:t>
            </a:r>
            <a:r>
              <a:rPr lang="en-US" altLang="zh-CN" sz="3200"/>
              <a:t>&gt;∈</a:t>
            </a:r>
            <a:r>
              <a:rPr lang="en-US" altLang="zh-CN" sz="3200" noProof="1"/>
              <a:t>R，&lt;a</a:t>
            </a:r>
            <a:r>
              <a:rPr lang="en-US" altLang="zh-CN" sz="3200" baseline="-25000"/>
              <a:t>i+1</a:t>
            </a:r>
            <a:r>
              <a:rPr lang="en-US" altLang="zh-CN" sz="3200"/>
              <a:t>,a</a:t>
            </a:r>
            <a:r>
              <a:rPr lang="en-US" altLang="zh-CN" sz="3200" baseline="-25000"/>
              <a:t>i+2</a:t>
            </a:r>
            <a:r>
              <a:rPr lang="en-US" altLang="zh-CN" sz="3200"/>
              <a:t>&gt;∈</a:t>
            </a:r>
            <a:r>
              <a:rPr lang="en-US" altLang="zh-CN" sz="3200" noProof="1"/>
              <a:t>R，</a:t>
            </a:r>
            <a:r>
              <a:rPr lang="en-US" altLang="zh-CN" sz="3200">
                <a:latin typeface="宋体" panose="02010600030101010101" pitchFamily="2" charset="-122"/>
              </a:rPr>
              <a:t>…</a:t>
            </a:r>
            <a:r>
              <a:rPr lang="zh-CN" altLang="zh-CN" sz="3200"/>
              <a:t>，</a:t>
            </a:r>
            <a:endParaRPr lang="zh-CN" altLang="en-US" sz="320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3200" noProof="1"/>
              <a:t>&lt;a</a:t>
            </a:r>
            <a:r>
              <a:rPr lang="en-US" altLang="zh-CN" sz="3200" baseline="-25000"/>
              <a:t>j-1</a:t>
            </a:r>
            <a:r>
              <a:rPr lang="en-US" altLang="zh-CN" sz="3200"/>
              <a:t>,a</a:t>
            </a:r>
            <a:r>
              <a:rPr lang="en-US" altLang="zh-CN" sz="3200" baseline="-25000"/>
              <a:t>j</a:t>
            </a:r>
            <a:r>
              <a:rPr lang="en-US" altLang="zh-CN" sz="3200"/>
              <a:t>&gt;∈</a:t>
            </a:r>
            <a:r>
              <a:rPr lang="en-US" altLang="zh-CN" sz="3200" noProof="1"/>
              <a:t>R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noProof="1"/>
              <a:t>后仍有</a:t>
            </a:r>
            <a:endParaRPr lang="en-US" altLang="en-US"/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5743B9E-9932-4BA1-9A0D-B027BF68D72B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2922587"/>
          </a:xfrm>
        </p:spPr>
        <p:txBody>
          <a:bodyPr/>
          <a:lstStyle/>
          <a:p>
            <a:pPr lvl="1" algn="l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200" noProof="1"/>
              <a:t>&lt;</a:t>
            </a:r>
            <a:r>
              <a:rPr lang="en-US" altLang="zh-CN" sz="3200" noProof="1"/>
              <a:t>a</a:t>
            </a:r>
            <a:r>
              <a:rPr lang="en-US" altLang="zh-CN" sz="3200" baseline="-25000"/>
              <a:t>0</a:t>
            </a:r>
            <a:r>
              <a:rPr lang="en-US" altLang="zh-CN" sz="3200"/>
              <a:t>,a</a:t>
            </a:r>
            <a:r>
              <a:rPr lang="en-US" altLang="zh-CN" sz="3200" baseline="-25000"/>
              <a:t>1</a:t>
            </a:r>
            <a:r>
              <a:rPr lang="en-US" altLang="zh-CN" sz="3200"/>
              <a:t>&gt;∈</a:t>
            </a:r>
            <a:r>
              <a:rPr lang="en-US" altLang="zh-CN" sz="3200" noProof="1"/>
              <a:t>R，&lt;a</a:t>
            </a:r>
            <a:r>
              <a:rPr lang="en-US" altLang="zh-CN" sz="3200" baseline="-25000"/>
              <a:t>1</a:t>
            </a:r>
            <a:r>
              <a:rPr lang="en-US" altLang="zh-CN" sz="3200"/>
              <a:t>,a</a:t>
            </a:r>
            <a:r>
              <a:rPr lang="en-US" altLang="zh-CN" sz="3200" baseline="-25000"/>
              <a:t>2</a:t>
            </a:r>
            <a:r>
              <a:rPr lang="en-US" altLang="zh-CN" sz="3200"/>
              <a:t>&gt;∈</a:t>
            </a:r>
            <a:r>
              <a:rPr lang="en-US" altLang="zh-CN" sz="3200" noProof="1"/>
              <a:t>R，&lt;a</a:t>
            </a:r>
            <a:r>
              <a:rPr lang="en-US" altLang="zh-CN" sz="3200" baseline="-25000"/>
              <a:t>2</a:t>
            </a:r>
            <a:r>
              <a:rPr lang="en-US" altLang="zh-CN" sz="3200"/>
              <a:t>,a</a:t>
            </a:r>
            <a:r>
              <a:rPr lang="en-US" altLang="zh-CN" sz="3200" baseline="-25000"/>
              <a:t>3</a:t>
            </a:r>
            <a:r>
              <a:rPr lang="en-US" altLang="zh-CN" sz="3200"/>
              <a:t>&gt;∈</a:t>
            </a:r>
            <a:r>
              <a:rPr lang="en-US" altLang="zh-CN" sz="3200" noProof="1"/>
              <a:t>R，</a:t>
            </a:r>
            <a:r>
              <a:rPr lang="en-US" altLang="zh-CN" sz="3200">
                <a:latin typeface="宋体" panose="02010600030101010101" pitchFamily="2" charset="-122"/>
              </a:rPr>
              <a:t>…</a:t>
            </a:r>
            <a:r>
              <a:rPr lang="zh-CN" altLang="zh-CN" sz="3200"/>
              <a:t>，</a:t>
            </a:r>
            <a:endParaRPr lang="zh-CN" altLang="en-US" sz="3200"/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200" noProof="1"/>
              <a:t>&lt;a</a:t>
            </a:r>
            <a:r>
              <a:rPr lang="en-US" altLang="zh-CN" sz="3200" baseline="-25000"/>
              <a:t>i-1</a:t>
            </a:r>
            <a:r>
              <a:rPr lang="en-US" altLang="zh-CN" sz="3200"/>
              <a:t>,a</a:t>
            </a:r>
            <a:r>
              <a:rPr lang="en-US" altLang="zh-CN" sz="3200" baseline="-25000"/>
              <a:t>i</a:t>
            </a:r>
            <a:r>
              <a:rPr lang="en-US" altLang="zh-CN" sz="3200"/>
              <a:t>&gt;∈</a:t>
            </a:r>
            <a:r>
              <a:rPr lang="en-US" altLang="zh-CN" sz="3200" noProof="1"/>
              <a:t>R，&lt;a</a:t>
            </a:r>
            <a:r>
              <a:rPr lang="en-US" altLang="zh-CN" sz="3200" baseline="-25000"/>
              <a:t>j</a:t>
            </a:r>
            <a:r>
              <a:rPr lang="en-US" altLang="zh-CN" sz="3200"/>
              <a:t>,a</a:t>
            </a:r>
            <a:r>
              <a:rPr lang="en-US" altLang="zh-CN" sz="3200" baseline="-25000"/>
              <a:t>j+1</a:t>
            </a:r>
            <a:r>
              <a:rPr lang="en-US" altLang="zh-CN" sz="3200"/>
              <a:t>&gt;∈</a:t>
            </a:r>
            <a:r>
              <a:rPr lang="en-US" altLang="zh-CN" sz="3200" noProof="1"/>
              <a:t>R，</a:t>
            </a:r>
            <a:r>
              <a:rPr lang="en-US" altLang="zh-CN" sz="3200">
                <a:latin typeface="宋体" panose="02010600030101010101" pitchFamily="2" charset="-122"/>
              </a:rPr>
              <a:t>…</a:t>
            </a:r>
            <a:r>
              <a:rPr lang="zh-CN" altLang="zh-CN" sz="3200"/>
              <a:t>，</a:t>
            </a:r>
            <a:r>
              <a:rPr lang="en-US" altLang="zh-CN" sz="3200" noProof="1"/>
              <a:t>&lt;a</a:t>
            </a:r>
            <a:r>
              <a:rPr lang="en-US" altLang="zh-CN" sz="3200" baseline="-25000"/>
              <a:t>k-1</a:t>
            </a:r>
            <a:r>
              <a:rPr lang="en-US" altLang="zh-CN" sz="3200"/>
              <a:t>,a</a:t>
            </a:r>
            <a:r>
              <a:rPr lang="en-US" altLang="zh-CN" sz="3200" baseline="-25000"/>
              <a:t>k</a:t>
            </a:r>
            <a:r>
              <a:rPr lang="en-US" altLang="zh-CN" sz="3200"/>
              <a:t>&gt;∈</a:t>
            </a:r>
            <a:r>
              <a:rPr lang="en-US" altLang="zh-CN" sz="3200" noProof="1"/>
              <a:t>R</a:t>
            </a:r>
            <a:endParaRPr lang="en-US" altLang="zh-CN" sz="3200"/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由关系的</a:t>
            </a:r>
            <a:r>
              <a:rPr lang="zh-CN" altLang="en-US">
                <a:solidFill>
                  <a:srgbClr val="FF0000"/>
                </a:solidFill>
              </a:rPr>
              <a:t>复合运算</a:t>
            </a:r>
            <a:r>
              <a:rPr lang="zh-CN" altLang="en-US"/>
              <a:t>得，</a:t>
            </a:r>
            <a:r>
              <a:rPr lang="en-US" altLang="zh-CN">
                <a:solidFill>
                  <a:srgbClr val="0000FF"/>
                </a:solidFill>
              </a:rPr>
              <a:t>&lt;a,b&gt;=&lt;a</a:t>
            </a:r>
            <a:r>
              <a:rPr lang="en-US" altLang="zh-CN" baseline="-30000">
                <a:solidFill>
                  <a:srgbClr val="0000FF"/>
                </a:solidFill>
              </a:rPr>
              <a:t>0</a:t>
            </a:r>
            <a:r>
              <a:rPr lang="en-US" altLang="zh-CN">
                <a:solidFill>
                  <a:srgbClr val="0000FF"/>
                </a:solidFill>
              </a:rPr>
              <a:t>,a</a:t>
            </a:r>
            <a:r>
              <a:rPr lang="en-US" altLang="zh-CN" baseline="-30000">
                <a:solidFill>
                  <a:srgbClr val="0000FF"/>
                </a:solidFill>
              </a:rPr>
              <a:t>k</a:t>
            </a:r>
            <a:r>
              <a:rPr lang="en-US" altLang="zh-CN">
                <a:solidFill>
                  <a:srgbClr val="0000FF"/>
                </a:solidFill>
              </a:rPr>
              <a:t>&gt;∈R</a:t>
            </a:r>
            <a:r>
              <a:rPr lang="en-US" altLang="zh-CN" baseline="30000">
                <a:solidFill>
                  <a:srgbClr val="0000FF"/>
                </a:solidFill>
              </a:rPr>
              <a:t>k</a:t>
            </a:r>
            <a:r>
              <a:rPr lang="en-US" altLang="zh-CN" baseline="30000">
                <a:solidFill>
                  <a:srgbClr val="0000FF"/>
                </a:solidFill>
                <a:latin typeface="宋体" panose="02010600030101010101" pitchFamily="2" charset="-122"/>
              </a:rPr>
              <a:t>’</a:t>
            </a:r>
            <a:r>
              <a:rPr lang="zh-CN" altLang="en-US"/>
              <a:t>，其中</a:t>
            </a: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k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r>
              <a:rPr lang="zh-CN" altLang="en-US"/>
              <a:t>＝</a:t>
            </a:r>
            <a:r>
              <a:rPr lang="en-US" altLang="zh-CN"/>
              <a:t>k-(j-i)</a:t>
            </a:r>
            <a:r>
              <a:rPr lang="zh-CN" altLang="en-US"/>
              <a:t>，此时：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82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DB96455-FD89-459C-9C79-350B777ABED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72400" cy="690562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　　若</a:t>
            </a:r>
            <a:r>
              <a:rPr lang="en-US" altLang="zh-CN"/>
              <a:t>k'≤n</a:t>
            </a:r>
            <a:r>
              <a:rPr lang="zh-CN" altLang="en-US"/>
              <a:t>，则：</a:t>
            </a:r>
            <a:r>
              <a:rPr lang="en-US" altLang="zh-CN">
                <a:solidFill>
                  <a:srgbClr val="0000FF"/>
                </a:solidFill>
              </a:rPr>
              <a:t>&lt;a,b&gt;</a:t>
            </a:r>
            <a:r>
              <a:rPr lang="en-US" altLang="zh-CN"/>
              <a:t>  </a:t>
            </a:r>
            <a:r>
              <a:rPr lang="en-US" altLang="zh-CN" noProof="1"/>
              <a:t>；</a:t>
            </a:r>
            <a:endParaRPr lang="zh-CN" altLang="en-US"/>
          </a:p>
        </p:txBody>
      </p:sp>
      <p:graphicFrame>
        <p:nvGraphicFramePr>
          <p:cNvPr id="1507333" name="Object 5"/>
          <p:cNvGraphicFramePr>
            <a:graphicFrameLocks noChangeAspect="1"/>
          </p:cNvGraphicFramePr>
          <p:nvPr/>
        </p:nvGraphicFramePr>
        <p:xfrm>
          <a:off x="4630738" y="1341438"/>
          <a:ext cx="10207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8" name="Equation" r:id="rId4" imgW="447610" imgH="371543" progId="Equation.3">
                  <p:embed/>
                </p:oleObj>
              </mc:Choice>
              <mc:Fallback>
                <p:oleObj name="Equation" r:id="rId4" imgW="447610" imgH="3715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1341438"/>
                        <a:ext cx="10207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7336" name="Rectangle 8"/>
          <p:cNvSpPr>
            <a:spLocks noChangeArrowheads="1"/>
          </p:cNvSpPr>
          <p:nvPr/>
        </p:nvSpPr>
        <p:spPr bwMode="auto">
          <a:xfrm>
            <a:off x="539750" y="2236788"/>
            <a:ext cx="7772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　　</a:t>
            </a:r>
            <a:r>
              <a:rPr kumimoji="1" lang="zh-CN" altLang="en-US" noProof="1">
                <a:solidFill>
                  <a:schemeClr val="tx1"/>
                </a:solidFill>
              </a:rPr>
              <a:t>若</a:t>
            </a:r>
            <a:r>
              <a:rPr kumimoji="1" lang="en-US" altLang="zh-CN" noProof="1">
                <a:solidFill>
                  <a:schemeClr val="tx1"/>
                </a:solidFill>
              </a:rPr>
              <a:t>k'</a:t>
            </a:r>
            <a:r>
              <a:rPr kumimoji="1" lang="zh-CN" altLang="en-US">
                <a:solidFill>
                  <a:schemeClr val="tx1"/>
                </a:solidFill>
              </a:rPr>
              <a:t>＞</a:t>
            </a:r>
            <a:r>
              <a:rPr kumimoji="1" lang="en-US" altLang="zh-CN" noProof="1">
                <a:solidFill>
                  <a:schemeClr val="tx1"/>
                </a:solidFill>
              </a:rPr>
              <a:t>n，</a:t>
            </a:r>
            <a:r>
              <a:rPr kumimoji="1" lang="zh-CN" altLang="en-US" noProof="1">
                <a:solidFill>
                  <a:schemeClr val="tx1"/>
                </a:solidFill>
              </a:rPr>
              <a:t>则重复上述做法，最终总能找到</a:t>
            </a:r>
            <a:endParaRPr kumimoji="1" lang="en-US" altLang="en-US">
              <a:solidFill>
                <a:schemeClr val="tx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chemeClr val="tx1"/>
                </a:solidFill>
              </a:rPr>
              <a:t>k"</a:t>
            </a:r>
            <a:r>
              <a:rPr kumimoji="1" lang="en-US" altLang="zh-CN" noProof="1">
                <a:solidFill>
                  <a:schemeClr val="tx1"/>
                </a:solidFill>
              </a:rPr>
              <a:t>≤n，</a:t>
            </a:r>
            <a:r>
              <a:rPr kumimoji="1" lang="zh-CN" altLang="en-US" noProof="1">
                <a:solidFill>
                  <a:schemeClr val="tx1"/>
                </a:solidFill>
              </a:rPr>
              <a:t>使得：&lt;</a:t>
            </a:r>
            <a:r>
              <a:rPr kumimoji="1" lang="en-US" altLang="zh-CN" noProof="1">
                <a:solidFill>
                  <a:schemeClr val="tx1"/>
                </a:solidFill>
              </a:rPr>
              <a:t>a,b&gt;＝&lt;a</a:t>
            </a:r>
            <a:r>
              <a:rPr kumimoji="1" lang="en-US" altLang="zh-CN" baseline="-25000">
                <a:solidFill>
                  <a:schemeClr val="tx1"/>
                </a:solidFill>
              </a:rPr>
              <a:t>0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k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k"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1507337" name="Rectangle 9"/>
          <p:cNvSpPr>
            <a:spLocks noChangeArrowheads="1"/>
          </p:cNvSpPr>
          <p:nvPr/>
        </p:nvSpPr>
        <p:spPr bwMode="auto">
          <a:xfrm>
            <a:off x="539750" y="5011738"/>
            <a:ext cx="73152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noProof="1">
                <a:solidFill>
                  <a:schemeClr val="tx1"/>
                </a:solidFill>
              </a:rPr>
              <a:t>所以，</a:t>
            </a:r>
            <a:r>
              <a:rPr kumimoji="1" lang="zh-CN" altLang="zh-CN" noProof="1">
                <a:solidFill>
                  <a:schemeClr val="tx1"/>
                </a:solidFill>
              </a:rPr>
              <a:t></a:t>
            </a:r>
            <a:r>
              <a:rPr kumimoji="1" lang="zh-CN" altLang="en-US" noProof="1">
                <a:solidFill>
                  <a:schemeClr val="tx1"/>
                </a:solidFill>
              </a:rPr>
              <a:t>　。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07338" name="Rectangle 10"/>
          <p:cNvSpPr>
            <a:spLocks noChangeArrowheads="1"/>
          </p:cNvSpPr>
          <p:nvPr/>
        </p:nvSpPr>
        <p:spPr bwMode="auto">
          <a:xfrm>
            <a:off x="539750" y="3568700"/>
            <a:ext cx="7772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tx1"/>
                </a:solidFill>
              </a:rPr>
              <a:t>即有：</a:t>
            </a:r>
            <a:r>
              <a:rPr kumimoji="1" lang="en-US" altLang="zh-CN">
                <a:solidFill>
                  <a:schemeClr val="tx1"/>
                </a:solidFill>
              </a:rPr>
              <a:t>&lt;a,b&gt; </a:t>
            </a:r>
            <a:r>
              <a:rPr kumimoji="1" lang="en-US" altLang="zh-CN" noProof="1">
                <a:solidFill>
                  <a:schemeClr val="tx1"/>
                </a:solidFill>
              </a:rPr>
              <a:t>，</a:t>
            </a:r>
            <a:r>
              <a:rPr kumimoji="1" lang="zh-CN" altLang="en-US" noProof="1">
                <a:solidFill>
                  <a:schemeClr val="tx1"/>
                </a:solidFill>
              </a:rPr>
              <a:t>由此有：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k</a:t>
            </a:r>
            <a:r>
              <a:rPr kumimoji="1" lang="en-US" altLang="zh-CN">
                <a:solidFill>
                  <a:schemeClr val="tx1"/>
                </a:solidFill>
              </a:rPr>
              <a:t></a:t>
            </a:r>
            <a:r>
              <a:rPr kumimoji="1" lang="en-US" altLang="zh-CN" noProof="1">
                <a:solidFill>
                  <a:schemeClr val="tx1"/>
                </a:solidFill>
              </a:rPr>
              <a:t>。</a:t>
            </a:r>
            <a:r>
              <a:rPr kumimoji="1" lang="zh-CN" altLang="en-US" noProof="1">
                <a:solidFill>
                  <a:schemeClr val="tx1"/>
                </a:solidFill>
              </a:rPr>
              <a:t>由</a:t>
            </a:r>
            <a:r>
              <a:rPr kumimoji="1" lang="en-US" altLang="zh-CN" noProof="1">
                <a:solidFill>
                  <a:schemeClr val="tx1"/>
                </a:solidFill>
              </a:rPr>
              <a:t>k</a:t>
            </a:r>
            <a:r>
              <a:rPr kumimoji="1" lang="zh-CN" altLang="en-US" noProof="1">
                <a:solidFill>
                  <a:schemeClr val="tx1"/>
                </a:solidFill>
              </a:rPr>
              <a:t>的任意性知：</a:t>
            </a:r>
            <a:r>
              <a:rPr kumimoji="1" lang="zh-CN" altLang="zh-CN" noProof="1">
                <a:solidFill>
                  <a:schemeClr val="tx1"/>
                </a:solidFill>
              </a:rPr>
              <a:t></a:t>
            </a:r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en-US" altLang="en-US" noProof="1">
                <a:solidFill>
                  <a:schemeClr val="tx1"/>
                </a:solidFill>
              </a:rPr>
              <a:t>，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896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graphicFrame>
        <p:nvGraphicFramePr>
          <p:cNvPr id="1507331" name="Object 3"/>
          <p:cNvGraphicFramePr>
            <a:graphicFrameLocks noChangeAspect="1"/>
          </p:cNvGraphicFramePr>
          <p:nvPr/>
        </p:nvGraphicFramePr>
        <p:xfrm>
          <a:off x="6011863" y="3627438"/>
          <a:ext cx="9350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9" name="Equation" r:id="rId6" imgW="482391" imgH="380835" progId="Equation.3">
                  <p:embed/>
                </p:oleObj>
              </mc:Choice>
              <mc:Fallback>
                <p:oleObj name="Equation" r:id="rId6" imgW="482391" imgH="3808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627438"/>
                        <a:ext cx="9350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7332" name="Object 4"/>
          <p:cNvGraphicFramePr>
            <a:graphicFrameLocks noChangeAspect="1"/>
          </p:cNvGraphicFramePr>
          <p:nvPr/>
        </p:nvGraphicFramePr>
        <p:xfrm>
          <a:off x="2944813" y="3702050"/>
          <a:ext cx="7635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0" name="Equation" r:id="rId8" imgW="393529" imgH="342751" progId="Equation.DSMT4">
                  <p:embed/>
                </p:oleObj>
              </mc:Choice>
              <mc:Fallback>
                <p:oleObj name="Equation" r:id="rId8" imgW="393529" imgH="34275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3702050"/>
                        <a:ext cx="7635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7334" name="Object 6"/>
          <p:cNvGraphicFramePr>
            <a:graphicFrameLocks noChangeAspect="1"/>
          </p:cNvGraphicFramePr>
          <p:nvPr/>
        </p:nvGraphicFramePr>
        <p:xfrm>
          <a:off x="2700338" y="4325938"/>
          <a:ext cx="15748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1" name="Equation" r:id="rId10" imgW="812447" imgH="380835" progId="Equation.3">
                  <p:embed/>
                </p:oleObj>
              </mc:Choice>
              <mc:Fallback>
                <p:oleObj name="Equation" r:id="rId10" imgW="812447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25938"/>
                        <a:ext cx="15748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7335" name="Object 7"/>
          <p:cNvGraphicFramePr>
            <a:graphicFrameLocks noChangeAspect="1"/>
          </p:cNvGraphicFramePr>
          <p:nvPr/>
        </p:nvGraphicFramePr>
        <p:xfrm>
          <a:off x="1619250" y="5083175"/>
          <a:ext cx="1524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2" name="Equation" r:id="rId12" imgW="787400" imgH="381000" progId="Equation.3">
                  <p:embed/>
                </p:oleObj>
              </mc:Choice>
              <mc:Fallback>
                <p:oleObj name="Equation" r:id="rId12" imgW="7874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83175"/>
                        <a:ext cx="15240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0" grpId="0" build="p" autoUpdateAnimBg="0" advAuto="0"/>
      <p:bldP spid="1507336" grpId="0" autoUpdateAnimBg="0"/>
      <p:bldP spid="1507337" grpId="0" autoUpdateAnimBg="0"/>
      <p:bldP spid="1507338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BF599DE-4A01-4C8A-990E-C21D799643F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09378" name="Rectangle 2"/>
          <p:cNvSpPr>
            <a:spLocks noChangeArrowheads="1"/>
          </p:cNvSpPr>
          <p:nvPr/>
        </p:nvSpPr>
        <p:spPr bwMode="auto">
          <a:xfrm>
            <a:off x="3492500" y="2809875"/>
            <a:ext cx="4356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noProof="1">
                <a:solidFill>
                  <a:schemeClr val="tx1"/>
                </a:solidFill>
              </a:rPr>
              <a:t>有</a:t>
            </a:r>
            <a:r>
              <a:rPr kumimoji="1" lang="en-US" altLang="zh-CN" noProof="1">
                <a:solidFill>
                  <a:schemeClr val="tx1"/>
                </a:solidFill>
              </a:rPr>
              <a:t>R</a:t>
            </a:r>
            <a:r>
              <a:rPr kumimoji="1" lang="en-US" altLang="zh-CN" baseline="30000">
                <a:solidFill>
                  <a:schemeClr val="tx1"/>
                </a:solidFill>
              </a:rPr>
              <a:t>8</a:t>
            </a:r>
            <a:r>
              <a:rPr kumimoji="1" lang="en-US" altLang="zh-CN">
                <a:solidFill>
                  <a:schemeClr val="tx1"/>
                </a:solidFill>
              </a:rPr>
              <a:t></a:t>
            </a:r>
            <a:r>
              <a:rPr kumimoji="1" lang="zh-CN" altLang="en-US" noProof="1">
                <a:solidFill>
                  <a:schemeClr val="tx1"/>
                </a:solidFill>
              </a:rPr>
              <a:t>即可</a:t>
            </a:r>
            <a:r>
              <a:rPr kumimoji="1" lang="zh-CN" altLang="en-US" sz="2400" noProof="1">
                <a:solidFill>
                  <a:schemeClr val="tx1"/>
                </a:solidFill>
              </a:rPr>
              <a:t>。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8263"/>
            <a:ext cx="8058150" cy="12890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设</a:t>
            </a:r>
            <a:r>
              <a:rPr lang="en-US" altLang="zh-CN" noProof="1"/>
              <a:t>A</a:t>
            </a:r>
            <a:r>
              <a:rPr lang="en-US" altLang="zh-CN"/>
              <a:t>={a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noProof="1"/>
              <a:t>a</a:t>
            </a:r>
            <a:r>
              <a:rPr lang="en-US" altLang="zh-CN" baseline="-25000"/>
              <a:t>4</a:t>
            </a:r>
            <a:r>
              <a:rPr lang="en-US" altLang="zh-CN"/>
              <a:t>,a</a:t>
            </a:r>
            <a:r>
              <a:rPr lang="en-US" altLang="zh-CN" baseline="-25000"/>
              <a:t>5</a:t>
            </a:r>
            <a:r>
              <a:rPr lang="en-US" altLang="zh-CN"/>
              <a:t>}</a:t>
            </a:r>
            <a:r>
              <a:rPr lang="en-US" altLang="en-US" noProof="1"/>
              <a:t>，|</a:t>
            </a:r>
            <a:r>
              <a:rPr lang="en-US" altLang="zh-CN" noProof="1"/>
              <a:t>A|＝</a:t>
            </a:r>
            <a:r>
              <a:rPr lang="en-US" altLang="zh-CN"/>
              <a:t>6</a:t>
            </a:r>
            <a:r>
              <a:rPr lang="en-US" altLang="zh-CN" noProof="1"/>
              <a:t>，R</a:t>
            </a:r>
            <a:r>
              <a:rPr lang="zh-CN" altLang="en-US" noProof="1"/>
              <a:t>是</a:t>
            </a:r>
            <a:r>
              <a:rPr lang="en-US" altLang="zh-CN" noProof="1"/>
              <a:t>A</a:t>
            </a:r>
            <a:r>
              <a:rPr lang="zh-CN" altLang="en-US" noProof="1"/>
              <a:t>上的二元关系</a:t>
            </a:r>
            <a:r>
              <a:rPr lang="zh-CN" altLang="en-US"/>
              <a:t>。</a:t>
            </a:r>
          </a:p>
        </p:txBody>
      </p:sp>
      <p:graphicFrame>
        <p:nvGraphicFramePr>
          <p:cNvPr id="1509380" name="Object 4"/>
          <p:cNvGraphicFramePr>
            <a:graphicFrameLocks noChangeAspect="1"/>
          </p:cNvGraphicFramePr>
          <p:nvPr/>
        </p:nvGraphicFramePr>
        <p:xfrm>
          <a:off x="4284663" y="2613025"/>
          <a:ext cx="11572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2" name="Equation" r:id="rId4" imgW="361978" imgH="295343" progId="Equation.DSMT4">
                  <p:embed/>
                </p:oleObj>
              </mc:Choice>
              <mc:Fallback>
                <p:oleObj name="Equation" r:id="rId4" imgW="361978" imgH="29534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613025"/>
                        <a:ext cx="115728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</a:p>
        </p:txBody>
      </p:sp>
      <p:sp>
        <p:nvSpPr>
          <p:cNvPr id="1509382" name="Rectangle 6"/>
          <p:cNvSpPr>
            <a:spLocks noChangeArrowheads="1"/>
          </p:cNvSpPr>
          <p:nvPr/>
        </p:nvSpPr>
        <p:spPr bwMode="auto">
          <a:xfrm>
            <a:off x="850900" y="2819400"/>
            <a:ext cx="2590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zh-CN" noProof="1">
                <a:solidFill>
                  <a:schemeClr val="tx1"/>
                </a:solidFill>
              </a:rPr>
              <a:t>取</a:t>
            </a:r>
            <a:r>
              <a:rPr kumimoji="1" lang="en-US" altLang="zh-CN" noProof="1">
                <a:solidFill>
                  <a:schemeClr val="tx1"/>
                </a:solidFill>
              </a:rPr>
              <a:t>k＝</a:t>
            </a:r>
            <a:r>
              <a:rPr kumimoji="1" lang="en-US" altLang="zh-CN">
                <a:solidFill>
                  <a:schemeClr val="tx1"/>
                </a:solidFill>
              </a:rPr>
              <a:t>8</a:t>
            </a:r>
            <a:r>
              <a:rPr kumimoji="1" lang="zh-CN" altLang="en-US">
                <a:solidFill>
                  <a:schemeClr val="tx1"/>
                </a:solidFill>
              </a:rPr>
              <a:t>＞</a:t>
            </a:r>
            <a:r>
              <a:rPr kumimoji="1" lang="en-US" altLang="zh-CN">
                <a:solidFill>
                  <a:schemeClr val="tx1"/>
                </a:solidFill>
              </a:rPr>
              <a:t>6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 noProof="1">
                <a:solidFill>
                  <a:schemeClr val="tx1"/>
                </a:solidFill>
              </a:rPr>
              <a:t>n，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09383" name="Rectangle 7"/>
          <p:cNvSpPr>
            <a:spLocks noChangeArrowheads="1"/>
          </p:cNvSpPr>
          <p:nvPr/>
        </p:nvSpPr>
        <p:spPr bwMode="auto">
          <a:xfrm>
            <a:off x="468313" y="3500438"/>
            <a:ext cx="82677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    </a:t>
            </a:r>
            <a:r>
              <a:rPr kumimoji="1" lang="zh-CN" altLang="en-US" noProof="1">
                <a:solidFill>
                  <a:srgbClr val="FF0000"/>
                </a:solidFill>
              </a:rPr>
              <a:t>对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任意</a:t>
            </a:r>
            <a:r>
              <a:rPr kumimoji="1" lang="zh-CN" altLang="en-US" noProof="1">
                <a:solidFill>
                  <a:srgbClr val="FF0000"/>
                </a:solidFill>
              </a:rPr>
              <a:t>&lt;</a:t>
            </a:r>
            <a:r>
              <a:rPr kumimoji="1" lang="en-US" altLang="zh-CN" noProof="1">
                <a:solidFill>
                  <a:srgbClr val="FF0000"/>
                </a:solidFill>
              </a:rPr>
              <a:t>a,b&gt;</a:t>
            </a:r>
            <a:r>
              <a:rPr kumimoji="1" lang="en-US" altLang="zh-CN">
                <a:solidFill>
                  <a:srgbClr val="FF0000"/>
                </a:solidFill>
              </a:rPr>
              <a:t>∈</a:t>
            </a:r>
            <a:r>
              <a:rPr kumimoji="1" lang="en-US" altLang="zh-CN" noProof="1">
                <a:solidFill>
                  <a:srgbClr val="FF0000"/>
                </a:solidFill>
              </a:rPr>
              <a:t>R</a:t>
            </a:r>
            <a:r>
              <a:rPr kumimoji="1" lang="en-US" altLang="zh-CN" baseline="30000">
                <a:solidFill>
                  <a:srgbClr val="FF0000"/>
                </a:solidFill>
              </a:rPr>
              <a:t>8</a:t>
            </a:r>
            <a:r>
              <a:rPr kumimoji="1" lang="zh-CN" altLang="en-US">
                <a:solidFill>
                  <a:schemeClr val="tx1"/>
                </a:solidFill>
              </a:rPr>
              <a:t>，则由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kumimoji="1" lang="zh-CN" altLang="en-US" noProof="1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noProof="1">
                <a:solidFill>
                  <a:schemeClr val="tx1"/>
                </a:solidFill>
              </a:rPr>
              <a:t>的定义知，存在</a:t>
            </a:r>
            <a:r>
              <a:rPr kumimoji="1" lang="en-US" altLang="zh-CN" noProof="1">
                <a:solidFill>
                  <a:schemeClr val="tx1"/>
                </a:solidFill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, a</a:t>
            </a:r>
            <a:r>
              <a:rPr kumimoji="1" lang="en-US" altLang="zh-CN" baseline="-25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,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7</a:t>
            </a:r>
            <a:r>
              <a:rPr kumimoji="1" lang="en-US" altLang="zh-CN">
                <a:solidFill>
                  <a:schemeClr val="tx1"/>
                </a:solidFill>
              </a:rPr>
              <a:t>∈A</a:t>
            </a:r>
            <a:r>
              <a:rPr kumimoji="1" lang="zh-CN" altLang="en-US">
                <a:solidFill>
                  <a:schemeClr val="tx1"/>
                </a:solidFill>
              </a:rPr>
              <a:t>（为了统一，假设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</a:rPr>
              <a:t>0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</a:rPr>
              <a:t>8</a:t>
            </a: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b)</a:t>
            </a:r>
            <a:r>
              <a:rPr kumimoji="1" lang="zh-CN" altLang="en-US">
                <a:solidFill>
                  <a:schemeClr val="tx1"/>
                </a:solidFill>
              </a:rPr>
              <a:t>，使得：</a:t>
            </a:r>
          </a:p>
          <a:p>
            <a:pPr algn="ctr"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chemeClr val="tx1"/>
                </a:solidFill>
              </a:rPr>
              <a:t>&lt;a</a:t>
            </a:r>
            <a:r>
              <a:rPr kumimoji="1" lang="en-US" altLang="zh-CN" baseline="-25000">
                <a:solidFill>
                  <a:schemeClr val="tx1"/>
                </a:solidFill>
              </a:rPr>
              <a:t>0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R，&lt;a</a:t>
            </a:r>
            <a:r>
              <a:rPr kumimoji="1" lang="en-US" altLang="zh-CN" baseline="-25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R，&lt;a</a:t>
            </a:r>
            <a:r>
              <a:rPr kumimoji="1" lang="en-US" altLang="zh-CN" baseline="-25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R，</a:t>
            </a:r>
            <a:r>
              <a:rPr kumimoji="1" lang="en-US" altLang="zh-CN">
                <a:solidFill>
                  <a:schemeClr val="tx1"/>
                </a:solidFill>
              </a:rPr>
              <a:t>&lt;a</a:t>
            </a:r>
            <a:r>
              <a:rPr kumimoji="1" lang="en-US" altLang="zh-CN" baseline="-25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R，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noProof="1">
                <a:solidFill>
                  <a:schemeClr val="tx1"/>
                </a:solidFill>
              </a:rPr>
              <a:t>&lt;a</a:t>
            </a:r>
            <a:r>
              <a:rPr kumimoji="1" lang="en-US" altLang="zh-CN" baseline="-25000">
                <a:solidFill>
                  <a:schemeClr val="tx1"/>
                </a:solidFill>
              </a:rPr>
              <a:t>4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5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R，&lt;a</a:t>
            </a:r>
            <a:r>
              <a:rPr kumimoji="1" lang="en-US" altLang="zh-CN" baseline="-25000">
                <a:solidFill>
                  <a:schemeClr val="tx1"/>
                </a:solidFill>
              </a:rPr>
              <a:t>5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6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R，&lt;a</a:t>
            </a:r>
            <a:r>
              <a:rPr kumimoji="1" lang="en-US" altLang="zh-CN" baseline="-25000">
                <a:solidFill>
                  <a:schemeClr val="tx1"/>
                </a:solidFill>
              </a:rPr>
              <a:t>6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7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R，&lt;a</a:t>
            </a:r>
            <a:r>
              <a:rPr kumimoji="1" lang="en-US" altLang="zh-CN" baseline="-25000">
                <a:solidFill>
                  <a:schemeClr val="tx1"/>
                </a:solidFill>
              </a:rPr>
              <a:t>7</a:t>
            </a:r>
            <a:r>
              <a:rPr kumimoji="1" lang="en-US" altLang="zh-CN">
                <a:solidFill>
                  <a:schemeClr val="tx1"/>
                </a:solidFill>
              </a:rPr>
              <a:t>,a</a:t>
            </a:r>
            <a:r>
              <a:rPr kumimoji="1" lang="en-US" altLang="zh-CN" baseline="-25000">
                <a:solidFill>
                  <a:schemeClr val="tx1"/>
                </a:solidFill>
              </a:rPr>
              <a:t>8</a:t>
            </a:r>
            <a:r>
              <a:rPr kumimoji="1" lang="en-US" altLang="zh-CN">
                <a:solidFill>
                  <a:schemeClr val="tx1"/>
                </a:solidFill>
              </a:rPr>
              <a:t>&gt;∈</a:t>
            </a:r>
            <a:r>
              <a:rPr kumimoji="1" lang="en-US" altLang="zh-CN" noProof="1">
                <a:solidFill>
                  <a:schemeClr val="tx1"/>
                </a:solidFill>
              </a:rPr>
              <a:t>R。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9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9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378" grpId="0" build="p" autoUpdateAnimBg="0"/>
      <p:bldP spid="1509382" grpId="0" build="p" autoUpdateAnimBg="0"/>
      <p:bldP spid="1509383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04708F2-B5F2-4135-88B2-63AC3B4BAAD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41438"/>
            <a:ext cx="8464550" cy="47942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由于|</a:t>
            </a:r>
            <a:r>
              <a:rPr lang="en-US" altLang="zh-CN" noProof="1"/>
              <a:t>A|＝</a:t>
            </a:r>
            <a:r>
              <a:rPr lang="en-US" altLang="zh-CN"/>
              <a:t>6</a:t>
            </a:r>
            <a:r>
              <a:rPr lang="en-US" altLang="zh-CN" noProof="1"/>
              <a:t>，</a:t>
            </a:r>
            <a:r>
              <a:rPr lang="zh-CN" altLang="en-US" noProof="1"/>
              <a:t>所以</a:t>
            </a:r>
            <a:r>
              <a:rPr lang="zh-CN" altLang="en-US"/>
              <a:t>由鸽笼原理知：</a:t>
            </a:r>
            <a:r>
              <a:rPr lang="en-US" altLang="zh-CN"/>
              <a:t>9</a:t>
            </a:r>
            <a:r>
              <a:rPr lang="zh-CN" altLang="en-US" noProof="1"/>
              <a:t>个元素中至少有两个</a:t>
            </a:r>
            <a:r>
              <a:rPr lang="zh-CN" altLang="zh-CN"/>
              <a:t>以上</a:t>
            </a:r>
            <a:r>
              <a:rPr lang="zh-CN" altLang="en-US" noProof="1"/>
              <a:t>元素相同</a:t>
            </a:r>
            <a:r>
              <a:rPr lang="zh-CN" altLang="zh-CN" noProof="1"/>
              <a:t>，</a:t>
            </a:r>
            <a:r>
              <a:rPr lang="zh-CN" altLang="en-US" noProof="1"/>
              <a:t>不</a:t>
            </a:r>
            <a:r>
              <a:rPr lang="zh-CN" altLang="zh-CN"/>
              <a:t>妨</a:t>
            </a:r>
            <a:r>
              <a:rPr lang="zh-CN" altLang="en-US" noProof="1"/>
              <a:t>假设</a:t>
            </a:r>
            <a:r>
              <a:rPr lang="en-US" altLang="zh-CN" noProof="1"/>
              <a:t>a</a:t>
            </a:r>
            <a:r>
              <a:rPr lang="en-US" altLang="zh-CN" baseline="-25000"/>
              <a:t>4</a:t>
            </a:r>
            <a:r>
              <a:rPr lang="zh-CN" altLang="en-US"/>
              <a:t>＝</a:t>
            </a:r>
            <a:r>
              <a:rPr lang="en-US" altLang="zh-CN"/>
              <a:t>a</a:t>
            </a:r>
            <a:r>
              <a:rPr lang="en-US" altLang="zh-CN" baseline="-25000"/>
              <a:t>7</a:t>
            </a:r>
            <a:r>
              <a:rPr lang="en-US" altLang="zh-CN"/>
              <a:t>(4</a:t>
            </a:r>
            <a:r>
              <a:rPr lang="zh-CN" altLang="en-US"/>
              <a:t>＜</a:t>
            </a:r>
            <a:r>
              <a:rPr lang="en-US" altLang="zh-CN"/>
              <a:t>7)</a:t>
            </a:r>
            <a:r>
              <a:rPr lang="zh-CN" altLang="en-US"/>
              <a:t>，则可在</a:t>
            </a:r>
          </a:p>
          <a:p>
            <a:pPr marL="0" indent="0">
              <a:lnSpc>
                <a:spcPct val="130000"/>
              </a:lnSpc>
              <a:buClrTx/>
              <a:buFontTx/>
              <a:buNone/>
            </a:pPr>
            <a:r>
              <a:rPr lang="en-US" altLang="zh-CN"/>
              <a:t>&lt;a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&gt;∈</a:t>
            </a:r>
            <a:r>
              <a:rPr lang="en-US" altLang="zh-CN" noProof="1"/>
              <a:t>R，</a:t>
            </a:r>
            <a:r>
              <a:rPr lang="en-US" altLang="zh-CN"/>
              <a:t>&lt;a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r>
              <a:rPr lang="en-US" altLang="zh-CN"/>
              <a:t>&gt;∈</a:t>
            </a:r>
            <a:r>
              <a:rPr lang="en-US" altLang="zh-CN" noProof="1"/>
              <a:t>R，&lt;</a:t>
            </a:r>
            <a:r>
              <a:rPr lang="en-US" altLang="zh-CN" noProof="1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r>
              <a:rPr lang="en-US" altLang="zh-CN"/>
              <a:t>,a</a:t>
            </a:r>
            <a:r>
              <a:rPr lang="en-US" altLang="zh-CN" baseline="-25000"/>
              <a:t>5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5</a:t>
            </a:r>
            <a:r>
              <a:rPr lang="en-US" altLang="zh-CN"/>
              <a:t>,a</a:t>
            </a:r>
            <a:r>
              <a:rPr lang="en-US" altLang="zh-CN" baseline="-25000"/>
              <a:t>6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6</a:t>
            </a:r>
            <a:r>
              <a:rPr lang="en-US" altLang="zh-CN"/>
              <a:t>,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7</a:t>
            </a:r>
            <a:r>
              <a:rPr lang="en-US" altLang="zh-CN"/>
              <a:t>&gt;∈</a:t>
            </a:r>
            <a:r>
              <a:rPr lang="en-US" altLang="zh-CN" noProof="1"/>
              <a:t>R，&lt;</a:t>
            </a:r>
            <a:r>
              <a:rPr lang="en-US" altLang="zh-CN" noProof="1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7</a:t>
            </a:r>
            <a:r>
              <a:rPr lang="en-US" altLang="zh-CN"/>
              <a:t>,a</a:t>
            </a:r>
            <a:r>
              <a:rPr lang="en-US" altLang="zh-CN" baseline="-25000"/>
              <a:t>8</a:t>
            </a:r>
            <a:r>
              <a:rPr lang="en-US" altLang="zh-CN"/>
              <a:t>&gt;∈</a:t>
            </a:r>
            <a:r>
              <a:rPr lang="en-US" altLang="zh-CN" noProof="1"/>
              <a:t>R。</a:t>
            </a:r>
            <a:r>
              <a:rPr lang="zh-CN" altLang="en-US" noProof="1"/>
              <a:t>中删去</a:t>
            </a:r>
          </a:p>
          <a:p>
            <a:pPr marL="0" indent="0">
              <a:lnSpc>
                <a:spcPct val="130000"/>
              </a:lnSpc>
              <a:buClrTx/>
              <a:buFontTx/>
              <a:buNone/>
            </a:pPr>
            <a:r>
              <a:rPr lang="zh-CN" altLang="zh-CN" noProof="1"/>
              <a:t>&lt;</a:t>
            </a:r>
            <a:r>
              <a:rPr lang="en-US" altLang="zh-CN" noProof="1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r>
              <a:rPr lang="en-US" altLang="zh-CN"/>
              <a:t>,a</a:t>
            </a:r>
            <a:r>
              <a:rPr lang="en-US" altLang="zh-CN" baseline="-25000"/>
              <a:t>5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5</a:t>
            </a:r>
            <a:r>
              <a:rPr lang="en-US" altLang="zh-CN"/>
              <a:t>,a</a:t>
            </a:r>
            <a:r>
              <a:rPr lang="en-US" altLang="zh-CN" baseline="-25000"/>
              <a:t>6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6</a:t>
            </a:r>
            <a:r>
              <a:rPr lang="en-US" altLang="zh-CN"/>
              <a:t>,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7</a:t>
            </a:r>
            <a:r>
              <a:rPr lang="en-US" altLang="zh-CN"/>
              <a:t>&gt;∈</a:t>
            </a:r>
            <a:r>
              <a:rPr lang="en-US" altLang="zh-CN" noProof="1"/>
              <a:t>R，</a:t>
            </a:r>
            <a:r>
              <a:rPr lang="zh-CN" altLang="en-US" noProof="1"/>
              <a:t>后有</a:t>
            </a:r>
            <a:endParaRPr lang="en-US" altLang="en-US"/>
          </a:p>
          <a:p>
            <a:pPr marL="0" indent="0">
              <a:lnSpc>
                <a:spcPct val="130000"/>
              </a:lnSpc>
              <a:buClrTx/>
              <a:buFontTx/>
              <a:buNone/>
            </a:pPr>
            <a:r>
              <a:rPr lang="en-US" altLang="zh-CN"/>
              <a:t>&lt;a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&gt;∈</a:t>
            </a:r>
            <a:r>
              <a:rPr lang="en-US" altLang="zh-CN" noProof="1"/>
              <a:t>R，&lt;a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&gt;∈</a:t>
            </a:r>
            <a:r>
              <a:rPr lang="en-US" altLang="zh-CN" noProof="1"/>
              <a:t>R，</a:t>
            </a:r>
            <a:r>
              <a:rPr lang="en-US" altLang="zh-CN"/>
              <a:t>&lt;a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r>
              <a:rPr lang="en-US" altLang="zh-CN"/>
              <a:t>&gt;∈</a:t>
            </a:r>
            <a:r>
              <a:rPr lang="en-US" altLang="zh-CN" noProof="1"/>
              <a:t>R，&lt;</a:t>
            </a:r>
            <a:r>
              <a:rPr lang="en-US" altLang="zh-CN" noProof="1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7</a:t>
            </a:r>
            <a:r>
              <a:rPr lang="en-US" altLang="zh-CN"/>
              <a:t>,a</a:t>
            </a:r>
            <a:r>
              <a:rPr lang="en-US" altLang="zh-CN" baseline="-25000"/>
              <a:t>8</a:t>
            </a:r>
            <a:r>
              <a:rPr lang="en-US" altLang="zh-CN"/>
              <a:t>&gt;∈</a:t>
            </a:r>
            <a:r>
              <a:rPr lang="en-US" altLang="zh-CN" noProof="1"/>
              <a:t>R。</a:t>
            </a:r>
            <a:endParaRPr lang="zh-CN" altLang="en-US"/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例（续）：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6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96780A-3C82-4CE6-A2BC-04943087A6CE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1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2300" y="1339850"/>
            <a:ext cx="7874000" cy="1930400"/>
          </a:xfrm>
        </p:spPr>
        <p:txBody>
          <a:bodyPr/>
          <a:lstStyle/>
          <a:p>
            <a:pPr marL="0" indent="0">
              <a:lnSpc>
                <a:spcPct val="130000"/>
              </a:lnSpc>
              <a:buClrTx/>
              <a:buFontTx/>
              <a:buNone/>
            </a:pPr>
            <a:r>
              <a:rPr lang="zh-CN" altLang="en-US"/>
              <a:t>由</a:t>
            </a:r>
            <a:r>
              <a:rPr lang="zh-CN" altLang="en-US">
                <a:solidFill>
                  <a:srgbClr val="FF0000"/>
                </a:solidFill>
              </a:rPr>
              <a:t>关系的复合运算</a:t>
            </a:r>
            <a:r>
              <a:rPr lang="zh-CN" altLang="en-US"/>
              <a:t>得，</a:t>
            </a:r>
            <a:r>
              <a:rPr lang="en-US" altLang="zh-CN"/>
              <a:t>&lt;a,b&gt;=&lt;a</a:t>
            </a:r>
            <a:r>
              <a:rPr lang="en-US" altLang="zh-CN" baseline="-30000"/>
              <a:t>0</a:t>
            </a:r>
            <a:r>
              <a:rPr lang="en-US" altLang="zh-CN"/>
              <a:t>,a</a:t>
            </a:r>
            <a:r>
              <a:rPr lang="en-US" altLang="zh-CN" baseline="-25000"/>
              <a:t>8</a:t>
            </a:r>
            <a:r>
              <a:rPr lang="en-US" altLang="zh-CN"/>
              <a:t>&gt;∈R</a:t>
            </a:r>
            <a:r>
              <a:rPr lang="en-US" altLang="zh-CN" baseline="30000"/>
              <a:t>5</a:t>
            </a:r>
            <a:r>
              <a:rPr lang="zh-CN" altLang="en-US"/>
              <a:t>，其中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＝</a:t>
            </a:r>
            <a:r>
              <a:rPr lang="en-US" altLang="zh-CN"/>
              <a:t>8-(7-4)</a:t>
            </a:r>
            <a:r>
              <a:rPr lang="zh-CN" altLang="en-US"/>
              <a:t>，此时：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显然，</a:t>
            </a:r>
            <a:r>
              <a:rPr lang="en-US" altLang="zh-CN"/>
              <a:t>5</a:t>
            </a:r>
            <a:r>
              <a:rPr lang="en-US" altLang="en-US"/>
              <a:t>＜</a:t>
            </a:r>
            <a:r>
              <a:rPr lang="en-US" altLang="zh-CN"/>
              <a:t>6</a:t>
            </a:r>
            <a:r>
              <a:rPr lang="zh-CN" altLang="en-US"/>
              <a:t>，则：</a:t>
            </a:r>
            <a:r>
              <a:rPr lang="en-US" altLang="zh-CN"/>
              <a:t>&lt;a,b&gt;       </a:t>
            </a:r>
            <a:r>
              <a:rPr lang="en-US" altLang="zh-CN" noProof="1"/>
              <a:t>；</a:t>
            </a:r>
            <a:endParaRPr lang="zh-CN" altLang="en-US"/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例（续）：</a:t>
            </a:r>
          </a:p>
        </p:txBody>
      </p:sp>
      <p:graphicFrame>
        <p:nvGraphicFramePr>
          <p:cNvPr id="1513476" name="Object 4"/>
          <p:cNvGraphicFramePr>
            <a:graphicFrameLocks noChangeAspect="1"/>
          </p:cNvGraphicFramePr>
          <p:nvPr/>
        </p:nvGraphicFramePr>
        <p:xfrm>
          <a:off x="4497388" y="2514600"/>
          <a:ext cx="9890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5" name="Equation" r:id="rId4" imgW="333344" imgH="295343" progId="Equation.DSMT4">
                  <p:embed/>
                </p:oleObj>
              </mc:Choice>
              <mc:Fallback>
                <p:oleObj name="Equation" r:id="rId4" imgW="333344" imgH="29534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2514600"/>
                        <a:ext cx="9890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4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90550"/>
          </a:xfrm>
        </p:spPr>
        <p:txBody>
          <a:bodyPr/>
          <a:lstStyle/>
          <a:p>
            <a:pPr eaLnBrk="1" hangingPunct="1"/>
            <a:r>
              <a:rPr lang="en-US" altLang="zh-CN"/>
              <a:t>6.3.4  </a:t>
            </a:r>
            <a:r>
              <a:rPr lang="zh-CN" altLang="en-US"/>
              <a:t>关系运算的难点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49180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对于关系运算，需要大家注意以下几点：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dirty="0"/>
              <a:t>关系是一种特殊的集合，关系的交、并、差、补等运算与普通集合的交、并、差、补运算的运算规则相同；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dirty="0"/>
              <a:t>任意两个关系</a:t>
            </a:r>
            <a:r>
              <a:rPr lang="en-US" dirty="0"/>
              <a:t>R</a:t>
            </a:r>
            <a:r>
              <a:rPr lang="zh-CN" altLang="en-US" dirty="0"/>
              <a:t>和</a:t>
            </a:r>
            <a:r>
              <a:rPr lang="en-US" dirty="0"/>
              <a:t>S</a:t>
            </a:r>
            <a:r>
              <a:rPr lang="zh-CN" altLang="en-US" dirty="0"/>
              <a:t>能进行复合运算当且仅当</a:t>
            </a:r>
            <a:r>
              <a:rPr lang="en-US" dirty="0"/>
              <a:t>R</a:t>
            </a:r>
            <a:r>
              <a:rPr lang="zh-CN" altLang="en-US" dirty="0"/>
              <a:t>的后域是</a:t>
            </a:r>
            <a:r>
              <a:rPr lang="en-US" dirty="0"/>
              <a:t>S</a:t>
            </a:r>
            <a:r>
              <a:rPr lang="zh-CN" altLang="en-US" dirty="0"/>
              <a:t>的前域。注意</a:t>
            </a:r>
            <a:r>
              <a:rPr lang="en-US" dirty="0"/>
              <a:t>R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dirty="0"/>
              <a:t>S</a:t>
            </a:r>
            <a:r>
              <a:rPr lang="zh-CN" altLang="en-US" dirty="0"/>
              <a:t>的前域是</a:t>
            </a:r>
            <a:r>
              <a:rPr lang="en-US" dirty="0"/>
              <a:t>R</a:t>
            </a:r>
            <a:r>
              <a:rPr lang="zh-CN" altLang="en-US" dirty="0"/>
              <a:t>的前域，后域是</a:t>
            </a:r>
            <a:r>
              <a:rPr lang="en-US" dirty="0"/>
              <a:t>S</a:t>
            </a:r>
            <a:r>
              <a:rPr lang="zh-CN" altLang="en-US" dirty="0"/>
              <a:t>的后域；如果对任意的</a:t>
            </a:r>
            <a:r>
              <a:rPr lang="en-US" dirty="0" err="1"/>
              <a:t>x∈A</a:t>
            </a:r>
            <a:r>
              <a:rPr lang="zh-CN" altLang="en-US" dirty="0"/>
              <a:t>和</a:t>
            </a:r>
            <a:r>
              <a:rPr lang="en-US" dirty="0" err="1"/>
              <a:t>z∈C</a:t>
            </a:r>
            <a:r>
              <a:rPr lang="zh-CN" altLang="en-US" dirty="0"/>
              <a:t>，不存在</a:t>
            </a:r>
            <a:r>
              <a:rPr lang="en-US" dirty="0" err="1"/>
              <a:t>y∈B</a:t>
            </a:r>
            <a:r>
              <a:rPr lang="zh-CN" altLang="en-US" dirty="0"/>
              <a:t>，使得</a:t>
            </a:r>
            <a:r>
              <a:rPr lang="en-US" dirty="0" err="1"/>
              <a:t>xRy</a:t>
            </a:r>
            <a:r>
              <a:rPr lang="zh-CN" altLang="en-US" dirty="0"/>
              <a:t>和</a:t>
            </a:r>
            <a:r>
              <a:rPr lang="en-US" dirty="0" err="1"/>
              <a:t>ySz</a:t>
            </a:r>
            <a:r>
              <a:rPr lang="zh-CN" altLang="en-US" dirty="0"/>
              <a:t>同时成立，则</a:t>
            </a:r>
            <a:r>
              <a:rPr lang="en-US" dirty="0"/>
              <a:t>R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dirty="0"/>
              <a:t>S</a:t>
            </a:r>
            <a:r>
              <a:rPr lang="zh-CN" altLang="en-US" dirty="0"/>
              <a:t>为空，从而有</a:t>
            </a:r>
            <a:r>
              <a:rPr lang="en-US" dirty="0"/>
              <a:t>Φ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dirty="0"/>
              <a:t>R = R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dirty="0"/>
              <a:t>Φ = Φ</a:t>
            </a:r>
            <a:r>
              <a:rPr lang="zh-CN" altLang="en-US" dirty="0"/>
              <a:t>。</a:t>
            </a:r>
          </a:p>
        </p:txBody>
      </p:sp>
      <p:sp>
        <p:nvSpPr>
          <p:cNvPr id="17715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CC58F9B-15E0-4794-8C34-D82E94D3D9E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90550"/>
          </a:xfrm>
        </p:spPr>
        <p:txBody>
          <a:bodyPr/>
          <a:lstStyle/>
          <a:p>
            <a:pPr eaLnBrk="1" hangingPunct="1"/>
            <a:r>
              <a:rPr lang="en-US" altLang="zh-CN"/>
              <a:t>6.3.4  </a:t>
            </a:r>
            <a:r>
              <a:rPr lang="zh-CN" altLang="en-US"/>
              <a:t>关系运算的难点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422400"/>
            <a:ext cx="8064500" cy="4832350"/>
          </a:xfrm>
        </p:spPr>
        <p:txBody>
          <a:bodyPr/>
          <a:lstStyle/>
          <a:p>
            <a:pPr marL="514350" indent="-514350" eaLnBrk="1" hangingPunct="1">
              <a:buFont typeface="黑体" panose="02010609060101010101" pitchFamily="49" charset="-122"/>
              <a:buAutoNum type="arabicPeriod" startAt="3"/>
            </a:pPr>
            <a:r>
              <a:rPr lang="zh-CN" altLang="en-US"/>
              <a:t>利用关系的三种表示方法可以得到关系复合运算的三种计算方式，其中利用关系矩阵的计算方式是一个难点，</a:t>
            </a:r>
            <a:r>
              <a:rPr lang="en-US" altLang="zh-CN"/>
              <a:t>R</a:t>
            </a: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lang="en-US" altLang="zh-CN"/>
              <a:t>S</a:t>
            </a:r>
            <a:r>
              <a:rPr lang="zh-CN" altLang="en-US"/>
              <a:t>的关系矩阵等于</a:t>
            </a:r>
            <a:r>
              <a:rPr lang="en-US" altLang="zh-CN"/>
              <a:t>R</a:t>
            </a:r>
            <a:r>
              <a:rPr lang="zh-CN" altLang="en-US"/>
              <a:t>的关系矩阵和</a:t>
            </a:r>
            <a:r>
              <a:rPr lang="en-US" altLang="zh-CN"/>
              <a:t>S</a:t>
            </a:r>
            <a:r>
              <a:rPr lang="zh-CN" altLang="en-US"/>
              <a:t>的关系矩阵的布尔积。</a:t>
            </a:r>
          </a:p>
          <a:p>
            <a:pPr marL="514350" indent="-514350" eaLnBrk="1" hangingPunct="1">
              <a:buFont typeface="黑体" panose="02010609060101010101" pitchFamily="49" charset="-122"/>
              <a:buAutoNum type="arabicPeriod" startAt="3"/>
            </a:pPr>
            <a:r>
              <a:rPr lang="zh-CN" altLang="en-US"/>
              <a:t>关系幂运算本质上是复合运算，它是同一个关系的多次复合运算。注意集合</a:t>
            </a:r>
            <a:r>
              <a:rPr lang="en-US" altLang="zh-CN"/>
              <a:t>A</a:t>
            </a:r>
            <a:r>
              <a:rPr lang="en-US" altLang="zh-CN" baseline="30000"/>
              <a:t>n</a:t>
            </a:r>
            <a:r>
              <a:rPr lang="zh-CN" altLang="en-US"/>
              <a:t>和关系</a:t>
            </a:r>
            <a:r>
              <a:rPr lang="en-US" altLang="zh-CN"/>
              <a:t>R</a:t>
            </a:r>
            <a:r>
              <a:rPr lang="en-US" altLang="zh-CN" baseline="30000"/>
              <a:t>n</a:t>
            </a:r>
            <a:r>
              <a:rPr lang="zh-CN" altLang="en-US"/>
              <a:t>的区别，集合</a:t>
            </a:r>
            <a:r>
              <a:rPr lang="en-US" altLang="zh-CN"/>
              <a:t>A</a:t>
            </a:r>
            <a:r>
              <a:rPr lang="en-US" altLang="zh-CN" baseline="30000"/>
              <a:t>n</a:t>
            </a:r>
            <a:r>
              <a:rPr lang="zh-CN" altLang="en-US"/>
              <a:t>是</a:t>
            </a:r>
            <a:r>
              <a:rPr lang="en-US" altLang="zh-CN"/>
              <a:t>n</a:t>
            </a:r>
            <a:r>
              <a:rPr lang="zh-CN" altLang="en-US"/>
              <a:t>个集合</a:t>
            </a:r>
            <a:r>
              <a:rPr lang="en-US" altLang="zh-CN"/>
              <a:t>A</a:t>
            </a:r>
            <a:r>
              <a:rPr lang="zh-CN" altLang="en-US"/>
              <a:t>的笛卡儿积，它的元素是</a:t>
            </a:r>
            <a:r>
              <a:rPr lang="en-US" altLang="zh-CN"/>
              <a:t>n</a:t>
            </a:r>
            <a:r>
              <a:rPr lang="zh-CN" altLang="en-US"/>
              <a:t>重有序组，关系</a:t>
            </a:r>
            <a:r>
              <a:rPr lang="en-US" altLang="zh-CN"/>
              <a:t>R</a:t>
            </a:r>
            <a:r>
              <a:rPr lang="en-US" altLang="zh-CN" baseline="30000"/>
              <a:t>n</a:t>
            </a:r>
            <a:r>
              <a:rPr lang="zh-CN" altLang="en-US"/>
              <a:t>是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(n-1)</a:t>
            </a:r>
            <a:r>
              <a:rPr lang="zh-CN" altLang="en-US"/>
              <a:t>次复合运算。</a:t>
            </a:r>
          </a:p>
        </p:txBody>
      </p:sp>
      <p:sp>
        <p:nvSpPr>
          <p:cNvPr id="17818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485A35C-70FA-4EDB-97E6-27F51B12AC08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0E96611-586B-4EA2-9060-07F0ED7C658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64500" cy="600075"/>
          </a:xfrm>
        </p:spPr>
        <p:txBody>
          <a:bodyPr/>
          <a:lstStyle/>
          <a:p>
            <a:pPr eaLnBrk="1" hangingPunct="1"/>
            <a:r>
              <a:rPr lang="zh-CN" altLang="en-US" sz="3700"/>
              <a:t>例</a:t>
            </a:r>
            <a:r>
              <a:rPr lang="en-US" altLang="zh-CN" sz="3700"/>
              <a:t>6.2.1</a:t>
            </a:r>
            <a:endParaRPr lang="zh-CN" altLang="en-US" sz="3700"/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98588"/>
            <a:ext cx="6276975" cy="46624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900"/>
              <a:t>用序偶表示下列语句中的次序关系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/>
              <a:t>(1)</a:t>
            </a:r>
            <a:r>
              <a:rPr lang="zh-CN" altLang="en-US"/>
              <a:t>平面上点</a:t>
            </a:r>
            <a:r>
              <a:rPr lang="en-US" altLang="zh-CN"/>
              <a:t>A</a:t>
            </a:r>
            <a:r>
              <a:rPr lang="zh-CN" altLang="en-US"/>
              <a:t>的横坐标是</a:t>
            </a:r>
            <a:r>
              <a:rPr lang="en-US" altLang="zh-CN"/>
              <a:t>x</a:t>
            </a:r>
            <a:r>
              <a:rPr lang="zh-CN" altLang="en-US"/>
              <a:t>，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/>
              <a:t>   纵坐标是</a:t>
            </a:r>
            <a:r>
              <a:rPr lang="en-US" altLang="zh-CN"/>
              <a:t>y</a:t>
            </a:r>
            <a:r>
              <a:rPr lang="zh-CN" altLang="en-US"/>
              <a:t>，</a:t>
            </a:r>
            <a:r>
              <a:rPr lang="en-US" altLang="zh-CN"/>
              <a:t>x,y∈R</a:t>
            </a:r>
            <a:r>
              <a:rPr lang="zh-CN" altLang="en-US"/>
              <a:t>；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/>
              <a:t>(2)</a:t>
            </a:r>
            <a:r>
              <a:rPr lang="zh-CN" altLang="en-US"/>
              <a:t>成都是四川的省会；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/>
              <a:t>(3)</a:t>
            </a:r>
            <a:r>
              <a:rPr lang="zh-CN" altLang="en-US"/>
              <a:t>英语课本在书桌上；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/>
              <a:t>(4)</a:t>
            </a:r>
            <a:r>
              <a:rPr lang="zh-CN" altLang="en-US"/>
              <a:t>左，右关系。</a:t>
            </a:r>
          </a:p>
        </p:txBody>
      </p:sp>
      <p:sp>
        <p:nvSpPr>
          <p:cNvPr id="1359876" name="Rectangle 4"/>
          <p:cNvSpPr>
            <a:spLocks noChangeArrowheads="1"/>
          </p:cNvSpPr>
          <p:nvPr/>
        </p:nvSpPr>
        <p:spPr bwMode="auto">
          <a:xfrm>
            <a:off x="5302250" y="2657475"/>
            <a:ext cx="3484563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ct val="80000"/>
              </a:spcAft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&lt;x,y&gt;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x,y∈R</a:t>
            </a:r>
            <a:r>
              <a:rPr lang="zh-CN" altLang="en-US">
                <a:solidFill>
                  <a:srgbClr val="0000FF"/>
                </a:solidFill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&lt;</a:t>
            </a:r>
            <a:r>
              <a:rPr lang="zh-CN" altLang="en-US">
                <a:solidFill>
                  <a:srgbClr val="0000FF"/>
                </a:solidFill>
              </a:rPr>
              <a:t>成都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四川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&lt;</a:t>
            </a:r>
            <a:r>
              <a:rPr lang="zh-CN" altLang="en-US">
                <a:solidFill>
                  <a:srgbClr val="0000FF"/>
                </a:solidFill>
              </a:rPr>
              <a:t>英语课本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书桌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&lt;</a:t>
            </a:r>
            <a:r>
              <a:rPr lang="zh-CN" altLang="en-US">
                <a:solidFill>
                  <a:srgbClr val="0000FF"/>
                </a:solidFill>
              </a:rPr>
              <a:t>左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右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35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35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35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35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5" grpId="0" build="p"/>
      <p:bldP spid="135987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47AADE7-4036-4FA9-BC2C-1A1B5CA91E5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6.3.5</a:t>
            </a:r>
            <a:r>
              <a:rPr lang="zh-CN" altLang="en-US"/>
              <a:t>关系运算的应用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956550" cy="16303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</a:rPr>
              <a:t>例</a:t>
            </a:r>
            <a:r>
              <a:rPr lang="en-US" altLang="zh-CN">
                <a:solidFill>
                  <a:srgbClr val="800080"/>
                </a:solidFill>
              </a:rPr>
              <a:t>6.3.8</a:t>
            </a:r>
            <a:r>
              <a:rPr lang="en-US" altLang="zh-CN"/>
              <a:t> </a:t>
            </a:r>
            <a:r>
              <a:rPr lang="zh-CN" altLang="en-US"/>
              <a:t>设有关系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分别如表</a:t>
            </a:r>
            <a:r>
              <a:rPr lang="en-US" altLang="zh-CN"/>
              <a:t>6.3.1</a:t>
            </a:r>
            <a:r>
              <a:rPr lang="zh-CN" altLang="en-US"/>
              <a:t>和表</a:t>
            </a:r>
            <a:r>
              <a:rPr lang="en-US" altLang="zh-CN"/>
              <a:t>6.3.2</a:t>
            </a:r>
            <a:r>
              <a:rPr lang="zh-CN" altLang="en-US"/>
              <a:t>所示，现在</a:t>
            </a:r>
            <a:r>
              <a:rPr lang="zh-CN" altLang="en-US">
                <a:solidFill>
                  <a:srgbClr val="0000CC"/>
                </a:solidFill>
              </a:rPr>
              <a:t>在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zh-CN" altLang="en-US">
                <a:solidFill>
                  <a:srgbClr val="0000CC"/>
                </a:solidFill>
              </a:rPr>
              <a:t>中增加关系</a:t>
            </a:r>
            <a:r>
              <a:rPr lang="en-US" altLang="zh-CN">
                <a:solidFill>
                  <a:srgbClr val="0000CC"/>
                </a:solidFill>
              </a:rPr>
              <a:t>S</a:t>
            </a:r>
            <a:r>
              <a:rPr lang="zh-CN" altLang="en-US">
                <a:solidFill>
                  <a:srgbClr val="0000CC"/>
                </a:solidFill>
              </a:rPr>
              <a:t>中的所有元组</a:t>
            </a:r>
            <a:r>
              <a:rPr lang="zh-CN" altLang="en-US"/>
              <a:t>，试求增加后的关系。</a:t>
            </a:r>
          </a:p>
        </p:txBody>
      </p:sp>
      <p:graphicFrame>
        <p:nvGraphicFramePr>
          <p:cNvPr id="1515570" name="Group 50"/>
          <p:cNvGraphicFramePr>
            <a:graphicFrameLocks noGrp="1"/>
          </p:cNvGraphicFramePr>
          <p:nvPr>
            <p:ph sz="quarter" idx="2"/>
          </p:nvPr>
        </p:nvGraphicFramePr>
        <p:xfrm>
          <a:off x="4922838" y="3767138"/>
          <a:ext cx="2673350" cy="2073276"/>
        </p:xfrm>
        <a:graphic>
          <a:graphicData uri="http://schemas.openxmlformats.org/drawingml/2006/table">
            <a:tbl>
              <a:tblPr/>
              <a:tblGrid>
                <a:gridCol w="89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15569" name="Group 49"/>
          <p:cNvGraphicFramePr>
            <a:graphicFrameLocks noGrp="1"/>
          </p:cNvGraphicFramePr>
          <p:nvPr>
            <p:ph sz="quarter" idx="3"/>
          </p:nvPr>
        </p:nvGraphicFramePr>
        <p:xfrm>
          <a:off x="1404938" y="3760788"/>
          <a:ext cx="2698750" cy="2073276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5568" name="Text Box 48"/>
          <p:cNvSpPr txBox="1">
            <a:spLocks noChangeArrowheads="1"/>
          </p:cNvSpPr>
          <p:nvPr/>
        </p:nvSpPr>
        <p:spPr bwMode="auto">
          <a:xfrm>
            <a:off x="2111375" y="3259138"/>
            <a:ext cx="483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表</a:t>
            </a:r>
            <a:r>
              <a:rPr lang="en-US" altLang="zh-CN" sz="2400">
                <a:solidFill>
                  <a:srgbClr val="FF0000"/>
                </a:solidFill>
              </a:rPr>
              <a:t>6.3.1                </a:t>
            </a:r>
            <a:r>
              <a:rPr lang="zh-CN" altLang="en-US" sz="2400">
                <a:solidFill>
                  <a:srgbClr val="FF0000"/>
                </a:solidFill>
              </a:rPr>
              <a:t>表</a:t>
            </a:r>
            <a:r>
              <a:rPr lang="en-US" altLang="zh-CN" sz="2400">
                <a:solidFill>
                  <a:srgbClr val="FF0000"/>
                </a:solidFill>
              </a:rPr>
              <a:t>6.3.2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36D6BCB-8C0B-43DE-994C-CABDEBBBEC02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 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9288" y="1341438"/>
            <a:ext cx="8032750" cy="36385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在关系</a:t>
            </a:r>
            <a:r>
              <a:rPr lang="en-US" altLang="zh-CN"/>
              <a:t>R</a:t>
            </a:r>
            <a:r>
              <a:rPr lang="zh-CN" altLang="en-US"/>
              <a:t>中增加</a:t>
            </a:r>
            <a:r>
              <a:rPr lang="en-US" altLang="zh-CN"/>
              <a:t>S</a:t>
            </a:r>
            <a:r>
              <a:rPr lang="zh-CN" altLang="en-US"/>
              <a:t>中的所有元组，在关系数据库中称为对关系表的</a:t>
            </a:r>
            <a:r>
              <a:rPr lang="zh-CN" altLang="en-US">
                <a:solidFill>
                  <a:srgbClr val="FF0000"/>
                </a:solidFill>
              </a:rPr>
              <a:t>插入操作</a:t>
            </a:r>
            <a:r>
              <a:rPr lang="en-US" altLang="zh-CN"/>
              <a:t>(InsertOperation)</a:t>
            </a:r>
            <a:r>
              <a:rPr lang="zh-CN" altLang="en-US"/>
              <a:t>，该操作可以通过关系的</a:t>
            </a:r>
            <a:r>
              <a:rPr lang="zh-CN" altLang="en-US">
                <a:solidFill>
                  <a:srgbClr val="FF0000"/>
                </a:solidFill>
              </a:rPr>
              <a:t>并运算</a:t>
            </a:r>
            <a:r>
              <a:rPr lang="zh-CN" altLang="en-US"/>
              <a:t>完成，即</a:t>
            </a:r>
            <a:r>
              <a:rPr lang="zh-CN" altLang="en-US">
                <a:solidFill>
                  <a:srgbClr val="0000CC"/>
                </a:solidFill>
              </a:rPr>
              <a:t>求在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zh-CN" altLang="en-US">
                <a:solidFill>
                  <a:srgbClr val="0000CC"/>
                </a:solidFill>
              </a:rPr>
              <a:t>中增加关系</a:t>
            </a:r>
            <a:r>
              <a:rPr lang="en-US" altLang="zh-CN">
                <a:solidFill>
                  <a:srgbClr val="0000CC"/>
                </a:solidFill>
              </a:rPr>
              <a:t>S</a:t>
            </a:r>
            <a:r>
              <a:rPr lang="zh-CN" altLang="en-US">
                <a:solidFill>
                  <a:srgbClr val="0000CC"/>
                </a:solidFill>
              </a:rPr>
              <a:t>的所有元组等价于求</a:t>
            </a:r>
            <a:r>
              <a:rPr lang="en-US" altLang="zh-CN">
                <a:solidFill>
                  <a:srgbClr val="0000CC"/>
                </a:solidFill>
              </a:rPr>
              <a:t>R∪S</a:t>
            </a:r>
            <a:r>
              <a:rPr lang="zh-CN" altLang="en-US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解 关系</a:t>
            </a:r>
            <a:r>
              <a:rPr lang="en-US" altLang="zh-CN"/>
              <a:t>R</a:t>
            </a:r>
            <a:r>
              <a:rPr lang="zh-CN" altLang="en-US"/>
              <a:t>增加</a:t>
            </a:r>
            <a:r>
              <a:rPr lang="en-US" altLang="zh-CN"/>
              <a:t>S</a:t>
            </a:r>
            <a:r>
              <a:rPr lang="zh-CN" altLang="en-US"/>
              <a:t>的元组后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所构成的关系</a:t>
            </a:r>
            <a:r>
              <a:rPr lang="en-US" altLang="zh-CN"/>
              <a:t>R∪S</a:t>
            </a:r>
            <a:r>
              <a:rPr lang="zh-CN" altLang="en-US"/>
              <a:t>，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见右表。 </a:t>
            </a:r>
          </a:p>
        </p:txBody>
      </p:sp>
      <p:graphicFrame>
        <p:nvGraphicFramePr>
          <p:cNvPr id="1517603" name="Group 35"/>
          <p:cNvGraphicFramePr>
            <a:graphicFrameLocks noGrp="1"/>
          </p:cNvGraphicFramePr>
          <p:nvPr>
            <p:ph sz="half" idx="2"/>
          </p:nvPr>
        </p:nvGraphicFramePr>
        <p:xfrm>
          <a:off x="5580063" y="3284538"/>
          <a:ext cx="3016250" cy="3108852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FEF375F-435B-4451-BA10-3582E2E0FBD0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6.3.9</a:t>
            </a:r>
            <a:endParaRPr lang="zh-CN" altLang="en-US"/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8488" y="1341438"/>
            <a:ext cx="8172450" cy="20764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设有关系</a:t>
            </a:r>
            <a:r>
              <a:rPr lang="en-US" altLang="zh-CN" sz="2600"/>
              <a:t>R</a:t>
            </a:r>
            <a:r>
              <a:rPr lang="zh-CN" altLang="en-US" sz="2600"/>
              <a:t>和</a:t>
            </a:r>
            <a:r>
              <a:rPr lang="en-US" altLang="zh-CN" sz="2600"/>
              <a:t>S</a:t>
            </a:r>
            <a:r>
              <a:rPr lang="zh-CN" altLang="en-US" sz="2600"/>
              <a:t>如表</a:t>
            </a:r>
            <a:r>
              <a:rPr lang="en-US" altLang="zh-CN" sz="2600"/>
              <a:t>6.3.4</a:t>
            </a:r>
            <a:r>
              <a:rPr lang="zh-CN" altLang="en-US" sz="2600"/>
              <a:t>和表</a:t>
            </a:r>
            <a:r>
              <a:rPr lang="en-US" altLang="zh-CN" sz="2600"/>
              <a:t>6.3.5</a:t>
            </a:r>
            <a:r>
              <a:rPr lang="zh-CN" altLang="en-US" sz="2600"/>
              <a:t>所示，现在在</a:t>
            </a:r>
            <a:r>
              <a:rPr lang="en-US" altLang="zh-CN" sz="2600"/>
              <a:t>R</a:t>
            </a:r>
            <a:r>
              <a:rPr lang="zh-CN" altLang="en-US" sz="2600"/>
              <a:t>中</a:t>
            </a:r>
            <a:r>
              <a:rPr lang="zh-CN" altLang="en-US" sz="2600">
                <a:solidFill>
                  <a:srgbClr val="0000CC"/>
                </a:solidFill>
              </a:rPr>
              <a:t>去掉关系</a:t>
            </a:r>
            <a:r>
              <a:rPr lang="en-US" altLang="zh-CN" sz="2600">
                <a:solidFill>
                  <a:srgbClr val="0000CC"/>
                </a:solidFill>
              </a:rPr>
              <a:t>S</a:t>
            </a:r>
            <a:r>
              <a:rPr lang="zh-CN" altLang="en-US" sz="2600">
                <a:solidFill>
                  <a:srgbClr val="0000CC"/>
                </a:solidFill>
              </a:rPr>
              <a:t>中所出现的元组</a:t>
            </a:r>
            <a:r>
              <a:rPr lang="zh-CN" altLang="en-US" sz="2600"/>
              <a:t>，试求去掉</a:t>
            </a:r>
            <a:r>
              <a:rPr lang="en-US" altLang="zh-CN" sz="2600"/>
              <a:t>S</a:t>
            </a:r>
            <a:r>
              <a:rPr lang="zh-CN" altLang="en-US" sz="2600"/>
              <a:t>后的关系。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FF0000"/>
                </a:solidFill>
              </a:rPr>
              <a:t>解 </a:t>
            </a:r>
            <a:r>
              <a:rPr lang="zh-CN" altLang="en-US" sz="2600"/>
              <a:t>关系</a:t>
            </a:r>
            <a:r>
              <a:rPr lang="en-US" altLang="zh-CN" sz="2600"/>
              <a:t>R</a:t>
            </a:r>
            <a:r>
              <a:rPr lang="zh-CN" altLang="en-US" sz="2600"/>
              <a:t>中除去</a:t>
            </a:r>
            <a:r>
              <a:rPr lang="en-US" altLang="zh-CN" sz="2600"/>
              <a:t>S</a:t>
            </a:r>
            <a:r>
              <a:rPr lang="zh-CN" altLang="en-US" sz="2600"/>
              <a:t>中所出现的元组后所得的关系</a:t>
            </a:r>
            <a:r>
              <a:rPr lang="en-US" altLang="zh-CN" sz="2600"/>
              <a:t>R-S</a:t>
            </a:r>
            <a:r>
              <a:rPr lang="zh-CN" altLang="en-US" sz="2600"/>
              <a:t>如表</a:t>
            </a:r>
            <a:r>
              <a:rPr lang="en-US" altLang="zh-CN" sz="2600"/>
              <a:t>6.3.6</a:t>
            </a:r>
            <a:r>
              <a:rPr lang="zh-CN" altLang="en-US" sz="2600"/>
              <a:t>所示。</a:t>
            </a:r>
          </a:p>
        </p:txBody>
      </p:sp>
      <p:graphicFrame>
        <p:nvGraphicFramePr>
          <p:cNvPr id="1519716" name="Group 100"/>
          <p:cNvGraphicFramePr>
            <a:graphicFrameLocks noGrp="1"/>
          </p:cNvGraphicFramePr>
          <p:nvPr>
            <p:ph sz="half" idx="2"/>
          </p:nvPr>
        </p:nvGraphicFramePr>
        <p:xfrm>
          <a:off x="838200" y="4338638"/>
          <a:ext cx="7189788" cy="2120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9682" name="Text Box 66"/>
          <p:cNvSpPr txBox="1">
            <a:spLocks noChangeArrowheads="1"/>
          </p:cNvSpPr>
          <p:nvPr/>
        </p:nvSpPr>
        <p:spPr bwMode="auto">
          <a:xfrm>
            <a:off x="1041400" y="3729038"/>
            <a:ext cx="705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表</a:t>
            </a:r>
            <a:r>
              <a:rPr lang="en-US" altLang="zh-CN" sz="2400">
                <a:solidFill>
                  <a:srgbClr val="FF0000"/>
                </a:solidFill>
              </a:rPr>
              <a:t>6.3.4          </a:t>
            </a:r>
            <a:r>
              <a:rPr lang="zh-CN" altLang="en-US" sz="2400">
                <a:solidFill>
                  <a:srgbClr val="FF0000"/>
                </a:solidFill>
              </a:rPr>
              <a:t>表</a:t>
            </a:r>
            <a:r>
              <a:rPr lang="en-US" altLang="zh-CN" sz="2400">
                <a:solidFill>
                  <a:srgbClr val="FF0000"/>
                </a:solidFill>
              </a:rPr>
              <a:t>6.3.5           </a:t>
            </a:r>
            <a:r>
              <a:rPr lang="zh-CN" altLang="en-US" sz="2400">
                <a:solidFill>
                  <a:srgbClr val="FF0000"/>
                </a:solidFill>
              </a:rPr>
              <a:t>表</a:t>
            </a:r>
            <a:r>
              <a:rPr lang="en-US" altLang="zh-CN" sz="2400">
                <a:solidFill>
                  <a:srgbClr val="FF0000"/>
                </a:solidFill>
              </a:rPr>
              <a:t>6.3.6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619" grpId="0" build="p"/>
      <p:bldP spid="151968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67646E6-804E-4667-948F-D34D7F1F9B9D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6.4 </a:t>
            </a:r>
            <a:r>
              <a:rPr lang="zh-CN" altLang="en-US"/>
              <a:t>关系的性质</a:t>
            </a:r>
            <a:r>
              <a:rPr lang="en-US" altLang="zh-CN"/>
              <a:t>------</a:t>
            </a:r>
            <a:r>
              <a:rPr lang="zh-CN" altLang="en-US"/>
              <a:t>重点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21431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    本节涉及到的关系，如无特别声明，都是</a:t>
            </a:r>
            <a:r>
              <a:rPr lang="zh-CN" altLang="en-US">
                <a:solidFill>
                  <a:srgbClr val="FF0000"/>
                </a:solidFill>
              </a:rPr>
              <a:t>假定其前域和后域相同</a:t>
            </a:r>
            <a:r>
              <a:rPr lang="zh-CN" altLang="en-US"/>
              <a:t>。即都为定义在集合</a:t>
            </a:r>
            <a:r>
              <a:rPr lang="en-US" altLang="zh-CN"/>
              <a:t>A</a:t>
            </a:r>
            <a:r>
              <a:rPr lang="zh-CN" altLang="en-US"/>
              <a:t>上的关系，且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是非空集合</a:t>
            </a:r>
            <a:r>
              <a:rPr lang="zh-CN" altLang="en-US"/>
              <a:t>。对于前后域不相同的关系，其性质无法加以定义。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6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ED43597-043B-4BB8-ABC5-AC5CBD385225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55625"/>
            <a:ext cx="7772400" cy="585788"/>
          </a:xfrm>
        </p:spPr>
        <p:txBody>
          <a:bodyPr/>
          <a:lstStyle/>
          <a:p>
            <a:pPr eaLnBrk="1" hangingPunct="1"/>
            <a:r>
              <a:rPr lang="en-US" altLang="zh-CN"/>
              <a:t>6.4.1 </a:t>
            </a:r>
            <a:r>
              <a:rPr lang="zh-CN" altLang="en-US"/>
              <a:t>关系性质的定义</a:t>
            </a:r>
            <a:endParaRPr lang="en-US" altLang="zh-CN"/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268413"/>
            <a:ext cx="8194675" cy="5286375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、自反性和反自反性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6.4.1</a:t>
            </a:r>
            <a:r>
              <a:rPr lang="en-US" altLang="zh-CN"/>
              <a:t>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是集合</a:t>
            </a:r>
            <a:r>
              <a:rPr lang="en-US" altLang="zh-CN"/>
              <a:t>A</a:t>
            </a:r>
            <a:r>
              <a:rPr lang="zh-CN" altLang="en-US"/>
              <a:t>上的关系，</a:t>
            </a:r>
          </a:p>
          <a:p>
            <a:pPr marL="533400" indent="-533400" eaLnBrk="1" hangingPunct="1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AutoNum type="arabicPeriod"/>
            </a:pPr>
            <a:r>
              <a:rPr lang="zh-CN" altLang="en-US"/>
              <a:t>如果对任意</a:t>
            </a:r>
            <a:r>
              <a:rPr lang="en-US" altLang="zh-CN">
                <a:solidFill>
                  <a:srgbClr val="0000FF"/>
                </a:solidFill>
              </a:rPr>
              <a:t>x∈</a:t>
            </a:r>
            <a:r>
              <a:rPr lang="en-US" altLang="zh-CN" noProof="1">
                <a:solidFill>
                  <a:srgbClr val="0000FF"/>
                </a:solidFill>
              </a:rPr>
              <a:t>A</a:t>
            </a:r>
            <a:r>
              <a:rPr lang="zh-CN" altLang="zh-CN">
                <a:solidFill>
                  <a:srgbClr val="0000FF"/>
                </a:solidFill>
              </a:rPr>
              <a:t>，</a:t>
            </a:r>
            <a:r>
              <a:rPr lang="zh-CN" altLang="en-US">
                <a:solidFill>
                  <a:srgbClr val="0000FF"/>
                </a:solidFill>
              </a:rPr>
              <a:t>都有</a:t>
            </a:r>
            <a:r>
              <a:rPr lang="zh-CN" altLang="en-US" noProof="1">
                <a:solidFill>
                  <a:srgbClr val="0000FF"/>
                </a:solidFill>
              </a:rPr>
              <a:t>&lt;</a:t>
            </a:r>
            <a:r>
              <a:rPr lang="en-US" altLang="zh-CN" noProof="1">
                <a:solidFill>
                  <a:srgbClr val="0000FF"/>
                </a:solidFill>
              </a:rPr>
              <a:t>x,x&gt;</a:t>
            </a:r>
            <a:r>
              <a:rPr lang="en-US" altLang="zh-CN">
                <a:solidFill>
                  <a:srgbClr val="0000FF"/>
                </a:solidFill>
              </a:rPr>
              <a:t>∈</a:t>
            </a:r>
            <a:r>
              <a:rPr lang="en-US" altLang="zh-CN" noProof="1">
                <a:solidFill>
                  <a:srgbClr val="0000FF"/>
                </a:solidFill>
              </a:rPr>
              <a:t>R</a:t>
            </a:r>
            <a:r>
              <a:rPr lang="en-US" altLang="zh-CN" noProof="1"/>
              <a:t>，</a:t>
            </a:r>
            <a:r>
              <a:rPr lang="zh-CN" altLang="en-US"/>
              <a:t>那么称</a:t>
            </a:r>
            <a:r>
              <a:rPr lang="en-US" altLang="zh-CN" noProof="1"/>
              <a:t>R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上是</a:t>
            </a:r>
            <a:r>
              <a:rPr lang="zh-CN" altLang="en-US">
                <a:solidFill>
                  <a:srgbClr val="FF0000"/>
                </a:solidFill>
              </a:rPr>
              <a:t>自反的</a:t>
            </a:r>
            <a:r>
              <a:rPr lang="en-US" altLang="zh-CN"/>
              <a:t>(Reflexive)</a:t>
            </a:r>
            <a:r>
              <a:rPr lang="zh-CN" altLang="en-US"/>
              <a:t>，或称</a:t>
            </a:r>
            <a:r>
              <a:rPr lang="en-US" altLang="zh-CN"/>
              <a:t>R</a:t>
            </a:r>
            <a:r>
              <a:rPr lang="zh-CN" altLang="en-US"/>
              <a:t>具有</a:t>
            </a:r>
            <a:r>
              <a:rPr lang="zh-CN" altLang="en-US">
                <a:solidFill>
                  <a:srgbClr val="FF0000"/>
                </a:solidFill>
              </a:rPr>
              <a:t>自反性</a:t>
            </a:r>
            <a:r>
              <a:rPr lang="en-US" altLang="zh-CN"/>
              <a:t>(Reflexivity)</a:t>
            </a:r>
            <a:r>
              <a:rPr lang="zh-CN" altLang="en-US"/>
              <a:t>；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	例如：</a:t>
            </a:r>
            <a:r>
              <a:rPr lang="zh-CN" altLang="en-US">
                <a:solidFill>
                  <a:srgbClr val="0000FF"/>
                </a:solidFill>
              </a:rPr>
              <a:t>朋友关系</a:t>
            </a:r>
            <a:r>
              <a:rPr lang="zh-CN" altLang="en-US"/>
              <a:t>。</a:t>
            </a:r>
          </a:p>
          <a:p>
            <a:pPr marL="533400" indent="-533400" eaLnBrk="1" hangingPunct="1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/>
              <a:t>如果对任意</a:t>
            </a:r>
            <a:r>
              <a:rPr lang="en-US" altLang="zh-CN"/>
              <a:t>x∈A</a:t>
            </a:r>
            <a:r>
              <a:rPr lang="zh-CN" altLang="en-US"/>
              <a:t>，都有</a:t>
            </a:r>
            <a:r>
              <a:rPr lang="en-US" altLang="zh-CN">
                <a:solidFill>
                  <a:srgbClr val="0000CC"/>
                </a:solidFill>
              </a:rPr>
              <a:t>&lt;x,x&gt;  R</a:t>
            </a:r>
            <a:r>
              <a:rPr lang="zh-CN" altLang="en-US"/>
              <a:t>，那么称</a:t>
            </a:r>
            <a:r>
              <a:rPr lang="en-US" altLang="zh-CN"/>
              <a:t>R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上是</a:t>
            </a:r>
            <a:r>
              <a:rPr lang="zh-CN" altLang="en-US">
                <a:solidFill>
                  <a:srgbClr val="FF0000"/>
                </a:solidFill>
              </a:rPr>
              <a:t>反自反的</a:t>
            </a:r>
            <a:r>
              <a:rPr lang="en-US" altLang="zh-CN"/>
              <a:t>(Antireflexive)</a:t>
            </a:r>
            <a:r>
              <a:rPr lang="zh-CN" altLang="en-US"/>
              <a:t>，或称</a:t>
            </a:r>
            <a:r>
              <a:rPr lang="en-US" altLang="zh-CN"/>
              <a:t>R</a:t>
            </a:r>
            <a:r>
              <a:rPr lang="zh-CN" altLang="en-US"/>
              <a:t>具有</a:t>
            </a:r>
            <a:r>
              <a:rPr lang="zh-CN" altLang="en-US">
                <a:solidFill>
                  <a:srgbClr val="FF0000"/>
                </a:solidFill>
              </a:rPr>
              <a:t>反自反性</a:t>
            </a:r>
            <a:r>
              <a:rPr lang="en-US" altLang="zh-CN"/>
              <a:t>(Antireflexivity)</a:t>
            </a:r>
            <a:r>
              <a:rPr lang="zh-CN" altLang="en-US"/>
              <a:t>。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	例如：</a:t>
            </a:r>
            <a:r>
              <a:rPr lang="zh-CN" altLang="zh-CN">
                <a:solidFill>
                  <a:srgbClr val="0000FF"/>
                </a:solidFill>
              </a:rPr>
              <a:t>父子关系</a:t>
            </a:r>
            <a:r>
              <a:rPr lang="zh-CN" altLang="zh-CN"/>
              <a:t>。</a:t>
            </a:r>
          </a:p>
        </p:txBody>
      </p:sp>
      <p:graphicFrame>
        <p:nvGraphicFramePr>
          <p:cNvPr id="1523716" name="Object 4"/>
          <p:cNvGraphicFramePr>
            <a:graphicFrameLocks noChangeAspect="1"/>
          </p:cNvGraphicFramePr>
          <p:nvPr/>
        </p:nvGraphicFramePr>
        <p:xfrm>
          <a:off x="5867400" y="4586288"/>
          <a:ext cx="3778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9" name="Equation" r:id="rId4" imgW="114266" imgH="142943" progId="Equation.DSMT4">
                  <p:embed/>
                </p:oleObj>
              </mc:Choice>
              <mc:Fallback>
                <p:oleObj name="Equation" r:id="rId4" imgW="114266" imgH="14294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86288"/>
                        <a:ext cx="3778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5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4ECE4E2-8EC4-4D72-AD1C-0C92616A8D69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76263"/>
            <a:ext cx="8064500" cy="585787"/>
          </a:xfrm>
        </p:spPr>
        <p:txBody>
          <a:bodyPr/>
          <a:lstStyle/>
          <a:p>
            <a:pPr eaLnBrk="1" hangingPunct="1"/>
            <a:r>
              <a:rPr lang="zh-CN" altLang="en-US"/>
              <a:t>符号化</a:t>
            </a:r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1988" y="1341438"/>
            <a:ext cx="8007350" cy="4794250"/>
          </a:xfrm>
        </p:spPr>
        <p:txBody>
          <a:bodyPr/>
          <a:lstStyle/>
          <a:p>
            <a:pPr marL="457200" indent="-4572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/>
              <a:t>R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上是自反的              </a:t>
            </a:r>
          </a:p>
          <a:p>
            <a:pPr marL="457200" indent="-457200" eaLnBrk="1" hangingPunct="1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/>
              <a:t>           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x)((x∈A)→(&lt;x,x&gt;∈R))=1</a:t>
            </a:r>
          </a:p>
          <a:p>
            <a:pPr marL="457200" indent="-457200" eaLnBrk="1" hangingPunct="1">
              <a:buClr>
                <a:srgbClr val="800080"/>
              </a:buClr>
              <a:buFont typeface="Wingdings" panose="05000000000000000000" pitchFamily="2" charset="2"/>
              <a:buAutoNum type="arabicPeriod" startAt="2"/>
            </a:pPr>
            <a:r>
              <a:rPr lang="en-US" altLang="zh-CN"/>
              <a:t>R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上是反自反的</a:t>
            </a:r>
          </a:p>
          <a:p>
            <a:pPr marL="457200" indent="-457200" eaLnBrk="1" hangingPunct="1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/>
              <a:t>           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x)((x∈A)→(&lt;x,x&gt;  R))=1</a:t>
            </a:r>
          </a:p>
          <a:p>
            <a:pPr marL="457200" indent="-457200" eaLnBrk="1" hangingPunct="1"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en-US" altLang="zh-CN"/>
              <a:t>R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上不是自反的</a:t>
            </a:r>
          </a:p>
          <a:p>
            <a:pPr marL="457200" indent="-457200" eaLnBrk="1" hangingPunct="1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/>
              <a:t>           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x)((x∈A)</a:t>
            </a:r>
            <a:r>
              <a:rPr lang="en-US" altLang="zh-CN">
                <a:solidFill>
                  <a:schemeClr val="accent2"/>
                </a:solidFill>
              </a:rPr>
              <a:t>∧</a:t>
            </a:r>
            <a:r>
              <a:rPr lang="en-US" altLang="zh-CN"/>
              <a:t>(&lt;x,x&gt;  R))=1</a:t>
            </a:r>
          </a:p>
          <a:p>
            <a:pPr marL="457200" indent="-457200" eaLnBrk="1" hangingPunct="1">
              <a:buClr>
                <a:srgbClr val="800080"/>
              </a:buClr>
              <a:buFont typeface="Wingdings" panose="05000000000000000000" pitchFamily="2" charset="2"/>
              <a:buAutoNum type="arabicPeriod" startAt="4"/>
            </a:pPr>
            <a:r>
              <a:rPr lang="en-US" altLang="zh-CN"/>
              <a:t>R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上不是反自反的</a:t>
            </a:r>
          </a:p>
          <a:p>
            <a:pPr marL="457200" indent="-457200" eaLnBrk="1" hangingPunct="1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/>
              <a:t>           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x)((x∈A)</a:t>
            </a:r>
            <a:r>
              <a:rPr lang="en-US" altLang="zh-CN">
                <a:solidFill>
                  <a:schemeClr val="accent2"/>
                </a:solidFill>
              </a:rPr>
              <a:t>∧</a:t>
            </a:r>
            <a:r>
              <a:rPr lang="en-US" altLang="zh-CN"/>
              <a:t>(&lt;x,x&gt;∈R))=1</a:t>
            </a:r>
            <a:endParaRPr lang="zh-CN" altLang="en-US"/>
          </a:p>
        </p:txBody>
      </p:sp>
      <p:sp>
        <p:nvSpPr>
          <p:cNvPr id="188421" name="Rectangle 4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525765" name="Object 5"/>
          <p:cNvGraphicFramePr>
            <a:graphicFrameLocks/>
          </p:cNvGraphicFramePr>
          <p:nvPr/>
        </p:nvGraphicFramePr>
        <p:xfrm>
          <a:off x="6927850" y="324643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4" name="Equation" r:id="rId4" imgW="126835" imgH="152202" progId="Equation.DSMT4">
                  <p:embed/>
                </p:oleObj>
              </mc:Choice>
              <mc:Fallback>
                <p:oleObj name="Equation" r:id="rId4" imgW="126835" imgH="152202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3246438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68" name="Object 8"/>
          <p:cNvGraphicFramePr>
            <a:graphicFrameLocks/>
          </p:cNvGraphicFramePr>
          <p:nvPr/>
        </p:nvGraphicFramePr>
        <p:xfrm>
          <a:off x="6897688" y="444023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5" name="Equation" r:id="rId6" imgW="126835" imgH="152202" progId="Equation.DSMT4">
                  <p:embed/>
                </p:oleObj>
              </mc:Choice>
              <mc:Fallback>
                <p:oleObj name="Equation" r:id="rId6" imgW="126835" imgH="152202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4440238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2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6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668B111-63C1-48D9-95CE-107579A991D1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6.4.1</a:t>
            </a:r>
            <a:endParaRPr lang="zh-CN" altLang="en-US"/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412875"/>
            <a:ext cx="8064500" cy="24003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A={1,2,3}</a:t>
            </a:r>
            <a:r>
              <a:rPr lang="zh-CN" altLang="en-US"/>
              <a:t>，定义</a:t>
            </a:r>
            <a:r>
              <a:rPr lang="en-US" altLang="zh-CN"/>
              <a:t>A</a:t>
            </a:r>
            <a:r>
              <a:rPr lang="zh-CN" altLang="en-US"/>
              <a:t>上的关系</a:t>
            </a:r>
            <a:r>
              <a:rPr lang="en-US" altLang="zh-CN"/>
              <a:t>R,S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zh-CN" altLang="en-US"/>
              <a:t>如下：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R={&lt;1,1&gt;,&lt;1,2&gt;,&lt;2,2&gt;,&lt;3,3&gt;}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S={&lt;1,2&gt;,&lt;2,3&gt;,&lt;3,1&gt;}</a:t>
            </a:r>
            <a:r>
              <a:rPr lang="zh-CN" altLang="en-US"/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T={&lt;1,1&gt;,&lt;1,2&gt;,&lt;1,3&gt;,&lt;3,1&gt;,&lt;3,3&gt;}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F5363BF-8083-4EA5-947F-EA9945D3579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6.4.1 </a:t>
            </a:r>
            <a:r>
              <a:rPr lang="zh-CN" altLang="en-US"/>
              <a:t>解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3888" y="1268413"/>
            <a:ext cx="8045450" cy="5049837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a)</a:t>
            </a:r>
            <a:r>
              <a:rPr lang="zh-CN" altLang="en-US"/>
              <a:t>因为</a:t>
            </a:r>
            <a:r>
              <a:rPr lang="en-US" altLang="zh-CN"/>
              <a:t>A</a:t>
            </a:r>
            <a:r>
              <a:rPr lang="zh-CN" altLang="en-US"/>
              <a:t>中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/>
              <a:t>x</a:t>
            </a:r>
            <a:r>
              <a:rPr lang="zh-CN" altLang="en-US"/>
              <a:t>，都有</a:t>
            </a:r>
            <a:r>
              <a:rPr lang="en-US" altLang="zh-CN"/>
              <a:t>&lt;x,x&gt;∈R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  <a:r>
              <a:rPr lang="zh-CN" altLang="en-US">
                <a:solidFill>
                  <a:schemeClr val="accent1"/>
                </a:solidFill>
              </a:rPr>
              <a:t>所以</a:t>
            </a:r>
            <a:r>
              <a:rPr lang="en-US" altLang="zh-CN">
                <a:solidFill>
                  <a:schemeClr val="accent1"/>
                </a:solidFill>
              </a:rPr>
              <a:t>R</a:t>
            </a:r>
            <a:r>
              <a:rPr lang="zh-CN" altLang="en-US">
                <a:solidFill>
                  <a:schemeClr val="accent1"/>
                </a:solidFill>
              </a:rPr>
              <a:t>是自反的；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/>
              <a:t>     b</a:t>
            </a:r>
            <a:r>
              <a:rPr lang="zh-CN" altLang="en-US"/>
              <a:t>）因为</a:t>
            </a:r>
            <a:r>
              <a:rPr lang="en-US" altLang="zh-CN"/>
              <a:t>A</a:t>
            </a:r>
            <a:r>
              <a:rPr lang="zh-CN" altLang="en-US"/>
              <a:t>中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/>
              <a:t>x</a:t>
            </a:r>
            <a:r>
              <a:rPr lang="zh-CN" altLang="en-US"/>
              <a:t>，都有</a:t>
            </a:r>
            <a:r>
              <a:rPr lang="en-US" altLang="zh-CN"/>
              <a:t>&lt;x,x&gt;   S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chemeClr val="accent1"/>
                </a:solidFill>
              </a:rPr>
              <a:t>所以</a:t>
            </a:r>
            <a:r>
              <a:rPr lang="en-US" altLang="zh-CN">
                <a:solidFill>
                  <a:schemeClr val="accent1"/>
                </a:solidFill>
              </a:rPr>
              <a:t>S</a:t>
            </a:r>
            <a:r>
              <a:rPr lang="zh-CN" altLang="en-US">
                <a:solidFill>
                  <a:schemeClr val="accent1"/>
                </a:solidFill>
              </a:rPr>
              <a:t>是反自反的；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/>
              <a:t>     c</a:t>
            </a:r>
            <a:r>
              <a:rPr lang="zh-CN" altLang="en-US"/>
              <a:t>）因为存在</a:t>
            </a:r>
            <a:r>
              <a:rPr lang="en-US" altLang="zh-CN"/>
              <a:t>2∈A</a:t>
            </a:r>
            <a:r>
              <a:rPr lang="zh-CN" altLang="en-US"/>
              <a:t>，使</a:t>
            </a:r>
            <a:r>
              <a:rPr lang="en-US" altLang="zh-CN"/>
              <a:t>&lt;2,2&gt;  T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chemeClr val="accent1"/>
                </a:solidFill>
              </a:rPr>
              <a:t>所以</a:t>
            </a:r>
            <a:r>
              <a:rPr lang="en-US" altLang="zh-CN">
                <a:solidFill>
                  <a:schemeClr val="accent1"/>
                </a:solidFill>
              </a:rPr>
              <a:t>T</a:t>
            </a:r>
            <a:r>
              <a:rPr lang="zh-CN" altLang="en-US">
                <a:solidFill>
                  <a:schemeClr val="accent1"/>
                </a:solidFill>
              </a:rPr>
              <a:t>不是自反的；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   又因为存在</a:t>
            </a:r>
            <a:r>
              <a:rPr lang="en-US" altLang="zh-CN"/>
              <a:t>1∈A</a:t>
            </a:r>
            <a:r>
              <a:rPr lang="zh-CN" altLang="en-US"/>
              <a:t>，使</a:t>
            </a:r>
            <a:r>
              <a:rPr lang="en-US" altLang="zh-CN"/>
              <a:t>&lt;1,1&gt;∈T</a:t>
            </a:r>
            <a:r>
              <a:rPr lang="zh-CN" altLang="en-US"/>
              <a:t>，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chemeClr val="accent1"/>
                </a:solidFill>
              </a:rPr>
              <a:t>所以</a:t>
            </a:r>
            <a:r>
              <a:rPr lang="en-US" altLang="zh-CN">
                <a:solidFill>
                  <a:schemeClr val="accent1"/>
                </a:solidFill>
              </a:rPr>
              <a:t>T</a:t>
            </a:r>
            <a:r>
              <a:rPr lang="zh-CN" altLang="en-US">
                <a:solidFill>
                  <a:schemeClr val="accent1"/>
                </a:solidFill>
              </a:rPr>
              <a:t>不是反自反的，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   即</a:t>
            </a:r>
            <a:r>
              <a:rPr lang="en-US" altLang="zh-CN">
                <a:solidFill>
                  <a:schemeClr val="accent1"/>
                </a:solidFill>
              </a:rPr>
              <a:t>T</a:t>
            </a:r>
            <a:r>
              <a:rPr lang="zh-CN" altLang="en-US">
                <a:solidFill>
                  <a:schemeClr val="accent1"/>
                </a:solidFill>
              </a:rPr>
              <a:t>既不是自反的，也不是反自反的</a:t>
            </a:r>
            <a:r>
              <a:rPr lang="zh-CN" altLang="en-US"/>
              <a:t>。</a:t>
            </a:r>
          </a:p>
        </p:txBody>
      </p:sp>
      <p:graphicFrame>
        <p:nvGraphicFramePr>
          <p:cNvPr id="1529862" name="Object 6"/>
          <p:cNvGraphicFramePr>
            <a:graphicFrameLocks/>
          </p:cNvGraphicFramePr>
          <p:nvPr/>
        </p:nvGraphicFramePr>
        <p:xfrm>
          <a:off x="6351588" y="2492375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9" name="Equation" r:id="rId4" imgW="126835" imgH="152202" progId="Equation.DSMT4">
                  <p:embed/>
                </p:oleObj>
              </mc:Choice>
              <mc:Fallback>
                <p:oleObj name="Equation" r:id="rId4" imgW="126835" imgH="152202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492375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9865" name="Object 9"/>
          <p:cNvGraphicFramePr>
            <a:graphicFrameLocks/>
          </p:cNvGraphicFramePr>
          <p:nvPr/>
        </p:nvGraphicFramePr>
        <p:xfrm>
          <a:off x="5905500" y="3611563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0" name="Equation" r:id="rId6" imgW="126835" imgH="152202" progId="Equation.DSMT4">
                  <p:embed/>
                </p:oleObj>
              </mc:Choice>
              <mc:Fallback>
                <p:oleObj name="Equation" r:id="rId6" imgW="126835" imgH="152202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611563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2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85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D72168D-D16C-44DD-A5BF-832092B4753F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531914" name="Text Box 10"/>
          <p:cNvSpPr txBox="1">
            <a:spLocks noChangeArrowheads="1"/>
          </p:cNvSpPr>
          <p:nvPr/>
        </p:nvSpPr>
        <p:spPr bwMode="auto">
          <a:xfrm>
            <a:off x="611188" y="1422400"/>
            <a:ext cx="80391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）设</a:t>
            </a:r>
            <a:r>
              <a:rPr lang="en-US" altLang="zh-CN" dirty="0"/>
              <a:t>R,S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的关系矩阵分别为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en-US" altLang="zh-CN" dirty="0"/>
              <a:t>,M</a:t>
            </a:r>
            <a:r>
              <a:rPr lang="en-US" altLang="zh-CN" baseline="-25000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en-US" altLang="zh-CN" baseline="-25000" dirty="0"/>
              <a:t>T</a:t>
            </a:r>
            <a:r>
              <a:rPr lang="zh-CN" altLang="en-US" dirty="0"/>
              <a:t>，则：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dirty="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dirty="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dirty="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dirty="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R,S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的关系图分别是下图的</a:t>
            </a:r>
            <a:r>
              <a:rPr lang="en-US" altLang="zh-CN" dirty="0"/>
              <a:t>(a),(b)</a:t>
            </a:r>
            <a:r>
              <a:rPr lang="zh-CN" altLang="en-US" dirty="0"/>
              <a:t>和</a:t>
            </a:r>
            <a:r>
              <a:rPr lang="en-US" altLang="zh-CN" dirty="0"/>
              <a:t>(c)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4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6.4.1 </a:t>
            </a:r>
            <a:r>
              <a:rPr lang="zh-CN" altLang="en-US"/>
              <a:t>解（续）</a:t>
            </a:r>
          </a:p>
        </p:txBody>
      </p:sp>
      <p:graphicFrame>
        <p:nvGraphicFramePr>
          <p:cNvPr id="1531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334572"/>
              </p:ext>
            </p:extLst>
          </p:nvPr>
        </p:nvGraphicFramePr>
        <p:xfrm>
          <a:off x="1114425" y="2016125"/>
          <a:ext cx="2044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6" name="Equation" r:id="rId4" imgW="838080" imgH="558720" progId="Equation.DSMT4">
                  <p:embed/>
                </p:oleObj>
              </mc:Choice>
              <mc:Fallback>
                <p:oleObj name="Equation" r:id="rId4" imgW="83808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016125"/>
                        <a:ext cx="20447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1911" name="Object 7"/>
          <p:cNvGraphicFramePr>
            <a:graphicFrameLocks noChangeAspect="1"/>
          </p:cNvGraphicFramePr>
          <p:nvPr/>
        </p:nvGraphicFramePr>
        <p:xfrm>
          <a:off x="3714750" y="2079625"/>
          <a:ext cx="18986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7" name="Equation" r:id="rId6" imgW="812447" imgH="558558" progId="Equation.DSMT4">
                  <p:embed/>
                </p:oleObj>
              </mc:Choice>
              <mc:Fallback>
                <p:oleObj name="Equation" r:id="rId6" imgW="812447" imgH="55855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079625"/>
                        <a:ext cx="189865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1913" name="Object 9"/>
          <p:cNvGraphicFramePr>
            <a:graphicFrameLocks noChangeAspect="1"/>
          </p:cNvGraphicFramePr>
          <p:nvPr/>
        </p:nvGraphicFramePr>
        <p:xfrm>
          <a:off x="6169025" y="2054225"/>
          <a:ext cx="20748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8" name="Equation" r:id="rId8" imgW="850900" imgH="558800" progId="Equation.DSMT4">
                  <p:embed/>
                </p:oleObj>
              </mc:Choice>
              <mc:Fallback>
                <p:oleObj name="Equation" r:id="rId8" imgW="850900" imgH="55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2054225"/>
                        <a:ext cx="20748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 noChangeAspect="1"/>
          </p:cNvGrpSpPr>
          <p:nvPr/>
        </p:nvGrpSpPr>
        <p:grpSpPr bwMode="auto">
          <a:xfrm>
            <a:off x="1485900" y="4149725"/>
            <a:ext cx="6326188" cy="2444750"/>
            <a:chOff x="1318" y="2795"/>
            <a:chExt cx="3322" cy="1283"/>
          </a:xfrm>
        </p:grpSpPr>
        <p:sp>
          <p:nvSpPr>
            <p:cNvPr id="194569" name="Text Box 12"/>
            <p:cNvSpPr txBox="1">
              <a:spLocks noChangeAspect="1" noChangeArrowheads="1"/>
            </p:cNvSpPr>
            <p:nvPr/>
          </p:nvSpPr>
          <p:spPr bwMode="auto">
            <a:xfrm>
              <a:off x="2502" y="2924"/>
              <a:ext cx="201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70" name="Text Box 13"/>
            <p:cNvSpPr txBox="1">
              <a:spLocks noChangeAspect="1" noChangeArrowheads="1"/>
            </p:cNvSpPr>
            <p:nvPr/>
          </p:nvSpPr>
          <p:spPr bwMode="auto">
            <a:xfrm>
              <a:off x="4266" y="3380"/>
              <a:ext cx="20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71" name="Text Box 14"/>
            <p:cNvSpPr txBox="1">
              <a:spLocks noChangeAspect="1" noChangeArrowheads="1"/>
            </p:cNvSpPr>
            <p:nvPr/>
          </p:nvSpPr>
          <p:spPr bwMode="auto">
            <a:xfrm>
              <a:off x="1927" y="3211"/>
              <a:ext cx="184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72" name="Text Box 15"/>
            <p:cNvSpPr txBox="1">
              <a:spLocks noChangeAspect="1" noChangeArrowheads="1"/>
            </p:cNvSpPr>
            <p:nvPr/>
          </p:nvSpPr>
          <p:spPr bwMode="auto">
            <a:xfrm>
              <a:off x="1324" y="2863"/>
              <a:ext cx="200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73" name="Oval 16"/>
            <p:cNvSpPr>
              <a:spLocks noChangeAspect="1" noChangeArrowheads="1"/>
            </p:cNvSpPr>
            <p:nvPr/>
          </p:nvSpPr>
          <p:spPr bwMode="auto">
            <a:xfrm>
              <a:off x="1424" y="3570"/>
              <a:ext cx="32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74" name="Text Box 17"/>
            <p:cNvSpPr txBox="1">
              <a:spLocks noChangeAspect="1" noChangeArrowheads="1"/>
            </p:cNvSpPr>
            <p:nvPr/>
          </p:nvSpPr>
          <p:spPr bwMode="auto">
            <a:xfrm>
              <a:off x="1318" y="3524"/>
              <a:ext cx="20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75" name="Oval 18"/>
            <p:cNvSpPr>
              <a:spLocks noChangeAspect="1" noChangeArrowheads="1"/>
            </p:cNvSpPr>
            <p:nvPr/>
          </p:nvSpPr>
          <p:spPr bwMode="auto">
            <a:xfrm>
              <a:off x="2655" y="3029"/>
              <a:ext cx="32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76" name="Text Box 19"/>
            <p:cNvSpPr txBox="1">
              <a:spLocks noChangeAspect="1" noChangeArrowheads="1"/>
            </p:cNvSpPr>
            <p:nvPr/>
          </p:nvSpPr>
          <p:spPr bwMode="auto">
            <a:xfrm>
              <a:off x="3247" y="3295"/>
              <a:ext cx="201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77" name="Text Box 20"/>
            <p:cNvSpPr txBox="1">
              <a:spLocks noChangeAspect="1" noChangeArrowheads="1"/>
            </p:cNvSpPr>
            <p:nvPr/>
          </p:nvSpPr>
          <p:spPr bwMode="auto">
            <a:xfrm>
              <a:off x="2502" y="3508"/>
              <a:ext cx="201" cy="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78" name="Text Box 21"/>
            <p:cNvSpPr txBox="1">
              <a:spLocks noChangeAspect="1" noChangeArrowheads="1"/>
            </p:cNvSpPr>
            <p:nvPr/>
          </p:nvSpPr>
          <p:spPr bwMode="auto">
            <a:xfrm>
              <a:off x="3669" y="3031"/>
              <a:ext cx="201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79" name="Text Box 22"/>
            <p:cNvSpPr txBox="1">
              <a:spLocks noChangeAspect="1" noChangeArrowheads="1"/>
            </p:cNvSpPr>
            <p:nvPr/>
          </p:nvSpPr>
          <p:spPr bwMode="auto">
            <a:xfrm>
              <a:off x="3669" y="3604"/>
              <a:ext cx="201" cy="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895" tIns="37948" rIns="75895" bIns="37948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94580" name="Arc 23"/>
            <p:cNvSpPr>
              <a:spLocks noChangeAspect="1"/>
            </p:cNvSpPr>
            <p:nvPr/>
          </p:nvSpPr>
          <p:spPr bwMode="auto">
            <a:xfrm rot="6701741">
              <a:off x="3665" y="3039"/>
              <a:ext cx="192" cy="19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1" name="Freeform 24"/>
            <p:cNvSpPr>
              <a:spLocks noChangeAspect="1"/>
            </p:cNvSpPr>
            <p:nvPr/>
          </p:nvSpPr>
          <p:spPr bwMode="auto">
            <a:xfrm>
              <a:off x="1441" y="2987"/>
              <a:ext cx="95" cy="586"/>
            </a:xfrm>
            <a:custGeom>
              <a:avLst/>
              <a:gdLst>
                <a:gd name="T0" fmla="*/ 3 w 170"/>
                <a:gd name="T1" fmla="*/ 0 h 1040"/>
                <a:gd name="T2" fmla="*/ 0 w 170"/>
                <a:gd name="T3" fmla="*/ 19 h 1040"/>
                <a:gd name="T4" fmla="*/ 0 60000 65536"/>
                <a:gd name="T5" fmla="*/ 0 60000 65536"/>
                <a:gd name="T6" fmla="*/ 0 w 170"/>
                <a:gd name="T7" fmla="*/ 0 h 1040"/>
                <a:gd name="T8" fmla="*/ 170 w 170"/>
                <a:gd name="T9" fmla="*/ 1040 h 10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0" h="1040">
                  <a:moveTo>
                    <a:pt x="170" y="0"/>
                  </a:moveTo>
                  <a:lnTo>
                    <a:pt x="0" y="10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2" name="Arc 25"/>
            <p:cNvSpPr>
              <a:spLocks noChangeAspect="1"/>
            </p:cNvSpPr>
            <p:nvPr/>
          </p:nvSpPr>
          <p:spPr bwMode="auto">
            <a:xfrm rot="4109557" flipV="1">
              <a:off x="1931" y="3252"/>
              <a:ext cx="192" cy="19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3" name="Arc 26"/>
            <p:cNvSpPr>
              <a:spLocks noChangeAspect="1"/>
            </p:cNvSpPr>
            <p:nvPr/>
          </p:nvSpPr>
          <p:spPr bwMode="auto">
            <a:xfrm rot="10971685" flipV="1">
              <a:off x="1321" y="3577"/>
              <a:ext cx="189" cy="19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4" name="Text Box 27"/>
            <p:cNvSpPr txBox="1">
              <a:spLocks noChangeAspect="1" noChangeArrowheads="1"/>
            </p:cNvSpPr>
            <p:nvPr/>
          </p:nvSpPr>
          <p:spPr bwMode="auto">
            <a:xfrm>
              <a:off x="1324" y="3847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75895" tIns="37948" rIns="75895" bIns="37948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   </a:t>
              </a:r>
              <a:r>
                <a:rPr lang="en-US" altLang="zh-CN" sz="2400">
                  <a:solidFill>
                    <a:srgbClr val="FF0000"/>
                  </a:solidFill>
                </a:rPr>
                <a:t>(a)           (b)            (c)</a:t>
              </a:r>
            </a:p>
          </p:txBody>
        </p:sp>
        <p:sp>
          <p:nvSpPr>
            <p:cNvPr id="194585" name="Freeform 28"/>
            <p:cNvSpPr>
              <a:spLocks noChangeAspect="1"/>
            </p:cNvSpPr>
            <p:nvPr/>
          </p:nvSpPr>
          <p:spPr bwMode="auto">
            <a:xfrm>
              <a:off x="2669" y="3067"/>
              <a:ext cx="6" cy="569"/>
            </a:xfrm>
            <a:custGeom>
              <a:avLst/>
              <a:gdLst>
                <a:gd name="T0" fmla="*/ 1 w 10"/>
                <a:gd name="T1" fmla="*/ 0 h 1010"/>
                <a:gd name="T2" fmla="*/ 0 w 10"/>
                <a:gd name="T3" fmla="*/ 18 h 1010"/>
                <a:gd name="T4" fmla="*/ 0 60000 65536"/>
                <a:gd name="T5" fmla="*/ 0 60000 65536"/>
                <a:gd name="T6" fmla="*/ 0 w 10"/>
                <a:gd name="T7" fmla="*/ 0 h 1010"/>
                <a:gd name="T8" fmla="*/ 10 w 10"/>
                <a:gd name="T9" fmla="*/ 1010 h 10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1010">
                  <a:moveTo>
                    <a:pt x="10" y="0"/>
                  </a:moveTo>
                  <a:lnTo>
                    <a:pt x="0" y="101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6" name="Freeform 29"/>
            <p:cNvSpPr>
              <a:spLocks noChangeAspect="1"/>
            </p:cNvSpPr>
            <p:nvPr/>
          </p:nvSpPr>
          <p:spPr bwMode="auto">
            <a:xfrm>
              <a:off x="2686" y="3431"/>
              <a:ext cx="575" cy="215"/>
            </a:xfrm>
            <a:custGeom>
              <a:avLst/>
              <a:gdLst>
                <a:gd name="T0" fmla="*/ 0 w 1030"/>
                <a:gd name="T1" fmla="*/ 7 h 380"/>
                <a:gd name="T2" fmla="*/ 17 w 1030"/>
                <a:gd name="T3" fmla="*/ 0 h 380"/>
                <a:gd name="T4" fmla="*/ 0 60000 65536"/>
                <a:gd name="T5" fmla="*/ 0 60000 65536"/>
                <a:gd name="T6" fmla="*/ 0 w 1030"/>
                <a:gd name="T7" fmla="*/ 0 h 380"/>
                <a:gd name="T8" fmla="*/ 1030 w 1030"/>
                <a:gd name="T9" fmla="*/ 380 h 3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30" h="380">
                  <a:moveTo>
                    <a:pt x="0" y="380"/>
                  </a:moveTo>
                  <a:lnTo>
                    <a:pt x="10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7" name="Freeform 30"/>
            <p:cNvSpPr>
              <a:spLocks noChangeAspect="1"/>
            </p:cNvSpPr>
            <p:nvPr/>
          </p:nvSpPr>
          <p:spPr bwMode="auto">
            <a:xfrm>
              <a:off x="2680" y="3049"/>
              <a:ext cx="588" cy="375"/>
            </a:xfrm>
            <a:custGeom>
              <a:avLst/>
              <a:gdLst>
                <a:gd name="T0" fmla="*/ 18 w 1053"/>
                <a:gd name="T1" fmla="*/ 12 h 666"/>
                <a:gd name="T2" fmla="*/ 0 w 1053"/>
                <a:gd name="T3" fmla="*/ 0 h 666"/>
                <a:gd name="T4" fmla="*/ 0 60000 65536"/>
                <a:gd name="T5" fmla="*/ 0 60000 65536"/>
                <a:gd name="T6" fmla="*/ 0 w 1053"/>
                <a:gd name="T7" fmla="*/ 0 h 666"/>
                <a:gd name="T8" fmla="*/ 1053 w 1053"/>
                <a:gd name="T9" fmla="*/ 666 h 6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3" h="666">
                  <a:moveTo>
                    <a:pt x="1053" y="66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8" name="Freeform 31"/>
            <p:cNvSpPr>
              <a:spLocks noChangeAspect="1"/>
            </p:cNvSpPr>
            <p:nvPr/>
          </p:nvSpPr>
          <p:spPr bwMode="auto">
            <a:xfrm>
              <a:off x="3848" y="3167"/>
              <a:ext cx="0" cy="586"/>
            </a:xfrm>
            <a:custGeom>
              <a:avLst/>
              <a:gdLst>
                <a:gd name="T0" fmla="*/ 0 w 1"/>
                <a:gd name="T1" fmla="*/ 0 h 1040"/>
                <a:gd name="T2" fmla="*/ 0 w 1"/>
                <a:gd name="T3" fmla="*/ 19 h 1040"/>
                <a:gd name="T4" fmla="*/ 0 60000 65536"/>
                <a:gd name="T5" fmla="*/ 0 60000 65536"/>
                <a:gd name="T6" fmla="*/ 0 w 1"/>
                <a:gd name="T7" fmla="*/ 0 h 1040"/>
                <a:gd name="T8" fmla="*/ 0 w 1"/>
                <a:gd name="T9" fmla="*/ 1040 h 10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40">
                  <a:moveTo>
                    <a:pt x="0" y="0"/>
                  </a:moveTo>
                  <a:lnTo>
                    <a:pt x="0" y="10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9" name="Arc 32"/>
            <p:cNvSpPr>
              <a:spLocks noChangeAspect="1"/>
            </p:cNvSpPr>
            <p:nvPr/>
          </p:nvSpPr>
          <p:spPr bwMode="auto">
            <a:xfrm rot="7498086" flipV="1">
              <a:off x="4292" y="3424"/>
              <a:ext cx="193" cy="19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4590" name="Freeform 33"/>
            <p:cNvSpPr>
              <a:spLocks noChangeAspect="1"/>
            </p:cNvSpPr>
            <p:nvPr/>
          </p:nvSpPr>
          <p:spPr bwMode="auto">
            <a:xfrm>
              <a:off x="3858" y="3161"/>
              <a:ext cx="452" cy="315"/>
            </a:xfrm>
            <a:custGeom>
              <a:avLst/>
              <a:gdLst>
                <a:gd name="T0" fmla="*/ 0 w 810"/>
                <a:gd name="T1" fmla="*/ 0 h 560"/>
                <a:gd name="T2" fmla="*/ 6 w 810"/>
                <a:gd name="T3" fmla="*/ 7 h 560"/>
                <a:gd name="T4" fmla="*/ 14 w 810"/>
                <a:gd name="T5" fmla="*/ 10 h 560"/>
                <a:gd name="T6" fmla="*/ 0 60000 65536"/>
                <a:gd name="T7" fmla="*/ 0 60000 65536"/>
                <a:gd name="T8" fmla="*/ 0 60000 65536"/>
                <a:gd name="T9" fmla="*/ 0 w 810"/>
                <a:gd name="T10" fmla="*/ 0 h 560"/>
                <a:gd name="T11" fmla="*/ 810 w 810"/>
                <a:gd name="T12" fmla="*/ 560 h 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0" h="560">
                  <a:moveTo>
                    <a:pt x="0" y="0"/>
                  </a:moveTo>
                  <a:cubicBezTo>
                    <a:pt x="58" y="63"/>
                    <a:pt x="215" y="287"/>
                    <a:pt x="350" y="380"/>
                  </a:cubicBezTo>
                  <a:cubicBezTo>
                    <a:pt x="485" y="473"/>
                    <a:pt x="714" y="523"/>
                    <a:pt x="810" y="5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1" name="Freeform 34"/>
            <p:cNvSpPr>
              <a:spLocks noChangeAspect="1"/>
            </p:cNvSpPr>
            <p:nvPr/>
          </p:nvSpPr>
          <p:spPr bwMode="auto">
            <a:xfrm>
              <a:off x="3858" y="3145"/>
              <a:ext cx="452" cy="303"/>
            </a:xfrm>
            <a:custGeom>
              <a:avLst/>
              <a:gdLst>
                <a:gd name="T0" fmla="*/ 14 w 810"/>
                <a:gd name="T1" fmla="*/ 10 h 540"/>
                <a:gd name="T2" fmla="*/ 9 w 810"/>
                <a:gd name="T3" fmla="*/ 4 h 540"/>
                <a:gd name="T4" fmla="*/ 0 w 810"/>
                <a:gd name="T5" fmla="*/ 0 h 540"/>
                <a:gd name="T6" fmla="*/ 0 60000 65536"/>
                <a:gd name="T7" fmla="*/ 0 60000 65536"/>
                <a:gd name="T8" fmla="*/ 0 60000 65536"/>
                <a:gd name="T9" fmla="*/ 0 w 810"/>
                <a:gd name="T10" fmla="*/ 0 h 540"/>
                <a:gd name="T11" fmla="*/ 810 w 810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0" h="540">
                  <a:moveTo>
                    <a:pt x="810" y="540"/>
                  </a:moveTo>
                  <a:cubicBezTo>
                    <a:pt x="762" y="490"/>
                    <a:pt x="655" y="330"/>
                    <a:pt x="520" y="240"/>
                  </a:cubicBezTo>
                  <a:cubicBezTo>
                    <a:pt x="385" y="150"/>
                    <a:pt x="108" y="50"/>
                    <a:pt x="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2" name="Oval 35"/>
            <p:cNvSpPr>
              <a:spLocks noChangeAspect="1" noChangeArrowheads="1"/>
            </p:cNvSpPr>
            <p:nvPr/>
          </p:nvSpPr>
          <p:spPr bwMode="auto">
            <a:xfrm>
              <a:off x="3836" y="3738"/>
              <a:ext cx="32" cy="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93" name="Oval 36"/>
            <p:cNvSpPr>
              <a:spLocks noChangeAspect="1" noChangeArrowheads="1"/>
            </p:cNvSpPr>
            <p:nvPr/>
          </p:nvSpPr>
          <p:spPr bwMode="auto">
            <a:xfrm>
              <a:off x="4300" y="3451"/>
              <a:ext cx="31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94" name="Oval 37"/>
            <p:cNvSpPr>
              <a:spLocks noChangeAspect="1" noChangeArrowheads="1"/>
            </p:cNvSpPr>
            <p:nvPr/>
          </p:nvSpPr>
          <p:spPr bwMode="auto">
            <a:xfrm>
              <a:off x="3836" y="3136"/>
              <a:ext cx="32" cy="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95" name="Oval 38"/>
            <p:cNvSpPr>
              <a:spLocks noChangeAspect="1" noChangeArrowheads="1"/>
            </p:cNvSpPr>
            <p:nvPr/>
          </p:nvSpPr>
          <p:spPr bwMode="auto">
            <a:xfrm>
              <a:off x="1524" y="2968"/>
              <a:ext cx="32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96" name="Oval 39"/>
            <p:cNvSpPr>
              <a:spLocks noChangeAspect="1" noChangeArrowheads="1"/>
            </p:cNvSpPr>
            <p:nvPr/>
          </p:nvSpPr>
          <p:spPr bwMode="auto">
            <a:xfrm>
              <a:off x="1921" y="3346"/>
              <a:ext cx="32" cy="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97" name="Oval 40"/>
            <p:cNvSpPr>
              <a:spLocks noChangeAspect="1" noChangeArrowheads="1"/>
            </p:cNvSpPr>
            <p:nvPr/>
          </p:nvSpPr>
          <p:spPr bwMode="auto">
            <a:xfrm>
              <a:off x="2655" y="3631"/>
              <a:ext cx="32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98" name="Oval 41"/>
            <p:cNvSpPr>
              <a:spLocks noChangeAspect="1" noChangeArrowheads="1"/>
            </p:cNvSpPr>
            <p:nvPr/>
          </p:nvSpPr>
          <p:spPr bwMode="auto">
            <a:xfrm>
              <a:off x="3258" y="3409"/>
              <a:ext cx="32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599" name="Oval 42"/>
            <p:cNvSpPr>
              <a:spLocks noChangeAspect="1" noChangeArrowheads="1"/>
            </p:cNvSpPr>
            <p:nvPr/>
          </p:nvSpPr>
          <p:spPr bwMode="auto">
            <a:xfrm>
              <a:off x="1424" y="3562"/>
              <a:ext cx="32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94600" name="Arc 43"/>
            <p:cNvSpPr>
              <a:spLocks noChangeAspect="1"/>
            </p:cNvSpPr>
            <p:nvPr/>
          </p:nvSpPr>
          <p:spPr bwMode="auto">
            <a:xfrm rot="4752660" flipH="1" flipV="1">
              <a:off x="1454" y="2879"/>
              <a:ext cx="312" cy="143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1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1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31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FCBA837-376C-4229-810F-06BAAA71A857}" type="datetime1">
              <a:rPr lang="zh-CN" altLang="en-US" sz="24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2019/7/3</a:t>
            </a:fld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结论</a:t>
            </a: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4450"/>
            <a:ext cx="8281987" cy="5213350"/>
          </a:xfrm>
        </p:spPr>
        <p:txBody>
          <a:bodyPr/>
          <a:lstStyle/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z="2600"/>
              <a:t>关系</a:t>
            </a:r>
            <a:r>
              <a:rPr lang="en-US" altLang="zh-CN" sz="2600"/>
              <a:t>R</a:t>
            </a:r>
            <a:r>
              <a:rPr lang="zh-CN" altLang="en-US" sz="2600"/>
              <a:t>是自反，则</a:t>
            </a:r>
            <a:r>
              <a:rPr lang="en-US" altLang="zh-CN" sz="2600"/>
              <a:t>R</a:t>
            </a:r>
            <a:r>
              <a:rPr lang="zh-CN" altLang="en-US" sz="2600"/>
              <a:t>一定不是反自反的；关系</a:t>
            </a:r>
            <a:r>
              <a:rPr lang="en-US" altLang="zh-CN" sz="2600"/>
              <a:t>R</a:t>
            </a:r>
            <a:r>
              <a:rPr lang="zh-CN" altLang="en-US" sz="2600"/>
              <a:t>是反自反的，则</a:t>
            </a:r>
            <a:r>
              <a:rPr lang="en-US" altLang="zh-CN" sz="2600"/>
              <a:t>R</a:t>
            </a:r>
            <a:r>
              <a:rPr lang="zh-CN" altLang="en-US" sz="2600"/>
              <a:t>一定不是自反的；</a:t>
            </a:r>
            <a:endParaRPr lang="en-US" altLang="zh-CN" sz="2600"/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z="2600">
                <a:solidFill>
                  <a:srgbClr val="0000CC"/>
                </a:solidFill>
              </a:rPr>
              <a:t>存在</a:t>
            </a:r>
            <a:r>
              <a:rPr lang="zh-CN" altLang="en-US" sz="2600"/>
              <a:t>既不是自反的也不是反自反的关系</a:t>
            </a:r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z="2600"/>
              <a:t>关系</a:t>
            </a:r>
            <a:r>
              <a:rPr lang="en-US" altLang="zh-CN" sz="2600"/>
              <a:t>R</a:t>
            </a:r>
            <a:r>
              <a:rPr lang="zh-CN" altLang="en-US" sz="2600"/>
              <a:t>是自反的 </a:t>
            </a:r>
            <a:r>
              <a:rPr lang="zh-CN" altLang="en-US" sz="26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FF0000"/>
                </a:solidFill>
                <a:sym typeface="Symbol" panose="05050102010706020507" pitchFamily="18" charset="2"/>
              </a:rPr>
              <a:t>			</a:t>
            </a:r>
            <a:r>
              <a:rPr lang="zh-CN" altLang="en-US" sz="2600"/>
              <a:t>关系图中每个结点都有环</a:t>
            </a:r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2600"/>
              <a:t>关系</a:t>
            </a:r>
            <a:r>
              <a:rPr lang="en-US" altLang="zh-CN" sz="2600"/>
              <a:t>R</a:t>
            </a:r>
            <a:r>
              <a:rPr lang="zh-CN" altLang="en-US" sz="2600"/>
              <a:t>是反自反的 </a:t>
            </a:r>
            <a:r>
              <a:rPr lang="zh-CN" altLang="en-US" sz="26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FF0000"/>
                </a:solidFill>
                <a:sym typeface="Symbol" panose="05050102010706020507" pitchFamily="18" charset="2"/>
              </a:rPr>
              <a:t>			</a:t>
            </a:r>
            <a:r>
              <a:rPr lang="zh-CN" altLang="en-US" sz="2600"/>
              <a:t>关系图中每个结点都无环</a:t>
            </a:r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sz="2600"/>
              <a:t>关系</a:t>
            </a:r>
            <a:r>
              <a:rPr lang="en-US" altLang="zh-CN" sz="2600"/>
              <a:t>R</a:t>
            </a:r>
            <a:r>
              <a:rPr lang="zh-CN" altLang="en-US" sz="2600"/>
              <a:t>是自反的 </a:t>
            </a:r>
            <a:r>
              <a:rPr lang="zh-CN" altLang="en-US" sz="26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FF0000"/>
                </a:solidFill>
                <a:sym typeface="Symbol" panose="05050102010706020507" pitchFamily="18" charset="2"/>
              </a:rPr>
              <a:t> 			</a:t>
            </a:r>
            <a:r>
              <a:rPr lang="zh-CN" altLang="en-US" sz="2600"/>
              <a:t>关系矩阵的主对角线上全为</a:t>
            </a:r>
            <a:r>
              <a:rPr lang="en-US" altLang="zh-CN" sz="2600"/>
              <a:t>1</a:t>
            </a:r>
            <a:endParaRPr lang="zh-CN" altLang="en-US" sz="2600"/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6"/>
            </a:pPr>
            <a:r>
              <a:rPr lang="zh-CN" altLang="en-US" sz="2600"/>
              <a:t>关系</a:t>
            </a:r>
            <a:r>
              <a:rPr lang="en-US" altLang="zh-CN" sz="2600"/>
              <a:t>R</a:t>
            </a:r>
            <a:r>
              <a:rPr lang="zh-CN" altLang="en-US" sz="2600"/>
              <a:t>是反自反的</a:t>
            </a:r>
            <a:r>
              <a:rPr lang="zh-CN" altLang="en-US" sz="26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600"/>
              <a:t>关系矩阵的主对角线上全为</a:t>
            </a:r>
            <a:r>
              <a:rPr lang="en-US" altLang="zh-CN" sz="2600"/>
              <a:t>0</a:t>
            </a:r>
            <a:endParaRPr lang="zh-CN" altLang="en-US" sz="26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955" grpId="0" build="p"/>
    </p:bldLst>
  </p:timing>
</p:sld>
</file>

<file path=ppt/theme/theme1.xml><?xml version="1.0" encoding="utf-8"?>
<a:theme xmlns:a="http://schemas.openxmlformats.org/drawingml/2006/main" name="电子科技大学离散数学课程组">
  <a:themeElements>
    <a:clrScheme name="电子科技大学离散数学课程组 9">
      <a:dk1>
        <a:srgbClr val="330066"/>
      </a:dk1>
      <a:lt1>
        <a:srgbClr val="D8DADA"/>
      </a:lt1>
      <a:dk2>
        <a:srgbClr val="FFFFFF"/>
      </a:dk2>
      <a:lt2>
        <a:srgbClr val="6B6B6B"/>
      </a:lt2>
      <a:accent1>
        <a:srgbClr val="DF0029"/>
      </a:accent1>
      <a:accent2>
        <a:srgbClr val="DF0029"/>
      </a:accent2>
      <a:accent3>
        <a:srgbClr val="E9EAEA"/>
      </a:accent3>
      <a:accent4>
        <a:srgbClr val="2A0056"/>
      </a:accent4>
      <a:accent5>
        <a:srgbClr val="ECAAAC"/>
      </a:accent5>
      <a:accent6>
        <a:srgbClr val="CA0024"/>
      </a:accent6>
      <a:hlink>
        <a:srgbClr val="135A9A"/>
      </a:hlink>
      <a:folHlink>
        <a:srgbClr val="711C81"/>
      </a:folHlink>
    </a:clrScheme>
    <a:fontScheme name="电子科技大学离散数学课程组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电子科技大学离散数学课程组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子科技大学离散数学课程组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8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8FECE5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81D6CF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9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DF0029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CA0024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电子科技大学离散数学课程组</Template>
  <TotalTime>4240</TotalTime>
  <Words>15247</Words>
  <Application>Microsoft Office PowerPoint</Application>
  <PresentationFormat>全屏显示(4:3)</PresentationFormat>
  <Paragraphs>1703</Paragraphs>
  <Slides>153</Slides>
  <Notes>139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153</vt:i4>
      </vt:variant>
    </vt:vector>
  </HeadingPairs>
  <TitlesOfParts>
    <vt:vector size="165" baseType="lpstr">
      <vt:lpstr>MS UI Gothic</vt:lpstr>
      <vt:lpstr>黑体</vt:lpstr>
      <vt:lpstr>华文楷体</vt:lpstr>
      <vt:lpstr>华文新魏</vt:lpstr>
      <vt:lpstr>宋体</vt:lpstr>
      <vt:lpstr>Arial</vt:lpstr>
      <vt:lpstr>Symbol</vt:lpstr>
      <vt:lpstr>Times New Roman</vt:lpstr>
      <vt:lpstr>Wingdings</vt:lpstr>
      <vt:lpstr>电子科技大学离散数学课程组</vt:lpstr>
      <vt:lpstr>Equation</vt:lpstr>
      <vt:lpstr>MathType 6.0 Equation</vt:lpstr>
      <vt:lpstr>PowerPoint 演示文稿</vt:lpstr>
      <vt:lpstr>第三篇 二元关系</vt:lpstr>
      <vt:lpstr>关系理论在计算机科学技术中的应用</vt:lpstr>
      <vt:lpstr>内容提要</vt:lpstr>
      <vt:lpstr>教学目标</vt:lpstr>
      <vt:lpstr>第6章 二元关系</vt:lpstr>
      <vt:lpstr>6.1 本章学习要求</vt:lpstr>
      <vt:lpstr>6.2 二元关系</vt:lpstr>
      <vt:lpstr>例6.2.1</vt:lpstr>
      <vt:lpstr>序偶与集合的关系</vt:lpstr>
      <vt:lpstr>N重有序组</vt:lpstr>
      <vt:lpstr>笛卡尔乘积</vt:lpstr>
      <vt:lpstr>例6.2.3</vt:lpstr>
      <vt:lpstr>例6.2.3 解（续）</vt:lpstr>
      <vt:lpstr>注意</vt:lpstr>
      <vt:lpstr>定理6.2.1</vt:lpstr>
      <vt:lpstr>定理6.2.1 分析</vt:lpstr>
      <vt:lpstr>定理6.2.1 证明</vt:lpstr>
      <vt:lpstr>定理6.2.1 证明（续）</vt:lpstr>
      <vt:lpstr>定理6.2.2</vt:lpstr>
      <vt:lpstr>定理6.2.2 证明（续）</vt:lpstr>
      <vt:lpstr>推广</vt:lpstr>
      <vt:lpstr>PowerPoint 演示文稿</vt:lpstr>
      <vt:lpstr>二元关系</vt:lpstr>
      <vt:lpstr>特别</vt:lpstr>
      <vt:lpstr>例6.2.4</vt:lpstr>
      <vt:lpstr>例6.2.4 解（续）</vt:lpstr>
      <vt:lpstr>用图表示关系</vt:lpstr>
      <vt:lpstr>例6.2.5</vt:lpstr>
      <vt:lpstr>例6.2.6</vt:lpstr>
      <vt:lpstr>6.2.3关系的表示法</vt:lpstr>
      <vt:lpstr>2. 关系图法</vt:lpstr>
      <vt:lpstr>关系图法（续）</vt:lpstr>
      <vt:lpstr>例6.2.8</vt:lpstr>
      <vt:lpstr>例6.2.8 (续)</vt:lpstr>
      <vt:lpstr>3. 关系矩阵</vt:lpstr>
      <vt:lpstr>例6.2.9 </vt:lpstr>
      <vt:lpstr>例6.2.9 解 </vt:lpstr>
      <vt:lpstr>布尔矩阵的运算</vt:lpstr>
      <vt:lpstr>布尔矩阵的运算(续)</vt:lpstr>
      <vt:lpstr>例6.2.10</vt:lpstr>
      <vt:lpstr>解</vt:lpstr>
      <vt:lpstr>PowerPoint 演示文稿</vt:lpstr>
      <vt:lpstr>6.2.4  二元关系的难点 </vt:lpstr>
      <vt:lpstr>6.2.5  关系的应用</vt:lpstr>
      <vt:lpstr>例6.2.12</vt:lpstr>
      <vt:lpstr>例6.2.13</vt:lpstr>
      <vt:lpstr>例6.2.14</vt:lpstr>
      <vt:lpstr>6.3 关系的运算</vt:lpstr>
      <vt:lpstr>例6.3.1 </vt:lpstr>
      <vt:lpstr>解</vt:lpstr>
      <vt:lpstr>6.3.1 关系的复合运算</vt:lpstr>
      <vt:lpstr>例6.3.2</vt:lpstr>
      <vt:lpstr>例6.3.3</vt:lpstr>
      <vt:lpstr>例6.3.3(续)</vt:lpstr>
      <vt:lpstr>例6.3.4</vt:lpstr>
      <vt:lpstr>解</vt:lpstr>
      <vt:lpstr>定理6.3.1</vt:lpstr>
      <vt:lpstr>证明</vt:lpstr>
      <vt:lpstr>证明（续）</vt:lpstr>
      <vt:lpstr>定理6.3.2</vt:lpstr>
      <vt:lpstr>证明：4)</vt:lpstr>
      <vt:lpstr>例6.3.5</vt:lpstr>
      <vt:lpstr>解（1）</vt:lpstr>
      <vt:lpstr>解（2）</vt:lpstr>
      <vt:lpstr>说　明</vt:lpstr>
      <vt:lpstr>6.3.2 关系的逆运算</vt:lpstr>
      <vt:lpstr>例6.3.6</vt:lpstr>
      <vt:lpstr>例6.3.6 解</vt:lpstr>
      <vt:lpstr>例6.3.6 解（续）</vt:lpstr>
      <vt:lpstr>注意</vt:lpstr>
      <vt:lpstr>定理6.3.3</vt:lpstr>
      <vt:lpstr>PowerPoint 演示文稿</vt:lpstr>
      <vt:lpstr>定理6.3.4</vt:lpstr>
      <vt:lpstr>6.3.3 关系的幂运算</vt:lpstr>
      <vt:lpstr>例6.3.7</vt:lpstr>
      <vt:lpstr>解</vt:lpstr>
      <vt:lpstr>解（续1）</vt:lpstr>
      <vt:lpstr>解（续2）</vt:lpstr>
      <vt:lpstr>解（续3）</vt:lpstr>
      <vt:lpstr>定理6.3.5</vt:lpstr>
      <vt:lpstr>证明(续1)</vt:lpstr>
      <vt:lpstr>证明(续2)</vt:lpstr>
      <vt:lpstr>证明(续2)</vt:lpstr>
      <vt:lpstr>例</vt:lpstr>
      <vt:lpstr>例（续）：</vt:lpstr>
      <vt:lpstr>例（续）：</vt:lpstr>
      <vt:lpstr>6.3.4  关系运算的难点</vt:lpstr>
      <vt:lpstr>6.3.4  关系运算的难点</vt:lpstr>
      <vt:lpstr>6.3.5关系运算的应用</vt:lpstr>
      <vt:lpstr>分析 </vt:lpstr>
      <vt:lpstr>例6.3.9</vt:lpstr>
      <vt:lpstr>6.4 关系的性质------重点</vt:lpstr>
      <vt:lpstr>6.4.1 关系性质的定义</vt:lpstr>
      <vt:lpstr>符号化</vt:lpstr>
      <vt:lpstr>例6.4.1</vt:lpstr>
      <vt:lpstr>例6.4.1 解</vt:lpstr>
      <vt:lpstr>例6.4.1 解（续）</vt:lpstr>
      <vt:lpstr>结论</vt:lpstr>
      <vt:lpstr>例6.4.2</vt:lpstr>
      <vt:lpstr>2、对称性和反对称性</vt:lpstr>
      <vt:lpstr>符号化</vt:lpstr>
      <vt:lpstr>例6.4.2</vt:lpstr>
      <vt:lpstr>解（1）</vt:lpstr>
      <vt:lpstr>解（2）</vt:lpstr>
      <vt:lpstr>注意</vt:lpstr>
      <vt:lpstr>3、传递性</vt:lpstr>
      <vt:lpstr>例6.4.3</vt:lpstr>
      <vt:lpstr>解</vt:lpstr>
      <vt:lpstr>例6.4.3</vt:lpstr>
      <vt:lpstr>例6.4.5</vt:lpstr>
      <vt:lpstr>例6.4.5(续1)</vt:lpstr>
      <vt:lpstr>例6.4.5(续2)</vt:lpstr>
      <vt:lpstr>总结</vt:lpstr>
      <vt:lpstr>总结</vt:lpstr>
      <vt:lpstr>例6.4.6</vt:lpstr>
      <vt:lpstr>例6.4.7</vt:lpstr>
      <vt:lpstr>例6.4.8</vt:lpstr>
      <vt:lpstr>例</vt:lpstr>
      <vt:lpstr>例6.4.9</vt:lpstr>
      <vt:lpstr>关系性质的证明</vt:lpstr>
      <vt:lpstr>关系性质的证明方法</vt:lpstr>
      <vt:lpstr>关系性质的证明方法(续)</vt:lpstr>
      <vt:lpstr>6.4.2 关系性质的判断定理</vt:lpstr>
      <vt:lpstr>证明（4）</vt:lpstr>
      <vt:lpstr>证明（5）</vt:lpstr>
      <vt:lpstr>6.4.3 关系性质的保守性</vt:lpstr>
      <vt:lpstr>例6.4.10</vt:lpstr>
      <vt:lpstr>例6.4.10 解（续）</vt:lpstr>
      <vt:lpstr>6.4.5关系性质的应用</vt:lpstr>
      <vt:lpstr>例6.4.11 解 </vt:lpstr>
      <vt:lpstr>6.5 关系的闭包运算</vt:lpstr>
      <vt:lpstr>6.5.1关系的闭包</vt:lpstr>
      <vt:lpstr>例6.5.1</vt:lpstr>
      <vt:lpstr>例6.5.1(续)</vt:lpstr>
      <vt:lpstr>例6.5.2</vt:lpstr>
      <vt:lpstr>解</vt:lpstr>
      <vt:lpstr>例6.5.3</vt:lpstr>
      <vt:lpstr>例6.5.3（续）（2）</vt:lpstr>
      <vt:lpstr>总结</vt:lpstr>
      <vt:lpstr>定理6.5.1</vt:lpstr>
      <vt:lpstr>证明(1)</vt:lpstr>
      <vt:lpstr>证明（3）</vt:lpstr>
      <vt:lpstr>证明（3）(续1)</vt:lpstr>
      <vt:lpstr>证明（3）(续2)</vt:lpstr>
      <vt:lpstr>例6.5.4 </vt:lpstr>
      <vt:lpstr>例6.5.4(续)</vt:lpstr>
      <vt:lpstr>6.5.3关系闭包的应用</vt:lpstr>
      <vt:lpstr>例6.5.6 解 </vt:lpstr>
      <vt:lpstr>6.6 本章总结</vt:lpstr>
      <vt:lpstr>习题类型</vt:lpstr>
      <vt:lpstr>习　　题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顾小丰</dc:creator>
  <cp:lastModifiedBy>TOMMY</cp:lastModifiedBy>
  <cp:revision>101</cp:revision>
  <dcterms:created xsi:type="dcterms:W3CDTF">2008-02-21T03:51:14Z</dcterms:created>
  <dcterms:modified xsi:type="dcterms:W3CDTF">2019-07-03T15:24:20Z</dcterms:modified>
</cp:coreProperties>
</file>