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4"/>
  </p:notesMasterIdLst>
  <p:sldIdLst>
    <p:sldId id="256" r:id="rId2"/>
    <p:sldId id="1185" r:id="rId3"/>
    <p:sldId id="1186" r:id="rId4"/>
    <p:sldId id="1187" r:id="rId5"/>
    <p:sldId id="1188" r:id="rId6"/>
    <p:sldId id="1189" r:id="rId7"/>
    <p:sldId id="1276" r:id="rId8"/>
    <p:sldId id="1191" r:id="rId9"/>
    <p:sldId id="1192" r:id="rId10"/>
    <p:sldId id="1193" r:id="rId11"/>
    <p:sldId id="1194" r:id="rId12"/>
    <p:sldId id="1195" r:id="rId13"/>
    <p:sldId id="1196" r:id="rId14"/>
    <p:sldId id="1197" r:id="rId15"/>
    <p:sldId id="1198" r:id="rId16"/>
    <p:sldId id="1199" r:id="rId17"/>
    <p:sldId id="1200" r:id="rId18"/>
    <p:sldId id="1201" r:id="rId19"/>
    <p:sldId id="1202" r:id="rId20"/>
    <p:sldId id="1203" r:id="rId21"/>
    <p:sldId id="1204" r:id="rId22"/>
    <p:sldId id="1205" r:id="rId23"/>
    <p:sldId id="1277" r:id="rId24"/>
    <p:sldId id="1206" r:id="rId25"/>
    <p:sldId id="1207" r:id="rId26"/>
    <p:sldId id="1208" r:id="rId27"/>
    <p:sldId id="1209" r:id="rId28"/>
    <p:sldId id="1210" r:id="rId29"/>
    <p:sldId id="1211" r:id="rId30"/>
    <p:sldId id="1212" r:id="rId31"/>
    <p:sldId id="1213" r:id="rId32"/>
    <p:sldId id="1214" r:id="rId33"/>
    <p:sldId id="1215" r:id="rId34"/>
    <p:sldId id="1216" r:id="rId35"/>
    <p:sldId id="1217" r:id="rId36"/>
    <p:sldId id="1218" r:id="rId37"/>
    <p:sldId id="1219" r:id="rId38"/>
    <p:sldId id="1220" r:id="rId39"/>
    <p:sldId id="1221" r:id="rId40"/>
    <p:sldId id="1223" r:id="rId41"/>
    <p:sldId id="1224" r:id="rId42"/>
    <p:sldId id="1225" r:id="rId43"/>
    <p:sldId id="1226" r:id="rId44"/>
    <p:sldId id="1227" r:id="rId45"/>
    <p:sldId id="1228" r:id="rId46"/>
    <p:sldId id="1229" r:id="rId47"/>
    <p:sldId id="1230" r:id="rId48"/>
    <p:sldId id="1231" r:id="rId49"/>
    <p:sldId id="1232" r:id="rId50"/>
    <p:sldId id="1233" r:id="rId51"/>
    <p:sldId id="1234" r:id="rId52"/>
    <p:sldId id="1278" r:id="rId53"/>
    <p:sldId id="1236" r:id="rId54"/>
    <p:sldId id="1237" r:id="rId55"/>
    <p:sldId id="1238" r:id="rId56"/>
    <p:sldId id="1239" r:id="rId57"/>
    <p:sldId id="1240" r:id="rId58"/>
    <p:sldId id="1241" r:id="rId59"/>
    <p:sldId id="1242" r:id="rId60"/>
    <p:sldId id="1243" r:id="rId61"/>
    <p:sldId id="1244" r:id="rId62"/>
    <p:sldId id="1245" r:id="rId63"/>
    <p:sldId id="1246" r:id="rId64"/>
    <p:sldId id="1247" r:id="rId65"/>
    <p:sldId id="1248" r:id="rId66"/>
    <p:sldId id="1249" r:id="rId67"/>
    <p:sldId id="1250" r:id="rId68"/>
    <p:sldId id="1251" r:id="rId69"/>
    <p:sldId id="1252" r:id="rId70"/>
    <p:sldId id="1253" r:id="rId71"/>
    <p:sldId id="1254" r:id="rId72"/>
    <p:sldId id="1255" r:id="rId73"/>
    <p:sldId id="1256" r:id="rId74"/>
    <p:sldId id="1257" r:id="rId75"/>
    <p:sldId id="1258" r:id="rId76"/>
    <p:sldId id="1259" r:id="rId77"/>
    <p:sldId id="1260" r:id="rId78"/>
    <p:sldId id="1261" r:id="rId79"/>
    <p:sldId id="1262" r:id="rId80"/>
    <p:sldId id="1263" r:id="rId81"/>
    <p:sldId id="1265" r:id="rId82"/>
    <p:sldId id="1266" r:id="rId83"/>
    <p:sldId id="1267" r:id="rId84"/>
    <p:sldId id="1268" r:id="rId85"/>
    <p:sldId id="1269" r:id="rId86"/>
    <p:sldId id="1270" r:id="rId87"/>
    <p:sldId id="1271" r:id="rId88"/>
    <p:sldId id="1272" r:id="rId89"/>
    <p:sldId id="1273" r:id="rId90"/>
    <p:sldId id="1274" r:id="rId91"/>
    <p:sldId id="1275" r:id="rId92"/>
    <p:sldId id="1183" r:id="rId9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  <a:srgbClr val="000000"/>
    <a:srgbClr val="0000FF"/>
    <a:srgbClr val="FF0000"/>
    <a:srgbClr val="99FFCC"/>
    <a:srgbClr val="FFFF66"/>
    <a:srgbClr val="008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8" autoAdjust="0"/>
    <p:restoredTop sz="96913" autoAdjust="0"/>
  </p:normalViewPr>
  <p:slideViewPr>
    <p:cSldViewPr>
      <p:cViewPr varScale="1">
        <p:scale>
          <a:sx n="66" d="100"/>
          <a:sy n="66" d="100"/>
        </p:scale>
        <p:origin x="14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13" Type="http://schemas.openxmlformats.org/officeDocument/2006/relationships/slide" Target="slides/slide54.xml"/><Relationship Id="rId3" Type="http://schemas.openxmlformats.org/officeDocument/2006/relationships/slide" Target="slides/slide9.xml"/><Relationship Id="rId7" Type="http://schemas.openxmlformats.org/officeDocument/2006/relationships/slide" Target="slides/slide18.xml"/><Relationship Id="rId12" Type="http://schemas.openxmlformats.org/officeDocument/2006/relationships/slide" Target="slides/slide39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7.xml"/><Relationship Id="rId11" Type="http://schemas.openxmlformats.org/officeDocument/2006/relationships/slide" Target="slides/slide38.xml"/><Relationship Id="rId5" Type="http://schemas.openxmlformats.org/officeDocument/2006/relationships/slide" Target="slides/slide16.xml"/><Relationship Id="rId10" Type="http://schemas.openxmlformats.org/officeDocument/2006/relationships/slide" Target="slides/slide37.xml"/><Relationship Id="rId4" Type="http://schemas.openxmlformats.org/officeDocument/2006/relationships/slide" Target="slides/slide15.xml"/><Relationship Id="rId9" Type="http://schemas.openxmlformats.org/officeDocument/2006/relationships/slide" Target="slides/slide29.xml"/><Relationship Id="rId14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1FE26A-8458-40F6-962C-9C8FAF39D5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2733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25D5C4E9-C0AD-428D-B4F1-5C805E0EF880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1938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A785303D-69A9-49A4-BBE0-A79229BA9213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7248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 flipH="1">
            <a:off x="1143000" y="2422525"/>
            <a:ext cx="800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009775" y="2425700"/>
            <a:ext cx="0" cy="2746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6732588" cy="549275"/>
          </a:xfrm>
          <a:prstGeom prst="rect">
            <a:avLst/>
          </a:prstGeom>
          <a:solidFill>
            <a:srgbClr val="C302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900" b="1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电子科技大学离散数学课程组</a:t>
            </a:r>
            <a:r>
              <a:rPr lang="en-US" altLang="zh-CN" sz="1900" b="1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1900" b="1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国家精品课程 双语示范课程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763" y="6742113"/>
            <a:ext cx="8599487" cy="71437"/>
          </a:xfrm>
          <a:prstGeom prst="rect">
            <a:avLst/>
          </a:prstGeom>
          <a:solidFill>
            <a:srgbClr val="E8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1113" y="6811963"/>
            <a:ext cx="9140825" cy="73025"/>
          </a:xfrm>
          <a:prstGeom prst="rect">
            <a:avLst/>
          </a:prstGeom>
          <a:solidFill>
            <a:srgbClr val="C956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588" y="6577013"/>
            <a:ext cx="8597900" cy="165100"/>
          </a:xfrm>
          <a:prstGeom prst="rect">
            <a:avLst/>
          </a:prstGeom>
          <a:solidFill>
            <a:srgbClr val="FCC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468313" y="2852738"/>
            <a:ext cx="80645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4149725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1800" b="1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7596188" y="188913"/>
            <a:ext cx="1338262" cy="2189162"/>
            <a:chOff x="4704" y="1885"/>
            <a:chExt cx="843" cy="1379"/>
          </a:xfrm>
        </p:grpSpPr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6" name="Oval 27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9" name="Oval 30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" name="Oval 31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1" name="Oval 32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2" name="Oval 33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Oval 34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4" name="Oval 35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5" name="Oval 36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6" name="Oval 37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7" name="Oval 38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8" name="Oval 39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9" name="Oval 40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40" name="Oval 41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41" name="Oval 42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42" name="Oval 43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7451725" y="0"/>
            <a:ext cx="0" cy="54451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44" name="Picture 47" descr="no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288" y="-14288"/>
            <a:ext cx="2376487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791099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9AC43-F4D3-4965-90E2-3FAC9AA5FD05}" type="datetime1">
              <a:rPr lang="zh-CN" altLang="en-US"/>
              <a:pPr>
                <a:defRPr/>
              </a:pPr>
              <a:t>2019/4/17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926100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552450"/>
            <a:ext cx="80645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341438"/>
            <a:ext cx="3956050" cy="2998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341438"/>
            <a:ext cx="3956050" cy="2998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A20B2-88BC-4B16-B139-AA8D94146726}" type="datetime1">
              <a:rPr lang="zh-CN" altLang="en-US"/>
              <a:pPr>
                <a:defRPr/>
              </a:pPr>
              <a:t>2019/4/17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946510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552450"/>
            <a:ext cx="80645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341438"/>
            <a:ext cx="8064500" cy="1422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188" y="2916238"/>
            <a:ext cx="8064500" cy="1423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0CA2B-9DC5-4A06-B520-2B0D2114FD25}" type="datetime1">
              <a:rPr lang="zh-CN" altLang="en-US"/>
              <a:pPr>
                <a:defRPr/>
              </a:pPr>
              <a:t>2019/4/17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355143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51938" cy="6858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552450"/>
            <a:ext cx="8064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主标题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341438"/>
            <a:ext cx="8064500" cy="2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 主文本标题</a:t>
            </a:r>
          </a:p>
          <a:p>
            <a:pPr lvl="1"/>
            <a:r>
              <a:rPr lang="zh-CN" altLang="en-US" smtClean="0"/>
              <a:t>二级标题</a:t>
            </a:r>
            <a:endParaRPr lang="en-US" altLang="en-US" smtClean="0"/>
          </a:p>
          <a:p>
            <a:pPr lvl="2"/>
            <a:r>
              <a:rPr lang="zh-CN" altLang="en-US" smtClean="0"/>
              <a:t>三级标题</a:t>
            </a:r>
            <a:endParaRPr lang="en-US" altLang="en-US" smtClean="0"/>
          </a:p>
          <a:p>
            <a:pPr lvl="3"/>
            <a:r>
              <a:rPr lang="zh-CN" altLang="en-US" smtClean="0"/>
              <a:t>四级标题</a:t>
            </a:r>
            <a:endParaRPr lang="en-US" altLang="en-US" smtClean="0"/>
          </a:p>
          <a:p>
            <a:pPr lvl="4"/>
            <a:r>
              <a:rPr lang="zh-CN" altLang="en-US" smtClean="0"/>
              <a:t>五级标题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6732588" cy="404813"/>
          </a:xfrm>
          <a:prstGeom prst="rect">
            <a:avLst/>
          </a:prstGeom>
          <a:solidFill>
            <a:srgbClr val="C302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900" b="1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电子科技大学离散数学课程组</a:t>
            </a:r>
            <a:r>
              <a:rPr lang="en-US" altLang="zh-CN" sz="1900" b="1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1900" b="1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国家精品课程 双语示范课程</a:t>
            </a:r>
            <a:endParaRPr lang="en-US" altLang="zh-CN" sz="1900" b="1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763" y="6597650"/>
            <a:ext cx="8312150" cy="260350"/>
          </a:xfrm>
          <a:prstGeom prst="rect">
            <a:avLst/>
          </a:prstGeom>
          <a:solidFill>
            <a:srgbClr val="E8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1113" y="6811963"/>
            <a:ext cx="9140825" cy="73025"/>
          </a:xfrm>
          <a:prstGeom prst="rect">
            <a:avLst/>
          </a:prstGeom>
          <a:solidFill>
            <a:srgbClr val="C956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88" y="6524625"/>
            <a:ext cx="8242300" cy="217488"/>
          </a:xfrm>
          <a:prstGeom prst="rect">
            <a:avLst/>
          </a:prstGeom>
          <a:solidFill>
            <a:srgbClr val="FCC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7740650" y="6475413"/>
            <a:ext cx="1330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altLang="zh-CN" sz="2400" b="1" smtClean="0">
                <a:solidFill>
                  <a:srgbClr val="000099"/>
                </a:solidFill>
              </a:rPr>
              <a:t>92-</a:t>
            </a:r>
            <a:fld id="{4B21D58E-D19C-457B-8614-0CD5BA6F5A90}" type="slidenum">
              <a:rPr lang="en-US" altLang="zh-CN" sz="2400" b="1" smtClean="0">
                <a:solidFill>
                  <a:srgbClr val="000099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2400" b="1" smtClean="0">
              <a:solidFill>
                <a:srgbClr val="000099"/>
              </a:solidFill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 flipV="1">
            <a:off x="611188" y="1233488"/>
            <a:ext cx="80645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484438" y="0"/>
            <a:ext cx="217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1800" b="1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6" name="Picture 14" descr="no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0" y="0"/>
            <a:ext cx="24495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2879" name="Rectangle 1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12725" y="6450013"/>
            <a:ext cx="15128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71D65CEC-99A5-4A2F-8628-FB61C20E5C8B}" type="datetime1">
              <a:rPr lang="zh-CN" altLang="en-US"/>
              <a:pPr>
                <a:defRPr/>
              </a:pPr>
              <a:t>2019/4/17</a:t>
            </a:fld>
            <a:endParaRPr lang="en-US" altLang="zh-CN"/>
          </a:p>
        </p:txBody>
      </p:sp>
      <p:sp>
        <p:nvSpPr>
          <p:cNvPr id="1038" name="AutoShape 1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4030663" y="6451600"/>
            <a:ext cx="539750" cy="360363"/>
          </a:xfrm>
          <a:prstGeom prst="actionButtonBackPrevious">
            <a:avLst/>
          </a:prstGeom>
          <a:solidFill>
            <a:srgbClr val="FFFF66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9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4751388" y="6451600"/>
            <a:ext cx="539750" cy="360363"/>
          </a:xfrm>
          <a:prstGeom prst="actionButtonForwardNext">
            <a:avLst/>
          </a:prstGeom>
          <a:solidFill>
            <a:srgbClr val="FFFF66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40" name="AutoShape 20">
            <a:hlinkClick r:id="" action="ppaction://hlinkshowjump?jump=firstslide" highlightClick="1"/>
          </p:cNvPr>
          <p:cNvSpPr>
            <a:spLocks noChangeArrowheads="1"/>
          </p:cNvSpPr>
          <p:nvPr userDrawn="1"/>
        </p:nvSpPr>
        <p:spPr bwMode="auto">
          <a:xfrm>
            <a:off x="3311525" y="6451600"/>
            <a:ext cx="539750" cy="360363"/>
          </a:xfrm>
          <a:prstGeom prst="actionButtonBeginning">
            <a:avLst/>
          </a:prstGeom>
          <a:solidFill>
            <a:srgbClr val="FFFF66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41" name="AutoShape 21">
            <a:hlinkClick r:id="" action="ppaction://hlinkshowjump?jump=lastslide" highlightClick="1"/>
          </p:cNvPr>
          <p:cNvSpPr>
            <a:spLocks noChangeArrowheads="1"/>
          </p:cNvSpPr>
          <p:nvPr userDrawn="1"/>
        </p:nvSpPr>
        <p:spPr bwMode="auto">
          <a:xfrm>
            <a:off x="5472113" y="6453188"/>
            <a:ext cx="539750" cy="360362"/>
          </a:xfrm>
          <a:prstGeom prst="actionButtonEnd">
            <a:avLst/>
          </a:prstGeom>
          <a:solidFill>
            <a:srgbClr val="FFFF66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0" r:id="rId2"/>
    <p:sldLayoutId id="2147483761" r:id="rId3"/>
    <p:sldLayoutId id="2147483762" r:id="rId4"/>
  </p:sldLayoutIdLst>
  <p:transition spd="med">
    <p:rand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–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•"/>
        <a:defRPr sz="2800" b="1">
          <a:solidFill>
            <a:srgbClr val="000000"/>
          </a:solidFill>
          <a:latin typeface="+mn-lt"/>
          <a:ea typeface="+mn-ea"/>
        </a:defRPr>
      </a:lvl3pPr>
      <a:lvl4pPr marL="1600200" indent="-2286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Char char="–"/>
        <a:defRPr sz="2800" b="1">
          <a:solidFill>
            <a:srgbClr val="000000"/>
          </a:solidFill>
          <a:latin typeface="+mn-lt"/>
          <a:ea typeface="+mn-ea"/>
        </a:defRPr>
      </a:lvl4pPr>
      <a:lvl5pPr marL="2057400" indent="-2286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Char char="»"/>
        <a:defRPr sz="2800" b="1">
          <a:solidFill>
            <a:srgbClr val="000000"/>
          </a:solidFill>
          <a:latin typeface="+mn-lt"/>
          <a:ea typeface="+mn-ea"/>
        </a:defRPr>
      </a:lvl5pPr>
      <a:lvl6pPr marL="25146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defRPr sz="2800" b="1">
          <a:solidFill>
            <a:srgbClr val="000000"/>
          </a:solidFill>
          <a:latin typeface="+mn-lt"/>
          <a:ea typeface="+mn-ea"/>
        </a:defRPr>
      </a:lvl6pPr>
      <a:lvl7pPr marL="29718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defRPr sz="2800" b="1">
          <a:solidFill>
            <a:srgbClr val="000000"/>
          </a:solidFill>
          <a:latin typeface="+mn-lt"/>
          <a:ea typeface="+mn-ea"/>
        </a:defRPr>
      </a:lvl7pPr>
      <a:lvl8pPr marL="34290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defRPr sz="2800" b="1">
          <a:solidFill>
            <a:srgbClr val="000000"/>
          </a:solidFill>
          <a:latin typeface="+mn-lt"/>
          <a:ea typeface="+mn-ea"/>
        </a:defRPr>
      </a:lvl8pPr>
      <a:lvl9pPr marL="38862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defRPr sz="28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1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5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gray">
          <a:xfrm>
            <a:off x="684213" y="1336675"/>
            <a:ext cx="62642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95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 散 数 学</a:t>
            </a:r>
          </a:p>
        </p:txBody>
      </p:sp>
      <p:sp>
        <p:nvSpPr>
          <p:cNvPr id="4099" name="Text Box 11"/>
          <p:cNvSpPr txBox="1">
            <a:spLocks noChangeArrowheads="1"/>
          </p:cNvSpPr>
          <p:nvPr/>
        </p:nvSpPr>
        <p:spPr bwMode="auto">
          <a:xfrm>
            <a:off x="1868488" y="5811838"/>
            <a:ext cx="5400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fld id="{94C154C9-8AAD-4A21-84BA-86E4944E3D3D}" type="datetime3">
              <a:rPr lang="zh-CN" altLang="en-US" sz="360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t>2019年4月17日星期三</a:t>
            </a:fld>
            <a:endParaRPr lang="zh-CN" altLang="en-US" sz="3600">
              <a:solidFill>
                <a:schemeClr val="fol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gray">
          <a:xfrm>
            <a:off x="396875" y="3732213"/>
            <a:ext cx="309562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电子科技大学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gray">
          <a:xfrm>
            <a:off x="3636963" y="3541713"/>
            <a:ext cx="3671887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di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计算机科学与工程学院</a:t>
            </a:r>
          </a:p>
          <a:p>
            <a:pPr algn="di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信息与软件工程学院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FFEEAC7-4B8E-4F1C-ABEF-4C627535EC21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从例</a:t>
            </a:r>
            <a:r>
              <a:rPr lang="en-US" altLang="zh-CN" smtClean="0"/>
              <a:t>7.2.2</a:t>
            </a:r>
            <a:r>
              <a:rPr lang="zh-CN" altLang="en-US" smtClean="0"/>
              <a:t>可以看出</a:t>
            </a:r>
          </a:p>
        </p:txBody>
      </p:sp>
      <p:sp>
        <p:nvSpPr>
          <p:cNvPr id="167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897812" cy="257175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关系</a:t>
            </a:r>
            <a:r>
              <a:rPr lang="en-US" altLang="zh-CN" smtClean="0"/>
              <a:t>R</a:t>
            </a:r>
            <a:r>
              <a:rPr lang="zh-CN" altLang="en-US" smtClean="0"/>
              <a:t>将集合</a:t>
            </a:r>
            <a:r>
              <a:rPr lang="en-US" altLang="zh-CN" smtClean="0"/>
              <a:t>A</a:t>
            </a:r>
            <a:r>
              <a:rPr lang="zh-CN" altLang="en-US" smtClean="0"/>
              <a:t>分成了如下的</a:t>
            </a:r>
            <a:r>
              <a:rPr lang="en-US" altLang="zh-CN" smtClean="0"/>
              <a:t>12</a:t>
            </a:r>
            <a:r>
              <a:rPr lang="zh-CN" altLang="en-US" smtClean="0"/>
              <a:t>个子集：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{0,12}</a:t>
            </a:r>
            <a:r>
              <a:rPr lang="zh-CN" altLang="en-US" smtClean="0"/>
              <a:t>，</a:t>
            </a:r>
            <a:r>
              <a:rPr lang="en-US" altLang="zh-CN" smtClean="0"/>
              <a:t>{1,13}</a:t>
            </a:r>
            <a:r>
              <a:rPr lang="zh-CN" altLang="en-US" smtClean="0"/>
              <a:t>，</a:t>
            </a:r>
            <a:r>
              <a:rPr lang="en-US" altLang="zh-CN" smtClean="0"/>
              <a:t>{2,14}</a:t>
            </a:r>
            <a:r>
              <a:rPr lang="zh-CN" altLang="en-US" smtClean="0"/>
              <a:t>，</a:t>
            </a:r>
            <a:r>
              <a:rPr lang="en-US" altLang="zh-CN" smtClean="0"/>
              <a:t>{3,15}</a:t>
            </a:r>
            <a:r>
              <a:rPr lang="zh-CN" altLang="en-US" smtClean="0"/>
              <a:t>，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{4,16}</a:t>
            </a:r>
            <a:r>
              <a:rPr lang="zh-CN" altLang="en-US" smtClean="0"/>
              <a:t>，</a:t>
            </a:r>
            <a:r>
              <a:rPr lang="en-US" altLang="zh-CN" smtClean="0"/>
              <a:t>{5,17}</a:t>
            </a:r>
            <a:r>
              <a:rPr lang="zh-CN" altLang="en-US" smtClean="0"/>
              <a:t>，</a:t>
            </a:r>
            <a:r>
              <a:rPr lang="en-US" altLang="zh-CN" smtClean="0"/>
              <a:t>{6,18}</a:t>
            </a:r>
            <a:r>
              <a:rPr lang="zh-CN" altLang="en-US" smtClean="0"/>
              <a:t>，</a:t>
            </a:r>
            <a:r>
              <a:rPr lang="en-US" altLang="zh-CN" smtClean="0"/>
              <a:t>{7,19}</a:t>
            </a:r>
            <a:r>
              <a:rPr lang="zh-CN" altLang="en-US" smtClean="0"/>
              <a:t>，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{8,20}</a:t>
            </a:r>
            <a:r>
              <a:rPr lang="zh-CN" altLang="en-US" smtClean="0"/>
              <a:t>，</a:t>
            </a:r>
            <a:r>
              <a:rPr lang="en-US" altLang="zh-CN" smtClean="0"/>
              <a:t>{9,21}</a:t>
            </a:r>
            <a:r>
              <a:rPr lang="zh-CN" altLang="en-US" smtClean="0"/>
              <a:t>，</a:t>
            </a:r>
            <a:r>
              <a:rPr lang="en-US" altLang="zh-CN" smtClean="0"/>
              <a:t>{10,22}</a:t>
            </a:r>
            <a:r>
              <a:rPr lang="zh-CN" altLang="en-US" smtClean="0"/>
              <a:t>，</a:t>
            </a:r>
            <a:r>
              <a:rPr lang="en-US" altLang="zh-CN" smtClean="0"/>
              <a:t>{11,23}</a:t>
            </a:r>
            <a:r>
              <a:rPr lang="zh-CN" altLang="en-US" smtClean="0"/>
              <a:t> 。</a:t>
            </a:r>
          </a:p>
        </p:txBody>
      </p:sp>
      <p:sp>
        <p:nvSpPr>
          <p:cNvPr id="1675268" name="Rectangle 4"/>
          <p:cNvSpPr>
            <a:spLocks noChangeArrowheads="1"/>
          </p:cNvSpPr>
          <p:nvPr/>
        </p:nvSpPr>
        <p:spPr bwMode="auto">
          <a:xfrm>
            <a:off x="900113" y="4364038"/>
            <a:ext cx="6983412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kumimoji="1" lang="zh-CN" altLang="en-US">
                <a:solidFill>
                  <a:schemeClr val="accent2"/>
                </a:solidFill>
              </a:rPr>
              <a:t>这</a:t>
            </a:r>
            <a:r>
              <a:rPr kumimoji="1" lang="en-US" altLang="zh-CN">
                <a:solidFill>
                  <a:schemeClr val="accent2"/>
                </a:solidFill>
              </a:rPr>
              <a:t>12</a:t>
            </a:r>
            <a:r>
              <a:rPr kumimoji="1" lang="zh-CN" altLang="en-US">
                <a:solidFill>
                  <a:schemeClr val="accent2"/>
                </a:solidFill>
              </a:rPr>
              <a:t>个</a:t>
            </a:r>
            <a:r>
              <a:rPr kumimoji="1" lang="en-US" altLang="zh-CN">
                <a:solidFill>
                  <a:schemeClr val="accent2"/>
                </a:solidFill>
              </a:rPr>
              <a:t>A</a:t>
            </a:r>
            <a:r>
              <a:rPr kumimoji="1" lang="zh-CN" altLang="en-US">
                <a:solidFill>
                  <a:schemeClr val="accent2"/>
                </a:solidFill>
              </a:rPr>
              <a:t>的子集具有</a:t>
            </a:r>
            <a:r>
              <a:rPr kumimoji="1" lang="zh-CN" altLang="en-US">
                <a:solidFill>
                  <a:srgbClr val="0000FF"/>
                </a:solidFill>
              </a:rPr>
              <a:t>如下特点</a:t>
            </a:r>
            <a:r>
              <a:rPr kumimoji="1" lang="zh-CN" altLang="en-US">
                <a:solidFill>
                  <a:schemeClr val="tx1"/>
                </a:solidFill>
              </a:rPr>
              <a:t>：</a:t>
            </a:r>
          </a:p>
          <a:p>
            <a:pPr algn="l" eaLnBrk="1" hangingPunct="1">
              <a:buClrTx/>
              <a:buFontTx/>
              <a:buNone/>
            </a:pPr>
            <a:r>
              <a:rPr kumimoji="1" lang="en-US" altLang="zh-CN">
                <a:solidFill>
                  <a:srgbClr val="0000FF"/>
                </a:solidFill>
              </a:rPr>
              <a:t>1</a:t>
            </a:r>
            <a:r>
              <a:rPr kumimoji="1" lang="zh-CN" altLang="en-US">
                <a:solidFill>
                  <a:srgbClr val="0000FF"/>
                </a:solidFill>
              </a:rPr>
              <a:t>、在同一个子集中的元素之间都有关系</a:t>
            </a:r>
            <a:r>
              <a:rPr kumimoji="1" lang="en-US" altLang="zh-CN">
                <a:solidFill>
                  <a:srgbClr val="0000FF"/>
                </a:solidFill>
              </a:rPr>
              <a:t>R</a:t>
            </a:r>
            <a:r>
              <a:rPr kumimoji="1" lang="zh-CN" altLang="en-US">
                <a:solidFill>
                  <a:srgbClr val="0000FF"/>
                </a:solidFill>
              </a:rPr>
              <a:t>；</a:t>
            </a:r>
          </a:p>
          <a:p>
            <a:pPr algn="l" eaLnBrk="1" hangingPunct="1">
              <a:buClrTx/>
              <a:buFontTx/>
              <a:buNone/>
            </a:pPr>
            <a:r>
              <a:rPr kumimoji="1" lang="en-US" altLang="zh-CN">
                <a:solidFill>
                  <a:srgbClr val="0000FF"/>
                </a:solidFill>
              </a:rPr>
              <a:t>2</a:t>
            </a:r>
            <a:r>
              <a:rPr kumimoji="1" lang="zh-CN" altLang="en-US">
                <a:solidFill>
                  <a:srgbClr val="0000FF"/>
                </a:solidFill>
              </a:rPr>
              <a:t>、不同子集的元素之间无关系</a:t>
            </a:r>
            <a:r>
              <a:rPr kumimoji="1" lang="en-US" altLang="zh-CN">
                <a:solidFill>
                  <a:srgbClr val="0000FF"/>
                </a:solidFill>
              </a:rPr>
              <a:t>R</a:t>
            </a:r>
            <a:r>
              <a:rPr kumimoji="1" lang="zh-CN" altLang="en-US">
                <a:solidFill>
                  <a:srgbClr val="0000FF"/>
                </a:solidFill>
              </a:rPr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7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7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7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7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7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7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7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7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7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7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267" grpId="0" build="p" autoUpdateAnimBg="0"/>
      <p:bldP spid="167526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092DE2C-86D1-4E32-A88E-CBDCFC261539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14363"/>
            <a:ext cx="7886700" cy="496887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7.2.3</a:t>
            </a:r>
          </a:p>
        </p:txBody>
      </p:sp>
      <p:sp>
        <p:nvSpPr>
          <p:cNvPr id="1676291" name="Rectangle 3"/>
          <p:cNvSpPr>
            <a:spLocks noChangeArrowheads="1"/>
          </p:cNvSpPr>
          <p:nvPr/>
        </p:nvSpPr>
        <p:spPr bwMode="auto">
          <a:xfrm>
            <a:off x="619125" y="1341438"/>
            <a:ext cx="80645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为正整数，考虑整数集合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Z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上的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整除关系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如下：</a:t>
            </a:r>
          </a:p>
          <a:p>
            <a:pPr algn="ctr" eaLnBrk="1" hangingPunct="1">
              <a:lnSpc>
                <a:spcPct val="120000"/>
              </a:lnSpc>
              <a:defRPr/>
            </a:pPr>
            <a:r>
              <a:rPr kumimoji="1"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R={&lt;x,y&gt;|{x,y∈Z}∧(n|(x-y))}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证明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R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是一个等价关系。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676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21663" cy="4194175"/>
          </a:xfrm>
        </p:spPr>
        <p:txBody>
          <a:bodyPr/>
          <a:lstStyle/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CC00CC"/>
                </a:solidFill>
              </a:rPr>
              <a:t>证明 </a:t>
            </a:r>
            <a:r>
              <a:rPr lang="en-US" altLang="zh-CN" smtClean="0">
                <a:solidFill>
                  <a:srgbClr val="0000FF"/>
                </a:solidFill>
              </a:rPr>
              <a:t>(1)</a:t>
            </a:r>
            <a:r>
              <a:rPr lang="zh-CN" altLang="en-US" smtClean="0"/>
              <a:t>　对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任意</a:t>
            </a:r>
            <a:r>
              <a:rPr lang="en-US" altLang="zh-CN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mtClean="0">
                <a:solidFill>
                  <a:srgbClr val="0000FF"/>
                </a:solidFill>
              </a:rPr>
              <a:t>Z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zh-CN" altLang="en-US" smtClean="0">
                <a:solidFill>
                  <a:schemeClr val="tx1"/>
                </a:solidFill>
              </a:rPr>
              <a:t>有</a:t>
            </a:r>
            <a:r>
              <a:rPr lang="en-US" altLang="zh-CN" smtClean="0">
                <a:solidFill>
                  <a:schemeClr val="tx1"/>
                </a:solidFill>
              </a:rPr>
              <a:t>n|(x-x)</a:t>
            </a:r>
            <a:r>
              <a:rPr lang="zh-CN" altLang="en-US" smtClean="0">
                <a:solidFill>
                  <a:schemeClr val="tx1"/>
                </a:solidFill>
              </a:rPr>
              <a:t>，</a:t>
            </a:r>
            <a:r>
              <a:rPr lang="zh-CN" altLang="en-US" smtClean="0"/>
              <a:t>所以</a:t>
            </a:r>
            <a:r>
              <a:rPr lang="en-US" altLang="zh-CN" smtClean="0">
                <a:solidFill>
                  <a:srgbClr val="0000FF"/>
                </a:solidFill>
              </a:rPr>
              <a:t>&lt;x,x&gt;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mtClean="0">
                <a:solidFill>
                  <a:srgbClr val="0000FF"/>
                </a:solidFill>
              </a:rPr>
              <a:t>R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zh-CN" altLang="en-US" smtClean="0"/>
              <a:t>即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zh-CN" altLang="en-US" smtClean="0">
                <a:solidFill>
                  <a:srgbClr val="FF0000"/>
                </a:solidFill>
              </a:rPr>
              <a:t>是自反的。</a:t>
            </a:r>
          </a:p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(2)</a:t>
            </a:r>
            <a:r>
              <a:rPr lang="zh-CN" altLang="en-US" smtClean="0"/>
              <a:t>　对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任意</a:t>
            </a:r>
            <a:r>
              <a:rPr lang="en-US" altLang="zh-CN" smtClean="0">
                <a:solidFill>
                  <a:srgbClr val="0000FF"/>
                </a:solidFill>
              </a:rPr>
              <a:t>x,y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mtClean="0">
                <a:solidFill>
                  <a:srgbClr val="0000FF"/>
                </a:solidFill>
              </a:rPr>
              <a:t>Z</a:t>
            </a:r>
            <a:r>
              <a:rPr lang="zh-CN" altLang="en-US" smtClean="0">
                <a:solidFill>
                  <a:srgbClr val="0000FF"/>
                </a:solidFill>
              </a:rPr>
              <a:t>，若</a:t>
            </a:r>
            <a:r>
              <a:rPr lang="en-US" altLang="zh-CN" smtClean="0">
                <a:solidFill>
                  <a:srgbClr val="0000FF"/>
                </a:solidFill>
              </a:rPr>
              <a:t>&lt;x,y&gt;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mtClean="0">
                <a:solidFill>
                  <a:srgbClr val="0000FF"/>
                </a:solidFill>
              </a:rPr>
              <a:t>R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zh-CN" altLang="en-US" smtClean="0"/>
              <a:t>即</a:t>
            </a:r>
            <a:r>
              <a:rPr lang="en-US" altLang="zh-CN" smtClean="0"/>
              <a:t>n|(x-y)</a:t>
            </a:r>
            <a:r>
              <a:rPr lang="zh-CN" altLang="en-US" smtClean="0"/>
              <a:t>，所以</a:t>
            </a:r>
          </a:p>
          <a:p>
            <a:pPr marL="914400" lvl="1" indent="-4572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/>
              <a:t>n|(y-x)</a:t>
            </a:r>
            <a:r>
              <a:rPr lang="zh-CN" altLang="en-US" smtClean="0"/>
              <a:t>，所以，</a:t>
            </a:r>
            <a:r>
              <a:rPr lang="en-US" altLang="zh-CN" smtClean="0">
                <a:solidFill>
                  <a:srgbClr val="0000FF"/>
                </a:solidFill>
              </a:rPr>
              <a:t>&lt;y,x&gt;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mtClean="0">
                <a:solidFill>
                  <a:srgbClr val="0000FF"/>
                </a:solidFill>
              </a:rPr>
              <a:t>R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zh-CN" altLang="en-US" smtClean="0"/>
              <a:t>即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zh-CN" altLang="en-US" smtClean="0">
                <a:solidFill>
                  <a:srgbClr val="FF0000"/>
                </a:solidFill>
              </a:rPr>
              <a:t>是对称的</a:t>
            </a:r>
            <a:r>
              <a:rPr lang="zh-CN" altLang="en-US" smtClean="0"/>
              <a:t>。</a:t>
            </a:r>
          </a:p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(3)</a:t>
            </a:r>
            <a:r>
              <a:rPr lang="zh-CN" altLang="en-US" smtClean="0"/>
              <a:t>　对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任意</a:t>
            </a:r>
            <a:r>
              <a:rPr lang="en-US" altLang="zh-CN" smtClean="0">
                <a:solidFill>
                  <a:srgbClr val="0000FF"/>
                </a:solidFill>
              </a:rPr>
              <a:t>x,y,z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mtClean="0">
                <a:solidFill>
                  <a:srgbClr val="0000FF"/>
                </a:solidFill>
              </a:rPr>
              <a:t>Z</a:t>
            </a:r>
            <a:r>
              <a:rPr lang="zh-CN" altLang="en-US" smtClean="0">
                <a:solidFill>
                  <a:srgbClr val="0000FF"/>
                </a:solidFill>
              </a:rPr>
              <a:t>，若</a:t>
            </a:r>
            <a:r>
              <a:rPr lang="en-US" altLang="zh-CN" smtClean="0">
                <a:solidFill>
                  <a:srgbClr val="0000FF"/>
                </a:solidFill>
              </a:rPr>
              <a:t>&lt;x,y&gt;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mtClean="0">
                <a:solidFill>
                  <a:srgbClr val="0000FF"/>
                </a:solidFill>
              </a:rPr>
              <a:t>R</a:t>
            </a:r>
            <a:r>
              <a:rPr lang="zh-CN" altLang="en-US" smtClean="0">
                <a:solidFill>
                  <a:srgbClr val="0000FF"/>
                </a:solidFill>
              </a:rPr>
              <a:t>且</a:t>
            </a:r>
            <a:r>
              <a:rPr lang="en-US" altLang="zh-CN" smtClean="0">
                <a:solidFill>
                  <a:srgbClr val="0000FF"/>
                </a:solidFill>
              </a:rPr>
              <a:t>&lt;y,z&gt;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mtClean="0">
                <a:solidFill>
                  <a:srgbClr val="0000FF"/>
                </a:solidFill>
              </a:rPr>
              <a:t>R</a:t>
            </a:r>
            <a:r>
              <a:rPr lang="zh-CN" altLang="en-US" smtClean="0"/>
              <a:t>，有</a:t>
            </a:r>
            <a:r>
              <a:rPr lang="en-US" altLang="zh-CN" smtClean="0"/>
              <a:t>n|(x-y)</a:t>
            </a:r>
            <a:r>
              <a:rPr lang="zh-CN" altLang="en-US" smtClean="0"/>
              <a:t>且</a:t>
            </a:r>
            <a:r>
              <a:rPr lang="en-US" altLang="zh-CN" smtClean="0"/>
              <a:t>n|(y-z)</a:t>
            </a:r>
            <a:r>
              <a:rPr lang="zh-CN" altLang="en-US" smtClean="0"/>
              <a:t>，所以由</a:t>
            </a:r>
            <a:r>
              <a:rPr lang="en-US" altLang="zh-CN" smtClean="0"/>
              <a:t>(x-z)=(x-y)+(y-z)</a:t>
            </a:r>
            <a:r>
              <a:rPr lang="zh-CN" altLang="en-US" smtClean="0"/>
              <a:t>得</a:t>
            </a:r>
            <a:r>
              <a:rPr lang="en-US" altLang="zh-CN" smtClean="0"/>
              <a:t>n|(x-z)</a:t>
            </a:r>
            <a:r>
              <a:rPr lang="zh-CN" altLang="en-US" smtClean="0"/>
              <a:t>，所以，</a:t>
            </a:r>
            <a:r>
              <a:rPr lang="en-US" altLang="zh-CN" smtClean="0">
                <a:solidFill>
                  <a:srgbClr val="0000FF"/>
                </a:solidFill>
              </a:rPr>
              <a:t>&lt;x,z&gt;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mtClean="0">
                <a:solidFill>
                  <a:srgbClr val="0000FF"/>
                </a:solidFill>
              </a:rPr>
              <a:t>R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zh-CN" altLang="en-US" smtClean="0"/>
              <a:t>即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zh-CN" altLang="en-US" smtClean="0">
                <a:solidFill>
                  <a:srgbClr val="FF0000"/>
                </a:solidFill>
              </a:rPr>
              <a:t>是传递</a:t>
            </a:r>
            <a:r>
              <a:rPr lang="zh-CN" altLang="en-US" smtClean="0"/>
              <a:t>的。</a:t>
            </a:r>
          </a:p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由</a:t>
            </a:r>
            <a:r>
              <a:rPr lang="en-US" altLang="zh-CN" smtClean="0"/>
              <a:t>(1)</a:t>
            </a:r>
            <a:r>
              <a:rPr lang="zh-CN" altLang="en-US" smtClean="0"/>
              <a:t>、</a:t>
            </a:r>
            <a:r>
              <a:rPr lang="en-US" altLang="zh-CN" smtClean="0"/>
              <a:t>(2)</a:t>
            </a:r>
            <a:r>
              <a:rPr lang="zh-CN" altLang="en-US" smtClean="0"/>
              <a:t>、</a:t>
            </a:r>
            <a:r>
              <a:rPr lang="en-US" altLang="zh-CN" smtClean="0"/>
              <a:t>(3)</a:t>
            </a:r>
            <a:r>
              <a:rPr lang="zh-CN" altLang="en-US" smtClean="0"/>
              <a:t>知，</a:t>
            </a:r>
            <a:r>
              <a:rPr lang="en-US" altLang="zh-CN" smtClean="0"/>
              <a:t>R</a:t>
            </a:r>
            <a:r>
              <a:rPr lang="zh-CN" altLang="en-US" smtClean="0"/>
              <a:t>是</a:t>
            </a:r>
            <a:r>
              <a:rPr lang="en-US" altLang="zh-CN" smtClean="0"/>
              <a:t>Z</a:t>
            </a:r>
            <a:r>
              <a:rPr lang="zh-CN" altLang="en-US" smtClean="0"/>
              <a:t>上的等价关系。</a:t>
            </a:r>
          </a:p>
        </p:txBody>
      </p:sp>
      <p:sp>
        <p:nvSpPr>
          <p:cNvPr id="1676293" name="Rectangle 5"/>
          <p:cNvSpPr>
            <a:spLocks noChangeArrowheads="1"/>
          </p:cNvSpPr>
          <p:nvPr/>
        </p:nvSpPr>
        <p:spPr bwMode="auto">
          <a:xfrm>
            <a:off x="590550" y="3559175"/>
            <a:ext cx="8064500" cy="27717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/>
        </p:spPr>
        <p:txBody>
          <a:bodyPr tIns="360000" bIns="3600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事实上，对任意正整数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，整数集合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Z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的任意非空子集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上的关系</a:t>
            </a:r>
          </a:p>
          <a:p>
            <a:pPr algn="ctr" eaLnBrk="1" hangingPunct="1">
              <a:lnSpc>
                <a:spcPct val="120000"/>
              </a:lnSpc>
              <a:defRPr/>
            </a:pPr>
            <a:r>
              <a:rPr kumimoji="1"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R={&lt;x,y&gt;|{x,y∈A}∧(n|(x-y))}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都是等价关系。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7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7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7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76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76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67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67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67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76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76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76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76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76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76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76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76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76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76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76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76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6291" grpId="0" build="allAtOnce"/>
      <p:bldP spid="1676291" grpId="1" build="allAtOnce"/>
      <p:bldP spid="1676292" grpId="0" build="p" autoUpdateAnimBg="0"/>
      <p:bldP spid="16762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E63245F-BED4-4725-96CB-824FC9540AFD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52450"/>
            <a:ext cx="8048625" cy="585788"/>
          </a:xfrm>
        </p:spPr>
        <p:txBody>
          <a:bodyPr/>
          <a:lstStyle/>
          <a:p>
            <a:pPr eaLnBrk="1" hangingPunct="1"/>
            <a:r>
              <a:rPr lang="zh-CN" altLang="en-US" smtClean="0"/>
              <a:t>以</a:t>
            </a:r>
            <a:r>
              <a:rPr lang="en-US" altLang="zh-CN" smtClean="0"/>
              <a:t>n</a:t>
            </a:r>
            <a:r>
              <a:rPr lang="zh-CN" altLang="en-US" smtClean="0"/>
              <a:t>为模的同余关系</a:t>
            </a:r>
          </a:p>
        </p:txBody>
      </p:sp>
      <p:sp>
        <p:nvSpPr>
          <p:cNvPr id="167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81113"/>
            <a:ext cx="8208963" cy="526097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    上述</a:t>
            </a:r>
            <a:r>
              <a:rPr lang="en-US" altLang="zh-CN" smtClean="0"/>
              <a:t>R</a:t>
            </a:r>
            <a:r>
              <a:rPr lang="zh-CN" altLang="en-US" smtClean="0"/>
              <a:t>称为</a:t>
            </a:r>
            <a:r>
              <a:rPr lang="en-US" altLang="zh-CN" smtClean="0"/>
              <a:t>Z</a:t>
            </a:r>
            <a:r>
              <a:rPr lang="zh-CN" altLang="en-US" smtClean="0"/>
              <a:t>上</a:t>
            </a:r>
            <a:r>
              <a:rPr lang="zh-CN" altLang="en-US" smtClean="0">
                <a:solidFill>
                  <a:srgbClr val="FF0000"/>
                </a:solidFill>
              </a:rPr>
              <a:t>以</a:t>
            </a:r>
            <a:r>
              <a:rPr lang="en-US" altLang="zh-CN" smtClean="0">
                <a:solidFill>
                  <a:srgbClr val="FF0000"/>
                </a:solidFill>
              </a:rPr>
              <a:t>n</a:t>
            </a:r>
            <a:r>
              <a:rPr lang="zh-CN" altLang="en-US" smtClean="0">
                <a:solidFill>
                  <a:srgbClr val="FF0000"/>
                </a:solidFill>
              </a:rPr>
              <a:t>为模的同余关系</a:t>
            </a:r>
            <a:r>
              <a:rPr lang="en-US" altLang="zh-CN" smtClean="0"/>
              <a:t>(Congruence Relation)</a:t>
            </a:r>
            <a:r>
              <a:rPr lang="zh-CN" altLang="en-US" smtClean="0"/>
              <a:t>，记</a:t>
            </a:r>
            <a:r>
              <a:rPr lang="en-US" altLang="zh-CN" smtClean="0"/>
              <a:t>xRy</a:t>
            </a:r>
            <a:r>
              <a:rPr lang="zh-CN" altLang="en-US" smtClean="0"/>
              <a:t>为</a:t>
            </a:r>
          </a:p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x</a:t>
            </a:r>
            <a:r>
              <a:rPr lang="zh-CN" altLang="en-US" smtClean="0">
                <a:solidFill>
                  <a:srgbClr val="0000FF"/>
                </a:solidFill>
              </a:rPr>
              <a:t>＝</a:t>
            </a:r>
            <a:r>
              <a:rPr lang="en-US" altLang="zh-CN" smtClean="0">
                <a:solidFill>
                  <a:srgbClr val="0000FF"/>
                </a:solidFill>
              </a:rPr>
              <a:t>y(mod n)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称为</a:t>
            </a:r>
            <a:r>
              <a:rPr lang="zh-CN" altLang="en-US" smtClean="0">
                <a:solidFill>
                  <a:srgbClr val="FF0000"/>
                </a:solidFill>
              </a:rPr>
              <a:t>同余式</a:t>
            </a:r>
            <a:r>
              <a:rPr lang="zh-CN" altLang="en-US" smtClean="0"/>
              <a:t>。如用</a:t>
            </a:r>
            <a:r>
              <a:rPr lang="en-US" altLang="zh-CN" smtClean="0"/>
              <a:t>res</a:t>
            </a:r>
            <a:r>
              <a:rPr lang="en-US" altLang="zh-CN" baseline="-30000" smtClean="0"/>
              <a:t>n</a:t>
            </a:r>
            <a:r>
              <a:rPr lang="en-US" altLang="zh-CN" smtClean="0"/>
              <a:t>(x)</a:t>
            </a:r>
            <a:r>
              <a:rPr lang="zh-CN" altLang="en-US" smtClean="0"/>
              <a:t>表示</a:t>
            </a:r>
            <a:r>
              <a:rPr lang="en-US" altLang="zh-CN" smtClean="0"/>
              <a:t>x</a:t>
            </a:r>
            <a:r>
              <a:rPr lang="zh-CN" altLang="en-US" smtClean="0"/>
              <a:t>除以</a:t>
            </a:r>
            <a:r>
              <a:rPr lang="en-US" altLang="zh-CN" smtClean="0"/>
              <a:t>n</a:t>
            </a:r>
            <a:r>
              <a:rPr lang="zh-CN" altLang="en-US" smtClean="0"/>
              <a:t>的余数，则</a:t>
            </a:r>
          </a:p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x</a:t>
            </a:r>
            <a:r>
              <a:rPr lang="zh-CN" altLang="en-US" smtClean="0">
                <a:solidFill>
                  <a:srgbClr val="0000FF"/>
                </a:solidFill>
              </a:rPr>
              <a:t>＝</a:t>
            </a:r>
            <a:r>
              <a:rPr lang="en-US" altLang="zh-CN" smtClean="0">
                <a:solidFill>
                  <a:srgbClr val="0000FF"/>
                </a:solidFill>
              </a:rPr>
              <a:t>y(mod n) 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 </a:t>
            </a:r>
            <a:r>
              <a:rPr lang="en-US" altLang="zh-CN" smtClean="0">
                <a:solidFill>
                  <a:srgbClr val="0000FF"/>
                </a:solidFill>
              </a:rPr>
              <a:t>res</a:t>
            </a:r>
            <a:r>
              <a:rPr lang="en-US" altLang="zh-CN" baseline="-30000" smtClean="0">
                <a:solidFill>
                  <a:srgbClr val="0000FF"/>
                </a:solidFill>
              </a:rPr>
              <a:t>n</a:t>
            </a:r>
            <a:r>
              <a:rPr lang="en-US" altLang="zh-CN" smtClean="0">
                <a:solidFill>
                  <a:srgbClr val="0000FF"/>
                </a:solidFill>
              </a:rPr>
              <a:t>(x)</a:t>
            </a:r>
            <a:r>
              <a:rPr lang="zh-CN" altLang="en-US" smtClean="0">
                <a:solidFill>
                  <a:srgbClr val="0000FF"/>
                </a:solidFill>
              </a:rPr>
              <a:t>＝</a:t>
            </a:r>
            <a:r>
              <a:rPr lang="en-US" altLang="zh-CN" smtClean="0">
                <a:solidFill>
                  <a:srgbClr val="0000FF"/>
                </a:solidFill>
              </a:rPr>
              <a:t>res</a:t>
            </a:r>
            <a:r>
              <a:rPr lang="en-US" altLang="zh-CN" baseline="-30000" smtClean="0">
                <a:solidFill>
                  <a:srgbClr val="0000FF"/>
                </a:solidFill>
              </a:rPr>
              <a:t>n</a:t>
            </a:r>
            <a:r>
              <a:rPr lang="en-US" altLang="zh-CN" smtClean="0">
                <a:solidFill>
                  <a:srgbClr val="0000FF"/>
                </a:solidFill>
              </a:rPr>
              <a:t>(y)</a:t>
            </a:r>
            <a:r>
              <a:rPr lang="zh-CN" altLang="en-US" smtClean="0"/>
              <a:t>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mtClean="0">
                <a:solidFill>
                  <a:srgbClr val="FF0000"/>
                </a:solidFill>
              </a:rPr>
              <a:t>此时，</a:t>
            </a:r>
            <a:r>
              <a:rPr kumimoji="1" lang="en-US" altLang="zh-CN" smtClean="0">
                <a:solidFill>
                  <a:srgbClr val="FF0000"/>
                </a:solidFill>
              </a:rPr>
              <a:t>R</a:t>
            </a:r>
            <a:r>
              <a:rPr kumimoji="1" lang="zh-CN" altLang="en-US" smtClean="0">
                <a:solidFill>
                  <a:srgbClr val="FF0000"/>
                </a:solidFill>
              </a:rPr>
              <a:t>将</a:t>
            </a:r>
            <a:r>
              <a:rPr kumimoji="1" lang="en-US" altLang="zh-CN" smtClean="0">
                <a:solidFill>
                  <a:srgbClr val="FF0000"/>
                </a:solidFill>
              </a:rPr>
              <a:t>Z</a:t>
            </a:r>
            <a:r>
              <a:rPr kumimoji="1" lang="zh-CN" altLang="en-US" smtClean="0">
                <a:solidFill>
                  <a:srgbClr val="FF0000"/>
                </a:solidFill>
              </a:rPr>
              <a:t>分成了如下</a:t>
            </a:r>
            <a:r>
              <a:rPr kumimoji="1" lang="en-US" altLang="zh-CN" smtClean="0">
                <a:solidFill>
                  <a:srgbClr val="FF0000"/>
                </a:solidFill>
              </a:rPr>
              <a:t>n</a:t>
            </a:r>
            <a:r>
              <a:rPr kumimoji="1" lang="zh-CN" altLang="en-US" smtClean="0">
                <a:solidFill>
                  <a:srgbClr val="FF0000"/>
                </a:solidFill>
              </a:rPr>
              <a:t>个子集：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mtClean="0">
                <a:solidFill>
                  <a:schemeClr val="tx1"/>
                </a:solidFill>
              </a:rPr>
              <a:t>  {</a:t>
            </a:r>
            <a:r>
              <a:rPr kumimoji="1"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r>
              <a:rPr kumimoji="1" lang="en-US" altLang="zh-CN" smtClean="0">
                <a:solidFill>
                  <a:schemeClr val="tx1"/>
                </a:solidFill>
              </a:rPr>
              <a:t>,-3n,-2n,-n,0,n,2n,3n,</a:t>
            </a:r>
            <a:r>
              <a:rPr kumimoji="1"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r>
              <a:rPr kumimoji="1" lang="en-US" altLang="zh-CN" smtClean="0">
                <a:solidFill>
                  <a:schemeClr val="tx1"/>
                </a:solidFill>
              </a:rPr>
              <a:t>}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mtClean="0">
                <a:solidFill>
                  <a:schemeClr val="tx1"/>
                </a:solidFill>
              </a:rPr>
              <a:t>  {</a:t>
            </a:r>
            <a:r>
              <a:rPr kumimoji="1"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r>
              <a:rPr kumimoji="1" lang="en-US" altLang="zh-CN" smtClean="0">
                <a:solidFill>
                  <a:schemeClr val="tx1"/>
                </a:solidFill>
              </a:rPr>
              <a:t>,-3n+1,-2n+1,-n+1,1,n+1,2n+1,3n+1,</a:t>
            </a:r>
            <a:r>
              <a:rPr kumimoji="1"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r>
              <a:rPr kumimoji="1" lang="en-US" altLang="zh-CN" smtClean="0">
                <a:solidFill>
                  <a:schemeClr val="tx1"/>
                </a:solidFill>
              </a:rPr>
              <a:t>}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mtClean="0">
                <a:solidFill>
                  <a:schemeClr val="tx1"/>
                </a:solidFill>
              </a:rPr>
              <a:t>  {</a:t>
            </a:r>
            <a:r>
              <a:rPr kumimoji="1"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r>
              <a:rPr kumimoji="1" lang="en-US" altLang="zh-CN" smtClean="0">
                <a:solidFill>
                  <a:schemeClr val="tx1"/>
                </a:solidFill>
              </a:rPr>
              <a:t>, -3n+2,-2n+2,-n+2,2,n+2,2n+2,3n+2,</a:t>
            </a:r>
            <a:r>
              <a:rPr kumimoji="1"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r>
              <a:rPr kumimoji="1" lang="en-US" altLang="zh-CN" smtClean="0">
                <a:solidFill>
                  <a:schemeClr val="tx1"/>
                </a:solidFill>
              </a:rPr>
              <a:t>}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mtClean="0">
                <a:solidFill>
                  <a:schemeClr val="tx1"/>
                </a:solidFill>
              </a:rPr>
              <a:t>	</a:t>
            </a:r>
            <a:r>
              <a:rPr kumimoji="1"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endParaRPr kumimoji="1" lang="en-US" altLang="zh-CN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mtClean="0">
                <a:solidFill>
                  <a:schemeClr val="tx1"/>
                </a:solidFill>
              </a:rPr>
              <a:t>  {</a:t>
            </a:r>
            <a:r>
              <a:rPr kumimoji="1"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r>
              <a:rPr kumimoji="1" lang="en-US" altLang="zh-CN" smtClean="0">
                <a:solidFill>
                  <a:schemeClr val="tx1"/>
                </a:solidFill>
              </a:rPr>
              <a:t>,-2n-1,-n-1,-1,n-1,2n-1,3n-1,4n-1,</a:t>
            </a:r>
            <a:r>
              <a:rPr kumimoji="1"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r>
              <a:rPr kumimoji="1" lang="en-US" altLang="zh-CN" smtClean="0">
                <a:solidFill>
                  <a:schemeClr val="tx1"/>
                </a:solidFill>
              </a:rPr>
              <a:t>}</a:t>
            </a:r>
            <a:endParaRPr kumimoji="1"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7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7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7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7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7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7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7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7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7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7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7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7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7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7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7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7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7315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03DE64A-A07E-4182-A1BC-138792860133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说明</a:t>
            </a:r>
          </a:p>
        </p:txBody>
      </p:sp>
      <p:sp>
        <p:nvSpPr>
          <p:cNvPr id="167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01763"/>
            <a:ext cx="8137525" cy="3106737"/>
          </a:xfrm>
        </p:spPr>
        <p:txBody>
          <a:bodyPr lIns="36000" tIns="36000" rIns="36000" bIns="36000"/>
          <a:lstStyle/>
          <a:p>
            <a:pPr marL="533400" indent="-533400" eaLnBrk="1" hangingPunct="1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这</a:t>
            </a:r>
            <a:r>
              <a:rPr lang="en-US" altLang="zh-CN" smtClean="0"/>
              <a:t>n</a:t>
            </a:r>
            <a:r>
              <a:rPr lang="zh-CN" altLang="en-US" smtClean="0"/>
              <a:t>个</a:t>
            </a:r>
            <a:r>
              <a:rPr lang="en-US" altLang="zh-CN" smtClean="0"/>
              <a:t>Z</a:t>
            </a:r>
            <a:r>
              <a:rPr lang="zh-CN" altLang="en-US" smtClean="0"/>
              <a:t>的子集具有</a:t>
            </a:r>
            <a:r>
              <a:rPr lang="zh-CN" altLang="en-US" smtClean="0">
                <a:solidFill>
                  <a:srgbClr val="0000FF"/>
                </a:solidFill>
              </a:rPr>
              <a:t>如下特点：</a:t>
            </a:r>
          </a:p>
          <a:p>
            <a:pPr marL="533400" indent="-533400" eaLnBrk="1" hangingPunct="1">
              <a:lnSpc>
                <a:spcPct val="135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在同一个子集中的元素之间都有关系</a:t>
            </a:r>
            <a:r>
              <a:rPr lang="en-US" altLang="zh-CN" smtClean="0"/>
              <a:t>R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不同子集的元素之间没有关系</a:t>
            </a:r>
            <a:r>
              <a:rPr lang="en-US" altLang="zh-CN" smtClean="0"/>
              <a:t>R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kumimoji="1" lang="zh-CN" altLang="en-US" smtClean="0">
                <a:solidFill>
                  <a:srgbClr val="0000FF"/>
                </a:solidFill>
              </a:rPr>
              <a:t>不同子集的交集是空集；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kumimoji="1" lang="zh-CN" altLang="en-US" smtClean="0">
                <a:solidFill>
                  <a:srgbClr val="0000FF"/>
                </a:solidFill>
              </a:rPr>
              <a:t>所有这些子集的并集就构成集合</a:t>
            </a:r>
            <a:r>
              <a:rPr kumimoji="1" lang="en-US" altLang="zh-CN" smtClean="0">
                <a:solidFill>
                  <a:srgbClr val="0000FF"/>
                </a:solidFill>
              </a:rPr>
              <a:t>Z</a:t>
            </a:r>
            <a:r>
              <a:rPr kumimoji="1" lang="zh-CN" altLang="en-US" smtClean="0">
                <a:solidFill>
                  <a:srgbClr val="0000FF"/>
                </a:solidFill>
              </a:rPr>
              <a:t>。</a:t>
            </a:r>
            <a:r>
              <a:rPr lang="zh-CN" altLang="en-US" smtClean="0"/>
              <a:t> </a:t>
            </a:r>
          </a:p>
        </p:txBody>
      </p:sp>
      <p:sp>
        <p:nvSpPr>
          <p:cNvPr id="1678341" name="AutoShape 5"/>
          <p:cNvSpPr>
            <a:spLocks noChangeArrowheads="1"/>
          </p:cNvSpPr>
          <p:nvPr/>
        </p:nvSpPr>
        <p:spPr bwMode="auto">
          <a:xfrm>
            <a:off x="2339975" y="5084763"/>
            <a:ext cx="3168650" cy="1412875"/>
          </a:xfrm>
          <a:prstGeom prst="cloudCallout">
            <a:avLst>
              <a:gd name="adj1" fmla="val 42838"/>
              <a:gd name="adj2" fmla="val -8213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称为集合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Z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的一个划分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7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7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7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7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7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7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8339" grpId="0" build="p" autoUpdateAnimBg="0"/>
      <p:bldP spid="167834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E993BA1-2178-4B6A-B291-52817FE8DD2F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52450"/>
            <a:ext cx="8048625" cy="585788"/>
          </a:xfrm>
        </p:spPr>
        <p:txBody>
          <a:bodyPr/>
          <a:lstStyle/>
          <a:p>
            <a:pPr eaLnBrk="1" hangingPunct="1"/>
            <a:r>
              <a:rPr lang="en-US" altLang="zh-CN" smtClean="0"/>
              <a:t>7.2.2 </a:t>
            </a:r>
            <a:r>
              <a:rPr lang="zh-CN" altLang="en-US" smtClean="0"/>
              <a:t>集合的划分</a:t>
            </a:r>
          </a:p>
        </p:txBody>
      </p:sp>
      <p:sp>
        <p:nvSpPr>
          <p:cNvPr id="167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341438"/>
            <a:ext cx="7197725" cy="2935287"/>
          </a:xfrm>
        </p:spPr>
        <p:txBody>
          <a:bodyPr/>
          <a:lstStyle/>
          <a:p>
            <a:pPr marL="533400" indent="-533400" algn="l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</a:t>
            </a:r>
            <a:r>
              <a:rPr lang="en-US" altLang="zh-CN" smtClean="0">
                <a:solidFill>
                  <a:srgbClr val="0000FF"/>
                </a:solidFill>
              </a:rPr>
              <a:t>7.2.2</a:t>
            </a:r>
            <a:r>
              <a:rPr lang="en-US" altLang="zh-CN" smtClean="0"/>
              <a:t>  </a:t>
            </a:r>
            <a:r>
              <a:rPr lang="zh-CN" altLang="en-US" smtClean="0"/>
              <a:t>给定非空集合</a:t>
            </a:r>
            <a:r>
              <a:rPr lang="en-US" altLang="zh-CN" smtClean="0"/>
              <a:t>A</a:t>
            </a:r>
            <a:r>
              <a:rPr lang="zh-CN" altLang="en-US" smtClean="0"/>
              <a:t>，设有集合</a:t>
            </a:r>
            <a:r>
              <a:rPr lang="en-US" altLang="zh-CN" smtClean="0"/>
              <a:t>S={S</a:t>
            </a:r>
            <a:r>
              <a:rPr lang="en-US" altLang="zh-CN" baseline="-25000" smtClean="0"/>
              <a:t>1</a:t>
            </a:r>
            <a:r>
              <a:rPr lang="en-US" altLang="zh-CN" smtClean="0"/>
              <a:t>,S</a:t>
            </a:r>
            <a:r>
              <a:rPr lang="en-US" altLang="zh-CN" baseline="-25000" smtClean="0"/>
              <a:t>2</a:t>
            </a:r>
            <a:r>
              <a:rPr lang="en-US" altLang="zh-CN" smtClean="0"/>
              <a:t>,S</a:t>
            </a:r>
            <a:r>
              <a:rPr lang="en-US" altLang="zh-CN" baseline="-25000" smtClean="0"/>
              <a:t>3</a:t>
            </a:r>
            <a:r>
              <a:rPr lang="en-US" altLang="zh-CN" smtClean="0"/>
              <a:t>,</a:t>
            </a:r>
            <a:r>
              <a:rPr lang="en-US" altLang="zh-CN" smtClean="0">
                <a:latin typeface="Times New Roman" panose="02020603050405020304" pitchFamily="18" charset="0"/>
              </a:rPr>
              <a:t>…</a:t>
            </a:r>
            <a:r>
              <a:rPr lang="en-US" altLang="zh-CN" smtClean="0"/>
              <a:t>,S</a:t>
            </a:r>
            <a:r>
              <a:rPr lang="en-US" altLang="zh-CN" baseline="-25000" smtClean="0"/>
              <a:t>m</a:t>
            </a:r>
            <a:r>
              <a:rPr lang="en-US" altLang="zh-CN" smtClean="0"/>
              <a:t>}</a:t>
            </a:r>
            <a:r>
              <a:rPr lang="zh-CN" altLang="en-US" smtClean="0"/>
              <a:t>。如果满足</a:t>
            </a:r>
          </a:p>
          <a:p>
            <a:pPr marL="533400" indent="-533400" algn="l" eaLnBrk="1" hangingPunct="1">
              <a:buFont typeface="Wingdings" panose="05000000000000000000" pitchFamily="2" charset="2"/>
              <a:buAutoNum type="arabicPeriod"/>
            </a:pPr>
            <a:r>
              <a:rPr lang="en-US" altLang="zh-CN" smtClean="0"/>
              <a:t>S</a:t>
            </a:r>
            <a:r>
              <a:rPr lang="en-US" altLang="zh-CN" baseline="-25000" smtClean="0"/>
              <a:t>i</a:t>
            </a:r>
            <a:r>
              <a:rPr lang="en-US" altLang="zh-CN" noProof="1" smtClean="0">
                <a:solidFill>
                  <a:srgbClr val="0000CC"/>
                </a:solidFill>
                <a:sym typeface="Symbol" panose="05050102010706020507" pitchFamily="18" charset="2"/>
              </a:rPr>
              <a:t></a:t>
            </a:r>
            <a:r>
              <a:rPr lang="en-US" altLang="zh-CN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zh-CN" altLang="en-US" smtClean="0">
                <a:solidFill>
                  <a:srgbClr val="0000CC"/>
                </a:solidFill>
                <a:sym typeface="Symbol" panose="05050102010706020507" pitchFamily="18" charset="2"/>
              </a:rPr>
              <a:t>且</a:t>
            </a:r>
            <a:r>
              <a:rPr lang="en-US" altLang="zh-CN" smtClean="0"/>
              <a:t>S</a:t>
            </a:r>
            <a:r>
              <a:rPr lang="en-US" altLang="zh-CN" baseline="-25000" smtClean="0"/>
              <a:t>i</a:t>
            </a:r>
            <a:r>
              <a:rPr lang="zh-CN" altLang="en-US" smtClean="0"/>
              <a:t>≠</a:t>
            </a:r>
            <a:r>
              <a:rPr lang="en-US" altLang="zh-CN" smtClean="0">
                <a:solidFill>
                  <a:srgbClr val="FF0000"/>
                </a:solidFill>
              </a:rPr>
              <a:t>Φ</a:t>
            </a:r>
            <a:r>
              <a:rPr lang="zh-CN" altLang="en-US" smtClean="0"/>
              <a:t>，</a:t>
            </a:r>
            <a:r>
              <a:rPr lang="en-US" altLang="zh-CN" smtClean="0"/>
              <a:t>i</a:t>
            </a:r>
            <a:r>
              <a:rPr lang="zh-CN" altLang="en-US" smtClean="0"/>
              <a:t>＝</a:t>
            </a:r>
            <a:r>
              <a:rPr lang="en-US" altLang="zh-CN" smtClean="0"/>
              <a:t>1,2,</a:t>
            </a:r>
            <a:r>
              <a:rPr lang="en-US" altLang="zh-CN" smtClean="0">
                <a:latin typeface="Times New Roman" panose="02020603050405020304" pitchFamily="18" charset="0"/>
              </a:rPr>
              <a:t>…</a:t>
            </a:r>
            <a:r>
              <a:rPr lang="en-US" altLang="zh-CN" smtClean="0"/>
              <a:t>,m</a:t>
            </a:r>
            <a:r>
              <a:rPr lang="zh-CN" altLang="en-US" smtClean="0"/>
              <a:t>；</a:t>
            </a:r>
          </a:p>
          <a:p>
            <a:pPr marL="533400" indent="-533400" algn="l" eaLnBrk="1" hangingPunct="1">
              <a:buFont typeface="Wingdings" panose="05000000000000000000" pitchFamily="2" charset="2"/>
              <a:buAutoNum type="arabicPeriod"/>
            </a:pPr>
            <a:r>
              <a:rPr lang="en-US" altLang="zh-CN" smtClean="0">
                <a:solidFill>
                  <a:srgbClr val="FF0000"/>
                </a:solidFill>
              </a:rPr>
              <a:t>S</a:t>
            </a:r>
            <a:r>
              <a:rPr lang="en-US" altLang="zh-CN" baseline="-25000" smtClean="0">
                <a:solidFill>
                  <a:srgbClr val="FF0000"/>
                </a:solidFill>
              </a:rPr>
              <a:t>i</a:t>
            </a:r>
            <a:r>
              <a:rPr lang="en-US" altLang="zh-CN" smtClean="0">
                <a:solidFill>
                  <a:srgbClr val="FF0000"/>
                </a:solidFill>
              </a:rPr>
              <a:t>∩S</a:t>
            </a:r>
            <a:r>
              <a:rPr lang="en-US" altLang="zh-CN" baseline="-25000" smtClean="0">
                <a:solidFill>
                  <a:srgbClr val="FF0000"/>
                </a:solidFill>
              </a:rPr>
              <a:t>j</a:t>
            </a:r>
            <a:r>
              <a:rPr lang="zh-CN" altLang="en-US" smtClean="0">
                <a:solidFill>
                  <a:srgbClr val="FF0000"/>
                </a:solidFill>
              </a:rPr>
              <a:t>＝</a:t>
            </a:r>
            <a:r>
              <a:rPr lang="en-US" altLang="zh-CN" smtClean="0">
                <a:solidFill>
                  <a:srgbClr val="FF0000"/>
                </a:solidFill>
              </a:rPr>
              <a:t>Φ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en-US" altLang="zh-CN" smtClean="0"/>
              <a:t>i≠j</a:t>
            </a:r>
            <a:r>
              <a:rPr lang="zh-CN" altLang="en-US" smtClean="0"/>
              <a:t>，</a:t>
            </a:r>
            <a:r>
              <a:rPr lang="en-US" altLang="zh-CN" smtClean="0"/>
              <a:t>i,j</a:t>
            </a:r>
            <a:r>
              <a:rPr lang="zh-CN" altLang="en-US" smtClean="0"/>
              <a:t>＝</a:t>
            </a:r>
            <a:r>
              <a:rPr lang="en-US" altLang="zh-CN" smtClean="0"/>
              <a:t>1,2,</a:t>
            </a:r>
            <a:r>
              <a:rPr lang="en-US" altLang="zh-CN" smtClean="0">
                <a:latin typeface="Times New Roman" panose="02020603050405020304" pitchFamily="18" charset="0"/>
              </a:rPr>
              <a:t>…</a:t>
            </a:r>
            <a:r>
              <a:rPr lang="en-US" altLang="zh-CN" smtClean="0"/>
              <a:t>,m</a:t>
            </a:r>
            <a:r>
              <a:rPr lang="zh-CN" altLang="en-US" smtClean="0"/>
              <a:t>；</a:t>
            </a:r>
            <a:r>
              <a:rPr lang="zh-CN" altLang="en-US" smtClean="0">
                <a:solidFill>
                  <a:srgbClr val="FF0000"/>
                </a:solidFill>
              </a:rPr>
              <a:t>    </a:t>
            </a:r>
            <a:endParaRPr lang="zh-CN" altLang="en-US" smtClean="0"/>
          </a:p>
          <a:p>
            <a:pPr marL="533400" indent="-533400" algn="l" eaLnBrk="1" hangingPunct="1"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2400" smtClean="0"/>
              <a:t>	      </a:t>
            </a:r>
            <a:r>
              <a:rPr lang="zh-CN" altLang="en-US" sz="2400" smtClean="0"/>
              <a:t>。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graphicFrame>
        <p:nvGraphicFramePr>
          <p:cNvPr id="1679365" name="Object 5"/>
          <p:cNvGraphicFramePr>
            <a:graphicFrameLocks noChangeAspect="1"/>
          </p:cNvGraphicFramePr>
          <p:nvPr/>
        </p:nvGraphicFramePr>
        <p:xfrm>
          <a:off x="1690688" y="3568700"/>
          <a:ext cx="126206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3" imgW="507780" imgH="406224" progId="Equation.DSMT4">
                  <p:embed/>
                </p:oleObj>
              </mc:Choice>
              <mc:Fallback>
                <p:oleObj name="Equation" r:id="rId3" imgW="507780" imgH="40622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568700"/>
                        <a:ext cx="1262062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366" name="Rectangle 6"/>
          <p:cNvSpPr>
            <a:spLocks noChangeArrowheads="1"/>
          </p:cNvSpPr>
          <p:nvPr/>
        </p:nvSpPr>
        <p:spPr bwMode="auto">
          <a:xfrm>
            <a:off x="1042988" y="4391025"/>
            <a:ext cx="7197725" cy="1630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则集合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称作集合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的一个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划分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(Partition)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，而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S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黑体" pitchFamily="2" charset="-122"/>
              </a:rPr>
              <a:t>…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800" b="1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en-US" altLang="zh-CN" sz="2800" b="1" baseline="-250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叫做这个划分的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块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(Block)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或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类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(Class)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7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7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7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7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7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7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7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63" grpId="0" build="p" autoUpdateAnimBg="0"/>
      <p:bldP spid="16793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5ED42B8-770C-47B5-BE99-0F5E4BD46720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20713"/>
            <a:ext cx="8353425" cy="585787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7.2.4</a:t>
            </a:r>
            <a:endParaRPr lang="zh-CN" altLang="en-US" smtClean="0"/>
          </a:p>
        </p:txBody>
      </p:sp>
      <p:sp>
        <p:nvSpPr>
          <p:cNvPr id="168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268413"/>
            <a:ext cx="8353425" cy="3852862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试给出非空集合</a:t>
            </a:r>
            <a:r>
              <a:rPr lang="en-US" altLang="zh-CN" smtClean="0"/>
              <a:t>A</a:t>
            </a:r>
            <a:r>
              <a:rPr lang="zh-CN" altLang="en-US" smtClean="0"/>
              <a:t>上</a:t>
            </a:r>
            <a:r>
              <a:rPr lang="en-US" altLang="zh-CN" smtClean="0"/>
              <a:t>2</a:t>
            </a:r>
            <a:r>
              <a:rPr lang="zh-CN" altLang="en-US" smtClean="0"/>
              <a:t>个不同的划分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</a:rPr>
              <a:t>解</a:t>
            </a: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）在</a:t>
            </a:r>
            <a:r>
              <a:rPr lang="en-US" altLang="zh-CN" smtClean="0"/>
              <a:t>A</a:t>
            </a:r>
            <a:r>
              <a:rPr lang="zh-CN" altLang="en-US" smtClean="0"/>
              <a:t>中设定一个非空真子集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令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=A-A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zh-CN" altLang="en-US" smtClean="0"/>
              <a:t>则根据集合划分的定义，</a:t>
            </a:r>
            <a:r>
              <a:rPr lang="en-US" altLang="zh-CN" smtClean="0"/>
              <a:t>{A</a:t>
            </a:r>
            <a:r>
              <a:rPr lang="en-US" altLang="zh-CN" baseline="-25000" smtClean="0"/>
              <a:t>1</a:t>
            </a:r>
            <a:r>
              <a:rPr lang="en-US" altLang="zh-CN" smtClean="0"/>
              <a:t>,A</a:t>
            </a:r>
            <a:r>
              <a:rPr lang="en-US" altLang="zh-CN" baseline="-25000" smtClean="0"/>
              <a:t>2</a:t>
            </a:r>
            <a:r>
              <a:rPr lang="en-US" altLang="zh-CN" smtClean="0"/>
              <a:t>}</a:t>
            </a:r>
            <a:r>
              <a:rPr lang="zh-CN" altLang="en-US" smtClean="0"/>
              <a:t>就构成了集合</a:t>
            </a:r>
            <a:r>
              <a:rPr lang="en-US" altLang="zh-CN" smtClean="0"/>
              <a:t>A</a:t>
            </a:r>
            <a:r>
              <a:rPr lang="zh-CN" altLang="en-US" smtClean="0"/>
              <a:t>的一个划分，见图</a:t>
            </a:r>
            <a:r>
              <a:rPr lang="en-US" altLang="zh-CN" smtClean="0"/>
              <a:t>(a)</a:t>
            </a:r>
            <a:r>
              <a:rPr lang="zh-CN" altLang="en-US" smtClean="0"/>
              <a:t>；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zh-CN" altLang="en-US" smtClean="0">
                <a:solidFill>
                  <a:srgbClr val="0000CC"/>
                </a:solidFill>
              </a:rPr>
              <a:t>在</a:t>
            </a:r>
            <a:r>
              <a:rPr lang="en-US" altLang="zh-CN" smtClean="0">
                <a:solidFill>
                  <a:srgbClr val="0000CC"/>
                </a:solidFill>
              </a:rPr>
              <a:t>A</a:t>
            </a:r>
            <a:r>
              <a:rPr lang="zh-CN" altLang="en-US" smtClean="0">
                <a:solidFill>
                  <a:srgbClr val="0000CC"/>
                </a:solidFill>
              </a:rPr>
              <a:t>中设定两个不相交非空真子集</a:t>
            </a:r>
            <a:r>
              <a:rPr lang="en-US" altLang="zh-CN" smtClean="0">
                <a:solidFill>
                  <a:srgbClr val="0000CC"/>
                </a:solidFill>
              </a:rPr>
              <a:t>A</a:t>
            </a:r>
            <a:r>
              <a:rPr lang="en-US" altLang="zh-CN" baseline="-25000" smtClean="0">
                <a:solidFill>
                  <a:srgbClr val="0000CC"/>
                </a:solidFill>
              </a:rPr>
              <a:t>1</a:t>
            </a:r>
            <a:r>
              <a:rPr lang="zh-CN" altLang="en-US" smtClean="0">
                <a:solidFill>
                  <a:srgbClr val="0000CC"/>
                </a:solidFill>
              </a:rPr>
              <a:t>和</a:t>
            </a:r>
            <a:r>
              <a:rPr lang="en-US" altLang="zh-CN" smtClean="0">
                <a:solidFill>
                  <a:srgbClr val="0000CC"/>
                </a:solidFill>
              </a:rPr>
              <a:t>A</a:t>
            </a:r>
            <a:r>
              <a:rPr lang="en-US" altLang="zh-CN" baseline="-25000" smtClean="0">
                <a:solidFill>
                  <a:srgbClr val="0000CC"/>
                </a:solidFill>
              </a:rPr>
              <a:t>2</a:t>
            </a:r>
            <a:r>
              <a:rPr lang="zh-CN" altLang="en-US" smtClean="0"/>
              <a:t>，令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en-US" altLang="zh-CN" baseline="-25000" smtClean="0">
                <a:solidFill>
                  <a:srgbClr val="FF0000"/>
                </a:solidFill>
              </a:rPr>
              <a:t>3</a:t>
            </a:r>
            <a:r>
              <a:rPr lang="en-US" altLang="zh-CN" smtClean="0">
                <a:solidFill>
                  <a:srgbClr val="FF0000"/>
                </a:solidFill>
              </a:rPr>
              <a:t>=A-(A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FF0000"/>
                </a:solidFill>
              </a:rPr>
              <a:t>∪A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，则根据集合划分的定义，</a:t>
            </a:r>
            <a:r>
              <a:rPr lang="en-US" altLang="zh-CN" smtClean="0"/>
              <a:t>{A</a:t>
            </a:r>
            <a:r>
              <a:rPr lang="en-US" altLang="zh-CN" baseline="-25000" smtClean="0"/>
              <a:t>1</a:t>
            </a:r>
            <a:r>
              <a:rPr lang="en-US" altLang="zh-CN" smtClean="0"/>
              <a:t>,A</a:t>
            </a:r>
            <a:r>
              <a:rPr lang="en-US" altLang="zh-CN" baseline="-25000" smtClean="0"/>
              <a:t>2</a:t>
            </a:r>
            <a:r>
              <a:rPr lang="en-US" altLang="zh-CN" smtClean="0"/>
              <a:t>,A</a:t>
            </a:r>
            <a:r>
              <a:rPr lang="en-US" altLang="zh-CN" baseline="-25000" smtClean="0"/>
              <a:t>3</a:t>
            </a:r>
            <a:r>
              <a:rPr lang="en-US" altLang="zh-CN" smtClean="0"/>
              <a:t>}</a:t>
            </a:r>
            <a:r>
              <a:rPr lang="zh-CN" altLang="en-US" smtClean="0"/>
              <a:t>就构成了集合</a:t>
            </a:r>
            <a:r>
              <a:rPr lang="en-US" altLang="zh-CN" smtClean="0"/>
              <a:t>A</a:t>
            </a:r>
            <a:r>
              <a:rPr lang="zh-CN" altLang="en-US" smtClean="0"/>
              <a:t>的一个划分，见图</a:t>
            </a:r>
            <a:r>
              <a:rPr lang="en-US" altLang="zh-CN" smtClean="0"/>
              <a:t>(b)</a:t>
            </a:r>
            <a:r>
              <a:rPr lang="zh-CN" altLang="en-US" smtClean="0"/>
              <a:t>。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339975" y="5157788"/>
            <a:ext cx="1878013" cy="1373187"/>
            <a:chOff x="1474" y="3249"/>
            <a:chExt cx="1183" cy="865"/>
          </a:xfrm>
        </p:grpSpPr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1916" y="3884"/>
              <a:ext cx="298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(a)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19468" name="Rectangle 5"/>
            <p:cNvSpPr>
              <a:spLocks noChangeArrowheads="1"/>
            </p:cNvSpPr>
            <p:nvPr/>
          </p:nvSpPr>
          <p:spPr bwMode="auto">
            <a:xfrm>
              <a:off x="1474" y="3249"/>
              <a:ext cx="1183" cy="65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19469" name="Oval 7"/>
            <p:cNvSpPr>
              <a:spLocks noChangeArrowheads="1"/>
            </p:cNvSpPr>
            <p:nvPr/>
          </p:nvSpPr>
          <p:spPr bwMode="auto">
            <a:xfrm>
              <a:off x="1914" y="3456"/>
              <a:ext cx="560" cy="343"/>
            </a:xfrm>
            <a:prstGeom prst="ellipse">
              <a:avLst/>
            </a:prstGeom>
            <a:solidFill>
              <a:srgbClr val="80808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solidFill>
                    <a:srgbClr val="FFFF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>
                <a:solidFill>
                  <a:srgbClr val="FFFF66"/>
                </a:solidFill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614988" y="5157788"/>
            <a:ext cx="1878012" cy="1373187"/>
            <a:chOff x="3537" y="3249"/>
            <a:chExt cx="1183" cy="865"/>
          </a:xfrm>
        </p:grpSpPr>
        <p:sp>
          <p:nvSpPr>
            <p:cNvPr id="19463" name="Text Box 12"/>
            <p:cNvSpPr txBox="1">
              <a:spLocks noChangeArrowheads="1"/>
            </p:cNvSpPr>
            <p:nvPr/>
          </p:nvSpPr>
          <p:spPr bwMode="auto">
            <a:xfrm>
              <a:off x="3971" y="3884"/>
              <a:ext cx="314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(b)</a:t>
              </a:r>
            </a:p>
          </p:txBody>
        </p:sp>
        <p:sp>
          <p:nvSpPr>
            <p:cNvPr id="19464" name="Rectangle 6"/>
            <p:cNvSpPr>
              <a:spLocks noChangeArrowheads="1"/>
            </p:cNvSpPr>
            <p:nvPr/>
          </p:nvSpPr>
          <p:spPr bwMode="auto">
            <a:xfrm>
              <a:off x="3537" y="3249"/>
              <a:ext cx="1183" cy="65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9465" name="Oval 8"/>
            <p:cNvSpPr>
              <a:spLocks noChangeArrowheads="1"/>
            </p:cNvSpPr>
            <p:nvPr/>
          </p:nvSpPr>
          <p:spPr bwMode="auto">
            <a:xfrm>
              <a:off x="4078" y="3279"/>
              <a:ext cx="560" cy="343"/>
            </a:xfrm>
            <a:prstGeom prst="ellipse">
              <a:avLst/>
            </a:prstGeom>
            <a:solidFill>
              <a:srgbClr val="80808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66"/>
                  </a:solidFill>
                </a:rPr>
                <a:t>A</a:t>
              </a:r>
              <a:r>
                <a:rPr lang="en-US" altLang="zh-CN" sz="2400" baseline="-25000">
                  <a:solidFill>
                    <a:srgbClr val="FFFF66"/>
                  </a:solidFill>
                </a:rPr>
                <a:t>1</a:t>
              </a:r>
              <a:endParaRPr lang="en-US" altLang="zh-CN" sz="2400">
                <a:solidFill>
                  <a:srgbClr val="FFFF66"/>
                </a:solidFill>
              </a:endParaRPr>
            </a:p>
          </p:txBody>
        </p:sp>
        <p:sp>
          <p:nvSpPr>
            <p:cNvPr id="19466" name="Oval 9"/>
            <p:cNvSpPr>
              <a:spLocks noChangeArrowheads="1"/>
            </p:cNvSpPr>
            <p:nvPr/>
          </p:nvSpPr>
          <p:spPr bwMode="auto">
            <a:xfrm>
              <a:off x="3606" y="3521"/>
              <a:ext cx="560" cy="343"/>
            </a:xfrm>
            <a:prstGeom prst="ellipse">
              <a:avLst/>
            </a:prstGeom>
            <a:solidFill>
              <a:srgbClr val="80808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66"/>
                  </a:solidFill>
                </a:rPr>
                <a:t>A</a:t>
              </a:r>
              <a:r>
                <a:rPr lang="en-US" altLang="zh-CN" sz="2400" baseline="-25000">
                  <a:solidFill>
                    <a:srgbClr val="FFFF66"/>
                  </a:solidFill>
                </a:rPr>
                <a:t>2</a:t>
              </a:r>
              <a:endParaRPr lang="en-US" altLang="zh-CN" sz="2400">
                <a:solidFill>
                  <a:srgbClr val="FFFF66"/>
                </a:solidFill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03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3C2AEC8-BB82-4415-A3CD-F57393B53E99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7.2.5</a:t>
            </a:r>
          </a:p>
        </p:txBody>
      </p:sp>
      <p:sp>
        <p:nvSpPr>
          <p:cNvPr id="1681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41438"/>
            <a:ext cx="8181975" cy="2655887"/>
          </a:xfrm>
        </p:spPr>
        <p:txBody>
          <a:bodyPr/>
          <a:lstStyle/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设设</a:t>
            </a:r>
            <a:r>
              <a:rPr lang="en-US" altLang="zh-CN" smtClean="0"/>
              <a:t>A={0,1,2,4,5,8,9}</a:t>
            </a:r>
            <a:r>
              <a:rPr lang="zh-CN" altLang="en-US" smtClean="0"/>
              <a:t>， </a:t>
            </a:r>
          </a:p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、写出</a:t>
            </a:r>
            <a:r>
              <a:rPr lang="en-US" altLang="zh-CN" smtClean="0"/>
              <a:t>R</a:t>
            </a:r>
            <a:r>
              <a:rPr lang="zh-CN" altLang="en-US" smtClean="0"/>
              <a:t>是</a:t>
            </a:r>
            <a:r>
              <a:rPr lang="en-US" altLang="zh-CN" smtClean="0"/>
              <a:t>A</a:t>
            </a:r>
            <a:r>
              <a:rPr lang="zh-CN" altLang="en-US" smtClean="0"/>
              <a:t>上的</a:t>
            </a:r>
            <a:r>
              <a:rPr lang="zh-CN" altLang="en-US" smtClean="0">
                <a:solidFill>
                  <a:srgbClr val="FF0000"/>
                </a:solidFill>
              </a:rPr>
              <a:t>以</a:t>
            </a:r>
            <a:r>
              <a:rPr lang="en-US" altLang="zh-CN" smtClean="0">
                <a:solidFill>
                  <a:srgbClr val="FF0000"/>
                </a:solidFill>
              </a:rPr>
              <a:t>4</a:t>
            </a:r>
            <a:r>
              <a:rPr lang="zh-CN" altLang="en-US" smtClean="0">
                <a:solidFill>
                  <a:srgbClr val="FF0000"/>
                </a:solidFill>
              </a:rPr>
              <a:t>为模的同余关系</a:t>
            </a:r>
            <a:r>
              <a:rPr lang="en-US" altLang="zh-CN" smtClean="0"/>
              <a:t>R</a:t>
            </a:r>
            <a:r>
              <a:rPr lang="zh-CN" altLang="en-US" smtClean="0"/>
              <a:t>的所有元素；</a:t>
            </a:r>
          </a:p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、求分别</a:t>
            </a:r>
            <a:r>
              <a:rPr lang="zh-CN" altLang="en-US" smtClean="0">
                <a:solidFill>
                  <a:srgbClr val="0000CC"/>
                </a:solidFill>
              </a:rPr>
              <a:t>与元素</a:t>
            </a:r>
            <a:r>
              <a:rPr lang="en-US" altLang="zh-CN" smtClean="0">
                <a:solidFill>
                  <a:srgbClr val="0000CC"/>
                </a:solidFill>
              </a:rPr>
              <a:t>1,2,4</a:t>
            </a:r>
            <a:r>
              <a:rPr lang="zh-CN" altLang="en-US" smtClean="0">
                <a:solidFill>
                  <a:srgbClr val="0000CC"/>
                </a:solidFill>
              </a:rPr>
              <a:t>有关系</a:t>
            </a:r>
            <a:r>
              <a:rPr lang="en-US" altLang="zh-CN" smtClean="0">
                <a:solidFill>
                  <a:srgbClr val="0000CC"/>
                </a:solidFill>
              </a:rPr>
              <a:t>R</a:t>
            </a:r>
            <a:r>
              <a:rPr lang="zh-CN" altLang="en-US" smtClean="0"/>
              <a:t>的所有元素所作成的集合。</a:t>
            </a:r>
          </a:p>
        </p:txBody>
      </p:sp>
      <p:sp>
        <p:nvSpPr>
          <p:cNvPr id="1681412" name="Text Box 4"/>
          <p:cNvSpPr txBox="1">
            <a:spLocks noChangeArrowheads="1"/>
          </p:cNvSpPr>
          <p:nvPr/>
        </p:nvSpPr>
        <p:spPr bwMode="auto">
          <a:xfrm>
            <a:off x="566738" y="3940175"/>
            <a:ext cx="81819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</a:rPr>
              <a:t>解：</a:t>
            </a:r>
            <a:r>
              <a:rPr kumimoji="1" lang="en-US" altLang="zh-CN">
                <a:solidFill>
                  <a:srgbClr val="800080"/>
                </a:solidFill>
              </a:rPr>
              <a:t>1</a:t>
            </a:r>
            <a:r>
              <a:rPr kumimoji="1" lang="zh-CN" altLang="en-US">
                <a:solidFill>
                  <a:srgbClr val="800080"/>
                </a:solidFill>
              </a:rPr>
              <a:t>、</a:t>
            </a:r>
            <a:r>
              <a:rPr kumimoji="1" lang="en-US" altLang="zh-CN">
                <a:solidFill>
                  <a:srgbClr val="0000FF"/>
                </a:solidFill>
              </a:rPr>
              <a:t>R={&lt;0,0&gt;,&lt;1,1&gt;,&lt;2,2&gt;,&lt;4,4&gt;,&lt;5,5&gt;,</a:t>
            </a: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rgbClr val="0000FF"/>
                </a:solidFill>
              </a:rPr>
              <a:t>&lt;8,8&gt;,&lt;9,9&gt;,&lt;0,4&gt;,&lt;4,0&gt;,&lt;4,8&gt;,&lt;8,4&gt;,&lt;0,8&gt;,</a:t>
            </a: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rgbClr val="0000FF"/>
                </a:solidFill>
              </a:rPr>
              <a:t>&lt;8,0&gt;,&lt;1,5&gt;,&lt;5,1&gt;,&lt;1,9&gt;,&lt;9,1&gt;,&lt;5,9&gt;,&lt;9,5&gt;}</a:t>
            </a:r>
            <a:r>
              <a:rPr kumimoji="1" lang="zh-CN" altLang="en-US">
                <a:solidFill>
                  <a:srgbClr val="0000FF"/>
                </a:solidFill>
              </a:rPr>
              <a:t>。</a:t>
            </a: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/>
              <a:t>  </a:t>
            </a:r>
            <a:r>
              <a:rPr kumimoji="1" lang="zh-CN" altLang="en-US"/>
              <a:t>显然，</a:t>
            </a:r>
            <a:r>
              <a:rPr kumimoji="1" lang="en-US" altLang="zh-CN"/>
              <a:t>R</a:t>
            </a:r>
            <a:r>
              <a:rPr kumimoji="1" lang="zh-CN" altLang="en-US"/>
              <a:t>是</a:t>
            </a:r>
            <a:r>
              <a:rPr kumimoji="1" lang="en-US" altLang="zh-CN"/>
              <a:t>A</a:t>
            </a:r>
            <a:r>
              <a:rPr kumimoji="1" lang="zh-CN" altLang="en-US"/>
              <a:t>的一个等价关系。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8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8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8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8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8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8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81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81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8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8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1411" grpId="0" build="p" autoUpdateAnimBg="0"/>
      <p:bldP spid="168141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AF9A381-B9B8-4797-A3A1-1C2E0F3EA987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1682434" name="AutoShape 2"/>
          <p:cNvSpPr>
            <a:spLocks noChangeArrowheads="1"/>
          </p:cNvSpPr>
          <p:nvPr/>
        </p:nvSpPr>
        <p:spPr bwMode="auto">
          <a:xfrm>
            <a:off x="685800" y="4292600"/>
            <a:ext cx="8208963" cy="1944688"/>
          </a:xfrm>
          <a:prstGeom prst="wedgeRoundRectCallout">
            <a:avLst>
              <a:gd name="adj1" fmla="val 37722"/>
              <a:gd name="adj2" fmla="val -170407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</a:rPr>
              <a:t>集合</a:t>
            </a:r>
            <a:r>
              <a:rPr kumimoji="1" lang="en-US" altLang="zh-CN">
                <a:solidFill>
                  <a:srgbClr val="FF0000"/>
                </a:solidFill>
              </a:rPr>
              <a:t>{1,5,9}</a:t>
            </a:r>
            <a:r>
              <a:rPr kumimoji="1" lang="zh-CN" altLang="en-US">
                <a:solidFill>
                  <a:srgbClr val="0000FF"/>
                </a:solidFill>
              </a:rPr>
              <a:t>称为元素</a:t>
            </a:r>
            <a:r>
              <a:rPr kumimoji="1" lang="en-US" altLang="zh-CN">
                <a:solidFill>
                  <a:srgbClr val="0000FF"/>
                </a:solidFill>
              </a:rPr>
              <a:t>1</a:t>
            </a:r>
            <a:r>
              <a:rPr kumimoji="1" lang="zh-CN" altLang="en-US">
                <a:solidFill>
                  <a:srgbClr val="0000FF"/>
                </a:solidFill>
              </a:rPr>
              <a:t>关于等价关系</a:t>
            </a:r>
            <a:r>
              <a:rPr kumimoji="1" lang="en-US" altLang="zh-CN">
                <a:solidFill>
                  <a:srgbClr val="0000FF"/>
                </a:solidFill>
              </a:rPr>
              <a:t>R</a:t>
            </a:r>
            <a:r>
              <a:rPr kumimoji="1" lang="zh-CN" altLang="en-US">
                <a:solidFill>
                  <a:srgbClr val="0000FF"/>
                </a:solidFill>
              </a:rPr>
              <a:t>的</a:t>
            </a:r>
            <a:r>
              <a:rPr kumimoji="1" lang="zh-CN" altLang="en-US">
                <a:solidFill>
                  <a:srgbClr val="FF0000"/>
                </a:solidFill>
              </a:rPr>
              <a:t>等价类，记为</a:t>
            </a:r>
            <a:r>
              <a:rPr kumimoji="1" lang="en-US" altLang="zh-CN">
                <a:solidFill>
                  <a:srgbClr val="FF0000"/>
                </a:solidFill>
              </a:rPr>
              <a:t>[1]</a:t>
            </a:r>
            <a:r>
              <a:rPr kumimoji="1" lang="en-US" altLang="zh-CN" baseline="-25000">
                <a:solidFill>
                  <a:srgbClr val="FF0000"/>
                </a:solidFill>
              </a:rPr>
              <a:t>R</a:t>
            </a:r>
            <a:r>
              <a:rPr kumimoji="1" lang="zh-CN" altLang="en-US">
                <a:solidFill>
                  <a:srgbClr val="FF0000"/>
                </a:solidFill>
              </a:rPr>
              <a:t>，即</a:t>
            </a:r>
            <a:r>
              <a:rPr kumimoji="1" lang="en-US" altLang="zh-CN">
                <a:solidFill>
                  <a:srgbClr val="FF0000"/>
                </a:solidFill>
              </a:rPr>
              <a:t>[1]</a:t>
            </a:r>
            <a:r>
              <a:rPr kumimoji="1" lang="en-US" altLang="zh-CN" baseline="-25000">
                <a:solidFill>
                  <a:srgbClr val="FF0000"/>
                </a:solidFill>
              </a:rPr>
              <a:t>R </a:t>
            </a:r>
            <a:r>
              <a:rPr kumimoji="1" lang="en-US" altLang="zh-CN">
                <a:solidFill>
                  <a:srgbClr val="FF0000"/>
                </a:solidFill>
              </a:rPr>
              <a:t>={1,5,9}</a:t>
            </a:r>
            <a:r>
              <a:rPr kumimoji="1" lang="zh-CN" altLang="en-US">
                <a:solidFill>
                  <a:srgbClr val="FF0000"/>
                </a:solidFill>
              </a:rPr>
              <a:t>；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</a:t>
            </a:r>
            <a:endParaRPr lang="en-US" altLang="zh-CN" smtClean="0"/>
          </a:p>
        </p:txBody>
      </p:sp>
      <p:sp>
        <p:nvSpPr>
          <p:cNvPr id="1682436" name="Rectangle 4"/>
          <p:cNvSpPr>
            <a:spLocks noChangeArrowheads="1"/>
          </p:cNvSpPr>
          <p:nvPr/>
        </p:nvSpPr>
        <p:spPr bwMode="auto">
          <a:xfrm>
            <a:off x="611188" y="1412875"/>
            <a:ext cx="8064500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chemeClr val="tx1"/>
                </a:solidFill>
              </a:rPr>
              <a:t>2</a:t>
            </a:r>
            <a:r>
              <a:rPr kumimoji="1" lang="zh-CN" altLang="en-US"/>
              <a:t>、与元素</a:t>
            </a:r>
            <a:r>
              <a:rPr kumimoji="1" lang="en-US" altLang="zh-CN">
                <a:solidFill>
                  <a:srgbClr val="FF0000"/>
                </a:solidFill>
              </a:rPr>
              <a:t>1</a:t>
            </a:r>
            <a:r>
              <a:rPr kumimoji="1" lang="zh-CN" altLang="en-US"/>
              <a:t>有关系</a:t>
            </a:r>
            <a:r>
              <a:rPr kumimoji="1" lang="en-US" altLang="zh-CN"/>
              <a:t>R</a:t>
            </a:r>
            <a:r>
              <a:rPr kumimoji="1" lang="zh-CN" altLang="en-US"/>
              <a:t>的所有元素所作成的集合</a:t>
            </a:r>
            <a:r>
              <a:rPr kumimoji="1" lang="en-US" altLang="zh-CN">
                <a:solidFill>
                  <a:srgbClr val="FF0000"/>
                </a:solidFill>
              </a:rPr>
              <a:t>{1,5, 9}</a:t>
            </a:r>
            <a:r>
              <a:rPr kumimoji="1" lang="zh-CN" altLang="en-US">
                <a:solidFill>
                  <a:srgbClr val="FF0000"/>
                </a:solidFill>
              </a:rPr>
              <a:t>；</a:t>
            </a:r>
          </a:p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/>
              <a:t>   </a:t>
            </a:r>
            <a:r>
              <a:rPr kumimoji="1" lang="zh-CN" altLang="en-US"/>
              <a:t>与元素</a:t>
            </a:r>
            <a:r>
              <a:rPr kumimoji="1" lang="en-US" altLang="zh-CN">
                <a:solidFill>
                  <a:srgbClr val="0000CC"/>
                </a:solidFill>
              </a:rPr>
              <a:t>2</a:t>
            </a:r>
            <a:r>
              <a:rPr kumimoji="1" lang="zh-CN" altLang="en-US"/>
              <a:t>有关系</a:t>
            </a:r>
            <a:r>
              <a:rPr kumimoji="1" lang="en-US" altLang="zh-CN"/>
              <a:t>R</a:t>
            </a:r>
            <a:r>
              <a:rPr kumimoji="1" lang="zh-CN" altLang="en-US"/>
              <a:t>的所有元素所作成的集合</a:t>
            </a:r>
            <a:r>
              <a:rPr kumimoji="1" lang="en-US" altLang="zh-CN">
                <a:solidFill>
                  <a:srgbClr val="0000CC"/>
                </a:solidFill>
              </a:rPr>
              <a:t>{2}</a:t>
            </a:r>
            <a:r>
              <a:rPr kumimoji="1" lang="zh-CN" altLang="en-US">
                <a:solidFill>
                  <a:srgbClr val="0000CC"/>
                </a:solidFill>
              </a:rPr>
              <a:t>；</a:t>
            </a:r>
          </a:p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/>
              <a:t>   与元素</a:t>
            </a:r>
            <a:r>
              <a:rPr kumimoji="1" lang="en-US" altLang="zh-CN">
                <a:solidFill>
                  <a:schemeClr val="folHlink"/>
                </a:solidFill>
              </a:rPr>
              <a:t>4</a:t>
            </a:r>
            <a:r>
              <a:rPr kumimoji="1" lang="zh-CN" altLang="en-US"/>
              <a:t>有关系</a:t>
            </a:r>
            <a:r>
              <a:rPr kumimoji="1" lang="en-US" altLang="zh-CN"/>
              <a:t>R</a:t>
            </a:r>
            <a:r>
              <a:rPr kumimoji="1" lang="zh-CN" altLang="en-US"/>
              <a:t>的所有元素所作成的集合</a:t>
            </a:r>
            <a:r>
              <a:rPr kumimoji="1" lang="en-US" altLang="zh-CN">
                <a:solidFill>
                  <a:schemeClr val="folHlink"/>
                </a:solidFill>
              </a:rPr>
              <a:t>{0,4, 8}</a:t>
            </a:r>
            <a:r>
              <a:rPr kumimoji="1" lang="zh-CN" altLang="en-US">
                <a:solidFill>
                  <a:srgbClr val="0000CC"/>
                </a:solidFill>
              </a:rPr>
              <a:t>。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682437" name="Text Box 5"/>
          <p:cNvSpPr txBox="1">
            <a:spLocks noChangeArrowheads="1"/>
          </p:cNvSpPr>
          <p:nvPr/>
        </p:nvSpPr>
        <p:spPr bwMode="auto">
          <a:xfrm>
            <a:off x="1273175" y="5430838"/>
            <a:ext cx="5054600" cy="51911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</a:rPr>
              <a:t>[2]</a:t>
            </a:r>
            <a:r>
              <a:rPr kumimoji="1" lang="en-US" altLang="zh-CN" sz="2400" baseline="-25000">
                <a:solidFill>
                  <a:srgbClr val="FF0000"/>
                </a:solidFill>
              </a:rPr>
              <a:t>R</a:t>
            </a:r>
            <a:r>
              <a:rPr kumimoji="1" lang="en-US" altLang="zh-CN" sz="2400">
                <a:solidFill>
                  <a:srgbClr val="FF0000"/>
                </a:solidFill>
              </a:rPr>
              <a:t>= </a:t>
            </a:r>
            <a:r>
              <a:rPr kumimoji="1" lang="en-US" altLang="zh-CN" sz="2400">
                <a:solidFill>
                  <a:srgbClr val="0000FF"/>
                </a:solidFill>
              </a:rPr>
              <a:t>{2}</a:t>
            </a:r>
            <a:r>
              <a:rPr kumimoji="1" lang="zh-CN" altLang="en-US" sz="2400">
                <a:solidFill>
                  <a:srgbClr val="0000FF"/>
                </a:solidFill>
              </a:rPr>
              <a:t>，   </a:t>
            </a:r>
            <a:r>
              <a:rPr kumimoji="1" lang="en-US" altLang="zh-CN">
                <a:solidFill>
                  <a:srgbClr val="FF0000"/>
                </a:solidFill>
              </a:rPr>
              <a:t>[4]</a:t>
            </a:r>
            <a:r>
              <a:rPr kumimoji="1" lang="en-US" altLang="zh-CN" baseline="-25000">
                <a:solidFill>
                  <a:srgbClr val="FF0000"/>
                </a:solidFill>
              </a:rPr>
              <a:t>R</a:t>
            </a:r>
            <a:r>
              <a:rPr kumimoji="1" lang="en-US" altLang="zh-CN">
                <a:solidFill>
                  <a:srgbClr val="FF0000"/>
                </a:solidFill>
              </a:rPr>
              <a:t> = </a:t>
            </a:r>
            <a:r>
              <a:rPr kumimoji="1" lang="en-US" altLang="zh-CN">
                <a:solidFill>
                  <a:srgbClr val="0000CC"/>
                </a:solidFill>
              </a:rPr>
              <a:t>{0,4,8}</a:t>
            </a:r>
            <a:r>
              <a:rPr kumimoji="1" lang="zh-CN" altLang="en-US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2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2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2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2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82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82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2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2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2434" grpId="0" animBg="1" autoUpdateAnimBg="0"/>
      <p:bldP spid="1682436" grpId="0" build="p" autoUpdateAnimBg="0"/>
      <p:bldP spid="168243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D006B3E-4F38-4F55-B934-7CDB0D846C03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539750"/>
            <a:ext cx="7620000" cy="585788"/>
          </a:xfrm>
        </p:spPr>
        <p:txBody>
          <a:bodyPr/>
          <a:lstStyle/>
          <a:p>
            <a:pPr eaLnBrk="1" hangingPunct="1"/>
            <a:r>
              <a:rPr lang="en-US" altLang="zh-CN" smtClean="0"/>
              <a:t>7.2.3 </a:t>
            </a:r>
            <a:r>
              <a:rPr lang="zh-CN" altLang="en-US" smtClean="0"/>
              <a:t>等价类与商集</a:t>
            </a:r>
          </a:p>
        </p:txBody>
      </p:sp>
      <p:sp>
        <p:nvSpPr>
          <p:cNvPr id="168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059737" cy="33401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定义</a:t>
            </a:r>
            <a:r>
              <a:rPr lang="en-US" altLang="zh-CN" smtClean="0">
                <a:solidFill>
                  <a:srgbClr val="FF0000"/>
                </a:solidFill>
              </a:rPr>
              <a:t>7.2.3</a:t>
            </a:r>
            <a:r>
              <a:rPr lang="en-US" altLang="zh-CN" smtClean="0"/>
              <a:t> </a:t>
            </a:r>
            <a:r>
              <a:rPr lang="zh-CN" altLang="en-US" smtClean="0"/>
              <a:t>设</a:t>
            </a:r>
            <a:r>
              <a:rPr lang="en-US" altLang="zh-CN" smtClean="0"/>
              <a:t>R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0000CC"/>
                </a:solidFill>
              </a:rPr>
              <a:t>非空集合</a:t>
            </a:r>
            <a:r>
              <a:rPr lang="en-US" altLang="zh-CN" smtClean="0">
                <a:solidFill>
                  <a:srgbClr val="0000CC"/>
                </a:solidFill>
              </a:rPr>
              <a:t>A</a:t>
            </a:r>
            <a:r>
              <a:rPr lang="zh-CN" altLang="en-US" smtClean="0"/>
              <a:t>上的等价关系，对任意</a:t>
            </a:r>
            <a:r>
              <a:rPr lang="en-US" altLang="zh-CN" smtClean="0"/>
              <a:t>x∈A</a:t>
            </a:r>
            <a:r>
              <a:rPr lang="zh-CN" altLang="en-US" smtClean="0"/>
              <a:t>，称集合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</a:t>
            </a:r>
            <a:r>
              <a:rPr lang="en-US" altLang="zh-CN" smtClean="0"/>
              <a:t>[x]</a:t>
            </a:r>
            <a:r>
              <a:rPr lang="en-US" altLang="zh-CN" baseline="-25000" smtClean="0"/>
              <a:t>R</a:t>
            </a:r>
            <a:r>
              <a:rPr lang="zh-CN" altLang="en-US" smtClean="0"/>
              <a:t>＝</a:t>
            </a:r>
            <a:r>
              <a:rPr lang="en-US" altLang="zh-CN" smtClean="0"/>
              <a:t>{y|y∈A∧&lt;x,y&gt;∈R}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为</a:t>
            </a:r>
            <a:r>
              <a:rPr lang="en-US" altLang="zh-CN" smtClean="0"/>
              <a:t>x</a:t>
            </a:r>
            <a:r>
              <a:rPr lang="zh-CN" altLang="en-US" smtClean="0"/>
              <a:t>关于</a:t>
            </a:r>
            <a:r>
              <a:rPr lang="en-US" altLang="zh-CN" smtClean="0"/>
              <a:t>R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等价类</a:t>
            </a:r>
            <a:r>
              <a:rPr lang="en-US" altLang="zh-CN" smtClean="0"/>
              <a:t>(equivalence class)</a:t>
            </a:r>
            <a:r>
              <a:rPr lang="zh-CN" altLang="en-US" smtClean="0"/>
              <a:t>，或叫作由</a:t>
            </a:r>
            <a:r>
              <a:rPr lang="en-US" altLang="zh-CN" smtClean="0"/>
              <a:t>x</a:t>
            </a:r>
            <a:r>
              <a:rPr lang="zh-CN" altLang="en-US" smtClean="0"/>
              <a:t>生成的一个</a:t>
            </a:r>
            <a:r>
              <a:rPr lang="en-US" altLang="zh-CN" smtClean="0"/>
              <a:t>R</a:t>
            </a:r>
            <a:r>
              <a:rPr lang="zh-CN" altLang="en-US" smtClean="0"/>
              <a:t>等价类，其中</a:t>
            </a:r>
            <a:r>
              <a:rPr lang="en-US" altLang="zh-CN" smtClean="0"/>
              <a:t>x</a:t>
            </a:r>
            <a:r>
              <a:rPr lang="zh-CN" altLang="en-US" smtClean="0"/>
              <a:t>称为</a:t>
            </a:r>
            <a:r>
              <a:rPr lang="en-US" altLang="zh-CN" smtClean="0"/>
              <a:t>[x]</a:t>
            </a:r>
            <a:r>
              <a:rPr lang="en-US" altLang="zh-CN" baseline="-25000" smtClean="0"/>
              <a:t>R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生成元</a:t>
            </a:r>
            <a:r>
              <a:rPr lang="en-US" altLang="zh-CN" smtClean="0"/>
              <a:t>(</a:t>
            </a:r>
            <a:r>
              <a:rPr lang="zh-CN" altLang="en-US" smtClean="0"/>
              <a:t>或叫</a:t>
            </a:r>
            <a:r>
              <a:rPr lang="zh-CN" altLang="en-US" smtClean="0">
                <a:solidFill>
                  <a:srgbClr val="FF0000"/>
                </a:solidFill>
              </a:rPr>
              <a:t>代表元</a:t>
            </a:r>
            <a:r>
              <a:rPr lang="zh-CN" altLang="en-US" smtClean="0"/>
              <a:t>，或</a:t>
            </a:r>
            <a:r>
              <a:rPr lang="zh-CN" altLang="en-US" smtClean="0">
                <a:solidFill>
                  <a:srgbClr val="FF0000"/>
                </a:solidFill>
              </a:rPr>
              <a:t>典型元</a:t>
            </a:r>
            <a:r>
              <a:rPr lang="en-US" altLang="zh-CN" smtClean="0"/>
              <a:t>)(generator) 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8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8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4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9BF14E3-1468-4074-B107-9C44EE11523E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由定义</a:t>
            </a:r>
            <a:r>
              <a:rPr lang="en-US" altLang="zh-CN" smtClean="0"/>
              <a:t>7.2.3</a:t>
            </a:r>
            <a:r>
              <a:rPr lang="zh-CN" altLang="en-US" smtClean="0"/>
              <a:t>可以看出：</a:t>
            </a:r>
          </a:p>
        </p:txBody>
      </p:sp>
      <p:sp>
        <p:nvSpPr>
          <p:cNvPr id="168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4537075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FF0000"/>
                </a:solidFill>
              </a:rPr>
              <a:t>等价类产生的前提</a:t>
            </a:r>
            <a:r>
              <a:rPr lang="zh-CN" altLang="en-US" smtClean="0"/>
              <a:t>是</a:t>
            </a:r>
            <a:r>
              <a:rPr lang="en-US" altLang="zh-CN" smtClean="0"/>
              <a:t>A</a:t>
            </a:r>
            <a:r>
              <a:rPr lang="zh-CN" altLang="en-US" smtClean="0"/>
              <a:t>上的关系</a:t>
            </a:r>
            <a:r>
              <a:rPr lang="en-US" altLang="zh-CN" smtClean="0">
                <a:solidFill>
                  <a:srgbClr val="0000CC"/>
                </a:solidFill>
              </a:rPr>
              <a:t>R</a:t>
            </a:r>
            <a:r>
              <a:rPr lang="zh-CN" altLang="en-US" smtClean="0">
                <a:solidFill>
                  <a:srgbClr val="0000CC"/>
                </a:solidFill>
              </a:rPr>
              <a:t>必须是等价关系；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smtClean="0"/>
              <a:t>A</a:t>
            </a:r>
            <a:r>
              <a:rPr lang="zh-CN" altLang="en-US" smtClean="0"/>
              <a:t>中所有</a:t>
            </a:r>
            <a:r>
              <a:rPr lang="zh-CN" altLang="en-US" smtClean="0">
                <a:solidFill>
                  <a:srgbClr val="0000CC"/>
                </a:solidFill>
              </a:rPr>
              <a:t>与</a:t>
            </a:r>
            <a:r>
              <a:rPr lang="en-US" altLang="zh-CN" smtClean="0">
                <a:solidFill>
                  <a:srgbClr val="0000CC"/>
                </a:solidFill>
              </a:rPr>
              <a:t>x</a:t>
            </a:r>
            <a:r>
              <a:rPr lang="zh-CN" altLang="en-US" smtClean="0">
                <a:solidFill>
                  <a:srgbClr val="0000CC"/>
                </a:solidFill>
              </a:rPr>
              <a:t>有关系</a:t>
            </a:r>
            <a:r>
              <a:rPr lang="en-US" altLang="zh-CN" smtClean="0">
                <a:solidFill>
                  <a:srgbClr val="0000CC"/>
                </a:solidFill>
              </a:rPr>
              <a:t>R</a:t>
            </a:r>
            <a:r>
              <a:rPr lang="zh-CN" altLang="en-US" smtClean="0">
                <a:solidFill>
                  <a:srgbClr val="0000CC"/>
                </a:solidFill>
              </a:rPr>
              <a:t>的元素</a:t>
            </a:r>
            <a:r>
              <a:rPr lang="en-US" altLang="zh-CN" smtClean="0">
                <a:solidFill>
                  <a:srgbClr val="0000CC"/>
                </a:solidFill>
              </a:rPr>
              <a:t>y</a:t>
            </a:r>
            <a:r>
              <a:rPr lang="zh-CN" altLang="en-US" smtClean="0"/>
              <a:t>构成了</a:t>
            </a:r>
            <a:r>
              <a:rPr lang="en-US" altLang="zh-CN" smtClean="0">
                <a:solidFill>
                  <a:srgbClr val="FF0000"/>
                </a:solidFill>
              </a:rPr>
              <a:t>[x]</a:t>
            </a:r>
            <a:r>
              <a:rPr lang="en-US" altLang="zh-CN" baseline="-25000" smtClean="0">
                <a:solidFill>
                  <a:srgbClr val="FF0000"/>
                </a:solidFill>
              </a:rPr>
              <a:t>R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smtClean="0"/>
              <a:t>A</a:t>
            </a:r>
            <a:r>
              <a:rPr lang="zh-CN" altLang="en-US" smtClean="0"/>
              <a:t>中</a:t>
            </a:r>
            <a:r>
              <a:rPr lang="zh-CN" altLang="en-US" smtClean="0">
                <a:solidFill>
                  <a:srgbClr val="FF0000"/>
                </a:solidFill>
              </a:rPr>
              <a:t>任意一个元素</a:t>
            </a:r>
            <a:r>
              <a:rPr lang="zh-CN" altLang="en-US" smtClean="0"/>
              <a:t>一定</a:t>
            </a:r>
            <a:r>
              <a:rPr lang="zh-CN" altLang="en-US" smtClean="0">
                <a:solidFill>
                  <a:srgbClr val="0000CC"/>
                </a:solidFill>
              </a:rPr>
              <a:t>对应</a:t>
            </a:r>
            <a:r>
              <a:rPr lang="zh-CN" altLang="en-US" smtClean="0"/>
              <a:t>一个</a:t>
            </a:r>
            <a:r>
              <a:rPr lang="zh-CN" altLang="en-US" smtClean="0">
                <a:solidFill>
                  <a:srgbClr val="0000CC"/>
                </a:solidFill>
              </a:rPr>
              <a:t>由它生成的等价类；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smtClean="0"/>
              <a:t>R</a:t>
            </a:r>
            <a:r>
              <a:rPr lang="zh-CN" altLang="en-US" smtClean="0"/>
              <a:t>具有</a:t>
            </a:r>
            <a:r>
              <a:rPr lang="zh-CN" altLang="en-US" smtClean="0">
                <a:solidFill>
                  <a:srgbClr val="0000CC"/>
                </a:solidFill>
              </a:rPr>
              <a:t>自反性</a:t>
            </a:r>
            <a:r>
              <a:rPr lang="zh-CN" altLang="en-US" smtClean="0"/>
              <a:t>意味着对</a:t>
            </a:r>
            <a:r>
              <a:rPr lang="zh-CN" altLang="en-US" smtClean="0">
                <a:sym typeface="Symbol" panose="05050102010706020507" pitchFamily="18" charset="2"/>
              </a:rPr>
              <a:t>任意</a:t>
            </a:r>
            <a:r>
              <a:rPr lang="en-US" altLang="zh-CN" smtClean="0"/>
              <a:t>x∈A</a:t>
            </a:r>
            <a:r>
              <a:rPr lang="zh-CN" altLang="en-US" smtClean="0"/>
              <a:t>，</a:t>
            </a:r>
            <a:r>
              <a:rPr lang="en-US" altLang="zh-CN" smtClean="0">
                <a:solidFill>
                  <a:srgbClr val="FF0000"/>
                </a:solidFill>
              </a:rPr>
              <a:t>[x]</a:t>
            </a:r>
            <a:r>
              <a:rPr lang="en-US" altLang="zh-CN" baseline="-25000" smtClean="0">
                <a:solidFill>
                  <a:srgbClr val="FF0000"/>
                </a:solidFill>
              </a:rPr>
              <a:t>R</a:t>
            </a:r>
            <a:r>
              <a:rPr lang="en-US" altLang="zh-CN" smtClean="0">
                <a:solidFill>
                  <a:srgbClr val="FF0000"/>
                </a:solidFill>
              </a:rPr>
              <a:t>≠Φ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smtClean="0"/>
              <a:t>R</a:t>
            </a:r>
            <a:r>
              <a:rPr lang="zh-CN" altLang="en-US" smtClean="0"/>
              <a:t>具有</a:t>
            </a:r>
            <a:r>
              <a:rPr lang="zh-CN" altLang="en-US" smtClean="0">
                <a:solidFill>
                  <a:srgbClr val="FF0000"/>
                </a:solidFill>
              </a:rPr>
              <a:t>对称性</a:t>
            </a:r>
            <a:r>
              <a:rPr lang="zh-CN" altLang="en-US" smtClean="0"/>
              <a:t>意味着对任意</a:t>
            </a:r>
            <a:r>
              <a:rPr lang="en-US" altLang="zh-CN" smtClean="0"/>
              <a:t>x,y∈A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0000CC"/>
                </a:solidFill>
              </a:rPr>
              <a:t>若有</a:t>
            </a:r>
            <a:r>
              <a:rPr lang="en-US" altLang="zh-CN" smtClean="0">
                <a:solidFill>
                  <a:srgbClr val="0000CC"/>
                </a:solidFill>
              </a:rPr>
              <a:t>y</a:t>
            </a:r>
            <a:r>
              <a:rPr lang="en-US" altLang="en-US" smtClean="0">
                <a:solidFill>
                  <a:srgbClr val="0000CC"/>
                </a:solidFill>
              </a:rPr>
              <a:t>∈</a:t>
            </a:r>
            <a:r>
              <a:rPr lang="en-US" altLang="zh-CN" smtClean="0">
                <a:solidFill>
                  <a:srgbClr val="0000CC"/>
                </a:solidFill>
              </a:rPr>
              <a:t>[x]</a:t>
            </a:r>
            <a:r>
              <a:rPr lang="en-US" altLang="zh-CN" baseline="-25000" smtClean="0">
                <a:solidFill>
                  <a:srgbClr val="0000CC"/>
                </a:solidFill>
              </a:rPr>
              <a:t>R</a:t>
            </a:r>
            <a:r>
              <a:rPr lang="zh-CN" altLang="en-US" smtClean="0">
                <a:solidFill>
                  <a:srgbClr val="0000CC"/>
                </a:solidFill>
              </a:rPr>
              <a:t>，则一定有</a:t>
            </a:r>
            <a:r>
              <a:rPr lang="en-US" altLang="zh-CN" smtClean="0">
                <a:solidFill>
                  <a:srgbClr val="0000CC"/>
                </a:solidFill>
              </a:rPr>
              <a:t>x</a:t>
            </a:r>
            <a:r>
              <a:rPr lang="en-US" altLang="en-US" smtClean="0">
                <a:solidFill>
                  <a:srgbClr val="0000CC"/>
                </a:solidFill>
              </a:rPr>
              <a:t>∈</a:t>
            </a:r>
            <a:r>
              <a:rPr lang="en-US" altLang="zh-CN" smtClean="0">
                <a:solidFill>
                  <a:srgbClr val="0000CC"/>
                </a:solidFill>
              </a:rPr>
              <a:t>[y]</a:t>
            </a:r>
            <a:r>
              <a:rPr lang="en-US" altLang="zh-CN" baseline="-25000" smtClean="0">
                <a:solidFill>
                  <a:srgbClr val="0000CC"/>
                </a:solidFill>
              </a:rPr>
              <a:t>R</a:t>
            </a:r>
            <a:r>
              <a:rPr lang="zh-CN" altLang="en-US" smtClean="0">
                <a:solidFill>
                  <a:srgbClr val="0000CC"/>
                </a:solidFill>
              </a:rPr>
              <a:t>。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8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8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44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A5023D9-C131-4504-81B4-55B029853F05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39750"/>
            <a:ext cx="7937500" cy="585788"/>
          </a:xfrm>
        </p:spPr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 特殊关系</a:t>
            </a:r>
            <a:endParaRPr lang="en-US" altLang="zh-CN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5513" y="5589588"/>
            <a:ext cx="4724400" cy="890587"/>
            <a:chOff x="1296" y="1824"/>
            <a:chExt cx="2976" cy="432"/>
          </a:xfrm>
        </p:grpSpPr>
        <p:sp>
          <p:nvSpPr>
            <p:cNvPr id="1667077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176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6177" name="Text Box 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200"/>
                <a:t>良序关系</a:t>
              </a:r>
              <a:endParaRPr lang="en-US" altLang="zh-CN" sz="3200"/>
            </a:p>
          </p:txBody>
        </p:sp>
        <p:sp>
          <p:nvSpPr>
            <p:cNvPr id="6178" name="Text Box 8"/>
            <p:cNvSpPr txBox="1">
              <a:spLocks noChangeArrowheads="1"/>
            </p:cNvSpPr>
            <p:nvPr/>
          </p:nvSpPr>
          <p:spPr bwMode="gray">
            <a:xfrm>
              <a:off x="1398" y="1877"/>
              <a:ext cx="21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195513" y="3514725"/>
            <a:ext cx="4724400" cy="909638"/>
            <a:chOff x="1296" y="1824"/>
            <a:chExt cx="2976" cy="432"/>
          </a:xfrm>
        </p:grpSpPr>
        <p:sp>
          <p:nvSpPr>
            <p:cNvPr id="1667087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172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6173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/>
                <a:t>偏序关系</a:t>
              </a:r>
              <a:endParaRPr lang="en-US" altLang="zh-CN"/>
            </a:p>
          </p:txBody>
        </p:sp>
        <p:sp>
          <p:nvSpPr>
            <p:cNvPr id="6174" name="Text Box 18"/>
            <p:cNvSpPr txBox="1">
              <a:spLocks noChangeArrowheads="1"/>
            </p:cNvSpPr>
            <p:nvPr/>
          </p:nvSpPr>
          <p:spPr bwMode="gray">
            <a:xfrm>
              <a:off x="1398" y="1877"/>
              <a:ext cx="21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195513" y="1484313"/>
            <a:ext cx="4724400" cy="890587"/>
            <a:chOff x="1296" y="1824"/>
            <a:chExt cx="2976" cy="432"/>
          </a:xfrm>
        </p:grpSpPr>
        <p:sp>
          <p:nvSpPr>
            <p:cNvPr id="6167" name="AutoShape 2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6168" name="AutoShape 2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CC99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6169" name="Text Box 2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/>
                <a:t>等价关系</a:t>
              </a:r>
            </a:p>
          </p:txBody>
        </p:sp>
        <p:sp>
          <p:nvSpPr>
            <p:cNvPr id="6170" name="Text Box 28"/>
            <p:cNvSpPr txBox="1">
              <a:spLocks noChangeArrowheads="1"/>
            </p:cNvSpPr>
            <p:nvPr/>
          </p:nvSpPr>
          <p:spPr bwMode="gray">
            <a:xfrm>
              <a:off x="1398" y="1877"/>
              <a:ext cx="21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2195513" y="2513013"/>
            <a:ext cx="4724400" cy="863600"/>
            <a:chOff x="1296" y="1824"/>
            <a:chExt cx="2976" cy="432"/>
          </a:xfrm>
        </p:grpSpPr>
        <p:sp>
          <p:nvSpPr>
            <p:cNvPr id="6163" name="AutoShape 3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00"/>
                </a:gs>
                <a:gs pos="50000">
                  <a:srgbClr val="E9F4C9"/>
                </a:gs>
                <a:gs pos="100000">
                  <a:srgbClr val="99CC00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6164" name="AutoShape 3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99CC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6165" name="Text Box 3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/>
                <a:t>拟序关系</a:t>
              </a:r>
            </a:p>
          </p:txBody>
        </p:sp>
        <p:sp>
          <p:nvSpPr>
            <p:cNvPr id="6166" name="Text Box 33"/>
            <p:cNvSpPr txBox="1">
              <a:spLocks noChangeArrowheads="1"/>
            </p:cNvSpPr>
            <p:nvPr/>
          </p:nvSpPr>
          <p:spPr bwMode="gray">
            <a:xfrm>
              <a:off x="1398" y="1876"/>
              <a:ext cx="21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2195513" y="4562475"/>
            <a:ext cx="4724400" cy="889000"/>
            <a:chOff x="1296" y="1824"/>
            <a:chExt cx="2976" cy="432"/>
          </a:xfrm>
        </p:grpSpPr>
        <p:sp>
          <p:nvSpPr>
            <p:cNvPr id="1667107" name="AutoShape 3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160" name="AutoShape 3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6161" name="Text Box 3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/>
                <a:t>全序关系</a:t>
              </a:r>
              <a:endParaRPr lang="en-US" altLang="zh-CN"/>
            </a:p>
          </p:txBody>
        </p:sp>
        <p:sp>
          <p:nvSpPr>
            <p:cNvPr id="6162" name="Text Box 38"/>
            <p:cNvSpPr txBox="1">
              <a:spLocks noChangeArrowheads="1"/>
            </p:cNvSpPr>
            <p:nvPr/>
          </p:nvSpPr>
          <p:spPr bwMode="gray">
            <a:xfrm>
              <a:off x="1398" y="1876"/>
              <a:ext cx="21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55650" y="1917700"/>
            <a:ext cx="1368425" cy="4103688"/>
            <a:chOff x="476" y="1208"/>
            <a:chExt cx="862" cy="2585"/>
          </a:xfrm>
        </p:grpSpPr>
        <p:sp>
          <p:nvSpPr>
            <p:cNvPr id="6157" name="Rectangle 39"/>
            <p:cNvSpPr>
              <a:spLocks noChangeArrowheads="1"/>
            </p:cNvSpPr>
            <p:nvPr/>
          </p:nvSpPr>
          <p:spPr bwMode="auto">
            <a:xfrm>
              <a:off x="476" y="1857"/>
              <a:ext cx="363" cy="1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200">
                  <a:solidFill>
                    <a:schemeClr val="tx1"/>
                  </a:solidFill>
                </a:rPr>
                <a:t>内容提要</a:t>
              </a:r>
            </a:p>
          </p:txBody>
        </p:sp>
        <p:sp>
          <p:nvSpPr>
            <p:cNvPr id="6158" name="AutoShape 40"/>
            <p:cNvSpPr>
              <a:spLocks/>
            </p:cNvSpPr>
            <p:nvPr/>
          </p:nvSpPr>
          <p:spPr bwMode="auto">
            <a:xfrm>
              <a:off x="884" y="1208"/>
              <a:ext cx="454" cy="2585"/>
            </a:xfrm>
            <a:prstGeom prst="leftBrace">
              <a:avLst>
                <a:gd name="adj1" fmla="val 47449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34"/>
          <p:cNvGrpSpPr>
            <a:grpSpLocks/>
          </p:cNvGrpSpPr>
          <p:nvPr/>
        </p:nvGrpSpPr>
        <p:grpSpPr bwMode="auto">
          <a:xfrm>
            <a:off x="7072313" y="2928938"/>
            <a:ext cx="1368425" cy="3246437"/>
            <a:chOff x="7072329" y="2928934"/>
            <a:chExt cx="1368426" cy="3246432"/>
          </a:xfrm>
        </p:grpSpPr>
        <p:sp>
          <p:nvSpPr>
            <p:cNvPr id="6155" name="Rectangle 39"/>
            <p:cNvSpPr>
              <a:spLocks noChangeArrowheads="1"/>
            </p:cNvSpPr>
            <p:nvPr/>
          </p:nvSpPr>
          <p:spPr bwMode="auto">
            <a:xfrm flipH="1">
              <a:off x="7864492" y="3529014"/>
              <a:ext cx="576263" cy="206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200">
                  <a:solidFill>
                    <a:schemeClr val="tx1"/>
                  </a:solidFill>
                </a:rPr>
                <a:t>次序关系</a:t>
              </a:r>
            </a:p>
          </p:txBody>
        </p:sp>
        <p:sp>
          <p:nvSpPr>
            <p:cNvPr id="6156" name="AutoShape 40"/>
            <p:cNvSpPr>
              <a:spLocks/>
            </p:cNvSpPr>
            <p:nvPr/>
          </p:nvSpPr>
          <p:spPr bwMode="auto">
            <a:xfrm flipH="1">
              <a:off x="7072329" y="2928934"/>
              <a:ext cx="720725" cy="3246432"/>
            </a:xfrm>
            <a:prstGeom prst="leftBrace">
              <a:avLst>
                <a:gd name="adj1" fmla="val 47442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3006FD1-4E6D-4610-BF17-B78856B2ADDF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7.2.5(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68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208962" cy="35115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设</a:t>
            </a:r>
            <a:r>
              <a:rPr lang="en-US" altLang="zh-CN" smtClean="0"/>
              <a:t>A={0,1,2,4,5,8,9}</a:t>
            </a:r>
            <a:r>
              <a:rPr lang="zh-CN" altLang="en-US" smtClean="0"/>
              <a:t>，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zh-CN" altLang="en-US" smtClean="0">
                <a:solidFill>
                  <a:srgbClr val="FF0000"/>
                </a:solidFill>
              </a:rPr>
              <a:t>是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上的以</a:t>
            </a:r>
            <a:r>
              <a:rPr lang="en-US" altLang="zh-CN" smtClean="0">
                <a:solidFill>
                  <a:srgbClr val="FF0000"/>
                </a:solidFill>
              </a:rPr>
              <a:t>4</a:t>
            </a:r>
            <a:r>
              <a:rPr lang="zh-CN" altLang="en-US" smtClean="0">
                <a:solidFill>
                  <a:srgbClr val="FF0000"/>
                </a:solidFill>
              </a:rPr>
              <a:t>为模的同余关系。</a:t>
            </a:r>
            <a:r>
              <a:rPr lang="zh-CN" altLang="en-US" smtClean="0"/>
              <a:t>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r>
              <a:rPr lang="en-US" altLang="zh-CN" smtClean="0"/>
              <a:t>R</a:t>
            </a:r>
            <a:r>
              <a:rPr lang="zh-CN" altLang="en-US" smtClean="0"/>
              <a:t>的所有等价类；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r>
              <a:rPr lang="zh-CN" altLang="en-US" smtClean="0"/>
              <a:t>画出</a:t>
            </a:r>
            <a:r>
              <a:rPr lang="en-US" altLang="zh-CN" smtClean="0"/>
              <a:t>R</a:t>
            </a:r>
            <a:r>
              <a:rPr lang="zh-CN" altLang="en-US" smtClean="0"/>
              <a:t>的关系图。</a:t>
            </a:r>
          </a:p>
          <a:p>
            <a:pPr marL="0" indent="0" algn="l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800080"/>
                </a:solidFill>
              </a:rPr>
              <a:t>解</a:t>
            </a:r>
            <a:r>
              <a:rPr lang="zh-CN" altLang="en-US" smtClean="0">
                <a:solidFill>
                  <a:srgbClr val="800080"/>
                </a:solidFill>
                <a:sym typeface="Wingdings" panose="05000000000000000000" pitchFamily="2" charset="2"/>
              </a:rPr>
              <a:t>：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r>
              <a:rPr lang="en-US" altLang="zh-CN" smtClean="0"/>
              <a:t>[1]</a:t>
            </a:r>
            <a:r>
              <a:rPr lang="en-US" altLang="zh-CN" baseline="-25000" smtClean="0"/>
              <a:t>R</a:t>
            </a:r>
            <a:r>
              <a:rPr lang="zh-CN" altLang="en-US" smtClean="0"/>
              <a:t>＝</a:t>
            </a:r>
            <a:r>
              <a:rPr kumimoji="1" lang="en-US" altLang="zh-CN" smtClean="0">
                <a:solidFill>
                  <a:srgbClr val="FF0000"/>
                </a:solidFill>
              </a:rPr>
              <a:t>{1,5,9}</a:t>
            </a:r>
            <a:r>
              <a:rPr lang="zh-CN" altLang="en-US" smtClean="0"/>
              <a:t>＝</a:t>
            </a:r>
            <a:r>
              <a:rPr lang="en-US" altLang="zh-CN" smtClean="0"/>
              <a:t>[5]</a:t>
            </a:r>
            <a:r>
              <a:rPr lang="en-US" altLang="zh-CN" baseline="-25000" smtClean="0"/>
              <a:t>R</a:t>
            </a:r>
            <a:r>
              <a:rPr lang="zh-CN" altLang="en-US" smtClean="0"/>
              <a:t>＝</a:t>
            </a:r>
            <a:r>
              <a:rPr lang="en-US" altLang="zh-CN" smtClean="0"/>
              <a:t>[9]</a:t>
            </a:r>
            <a:r>
              <a:rPr lang="en-US" altLang="zh-CN" baseline="-25000" smtClean="0"/>
              <a:t>R</a:t>
            </a:r>
            <a:r>
              <a:rPr lang="zh-CN" altLang="en-US" smtClean="0"/>
              <a:t>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[4]</a:t>
            </a:r>
            <a:r>
              <a:rPr lang="en-US" altLang="zh-CN" baseline="-25000" smtClean="0"/>
              <a:t>R</a:t>
            </a:r>
            <a:r>
              <a:rPr lang="zh-CN" altLang="en-US" smtClean="0"/>
              <a:t>＝</a:t>
            </a:r>
            <a:r>
              <a:rPr kumimoji="1" lang="en-US" altLang="zh-CN" smtClean="0">
                <a:solidFill>
                  <a:srgbClr val="0000CC"/>
                </a:solidFill>
              </a:rPr>
              <a:t>{0,4,8}=</a:t>
            </a:r>
            <a:r>
              <a:rPr lang="en-US" altLang="zh-CN" smtClean="0"/>
              <a:t>[0]</a:t>
            </a:r>
            <a:r>
              <a:rPr lang="en-US" altLang="zh-CN" baseline="-25000" smtClean="0"/>
              <a:t>R</a:t>
            </a:r>
            <a:r>
              <a:rPr lang="zh-CN" altLang="en-US" smtClean="0"/>
              <a:t>＝</a:t>
            </a:r>
            <a:r>
              <a:rPr lang="en-US" altLang="zh-CN" smtClean="0"/>
              <a:t>[8]</a:t>
            </a:r>
            <a:r>
              <a:rPr lang="en-US" altLang="zh-CN" baseline="-25000" smtClean="0"/>
              <a:t>R</a:t>
            </a:r>
            <a:r>
              <a:rPr lang="zh-CN" altLang="en-US" baseline="-25000" smtClean="0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547813" y="4500563"/>
            <a:ext cx="6169025" cy="1927225"/>
            <a:chOff x="975" y="2835"/>
            <a:chExt cx="3886" cy="1214"/>
          </a:xfrm>
        </p:grpSpPr>
        <p:grpSp>
          <p:nvGrpSpPr>
            <p:cNvPr id="24583" name="Group 58"/>
            <p:cNvGrpSpPr>
              <a:grpSpLocks/>
            </p:cNvGrpSpPr>
            <p:nvPr/>
          </p:nvGrpSpPr>
          <p:grpSpPr bwMode="auto">
            <a:xfrm>
              <a:off x="4633" y="3179"/>
              <a:ext cx="228" cy="527"/>
              <a:chOff x="4633" y="3066"/>
              <a:chExt cx="228" cy="527"/>
            </a:xfrm>
          </p:grpSpPr>
          <p:sp>
            <p:nvSpPr>
              <p:cNvPr id="24616" name="Arc 8"/>
              <p:cNvSpPr>
                <a:spLocks/>
              </p:cNvSpPr>
              <p:nvPr/>
            </p:nvSpPr>
            <p:spPr bwMode="auto">
              <a:xfrm rot="10750909" flipH="1">
                <a:off x="4633" y="3066"/>
                <a:ext cx="228" cy="241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17" name="Text Box 9"/>
              <p:cNvSpPr txBox="1">
                <a:spLocks noChangeArrowheads="1"/>
              </p:cNvSpPr>
              <p:nvPr/>
            </p:nvSpPr>
            <p:spPr bwMode="auto">
              <a:xfrm>
                <a:off x="4664" y="3363"/>
                <a:ext cx="15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4618" name="Oval 7"/>
              <p:cNvSpPr>
                <a:spLocks noChangeArrowheads="1"/>
              </p:cNvSpPr>
              <p:nvPr/>
            </p:nvSpPr>
            <p:spPr bwMode="auto">
              <a:xfrm>
                <a:off x="4697" y="3294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8575" algn="ctr">
                <a:solidFill>
                  <a:srgbClr val="0000FF"/>
                </a:solidFill>
                <a:round/>
                <a:headEnd/>
                <a:tailEnd type="none" w="sm" len="med"/>
              </a:ln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584" name="Group 56"/>
            <p:cNvGrpSpPr>
              <a:grpSpLocks/>
            </p:cNvGrpSpPr>
            <p:nvPr/>
          </p:nvGrpSpPr>
          <p:grpSpPr bwMode="auto">
            <a:xfrm>
              <a:off x="975" y="2835"/>
              <a:ext cx="1475" cy="1214"/>
              <a:chOff x="975" y="2790"/>
              <a:chExt cx="1475" cy="1214"/>
            </a:xfrm>
          </p:grpSpPr>
          <p:sp>
            <p:nvSpPr>
              <p:cNvPr id="24601" name="Arc 25"/>
              <p:cNvSpPr>
                <a:spLocks/>
              </p:cNvSpPr>
              <p:nvPr/>
            </p:nvSpPr>
            <p:spPr bwMode="auto">
              <a:xfrm rot="4163643" flipH="1">
                <a:off x="970" y="3763"/>
                <a:ext cx="240" cy="229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2" name="Freeform 27"/>
              <p:cNvSpPr>
                <a:spLocks/>
              </p:cNvSpPr>
              <p:nvPr/>
            </p:nvSpPr>
            <p:spPr bwMode="auto">
              <a:xfrm>
                <a:off x="1274" y="3044"/>
                <a:ext cx="464" cy="777"/>
              </a:xfrm>
              <a:custGeom>
                <a:avLst/>
                <a:gdLst>
                  <a:gd name="T0" fmla="*/ 29 w 690"/>
                  <a:gd name="T1" fmla="*/ 0 h 1100"/>
                  <a:gd name="T2" fmla="*/ 20 w 690"/>
                  <a:gd name="T3" fmla="*/ 32 h 1100"/>
                  <a:gd name="T4" fmla="*/ 0 w 690"/>
                  <a:gd name="T5" fmla="*/ 69 h 1100"/>
                  <a:gd name="T6" fmla="*/ 0 60000 65536"/>
                  <a:gd name="T7" fmla="*/ 0 60000 65536"/>
                  <a:gd name="T8" fmla="*/ 0 60000 65536"/>
                  <a:gd name="T9" fmla="*/ 0 w 690"/>
                  <a:gd name="T10" fmla="*/ 0 h 1100"/>
                  <a:gd name="T11" fmla="*/ 690 w 690"/>
                  <a:gd name="T12" fmla="*/ 1100 h 11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0" h="1100">
                    <a:moveTo>
                      <a:pt x="690" y="0"/>
                    </a:moveTo>
                    <a:cubicBezTo>
                      <a:pt x="690" y="0"/>
                      <a:pt x="585" y="337"/>
                      <a:pt x="470" y="520"/>
                    </a:cubicBezTo>
                    <a:cubicBezTo>
                      <a:pt x="355" y="703"/>
                      <a:pt x="98" y="979"/>
                      <a:pt x="0" y="110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3" name="Freeform 28"/>
              <p:cNvSpPr>
                <a:spLocks/>
              </p:cNvSpPr>
              <p:nvPr/>
            </p:nvSpPr>
            <p:spPr bwMode="auto">
              <a:xfrm>
                <a:off x="1222" y="3068"/>
                <a:ext cx="472" cy="770"/>
              </a:xfrm>
              <a:custGeom>
                <a:avLst/>
                <a:gdLst>
                  <a:gd name="T0" fmla="*/ 0 w 700"/>
                  <a:gd name="T1" fmla="*/ 67 h 1090"/>
                  <a:gd name="T2" fmla="*/ 11 w 700"/>
                  <a:gd name="T3" fmla="*/ 28 h 1090"/>
                  <a:gd name="T4" fmla="*/ 30 w 700"/>
                  <a:gd name="T5" fmla="*/ 0 h 1090"/>
                  <a:gd name="T6" fmla="*/ 0 60000 65536"/>
                  <a:gd name="T7" fmla="*/ 0 60000 65536"/>
                  <a:gd name="T8" fmla="*/ 0 60000 65536"/>
                  <a:gd name="T9" fmla="*/ 0 w 700"/>
                  <a:gd name="T10" fmla="*/ 0 h 1090"/>
                  <a:gd name="T11" fmla="*/ 700 w 700"/>
                  <a:gd name="T12" fmla="*/ 1090 h 10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00" h="1090">
                    <a:moveTo>
                      <a:pt x="0" y="1090"/>
                    </a:moveTo>
                    <a:cubicBezTo>
                      <a:pt x="42" y="983"/>
                      <a:pt x="133" y="631"/>
                      <a:pt x="250" y="450"/>
                    </a:cubicBezTo>
                    <a:cubicBezTo>
                      <a:pt x="367" y="269"/>
                      <a:pt x="606" y="94"/>
                      <a:pt x="70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4" name="Arc 29"/>
              <p:cNvSpPr>
                <a:spLocks/>
              </p:cNvSpPr>
              <p:nvPr/>
            </p:nvSpPr>
            <p:spPr bwMode="auto">
              <a:xfrm rot="10800000" flipH="1">
                <a:off x="1620" y="2791"/>
                <a:ext cx="231" cy="240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5" name="Text Box 30"/>
              <p:cNvSpPr txBox="1">
                <a:spLocks noChangeArrowheads="1"/>
              </p:cNvSpPr>
              <p:nvPr/>
            </p:nvSpPr>
            <p:spPr bwMode="auto">
              <a:xfrm>
                <a:off x="1677" y="2790"/>
                <a:ext cx="13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4606" name="Text Box 31"/>
              <p:cNvSpPr txBox="1">
                <a:spLocks noChangeArrowheads="1"/>
              </p:cNvSpPr>
              <p:nvPr/>
            </p:nvSpPr>
            <p:spPr bwMode="auto">
              <a:xfrm>
                <a:off x="1037" y="3736"/>
                <a:ext cx="12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24607" name="Arc 32"/>
              <p:cNvSpPr>
                <a:spLocks/>
              </p:cNvSpPr>
              <p:nvPr/>
            </p:nvSpPr>
            <p:spPr bwMode="auto">
              <a:xfrm rot="16179309" flipH="1">
                <a:off x="2216" y="3769"/>
                <a:ext cx="240" cy="229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8" name="Freeform 34"/>
              <p:cNvSpPr>
                <a:spLocks/>
              </p:cNvSpPr>
              <p:nvPr/>
            </p:nvSpPr>
            <p:spPr bwMode="auto">
              <a:xfrm>
                <a:off x="1722" y="3014"/>
                <a:ext cx="449" cy="816"/>
              </a:xfrm>
              <a:custGeom>
                <a:avLst/>
                <a:gdLst>
                  <a:gd name="T0" fmla="*/ 0 w 650"/>
                  <a:gd name="T1" fmla="*/ 0 h 1110"/>
                  <a:gd name="T2" fmla="*/ 10 w 650"/>
                  <a:gd name="T3" fmla="*/ 49 h 1110"/>
                  <a:gd name="T4" fmla="*/ 33 w 650"/>
                  <a:gd name="T5" fmla="*/ 95 h 1110"/>
                  <a:gd name="T6" fmla="*/ 0 60000 65536"/>
                  <a:gd name="T7" fmla="*/ 0 60000 65536"/>
                  <a:gd name="T8" fmla="*/ 0 60000 65536"/>
                  <a:gd name="T9" fmla="*/ 0 w 650"/>
                  <a:gd name="T10" fmla="*/ 0 h 1110"/>
                  <a:gd name="T11" fmla="*/ 650 w 650"/>
                  <a:gd name="T12" fmla="*/ 1110 h 11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0" h="1110">
                    <a:moveTo>
                      <a:pt x="0" y="0"/>
                    </a:moveTo>
                    <a:cubicBezTo>
                      <a:pt x="35" y="97"/>
                      <a:pt x="92" y="395"/>
                      <a:pt x="200" y="580"/>
                    </a:cubicBezTo>
                    <a:cubicBezTo>
                      <a:pt x="308" y="765"/>
                      <a:pt x="556" y="1000"/>
                      <a:pt x="650" y="111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9" name="Freeform 35"/>
              <p:cNvSpPr>
                <a:spLocks/>
              </p:cNvSpPr>
              <p:nvPr/>
            </p:nvSpPr>
            <p:spPr bwMode="auto">
              <a:xfrm>
                <a:off x="1761" y="3068"/>
                <a:ext cx="445" cy="770"/>
              </a:xfrm>
              <a:custGeom>
                <a:avLst/>
                <a:gdLst>
                  <a:gd name="T0" fmla="*/ 28 w 660"/>
                  <a:gd name="T1" fmla="*/ 67 h 1090"/>
                  <a:gd name="T2" fmla="*/ 20 w 660"/>
                  <a:gd name="T3" fmla="*/ 37 h 1090"/>
                  <a:gd name="T4" fmla="*/ 0 w 660"/>
                  <a:gd name="T5" fmla="*/ 0 h 1090"/>
                  <a:gd name="T6" fmla="*/ 0 60000 65536"/>
                  <a:gd name="T7" fmla="*/ 0 60000 65536"/>
                  <a:gd name="T8" fmla="*/ 0 60000 65536"/>
                  <a:gd name="T9" fmla="*/ 0 w 660"/>
                  <a:gd name="T10" fmla="*/ 0 h 1090"/>
                  <a:gd name="T11" fmla="*/ 660 w 660"/>
                  <a:gd name="T12" fmla="*/ 1090 h 10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0" h="1090">
                    <a:moveTo>
                      <a:pt x="660" y="1090"/>
                    </a:moveTo>
                    <a:cubicBezTo>
                      <a:pt x="628" y="1007"/>
                      <a:pt x="580" y="772"/>
                      <a:pt x="470" y="590"/>
                    </a:cubicBezTo>
                    <a:cubicBezTo>
                      <a:pt x="370" y="386"/>
                      <a:pt x="98" y="123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10" name="Freeform 36"/>
              <p:cNvSpPr>
                <a:spLocks/>
              </p:cNvSpPr>
              <p:nvPr/>
            </p:nvSpPr>
            <p:spPr bwMode="auto">
              <a:xfrm>
                <a:off x="1236" y="3892"/>
                <a:ext cx="923" cy="58"/>
              </a:xfrm>
              <a:custGeom>
                <a:avLst/>
                <a:gdLst>
                  <a:gd name="T0" fmla="*/ 0 w 1370"/>
                  <a:gd name="T1" fmla="*/ 1 h 82"/>
                  <a:gd name="T2" fmla="*/ 27 w 1370"/>
                  <a:gd name="T3" fmla="*/ 5 h 82"/>
                  <a:gd name="T4" fmla="*/ 58 w 1370"/>
                  <a:gd name="T5" fmla="*/ 0 h 82"/>
                  <a:gd name="T6" fmla="*/ 0 60000 65536"/>
                  <a:gd name="T7" fmla="*/ 0 60000 65536"/>
                  <a:gd name="T8" fmla="*/ 0 60000 65536"/>
                  <a:gd name="T9" fmla="*/ 0 w 1370"/>
                  <a:gd name="T10" fmla="*/ 0 h 82"/>
                  <a:gd name="T11" fmla="*/ 1370 w 1370"/>
                  <a:gd name="T12" fmla="*/ 82 h 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70" h="82">
                    <a:moveTo>
                      <a:pt x="0" y="10"/>
                    </a:moveTo>
                    <a:cubicBezTo>
                      <a:pt x="108" y="22"/>
                      <a:pt x="412" y="82"/>
                      <a:pt x="640" y="80"/>
                    </a:cubicBezTo>
                    <a:cubicBezTo>
                      <a:pt x="868" y="78"/>
                      <a:pt x="1218" y="17"/>
                      <a:pt x="137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11" name="Freeform 37"/>
              <p:cNvSpPr>
                <a:spLocks/>
              </p:cNvSpPr>
              <p:nvPr/>
            </p:nvSpPr>
            <p:spPr bwMode="auto">
              <a:xfrm>
                <a:off x="1266" y="3764"/>
                <a:ext cx="928" cy="100"/>
              </a:xfrm>
              <a:custGeom>
                <a:avLst/>
                <a:gdLst>
                  <a:gd name="T0" fmla="*/ 59 w 1377"/>
                  <a:gd name="T1" fmla="*/ 8 h 142"/>
                  <a:gd name="T2" fmla="*/ 33 w 1377"/>
                  <a:gd name="T3" fmla="*/ 1 h 142"/>
                  <a:gd name="T4" fmla="*/ 0 w 1377"/>
                  <a:gd name="T5" fmla="*/ 9 h 142"/>
                  <a:gd name="T6" fmla="*/ 0 60000 65536"/>
                  <a:gd name="T7" fmla="*/ 0 60000 65536"/>
                  <a:gd name="T8" fmla="*/ 0 60000 65536"/>
                  <a:gd name="T9" fmla="*/ 0 w 1377"/>
                  <a:gd name="T10" fmla="*/ 0 h 142"/>
                  <a:gd name="T11" fmla="*/ 1377 w 1377"/>
                  <a:gd name="T12" fmla="*/ 142 h 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77" h="142">
                    <a:moveTo>
                      <a:pt x="1377" y="132"/>
                    </a:moveTo>
                    <a:cubicBezTo>
                      <a:pt x="1279" y="110"/>
                      <a:pt x="1016" y="0"/>
                      <a:pt x="787" y="2"/>
                    </a:cubicBezTo>
                    <a:cubicBezTo>
                      <a:pt x="560" y="0"/>
                      <a:pt x="164" y="113"/>
                      <a:pt x="0" y="14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12" name="Text Box 38"/>
              <p:cNvSpPr txBox="1">
                <a:spLocks noChangeArrowheads="1"/>
              </p:cNvSpPr>
              <p:nvPr/>
            </p:nvSpPr>
            <p:spPr bwMode="auto">
              <a:xfrm>
                <a:off x="2258" y="3739"/>
                <a:ext cx="10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9</a:t>
                </a:r>
              </a:p>
            </p:txBody>
          </p:sp>
          <p:sp>
            <p:nvSpPr>
              <p:cNvPr id="24613" name="Oval 26"/>
              <p:cNvSpPr>
                <a:spLocks noChangeArrowheads="1"/>
              </p:cNvSpPr>
              <p:nvPr/>
            </p:nvSpPr>
            <p:spPr bwMode="auto">
              <a:xfrm>
                <a:off x="1681" y="3008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8575" algn="ctr">
                <a:solidFill>
                  <a:srgbClr val="0000FF"/>
                </a:solidFill>
                <a:round/>
                <a:headEnd/>
                <a:tailEnd type="none" w="sm" len="med"/>
              </a:ln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14" name="Oval 33"/>
              <p:cNvSpPr>
                <a:spLocks noChangeArrowheads="1"/>
              </p:cNvSpPr>
              <p:nvPr/>
            </p:nvSpPr>
            <p:spPr bwMode="auto">
              <a:xfrm>
                <a:off x="2145" y="3813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8575" algn="ctr">
                <a:solidFill>
                  <a:srgbClr val="0000FF"/>
                </a:solidFill>
                <a:round/>
                <a:headEnd/>
                <a:tailEnd type="none" w="sm" len="med"/>
              </a:ln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15" name="Oval 39"/>
              <p:cNvSpPr>
                <a:spLocks noChangeArrowheads="1"/>
              </p:cNvSpPr>
              <p:nvPr/>
            </p:nvSpPr>
            <p:spPr bwMode="auto">
              <a:xfrm>
                <a:off x="1196" y="3813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8575" algn="ctr">
                <a:solidFill>
                  <a:srgbClr val="0000FF"/>
                </a:solidFill>
                <a:round/>
                <a:headEnd/>
                <a:tailEnd type="none" w="sm" len="med"/>
              </a:ln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585" name="Group 57"/>
            <p:cNvGrpSpPr>
              <a:grpSpLocks/>
            </p:cNvGrpSpPr>
            <p:nvPr/>
          </p:nvGrpSpPr>
          <p:grpSpPr bwMode="auto">
            <a:xfrm>
              <a:off x="2804" y="2835"/>
              <a:ext cx="1475" cy="1214"/>
              <a:chOff x="2774" y="2835"/>
              <a:chExt cx="1475" cy="1214"/>
            </a:xfrm>
          </p:grpSpPr>
          <p:sp>
            <p:nvSpPr>
              <p:cNvPr id="24586" name="Arc 41"/>
              <p:cNvSpPr>
                <a:spLocks/>
              </p:cNvSpPr>
              <p:nvPr/>
            </p:nvSpPr>
            <p:spPr bwMode="auto">
              <a:xfrm rot="4163643" flipH="1">
                <a:off x="2769" y="3808"/>
                <a:ext cx="240" cy="229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87" name="Freeform 42"/>
              <p:cNvSpPr>
                <a:spLocks/>
              </p:cNvSpPr>
              <p:nvPr/>
            </p:nvSpPr>
            <p:spPr bwMode="auto">
              <a:xfrm>
                <a:off x="3073" y="3089"/>
                <a:ext cx="464" cy="777"/>
              </a:xfrm>
              <a:custGeom>
                <a:avLst/>
                <a:gdLst>
                  <a:gd name="T0" fmla="*/ 29 w 690"/>
                  <a:gd name="T1" fmla="*/ 0 h 1100"/>
                  <a:gd name="T2" fmla="*/ 20 w 690"/>
                  <a:gd name="T3" fmla="*/ 32 h 1100"/>
                  <a:gd name="T4" fmla="*/ 0 w 690"/>
                  <a:gd name="T5" fmla="*/ 69 h 1100"/>
                  <a:gd name="T6" fmla="*/ 0 60000 65536"/>
                  <a:gd name="T7" fmla="*/ 0 60000 65536"/>
                  <a:gd name="T8" fmla="*/ 0 60000 65536"/>
                  <a:gd name="T9" fmla="*/ 0 w 690"/>
                  <a:gd name="T10" fmla="*/ 0 h 1100"/>
                  <a:gd name="T11" fmla="*/ 690 w 690"/>
                  <a:gd name="T12" fmla="*/ 1100 h 11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0" h="1100">
                    <a:moveTo>
                      <a:pt x="690" y="0"/>
                    </a:moveTo>
                    <a:cubicBezTo>
                      <a:pt x="690" y="0"/>
                      <a:pt x="585" y="337"/>
                      <a:pt x="470" y="520"/>
                    </a:cubicBezTo>
                    <a:cubicBezTo>
                      <a:pt x="355" y="703"/>
                      <a:pt x="98" y="979"/>
                      <a:pt x="0" y="110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88" name="Freeform 43"/>
              <p:cNvSpPr>
                <a:spLocks/>
              </p:cNvSpPr>
              <p:nvPr/>
            </p:nvSpPr>
            <p:spPr bwMode="auto">
              <a:xfrm>
                <a:off x="3021" y="3113"/>
                <a:ext cx="472" cy="770"/>
              </a:xfrm>
              <a:custGeom>
                <a:avLst/>
                <a:gdLst>
                  <a:gd name="T0" fmla="*/ 0 w 700"/>
                  <a:gd name="T1" fmla="*/ 67 h 1090"/>
                  <a:gd name="T2" fmla="*/ 11 w 700"/>
                  <a:gd name="T3" fmla="*/ 28 h 1090"/>
                  <a:gd name="T4" fmla="*/ 30 w 700"/>
                  <a:gd name="T5" fmla="*/ 0 h 1090"/>
                  <a:gd name="T6" fmla="*/ 0 60000 65536"/>
                  <a:gd name="T7" fmla="*/ 0 60000 65536"/>
                  <a:gd name="T8" fmla="*/ 0 60000 65536"/>
                  <a:gd name="T9" fmla="*/ 0 w 700"/>
                  <a:gd name="T10" fmla="*/ 0 h 1090"/>
                  <a:gd name="T11" fmla="*/ 700 w 700"/>
                  <a:gd name="T12" fmla="*/ 1090 h 10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00" h="1090">
                    <a:moveTo>
                      <a:pt x="0" y="1090"/>
                    </a:moveTo>
                    <a:cubicBezTo>
                      <a:pt x="42" y="983"/>
                      <a:pt x="133" y="631"/>
                      <a:pt x="250" y="450"/>
                    </a:cubicBezTo>
                    <a:cubicBezTo>
                      <a:pt x="367" y="269"/>
                      <a:pt x="606" y="94"/>
                      <a:pt x="70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89" name="Arc 44"/>
              <p:cNvSpPr>
                <a:spLocks/>
              </p:cNvSpPr>
              <p:nvPr/>
            </p:nvSpPr>
            <p:spPr bwMode="auto">
              <a:xfrm rot="10800000" flipH="1">
                <a:off x="3419" y="2836"/>
                <a:ext cx="231" cy="240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0" name="Text Box 45"/>
              <p:cNvSpPr txBox="1">
                <a:spLocks noChangeArrowheads="1"/>
              </p:cNvSpPr>
              <p:nvPr/>
            </p:nvSpPr>
            <p:spPr bwMode="auto">
              <a:xfrm>
                <a:off x="3476" y="2835"/>
                <a:ext cx="13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24591" name="Text Box 46"/>
              <p:cNvSpPr txBox="1">
                <a:spLocks noChangeArrowheads="1"/>
              </p:cNvSpPr>
              <p:nvPr/>
            </p:nvSpPr>
            <p:spPr bwMode="auto">
              <a:xfrm>
                <a:off x="2836" y="3781"/>
                <a:ext cx="12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24592" name="Arc 47"/>
              <p:cNvSpPr>
                <a:spLocks/>
              </p:cNvSpPr>
              <p:nvPr/>
            </p:nvSpPr>
            <p:spPr bwMode="auto">
              <a:xfrm rot="16179309" flipH="1">
                <a:off x="4015" y="3814"/>
                <a:ext cx="240" cy="229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3" name="Freeform 48"/>
              <p:cNvSpPr>
                <a:spLocks/>
              </p:cNvSpPr>
              <p:nvPr/>
            </p:nvSpPr>
            <p:spPr bwMode="auto">
              <a:xfrm>
                <a:off x="3521" y="3059"/>
                <a:ext cx="449" cy="816"/>
              </a:xfrm>
              <a:custGeom>
                <a:avLst/>
                <a:gdLst>
                  <a:gd name="T0" fmla="*/ 0 w 650"/>
                  <a:gd name="T1" fmla="*/ 0 h 1110"/>
                  <a:gd name="T2" fmla="*/ 10 w 650"/>
                  <a:gd name="T3" fmla="*/ 49 h 1110"/>
                  <a:gd name="T4" fmla="*/ 33 w 650"/>
                  <a:gd name="T5" fmla="*/ 95 h 1110"/>
                  <a:gd name="T6" fmla="*/ 0 60000 65536"/>
                  <a:gd name="T7" fmla="*/ 0 60000 65536"/>
                  <a:gd name="T8" fmla="*/ 0 60000 65536"/>
                  <a:gd name="T9" fmla="*/ 0 w 650"/>
                  <a:gd name="T10" fmla="*/ 0 h 1110"/>
                  <a:gd name="T11" fmla="*/ 650 w 650"/>
                  <a:gd name="T12" fmla="*/ 1110 h 11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0" h="1110">
                    <a:moveTo>
                      <a:pt x="0" y="0"/>
                    </a:moveTo>
                    <a:cubicBezTo>
                      <a:pt x="35" y="97"/>
                      <a:pt x="92" y="395"/>
                      <a:pt x="200" y="580"/>
                    </a:cubicBezTo>
                    <a:cubicBezTo>
                      <a:pt x="308" y="765"/>
                      <a:pt x="556" y="1000"/>
                      <a:pt x="650" y="111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4" name="Freeform 49"/>
              <p:cNvSpPr>
                <a:spLocks/>
              </p:cNvSpPr>
              <p:nvPr/>
            </p:nvSpPr>
            <p:spPr bwMode="auto">
              <a:xfrm>
                <a:off x="3560" y="3113"/>
                <a:ext cx="445" cy="770"/>
              </a:xfrm>
              <a:custGeom>
                <a:avLst/>
                <a:gdLst>
                  <a:gd name="T0" fmla="*/ 28 w 660"/>
                  <a:gd name="T1" fmla="*/ 67 h 1090"/>
                  <a:gd name="T2" fmla="*/ 20 w 660"/>
                  <a:gd name="T3" fmla="*/ 37 h 1090"/>
                  <a:gd name="T4" fmla="*/ 0 w 660"/>
                  <a:gd name="T5" fmla="*/ 0 h 1090"/>
                  <a:gd name="T6" fmla="*/ 0 60000 65536"/>
                  <a:gd name="T7" fmla="*/ 0 60000 65536"/>
                  <a:gd name="T8" fmla="*/ 0 60000 65536"/>
                  <a:gd name="T9" fmla="*/ 0 w 660"/>
                  <a:gd name="T10" fmla="*/ 0 h 1090"/>
                  <a:gd name="T11" fmla="*/ 660 w 660"/>
                  <a:gd name="T12" fmla="*/ 1090 h 10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0" h="1090">
                    <a:moveTo>
                      <a:pt x="660" y="1090"/>
                    </a:moveTo>
                    <a:cubicBezTo>
                      <a:pt x="628" y="1007"/>
                      <a:pt x="580" y="772"/>
                      <a:pt x="470" y="590"/>
                    </a:cubicBezTo>
                    <a:cubicBezTo>
                      <a:pt x="370" y="386"/>
                      <a:pt x="98" y="123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5" name="Freeform 50"/>
              <p:cNvSpPr>
                <a:spLocks/>
              </p:cNvSpPr>
              <p:nvPr/>
            </p:nvSpPr>
            <p:spPr bwMode="auto">
              <a:xfrm>
                <a:off x="3035" y="3937"/>
                <a:ext cx="923" cy="58"/>
              </a:xfrm>
              <a:custGeom>
                <a:avLst/>
                <a:gdLst>
                  <a:gd name="T0" fmla="*/ 0 w 1370"/>
                  <a:gd name="T1" fmla="*/ 1 h 82"/>
                  <a:gd name="T2" fmla="*/ 27 w 1370"/>
                  <a:gd name="T3" fmla="*/ 5 h 82"/>
                  <a:gd name="T4" fmla="*/ 58 w 1370"/>
                  <a:gd name="T5" fmla="*/ 0 h 82"/>
                  <a:gd name="T6" fmla="*/ 0 60000 65536"/>
                  <a:gd name="T7" fmla="*/ 0 60000 65536"/>
                  <a:gd name="T8" fmla="*/ 0 60000 65536"/>
                  <a:gd name="T9" fmla="*/ 0 w 1370"/>
                  <a:gd name="T10" fmla="*/ 0 h 82"/>
                  <a:gd name="T11" fmla="*/ 1370 w 1370"/>
                  <a:gd name="T12" fmla="*/ 82 h 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70" h="82">
                    <a:moveTo>
                      <a:pt x="0" y="10"/>
                    </a:moveTo>
                    <a:cubicBezTo>
                      <a:pt x="108" y="22"/>
                      <a:pt x="412" y="82"/>
                      <a:pt x="640" y="80"/>
                    </a:cubicBezTo>
                    <a:cubicBezTo>
                      <a:pt x="868" y="78"/>
                      <a:pt x="1218" y="17"/>
                      <a:pt x="137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6" name="Freeform 51"/>
              <p:cNvSpPr>
                <a:spLocks/>
              </p:cNvSpPr>
              <p:nvPr/>
            </p:nvSpPr>
            <p:spPr bwMode="auto">
              <a:xfrm>
                <a:off x="3065" y="3809"/>
                <a:ext cx="928" cy="100"/>
              </a:xfrm>
              <a:custGeom>
                <a:avLst/>
                <a:gdLst>
                  <a:gd name="T0" fmla="*/ 59 w 1377"/>
                  <a:gd name="T1" fmla="*/ 8 h 142"/>
                  <a:gd name="T2" fmla="*/ 33 w 1377"/>
                  <a:gd name="T3" fmla="*/ 1 h 142"/>
                  <a:gd name="T4" fmla="*/ 0 w 1377"/>
                  <a:gd name="T5" fmla="*/ 9 h 142"/>
                  <a:gd name="T6" fmla="*/ 0 60000 65536"/>
                  <a:gd name="T7" fmla="*/ 0 60000 65536"/>
                  <a:gd name="T8" fmla="*/ 0 60000 65536"/>
                  <a:gd name="T9" fmla="*/ 0 w 1377"/>
                  <a:gd name="T10" fmla="*/ 0 h 142"/>
                  <a:gd name="T11" fmla="*/ 1377 w 1377"/>
                  <a:gd name="T12" fmla="*/ 142 h 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77" h="142">
                    <a:moveTo>
                      <a:pt x="1377" y="132"/>
                    </a:moveTo>
                    <a:cubicBezTo>
                      <a:pt x="1279" y="110"/>
                      <a:pt x="1016" y="0"/>
                      <a:pt x="787" y="2"/>
                    </a:cubicBezTo>
                    <a:cubicBezTo>
                      <a:pt x="560" y="0"/>
                      <a:pt x="164" y="113"/>
                      <a:pt x="0" y="14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7" name="Text Box 52"/>
              <p:cNvSpPr txBox="1">
                <a:spLocks noChangeArrowheads="1"/>
              </p:cNvSpPr>
              <p:nvPr/>
            </p:nvSpPr>
            <p:spPr bwMode="auto">
              <a:xfrm>
                <a:off x="4057" y="3784"/>
                <a:ext cx="10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8</a:t>
                </a:r>
              </a:p>
            </p:txBody>
          </p:sp>
          <p:sp>
            <p:nvSpPr>
              <p:cNvPr id="24598" name="Oval 53"/>
              <p:cNvSpPr>
                <a:spLocks noChangeArrowheads="1"/>
              </p:cNvSpPr>
              <p:nvPr/>
            </p:nvSpPr>
            <p:spPr bwMode="auto">
              <a:xfrm>
                <a:off x="3480" y="3053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8575" algn="ctr">
                <a:solidFill>
                  <a:srgbClr val="0000FF"/>
                </a:solidFill>
                <a:round/>
                <a:headEnd/>
                <a:tailEnd type="none" w="sm" len="med"/>
              </a:ln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599" name="Oval 54"/>
              <p:cNvSpPr>
                <a:spLocks noChangeArrowheads="1"/>
              </p:cNvSpPr>
              <p:nvPr/>
            </p:nvSpPr>
            <p:spPr bwMode="auto">
              <a:xfrm>
                <a:off x="3944" y="3858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8575" algn="ctr">
                <a:solidFill>
                  <a:srgbClr val="0000FF"/>
                </a:solidFill>
                <a:round/>
                <a:headEnd/>
                <a:tailEnd type="none" w="sm" len="med"/>
              </a:ln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00" name="Oval 55"/>
              <p:cNvSpPr>
                <a:spLocks noChangeArrowheads="1"/>
              </p:cNvSpPr>
              <p:nvPr/>
            </p:nvSpPr>
            <p:spPr bwMode="auto">
              <a:xfrm>
                <a:off x="2995" y="3858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8575" algn="ctr">
                <a:solidFill>
                  <a:srgbClr val="0000FF"/>
                </a:solidFill>
                <a:round/>
                <a:headEnd/>
                <a:tailEnd type="none" w="sm" len="med"/>
              </a:ln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2" name="矩形 41"/>
          <p:cNvSpPr/>
          <p:nvPr/>
        </p:nvSpPr>
        <p:spPr>
          <a:xfrm>
            <a:off x="6964363" y="3016250"/>
            <a:ext cx="195738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+mn-ea"/>
              </a:rPr>
              <a:t>[2]</a:t>
            </a:r>
            <a:r>
              <a:rPr lang="en-US" altLang="zh-CN" sz="2800" b="1" baseline="-25000" dirty="0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=</a:t>
            </a:r>
            <a:r>
              <a:rPr kumimoji="1" lang="en-US" altLang="zh-CN" sz="2800" b="1" dirty="0">
                <a:solidFill>
                  <a:srgbClr val="800080"/>
                </a:solidFill>
                <a:latin typeface="+mn-lt"/>
                <a:ea typeface="+mn-ea"/>
              </a:rPr>
              <a:t>{2}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  <a:ea typeface="+mn-ea"/>
              </a:rPr>
              <a:t>；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8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8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8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8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8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5507" grpId="0" build="p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E65AA3E-1D6A-4B11-9D85-DB94423AECCD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定理</a:t>
            </a:r>
            <a:r>
              <a:rPr lang="en-US" altLang="zh-CN" sz="4000" smtClean="0"/>
              <a:t>7.2.1</a:t>
            </a:r>
            <a:endParaRPr lang="zh-CN" altLang="en-US" smtClean="0"/>
          </a:p>
        </p:txBody>
      </p:sp>
      <p:sp>
        <p:nvSpPr>
          <p:cNvPr id="1686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8280400" cy="42386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设</a:t>
            </a:r>
            <a:r>
              <a:rPr lang="en-US" altLang="zh-CN" smtClean="0"/>
              <a:t>R</a:t>
            </a:r>
            <a:r>
              <a:rPr lang="zh-CN" altLang="en-US" smtClean="0"/>
              <a:t>是非空集合</a:t>
            </a:r>
            <a:r>
              <a:rPr lang="en-US" altLang="zh-CN" smtClean="0"/>
              <a:t>A</a:t>
            </a:r>
            <a:r>
              <a:rPr lang="zh-CN" altLang="en-US" smtClean="0"/>
              <a:t>上的等价关系，则有下面的结论成立：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en-US" altLang="zh-CN" smtClean="0">
                <a:solidFill>
                  <a:srgbClr val="0000CC"/>
                </a:solidFill>
              </a:rPr>
              <a:t>1)</a:t>
            </a:r>
            <a:r>
              <a:rPr kumimoji="1" lang="zh-CN" altLang="en-US" smtClean="0">
                <a:solidFill>
                  <a:srgbClr val="0000CC"/>
                </a:solidFill>
              </a:rPr>
              <a:t>对</a:t>
            </a:r>
            <a:r>
              <a:rPr kumimoji="1" lang="zh-CN" altLang="en-US" smtClean="0">
                <a:solidFill>
                  <a:srgbClr val="0000CC"/>
                </a:solidFill>
                <a:sym typeface="Symbol" panose="05050102010706020507" pitchFamily="18" charset="2"/>
              </a:rPr>
              <a:t>任意</a:t>
            </a:r>
            <a:r>
              <a:rPr kumimoji="1" lang="en-US" altLang="zh-CN" smtClean="0">
                <a:solidFill>
                  <a:srgbClr val="0000CC"/>
                </a:solidFill>
              </a:rPr>
              <a:t>x</a:t>
            </a:r>
            <a:r>
              <a:rPr kumimoji="1" lang="en-US" altLang="zh-CN" smtClean="0">
                <a:solidFill>
                  <a:srgbClr val="0000CC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 smtClean="0">
                <a:solidFill>
                  <a:srgbClr val="0000CC"/>
                </a:solidFill>
              </a:rPr>
              <a:t>A</a:t>
            </a:r>
            <a:r>
              <a:rPr kumimoji="1" lang="zh-CN" altLang="en-US" smtClean="0">
                <a:solidFill>
                  <a:srgbClr val="0000CC"/>
                </a:solidFill>
              </a:rPr>
              <a:t>，</a:t>
            </a:r>
            <a:r>
              <a:rPr kumimoji="1" lang="en-US" altLang="zh-CN" smtClean="0">
                <a:solidFill>
                  <a:srgbClr val="0000CC"/>
                </a:solidFill>
              </a:rPr>
              <a:t>[x]</a:t>
            </a:r>
            <a:r>
              <a:rPr kumimoji="1" lang="en-US" altLang="zh-CN" baseline="-25000" smtClean="0">
                <a:solidFill>
                  <a:srgbClr val="0000CC"/>
                </a:solidFill>
              </a:rPr>
              <a:t>R</a:t>
            </a:r>
            <a:r>
              <a:rPr kumimoji="1" lang="en-US" altLang="zh-CN" smtClean="0">
                <a:solidFill>
                  <a:srgbClr val="0000CC"/>
                </a:solidFill>
              </a:rPr>
              <a:t>≠Φ</a:t>
            </a:r>
            <a:r>
              <a:rPr kumimoji="1" lang="zh-CN" altLang="en-US" smtClean="0">
                <a:solidFill>
                  <a:srgbClr val="0000CC"/>
                </a:solidFill>
              </a:rPr>
              <a:t>；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en-US" altLang="zh-CN" smtClean="0">
                <a:solidFill>
                  <a:srgbClr val="0000CC"/>
                </a:solidFill>
              </a:rPr>
              <a:t>2)</a:t>
            </a:r>
            <a:r>
              <a:rPr kumimoji="1" lang="zh-CN" altLang="en-US" smtClean="0">
                <a:solidFill>
                  <a:srgbClr val="0000CC"/>
                </a:solidFill>
              </a:rPr>
              <a:t>对</a:t>
            </a:r>
            <a:r>
              <a:rPr kumimoji="1" lang="zh-CN" altLang="en-US" smtClean="0">
                <a:solidFill>
                  <a:srgbClr val="0000CC"/>
                </a:solidFill>
                <a:sym typeface="Symbol" panose="05050102010706020507" pitchFamily="18" charset="2"/>
              </a:rPr>
              <a:t>任意</a:t>
            </a:r>
            <a:r>
              <a:rPr kumimoji="1" lang="en-US" altLang="zh-CN" smtClean="0">
                <a:solidFill>
                  <a:srgbClr val="0000CC"/>
                </a:solidFill>
              </a:rPr>
              <a:t>x,y∈A</a:t>
            </a:r>
            <a:r>
              <a:rPr kumimoji="1" lang="zh-CN" altLang="en-US" smtClean="0">
                <a:solidFill>
                  <a:srgbClr val="0000CC"/>
                </a:solidFill>
              </a:rPr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zh-CN" altLang="en-US" smtClean="0">
                <a:solidFill>
                  <a:srgbClr val="0000CC"/>
                </a:solidFill>
              </a:rPr>
              <a:t>  </a:t>
            </a:r>
            <a:r>
              <a:rPr kumimoji="1" lang="en-US" altLang="zh-CN" smtClean="0">
                <a:solidFill>
                  <a:srgbClr val="0000CC"/>
                </a:solidFill>
              </a:rPr>
              <a:t>a)</a:t>
            </a:r>
            <a:r>
              <a:rPr kumimoji="1" lang="zh-CN" altLang="en-US" smtClean="0">
                <a:solidFill>
                  <a:srgbClr val="0000CC"/>
                </a:solidFill>
              </a:rPr>
              <a:t>如果</a:t>
            </a:r>
            <a:r>
              <a:rPr lang="en-US" altLang="zh-CN" smtClean="0">
                <a:solidFill>
                  <a:srgbClr val="0000CC"/>
                </a:solidFill>
              </a:rPr>
              <a:t>y</a:t>
            </a:r>
            <a:r>
              <a:rPr lang="en-US" altLang="en-US" smtClean="0">
                <a:solidFill>
                  <a:srgbClr val="0000CC"/>
                </a:solidFill>
              </a:rPr>
              <a:t>∈</a:t>
            </a:r>
            <a:r>
              <a:rPr lang="en-US" altLang="zh-CN" smtClean="0">
                <a:solidFill>
                  <a:srgbClr val="0000CC"/>
                </a:solidFill>
              </a:rPr>
              <a:t>[x]</a:t>
            </a:r>
            <a:r>
              <a:rPr lang="en-US" altLang="zh-CN" baseline="-25000" smtClean="0">
                <a:solidFill>
                  <a:srgbClr val="0000CC"/>
                </a:solidFill>
              </a:rPr>
              <a:t>R</a:t>
            </a:r>
            <a:r>
              <a:rPr lang="zh-CN" altLang="en-US" smtClean="0">
                <a:solidFill>
                  <a:srgbClr val="0000CC"/>
                </a:solidFill>
              </a:rPr>
              <a:t>，则有</a:t>
            </a:r>
            <a:r>
              <a:rPr lang="en-US" altLang="zh-CN" smtClean="0">
                <a:solidFill>
                  <a:srgbClr val="0000CC"/>
                </a:solidFill>
              </a:rPr>
              <a:t>[</a:t>
            </a:r>
            <a:r>
              <a:rPr kumimoji="1" lang="en-US" altLang="zh-CN" smtClean="0">
                <a:solidFill>
                  <a:srgbClr val="0000CC"/>
                </a:solidFill>
              </a:rPr>
              <a:t>x]</a:t>
            </a:r>
            <a:r>
              <a:rPr kumimoji="1" lang="en-US" altLang="zh-CN" baseline="-25000" smtClean="0">
                <a:solidFill>
                  <a:srgbClr val="0000CC"/>
                </a:solidFill>
              </a:rPr>
              <a:t>R</a:t>
            </a:r>
            <a:r>
              <a:rPr kumimoji="1" lang="en-US" altLang="zh-CN" smtClean="0">
                <a:solidFill>
                  <a:srgbClr val="0000CC"/>
                </a:solidFill>
              </a:rPr>
              <a:t>=[y]</a:t>
            </a:r>
            <a:r>
              <a:rPr kumimoji="1" lang="en-US" altLang="zh-CN" baseline="-25000" smtClean="0">
                <a:solidFill>
                  <a:srgbClr val="0000CC"/>
                </a:solidFill>
              </a:rPr>
              <a:t>R</a:t>
            </a:r>
            <a:r>
              <a:rPr kumimoji="1" lang="zh-CN" altLang="en-US" smtClean="0">
                <a:solidFill>
                  <a:srgbClr val="0000CC"/>
                </a:solidFill>
              </a:rPr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zh-CN" altLang="en-US" smtClean="0">
                <a:solidFill>
                  <a:srgbClr val="0000CC"/>
                </a:solidFill>
              </a:rPr>
              <a:t>  </a:t>
            </a:r>
            <a:r>
              <a:rPr kumimoji="1" lang="en-US" altLang="zh-CN" smtClean="0">
                <a:solidFill>
                  <a:srgbClr val="0000CC"/>
                </a:solidFill>
              </a:rPr>
              <a:t>b)</a:t>
            </a:r>
            <a:r>
              <a:rPr kumimoji="1" lang="zh-CN" altLang="en-US" smtClean="0">
                <a:solidFill>
                  <a:srgbClr val="0000CC"/>
                </a:solidFill>
              </a:rPr>
              <a:t>如果</a:t>
            </a:r>
            <a:r>
              <a:rPr lang="en-US" altLang="zh-CN" smtClean="0">
                <a:solidFill>
                  <a:srgbClr val="0000CC"/>
                </a:solidFill>
              </a:rPr>
              <a:t>y  [x]</a:t>
            </a:r>
            <a:r>
              <a:rPr lang="en-US" altLang="zh-CN" baseline="-25000" smtClean="0">
                <a:solidFill>
                  <a:srgbClr val="0000CC"/>
                </a:solidFill>
              </a:rPr>
              <a:t>R</a:t>
            </a:r>
            <a:r>
              <a:rPr lang="zh-CN" altLang="en-US" smtClean="0">
                <a:solidFill>
                  <a:srgbClr val="0000CC"/>
                </a:solidFill>
              </a:rPr>
              <a:t>，则有</a:t>
            </a:r>
            <a:r>
              <a:rPr kumimoji="1" lang="en-US" altLang="zh-CN" smtClean="0">
                <a:solidFill>
                  <a:srgbClr val="0000CC"/>
                </a:solidFill>
              </a:rPr>
              <a:t>[x]</a:t>
            </a:r>
            <a:r>
              <a:rPr kumimoji="1" lang="en-US" altLang="zh-CN" baseline="-25000" smtClean="0">
                <a:solidFill>
                  <a:srgbClr val="0000CC"/>
                </a:solidFill>
              </a:rPr>
              <a:t>R</a:t>
            </a:r>
            <a:r>
              <a:rPr kumimoji="1" lang="en-US" altLang="zh-CN" smtClean="0">
                <a:solidFill>
                  <a:srgbClr val="0000CC"/>
                </a:solidFill>
              </a:rPr>
              <a:t>∩[y]</a:t>
            </a:r>
            <a:r>
              <a:rPr kumimoji="1" lang="en-US" altLang="zh-CN" baseline="-25000" smtClean="0">
                <a:solidFill>
                  <a:srgbClr val="0000CC"/>
                </a:solidFill>
              </a:rPr>
              <a:t>R</a:t>
            </a:r>
            <a:r>
              <a:rPr kumimoji="1" lang="zh-CN" altLang="en-US" smtClean="0">
                <a:solidFill>
                  <a:srgbClr val="0000CC"/>
                </a:solidFill>
              </a:rPr>
              <a:t>＝</a:t>
            </a:r>
            <a:r>
              <a:rPr kumimoji="1" lang="en-US" altLang="zh-CN" smtClean="0">
                <a:solidFill>
                  <a:srgbClr val="0000CC"/>
                </a:solidFill>
              </a:rPr>
              <a:t>Φ</a:t>
            </a:r>
            <a:r>
              <a:rPr kumimoji="1" lang="zh-CN" altLang="en-US" smtClean="0">
                <a:solidFill>
                  <a:srgbClr val="0000CC"/>
                </a:solidFill>
              </a:rPr>
              <a:t>。</a:t>
            </a: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mtClean="0">
                <a:solidFill>
                  <a:srgbClr val="0000CC"/>
                </a:solidFill>
              </a:rPr>
              <a:t>3) </a:t>
            </a:r>
            <a:r>
              <a:rPr kumimoji="1" lang="zh-CN" altLang="en-US" smtClean="0">
                <a:solidFill>
                  <a:srgbClr val="0000CC"/>
                </a:solidFill>
              </a:rPr>
              <a:t>　　  ＝</a:t>
            </a:r>
            <a:r>
              <a:rPr kumimoji="1" lang="en-US" altLang="zh-CN" smtClean="0">
                <a:solidFill>
                  <a:srgbClr val="0000CC"/>
                </a:solidFill>
              </a:rPr>
              <a:t>A</a:t>
            </a:r>
            <a:r>
              <a:rPr kumimoji="1" lang="zh-CN" altLang="en-US" smtClean="0">
                <a:solidFill>
                  <a:srgbClr val="0000CC"/>
                </a:solidFill>
              </a:rPr>
              <a:t>；</a:t>
            </a:r>
            <a:endParaRPr lang="zh-CN" altLang="en-US" smtClean="0"/>
          </a:p>
        </p:txBody>
      </p:sp>
      <p:graphicFrame>
        <p:nvGraphicFramePr>
          <p:cNvPr id="1686533" name="Object 5"/>
          <p:cNvGraphicFramePr>
            <a:graphicFrameLocks noChangeAspect="1"/>
          </p:cNvGraphicFramePr>
          <p:nvPr/>
        </p:nvGraphicFramePr>
        <p:xfrm>
          <a:off x="1042988" y="5013325"/>
          <a:ext cx="11509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3" imgW="434286" imgH="281868" progId="Equation.DSMT4">
                  <p:embed/>
                </p:oleObj>
              </mc:Choice>
              <mc:Fallback>
                <p:oleObj name="Equation" r:id="rId3" imgW="434286" imgH="28186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13325"/>
                        <a:ext cx="11509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6534" name="Object 6"/>
          <p:cNvGraphicFramePr>
            <a:graphicFrameLocks/>
          </p:cNvGraphicFramePr>
          <p:nvPr>
            <p:ph sz="half" idx="2"/>
          </p:nvPr>
        </p:nvGraphicFramePr>
        <p:xfrm>
          <a:off x="2220913" y="4391025"/>
          <a:ext cx="3603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5" imgW="99006" imgH="129612" progId="Equation.DSMT4">
                  <p:embed/>
                </p:oleObj>
              </mc:Choice>
              <mc:Fallback>
                <p:oleObj name="Equation" r:id="rId5" imgW="99006" imgH="129612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4391025"/>
                        <a:ext cx="3603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8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8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8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8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8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8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6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6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8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8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6531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68A7FCA-24C1-4156-ADEE-21330A26F503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54038"/>
            <a:ext cx="8048625" cy="585787"/>
          </a:xfrm>
        </p:spPr>
        <p:txBody>
          <a:bodyPr/>
          <a:lstStyle/>
          <a:p>
            <a:pPr eaLnBrk="1" hangingPunct="1"/>
            <a:r>
              <a:rPr lang="zh-CN" altLang="en-US" smtClean="0"/>
              <a:t>证明 </a:t>
            </a:r>
            <a:r>
              <a:rPr kumimoji="1" lang="en-US" altLang="zh-CN" smtClean="0">
                <a:solidFill>
                  <a:srgbClr val="0000FF"/>
                </a:solidFill>
              </a:rPr>
              <a:t>1</a:t>
            </a:r>
            <a:r>
              <a:rPr kumimoji="1" lang="zh-CN" altLang="en-US" smtClean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68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135938" cy="24003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kumimoji="1" lang="zh-CN" altLang="en-US" smtClean="0"/>
              <a:t>对任意</a:t>
            </a:r>
            <a:r>
              <a:rPr kumimoji="1" lang="en-US" altLang="zh-CN" smtClean="0"/>
              <a:t>x∈A</a:t>
            </a:r>
            <a:r>
              <a:rPr kumimoji="1" lang="zh-CN" altLang="en-US" smtClean="0"/>
              <a:t>，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kumimoji="1" lang="zh-CN" altLang="en-US" smtClean="0">
                <a:solidFill>
                  <a:srgbClr val="FF0000"/>
                </a:solidFill>
              </a:rPr>
              <a:t>因为</a:t>
            </a:r>
            <a:r>
              <a:rPr kumimoji="1" lang="en-US" altLang="zh-CN" smtClean="0">
                <a:solidFill>
                  <a:srgbClr val="FF0000"/>
                </a:solidFill>
              </a:rPr>
              <a:t>R</a:t>
            </a:r>
            <a:r>
              <a:rPr kumimoji="1" lang="zh-CN" altLang="en-US" smtClean="0">
                <a:solidFill>
                  <a:srgbClr val="FF0000"/>
                </a:solidFill>
              </a:rPr>
              <a:t>是等价关系</a:t>
            </a:r>
            <a:r>
              <a:rPr kumimoji="1" lang="zh-CN" altLang="en-US" smtClean="0"/>
              <a:t>，所以</a:t>
            </a:r>
            <a:r>
              <a:rPr kumimoji="1" lang="en-US" altLang="zh-CN" smtClean="0">
                <a:solidFill>
                  <a:srgbClr val="0000CC"/>
                </a:solidFill>
              </a:rPr>
              <a:t>R</a:t>
            </a:r>
            <a:r>
              <a:rPr kumimoji="1" lang="zh-CN" altLang="en-US" smtClean="0">
                <a:solidFill>
                  <a:srgbClr val="0000CC"/>
                </a:solidFill>
              </a:rPr>
              <a:t>是自反的，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kumimoji="1" lang="zh-CN" altLang="en-US" smtClean="0"/>
              <a:t>因此</a:t>
            </a:r>
            <a:r>
              <a:rPr kumimoji="1" lang="en-US" altLang="zh-CN" smtClean="0">
                <a:solidFill>
                  <a:srgbClr val="FF0000"/>
                </a:solidFill>
              </a:rPr>
              <a:t>&lt;x,x&gt;∈R</a:t>
            </a:r>
            <a:r>
              <a:rPr kumimoji="1" lang="zh-CN" altLang="en-US" smtClean="0"/>
              <a:t>，即</a:t>
            </a:r>
            <a:r>
              <a:rPr kumimoji="1" lang="en-US" altLang="zh-CN" smtClean="0">
                <a:solidFill>
                  <a:srgbClr val="0000CC"/>
                </a:solidFill>
              </a:rPr>
              <a:t>x∈[x]</a:t>
            </a:r>
            <a:r>
              <a:rPr kumimoji="1" lang="en-US" altLang="zh-CN" baseline="-25000" smtClean="0">
                <a:solidFill>
                  <a:srgbClr val="0000CC"/>
                </a:solidFill>
              </a:rPr>
              <a:t>R</a:t>
            </a:r>
            <a:r>
              <a:rPr kumimoji="1" lang="zh-CN" altLang="en-US" smtClean="0"/>
              <a:t>，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kumimoji="1" lang="zh-CN" altLang="en-US" smtClean="0"/>
              <a:t>故</a:t>
            </a:r>
            <a:r>
              <a:rPr kumimoji="1" lang="en-US" altLang="zh-CN" smtClean="0"/>
              <a:t>[x]</a:t>
            </a:r>
            <a:r>
              <a:rPr kumimoji="1" lang="en-US" altLang="zh-CN" baseline="-25000" smtClean="0"/>
              <a:t>R</a:t>
            </a:r>
            <a:r>
              <a:rPr kumimoji="1" lang="en-US" altLang="zh-CN" smtClean="0"/>
              <a:t>≠Φ</a:t>
            </a:r>
            <a:r>
              <a:rPr kumimoji="1" lang="zh-CN" altLang="en-US" smtClean="0"/>
              <a:t>。</a:t>
            </a:r>
            <a:endParaRPr lang="zh-CN" altLang="en-US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8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8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8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8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7555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2A27DA6-2CC8-4BA6-96C3-27CF3E71CFD1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54038"/>
            <a:ext cx="8048625" cy="585787"/>
          </a:xfrm>
        </p:spPr>
        <p:txBody>
          <a:bodyPr/>
          <a:lstStyle/>
          <a:p>
            <a:pPr eaLnBrk="1" hangingPunct="1"/>
            <a:r>
              <a:rPr lang="zh-CN" altLang="en-US" smtClean="0"/>
              <a:t>证明 </a:t>
            </a:r>
            <a:r>
              <a:rPr lang="en-US" altLang="zh-CN" smtClean="0">
                <a:solidFill>
                  <a:srgbClr val="0000FF"/>
                </a:solidFill>
              </a:rPr>
              <a:t>2)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176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04925"/>
            <a:ext cx="8280400" cy="5219700"/>
          </a:xfrm>
        </p:spPr>
        <p:txBody>
          <a:bodyPr/>
          <a:lstStyle/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对任意</a:t>
            </a:r>
            <a:r>
              <a:rPr lang="en-US" altLang="zh-CN" smtClean="0"/>
              <a:t>x,y∈A</a:t>
            </a:r>
            <a:r>
              <a:rPr lang="zh-CN" altLang="en-US" smtClean="0"/>
              <a:t>，</a:t>
            </a:r>
            <a:endParaRPr kumimoji="1" lang="zh-CN" altLang="en-US" smtClean="0">
              <a:solidFill>
                <a:schemeClr val="tx1"/>
              </a:solidFill>
            </a:endParaRP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mtClean="0">
                <a:solidFill>
                  <a:srgbClr val="0000FF"/>
                </a:solidFill>
              </a:rPr>
              <a:t>a)</a:t>
            </a:r>
            <a:r>
              <a:rPr kumimoji="1" lang="zh-CN" altLang="en-US" smtClean="0">
                <a:solidFill>
                  <a:schemeClr val="tx1"/>
                </a:solidFill>
              </a:rPr>
              <a:t>若</a:t>
            </a:r>
            <a:r>
              <a:rPr kumimoji="1" lang="en-US" altLang="zh-CN" smtClean="0">
                <a:solidFill>
                  <a:schemeClr val="tx1"/>
                </a:solidFill>
              </a:rPr>
              <a:t>y∈[x]</a:t>
            </a:r>
            <a:r>
              <a:rPr kumimoji="1" lang="en-US" altLang="zh-CN" baseline="-25000" smtClean="0">
                <a:solidFill>
                  <a:schemeClr val="tx1"/>
                </a:solidFill>
              </a:rPr>
              <a:t>R</a:t>
            </a:r>
            <a:r>
              <a:rPr kumimoji="1" lang="zh-CN" altLang="en-US" smtClean="0">
                <a:solidFill>
                  <a:schemeClr val="tx1"/>
                </a:solidFill>
              </a:rPr>
              <a:t>，则</a:t>
            </a:r>
            <a:r>
              <a:rPr kumimoji="1" lang="en-US" altLang="zh-CN" smtClean="0">
                <a:solidFill>
                  <a:schemeClr val="tx1"/>
                </a:solidFill>
              </a:rPr>
              <a:t>&lt;x,y&gt;∈R</a:t>
            </a:r>
            <a:r>
              <a:rPr kumimoji="1" lang="zh-CN" altLang="en-US" smtClean="0">
                <a:solidFill>
                  <a:schemeClr val="tx1"/>
                </a:solidFill>
              </a:rPr>
              <a:t>。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mtClean="0">
                <a:solidFill>
                  <a:schemeClr val="tx1"/>
                </a:solidFill>
              </a:rPr>
              <a:t>  </a:t>
            </a:r>
            <a:r>
              <a:rPr kumimoji="1" lang="zh-CN" altLang="en-US" smtClean="0"/>
              <a:t>对</a:t>
            </a:r>
            <a:r>
              <a:rPr kumimoji="1" lang="zh-CN" altLang="en-US" smtClean="0">
                <a:sym typeface="Symbol" panose="05050102010706020507" pitchFamily="18" charset="2"/>
              </a:rPr>
              <a:t>任意</a:t>
            </a:r>
            <a:r>
              <a:rPr kumimoji="1" lang="en-US" altLang="zh-CN" smtClean="0"/>
              <a:t>z∈[x]</a:t>
            </a:r>
            <a:r>
              <a:rPr kumimoji="1" lang="en-US" altLang="zh-CN" baseline="-25000" smtClean="0"/>
              <a:t>R</a:t>
            </a:r>
            <a:r>
              <a:rPr kumimoji="1" lang="zh-CN" altLang="en-US" smtClean="0"/>
              <a:t>，则有：</a:t>
            </a:r>
            <a:r>
              <a:rPr kumimoji="1" lang="en-US" altLang="zh-CN" smtClean="0"/>
              <a:t>&lt;x,z&gt;∈R</a:t>
            </a:r>
            <a:r>
              <a:rPr kumimoji="1" lang="zh-CN" altLang="en-US" smtClean="0"/>
              <a:t>，又</a:t>
            </a:r>
            <a:r>
              <a:rPr kumimoji="1" lang="en-US" altLang="zh-CN" smtClean="0"/>
              <a:t>&lt;x,y&gt;∈R</a:t>
            </a:r>
            <a:r>
              <a:rPr kumimoji="1" lang="zh-CN" altLang="en-US" smtClean="0"/>
              <a:t>，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mtClean="0"/>
              <a:t>  由</a:t>
            </a:r>
            <a:r>
              <a:rPr kumimoji="1" lang="en-US" altLang="zh-CN" smtClean="0"/>
              <a:t>R</a:t>
            </a:r>
            <a:r>
              <a:rPr kumimoji="1" lang="zh-CN" altLang="en-US" smtClean="0"/>
              <a:t>的对称性有：</a:t>
            </a:r>
            <a:r>
              <a:rPr kumimoji="1" lang="en-US" altLang="zh-CN" smtClean="0"/>
              <a:t>&lt;y,x&gt;∈R</a:t>
            </a:r>
            <a:r>
              <a:rPr kumimoji="1" lang="zh-CN" altLang="en-US" smtClean="0"/>
              <a:t>，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mtClean="0"/>
              <a:t>  由</a:t>
            </a:r>
            <a:r>
              <a:rPr kumimoji="1" lang="en-US" altLang="zh-CN" smtClean="0">
                <a:solidFill>
                  <a:srgbClr val="FF0000"/>
                </a:solidFill>
              </a:rPr>
              <a:t>R</a:t>
            </a:r>
            <a:r>
              <a:rPr kumimoji="1" lang="zh-CN" altLang="en-US" smtClean="0">
                <a:solidFill>
                  <a:srgbClr val="FF0000"/>
                </a:solidFill>
              </a:rPr>
              <a:t>的传递性</a:t>
            </a:r>
            <a:r>
              <a:rPr kumimoji="1" lang="zh-CN" altLang="en-US" smtClean="0"/>
              <a:t>有：</a:t>
            </a:r>
            <a:r>
              <a:rPr kumimoji="1" lang="en-US" altLang="zh-CN" smtClean="0">
                <a:solidFill>
                  <a:srgbClr val="FF0000"/>
                </a:solidFill>
              </a:rPr>
              <a:t>&lt;y,z&gt;∈R</a:t>
            </a:r>
            <a:r>
              <a:rPr kumimoji="1" lang="zh-CN" altLang="en-US" smtClean="0">
                <a:solidFill>
                  <a:schemeClr val="tx1"/>
                </a:solidFill>
              </a:rPr>
              <a:t>。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mtClean="0"/>
              <a:t>  所以</a:t>
            </a:r>
            <a:r>
              <a:rPr kumimoji="1" lang="en-US" altLang="zh-CN" smtClean="0">
                <a:solidFill>
                  <a:srgbClr val="0000FF"/>
                </a:solidFill>
              </a:rPr>
              <a:t>z∈[y]</a:t>
            </a:r>
            <a:r>
              <a:rPr kumimoji="1" lang="en-US" altLang="zh-CN" baseline="-25000" smtClean="0">
                <a:solidFill>
                  <a:srgbClr val="0000FF"/>
                </a:solidFill>
              </a:rPr>
              <a:t>R</a:t>
            </a:r>
            <a:r>
              <a:rPr kumimoji="1" lang="zh-CN" altLang="en-US" smtClean="0">
                <a:solidFill>
                  <a:srgbClr val="0000FF"/>
                </a:solidFill>
              </a:rPr>
              <a:t>，即：</a:t>
            </a:r>
            <a:r>
              <a:rPr kumimoji="1" lang="en-US" altLang="zh-CN" smtClean="0">
                <a:solidFill>
                  <a:srgbClr val="0000FF"/>
                </a:solidFill>
              </a:rPr>
              <a:t>[x]</a:t>
            </a:r>
            <a:r>
              <a:rPr kumimoji="1" lang="en-US" altLang="zh-CN" baseline="-25000" smtClean="0">
                <a:solidFill>
                  <a:srgbClr val="0000FF"/>
                </a:solidFill>
              </a:rPr>
              <a:t>R</a:t>
            </a:r>
            <a:r>
              <a:rPr kumimoji="1"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</a:t>
            </a:r>
            <a:r>
              <a:rPr kumimoji="1" lang="en-US" altLang="zh-CN" smtClean="0">
                <a:solidFill>
                  <a:srgbClr val="0000FF"/>
                </a:solidFill>
              </a:rPr>
              <a:t>[y]</a:t>
            </a:r>
            <a:r>
              <a:rPr kumimoji="1" lang="en-US" altLang="zh-CN" baseline="-25000" smtClean="0">
                <a:solidFill>
                  <a:srgbClr val="0000FF"/>
                </a:solidFill>
              </a:rPr>
              <a:t>R</a:t>
            </a:r>
            <a:r>
              <a:rPr kumimoji="1" lang="zh-CN" altLang="en-US" smtClean="0">
                <a:solidFill>
                  <a:srgbClr val="0000FF"/>
                </a:solidFill>
              </a:rPr>
              <a:t>。</a:t>
            </a:r>
            <a:r>
              <a:rPr kumimoji="1" lang="zh-CN" altLang="en-US" smtClean="0"/>
              <a:t> 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mtClean="0"/>
              <a:t>  对</a:t>
            </a:r>
            <a:r>
              <a:rPr kumimoji="1" lang="zh-CN" altLang="en-US" smtClean="0">
                <a:sym typeface="Symbol" panose="05050102010706020507" pitchFamily="18" charset="2"/>
              </a:rPr>
              <a:t>任意</a:t>
            </a:r>
            <a:r>
              <a:rPr kumimoji="1" lang="en-US" altLang="zh-CN" smtClean="0"/>
              <a:t>z∈[y]</a:t>
            </a:r>
            <a:r>
              <a:rPr kumimoji="1" lang="en-US" altLang="zh-CN" baseline="-25000" smtClean="0"/>
              <a:t>R</a:t>
            </a:r>
            <a:r>
              <a:rPr kumimoji="1" lang="zh-CN" altLang="en-US" smtClean="0"/>
              <a:t>，则有：</a:t>
            </a:r>
            <a:r>
              <a:rPr kumimoji="1" lang="en-US" altLang="zh-CN" smtClean="0"/>
              <a:t>&lt;y,z&gt;∈R</a:t>
            </a:r>
            <a:r>
              <a:rPr kumimoji="1" lang="zh-CN" altLang="en-US" smtClean="0"/>
              <a:t>，又</a:t>
            </a:r>
            <a:r>
              <a:rPr kumimoji="1" lang="en-US" altLang="zh-CN" smtClean="0"/>
              <a:t>&lt;x,y&gt;∈R</a:t>
            </a:r>
            <a:r>
              <a:rPr kumimoji="1" lang="zh-CN" altLang="en-US" smtClean="0"/>
              <a:t>，</a:t>
            </a:r>
          </a:p>
          <a:p>
            <a:pPr marL="533400" indent="-533400" algn="l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mtClean="0"/>
              <a:t>  由</a:t>
            </a:r>
            <a:r>
              <a:rPr kumimoji="1" lang="en-US" altLang="zh-CN" smtClean="0"/>
              <a:t>R</a:t>
            </a:r>
            <a:r>
              <a:rPr kumimoji="1" lang="zh-CN" altLang="en-US" smtClean="0"/>
              <a:t>的传递性有：</a:t>
            </a:r>
            <a:r>
              <a:rPr kumimoji="1" lang="en-US" altLang="zh-CN" smtClean="0"/>
              <a:t>&lt;x,z&gt;∈R</a:t>
            </a:r>
            <a:r>
              <a:rPr kumimoji="1" lang="zh-CN" altLang="en-US" smtClean="0"/>
              <a:t>。所以，</a:t>
            </a:r>
            <a:r>
              <a:rPr kumimoji="1" lang="en-US" altLang="zh-CN" smtClean="0"/>
              <a:t>z∈[x]</a:t>
            </a:r>
            <a:r>
              <a:rPr kumimoji="1" lang="en-US" altLang="zh-CN" baseline="-25000" smtClean="0"/>
              <a:t>R</a:t>
            </a:r>
            <a:r>
              <a:rPr kumimoji="1" lang="zh-CN" altLang="en-US" smtClean="0"/>
              <a:t>，即：</a:t>
            </a:r>
          </a:p>
          <a:p>
            <a:pPr marL="533400" indent="-533400"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mtClean="0"/>
              <a:t>[y]</a:t>
            </a:r>
            <a:r>
              <a:rPr kumimoji="1" lang="en-US" altLang="zh-CN" baseline="-25000" smtClean="0"/>
              <a:t>R</a:t>
            </a:r>
            <a:r>
              <a:rPr kumimoji="1" lang="en-US" altLang="zh-CN" smtClean="0">
                <a:sym typeface="Symbol" panose="05050102010706020507" pitchFamily="18" charset="2"/>
              </a:rPr>
              <a:t></a:t>
            </a:r>
            <a:r>
              <a:rPr kumimoji="1" lang="en-US" altLang="zh-CN" smtClean="0"/>
              <a:t>[x]</a:t>
            </a:r>
            <a:r>
              <a:rPr kumimoji="1" lang="en-US" altLang="zh-CN" baseline="-25000" smtClean="0"/>
              <a:t>R</a:t>
            </a:r>
            <a:r>
              <a:rPr kumimoji="1" lang="zh-CN" altLang="en-US" smtClean="0"/>
              <a:t>。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mtClean="0">
                <a:solidFill>
                  <a:schemeClr val="accent1"/>
                </a:solidFill>
              </a:rPr>
              <a:t>  所以，</a:t>
            </a:r>
            <a:r>
              <a:rPr kumimoji="1" lang="en-US" altLang="zh-CN" smtClean="0">
                <a:solidFill>
                  <a:schemeClr val="accent1"/>
                </a:solidFill>
              </a:rPr>
              <a:t>[x]</a:t>
            </a:r>
            <a:r>
              <a:rPr kumimoji="1" lang="en-US" altLang="zh-CN" baseline="-25000" smtClean="0">
                <a:solidFill>
                  <a:schemeClr val="accent1"/>
                </a:solidFill>
              </a:rPr>
              <a:t>R</a:t>
            </a:r>
            <a:r>
              <a:rPr kumimoji="1" lang="zh-CN" altLang="en-US" smtClean="0">
                <a:solidFill>
                  <a:schemeClr val="accent1"/>
                </a:solidFill>
              </a:rPr>
              <a:t>＝</a:t>
            </a:r>
            <a:r>
              <a:rPr kumimoji="1" lang="en-US" altLang="zh-CN" smtClean="0">
                <a:solidFill>
                  <a:schemeClr val="accent1"/>
                </a:solidFill>
              </a:rPr>
              <a:t>[y]</a:t>
            </a:r>
            <a:r>
              <a:rPr kumimoji="1" lang="en-US" altLang="zh-CN" baseline="-25000" smtClean="0">
                <a:solidFill>
                  <a:schemeClr val="accent1"/>
                </a:solidFill>
              </a:rPr>
              <a:t>R</a:t>
            </a:r>
            <a:r>
              <a:rPr kumimoji="1" lang="zh-CN" altLang="en-US" smtClean="0">
                <a:solidFill>
                  <a:schemeClr val="accent1"/>
                </a:solidFill>
              </a:rPr>
              <a:t>。</a:t>
            </a:r>
          </a:p>
        </p:txBody>
      </p:sp>
      <p:sp>
        <p:nvSpPr>
          <p:cNvPr id="1764356" name="Rectangle 4"/>
          <p:cNvSpPr>
            <a:spLocks noChangeArrowheads="1"/>
          </p:cNvSpPr>
          <p:nvPr/>
        </p:nvSpPr>
        <p:spPr bwMode="auto">
          <a:xfrm>
            <a:off x="590550" y="1844675"/>
            <a:ext cx="8077200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457200" indent="-4572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FF"/>
                </a:solidFill>
              </a:rPr>
              <a:t>b)</a:t>
            </a:r>
            <a:r>
              <a:rPr kumimoji="1" lang="zh-CN" altLang="en-US">
                <a:solidFill>
                  <a:srgbClr val="0000CC"/>
                </a:solidFill>
              </a:rPr>
              <a:t>若</a:t>
            </a:r>
            <a:r>
              <a:rPr kumimoji="1" lang="en-US" altLang="zh-CN">
                <a:solidFill>
                  <a:srgbClr val="0000CC"/>
                </a:solidFill>
              </a:rPr>
              <a:t>y</a:t>
            </a:r>
            <a:r>
              <a:rPr kumimoji="1" lang="en-US" altLang="zh-CN">
                <a:solidFill>
                  <a:srgbClr val="0000CC"/>
                </a:solidFill>
                <a:sym typeface="Symbol" panose="05050102010706020507" pitchFamily="18" charset="2"/>
              </a:rPr>
              <a:t></a:t>
            </a:r>
            <a:r>
              <a:rPr kumimoji="1" lang="en-US" altLang="zh-CN">
                <a:solidFill>
                  <a:srgbClr val="0000CC"/>
                </a:solidFill>
              </a:rPr>
              <a:t>[x]</a:t>
            </a:r>
            <a:r>
              <a:rPr kumimoji="1" lang="en-US" altLang="zh-CN" baseline="-25000">
                <a:solidFill>
                  <a:srgbClr val="0000CC"/>
                </a:solidFill>
              </a:rPr>
              <a:t>R</a:t>
            </a:r>
            <a:r>
              <a:rPr kumimoji="1" lang="zh-CN" altLang="en-US">
                <a:solidFill>
                  <a:schemeClr val="tx1"/>
                </a:solidFill>
              </a:rPr>
              <a:t>，</a:t>
            </a:r>
            <a:r>
              <a:rPr kumimoji="1" lang="zh-CN" altLang="en-US"/>
              <a:t>设</a:t>
            </a:r>
            <a:r>
              <a:rPr kumimoji="1" lang="en-US" altLang="zh-CN">
                <a:solidFill>
                  <a:srgbClr val="FF0000"/>
                </a:solidFill>
              </a:rPr>
              <a:t>[x]</a:t>
            </a:r>
            <a:r>
              <a:rPr kumimoji="1" lang="en-US" altLang="zh-CN" baseline="-25000">
                <a:solidFill>
                  <a:srgbClr val="FF0000"/>
                </a:solidFill>
              </a:rPr>
              <a:t>R</a:t>
            </a:r>
            <a:r>
              <a:rPr kumimoji="1" lang="en-US" altLang="zh-CN">
                <a:solidFill>
                  <a:srgbClr val="FF0000"/>
                </a:solidFill>
              </a:rPr>
              <a:t>∩[y]</a:t>
            </a:r>
            <a:r>
              <a:rPr kumimoji="1" lang="en-US" altLang="zh-CN" baseline="-25000">
                <a:solidFill>
                  <a:srgbClr val="FF0000"/>
                </a:solidFill>
              </a:rPr>
              <a:t>R</a:t>
            </a:r>
            <a:r>
              <a:rPr kumimoji="1" lang="en-US" altLang="zh-CN">
                <a:solidFill>
                  <a:srgbClr val="FF0000"/>
                </a:solidFill>
              </a:rPr>
              <a:t>≠Φ</a:t>
            </a:r>
            <a:r>
              <a:rPr kumimoji="1" lang="zh-CN" altLang="en-US"/>
              <a:t>，则存在</a:t>
            </a:r>
            <a:r>
              <a:rPr kumimoji="1" lang="en-US" altLang="zh-CN"/>
              <a:t>z∈[x]</a:t>
            </a:r>
            <a:r>
              <a:rPr kumimoji="1" lang="en-US" altLang="zh-CN" baseline="-25000"/>
              <a:t>R</a:t>
            </a:r>
            <a:r>
              <a:rPr kumimoji="1" lang="en-US" altLang="zh-CN"/>
              <a:t>∩[y}</a:t>
            </a:r>
            <a:r>
              <a:rPr kumimoji="1" lang="en-US" altLang="zh-CN" baseline="-25000"/>
              <a:t>R</a:t>
            </a:r>
            <a:r>
              <a:rPr kumimoji="1" lang="zh-CN" altLang="en-US"/>
              <a:t>。</a:t>
            </a:r>
          </a:p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/>
              <a:t>  即</a:t>
            </a:r>
            <a:r>
              <a:rPr kumimoji="1" lang="en-US" altLang="zh-CN"/>
              <a:t>z∈[x]</a:t>
            </a:r>
            <a:r>
              <a:rPr kumimoji="1" lang="en-US" altLang="zh-CN" baseline="-25000"/>
              <a:t>R</a:t>
            </a:r>
            <a:r>
              <a:rPr kumimoji="1" lang="zh-CN" altLang="en-US"/>
              <a:t>，</a:t>
            </a:r>
            <a:r>
              <a:rPr kumimoji="1" lang="en-US" altLang="zh-CN"/>
              <a:t>z∈[y]</a:t>
            </a:r>
            <a:r>
              <a:rPr kumimoji="1" lang="en-US" altLang="zh-CN" baseline="-25000"/>
              <a:t>R</a:t>
            </a:r>
            <a:r>
              <a:rPr kumimoji="1" lang="zh-CN" altLang="en-US"/>
              <a:t>，</a:t>
            </a:r>
          </a:p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/>
              <a:t>  则有：</a:t>
            </a:r>
            <a:r>
              <a:rPr kumimoji="1" lang="en-US" altLang="zh-CN"/>
              <a:t>&lt;x,z&gt;∈R</a:t>
            </a:r>
            <a:r>
              <a:rPr kumimoji="1" lang="zh-CN" altLang="en-US"/>
              <a:t>，</a:t>
            </a:r>
            <a:r>
              <a:rPr kumimoji="1" lang="en-US" altLang="zh-CN"/>
              <a:t>&lt;y,z&gt;∈R</a:t>
            </a:r>
            <a:r>
              <a:rPr kumimoji="1" lang="zh-CN" altLang="en-US"/>
              <a:t>，</a:t>
            </a:r>
          </a:p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/>
              <a:t>  由</a:t>
            </a:r>
            <a:r>
              <a:rPr kumimoji="1" lang="en-US" altLang="zh-CN"/>
              <a:t>R</a:t>
            </a:r>
            <a:r>
              <a:rPr kumimoji="1" lang="zh-CN" altLang="en-US"/>
              <a:t>的对称性，</a:t>
            </a:r>
            <a:r>
              <a:rPr kumimoji="1" lang="en-US" altLang="zh-CN"/>
              <a:t>&lt;z,y&gt;∈R</a:t>
            </a:r>
            <a:r>
              <a:rPr kumimoji="1" lang="zh-CN" altLang="en-US"/>
              <a:t>。</a:t>
            </a:r>
          </a:p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/>
              <a:t>  由</a:t>
            </a:r>
            <a:r>
              <a:rPr kumimoji="1" lang="en-US" altLang="zh-CN"/>
              <a:t>R</a:t>
            </a:r>
            <a:r>
              <a:rPr kumimoji="1" lang="zh-CN" altLang="en-US"/>
              <a:t>的传递性有：</a:t>
            </a:r>
            <a:r>
              <a:rPr kumimoji="1" lang="en-US" altLang="zh-CN"/>
              <a:t>&lt;x,y&gt;∈R</a:t>
            </a:r>
            <a:r>
              <a:rPr kumimoji="1" lang="zh-CN" altLang="en-US"/>
              <a:t>，</a:t>
            </a:r>
          </a:p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/>
              <a:t>  即</a:t>
            </a:r>
            <a:r>
              <a:rPr kumimoji="1" lang="en-US" altLang="zh-CN"/>
              <a:t>y∈[x]</a:t>
            </a:r>
            <a:r>
              <a:rPr kumimoji="1" lang="en-US" altLang="zh-CN" baseline="-25000"/>
              <a:t>R</a:t>
            </a:r>
            <a:r>
              <a:rPr kumimoji="1" lang="zh-CN" altLang="en-US"/>
              <a:t>，</a:t>
            </a:r>
            <a:r>
              <a:rPr kumimoji="1" lang="zh-CN" altLang="en-US">
                <a:solidFill>
                  <a:srgbClr val="FF0000"/>
                </a:solidFill>
              </a:rPr>
              <a:t>矛盾</a:t>
            </a:r>
            <a:r>
              <a:rPr kumimoji="1" lang="zh-CN" altLang="en-US"/>
              <a:t>。</a:t>
            </a:r>
          </a:p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/>
              <a:t>  所以</a:t>
            </a:r>
            <a:r>
              <a:rPr kumimoji="1" lang="en-US" altLang="zh-CN"/>
              <a:t>[x]</a:t>
            </a:r>
            <a:r>
              <a:rPr kumimoji="1" lang="en-US" altLang="zh-CN" baseline="-25000"/>
              <a:t>R</a:t>
            </a:r>
            <a:r>
              <a:rPr kumimoji="1" lang="en-US" altLang="zh-CN"/>
              <a:t>∩[y]</a:t>
            </a:r>
            <a:r>
              <a:rPr kumimoji="1" lang="en-US" altLang="zh-CN" baseline="-25000"/>
              <a:t>R</a:t>
            </a:r>
            <a:r>
              <a:rPr kumimoji="1" lang="zh-CN" altLang="en-US"/>
              <a:t>＝</a:t>
            </a:r>
            <a:r>
              <a:rPr kumimoji="1" lang="en-US" altLang="zh-CN"/>
              <a:t>Φ</a:t>
            </a:r>
            <a:r>
              <a:rPr kumimoji="1" lang="zh-CN" altLang="en-US"/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6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6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6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6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6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6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6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6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6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6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76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76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76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76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76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76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6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76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76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76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6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76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76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76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76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76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76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76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6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76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64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64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64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764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64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764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764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764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764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764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764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764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4355" grpId="0" build="p" autoUpdateAnimBg="0" advAuto="0"/>
      <p:bldP spid="176435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DD9B0CD-D9D2-45CB-8625-41D99841D5A2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1688578" name="Rectangle 2"/>
          <p:cNvSpPr>
            <a:spLocks noChangeArrowheads="1"/>
          </p:cNvSpPr>
          <p:nvPr/>
        </p:nvSpPr>
        <p:spPr bwMode="auto">
          <a:xfrm>
            <a:off x="611188" y="1330325"/>
            <a:ext cx="80645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kumimoji="1" lang="zh-CN" altLang="en-US"/>
              <a:t>因为对任意</a:t>
            </a:r>
            <a:r>
              <a:rPr kumimoji="1" lang="en-US" altLang="zh-CN"/>
              <a:t>x∈A</a:t>
            </a:r>
            <a:r>
              <a:rPr kumimoji="1" lang="zh-CN" altLang="en-US"/>
              <a:t>，</a:t>
            </a:r>
            <a:r>
              <a:rPr kumimoji="1" lang="en-US" altLang="zh-CN">
                <a:solidFill>
                  <a:schemeClr val="tx1"/>
                </a:solidFill>
              </a:rPr>
              <a:t>[x]</a:t>
            </a:r>
            <a:r>
              <a:rPr kumimoji="1" lang="en-US" altLang="zh-CN" baseline="-30000">
                <a:solidFill>
                  <a:schemeClr val="tx1"/>
                </a:solidFill>
              </a:rPr>
              <a:t>R </a:t>
            </a:r>
            <a:r>
              <a:rPr kumimoji="1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</a:t>
            </a:r>
            <a:r>
              <a:rPr kumimoji="1" lang="en-US" altLang="zh-CN" baseline="-30000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A</a:t>
            </a:r>
            <a:r>
              <a:rPr kumimoji="1" lang="zh-CN" altLang="en-US">
                <a:solidFill>
                  <a:schemeClr val="tx1"/>
                </a:solidFill>
              </a:rPr>
              <a:t>，</a:t>
            </a:r>
            <a:r>
              <a:rPr kumimoji="1" lang="zh-CN" altLang="en-US"/>
              <a:t>所以</a:t>
            </a:r>
            <a:r>
              <a:rPr kumimoji="1" lang="zh-CN" altLang="en-US">
                <a:solidFill>
                  <a:schemeClr val="tx1"/>
                </a:solidFill>
              </a:rPr>
              <a:t>　　　 </a:t>
            </a:r>
            <a:r>
              <a:rPr kumimoji="1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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A</a:t>
            </a:r>
            <a:r>
              <a:rPr kumimoji="1" lang="zh-CN" altLang="en-US">
                <a:solidFill>
                  <a:schemeClr val="tx1"/>
                </a:solidFill>
              </a:rPr>
              <a:t>。</a:t>
            </a:r>
          </a:p>
          <a:p>
            <a:pPr algn="l" eaLnBrk="1" hangingPunct="1">
              <a:buClrTx/>
              <a:buFontTx/>
              <a:buNone/>
            </a:pPr>
            <a:r>
              <a:rPr kumimoji="1" lang="zh-CN" altLang="en-US"/>
              <a:t>对</a:t>
            </a:r>
            <a:r>
              <a:rPr kumimoji="1" lang="zh-CN" altLang="en-US">
                <a:solidFill>
                  <a:srgbClr val="0000CC"/>
                </a:solidFill>
              </a:rPr>
              <a:t>任意</a:t>
            </a:r>
            <a:r>
              <a:rPr kumimoji="1" lang="en-US" altLang="zh-CN">
                <a:solidFill>
                  <a:srgbClr val="0000CC"/>
                </a:solidFill>
              </a:rPr>
              <a:t>x∈A</a:t>
            </a:r>
            <a:r>
              <a:rPr kumimoji="1" lang="zh-CN" altLang="en-US">
                <a:solidFill>
                  <a:srgbClr val="0000CC"/>
                </a:solidFill>
              </a:rPr>
              <a:t>，因</a:t>
            </a:r>
            <a:r>
              <a:rPr kumimoji="1" lang="en-US" altLang="zh-CN">
                <a:solidFill>
                  <a:srgbClr val="0000CC"/>
                </a:solidFill>
              </a:rPr>
              <a:t>R</a:t>
            </a:r>
            <a:r>
              <a:rPr kumimoji="1" lang="zh-CN" altLang="en-US">
                <a:solidFill>
                  <a:srgbClr val="0000CC"/>
                </a:solidFill>
              </a:rPr>
              <a:t>是自反的，所以</a:t>
            </a:r>
            <a:r>
              <a:rPr kumimoji="1" lang="en-US" altLang="zh-CN">
                <a:solidFill>
                  <a:srgbClr val="0000CC"/>
                </a:solidFill>
              </a:rPr>
              <a:t>&lt;x,x&gt;∈R</a:t>
            </a:r>
            <a:r>
              <a:rPr kumimoji="1" lang="zh-CN" altLang="en-US"/>
              <a:t>，即</a:t>
            </a:r>
            <a:r>
              <a:rPr kumimoji="1" lang="en-US" altLang="zh-CN"/>
              <a:t>x∈[x]</a:t>
            </a:r>
            <a:r>
              <a:rPr kumimoji="1" lang="en-US" altLang="zh-CN" baseline="-25000"/>
              <a:t>R</a:t>
            </a:r>
            <a:r>
              <a:rPr kumimoji="1" lang="zh-CN" altLang="en-US"/>
              <a:t>。</a:t>
            </a:r>
          </a:p>
          <a:p>
            <a:pPr algn="l" eaLnBrk="1" hangingPunct="1">
              <a:buClrTx/>
              <a:buFontTx/>
              <a:buNone/>
            </a:pPr>
            <a:r>
              <a:rPr kumimoji="1" lang="zh-CN" altLang="en-US"/>
              <a:t>所以</a:t>
            </a:r>
            <a:r>
              <a:rPr kumimoji="1" lang="en-US" altLang="zh-CN"/>
              <a:t>x∈</a:t>
            </a:r>
            <a:r>
              <a:rPr kumimoji="1" lang="zh-CN" altLang="en-US"/>
              <a:t>　　　，即</a:t>
            </a:r>
            <a:r>
              <a:rPr kumimoji="1" lang="en-US" altLang="zh-CN"/>
              <a:t>A</a:t>
            </a:r>
            <a:r>
              <a:rPr kumimoji="1" lang="en-US" altLang="zh-CN">
                <a:sym typeface="Symbol" panose="05050102010706020507" pitchFamily="18" charset="2"/>
              </a:rPr>
              <a:t></a:t>
            </a:r>
            <a:r>
              <a:rPr kumimoji="1" lang="en-US" altLang="zh-CN"/>
              <a:t> </a:t>
            </a:r>
            <a:r>
              <a:rPr kumimoji="1" lang="zh-CN" altLang="en-US"/>
              <a:t>　　　。故　　　</a:t>
            </a:r>
            <a:r>
              <a:rPr kumimoji="1" lang="en-US" altLang="zh-CN"/>
              <a:t>=A</a:t>
            </a:r>
            <a:r>
              <a:rPr kumimoji="1" lang="zh-CN" altLang="en-US"/>
              <a:t>。</a:t>
            </a:r>
            <a:r>
              <a:rPr kumimoji="1" lang="zh-CN" altLang="en-US" b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525463"/>
            <a:ext cx="8048625" cy="64135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证明 </a:t>
            </a:r>
            <a:r>
              <a:rPr lang="en-US" altLang="zh-CN" smtClean="0">
                <a:solidFill>
                  <a:srgbClr val="0000FF"/>
                </a:solidFill>
              </a:rPr>
              <a:t>3)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  <p:graphicFrame>
        <p:nvGraphicFramePr>
          <p:cNvPr id="1688580" name="Object 4"/>
          <p:cNvGraphicFramePr>
            <a:graphicFrameLocks noChangeAspect="1"/>
          </p:cNvGraphicFramePr>
          <p:nvPr/>
        </p:nvGraphicFramePr>
        <p:xfrm>
          <a:off x="6011863" y="1412875"/>
          <a:ext cx="1147762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3" imgW="434286" imgH="281868" progId="Equation.DSMT4">
                  <p:embed/>
                </p:oleObj>
              </mc:Choice>
              <mc:Fallback>
                <p:oleObj name="Equation" r:id="rId3" imgW="434286" imgH="28186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412875"/>
                        <a:ext cx="1147762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8581" name="Object 5"/>
          <p:cNvGraphicFramePr>
            <a:graphicFrameLocks noChangeAspect="1"/>
          </p:cNvGraphicFramePr>
          <p:nvPr/>
        </p:nvGraphicFramePr>
        <p:xfrm>
          <a:off x="1908175" y="3062288"/>
          <a:ext cx="11430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5" imgW="457002" imgH="304668" progId="Equation.DSMT4">
                  <p:embed/>
                </p:oleObj>
              </mc:Choice>
              <mc:Fallback>
                <p:oleObj name="Equation" r:id="rId5" imgW="457002" imgH="30466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062288"/>
                        <a:ext cx="11430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8582" name="Object 6"/>
          <p:cNvGraphicFramePr>
            <a:graphicFrameLocks noChangeAspect="1"/>
          </p:cNvGraphicFramePr>
          <p:nvPr/>
        </p:nvGraphicFramePr>
        <p:xfrm>
          <a:off x="4284663" y="3062288"/>
          <a:ext cx="11430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7" imgW="457002" imgH="304668" progId="Equation.DSMT4">
                  <p:embed/>
                </p:oleObj>
              </mc:Choice>
              <mc:Fallback>
                <p:oleObj name="Equation" r:id="rId7" imgW="457002" imgH="30466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062288"/>
                        <a:ext cx="11430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8583" name="Object 7"/>
          <p:cNvGraphicFramePr>
            <a:graphicFrameLocks noChangeAspect="1"/>
          </p:cNvGraphicFramePr>
          <p:nvPr/>
        </p:nvGraphicFramePr>
        <p:xfrm>
          <a:off x="6156325" y="3062288"/>
          <a:ext cx="11430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9" imgW="457002" imgH="304668" progId="Equation.DSMT4">
                  <p:embed/>
                </p:oleObj>
              </mc:Choice>
              <mc:Fallback>
                <p:oleObj name="Equation" r:id="rId9" imgW="457002" imgH="30466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062288"/>
                        <a:ext cx="11430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8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8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68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88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88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88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88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8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8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857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23AB32C-A12B-4296-9716-E31D03BF20AC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52450"/>
            <a:ext cx="8048625" cy="585788"/>
          </a:xfrm>
        </p:spPr>
        <p:txBody>
          <a:bodyPr/>
          <a:lstStyle/>
          <a:p>
            <a:pPr eaLnBrk="1" hangingPunct="1"/>
            <a:r>
              <a:rPr lang="zh-CN" altLang="en-US" smtClean="0"/>
              <a:t>商  集</a:t>
            </a:r>
          </a:p>
        </p:txBody>
      </p:sp>
      <p:sp>
        <p:nvSpPr>
          <p:cNvPr id="168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341438"/>
            <a:ext cx="8097837" cy="22288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定义</a:t>
            </a:r>
            <a:r>
              <a:rPr lang="en-US" altLang="zh-CN" smtClean="0">
                <a:solidFill>
                  <a:srgbClr val="FF0000"/>
                </a:solidFill>
              </a:rPr>
              <a:t>7.2.4</a:t>
            </a:r>
            <a:r>
              <a:rPr lang="en-US" altLang="zh-CN" smtClean="0"/>
              <a:t> </a:t>
            </a:r>
            <a:r>
              <a:rPr lang="zh-CN" altLang="en-US" smtClean="0"/>
              <a:t>设</a:t>
            </a:r>
            <a:r>
              <a:rPr lang="en-US" altLang="zh-CN" smtClean="0"/>
              <a:t>R</a:t>
            </a:r>
            <a:r>
              <a:rPr lang="zh-CN" altLang="en-US" smtClean="0"/>
              <a:t>是非空集合</a:t>
            </a:r>
            <a:r>
              <a:rPr lang="en-US" altLang="zh-CN" smtClean="0"/>
              <a:t>A</a:t>
            </a:r>
            <a:r>
              <a:rPr lang="zh-CN" altLang="en-US" smtClean="0"/>
              <a:t>上的</a:t>
            </a:r>
            <a:r>
              <a:rPr lang="zh-CN" altLang="en-US" smtClean="0">
                <a:solidFill>
                  <a:srgbClr val="0000CC"/>
                </a:solidFill>
              </a:rPr>
              <a:t>等价关系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由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zh-CN" altLang="en-US" smtClean="0">
                <a:solidFill>
                  <a:srgbClr val="FF0000"/>
                </a:solidFill>
              </a:rPr>
              <a:t>确定的一切等价类为元素构成的集合</a:t>
            </a:r>
            <a:r>
              <a:rPr lang="zh-CN" altLang="en-US" smtClean="0"/>
              <a:t>，称为集合</a:t>
            </a:r>
            <a:r>
              <a:rPr lang="en-US" altLang="zh-CN" smtClean="0"/>
              <a:t>A</a:t>
            </a:r>
            <a:r>
              <a:rPr lang="zh-CN" altLang="en-US" smtClean="0"/>
              <a:t>关于</a:t>
            </a:r>
            <a:r>
              <a:rPr lang="en-US" altLang="zh-CN" smtClean="0"/>
              <a:t>R</a:t>
            </a:r>
            <a:r>
              <a:rPr lang="zh-CN" altLang="en-US" smtClean="0"/>
              <a:t>的商集</a:t>
            </a:r>
            <a:r>
              <a:rPr lang="en-US" altLang="zh-CN" smtClean="0"/>
              <a:t>(Quotient Set)</a:t>
            </a:r>
            <a:r>
              <a:rPr lang="zh-CN" altLang="en-US" smtClean="0"/>
              <a:t>，记为</a:t>
            </a:r>
            <a:r>
              <a:rPr lang="en-US" altLang="zh-CN" smtClean="0">
                <a:solidFill>
                  <a:srgbClr val="FF0000"/>
                </a:solidFill>
              </a:rPr>
              <a:t>A/R</a:t>
            </a:r>
            <a:r>
              <a:rPr lang="zh-CN" altLang="en-US" smtClean="0"/>
              <a:t>，即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        </a:t>
            </a:r>
            <a:r>
              <a:rPr lang="en-US" altLang="zh-CN" smtClean="0"/>
              <a:t>A/R</a:t>
            </a:r>
            <a:r>
              <a:rPr lang="zh-CN" altLang="en-US" smtClean="0"/>
              <a:t>＝</a:t>
            </a:r>
            <a:r>
              <a:rPr lang="en-US" altLang="zh-CN" smtClean="0"/>
              <a:t>{[x]</a:t>
            </a:r>
            <a:r>
              <a:rPr lang="en-US" altLang="zh-CN" baseline="-25000" smtClean="0"/>
              <a:t>R</a:t>
            </a:r>
            <a:r>
              <a:rPr lang="en-US" altLang="zh-CN" smtClean="0"/>
              <a:t>|(x∈A)}</a:t>
            </a:r>
          </a:p>
        </p:txBody>
      </p:sp>
      <p:sp>
        <p:nvSpPr>
          <p:cNvPr id="1689604" name="Rectangle 4"/>
          <p:cNvSpPr>
            <a:spLocks noChangeArrowheads="1"/>
          </p:cNvSpPr>
          <p:nvPr/>
        </p:nvSpPr>
        <p:spPr bwMode="auto">
          <a:xfrm>
            <a:off x="576263" y="3883025"/>
            <a:ext cx="809783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36000" rIns="36000" bIns="36000"/>
          <a:lstStyle/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7.2.6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设集合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A={0,1,2,4,5,8,9}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上以</a:t>
            </a:r>
            <a:r>
              <a:rPr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为模的同余关系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。求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A/R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解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根据例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7.2.5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，商集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A/R={[0]</a:t>
            </a:r>
            <a:r>
              <a:rPr lang="en-US" altLang="zh-CN" sz="2800" b="1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,[1]</a:t>
            </a:r>
            <a:r>
              <a:rPr lang="en-US" altLang="zh-CN" sz="2800" b="1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,[2]</a:t>
            </a:r>
            <a:r>
              <a:rPr lang="en-US" altLang="zh-CN" sz="2800" b="1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}={{0,4,8},{1,5,9},{2}}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89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89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9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9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89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9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03" grpId="0" build="p" autoUpdateAnimBg="0"/>
      <p:bldP spid="1689604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A78A2CE-DC04-4D3D-B780-A8760A1FF89F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7.2.7</a:t>
            </a:r>
            <a:endParaRPr lang="zh-CN" altLang="en-US" smtClean="0"/>
          </a:p>
        </p:txBody>
      </p:sp>
      <p:sp>
        <p:nvSpPr>
          <p:cNvPr id="169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45370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设集合</a:t>
            </a:r>
            <a:r>
              <a:rPr lang="en-US" altLang="zh-CN" smtClean="0"/>
              <a:t>A={1,2,3,4,5,8}</a:t>
            </a:r>
            <a:r>
              <a:rPr lang="zh-CN" altLang="en-US" smtClean="0"/>
              <a:t>，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zh-CN" altLang="en-US" smtClean="0">
                <a:solidFill>
                  <a:srgbClr val="FF0000"/>
                </a:solidFill>
              </a:rPr>
              <a:t>为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上以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为模的同余关系。</a:t>
            </a:r>
            <a:r>
              <a:rPr lang="zh-CN" altLang="en-US" smtClean="0"/>
              <a:t>求</a:t>
            </a:r>
            <a:r>
              <a:rPr lang="en-US" altLang="zh-CN" smtClean="0"/>
              <a:t>A/R</a:t>
            </a:r>
            <a:r>
              <a:rPr lang="zh-CN" altLang="en-US" smtClean="0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CC"/>
                </a:solidFill>
              </a:rPr>
              <a:t>解 </a:t>
            </a:r>
            <a:r>
              <a:rPr lang="zh-CN" altLang="en-US" smtClean="0"/>
              <a:t>根据例</a:t>
            </a:r>
            <a:r>
              <a:rPr lang="en-US" altLang="zh-CN" smtClean="0"/>
              <a:t>7.2.3</a:t>
            </a:r>
            <a:r>
              <a:rPr lang="zh-CN" altLang="en-US" smtClean="0"/>
              <a:t>知，</a:t>
            </a:r>
            <a:r>
              <a:rPr lang="en-US" altLang="zh-CN" smtClean="0"/>
              <a:t>A</a:t>
            </a:r>
            <a:r>
              <a:rPr lang="zh-CN" altLang="en-US" smtClean="0"/>
              <a:t>上以</a:t>
            </a:r>
            <a:r>
              <a:rPr lang="en-US" altLang="zh-CN" smtClean="0"/>
              <a:t>3</a:t>
            </a:r>
            <a:r>
              <a:rPr lang="zh-CN" altLang="en-US" smtClean="0"/>
              <a:t>为模的同余关系</a:t>
            </a:r>
            <a:r>
              <a:rPr lang="en-US" altLang="zh-CN" smtClean="0"/>
              <a:t>R</a:t>
            </a:r>
            <a:r>
              <a:rPr lang="zh-CN" altLang="en-US" smtClean="0"/>
              <a:t>是等价关系。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因为</a:t>
            </a:r>
            <a:r>
              <a:rPr lang="en-US" altLang="zh-CN" smtClean="0"/>
              <a:t>[1]</a:t>
            </a:r>
            <a:r>
              <a:rPr lang="en-US" altLang="zh-CN" baseline="-25000" smtClean="0"/>
              <a:t>R</a:t>
            </a:r>
            <a:r>
              <a:rPr lang="en-US" altLang="zh-CN" smtClean="0"/>
              <a:t>={1,4}=[4]</a:t>
            </a:r>
            <a:r>
              <a:rPr lang="en-US" altLang="zh-CN" baseline="-25000" smtClean="0"/>
              <a:t>R</a:t>
            </a:r>
            <a:r>
              <a:rPr lang="zh-CN" altLang="en-US" smtClean="0"/>
              <a:t>，</a:t>
            </a:r>
            <a:r>
              <a:rPr lang="en-US" altLang="zh-CN" smtClean="0"/>
              <a:t>[2]</a:t>
            </a:r>
            <a:r>
              <a:rPr lang="en-US" altLang="zh-CN" baseline="-25000" smtClean="0"/>
              <a:t>R</a:t>
            </a:r>
            <a:r>
              <a:rPr lang="en-US" altLang="zh-CN" smtClean="0"/>
              <a:t>=[5]</a:t>
            </a:r>
            <a:r>
              <a:rPr lang="en-US" altLang="zh-CN" baseline="-25000" smtClean="0"/>
              <a:t>R</a:t>
            </a:r>
            <a:r>
              <a:rPr lang="en-US" altLang="zh-CN" smtClean="0"/>
              <a:t>=[8]</a:t>
            </a:r>
            <a:r>
              <a:rPr lang="en-US" altLang="zh-CN" baseline="-25000" smtClean="0"/>
              <a:t>R</a:t>
            </a:r>
            <a:r>
              <a:rPr lang="en-US" altLang="zh-CN" smtClean="0"/>
              <a:t>={2,5,8}</a:t>
            </a:r>
            <a:r>
              <a:rPr lang="zh-CN" altLang="en-US" smtClean="0"/>
              <a:t>，</a:t>
            </a:r>
            <a:r>
              <a:rPr lang="en-US" altLang="zh-CN" smtClean="0"/>
              <a:t>    [3]</a:t>
            </a:r>
            <a:r>
              <a:rPr lang="en-US" altLang="zh-CN" baseline="-25000" smtClean="0"/>
              <a:t>R</a:t>
            </a:r>
            <a:r>
              <a:rPr lang="en-US" altLang="zh-CN" smtClean="0"/>
              <a:t>={3}</a:t>
            </a:r>
            <a:r>
              <a:rPr lang="zh-CN" altLang="en-US" smtClean="0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所以根据商集的定义，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CC"/>
                </a:solidFill>
              </a:rPr>
              <a:t>A/R={[1]</a:t>
            </a:r>
            <a:r>
              <a:rPr lang="en-US" altLang="zh-CN" baseline="-25000" smtClean="0"/>
              <a:t>R</a:t>
            </a:r>
            <a:r>
              <a:rPr lang="en-US" altLang="zh-CN" smtClean="0">
                <a:solidFill>
                  <a:srgbClr val="0000CC"/>
                </a:solidFill>
              </a:rPr>
              <a:t>,[2]</a:t>
            </a:r>
            <a:r>
              <a:rPr lang="en-US" altLang="zh-CN" baseline="-25000" smtClean="0"/>
              <a:t>R</a:t>
            </a:r>
            <a:r>
              <a:rPr lang="en-US" altLang="zh-CN" smtClean="0">
                <a:solidFill>
                  <a:srgbClr val="0000CC"/>
                </a:solidFill>
              </a:rPr>
              <a:t>,[3]</a:t>
            </a:r>
            <a:r>
              <a:rPr lang="en-US" altLang="zh-CN" baseline="-25000" smtClean="0"/>
              <a:t>R</a:t>
            </a:r>
            <a:r>
              <a:rPr lang="en-US" altLang="zh-CN" smtClean="0">
                <a:solidFill>
                  <a:srgbClr val="0000CC"/>
                </a:solidFill>
              </a:rPr>
              <a:t>}={{1,4},{2,5,8},{3}}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9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6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6C9B9E9-9625-4E47-BFA6-6DB11D37AA1D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计算商集</a:t>
            </a:r>
            <a:r>
              <a:rPr lang="en-US" altLang="zh-CN" smtClean="0"/>
              <a:t>A/R</a:t>
            </a:r>
            <a:r>
              <a:rPr lang="zh-CN" altLang="en-US" smtClean="0"/>
              <a:t>的通用过程</a:t>
            </a:r>
          </a:p>
        </p:txBody>
      </p:sp>
      <p:sp>
        <p:nvSpPr>
          <p:cNvPr id="169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777162" cy="4110037"/>
          </a:xfrm>
        </p:spPr>
        <p:txBody>
          <a:bodyPr/>
          <a:lstStyle/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00CC"/>
                </a:solidFill>
              </a:rPr>
              <a:t>任选</a:t>
            </a:r>
            <a:r>
              <a:rPr lang="en-US" altLang="zh-CN" smtClean="0">
                <a:solidFill>
                  <a:srgbClr val="0000CC"/>
                </a:solidFill>
              </a:rPr>
              <a:t>A</a:t>
            </a:r>
            <a:r>
              <a:rPr lang="zh-CN" altLang="en-US" smtClean="0">
                <a:solidFill>
                  <a:srgbClr val="0000CC"/>
                </a:solidFill>
              </a:rPr>
              <a:t>中一个元素</a:t>
            </a:r>
            <a:r>
              <a:rPr lang="en-US" altLang="zh-CN" smtClean="0">
                <a:solidFill>
                  <a:srgbClr val="0000CC"/>
                </a:solidFill>
              </a:rPr>
              <a:t>a</a:t>
            </a:r>
            <a:r>
              <a:rPr lang="zh-CN" altLang="en-US" smtClean="0"/>
              <a:t>，计算</a:t>
            </a:r>
            <a:r>
              <a:rPr lang="en-US" altLang="zh-CN" smtClean="0"/>
              <a:t>[a]</a:t>
            </a:r>
            <a:r>
              <a:rPr lang="en-US" altLang="zh-CN" baseline="-25000" smtClean="0"/>
              <a:t>R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如果</a:t>
            </a:r>
            <a:r>
              <a:rPr lang="en-US" altLang="zh-CN" smtClean="0">
                <a:solidFill>
                  <a:srgbClr val="FF0000"/>
                </a:solidFill>
              </a:rPr>
              <a:t>[a]</a:t>
            </a:r>
            <a:r>
              <a:rPr lang="en-US" altLang="zh-CN" baseline="-25000" smtClean="0">
                <a:solidFill>
                  <a:srgbClr val="FF0000"/>
                </a:solidFill>
              </a:rPr>
              <a:t>R</a:t>
            </a:r>
            <a:r>
              <a:rPr lang="en-US" altLang="zh-CN" smtClean="0">
                <a:solidFill>
                  <a:srgbClr val="FF0000"/>
                </a:solidFill>
              </a:rPr>
              <a:t>≠A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任选一个元素</a:t>
            </a:r>
          </a:p>
          <a:p>
            <a:pPr marL="990600" lvl="1" indent="-533400" eaLnBrk="1" hangingPunct="1"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b∈A-[a]</a:t>
            </a:r>
            <a:r>
              <a:rPr lang="en-US" altLang="zh-CN" baseline="-25000" smtClean="0">
                <a:solidFill>
                  <a:srgbClr val="FF0000"/>
                </a:solidFill>
              </a:rPr>
              <a:t>R</a:t>
            </a:r>
            <a:r>
              <a:rPr lang="zh-CN" altLang="en-US" smtClean="0"/>
              <a:t>，计算</a:t>
            </a:r>
            <a:r>
              <a:rPr lang="en-US" altLang="zh-CN" smtClean="0"/>
              <a:t>[b]</a:t>
            </a:r>
            <a:r>
              <a:rPr lang="en-US" altLang="zh-CN" baseline="-25000" smtClean="0"/>
              <a:t>R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如果</a:t>
            </a:r>
            <a:r>
              <a:rPr lang="en-US" altLang="zh-CN" smtClean="0">
                <a:solidFill>
                  <a:srgbClr val="0000CC"/>
                </a:solidFill>
              </a:rPr>
              <a:t>[a]</a:t>
            </a:r>
            <a:r>
              <a:rPr lang="en-US" altLang="zh-CN" baseline="-25000" smtClean="0">
                <a:solidFill>
                  <a:srgbClr val="0000CC"/>
                </a:solidFill>
              </a:rPr>
              <a:t>R</a:t>
            </a:r>
            <a:r>
              <a:rPr lang="en-US" altLang="zh-CN" smtClean="0">
                <a:solidFill>
                  <a:srgbClr val="0000CC"/>
                </a:solidFill>
              </a:rPr>
              <a:t>∪[b]</a:t>
            </a:r>
            <a:r>
              <a:rPr lang="en-US" altLang="zh-CN" baseline="-25000" smtClean="0">
                <a:solidFill>
                  <a:srgbClr val="0000CC"/>
                </a:solidFill>
              </a:rPr>
              <a:t>R</a:t>
            </a:r>
            <a:r>
              <a:rPr lang="en-US" altLang="zh-CN" smtClean="0">
                <a:solidFill>
                  <a:srgbClr val="0000CC"/>
                </a:solidFill>
              </a:rPr>
              <a:t>≠A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0000CC"/>
                </a:solidFill>
              </a:rPr>
              <a:t>任选一个元素</a:t>
            </a:r>
          </a:p>
          <a:p>
            <a:pPr marL="990600" lvl="1" indent="-533400" eaLnBrk="1" hangingPunct="1"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CC"/>
                </a:solidFill>
              </a:rPr>
              <a:t>c∈A-[a]</a:t>
            </a:r>
            <a:r>
              <a:rPr lang="en-US" altLang="zh-CN" baseline="-25000" smtClean="0">
                <a:solidFill>
                  <a:srgbClr val="0000CC"/>
                </a:solidFill>
              </a:rPr>
              <a:t>R</a:t>
            </a:r>
            <a:r>
              <a:rPr lang="en-US" altLang="zh-CN" smtClean="0">
                <a:solidFill>
                  <a:srgbClr val="0000CC"/>
                </a:solidFill>
              </a:rPr>
              <a:t>-[b]</a:t>
            </a:r>
            <a:r>
              <a:rPr lang="en-US" altLang="zh-CN" baseline="-25000" smtClean="0">
                <a:solidFill>
                  <a:srgbClr val="0000CC"/>
                </a:solidFill>
              </a:rPr>
              <a:t>R</a:t>
            </a:r>
            <a:r>
              <a:rPr lang="zh-CN" altLang="en-US" smtClean="0"/>
              <a:t>，计算</a:t>
            </a:r>
            <a:r>
              <a:rPr lang="en-US" altLang="zh-CN" smtClean="0"/>
              <a:t>[c]</a:t>
            </a:r>
            <a:r>
              <a:rPr lang="en-US" altLang="zh-CN" baseline="-25000" smtClean="0"/>
              <a:t>R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以此类推，</a:t>
            </a:r>
            <a:r>
              <a:rPr lang="zh-CN" altLang="en-US" smtClean="0"/>
              <a:t>直到</a:t>
            </a:r>
            <a:r>
              <a:rPr lang="en-US" altLang="zh-CN" smtClean="0"/>
              <a:t>A</a:t>
            </a:r>
            <a:r>
              <a:rPr lang="zh-CN" altLang="en-US" smtClean="0"/>
              <a:t>中所有元素都包含在计算出的等价类中。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9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9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9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26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3401A4A-F2C5-492E-B25B-1C9CEE5EA576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52450"/>
            <a:ext cx="8048625" cy="585788"/>
          </a:xfrm>
        </p:spPr>
        <p:txBody>
          <a:bodyPr/>
          <a:lstStyle/>
          <a:p>
            <a:pPr eaLnBrk="1" hangingPunct="1"/>
            <a:r>
              <a:rPr lang="en-US" altLang="zh-CN" smtClean="0"/>
              <a:t>7.2.4 </a:t>
            </a:r>
            <a:r>
              <a:rPr lang="zh-CN" altLang="en-US" smtClean="0"/>
              <a:t>等价关系与划分</a:t>
            </a:r>
            <a:endParaRPr lang="en-US" altLang="zh-CN" smtClean="0"/>
          </a:p>
        </p:txBody>
      </p:sp>
      <p:sp>
        <p:nvSpPr>
          <p:cNvPr id="1693699" name="Rectangle 3"/>
          <p:cNvSpPr>
            <a:spLocks noChangeArrowheads="1"/>
          </p:cNvSpPr>
          <p:nvPr/>
        </p:nvSpPr>
        <p:spPr bwMode="auto">
          <a:xfrm>
            <a:off x="558800" y="1341438"/>
            <a:ext cx="8097838" cy="47926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定理</a:t>
            </a: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7.2.2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kumimoji="1"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kumimoji="1"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是非空集合</a:t>
            </a:r>
            <a:r>
              <a:rPr kumimoji="1"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kumimoji="1"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上的等价关系，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则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A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对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R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的商集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A/R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是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A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的一个划分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，称之为由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所导出的等价划分。</a:t>
            </a:r>
          </a:p>
          <a:p>
            <a:pPr algn="just" eaLnBrk="1" hangingPunct="1">
              <a:lnSpc>
                <a:spcPct val="120000"/>
              </a:lnSpc>
              <a:spcBef>
                <a:spcPct val="100000"/>
              </a:spcBef>
              <a:defRPr/>
            </a:pP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定理</a:t>
            </a: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7.2.3 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给定集合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kumimoji="1"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一个划分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П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={A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1" lang="en-US" altLang="zh-CN" sz="2800" b="1">
                <a:solidFill>
                  <a:srgbClr val="000000"/>
                </a:solidFill>
                <a:latin typeface="Arial"/>
                <a:ea typeface="黑体" pitchFamily="2" charset="-122"/>
              </a:rPr>
              <a:t>…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}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 则由该划分确定的关系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R=(A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×A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)∪(A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×A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)∪</a:t>
            </a:r>
            <a:r>
              <a:rPr kumimoji="1" lang="en-US" altLang="zh-CN" sz="2800" b="1">
                <a:solidFill>
                  <a:srgbClr val="000000"/>
                </a:solidFill>
                <a:latin typeface="Arial"/>
                <a:ea typeface="黑体" pitchFamily="2" charset="-122"/>
              </a:rPr>
              <a:t>…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∪(A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×A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kumimoji="1"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kumimoji="1"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上的等价关系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。我们称该关系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为由划分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П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所导出的等价关系。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369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02D31FF-5206-4555-8DA7-583CE2E1B037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169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52450"/>
            <a:ext cx="7967662" cy="585788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定理</a:t>
            </a: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7.2.3</a:t>
            </a:r>
            <a:r>
              <a:rPr kumimoji="1"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的证明</a:t>
            </a:r>
          </a:p>
        </p:txBody>
      </p:sp>
      <p:sp>
        <p:nvSpPr>
          <p:cNvPr id="1694723" name="Rectangle 3"/>
          <p:cNvSpPr>
            <a:spLocks noChangeArrowheads="1"/>
          </p:cNvSpPr>
          <p:nvPr/>
        </p:nvSpPr>
        <p:spPr bwMode="auto">
          <a:xfrm>
            <a:off x="552450" y="1214438"/>
            <a:ext cx="8132763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CC00CC"/>
                </a:solidFill>
              </a:rPr>
              <a:t>证明  </a:t>
            </a:r>
            <a:r>
              <a:rPr kumimoji="1" lang="en-US" altLang="zh-CN">
                <a:solidFill>
                  <a:srgbClr val="800080"/>
                </a:solidFill>
              </a:rPr>
              <a:t>1</a:t>
            </a:r>
            <a:r>
              <a:rPr kumimoji="1" lang="zh-CN" altLang="en-US">
                <a:solidFill>
                  <a:srgbClr val="800080"/>
                </a:solidFill>
              </a:rPr>
              <a:t>）</a:t>
            </a:r>
            <a:r>
              <a:rPr kumimoji="1" lang="en-US" altLang="zh-CN">
                <a:solidFill>
                  <a:srgbClr val="800080"/>
                </a:solidFill>
              </a:rPr>
              <a:t>R</a:t>
            </a:r>
            <a:r>
              <a:rPr kumimoji="1" lang="zh-CN" altLang="en-US">
                <a:solidFill>
                  <a:srgbClr val="800080"/>
                </a:solidFill>
              </a:rPr>
              <a:t>是自反的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</a:rPr>
              <a:t>对</a:t>
            </a:r>
            <a:r>
              <a:rPr kumimoji="1"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任意</a:t>
            </a:r>
            <a:r>
              <a:rPr kumimoji="1" lang="en-US" altLang="zh-CN">
                <a:solidFill>
                  <a:srgbClr val="0000FF"/>
                </a:solidFill>
              </a:rPr>
              <a:t>x∈A</a:t>
            </a:r>
            <a:r>
              <a:rPr kumimoji="1" lang="zh-CN" altLang="en-US"/>
              <a:t>，</a:t>
            </a:r>
            <a:endParaRPr kumimoji="1" lang="en-US" altLang="zh-CN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/>
              <a:t>因为</a:t>
            </a:r>
            <a:r>
              <a:rPr kumimoji="1" lang="en-US" altLang="zh-CN"/>
              <a:t>П(A)</a:t>
            </a:r>
            <a:r>
              <a:rPr kumimoji="1" lang="zh-CN" altLang="en-US"/>
              <a:t>是</a:t>
            </a:r>
            <a:r>
              <a:rPr kumimoji="1" lang="en-US" altLang="zh-CN"/>
              <a:t>A</a:t>
            </a:r>
            <a:r>
              <a:rPr kumimoji="1" lang="zh-CN" altLang="en-US"/>
              <a:t>的一个划分，所以存在一个划分块</a:t>
            </a:r>
            <a:r>
              <a:rPr kumimoji="1" lang="en-US" altLang="zh-CN"/>
              <a:t>A</a:t>
            </a:r>
            <a:r>
              <a:rPr kumimoji="1" lang="en-US" altLang="zh-CN" baseline="-30000"/>
              <a:t>i</a:t>
            </a:r>
            <a:r>
              <a:rPr kumimoji="1" lang="en-US" altLang="zh-CN"/>
              <a:t>∈П(A)</a:t>
            </a:r>
            <a:r>
              <a:rPr kumimoji="1" lang="zh-CN" altLang="en-US"/>
              <a:t>，使得</a:t>
            </a:r>
            <a:r>
              <a:rPr kumimoji="1" lang="en-US" altLang="zh-CN"/>
              <a:t>x∈A</a:t>
            </a:r>
            <a:r>
              <a:rPr kumimoji="1" lang="en-US" altLang="zh-CN" baseline="-30000"/>
              <a:t>i</a:t>
            </a:r>
            <a:r>
              <a:rPr kumimoji="1" lang="zh-CN" altLang="en-US"/>
              <a:t>，显然</a:t>
            </a:r>
            <a:r>
              <a:rPr kumimoji="1" lang="en-US" altLang="zh-CN"/>
              <a:t>x</a:t>
            </a:r>
            <a:r>
              <a:rPr kumimoji="1" lang="zh-CN" altLang="en-US"/>
              <a:t>和</a:t>
            </a:r>
            <a:r>
              <a:rPr kumimoji="1" lang="en-US" altLang="zh-CN"/>
              <a:t>x</a:t>
            </a:r>
            <a:r>
              <a:rPr kumimoji="1" lang="zh-CN" altLang="en-US"/>
              <a:t>同属于</a:t>
            </a:r>
            <a:r>
              <a:rPr kumimoji="1" lang="en-US" altLang="zh-CN"/>
              <a:t>П(A)</a:t>
            </a:r>
            <a:r>
              <a:rPr kumimoji="1" lang="zh-CN" altLang="en-US"/>
              <a:t>的一个划分块</a:t>
            </a:r>
            <a:r>
              <a:rPr kumimoji="1" lang="en-US" altLang="zh-CN"/>
              <a:t>A</a:t>
            </a:r>
            <a:r>
              <a:rPr kumimoji="1" lang="en-US" altLang="zh-CN" baseline="-30000"/>
              <a:t>i</a:t>
            </a:r>
            <a:r>
              <a:rPr kumimoji="1" lang="zh-CN" altLang="en-US"/>
              <a:t>，故</a:t>
            </a:r>
            <a:endParaRPr kumimoji="1" lang="en-US" altLang="zh-CN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rgbClr val="0000FF"/>
                </a:solidFill>
              </a:rPr>
              <a:t>&lt;x,x&gt;∈R</a:t>
            </a:r>
            <a:r>
              <a:rPr kumimoji="1" lang="zh-CN" altLang="en-US"/>
              <a:t>，所以</a:t>
            </a:r>
            <a:r>
              <a:rPr kumimoji="1" lang="en-US" altLang="zh-CN">
                <a:solidFill>
                  <a:srgbClr val="0000FF"/>
                </a:solidFill>
              </a:rPr>
              <a:t>R</a:t>
            </a:r>
            <a:r>
              <a:rPr kumimoji="1" lang="zh-CN" altLang="en-US">
                <a:solidFill>
                  <a:srgbClr val="0000FF"/>
                </a:solidFill>
              </a:rPr>
              <a:t>是自反的。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rgbClr val="800080"/>
                </a:solidFill>
              </a:rPr>
              <a:t>2)R</a:t>
            </a:r>
            <a:r>
              <a:rPr kumimoji="1" lang="zh-CN" altLang="en-US">
                <a:solidFill>
                  <a:srgbClr val="800080"/>
                </a:solidFill>
              </a:rPr>
              <a:t>是对称的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  </a:t>
            </a:r>
            <a:r>
              <a:rPr kumimoji="1" lang="zh-CN" altLang="en-US">
                <a:solidFill>
                  <a:srgbClr val="0000FF"/>
                </a:solidFill>
              </a:rPr>
              <a:t>对</a:t>
            </a:r>
            <a:r>
              <a:rPr kumimoji="1"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任意</a:t>
            </a:r>
            <a:r>
              <a:rPr kumimoji="1" lang="en-US" altLang="zh-CN">
                <a:solidFill>
                  <a:srgbClr val="0000FF"/>
                </a:solidFill>
              </a:rPr>
              <a:t>x,y∈A</a:t>
            </a:r>
            <a:r>
              <a:rPr kumimoji="1" lang="zh-CN" altLang="en-US">
                <a:solidFill>
                  <a:srgbClr val="0000FF"/>
                </a:solidFill>
              </a:rPr>
              <a:t>，若</a:t>
            </a:r>
            <a:r>
              <a:rPr kumimoji="1" lang="en-US" altLang="zh-CN">
                <a:solidFill>
                  <a:srgbClr val="0000FF"/>
                </a:solidFill>
              </a:rPr>
              <a:t>&lt;x,y&gt;∈R</a:t>
            </a:r>
            <a:r>
              <a:rPr kumimoji="1" lang="zh-CN" altLang="en-US">
                <a:solidFill>
                  <a:srgbClr val="0000FF"/>
                </a:solidFill>
              </a:rPr>
              <a:t>，</a:t>
            </a:r>
            <a:endParaRPr kumimoji="1" lang="en-US" altLang="zh-CN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/>
              <a:t>则</a:t>
            </a:r>
            <a:r>
              <a:rPr kumimoji="1" lang="en-US" altLang="zh-CN"/>
              <a:t>x</a:t>
            </a:r>
            <a:r>
              <a:rPr kumimoji="1" lang="zh-CN" altLang="en-US"/>
              <a:t>和</a:t>
            </a:r>
            <a:r>
              <a:rPr kumimoji="1" lang="en-US" altLang="zh-CN"/>
              <a:t>y</a:t>
            </a:r>
            <a:r>
              <a:rPr kumimoji="1" lang="zh-CN" altLang="en-US"/>
              <a:t>同属于</a:t>
            </a:r>
            <a:r>
              <a:rPr kumimoji="1" lang="en-US" altLang="zh-CN"/>
              <a:t>П(A)</a:t>
            </a:r>
            <a:r>
              <a:rPr kumimoji="1" lang="zh-CN" altLang="en-US"/>
              <a:t>的一个划分块</a:t>
            </a:r>
            <a:r>
              <a:rPr kumimoji="1" lang="en-US" altLang="zh-CN"/>
              <a:t>A</a:t>
            </a:r>
            <a:r>
              <a:rPr kumimoji="1" lang="en-US" altLang="zh-CN" baseline="-25000"/>
              <a:t>i</a:t>
            </a:r>
            <a:r>
              <a:rPr kumimoji="1" lang="zh-CN" altLang="en-US"/>
              <a:t>，因此</a:t>
            </a:r>
            <a:r>
              <a:rPr kumimoji="1" lang="en-US" altLang="zh-CN"/>
              <a:t>y</a:t>
            </a:r>
            <a:r>
              <a:rPr kumimoji="1" lang="zh-CN" altLang="en-US"/>
              <a:t>和</a:t>
            </a:r>
            <a:r>
              <a:rPr kumimoji="1" lang="en-US" altLang="zh-CN"/>
              <a:t>x</a:t>
            </a:r>
            <a:r>
              <a:rPr kumimoji="1" lang="zh-CN" altLang="en-US"/>
              <a:t>同属于</a:t>
            </a:r>
            <a:r>
              <a:rPr kumimoji="1" lang="en-US" altLang="zh-CN"/>
              <a:t>П(A)</a:t>
            </a:r>
            <a:r>
              <a:rPr kumimoji="1" lang="zh-CN" altLang="en-US"/>
              <a:t>的一个划分块</a:t>
            </a:r>
            <a:r>
              <a:rPr kumimoji="1" lang="en-US" altLang="zh-CN"/>
              <a:t>A</a:t>
            </a:r>
            <a:r>
              <a:rPr kumimoji="1" lang="en-US" altLang="zh-CN" baseline="-25000"/>
              <a:t>i</a:t>
            </a:r>
            <a:r>
              <a:rPr kumimoji="1" lang="zh-CN" altLang="en-US"/>
              <a:t>，故</a:t>
            </a:r>
            <a:endParaRPr kumimoji="1" lang="en-US" altLang="zh-CN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rgbClr val="0000FF"/>
                </a:solidFill>
              </a:rPr>
              <a:t>&lt;y,x&gt;∈R</a:t>
            </a:r>
            <a:r>
              <a:rPr kumimoji="1" lang="zh-CN" altLang="en-US">
                <a:solidFill>
                  <a:srgbClr val="0000FF"/>
                </a:solidFill>
              </a:rPr>
              <a:t>，</a:t>
            </a:r>
            <a:r>
              <a:rPr kumimoji="1" lang="zh-CN" altLang="en-US"/>
              <a:t>所以</a:t>
            </a:r>
            <a:r>
              <a:rPr kumimoji="1" lang="en-US" altLang="zh-CN">
                <a:solidFill>
                  <a:srgbClr val="0000FF"/>
                </a:solidFill>
              </a:rPr>
              <a:t>R</a:t>
            </a:r>
            <a:r>
              <a:rPr kumimoji="1" lang="zh-CN" altLang="en-US">
                <a:solidFill>
                  <a:srgbClr val="0000FF"/>
                </a:solidFill>
              </a:rPr>
              <a:t>是对称的</a:t>
            </a:r>
            <a:r>
              <a:rPr kumimoji="1" lang="zh-CN" altLang="en-US">
                <a:solidFill>
                  <a:schemeClr val="tx1"/>
                </a:solidFill>
              </a:rPr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9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9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9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9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9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9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9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47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E328506-C292-42B4-9240-4841C78023CA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7110413" cy="628650"/>
          </a:xfrm>
        </p:spPr>
        <p:txBody>
          <a:bodyPr/>
          <a:lstStyle/>
          <a:p>
            <a:pPr eaLnBrk="1" hangingPunct="1"/>
            <a:r>
              <a:rPr lang="en-US" altLang="zh-CN" sz="3900" smtClean="0"/>
              <a:t>7.1 </a:t>
            </a:r>
            <a:r>
              <a:rPr lang="zh-CN" altLang="en-US" sz="3900" smtClean="0"/>
              <a:t>本章学习要求</a:t>
            </a:r>
          </a:p>
        </p:txBody>
      </p:sp>
      <p:sp>
        <p:nvSpPr>
          <p:cNvPr id="1668099" name="AutoShape 3"/>
          <p:cNvSpPr>
            <a:spLocks noChangeArrowheads="1"/>
          </p:cNvSpPr>
          <p:nvPr/>
        </p:nvSpPr>
        <p:spPr bwMode="gray">
          <a:xfrm>
            <a:off x="2916238" y="2132013"/>
            <a:ext cx="400050" cy="4492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668100" name="AutoShape 4"/>
          <p:cNvSpPr>
            <a:spLocks noChangeArrowheads="1"/>
          </p:cNvSpPr>
          <p:nvPr/>
        </p:nvSpPr>
        <p:spPr bwMode="gray">
          <a:xfrm>
            <a:off x="6013450" y="2132013"/>
            <a:ext cx="398463" cy="449262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71550" y="1484313"/>
            <a:ext cx="1728788" cy="1687512"/>
            <a:chOff x="816" y="912"/>
            <a:chExt cx="1073" cy="1063"/>
          </a:xfrm>
        </p:grpSpPr>
        <p:sp>
          <p:nvSpPr>
            <p:cNvPr id="1668102" name="Oval 6"/>
            <p:cNvSpPr>
              <a:spLocks noChangeArrowheads="1"/>
            </p:cNvSpPr>
            <p:nvPr/>
          </p:nvSpPr>
          <p:spPr bwMode="gray">
            <a:xfrm>
              <a:off x="816" y="91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68103" name="Oval 7"/>
            <p:cNvSpPr>
              <a:spLocks noChangeArrowheads="1"/>
            </p:cNvSpPr>
            <p:nvPr/>
          </p:nvSpPr>
          <p:spPr bwMode="gray">
            <a:xfrm>
              <a:off x="816" y="91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68104" name="Oval 8"/>
            <p:cNvSpPr>
              <a:spLocks noChangeArrowheads="1"/>
            </p:cNvSpPr>
            <p:nvPr/>
          </p:nvSpPr>
          <p:spPr bwMode="gray">
            <a:xfrm>
              <a:off x="886" y="981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68105" name="Oval 9"/>
            <p:cNvSpPr>
              <a:spLocks noChangeArrowheads="1"/>
            </p:cNvSpPr>
            <p:nvPr/>
          </p:nvSpPr>
          <p:spPr bwMode="gray">
            <a:xfrm>
              <a:off x="887" y="983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241" name="Oval 10"/>
            <p:cNvSpPr>
              <a:spLocks noChangeArrowheads="1"/>
            </p:cNvSpPr>
            <p:nvPr/>
          </p:nvSpPr>
          <p:spPr bwMode="gray">
            <a:xfrm>
              <a:off x="933" y="1028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grpSp>
          <p:nvGrpSpPr>
            <p:cNvPr id="7242" name="Group 11"/>
            <p:cNvGrpSpPr>
              <a:grpSpLocks/>
            </p:cNvGrpSpPr>
            <p:nvPr/>
          </p:nvGrpSpPr>
          <p:grpSpPr bwMode="auto">
            <a:xfrm>
              <a:off x="946" y="1040"/>
              <a:ext cx="813" cy="805"/>
              <a:chOff x="4166" y="1706"/>
              <a:chExt cx="1252" cy="1252"/>
            </a:xfrm>
          </p:grpSpPr>
          <p:sp>
            <p:nvSpPr>
              <p:cNvPr id="7244" name="Oval 1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45" name="Oval 1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46" name="Oval 1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47" name="Oval 1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243" name="Text Box 16"/>
            <p:cNvSpPr txBox="1">
              <a:spLocks noChangeArrowheads="1"/>
            </p:cNvSpPr>
            <p:nvPr/>
          </p:nvSpPr>
          <p:spPr bwMode="gray">
            <a:xfrm>
              <a:off x="913" y="1326"/>
              <a:ext cx="8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重点掌握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852863" y="1484313"/>
            <a:ext cx="1727200" cy="1687512"/>
            <a:chOff x="2368" y="915"/>
            <a:chExt cx="1073" cy="1063"/>
          </a:xfrm>
        </p:grpSpPr>
        <p:sp>
          <p:nvSpPr>
            <p:cNvPr id="1668114" name="Oval 18"/>
            <p:cNvSpPr>
              <a:spLocks noChangeArrowheads="1"/>
            </p:cNvSpPr>
            <p:nvPr/>
          </p:nvSpPr>
          <p:spPr bwMode="gray">
            <a:xfrm>
              <a:off x="2368" y="91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68115" name="Oval 19"/>
            <p:cNvSpPr>
              <a:spLocks noChangeArrowheads="1"/>
            </p:cNvSpPr>
            <p:nvPr/>
          </p:nvSpPr>
          <p:spPr bwMode="gray">
            <a:xfrm>
              <a:off x="2368" y="91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68116" name="Oval 20"/>
            <p:cNvSpPr>
              <a:spLocks noChangeArrowheads="1"/>
            </p:cNvSpPr>
            <p:nvPr/>
          </p:nvSpPr>
          <p:spPr bwMode="gray">
            <a:xfrm>
              <a:off x="2438" y="985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68117" name="Oval 21"/>
            <p:cNvSpPr>
              <a:spLocks noChangeArrowheads="1"/>
            </p:cNvSpPr>
            <p:nvPr/>
          </p:nvSpPr>
          <p:spPr bwMode="gray">
            <a:xfrm>
              <a:off x="2439" y="986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230" name="Oval 22"/>
            <p:cNvSpPr>
              <a:spLocks noChangeArrowheads="1"/>
            </p:cNvSpPr>
            <p:nvPr/>
          </p:nvSpPr>
          <p:spPr bwMode="gray">
            <a:xfrm>
              <a:off x="2484" y="1030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grpSp>
          <p:nvGrpSpPr>
            <p:cNvPr id="7231" name="Group 23"/>
            <p:cNvGrpSpPr>
              <a:grpSpLocks/>
            </p:cNvGrpSpPr>
            <p:nvPr/>
          </p:nvGrpSpPr>
          <p:grpSpPr bwMode="auto">
            <a:xfrm>
              <a:off x="2498" y="1040"/>
              <a:ext cx="813" cy="805"/>
              <a:chOff x="4166" y="1706"/>
              <a:chExt cx="1252" cy="1252"/>
            </a:xfrm>
          </p:grpSpPr>
          <p:sp>
            <p:nvSpPr>
              <p:cNvPr id="7233" name="Oval 2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34" name="Oval 2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35" name="Oval 2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36" name="Oval 2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232" name="Text Box 28"/>
            <p:cNvSpPr txBox="1">
              <a:spLocks noChangeArrowheads="1"/>
            </p:cNvSpPr>
            <p:nvPr/>
          </p:nvSpPr>
          <p:spPr bwMode="gray">
            <a:xfrm>
              <a:off x="2468" y="1326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一般掌握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6732588" y="1555750"/>
            <a:ext cx="1728787" cy="1687513"/>
            <a:chOff x="3919" y="915"/>
            <a:chExt cx="1073" cy="1063"/>
          </a:xfrm>
        </p:grpSpPr>
        <p:sp>
          <p:nvSpPr>
            <p:cNvPr id="1668126" name="Oval 30"/>
            <p:cNvSpPr>
              <a:spLocks noChangeArrowheads="1"/>
            </p:cNvSpPr>
            <p:nvPr/>
          </p:nvSpPr>
          <p:spPr bwMode="gray">
            <a:xfrm>
              <a:off x="3919" y="91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68127" name="Oval 31"/>
            <p:cNvSpPr>
              <a:spLocks noChangeArrowheads="1"/>
            </p:cNvSpPr>
            <p:nvPr/>
          </p:nvSpPr>
          <p:spPr bwMode="gray">
            <a:xfrm>
              <a:off x="3919" y="91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68128" name="Oval 32"/>
            <p:cNvSpPr>
              <a:spLocks noChangeArrowheads="1"/>
            </p:cNvSpPr>
            <p:nvPr/>
          </p:nvSpPr>
          <p:spPr bwMode="gray">
            <a:xfrm>
              <a:off x="3989" y="985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68129" name="Oval 33"/>
            <p:cNvSpPr>
              <a:spLocks noChangeArrowheads="1"/>
            </p:cNvSpPr>
            <p:nvPr/>
          </p:nvSpPr>
          <p:spPr bwMode="gray">
            <a:xfrm>
              <a:off x="4005" y="990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219" name="Oval 34"/>
            <p:cNvSpPr>
              <a:spLocks noChangeArrowheads="1"/>
            </p:cNvSpPr>
            <p:nvPr/>
          </p:nvSpPr>
          <p:spPr bwMode="gray">
            <a:xfrm>
              <a:off x="4039" y="1030"/>
              <a:ext cx="841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grpSp>
          <p:nvGrpSpPr>
            <p:cNvPr id="7220" name="Group 35"/>
            <p:cNvGrpSpPr>
              <a:grpSpLocks/>
            </p:cNvGrpSpPr>
            <p:nvPr/>
          </p:nvGrpSpPr>
          <p:grpSpPr bwMode="auto">
            <a:xfrm>
              <a:off x="4054" y="1040"/>
              <a:ext cx="814" cy="805"/>
              <a:chOff x="4166" y="1706"/>
              <a:chExt cx="1252" cy="1252"/>
            </a:xfrm>
          </p:grpSpPr>
          <p:sp>
            <p:nvSpPr>
              <p:cNvPr id="7222" name="Oval 3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23" name="Oval 3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24" name="Oval 3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25" name="Oval 3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221" name="Text Box 40"/>
            <p:cNvSpPr txBox="1">
              <a:spLocks noChangeArrowheads="1"/>
            </p:cNvSpPr>
            <p:nvPr/>
          </p:nvSpPr>
          <p:spPr bwMode="gray">
            <a:xfrm>
              <a:off x="4214" y="1326"/>
              <a:ext cx="4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了解</a:t>
              </a: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755650" y="3071813"/>
            <a:ext cx="2163763" cy="3198812"/>
            <a:chOff x="768" y="1154"/>
            <a:chExt cx="1363" cy="2015"/>
          </a:xfrm>
        </p:grpSpPr>
        <p:sp>
          <p:nvSpPr>
            <p:cNvPr id="7203" name="AutoShape 42"/>
            <p:cNvSpPr>
              <a:spLocks noChangeArrowheads="1"/>
            </p:cNvSpPr>
            <p:nvPr/>
          </p:nvSpPr>
          <p:spPr bwMode="gray">
            <a:xfrm>
              <a:off x="768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chemeClr val="bg2">
                  <a:alpha val="50000"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204" name="AutoShape 43"/>
            <p:cNvSpPr>
              <a:spLocks noChangeArrowheads="1"/>
            </p:cNvSpPr>
            <p:nvPr/>
          </p:nvSpPr>
          <p:spPr bwMode="gray">
            <a:xfrm>
              <a:off x="789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205" name="AutoShape 44"/>
            <p:cNvSpPr>
              <a:spLocks noChangeArrowheads="1"/>
            </p:cNvSpPr>
            <p:nvPr/>
          </p:nvSpPr>
          <p:spPr bwMode="gray">
            <a:xfrm>
              <a:off x="800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206" name="AutoShape 45"/>
            <p:cNvSpPr>
              <a:spLocks noChangeArrowheads="1"/>
            </p:cNvSpPr>
            <p:nvPr/>
          </p:nvSpPr>
          <p:spPr bwMode="gray">
            <a:xfrm>
              <a:off x="800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grpSp>
          <p:nvGrpSpPr>
            <p:cNvPr id="7207" name="Group 46"/>
            <p:cNvGrpSpPr>
              <a:grpSpLocks/>
            </p:cNvGrpSpPr>
            <p:nvPr/>
          </p:nvGrpSpPr>
          <p:grpSpPr bwMode="auto">
            <a:xfrm>
              <a:off x="1237" y="1154"/>
              <a:ext cx="405" cy="405"/>
              <a:chOff x="1289" y="582"/>
              <a:chExt cx="668" cy="668"/>
            </a:xfrm>
          </p:grpSpPr>
          <p:sp>
            <p:nvSpPr>
              <p:cNvPr id="7210" name="Oval 47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11" name="Oval 4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12" name="Oval 49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13" name="Oval 50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14" name="Oval 51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208" name="Text Box 52"/>
            <p:cNvSpPr txBox="1">
              <a:spLocks noChangeArrowheads="1"/>
            </p:cNvSpPr>
            <p:nvPr/>
          </p:nvSpPr>
          <p:spPr bwMode="gray">
            <a:xfrm>
              <a:off x="1329" y="12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/>
                <a:t>1</a:t>
              </a:r>
              <a:endParaRPr lang="en-US" altLang="zh-CN" sz="1800" b="0">
                <a:solidFill>
                  <a:schemeClr val="tx1"/>
                </a:solidFill>
              </a:endParaRPr>
            </a:p>
          </p:txBody>
        </p:sp>
        <p:sp>
          <p:nvSpPr>
            <p:cNvPr id="7209" name="Text Box 53"/>
            <p:cNvSpPr txBox="1">
              <a:spLocks noChangeArrowheads="1"/>
            </p:cNvSpPr>
            <p:nvPr/>
          </p:nvSpPr>
          <p:spPr bwMode="gray">
            <a:xfrm>
              <a:off x="816" y="1634"/>
              <a:ext cx="1296" cy="1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/>
                <a:t>1 </a:t>
              </a:r>
              <a:r>
                <a:rPr lang="zh-CN" altLang="en-US" sz="2200"/>
                <a:t>几个特殊关系的概念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/>
                <a:t>2 </a:t>
              </a:r>
              <a:r>
                <a:rPr lang="zh-CN" altLang="en-US" sz="2200"/>
                <a:t>等价和偏序关系的证明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/>
                <a:t>3 </a:t>
              </a:r>
              <a:r>
                <a:rPr lang="zh-CN" altLang="en-US" sz="2200"/>
                <a:t>等价类和商集的计算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/>
                <a:t>4 8</a:t>
              </a:r>
              <a:r>
                <a:rPr lang="zh-CN" altLang="en-US" sz="2200"/>
                <a:t>个特殊元</a:t>
              </a:r>
              <a:endParaRPr lang="en-US" altLang="zh-CN" sz="2200"/>
            </a:p>
          </p:txBody>
        </p:sp>
      </p:grp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6584950" y="3140075"/>
            <a:ext cx="2163763" cy="3165475"/>
            <a:chOff x="3748" y="1152"/>
            <a:chExt cx="1363" cy="1994"/>
          </a:xfrm>
        </p:grpSpPr>
        <p:sp>
          <p:nvSpPr>
            <p:cNvPr id="7191" name="AutoShape 55"/>
            <p:cNvSpPr>
              <a:spLocks noChangeArrowheads="1"/>
            </p:cNvSpPr>
            <p:nvPr/>
          </p:nvSpPr>
          <p:spPr bwMode="gray">
            <a:xfrm>
              <a:off x="3748" y="1346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chemeClr val="bg2">
                  <a:alpha val="50000"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192" name="AutoShape 56"/>
            <p:cNvSpPr>
              <a:spLocks noChangeArrowheads="1"/>
            </p:cNvSpPr>
            <p:nvPr/>
          </p:nvSpPr>
          <p:spPr bwMode="gray">
            <a:xfrm>
              <a:off x="3769" y="1351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193" name="AutoShape 57"/>
            <p:cNvSpPr>
              <a:spLocks noChangeArrowheads="1"/>
            </p:cNvSpPr>
            <p:nvPr/>
          </p:nvSpPr>
          <p:spPr bwMode="gray">
            <a:xfrm>
              <a:off x="3780" y="2651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194" name="AutoShape 58"/>
            <p:cNvSpPr>
              <a:spLocks noChangeArrowheads="1"/>
            </p:cNvSpPr>
            <p:nvPr/>
          </p:nvSpPr>
          <p:spPr bwMode="gray">
            <a:xfrm>
              <a:off x="3780" y="136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grpSp>
          <p:nvGrpSpPr>
            <p:cNvPr id="7195" name="Group 59"/>
            <p:cNvGrpSpPr>
              <a:grpSpLocks/>
            </p:cNvGrpSpPr>
            <p:nvPr/>
          </p:nvGrpSpPr>
          <p:grpSpPr bwMode="auto">
            <a:xfrm>
              <a:off x="4217" y="1152"/>
              <a:ext cx="405" cy="405"/>
              <a:chOff x="1289" y="582"/>
              <a:chExt cx="668" cy="668"/>
            </a:xfrm>
          </p:grpSpPr>
          <p:sp>
            <p:nvSpPr>
              <p:cNvPr id="7198" name="Oval 60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99" name="Oval 6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00" name="Oval 62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01" name="Oval 6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02" name="Oval 6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196" name="Text Box 65"/>
            <p:cNvSpPr txBox="1">
              <a:spLocks noChangeArrowheads="1"/>
            </p:cNvSpPr>
            <p:nvPr/>
          </p:nvSpPr>
          <p:spPr bwMode="gray">
            <a:xfrm>
              <a:off x="4309" y="119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/>
                <a:t>3</a:t>
              </a:r>
              <a:endParaRPr lang="en-US" altLang="zh-CN" sz="1800" b="0">
                <a:solidFill>
                  <a:schemeClr val="tx1"/>
                </a:solidFill>
              </a:endParaRPr>
            </a:p>
          </p:txBody>
        </p:sp>
        <p:sp>
          <p:nvSpPr>
            <p:cNvPr id="7197" name="Text Box 66"/>
            <p:cNvSpPr txBox="1">
              <a:spLocks noChangeArrowheads="1"/>
            </p:cNvSpPr>
            <p:nvPr/>
          </p:nvSpPr>
          <p:spPr bwMode="gray">
            <a:xfrm>
              <a:off x="3796" y="1632"/>
              <a:ext cx="1296" cy="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1 </a:t>
              </a:r>
              <a:r>
                <a:rPr lang="zh-CN" altLang="en-US" sz="2400"/>
                <a:t>拟序、全序和良序关系的相关性质。 </a:t>
              </a:r>
              <a:endParaRPr lang="en-US" altLang="zh-CN" sz="2400"/>
            </a:p>
          </p:txBody>
        </p:sp>
      </p:grpSp>
      <p:grpSp>
        <p:nvGrpSpPr>
          <p:cNvPr id="12" name="Group 67"/>
          <p:cNvGrpSpPr>
            <a:grpSpLocks/>
          </p:cNvGrpSpPr>
          <p:nvPr/>
        </p:nvGrpSpPr>
        <p:grpSpPr bwMode="auto">
          <a:xfrm>
            <a:off x="3708400" y="3140075"/>
            <a:ext cx="2163763" cy="3198813"/>
            <a:chOff x="2256" y="1154"/>
            <a:chExt cx="1363" cy="2015"/>
          </a:xfrm>
        </p:grpSpPr>
        <p:sp>
          <p:nvSpPr>
            <p:cNvPr id="7180" name="AutoShape 6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181" name="AutoShape 6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182" name="AutoShape 7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183" name="AutoShape 7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184" name="Oval 72"/>
            <p:cNvSpPr>
              <a:spLocks noChangeArrowheads="1"/>
            </p:cNvSpPr>
            <p:nvPr/>
          </p:nvSpPr>
          <p:spPr bwMode="gray">
            <a:xfrm>
              <a:off x="2725" y="1154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185" name="Oval 7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186" name="Oval 7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187" name="Oval 7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188" name="Oval 7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189" name="Text Box 77"/>
            <p:cNvSpPr txBox="1">
              <a:spLocks noChangeArrowheads="1"/>
            </p:cNvSpPr>
            <p:nvPr/>
          </p:nvSpPr>
          <p:spPr bwMode="gray">
            <a:xfrm>
              <a:off x="2817" y="12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/>
                <a:t>2</a:t>
              </a:r>
              <a:endParaRPr lang="en-US" altLang="zh-CN" sz="1800" b="0">
                <a:solidFill>
                  <a:schemeClr val="tx1"/>
                </a:solidFill>
              </a:endParaRPr>
            </a:p>
          </p:txBody>
        </p:sp>
        <p:sp>
          <p:nvSpPr>
            <p:cNvPr id="7190" name="Text Box 78"/>
            <p:cNvSpPr txBox="1">
              <a:spLocks noChangeArrowheads="1"/>
            </p:cNvSpPr>
            <p:nvPr/>
          </p:nvSpPr>
          <p:spPr bwMode="gray">
            <a:xfrm>
              <a:off x="2304" y="1634"/>
              <a:ext cx="1296" cy="1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/>
                <a:t>1 </a:t>
              </a:r>
              <a:r>
                <a:rPr lang="zh-CN" altLang="en-US" sz="2200"/>
                <a:t>拟序、全序和良序关系的定义；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/>
                <a:t>2</a:t>
              </a:r>
              <a:r>
                <a:rPr lang="zh-CN" altLang="en-US" sz="2200"/>
                <a:t>拟序与偏序关的联系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/>
                <a:t>3 </a:t>
              </a:r>
              <a:r>
                <a:rPr lang="zh-CN" altLang="en-US" sz="2200"/>
                <a:t>拟序、全序、良序的联系。</a:t>
              </a:r>
              <a:endParaRPr lang="en-US" altLang="zh-CN" sz="2200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66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66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8099" grpId="0" animBg="1"/>
      <p:bldP spid="166810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56083E6-7D45-418E-80A0-C81181D0EBB1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169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kumimoji="1"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定理</a:t>
            </a: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7.2.3</a:t>
            </a:r>
            <a:r>
              <a:rPr kumimoji="1"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的证明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169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341438"/>
            <a:ext cx="8132762" cy="4194175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800080"/>
                </a:solidFill>
              </a:rPr>
              <a:t>3) R</a:t>
            </a:r>
            <a:r>
              <a:rPr lang="zh-CN" altLang="en-US" smtClean="0">
                <a:solidFill>
                  <a:srgbClr val="800080"/>
                </a:solidFill>
              </a:rPr>
              <a:t>是传递的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对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任意</a:t>
            </a:r>
            <a:r>
              <a:rPr lang="en-US" altLang="zh-CN" smtClean="0">
                <a:solidFill>
                  <a:srgbClr val="0000FF"/>
                </a:solidFill>
              </a:rPr>
              <a:t>x,y,z∈A</a:t>
            </a:r>
            <a:r>
              <a:rPr lang="zh-CN" altLang="en-US" smtClean="0">
                <a:solidFill>
                  <a:srgbClr val="0000FF"/>
                </a:solidFill>
              </a:rPr>
              <a:t>，若</a:t>
            </a:r>
            <a:r>
              <a:rPr lang="en-US" altLang="zh-CN" smtClean="0">
                <a:solidFill>
                  <a:srgbClr val="0000FF"/>
                </a:solidFill>
              </a:rPr>
              <a:t>&lt;x,y&gt;∈R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en-US" altLang="zh-CN" smtClean="0">
                <a:solidFill>
                  <a:srgbClr val="0000FF"/>
                </a:solidFill>
              </a:rPr>
              <a:t>&lt;y,z&gt;∈R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则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同属于</a:t>
            </a:r>
            <a:r>
              <a:rPr lang="en-US" altLang="zh-CN" smtClean="0"/>
              <a:t>П(A)</a:t>
            </a:r>
            <a:r>
              <a:rPr lang="zh-CN" altLang="en-US" smtClean="0"/>
              <a:t>的一个划分块</a:t>
            </a:r>
            <a:r>
              <a:rPr lang="en-US" altLang="zh-CN" smtClean="0"/>
              <a:t>A</a:t>
            </a:r>
            <a:r>
              <a:rPr lang="en-US" altLang="zh-CN" baseline="-30000" smtClean="0"/>
              <a:t>i</a:t>
            </a:r>
            <a:r>
              <a:rPr lang="zh-CN" altLang="en-US" smtClean="0"/>
              <a:t>，</a:t>
            </a:r>
            <a:r>
              <a:rPr lang="en-US" altLang="zh-CN" smtClean="0"/>
              <a:t>y</a:t>
            </a:r>
            <a:r>
              <a:rPr lang="zh-CN" altLang="en-US" smtClean="0"/>
              <a:t>和</a:t>
            </a:r>
            <a:r>
              <a:rPr lang="en-US" altLang="zh-CN" smtClean="0"/>
              <a:t>z</a:t>
            </a:r>
            <a:r>
              <a:rPr lang="zh-CN" altLang="en-US" smtClean="0"/>
              <a:t>同属于</a:t>
            </a:r>
            <a:r>
              <a:rPr lang="en-US" altLang="zh-CN" smtClean="0"/>
              <a:t>П(A)</a:t>
            </a:r>
            <a:r>
              <a:rPr lang="zh-CN" altLang="en-US" smtClean="0"/>
              <a:t>的一个划分块</a:t>
            </a:r>
            <a:r>
              <a:rPr lang="en-US" altLang="zh-CN" smtClean="0"/>
              <a:t>A</a:t>
            </a:r>
            <a:r>
              <a:rPr lang="en-US" altLang="zh-CN" baseline="-30000" smtClean="0"/>
              <a:t>j</a:t>
            </a:r>
            <a:r>
              <a:rPr lang="zh-CN" altLang="en-US" smtClean="0"/>
              <a:t>，因此</a:t>
            </a:r>
            <a:r>
              <a:rPr lang="en-US" altLang="zh-CN" smtClean="0"/>
              <a:t>y∈A</a:t>
            </a:r>
            <a:r>
              <a:rPr lang="en-US" altLang="zh-CN" baseline="-30000" smtClean="0"/>
              <a:t>i</a:t>
            </a:r>
            <a:r>
              <a:rPr lang="en-US" altLang="zh-CN" smtClean="0"/>
              <a:t>∩A</a:t>
            </a:r>
            <a:r>
              <a:rPr lang="en-US" altLang="zh-CN" baseline="-30000" smtClean="0"/>
              <a:t>j</a:t>
            </a:r>
            <a:r>
              <a:rPr lang="zh-CN" altLang="en-US" smtClean="0"/>
              <a:t>，由于不同的划分块交为空，所以</a:t>
            </a:r>
            <a:r>
              <a:rPr lang="en-US" altLang="zh-CN" smtClean="0"/>
              <a:t>A</a:t>
            </a:r>
            <a:r>
              <a:rPr lang="en-US" altLang="zh-CN" baseline="-30000" smtClean="0"/>
              <a:t>i</a:t>
            </a:r>
            <a:r>
              <a:rPr lang="en-US" altLang="zh-CN" smtClean="0"/>
              <a:t>=A</a:t>
            </a:r>
            <a:r>
              <a:rPr lang="en-US" altLang="zh-CN" baseline="-30000" smtClean="0"/>
              <a:t>j</a:t>
            </a:r>
            <a:r>
              <a:rPr lang="zh-CN" altLang="en-US" smtClean="0"/>
              <a:t>，因此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z</a:t>
            </a:r>
            <a:r>
              <a:rPr lang="zh-CN" altLang="en-US" smtClean="0"/>
              <a:t>同属于</a:t>
            </a:r>
            <a:r>
              <a:rPr lang="en-US" altLang="zh-CN" smtClean="0"/>
              <a:t>П(A)</a:t>
            </a:r>
            <a:r>
              <a:rPr lang="zh-CN" altLang="en-US" smtClean="0"/>
              <a:t>的一个划分块</a:t>
            </a:r>
            <a:r>
              <a:rPr lang="en-US" altLang="zh-CN" smtClean="0"/>
              <a:t>A</a:t>
            </a:r>
            <a:r>
              <a:rPr lang="en-US" altLang="zh-CN" baseline="-30000" smtClean="0"/>
              <a:t>i</a:t>
            </a:r>
            <a:r>
              <a:rPr lang="zh-CN" altLang="en-US" smtClean="0"/>
              <a:t>，即</a:t>
            </a:r>
            <a:endParaRPr lang="en-US" altLang="zh-CN" smtClean="0"/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&lt;x,z&gt;∈R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zh-CN" altLang="en-US" smtClean="0"/>
              <a:t>所以</a:t>
            </a:r>
            <a:r>
              <a:rPr lang="en-US" altLang="zh-CN" smtClean="0">
                <a:solidFill>
                  <a:srgbClr val="0000FF"/>
                </a:solidFill>
              </a:rPr>
              <a:t>R</a:t>
            </a:r>
            <a:r>
              <a:rPr lang="zh-CN" altLang="en-US" smtClean="0">
                <a:solidFill>
                  <a:srgbClr val="0000FF"/>
                </a:solidFill>
              </a:rPr>
              <a:t>是传递的。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综上，由</a:t>
            </a:r>
            <a:r>
              <a:rPr lang="en-US" altLang="zh-CN" smtClean="0">
                <a:solidFill>
                  <a:srgbClr val="FF0000"/>
                </a:solidFill>
              </a:rPr>
              <a:t>1)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2)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3)</a:t>
            </a:r>
            <a:r>
              <a:rPr lang="zh-CN" altLang="en-US" smtClean="0">
                <a:solidFill>
                  <a:srgbClr val="FF0000"/>
                </a:solidFill>
              </a:rPr>
              <a:t>知，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zh-CN" altLang="en-US" smtClean="0">
                <a:solidFill>
                  <a:srgbClr val="FF0000"/>
                </a:solidFill>
              </a:rPr>
              <a:t>是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上的等价关系。</a:t>
            </a:r>
            <a:r>
              <a:rPr lang="zh-CN" altLang="en-US" smtClean="0"/>
              <a:t> </a:t>
            </a:r>
          </a:p>
        </p:txBody>
      </p:sp>
      <p:sp>
        <p:nvSpPr>
          <p:cNvPr id="1695748" name="Text Box 4"/>
          <p:cNvSpPr txBox="1">
            <a:spLocks noChangeArrowheads="1"/>
          </p:cNvSpPr>
          <p:nvPr/>
        </p:nvSpPr>
        <p:spPr bwMode="auto">
          <a:xfrm>
            <a:off x="598488" y="5805488"/>
            <a:ext cx="8132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</a:rPr>
              <a:t>说明：</a:t>
            </a:r>
            <a:r>
              <a:rPr kumimoji="1" lang="zh-CN" altLang="en-US">
                <a:solidFill>
                  <a:srgbClr val="0000FF"/>
                </a:solidFill>
              </a:rPr>
              <a:t>集合</a:t>
            </a:r>
            <a:r>
              <a:rPr kumimoji="1" lang="en-US" altLang="zh-CN">
                <a:solidFill>
                  <a:srgbClr val="0000FF"/>
                </a:solidFill>
              </a:rPr>
              <a:t>A</a:t>
            </a:r>
            <a:r>
              <a:rPr kumimoji="1" lang="zh-CN" altLang="en-US">
                <a:solidFill>
                  <a:srgbClr val="0000FF"/>
                </a:solidFill>
              </a:rPr>
              <a:t>上的等价关系和</a:t>
            </a:r>
            <a:r>
              <a:rPr kumimoji="1" lang="en-US" altLang="zh-CN">
                <a:solidFill>
                  <a:srgbClr val="0000FF"/>
                </a:solidFill>
              </a:rPr>
              <a:t>A</a:t>
            </a:r>
            <a:r>
              <a:rPr kumimoji="1" lang="zh-CN" altLang="en-US">
                <a:solidFill>
                  <a:srgbClr val="0000FF"/>
                </a:solidFill>
              </a:rPr>
              <a:t>的划分是一一对应的。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9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95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95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5747" grpId="0" build="p" autoUpdateAnimBg="0"/>
      <p:bldP spid="169574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3A364EB-3F79-4F00-9C52-91B97894207D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2925"/>
            <a:ext cx="7704137" cy="585788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7.2.8</a:t>
            </a:r>
            <a:endParaRPr lang="zh-CN" altLang="en-US" smtClean="0"/>
          </a:p>
        </p:txBody>
      </p:sp>
      <p:sp>
        <p:nvSpPr>
          <p:cNvPr id="169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135938" cy="27416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1"/>
                </a:solidFill>
              </a:rPr>
              <a:t>设</a:t>
            </a:r>
            <a:r>
              <a:rPr lang="en-US" altLang="zh-CN" smtClean="0">
                <a:solidFill>
                  <a:schemeClr val="tx1"/>
                </a:solidFill>
              </a:rPr>
              <a:t>A={1,2,3}</a:t>
            </a:r>
            <a:r>
              <a:rPr lang="zh-CN" altLang="en-US" smtClean="0">
                <a:solidFill>
                  <a:schemeClr val="tx1"/>
                </a:solidFill>
              </a:rPr>
              <a:t>，求</a:t>
            </a:r>
            <a:r>
              <a:rPr lang="en-US" altLang="zh-CN" smtClean="0">
                <a:solidFill>
                  <a:schemeClr val="tx1"/>
                </a:solidFill>
              </a:rPr>
              <a:t>A</a:t>
            </a:r>
            <a:r>
              <a:rPr lang="zh-CN" altLang="en-US" smtClean="0">
                <a:solidFill>
                  <a:schemeClr val="tx1"/>
                </a:solidFill>
              </a:rPr>
              <a:t>上所有的等价关系及其对应的商集。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CC00CC"/>
                </a:solidFill>
              </a:rPr>
              <a:t>解</a:t>
            </a:r>
            <a:r>
              <a:rPr lang="zh-CN" altLang="en-US" smtClean="0"/>
              <a:t>  只有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个划分块的划分为</a:t>
            </a:r>
            <a:r>
              <a:rPr lang="en-US" altLang="zh-CN" smtClean="0">
                <a:solidFill>
                  <a:srgbClr val="FF0000"/>
                </a:solidFill>
              </a:rPr>
              <a:t>S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zh-CN" altLang="en-US" smtClean="0"/>
              <a:t>，见图</a:t>
            </a:r>
            <a:r>
              <a:rPr lang="en-US" altLang="zh-CN" smtClean="0"/>
              <a:t>(a)</a:t>
            </a:r>
            <a:r>
              <a:rPr lang="zh-CN" altLang="en-US" smtClean="0"/>
              <a:t>；具有</a:t>
            </a:r>
            <a:r>
              <a:rPr lang="en-US" altLang="zh-CN" smtClean="0">
                <a:solidFill>
                  <a:srgbClr val="0000CC"/>
                </a:solidFill>
              </a:rPr>
              <a:t>2</a:t>
            </a:r>
            <a:r>
              <a:rPr lang="zh-CN" altLang="en-US" smtClean="0">
                <a:solidFill>
                  <a:srgbClr val="0000CC"/>
                </a:solidFill>
              </a:rPr>
              <a:t>个划分块的划分</a:t>
            </a:r>
            <a:r>
              <a:rPr lang="zh-CN" altLang="en-US" smtClean="0"/>
              <a:t>为</a:t>
            </a:r>
            <a:r>
              <a:rPr lang="en-US" altLang="zh-CN" smtClean="0"/>
              <a:t>S</a:t>
            </a:r>
            <a:r>
              <a:rPr lang="en-US" altLang="zh-CN" baseline="-25000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S</a:t>
            </a:r>
            <a:r>
              <a:rPr lang="en-US" altLang="zh-CN" baseline="-25000" smtClean="0"/>
              <a:t>3</a:t>
            </a:r>
            <a:r>
              <a:rPr lang="zh-CN" altLang="en-US" smtClean="0"/>
              <a:t>和</a:t>
            </a:r>
            <a:r>
              <a:rPr lang="en-US" altLang="zh-CN" smtClean="0"/>
              <a:t>S</a:t>
            </a:r>
            <a:r>
              <a:rPr lang="en-US" altLang="zh-CN" baseline="-25000" smtClean="0"/>
              <a:t>4</a:t>
            </a:r>
            <a:r>
              <a:rPr lang="zh-CN" altLang="en-US" smtClean="0"/>
              <a:t>，见图</a:t>
            </a:r>
            <a:r>
              <a:rPr lang="en-US" altLang="zh-CN" smtClean="0"/>
              <a:t>(b)</a:t>
            </a:r>
            <a:r>
              <a:rPr lang="zh-CN" altLang="en-US" smtClean="0"/>
              <a:t>、</a:t>
            </a:r>
            <a:r>
              <a:rPr lang="en-US" altLang="zh-CN" smtClean="0"/>
              <a:t>(c)</a:t>
            </a:r>
            <a:r>
              <a:rPr lang="zh-CN" altLang="en-US" smtClean="0"/>
              <a:t>和</a:t>
            </a:r>
            <a:r>
              <a:rPr lang="en-US" altLang="zh-CN" smtClean="0"/>
              <a:t>(d)</a:t>
            </a:r>
            <a:r>
              <a:rPr lang="zh-CN" altLang="en-US" smtClean="0"/>
              <a:t>，具有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个划分块的划分</a:t>
            </a:r>
            <a:r>
              <a:rPr lang="zh-CN" altLang="en-US" smtClean="0"/>
              <a:t>为</a:t>
            </a:r>
            <a:r>
              <a:rPr lang="en-US" altLang="zh-CN" smtClean="0"/>
              <a:t>S</a:t>
            </a:r>
            <a:r>
              <a:rPr lang="en-US" altLang="zh-CN" baseline="-25000" smtClean="0"/>
              <a:t>5</a:t>
            </a:r>
            <a:r>
              <a:rPr lang="zh-CN" altLang="en-US" smtClean="0"/>
              <a:t>，见图</a:t>
            </a:r>
            <a:r>
              <a:rPr lang="en-US" altLang="zh-CN" smtClean="0"/>
              <a:t>(e)</a:t>
            </a:r>
            <a:r>
              <a:rPr lang="zh-CN" altLang="en-US" smtClean="0"/>
              <a:t>。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971550" y="4510088"/>
            <a:ext cx="7072313" cy="1725612"/>
            <a:chOff x="612" y="2841"/>
            <a:chExt cx="4455" cy="1087"/>
          </a:xfrm>
        </p:grpSpPr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750" y="3200"/>
              <a:ext cx="1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</a:rPr>
                <a:t>2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1158" y="3098"/>
              <a:ext cx="1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</a:rPr>
                <a:t>3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839" y="2841"/>
              <a:ext cx="13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</a:rPr>
                <a:t>1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36873" name="Text Box 9"/>
            <p:cNvSpPr txBox="1">
              <a:spLocks noChangeArrowheads="1"/>
            </p:cNvSpPr>
            <p:nvPr/>
          </p:nvSpPr>
          <p:spPr bwMode="auto">
            <a:xfrm>
              <a:off x="2655" y="3251"/>
              <a:ext cx="1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</a:rPr>
                <a:t>2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3064" y="3067"/>
              <a:ext cx="1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</a:rPr>
                <a:t>3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2699" y="2841"/>
              <a:ext cx="1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</a:rPr>
                <a:t>1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3584" y="3275"/>
              <a:ext cx="1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</a:rPr>
                <a:t>2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3880" y="3098"/>
              <a:ext cx="1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</a:rPr>
                <a:t>3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36878" name="Text Box 14"/>
            <p:cNvSpPr txBox="1">
              <a:spLocks noChangeArrowheads="1"/>
            </p:cNvSpPr>
            <p:nvPr/>
          </p:nvSpPr>
          <p:spPr bwMode="auto">
            <a:xfrm>
              <a:off x="3608" y="2928"/>
              <a:ext cx="1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</a:rPr>
                <a:t>1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36879" name="Text Box 15"/>
            <p:cNvSpPr txBox="1">
              <a:spLocks noChangeArrowheads="1"/>
            </p:cNvSpPr>
            <p:nvPr/>
          </p:nvSpPr>
          <p:spPr bwMode="auto">
            <a:xfrm>
              <a:off x="4515" y="3245"/>
              <a:ext cx="1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</a:rPr>
                <a:t>2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36880" name="Text Box 16"/>
            <p:cNvSpPr txBox="1">
              <a:spLocks noChangeArrowheads="1"/>
            </p:cNvSpPr>
            <p:nvPr/>
          </p:nvSpPr>
          <p:spPr bwMode="auto">
            <a:xfrm>
              <a:off x="4921" y="3022"/>
              <a:ext cx="1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</a:rPr>
                <a:t>3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36881" name="Text Box 17"/>
            <p:cNvSpPr txBox="1">
              <a:spLocks noChangeArrowheads="1"/>
            </p:cNvSpPr>
            <p:nvPr/>
          </p:nvSpPr>
          <p:spPr bwMode="auto">
            <a:xfrm>
              <a:off x="4560" y="2896"/>
              <a:ext cx="1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</a:rPr>
                <a:t>1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36882" name="Text Box 18"/>
            <p:cNvSpPr txBox="1">
              <a:spLocks noChangeArrowheads="1"/>
            </p:cNvSpPr>
            <p:nvPr/>
          </p:nvSpPr>
          <p:spPr bwMode="auto">
            <a:xfrm>
              <a:off x="1703" y="3200"/>
              <a:ext cx="1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</a:rPr>
                <a:t>2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36883" name="Text Box 19"/>
            <p:cNvSpPr txBox="1">
              <a:spLocks noChangeArrowheads="1"/>
            </p:cNvSpPr>
            <p:nvPr/>
          </p:nvSpPr>
          <p:spPr bwMode="auto">
            <a:xfrm>
              <a:off x="2111" y="3098"/>
              <a:ext cx="1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</a:rPr>
                <a:t>3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36884" name="Text Box 20"/>
            <p:cNvSpPr txBox="1">
              <a:spLocks noChangeArrowheads="1"/>
            </p:cNvSpPr>
            <p:nvPr/>
          </p:nvSpPr>
          <p:spPr bwMode="auto">
            <a:xfrm>
              <a:off x="1703" y="2904"/>
              <a:ext cx="1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</a:rPr>
                <a:t>1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36885" name="Oval 21"/>
            <p:cNvSpPr>
              <a:spLocks noChangeArrowheads="1"/>
            </p:cNvSpPr>
            <p:nvPr/>
          </p:nvSpPr>
          <p:spPr bwMode="auto">
            <a:xfrm>
              <a:off x="612" y="2841"/>
              <a:ext cx="679" cy="711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36886" name="Oval 22"/>
            <p:cNvSpPr>
              <a:spLocks noChangeArrowheads="1"/>
            </p:cNvSpPr>
            <p:nvPr/>
          </p:nvSpPr>
          <p:spPr bwMode="auto">
            <a:xfrm>
              <a:off x="882" y="3074"/>
              <a:ext cx="42" cy="45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36887" name="Oval 23"/>
            <p:cNvSpPr>
              <a:spLocks noChangeArrowheads="1"/>
            </p:cNvSpPr>
            <p:nvPr/>
          </p:nvSpPr>
          <p:spPr bwMode="auto">
            <a:xfrm>
              <a:off x="1084" y="3188"/>
              <a:ext cx="42" cy="44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36888" name="Oval 24"/>
            <p:cNvSpPr>
              <a:spLocks noChangeArrowheads="1"/>
            </p:cNvSpPr>
            <p:nvPr/>
          </p:nvSpPr>
          <p:spPr bwMode="auto">
            <a:xfrm>
              <a:off x="878" y="3311"/>
              <a:ext cx="42" cy="45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36889" name="Oval 25"/>
            <p:cNvSpPr>
              <a:spLocks noChangeArrowheads="1"/>
            </p:cNvSpPr>
            <p:nvPr/>
          </p:nvSpPr>
          <p:spPr bwMode="auto">
            <a:xfrm>
              <a:off x="2500" y="2841"/>
              <a:ext cx="679" cy="711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36890" name="Oval 26"/>
            <p:cNvSpPr>
              <a:spLocks noChangeArrowheads="1"/>
            </p:cNvSpPr>
            <p:nvPr/>
          </p:nvSpPr>
          <p:spPr bwMode="auto">
            <a:xfrm>
              <a:off x="2785" y="3011"/>
              <a:ext cx="42" cy="45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36891" name="Oval 27"/>
            <p:cNvSpPr>
              <a:spLocks noChangeArrowheads="1"/>
            </p:cNvSpPr>
            <p:nvPr/>
          </p:nvSpPr>
          <p:spPr bwMode="auto">
            <a:xfrm>
              <a:off x="2972" y="3172"/>
              <a:ext cx="42" cy="45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36892" name="Oval 28"/>
            <p:cNvSpPr>
              <a:spLocks noChangeArrowheads="1"/>
            </p:cNvSpPr>
            <p:nvPr/>
          </p:nvSpPr>
          <p:spPr bwMode="auto">
            <a:xfrm>
              <a:off x="2758" y="3413"/>
              <a:ext cx="43" cy="45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36893" name="Freeform 29"/>
            <p:cNvSpPr>
              <a:spLocks/>
            </p:cNvSpPr>
            <p:nvPr/>
          </p:nvSpPr>
          <p:spPr bwMode="auto">
            <a:xfrm>
              <a:off x="2522" y="3090"/>
              <a:ext cx="569" cy="338"/>
            </a:xfrm>
            <a:custGeom>
              <a:avLst/>
              <a:gdLst>
                <a:gd name="T0" fmla="*/ 0 w 760"/>
                <a:gd name="T1" fmla="*/ 0 h 430"/>
                <a:gd name="T2" fmla="*/ 75 w 760"/>
                <a:gd name="T3" fmla="*/ 62 h 430"/>
                <a:gd name="T4" fmla="*/ 0 60000 65536"/>
                <a:gd name="T5" fmla="*/ 0 60000 65536"/>
                <a:gd name="T6" fmla="*/ 0 w 760"/>
                <a:gd name="T7" fmla="*/ 0 h 430"/>
                <a:gd name="T8" fmla="*/ 760 w 760"/>
                <a:gd name="T9" fmla="*/ 430 h 4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0" h="430">
                  <a:moveTo>
                    <a:pt x="0" y="0"/>
                  </a:moveTo>
                  <a:lnTo>
                    <a:pt x="760" y="43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4" name="Oval 30"/>
            <p:cNvSpPr>
              <a:spLocks noChangeArrowheads="1"/>
            </p:cNvSpPr>
            <p:nvPr/>
          </p:nvSpPr>
          <p:spPr bwMode="auto">
            <a:xfrm>
              <a:off x="3444" y="2841"/>
              <a:ext cx="679" cy="711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36895" name="Oval 31"/>
            <p:cNvSpPr>
              <a:spLocks noChangeArrowheads="1"/>
            </p:cNvSpPr>
            <p:nvPr/>
          </p:nvSpPr>
          <p:spPr bwMode="auto">
            <a:xfrm>
              <a:off x="3713" y="3074"/>
              <a:ext cx="43" cy="45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36896" name="Oval 32"/>
            <p:cNvSpPr>
              <a:spLocks noChangeArrowheads="1"/>
            </p:cNvSpPr>
            <p:nvPr/>
          </p:nvSpPr>
          <p:spPr bwMode="auto">
            <a:xfrm>
              <a:off x="3983" y="3250"/>
              <a:ext cx="43" cy="45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36897" name="Oval 33"/>
            <p:cNvSpPr>
              <a:spLocks noChangeArrowheads="1"/>
            </p:cNvSpPr>
            <p:nvPr/>
          </p:nvSpPr>
          <p:spPr bwMode="auto">
            <a:xfrm>
              <a:off x="3702" y="3413"/>
              <a:ext cx="43" cy="45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36898" name="Freeform 34"/>
            <p:cNvSpPr>
              <a:spLocks/>
            </p:cNvSpPr>
            <p:nvPr/>
          </p:nvSpPr>
          <p:spPr bwMode="auto">
            <a:xfrm>
              <a:off x="3503" y="3035"/>
              <a:ext cx="577" cy="346"/>
            </a:xfrm>
            <a:custGeom>
              <a:avLst/>
              <a:gdLst>
                <a:gd name="T0" fmla="*/ 0 w 770"/>
                <a:gd name="T1" fmla="*/ 64 h 440"/>
                <a:gd name="T2" fmla="*/ 76 w 770"/>
                <a:gd name="T3" fmla="*/ 0 h 440"/>
                <a:gd name="T4" fmla="*/ 0 60000 65536"/>
                <a:gd name="T5" fmla="*/ 0 60000 65536"/>
                <a:gd name="T6" fmla="*/ 0 w 770"/>
                <a:gd name="T7" fmla="*/ 0 h 440"/>
                <a:gd name="T8" fmla="*/ 770 w 770"/>
                <a:gd name="T9" fmla="*/ 440 h 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0" h="440">
                  <a:moveTo>
                    <a:pt x="0" y="440"/>
                  </a:moveTo>
                  <a:lnTo>
                    <a:pt x="77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9" name="Oval 35"/>
            <p:cNvSpPr>
              <a:spLocks noChangeArrowheads="1"/>
            </p:cNvSpPr>
            <p:nvPr/>
          </p:nvSpPr>
          <p:spPr bwMode="auto">
            <a:xfrm>
              <a:off x="4388" y="2841"/>
              <a:ext cx="679" cy="711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36900" name="Oval 36"/>
            <p:cNvSpPr>
              <a:spLocks noChangeArrowheads="1"/>
            </p:cNvSpPr>
            <p:nvPr/>
          </p:nvSpPr>
          <p:spPr bwMode="auto">
            <a:xfrm>
              <a:off x="4657" y="3051"/>
              <a:ext cx="43" cy="44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36901" name="Oval 37"/>
            <p:cNvSpPr>
              <a:spLocks noChangeArrowheads="1"/>
            </p:cNvSpPr>
            <p:nvPr/>
          </p:nvSpPr>
          <p:spPr bwMode="auto">
            <a:xfrm>
              <a:off x="4927" y="3250"/>
              <a:ext cx="43" cy="45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36902" name="Oval 38"/>
            <p:cNvSpPr>
              <a:spLocks noChangeArrowheads="1"/>
            </p:cNvSpPr>
            <p:nvPr/>
          </p:nvSpPr>
          <p:spPr bwMode="auto">
            <a:xfrm>
              <a:off x="4646" y="3358"/>
              <a:ext cx="43" cy="45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36903" name="Freeform 39"/>
            <p:cNvSpPr>
              <a:spLocks/>
            </p:cNvSpPr>
            <p:nvPr/>
          </p:nvSpPr>
          <p:spPr bwMode="auto">
            <a:xfrm>
              <a:off x="4418" y="3012"/>
              <a:ext cx="599" cy="304"/>
            </a:xfrm>
            <a:custGeom>
              <a:avLst/>
              <a:gdLst>
                <a:gd name="T0" fmla="*/ 0 w 800"/>
                <a:gd name="T1" fmla="*/ 56 h 387"/>
                <a:gd name="T2" fmla="*/ 79 w 800"/>
                <a:gd name="T3" fmla="*/ 0 h 387"/>
                <a:gd name="T4" fmla="*/ 0 60000 65536"/>
                <a:gd name="T5" fmla="*/ 0 60000 65536"/>
                <a:gd name="T6" fmla="*/ 0 w 800"/>
                <a:gd name="T7" fmla="*/ 0 h 387"/>
                <a:gd name="T8" fmla="*/ 800 w 800"/>
                <a:gd name="T9" fmla="*/ 387 h 3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0" h="387">
                  <a:moveTo>
                    <a:pt x="0" y="387"/>
                  </a:moveTo>
                  <a:lnTo>
                    <a:pt x="80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04" name="Freeform 40"/>
            <p:cNvSpPr>
              <a:spLocks/>
            </p:cNvSpPr>
            <p:nvPr/>
          </p:nvSpPr>
          <p:spPr bwMode="auto">
            <a:xfrm>
              <a:off x="4717" y="3169"/>
              <a:ext cx="180" cy="345"/>
            </a:xfrm>
            <a:custGeom>
              <a:avLst/>
              <a:gdLst>
                <a:gd name="T0" fmla="*/ 0 w 240"/>
                <a:gd name="T1" fmla="*/ 0 h 440"/>
                <a:gd name="T2" fmla="*/ 24 w 240"/>
                <a:gd name="T3" fmla="*/ 63 h 440"/>
                <a:gd name="T4" fmla="*/ 0 60000 65536"/>
                <a:gd name="T5" fmla="*/ 0 60000 65536"/>
                <a:gd name="T6" fmla="*/ 0 w 240"/>
                <a:gd name="T7" fmla="*/ 0 h 440"/>
                <a:gd name="T8" fmla="*/ 240 w 240"/>
                <a:gd name="T9" fmla="*/ 440 h 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40">
                  <a:moveTo>
                    <a:pt x="0" y="0"/>
                  </a:moveTo>
                  <a:lnTo>
                    <a:pt x="240" y="44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05" name="Text Box 41"/>
            <p:cNvSpPr txBox="1">
              <a:spLocks noChangeArrowheads="1"/>
            </p:cNvSpPr>
            <p:nvPr/>
          </p:nvSpPr>
          <p:spPr bwMode="auto">
            <a:xfrm>
              <a:off x="612" y="3698"/>
              <a:ext cx="44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</a:rPr>
                <a:t>  </a:t>
              </a:r>
              <a:r>
                <a:rPr lang="en-US" altLang="zh-CN" sz="2400">
                  <a:solidFill>
                    <a:srgbClr val="FF0000"/>
                  </a:solidFill>
                </a:rPr>
                <a:t>(a)     (b)        (c)       (d)       (e)</a:t>
              </a:r>
            </a:p>
          </p:txBody>
        </p:sp>
        <p:sp>
          <p:nvSpPr>
            <p:cNvPr id="36906" name="Oval 42"/>
            <p:cNvSpPr>
              <a:spLocks noChangeArrowheads="1"/>
            </p:cNvSpPr>
            <p:nvPr/>
          </p:nvSpPr>
          <p:spPr bwMode="auto">
            <a:xfrm>
              <a:off x="1556" y="2841"/>
              <a:ext cx="679" cy="711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36907" name="Oval 43"/>
            <p:cNvSpPr>
              <a:spLocks noChangeArrowheads="1"/>
            </p:cNvSpPr>
            <p:nvPr/>
          </p:nvSpPr>
          <p:spPr bwMode="auto">
            <a:xfrm>
              <a:off x="1825" y="3074"/>
              <a:ext cx="43" cy="45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36908" name="Oval 44"/>
            <p:cNvSpPr>
              <a:spLocks noChangeArrowheads="1"/>
            </p:cNvSpPr>
            <p:nvPr/>
          </p:nvSpPr>
          <p:spPr bwMode="auto">
            <a:xfrm>
              <a:off x="2051" y="3219"/>
              <a:ext cx="42" cy="45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36909" name="Oval 45"/>
            <p:cNvSpPr>
              <a:spLocks noChangeArrowheads="1"/>
            </p:cNvSpPr>
            <p:nvPr/>
          </p:nvSpPr>
          <p:spPr bwMode="auto">
            <a:xfrm>
              <a:off x="1814" y="3326"/>
              <a:ext cx="43" cy="45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36910" name="Freeform 46"/>
            <p:cNvSpPr>
              <a:spLocks/>
            </p:cNvSpPr>
            <p:nvPr/>
          </p:nvSpPr>
          <p:spPr bwMode="auto">
            <a:xfrm>
              <a:off x="1949" y="2843"/>
              <a:ext cx="4" cy="695"/>
            </a:xfrm>
            <a:custGeom>
              <a:avLst/>
              <a:gdLst>
                <a:gd name="T0" fmla="*/ 0 w 5"/>
                <a:gd name="T1" fmla="*/ 0 h 886"/>
                <a:gd name="T2" fmla="*/ 2 w 5"/>
                <a:gd name="T3" fmla="*/ 127 h 886"/>
                <a:gd name="T4" fmla="*/ 0 60000 65536"/>
                <a:gd name="T5" fmla="*/ 0 60000 65536"/>
                <a:gd name="T6" fmla="*/ 0 w 5"/>
                <a:gd name="T7" fmla="*/ 0 h 886"/>
                <a:gd name="T8" fmla="*/ 5 w 5"/>
                <a:gd name="T9" fmla="*/ 886 h 8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886">
                  <a:moveTo>
                    <a:pt x="0" y="0"/>
                  </a:moveTo>
                  <a:lnTo>
                    <a:pt x="5" y="88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677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F9A4A8B-9841-4163-806D-7AB508056F66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500" smtClean="0"/>
              <a:t>例</a:t>
            </a:r>
            <a:r>
              <a:rPr lang="en-US" altLang="zh-CN" sz="3500" smtClean="0"/>
              <a:t>7.2.8</a:t>
            </a:r>
            <a:r>
              <a:rPr lang="en-US" altLang="zh-CN" smtClean="0"/>
              <a:t>(</a:t>
            </a:r>
            <a:r>
              <a:rPr lang="zh-CN" altLang="en-US" smtClean="0"/>
              <a:t>续）</a:t>
            </a:r>
          </a:p>
        </p:txBody>
      </p:sp>
      <p:sp>
        <p:nvSpPr>
          <p:cNvPr id="169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135938" cy="5132387"/>
          </a:xfrm>
        </p:spPr>
        <p:txBody>
          <a:bodyPr lIns="36000" tIns="36000" rIns="36000" bIns="36000"/>
          <a:lstStyle/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假设由</a:t>
            </a:r>
            <a:r>
              <a:rPr lang="en-US" altLang="zh-CN" smtClean="0"/>
              <a:t>S</a:t>
            </a:r>
            <a:r>
              <a:rPr lang="en-US" altLang="zh-CN" baseline="-25000" smtClean="0"/>
              <a:t>i</a:t>
            </a:r>
            <a:r>
              <a:rPr lang="zh-CN" altLang="en-US" smtClean="0"/>
              <a:t>导出的对应等价关系为</a:t>
            </a:r>
            <a:r>
              <a:rPr lang="en-US" altLang="zh-CN" smtClean="0"/>
              <a:t>R</a:t>
            </a:r>
            <a:r>
              <a:rPr lang="en-US" altLang="zh-CN" baseline="-25000" smtClean="0"/>
              <a:t>i</a:t>
            </a:r>
            <a:r>
              <a:rPr lang="zh-CN" altLang="en-US" smtClean="0"/>
              <a:t>，</a:t>
            </a:r>
            <a:r>
              <a:rPr lang="en-US" altLang="zh-CN" smtClean="0"/>
              <a:t>i=1,2,3,4,5</a:t>
            </a:r>
            <a:r>
              <a:rPr lang="zh-CN" altLang="en-US" smtClean="0"/>
              <a:t>，则有</a:t>
            </a:r>
            <a:endParaRPr lang="zh-CN" altLang="pt-BR" smtClean="0"/>
          </a:p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pt-BR" altLang="zh-CN" smtClean="0"/>
              <a:t>   R</a:t>
            </a:r>
            <a:r>
              <a:rPr lang="pt-BR" altLang="zh-CN" baseline="-25000" smtClean="0"/>
              <a:t>1</a:t>
            </a:r>
            <a:r>
              <a:rPr lang="pt-BR" altLang="zh-CN" smtClean="0"/>
              <a:t>=S</a:t>
            </a:r>
            <a:r>
              <a:rPr lang="pt-BR" altLang="zh-CN" baseline="-25000" smtClean="0"/>
              <a:t>1</a:t>
            </a:r>
            <a:r>
              <a:rPr lang="pt-BR" altLang="zh-CN" smtClean="0"/>
              <a:t>×S</a:t>
            </a:r>
            <a:r>
              <a:rPr lang="pt-BR" altLang="zh-CN" baseline="-25000" smtClean="0"/>
              <a:t>1</a:t>
            </a:r>
            <a:r>
              <a:rPr lang="pt-BR" altLang="zh-CN" smtClean="0"/>
              <a:t>=A×A</a:t>
            </a:r>
            <a:r>
              <a:rPr lang="zh-CN" altLang="pt-BR" smtClean="0"/>
              <a:t>， </a:t>
            </a:r>
            <a:r>
              <a:rPr lang="pt-BR" altLang="zh-CN" smtClean="0">
                <a:solidFill>
                  <a:srgbClr val="0000CC"/>
                </a:solidFill>
              </a:rPr>
              <a:t>A/R</a:t>
            </a:r>
            <a:r>
              <a:rPr lang="pt-BR" altLang="zh-CN" baseline="-25000" smtClean="0">
                <a:solidFill>
                  <a:srgbClr val="0000CC"/>
                </a:solidFill>
              </a:rPr>
              <a:t>1</a:t>
            </a:r>
            <a:r>
              <a:rPr lang="pt-BR" altLang="zh-CN" smtClean="0">
                <a:solidFill>
                  <a:srgbClr val="0000CC"/>
                </a:solidFill>
              </a:rPr>
              <a:t>={{1,2,3}}</a:t>
            </a:r>
            <a:r>
              <a:rPr lang="zh-CN" altLang="pt-BR" smtClean="0">
                <a:solidFill>
                  <a:srgbClr val="0000CC"/>
                </a:solidFill>
              </a:rPr>
              <a:t>；</a:t>
            </a:r>
          </a:p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pt-BR" altLang="zh-CN" smtClean="0"/>
              <a:t>   R</a:t>
            </a:r>
            <a:r>
              <a:rPr lang="pt-BR" altLang="zh-CN" baseline="-25000" smtClean="0"/>
              <a:t>2</a:t>
            </a:r>
            <a:r>
              <a:rPr lang="pt-BR" altLang="zh-CN" smtClean="0"/>
              <a:t>={1,2}×{1,2}∪{3}×{3}</a:t>
            </a:r>
          </a:p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pt-BR" altLang="zh-CN" smtClean="0"/>
              <a:t>     ={&lt;1,1&gt;,&lt;1,2&gt;,&lt;2,1&gt;,&lt;2,2&gt;,&lt;3,3&gt;},                </a:t>
            </a:r>
          </a:p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pt-BR" altLang="zh-CN" smtClean="0">
                <a:solidFill>
                  <a:srgbClr val="FF0000"/>
                </a:solidFill>
              </a:rPr>
              <a:t>   A/R</a:t>
            </a:r>
            <a:r>
              <a:rPr lang="pt-BR" altLang="zh-CN" baseline="-25000" smtClean="0">
                <a:solidFill>
                  <a:srgbClr val="FF0000"/>
                </a:solidFill>
              </a:rPr>
              <a:t>2</a:t>
            </a:r>
            <a:r>
              <a:rPr lang="pt-BR" altLang="zh-CN" smtClean="0">
                <a:solidFill>
                  <a:srgbClr val="FF0000"/>
                </a:solidFill>
              </a:rPr>
              <a:t>={{1,2},{3}}</a:t>
            </a:r>
            <a:r>
              <a:rPr lang="zh-CN" altLang="pt-BR" smtClean="0">
                <a:solidFill>
                  <a:srgbClr val="FF0000"/>
                </a:solidFill>
              </a:rPr>
              <a:t>；</a:t>
            </a:r>
          </a:p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pt-BR" altLang="zh-CN" smtClean="0">
                <a:solidFill>
                  <a:srgbClr val="FF0000"/>
                </a:solidFill>
              </a:rPr>
              <a:t>   </a:t>
            </a:r>
            <a:r>
              <a:rPr lang="pt-BR" altLang="zh-CN" smtClean="0"/>
              <a:t>R</a:t>
            </a:r>
            <a:r>
              <a:rPr lang="pt-BR" altLang="zh-CN" baseline="-25000" smtClean="0"/>
              <a:t>3</a:t>
            </a:r>
            <a:r>
              <a:rPr lang="pt-BR" altLang="zh-CN" smtClean="0"/>
              <a:t>={1,3}×{1,3}∪{2}×{2}</a:t>
            </a:r>
          </a:p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pt-BR" altLang="zh-CN" smtClean="0"/>
              <a:t>     ={&lt;1,1&gt;,&lt;1,3&gt;,&lt;2,2&gt;,&lt;3,1&gt;,&lt;3,3&gt;},           </a:t>
            </a:r>
          </a:p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pt-BR" altLang="zh-CN" smtClean="0"/>
              <a:t>   </a:t>
            </a:r>
            <a:r>
              <a:rPr lang="pt-BR" altLang="zh-CN" smtClean="0">
                <a:solidFill>
                  <a:srgbClr val="0000CC"/>
                </a:solidFill>
              </a:rPr>
              <a:t>A/R</a:t>
            </a:r>
            <a:r>
              <a:rPr lang="pt-BR" altLang="zh-CN" baseline="-25000" smtClean="0">
                <a:solidFill>
                  <a:srgbClr val="0000CC"/>
                </a:solidFill>
              </a:rPr>
              <a:t>3</a:t>
            </a:r>
            <a:r>
              <a:rPr lang="pt-BR" altLang="zh-CN" smtClean="0">
                <a:solidFill>
                  <a:srgbClr val="0000CC"/>
                </a:solidFill>
              </a:rPr>
              <a:t>={{1,3},{2}}</a:t>
            </a:r>
            <a:r>
              <a:rPr lang="zh-CN" altLang="pt-BR" smtClean="0">
                <a:solidFill>
                  <a:srgbClr val="0000CC"/>
                </a:solidFill>
              </a:rPr>
              <a:t>；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9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9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9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9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9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9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9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779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6BB5BE4-21E9-4D03-9C82-33A083D3AC88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500" smtClean="0"/>
              <a:t>例</a:t>
            </a:r>
            <a:r>
              <a:rPr lang="en-US" altLang="zh-CN" sz="3500" smtClean="0"/>
              <a:t>7.2.8</a:t>
            </a:r>
            <a:r>
              <a:rPr lang="en-US" altLang="zh-CN" smtClean="0"/>
              <a:t>(</a:t>
            </a:r>
            <a:r>
              <a:rPr lang="zh-CN" altLang="en-US" smtClean="0"/>
              <a:t>续）</a:t>
            </a:r>
          </a:p>
        </p:txBody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390650"/>
            <a:ext cx="7775575" cy="3578225"/>
          </a:xfrm>
        </p:spPr>
        <p:txBody>
          <a:bodyPr lIns="36000" tIns="36000" rIns="36000" bIns="36000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zh-CN" smtClean="0"/>
              <a:t>R</a:t>
            </a:r>
            <a:r>
              <a:rPr lang="pt-BR" altLang="zh-CN" baseline="-25000" smtClean="0"/>
              <a:t>4</a:t>
            </a:r>
            <a:r>
              <a:rPr lang="pt-BR" altLang="zh-CN" smtClean="0"/>
              <a:t>={2,3}×{2,3}∪{1}×{1}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zh-CN" smtClean="0"/>
              <a:t>  ={&lt;1,1&gt;,&lt;2,2&gt;,&lt;2,3&gt;,&lt;3,2&gt;,&lt;3,3&gt;}</a:t>
            </a:r>
            <a:r>
              <a:rPr lang="zh-CN" altLang="pt-BR" smtClean="0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zh-CN" smtClean="0">
                <a:solidFill>
                  <a:srgbClr val="FF0000"/>
                </a:solidFill>
              </a:rPr>
              <a:t>A/R</a:t>
            </a:r>
            <a:r>
              <a:rPr lang="pt-BR" altLang="zh-CN" baseline="-25000" smtClean="0">
                <a:solidFill>
                  <a:srgbClr val="FF0000"/>
                </a:solidFill>
              </a:rPr>
              <a:t>4</a:t>
            </a:r>
            <a:r>
              <a:rPr lang="pt-BR" altLang="zh-CN" smtClean="0">
                <a:solidFill>
                  <a:srgbClr val="FF0000"/>
                </a:solidFill>
              </a:rPr>
              <a:t>={{1},{2,3}}</a:t>
            </a:r>
            <a:r>
              <a:rPr lang="zh-CN" altLang="pt-BR" smtClean="0">
                <a:solidFill>
                  <a:srgbClr val="FF0000"/>
                </a:solidFill>
              </a:rPr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zh-CN" smtClean="0"/>
              <a:t>R</a:t>
            </a:r>
            <a:r>
              <a:rPr lang="pt-BR" altLang="zh-CN" baseline="-25000" smtClean="0"/>
              <a:t>5</a:t>
            </a:r>
            <a:r>
              <a:rPr lang="pt-BR" altLang="zh-CN" smtClean="0"/>
              <a:t>={1}×{1}∪{2}×{2}∪{3}×{3}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zh-CN" smtClean="0"/>
              <a:t>  ={&lt;1,1&gt;,&lt;2,2&gt;,&lt;3,3&gt;}=</a:t>
            </a:r>
            <a:r>
              <a:rPr lang="en-US" altLang="zh-CN" smtClean="0"/>
              <a:t>I</a:t>
            </a:r>
            <a:r>
              <a:rPr lang="en-US" altLang="zh-CN" baseline="-25000" smtClean="0"/>
              <a:t>A</a:t>
            </a:r>
            <a:r>
              <a:rPr lang="zh-CN" altLang="pt-BR" smtClean="0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zh-CN" smtClean="0">
                <a:solidFill>
                  <a:srgbClr val="0000CC"/>
                </a:solidFill>
              </a:rPr>
              <a:t>A/R</a:t>
            </a:r>
            <a:r>
              <a:rPr lang="pt-BR" altLang="zh-CN" baseline="-25000" smtClean="0">
                <a:solidFill>
                  <a:srgbClr val="0000CC"/>
                </a:solidFill>
              </a:rPr>
              <a:t>5</a:t>
            </a:r>
            <a:r>
              <a:rPr lang="pt-BR" altLang="zh-CN" smtClean="0">
                <a:solidFill>
                  <a:srgbClr val="0000CC"/>
                </a:solidFill>
              </a:rPr>
              <a:t>={{1},{2},{3}}</a:t>
            </a:r>
            <a:r>
              <a:rPr lang="zh-CN" altLang="pt-BR" smtClean="0">
                <a:solidFill>
                  <a:srgbClr val="0000CC"/>
                </a:solidFill>
              </a:rPr>
              <a:t>。</a:t>
            </a:r>
            <a:r>
              <a:rPr lang="zh-CN" altLang="en-US" smtClean="0"/>
              <a:t> 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9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9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9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881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DC8FD0D-B796-4A63-A855-5DE895C9716E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7.2.9</a:t>
            </a:r>
            <a:endParaRPr lang="zh-CN" altLang="en-US" smtClean="0"/>
          </a:p>
        </p:txBody>
      </p:sp>
      <p:sp>
        <p:nvSpPr>
          <p:cNvPr id="169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526256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设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zh-CN" altLang="en-US" smtClean="0">
                <a:solidFill>
                  <a:srgbClr val="FF0000"/>
                </a:solidFill>
              </a:rPr>
              <a:t>是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上的自反和传递关系</a:t>
            </a:r>
            <a:r>
              <a:rPr lang="zh-CN" altLang="en-US" smtClean="0"/>
              <a:t>，</a:t>
            </a:r>
            <a:r>
              <a:rPr lang="en-US" altLang="zh-CN" smtClean="0"/>
              <a:t>S</a:t>
            </a:r>
            <a:r>
              <a:rPr lang="zh-CN" altLang="en-US" smtClean="0"/>
              <a:t>也是</a:t>
            </a:r>
            <a:r>
              <a:rPr lang="en-US" altLang="zh-CN" smtClean="0"/>
              <a:t>A</a:t>
            </a:r>
            <a:r>
              <a:rPr lang="zh-CN" altLang="en-US" smtClean="0"/>
              <a:t>上的关系，且满足：对任意</a:t>
            </a:r>
            <a:r>
              <a:rPr lang="es-ES" altLang="zh-CN" smtClean="0"/>
              <a:t>x,y∈A</a:t>
            </a:r>
            <a:r>
              <a:rPr lang="zh-CN" altLang="es-ES" smtClean="0"/>
              <a:t>， </a:t>
            </a:r>
            <a:endParaRPr lang="zh-CN" altLang="en-US" smtClean="0"/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s-ES" altLang="zh-CN" smtClean="0"/>
              <a:t>&lt;x,y&gt;∈S </a:t>
            </a:r>
            <a:r>
              <a:rPr lang="zh-CN" altLang="en-US" smtClean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s-ES" altLang="zh-CN" smtClean="0"/>
              <a:t>(&lt;x,y&gt;∈R∧&lt;y,x&gt;∈R)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s-ES" smtClean="0"/>
              <a:t>证明 </a:t>
            </a:r>
            <a:r>
              <a:rPr lang="en-US" altLang="zh-CN" smtClean="0">
                <a:solidFill>
                  <a:srgbClr val="0000CC"/>
                </a:solidFill>
              </a:rPr>
              <a:t>S</a:t>
            </a:r>
            <a:r>
              <a:rPr lang="zh-CN" altLang="en-US" smtClean="0">
                <a:solidFill>
                  <a:srgbClr val="0000CC"/>
                </a:solidFill>
              </a:rPr>
              <a:t>是</a:t>
            </a:r>
            <a:r>
              <a:rPr lang="en-US" altLang="zh-CN" smtClean="0">
                <a:solidFill>
                  <a:srgbClr val="0000CC"/>
                </a:solidFill>
              </a:rPr>
              <a:t>A</a:t>
            </a:r>
            <a:r>
              <a:rPr lang="zh-CN" altLang="en-US" smtClean="0">
                <a:solidFill>
                  <a:srgbClr val="0000CC"/>
                </a:solidFill>
              </a:rPr>
              <a:t>上的等价关系。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800080"/>
                </a:solidFill>
              </a:rPr>
              <a:t>证明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r>
              <a:rPr lang="en-US" altLang="zh-CN" smtClean="0">
                <a:solidFill>
                  <a:srgbClr val="FF0000"/>
                </a:solidFill>
              </a:rPr>
              <a:t>S</a:t>
            </a:r>
            <a:r>
              <a:rPr lang="zh-CN" altLang="en-US" smtClean="0">
                <a:solidFill>
                  <a:srgbClr val="FF0000"/>
                </a:solidFill>
              </a:rPr>
              <a:t>是自反的：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对任意</a:t>
            </a:r>
            <a:r>
              <a:rPr lang="en-US" altLang="zh-CN" smtClean="0">
                <a:solidFill>
                  <a:srgbClr val="0000FF"/>
                </a:solidFill>
              </a:rPr>
              <a:t>a∈A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因</a:t>
            </a:r>
            <a:r>
              <a:rPr lang="en-US" altLang="zh-CN" smtClean="0"/>
              <a:t>R</a:t>
            </a:r>
            <a:r>
              <a:rPr lang="zh-CN" altLang="en-US" smtClean="0"/>
              <a:t>是自反的，所以</a:t>
            </a:r>
            <a:r>
              <a:rPr lang="en-US" altLang="zh-CN" smtClean="0"/>
              <a:t>&lt;a,a&gt;∈R</a:t>
            </a:r>
            <a:r>
              <a:rPr lang="zh-CN" altLang="en-US" smtClean="0"/>
              <a:t>，由</a:t>
            </a:r>
            <a:r>
              <a:rPr lang="en-US" altLang="zh-CN" smtClean="0"/>
              <a:t>&lt;a,a&gt;∈R</a:t>
            </a:r>
            <a:r>
              <a:rPr lang="zh-CN" altLang="en-US" smtClean="0"/>
              <a:t>并且</a:t>
            </a:r>
            <a:r>
              <a:rPr lang="en-US" altLang="zh-CN" smtClean="0"/>
              <a:t>&lt;a,a&gt;∈R</a:t>
            </a:r>
            <a:r>
              <a:rPr lang="zh-CN" altLang="en-US" smtClean="0"/>
              <a:t>和</a:t>
            </a:r>
            <a:r>
              <a:rPr lang="en-US" altLang="zh-CN" smtClean="0"/>
              <a:t>S</a:t>
            </a:r>
            <a:r>
              <a:rPr lang="zh-CN" altLang="en-US" smtClean="0"/>
              <a:t>的定义</a:t>
            </a:r>
            <a:r>
              <a:rPr lang="zh-CN" altLang="es-ES" smtClean="0"/>
              <a:t>得</a:t>
            </a:r>
            <a:endParaRPr lang="en-US" altLang="zh-CN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&lt;a,a&gt;∈S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zh-CN" altLang="en-US" smtClean="0">
                <a:solidFill>
                  <a:srgbClr val="FF0000"/>
                </a:solidFill>
              </a:rPr>
              <a:t>即</a:t>
            </a:r>
            <a:r>
              <a:rPr lang="en-US" altLang="zh-CN" smtClean="0">
                <a:solidFill>
                  <a:srgbClr val="FF0000"/>
                </a:solidFill>
              </a:rPr>
              <a:t>S</a:t>
            </a:r>
            <a:r>
              <a:rPr lang="zh-CN" altLang="en-US" smtClean="0">
                <a:solidFill>
                  <a:srgbClr val="FF0000"/>
                </a:solidFill>
              </a:rPr>
              <a:t>是自反的。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69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9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9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9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9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9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4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F740F6C-DF95-4B1D-B1FC-BC6A7A381A30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7.2.9 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700867" name="Rectangle 3"/>
          <p:cNvSpPr>
            <a:spLocks noChangeArrowheads="1"/>
          </p:cNvSpPr>
          <p:nvPr/>
        </p:nvSpPr>
        <p:spPr bwMode="auto">
          <a:xfrm>
            <a:off x="611188" y="1376363"/>
            <a:ext cx="8002587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zh-CN" altLang="en-US">
                <a:solidFill>
                  <a:srgbClr val="FF0000"/>
                </a:solidFill>
              </a:rPr>
              <a:t>是对称的：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对</a:t>
            </a:r>
            <a:r>
              <a:rPr lang="zh-CN" altLang="en-US">
                <a:solidFill>
                  <a:srgbClr val="0000CC"/>
                </a:solidFill>
                <a:sym typeface="Symbol" panose="05050102010706020507" pitchFamily="18" charset="2"/>
              </a:rPr>
              <a:t>任意</a:t>
            </a:r>
            <a:r>
              <a:rPr lang="en-US" altLang="zh-CN">
                <a:solidFill>
                  <a:srgbClr val="0000CC"/>
                </a:solidFill>
              </a:rPr>
              <a:t>a,b∈A</a:t>
            </a:r>
            <a:r>
              <a:rPr lang="zh-CN" altLang="en-US">
                <a:solidFill>
                  <a:srgbClr val="0000CC"/>
                </a:solidFill>
              </a:rPr>
              <a:t>，若</a:t>
            </a:r>
            <a:r>
              <a:rPr lang="en-US" altLang="zh-CN">
                <a:solidFill>
                  <a:srgbClr val="0000CC"/>
                </a:solidFill>
              </a:rPr>
              <a:t>&lt;a,b&gt;∈S</a:t>
            </a:r>
            <a:r>
              <a:rPr lang="zh-CN" altLang="en-US"/>
              <a:t>，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则由</a:t>
            </a:r>
            <a:r>
              <a:rPr lang="en-US" altLang="zh-CN"/>
              <a:t>S</a:t>
            </a:r>
            <a:r>
              <a:rPr lang="zh-CN" altLang="en-US"/>
              <a:t>的定义</a:t>
            </a:r>
            <a:r>
              <a:rPr lang="zh-CN" altLang="es-ES"/>
              <a:t>得</a:t>
            </a:r>
            <a:r>
              <a:rPr lang="en-US" altLang="zh-CN"/>
              <a:t>&lt;a,b&gt;∈R</a:t>
            </a:r>
            <a:r>
              <a:rPr lang="zh-CN" altLang="en-US"/>
              <a:t>并且</a:t>
            </a:r>
            <a:r>
              <a:rPr lang="en-US" altLang="zh-CN"/>
              <a:t>&lt;b,a&gt;∈R</a:t>
            </a:r>
            <a:r>
              <a:rPr lang="zh-CN" altLang="en-US"/>
              <a:t>，即有</a:t>
            </a:r>
            <a:r>
              <a:rPr lang="en-US" altLang="zh-CN"/>
              <a:t>&lt;b,a&gt;∈R</a:t>
            </a:r>
            <a:r>
              <a:rPr lang="zh-CN" altLang="en-US"/>
              <a:t>并且</a:t>
            </a:r>
            <a:r>
              <a:rPr lang="en-US" altLang="zh-CN"/>
              <a:t>&lt;a,b&gt;∈R</a:t>
            </a:r>
            <a:r>
              <a:rPr lang="zh-CN" altLang="en-US"/>
              <a:t>，所以有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CC"/>
                </a:solidFill>
              </a:rPr>
              <a:t>&lt;b,a&gt;∈S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即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zh-CN" altLang="en-US">
                <a:solidFill>
                  <a:srgbClr val="FF0000"/>
                </a:solidFill>
              </a:rPr>
              <a:t>是对称的。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0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0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0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0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0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0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55B6310-EC0D-4048-B45A-B7D0B763021E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7.2.9 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701891" name="Rectangle 3"/>
          <p:cNvSpPr>
            <a:spLocks noChangeArrowheads="1"/>
          </p:cNvSpPr>
          <p:nvPr/>
        </p:nvSpPr>
        <p:spPr bwMode="auto">
          <a:xfrm>
            <a:off x="539750" y="1506538"/>
            <a:ext cx="8208963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zh-CN" altLang="en-US">
                <a:solidFill>
                  <a:srgbClr val="FF0000"/>
                </a:solidFill>
              </a:rPr>
              <a:t>是传递的：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对</a:t>
            </a:r>
            <a:r>
              <a:rPr lang="zh-CN" altLang="en-US">
                <a:solidFill>
                  <a:srgbClr val="0000CC"/>
                </a:solidFill>
                <a:sym typeface="Symbol" panose="05050102010706020507" pitchFamily="18" charset="2"/>
              </a:rPr>
              <a:t>任意</a:t>
            </a:r>
            <a:r>
              <a:rPr lang="en-US" altLang="zh-CN">
                <a:solidFill>
                  <a:srgbClr val="0000CC"/>
                </a:solidFill>
              </a:rPr>
              <a:t>a,b,c∈A</a:t>
            </a:r>
            <a:r>
              <a:rPr lang="zh-CN" altLang="en-US">
                <a:solidFill>
                  <a:srgbClr val="0000CC"/>
                </a:solidFill>
              </a:rPr>
              <a:t>，若</a:t>
            </a:r>
            <a:r>
              <a:rPr lang="en-US" altLang="zh-CN">
                <a:solidFill>
                  <a:srgbClr val="0000CC"/>
                </a:solidFill>
              </a:rPr>
              <a:t>&lt;a,b&gt;∈S</a:t>
            </a:r>
            <a:r>
              <a:rPr lang="zh-CN" altLang="en-US">
                <a:solidFill>
                  <a:srgbClr val="0000CC"/>
                </a:solidFill>
              </a:rPr>
              <a:t>，</a:t>
            </a:r>
            <a:r>
              <a:rPr lang="en-US" altLang="zh-CN">
                <a:solidFill>
                  <a:srgbClr val="0000CC"/>
                </a:solidFill>
              </a:rPr>
              <a:t>&lt;b,c&gt;∈S</a:t>
            </a:r>
            <a:r>
              <a:rPr lang="zh-CN" altLang="en-US"/>
              <a:t>，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则由</a:t>
            </a:r>
            <a:r>
              <a:rPr lang="en-US" altLang="zh-CN"/>
              <a:t>S</a:t>
            </a:r>
            <a:r>
              <a:rPr lang="zh-CN" altLang="en-US"/>
              <a:t>的定义</a:t>
            </a:r>
            <a:r>
              <a:rPr lang="zh-CN" altLang="es-ES"/>
              <a:t>得</a:t>
            </a:r>
            <a:r>
              <a:rPr lang="en-US" altLang="zh-CN"/>
              <a:t>&lt;a,b&gt;∈R</a:t>
            </a:r>
            <a:r>
              <a:rPr lang="zh-CN" altLang="en-US"/>
              <a:t>且</a:t>
            </a:r>
            <a:r>
              <a:rPr lang="en-US" altLang="zh-CN"/>
              <a:t>&lt;b,a&gt;∈R</a:t>
            </a:r>
            <a:r>
              <a:rPr lang="zh-CN" altLang="en-US"/>
              <a:t>和</a:t>
            </a:r>
            <a:r>
              <a:rPr lang="en-US" altLang="zh-CN"/>
              <a:t>&lt;b,c&gt;∈R</a:t>
            </a:r>
            <a:r>
              <a:rPr lang="zh-CN" altLang="en-US"/>
              <a:t>且</a:t>
            </a:r>
            <a:r>
              <a:rPr lang="en-US" altLang="zh-CN"/>
              <a:t>&lt;c,b&gt;∈R</a:t>
            </a:r>
            <a:r>
              <a:rPr lang="zh-CN" altLang="en-US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因为</a:t>
            </a:r>
            <a:r>
              <a:rPr lang="en-US" altLang="zh-CN"/>
              <a:t>R</a:t>
            </a:r>
            <a:r>
              <a:rPr lang="zh-CN" altLang="en-US"/>
              <a:t>是传递的，所以有</a:t>
            </a:r>
            <a:r>
              <a:rPr lang="en-US" altLang="zh-CN"/>
              <a:t>&lt;a,c&gt;∈R</a:t>
            </a:r>
            <a:r>
              <a:rPr lang="zh-CN" altLang="en-US"/>
              <a:t>和</a:t>
            </a:r>
            <a:r>
              <a:rPr lang="en-US" altLang="zh-CN"/>
              <a:t>&lt;c,a&gt;∈R</a:t>
            </a:r>
            <a:r>
              <a:rPr lang="zh-CN" altLang="en-US"/>
              <a:t>。从而，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CC"/>
                </a:solidFill>
              </a:rPr>
              <a:t>&lt;a,c&gt;∈S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即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zh-CN" altLang="en-US">
                <a:solidFill>
                  <a:srgbClr val="FF0000"/>
                </a:solidFill>
              </a:rPr>
              <a:t>是传递的。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zh-CN" altLang="en-US"/>
              <a:t>由</a:t>
            </a:r>
            <a:r>
              <a:rPr lang="en-US" altLang="zh-CN"/>
              <a:t>(1),(2)</a:t>
            </a:r>
            <a:r>
              <a:rPr lang="zh-CN" altLang="en-US"/>
              <a:t>和</a:t>
            </a:r>
            <a:r>
              <a:rPr lang="en-US" altLang="zh-CN"/>
              <a:t>(3)</a:t>
            </a:r>
            <a:r>
              <a:rPr lang="zh-CN" altLang="en-US"/>
              <a:t>知，</a:t>
            </a:r>
            <a:r>
              <a:rPr lang="en-US" altLang="zh-CN"/>
              <a:t>S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上的一个等价关系。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0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0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0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0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0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D65FCF2-35FD-40E9-9BF0-0676F5B7B580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14363"/>
            <a:ext cx="7480300" cy="496887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7.2.10 </a:t>
            </a:r>
          </a:p>
        </p:txBody>
      </p:sp>
      <p:sp>
        <p:nvSpPr>
          <p:cNvPr id="1702915" name="Rectangle 3"/>
          <p:cNvSpPr>
            <a:spLocks noChangeArrowheads="1"/>
          </p:cNvSpPr>
          <p:nvPr/>
        </p:nvSpPr>
        <p:spPr bwMode="auto">
          <a:xfrm>
            <a:off x="611188" y="1557338"/>
            <a:ext cx="8137525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kumimoji="1" lang="zh-CN" altLang="en-US"/>
              <a:t>设</a:t>
            </a:r>
            <a:r>
              <a:rPr kumimoji="1" lang="en-US" altLang="zh-CN"/>
              <a:t>R</a:t>
            </a:r>
            <a:r>
              <a:rPr kumimoji="1" lang="zh-CN" altLang="en-US"/>
              <a:t>是集合</a:t>
            </a:r>
            <a:r>
              <a:rPr kumimoji="1" lang="en-US" altLang="zh-CN"/>
              <a:t>A</a:t>
            </a:r>
            <a:r>
              <a:rPr kumimoji="1" lang="zh-CN" altLang="en-US"/>
              <a:t>上的关系。</a:t>
            </a:r>
          </a:p>
          <a:p>
            <a:pPr algn="l" eaLnBrk="1" hangingPunct="1">
              <a:buClr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</a:rPr>
              <a:t>对</a:t>
            </a:r>
            <a:r>
              <a:rPr kumimoji="1"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任意</a:t>
            </a:r>
            <a:r>
              <a:rPr kumimoji="1" lang="en-US" altLang="zh-CN">
                <a:solidFill>
                  <a:srgbClr val="0000FF"/>
                </a:solidFill>
              </a:rPr>
              <a:t>a,b,c∈A</a:t>
            </a:r>
            <a:r>
              <a:rPr kumimoji="1" lang="zh-CN" altLang="en-US">
                <a:solidFill>
                  <a:srgbClr val="0000FF"/>
                </a:solidFill>
              </a:rPr>
              <a:t>，若</a:t>
            </a:r>
            <a:r>
              <a:rPr kumimoji="1" lang="en-US" altLang="zh-CN">
                <a:solidFill>
                  <a:srgbClr val="0000FF"/>
                </a:solidFill>
              </a:rPr>
              <a:t>&lt;a,b&gt;∈R</a:t>
            </a:r>
            <a:r>
              <a:rPr kumimoji="1" lang="zh-CN" altLang="en-US">
                <a:solidFill>
                  <a:srgbClr val="0000FF"/>
                </a:solidFill>
              </a:rPr>
              <a:t>并且</a:t>
            </a:r>
            <a:r>
              <a:rPr kumimoji="1" lang="en-US" altLang="zh-CN">
                <a:solidFill>
                  <a:srgbClr val="0000FF"/>
                </a:solidFill>
              </a:rPr>
              <a:t>&lt;a,c&gt;∈R</a:t>
            </a:r>
            <a:r>
              <a:rPr kumimoji="1" lang="zh-CN" altLang="en-US">
                <a:solidFill>
                  <a:srgbClr val="0000FF"/>
                </a:solidFill>
              </a:rPr>
              <a:t>，则有</a:t>
            </a:r>
            <a:r>
              <a:rPr kumimoji="1" lang="en-US" altLang="zh-CN">
                <a:solidFill>
                  <a:srgbClr val="0000FF"/>
                </a:solidFill>
              </a:rPr>
              <a:t>&lt;b,c&gt;∈R</a:t>
            </a:r>
            <a:r>
              <a:rPr kumimoji="1" lang="zh-CN" altLang="en-US">
                <a:solidFill>
                  <a:srgbClr val="0000FF"/>
                </a:solidFill>
              </a:rPr>
              <a:t>，则</a:t>
            </a:r>
            <a:r>
              <a:rPr kumimoji="1" lang="en-US" altLang="zh-CN">
                <a:solidFill>
                  <a:srgbClr val="0000FF"/>
                </a:solidFill>
              </a:rPr>
              <a:t>R</a:t>
            </a:r>
            <a:r>
              <a:rPr kumimoji="1" lang="zh-CN" altLang="en-US">
                <a:solidFill>
                  <a:srgbClr val="0000FF"/>
                </a:solidFill>
              </a:rPr>
              <a:t>称为</a:t>
            </a:r>
            <a:r>
              <a:rPr kumimoji="1" lang="en-US" altLang="zh-CN">
                <a:solidFill>
                  <a:srgbClr val="0000FF"/>
                </a:solidFill>
              </a:rPr>
              <a:t>A</a:t>
            </a:r>
            <a:r>
              <a:rPr kumimoji="1" lang="zh-CN" altLang="en-US">
                <a:solidFill>
                  <a:srgbClr val="0000FF"/>
                </a:solidFill>
              </a:rPr>
              <a:t>上的循环关系。</a:t>
            </a:r>
          </a:p>
          <a:p>
            <a:pPr algn="l" eaLnBrk="1" hangingPunct="1">
              <a:buClrTx/>
              <a:buFontTx/>
              <a:buNone/>
            </a:pPr>
            <a:r>
              <a:rPr kumimoji="1" lang="zh-CN" altLang="en-US"/>
              <a:t>试证明</a:t>
            </a:r>
            <a:r>
              <a:rPr kumimoji="1" lang="en-US" altLang="zh-CN"/>
              <a:t>R</a:t>
            </a:r>
            <a:r>
              <a:rPr kumimoji="1" lang="zh-CN" altLang="en-US"/>
              <a:t>是</a:t>
            </a:r>
            <a:r>
              <a:rPr kumimoji="1" lang="en-US" altLang="zh-CN"/>
              <a:t>A</a:t>
            </a:r>
            <a:r>
              <a:rPr kumimoji="1" lang="zh-CN" altLang="en-US"/>
              <a:t>上的等价关系的充要条件是</a:t>
            </a:r>
            <a:r>
              <a:rPr kumimoji="1" lang="en-US" altLang="zh-CN"/>
              <a:t>R</a:t>
            </a:r>
            <a:r>
              <a:rPr kumimoji="1" lang="zh-CN" altLang="en-US"/>
              <a:t>是</a:t>
            </a:r>
            <a:r>
              <a:rPr kumimoji="1" lang="en-US" altLang="zh-CN"/>
              <a:t>A</a:t>
            </a:r>
            <a:r>
              <a:rPr kumimoji="1" lang="zh-CN" altLang="en-US"/>
              <a:t>上的循环关系和自反关系。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0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0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0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0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291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62B2E24-E616-4406-BC64-208C706A7D8A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69913"/>
            <a:ext cx="7480300" cy="585787"/>
          </a:xfrm>
        </p:spPr>
        <p:txBody>
          <a:bodyPr/>
          <a:lstStyle/>
          <a:p>
            <a:pPr eaLnBrk="1" hangingPunct="1"/>
            <a:r>
              <a:rPr lang="zh-CN" altLang="en-US" smtClean="0"/>
              <a:t>证明</a:t>
            </a:r>
            <a:r>
              <a:rPr lang="zh-CN" altLang="en-US" smtClean="0">
                <a:solidFill>
                  <a:srgbClr val="0000FF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zh-CN" altLang="en-US" smtClean="0">
                <a:solidFill>
                  <a:srgbClr val="0000FF"/>
                </a:solidFill>
                <a:latin typeface="宋体" panose="02010600030101010101" pitchFamily="2" charset="-122"/>
              </a:rPr>
              <a:t>”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170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84300"/>
            <a:ext cx="8153400" cy="419576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若</a:t>
            </a:r>
            <a:r>
              <a:rPr lang="en-US" altLang="zh-CN" smtClean="0">
                <a:solidFill>
                  <a:srgbClr val="0000FF"/>
                </a:solidFill>
              </a:rPr>
              <a:t>R</a:t>
            </a:r>
            <a:r>
              <a:rPr lang="zh-CN" altLang="en-US" smtClean="0">
                <a:solidFill>
                  <a:srgbClr val="0000FF"/>
                </a:solidFill>
              </a:rPr>
              <a:t>是等价关系</a:t>
            </a:r>
            <a:r>
              <a:rPr lang="zh-CN" altLang="en-US" smtClean="0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</a:t>
            </a:r>
            <a:r>
              <a:rPr lang="en-US" altLang="zh-CN" smtClean="0"/>
              <a:t>1)</a:t>
            </a:r>
            <a:r>
              <a:rPr lang="zh-CN" altLang="en-US" smtClean="0"/>
              <a:t> 显然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zh-CN" altLang="en-US" smtClean="0">
                <a:solidFill>
                  <a:srgbClr val="FF0000"/>
                </a:solidFill>
              </a:rPr>
              <a:t>是自反的</a:t>
            </a:r>
            <a:r>
              <a:rPr lang="zh-CN" altLang="en-US" smtClean="0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</a:t>
            </a:r>
            <a:r>
              <a:rPr lang="en-US" altLang="zh-CN" smtClean="0"/>
              <a:t>2)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0000FF"/>
                </a:solidFill>
              </a:rPr>
              <a:t>对任意</a:t>
            </a:r>
            <a:r>
              <a:rPr lang="en-US" altLang="zh-CN" smtClean="0">
                <a:solidFill>
                  <a:srgbClr val="0000FF"/>
                </a:solidFill>
              </a:rPr>
              <a:t>a,b,c∈A</a:t>
            </a:r>
            <a:r>
              <a:rPr lang="zh-CN" altLang="en-US" smtClean="0">
                <a:solidFill>
                  <a:srgbClr val="0000FF"/>
                </a:solidFill>
              </a:rPr>
              <a:t>，若</a:t>
            </a:r>
            <a:r>
              <a:rPr lang="en-US" altLang="zh-CN" smtClean="0">
                <a:solidFill>
                  <a:srgbClr val="0000FF"/>
                </a:solidFill>
              </a:rPr>
              <a:t>&lt;a,b&gt;∈R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en-US" altLang="zh-CN" smtClean="0">
                <a:solidFill>
                  <a:srgbClr val="0000FF"/>
                </a:solidFill>
              </a:rPr>
              <a:t>&lt;a,c&gt;∈R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则由</a:t>
            </a:r>
            <a:r>
              <a:rPr lang="en-US" altLang="zh-CN" smtClean="0"/>
              <a:t>R</a:t>
            </a:r>
            <a:r>
              <a:rPr lang="zh-CN" altLang="en-US" smtClean="0"/>
              <a:t>是对称的，有</a:t>
            </a:r>
            <a:r>
              <a:rPr lang="en-US" altLang="zh-CN" smtClean="0"/>
              <a:t>&lt;b,a&gt;∈R</a:t>
            </a:r>
            <a:r>
              <a:rPr lang="zh-CN" altLang="en-US" smtClean="0"/>
              <a:t>并且</a:t>
            </a:r>
            <a:r>
              <a:rPr lang="en-US" altLang="zh-CN" smtClean="0"/>
              <a:t>&lt;a,c&gt;∈R</a:t>
            </a:r>
            <a:r>
              <a:rPr lang="zh-CN" altLang="en-US" smtClean="0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由</a:t>
            </a:r>
            <a:r>
              <a:rPr lang="en-US" altLang="zh-CN" smtClean="0"/>
              <a:t>R</a:t>
            </a:r>
            <a:r>
              <a:rPr lang="zh-CN" altLang="en-US" smtClean="0"/>
              <a:t>是传递的，所以，</a:t>
            </a:r>
            <a:endParaRPr lang="zh-CN" altLang="en-US" smtClean="0">
              <a:solidFill>
                <a:srgbClr val="0000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&lt;b,c&gt;∈R</a:t>
            </a:r>
            <a:r>
              <a:rPr lang="zh-CN" altLang="en-US" smtClean="0">
                <a:solidFill>
                  <a:srgbClr val="0000FF"/>
                </a:solidFill>
              </a:rPr>
              <a:t>。</a:t>
            </a:r>
            <a:r>
              <a:rPr lang="zh-CN" altLang="en-US" smtClean="0"/>
              <a:t>即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zh-CN" altLang="en-US" smtClean="0">
                <a:solidFill>
                  <a:srgbClr val="FF0000"/>
                </a:solidFill>
              </a:rPr>
              <a:t>是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上的循环的关系</a:t>
            </a:r>
            <a:r>
              <a:rPr lang="zh-CN" altLang="en-US" smtClean="0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由</a:t>
            </a:r>
            <a:r>
              <a:rPr lang="en-US" altLang="zh-CN" smtClean="0"/>
              <a:t>1)</a:t>
            </a:r>
            <a:r>
              <a:rPr lang="zh-CN" altLang="en-US" smtClean="0"/>
              <a:t>，</a:t>
            </a:r>
            <a:r>
              <a:rPr lang="en-US" altLang="zh-CN" smtClean="0"/>
              <a:t>2)</a:t>
            </a:r>
            <a:r>
              <a:rPr lang="zh-CN" altLang="en-US" smtClean="0"/>
              <a:t>知</a:t>
            </a:r>
            <a:r>
              <a:rPr lang="en-US" altLang="zh-CN" smtClean="0"/>
              <a:t>R</a:t>
            </a:r>
            <a:r>
              <a:rPr lang="zh-CN" altLang="en-US" smtClean="0"/>
              <a:t>是自反的和循环的。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0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0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0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0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0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0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0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0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0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0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0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0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393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728DE85-9F28-4CAE-8425-D63719DA16E5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1704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5788" y="1268413"/>
            <a:ext cx="8137525" cy="524827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noProof="1" smtClean="0">
                <a:solidFill>
                  <a:srgbClr val="0000FF"/>
                </a:solidFill>
              </a:rPr>
              <a:t>若</a:t>
            </a:r>
            <a:r>
              <a:rPr lang="en-US" altLang="zh-CN" noProof="1" smtClean="0">
                <a:solidFill>
                  <a:srgbClr val="0000FF"/>
                </a:solidFill>
              </a:rPr>
              <a:t>R</a:t>
            </a:r>
            <a:r>
              <a:rPr lang="zh-CN" altLang="en-US" noProof="1" smtClean="0">
                <a:solidFill>
                  <a:srgbClr val="0000FF"/>
                </a:solidFill>
              </a:rPr>
              <a:t>是自反的和循环的。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noProof="1" smtClean="0"/>
              <a:t>1)</a:t>
            </a:r>
            <a:r>
              <a:rPr lang="en-US" altLang="zh-CN" smtClean="0"/>
              <a:t> </a:t>
            </a:r>
            <a:r>
              <a:rPr lang="zh-CN" altLang="en-US" noProof="1" smtClean="0">
                <a:solidFill>
                  <a:srgbClr val="FF0000"/>
                </a:solidFill>
              </a:rPr>
              <a:t>显然</a:t>
            </a:r>
            <a:r>
              <a:rPr lang="en-US" altLang="en-US" smtClean="0">
                <a:solidFill>
                  <a:srgbClr val="FF0000"/>
                </a:solidFill>
              </a:rPr>
              <a:t>R</a:t>
            </a:r>
            <a:r>
              <a:rPr lang="zh-CN" altLang="en-US" smtClean="0">
                <a:solidFill>
                  <a:srgbClr val="FF0000"/>
                </a:solidFill>
              </a:rPr>
              <a:t>是</a:t>
            </a:r>
            <a:r>
              <a:rPr lang="zh-CN" altLang="en-US" noProof="1" smtClean="0">
                <a:solidFill>
                  <a:srgbClr val="FF0000"/>
                </a:solidFill>
              </a:rPr>
              <a:t>自反性</a:t>
            </a:r>
            <a:r>
              <a:rPr lang="zh-CN" altLang="zh-CN" noProof="1" smtClean="0">
                <a:solidFill>
                  <a:srgbClr val="FF0000"/>
                </a:solidFill>
              </a:rPr>
              <a:t>的；</a:t>
            </a:r>
            <a:endParaRPr lang="zh-CN" altLang="en-US" noProof="1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noProof="1" smtClean="0"/>
              <a:t>2)</a:t>
            </a:r>
            <a:r>
              <a:rPr lang="en-US" altLang="zh-CN" smtClean="0"/>
              <a:t> </a:t>
            </a:r>
            <a:r>
              <a:rPr lang="zh-CN" altLang="en-US" noProof="1" smtClean="0">
                <a:solidFill>
                  <a:srgbClr val="0000FF"/>
                </a:solidFill>
              </a:rPr>
              <a:t>对任意</a:t>
            </a:r>
            <a:r>
              <a:rPr lang="en-US" altLang="zh-CN" noProof="1" smtClean="0">
                <a:solidFill>
                  <a:srgbClr val="0000FF"/>
                </a:solidFill>
              </a:rPr>
              <a:t>a,b∈</a:t>
            </a:r>
            <a:r>
              <a:rPr lang="en-US" altLang="zh-CN" smtClean="0">
                <a:solidFill>
                  <a:srgbClr val="0000FF"/>
                </a:solidFill>
              </a:rPr>
              <a:t>A</a:t>
            </a:r>
            <a:r>
              <a:rPr lang="zh-CN" altLang="en-US" smtClean="0">
                <a:solidFill>
                  <a:srgbClr val="0000FF"/>
                </a:solidFill>
              </a:rPr>
              <a:t>，若</a:t>
            </a:r>
            <a:r>
              <a:rPr lang="en-US" altLang="zh-CN" smtClean="0">
                <a:solidFill>
                  <a:srgbClr val="0000FF"/>
                </a:solidFill>
              </a:rPr>
              <a:t>&lt;a,b&gt;</a:t>
            </a:r>
            <a:r>
              <a:rPr lang="en-US" altLang="zh-CN" noProof="1" smtClean="0">
                <a:solidFill>
                  <a:srgbClr val="0000FF"/>
                </a:solidFill>
              </a:rPr>
              <a:t>∈</a:t>
            </a:r>
            <a:r>
              <a:rPr lang="en-US" altLang="zh-CN" smtClean="0">
                <a:solidFill>
                  <a:srgbClr val="0000FF"/>
                </a:solidFill>
              </a:rPr>
              <a:t>R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则由</a:t>
            </a:r>
            <a:r>
              <a:rPr lang="en-US" altLang="zh-CN" smtClean="0"/>
              <a:t>R</a:t>
            </a:r>
            <a:r>
              <a:rPr lang="zh-CN" altLang="en-US" smtClean="0"/>
              <a:t>是自反的，有</a:t>
            </a:r>
            <a:r>
              <a:rPr lang="en-US" altLang="zh-CN" smtClean="0"/>
              <a:t>&lt;a,a&gt;</a:t>
            </a:r>
            <a:r>
              <a:rPr lang="en-US" altLang="zh-CN" noProof="1" smtClean="0"/>
              <a:t>∈</a:t>
            </a:r>
            <a:r>
              <a:rPr lang="en-US" altLang="zh-CN" smtClean="0"/>
              <a:t>R</a:t>
            </a:r>
            <a:r>
              <a:rPr lang="zh-CN" altLang="en-US" smtClean="0"/>
              <a:t>，因</a:t>
            </a:r>
            <a:r>
              <a:rPr lang="en-US" altLang="zh-CN" smtClean="0"/>
              <a:t>R</a:t>
            </a:r>
            <a:r>
              <a:rPr lang="zh-CN" altLang="en-US" smtClean="0"/>
              <a:t>是循环的，所以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/>
              <a:t>&lt;a,b&gt;</a:t>
            </a:r>
            <a:r>
              <a:rPr lang="en-US" altLang="zh-CN" noProof="1" smtClean="0"/>
              <a:t>∈</a:t>
            </a:r>
            <a:r>
              <a:rPr lang="en-US" altLang="zh-CN" smtClean="0"/>
              <a:t>R</a:t>
            </a:r>
            <a:r>
              <a:rPr lang="zh-CN" altLang="en-US" smtClean="0"/>
              <a:t>且</a:t>
            </a:r>
            <a:r>
              <a:rPr lang="en-US" altLang="zh-CN" smtClean="0"/>
              <a:t>&lt;a,a&gt;</a:t>
            </a:r>
            <a:r>
              <a:rPr lang="en-US" altLang="zh-CN" noProof="1" smtClean="0"/>
              <a:t>∈</a:t>
            </a:r>
            <a:r>
              <a:rPr lang="en-US" altLang="zh-CN" smtClean="0"/>
              <a:t>R</a:t>
            </a:r>
            <a:r>
              <a:rPr lang="zh-CN" altLang="en-US" smtClean="0"/>
              <a:t>，故</a:t>
            </a:r>
            <a:endParaRPr lang="zh-CN" altLang="en-US" smtClean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&lt;b,a&gt;</a:t>
            </a:r>
            <a:r>
              <a:rPr lang="en-US" altLang="zh-CN" noProof="1" smtClean="0">
                <a:solidFill>
                  <a:srgbClr val="0000FF"/>
                </a:solidFill>
              </a:rPr>
              <a:t>∈</a:t>
            </a:r>
            <a:r>
              <a:rPr lang="en-US" altLang="zh-CN" smtClean="0">
                <a:solidFill>
                  <a:srgbClr val="0000FF"/>
                </a:solidFill>
              </a:rPr>
              <a:t>R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zh-CN" altLang="en-US" smtClean="0">
                <a:solidFill>
                  <a:srgbClr val="FF0000"/>
                </a:solidFill>
              </a:rPr>
              <a:t>即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zh-CN" altLang="en-US" smtClean="0">
                <a:solidFill>
                  <a:srgbClr val="FF0000"/>
                </a:solidFill>
              </a:rPr>
              <a:t>是对称的。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/>
              <a:t>3)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0000FF"/>
                </a:solidFill>
              </a:rPr>
              <a:t>对任意</a:t>
            </a:r>
            <a:r>
              <a:rPr lang="en-US" altLang="zh-CN" smtClean="0">
                <a:solidFill>
                  <a:srgbClr val="0000FF"/>
                </a:solidFill>
              </a:rPr>
              <a:t>a,b,c</a:t>
            </a:r>
            <a:r>
              <a:rPr lang="en-US" altLang="zh-CN" noProof="1" smtClean="0">
                <a:solidFill>
                  <a:srgbClr val="0000FF"/>
                </a:solidFill>
              </a:rPr>
              <a:t>∈</a:t>
            </a:r>
            <a:r>
              <a:rPr lang="en-US" altLang="zh-CN" smtClean="0">
                <a:solidFill>
                  <a:srgbClr val="0000FF"/>
                </a:solidFill>
              </a:rPr>
              <a:t>A</a:t>
            </a:r>
            <a:r>
              <a:rPr lang="zh-CN" altLang="en-US" smtClean="0">
                <a:solidFill>
                  <a:srgbClr val="0000FF"/>
                </a:solidFill>
              </a:rPr>
              <a:t>，若</a:t>
            </a:r>
            <a:r>
              <a:rPr lang="en-US" altLang="zh-CN" smtClean="0">
                <a:solidFill>
                  <a:srgbClr val="0000FF"/>
                </a:solidFill>
              </a:rPr>
              <a:t>&lt;a,b&gt;</a:t>
            </a:r>
            <a:r>
              <a:rPr lang="en-US" altLang="zh-CN" noProof="1" smtClean="0">
                <a:solidFill>
                  <a:srgbClr val="0000FF"/>
                </a:solidFill>
              </a:rPr>
              <a:t>∈</a:t>
            </a:r>
            <a:r>
              <a:rPr lang="en-US" altLang="zh-CN" smtClean="0">
                <a:solidFill>
                  <a:srgbClr val="0000FF"/>
                </a:solidFill>
              </a:rPr>
              <a:t>R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en-US" altLang="zh-CN" smtClean="0">
                <a:solidFill>
                  <a:srgbClr val="0000FF"/>
                </a:solidFill>
              </a:rPr>
              <a:t>&lt;b,c&gt;</a:t>
            </a:r>
            <a:r>
              <a:rPr lang="en-US" altLang="zh-CN" noProof="1" smtClean="0">
                <a:solidFill>
                  <a:srgbClr val="0000FF"/>
                </a:solidFill>
              </a:rPr>
              <a:t>∈</a:t>
            </a:r>
            <a:r>
              <a:rPr lang="en-US" altLang="zh-CN" smtClean="0">
                <a:solidFill>
                  <a:srgbClr val="0000FF"/>
                </a:solidFill>
              </a:rPr>
              <a:t>R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由</a:t>
            </a:r>
            <a:r>
              <a:rPr lang="en-US" altLang="zh-CN" smtClean="0"/>
              <a:t>R</a:t>
            </a:r>
            <a:r>
              <a:rPr lang="zh-CN" altLang="en-US" smtClean="0"/>
              <a:t>对称的，有</a:t>
            </a:r>
            <a:r>
              <a:rPr lang="en-US" altLang="zh-CN" smtClean="0"/>
              <a:t>&lt;b,a&gt;∈R</a:t>
            </a:r>
            <a:r>
              <a:rPr lang="zh-CN" altLang="en-US" smtClean="0"/>
              <a:t>并且</a:t>
            </a:r>
            <a:r>
              <a:rPr lang="en-US" altLang="zh-CN" smtClean="0"/>
              <a:t>&lt;b,c&gt;∈R</a:t>
            </a:r>
            <a:r>
              <a:rPr lang="zh-CN" altLang="en-US" smtClean="0"/>
              <a:t>；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由</a:t>
            </a:r>
            <a:r>
              <a:rPr lang="en-US" altLang="zh-CN" smtClean="0"/>
              <a:t>R</a:t>
            </a:r>
            <a:r>
              <a:rPr lang="zh-CN" altLang="en-US" smtClean="0"/>
              <a:t>是循环的，所以由</a:t>
            </a:r>
            <a:r>
              <a:rPr lang="en-US" altLang="zh-CN" smtClean="0"/>
              <a:t>&lt;b,a&gt;∈R</a:t>
            </a:r>
            <a:r>
              <a:rPr lang="zh-CN" altLang="en-US" smtClean="0"/>
              <a:t>和</a:t>
            </a:r>
            <a:r>
              <a:rPr lang="en-US" altLang="zh-CN" smtClean="0"/>
              <a:t>&lt;b,c&gt;∈R</a:t>
            </a:r>
            <a:r>
              <a:rPr lang="zh-CN" altLang="en-US" smtClean="0"/>
              <a:t>得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&lt;a,c&gt;∈R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zh-CN" altLang="en-US" smtClean="0">
                <a:solidFill>
                  <a:srgbClr val="FF0000"/>
                </a:solidFill>
              </a:rPr>
              <a:t>即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zh-CN" altLang="en-US" smtClean="0">
                <a:solidFill>
                  <a:srgbClr val="FF0000"/>
                </a:solidFill>
              </a:rPr>
              <a:t>是传递的。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CC"/>
                </a:solidFill>
              </a:rPr>
              <a:t>由</a:t>
            </a:r>
            <a:r>
              <a:rPr lang="en-US" altLang="zh-CN" smtClean="0">
                <a:solidFill>
                  <a:srgbClr val="0000CC"/>
                </a:solidFill>
              </a:rPr>
              <a:t>1)</a:t>
            </a:r>
            <a:r>
              <a:rPr lang="zh-CN" altLang="en-US" smtClean="0">
                <a:solidFill>
                  <a:srgbClr val="0000CC"/>
                </a:solidFill>
              </a:rPr>
              <a:t>、</a:t>
            </a:r>
            <a:r>
              <a:rPr lang="en-US" altLang="zh-CN" smtClean="0">
                <a:solidFill>
                  <a:srgbClr val="0000CC"/>
                </a:solidFill>
              </a:rPr>
              <a:t>2)</a:t>
            </a:r>
            <a:r>
              <a:rPr lang="zh-CN" altLang="en-US" smtClean="0">
                <a:solidFill>
                  <a:srgbClr val="0000CC"/>
                </a:solidFill>
              </a:rPr>
              <a:t>、</a:t>
            </a:r>
            <a:r>
              <a:rPr lang="en-US" altLang="zh-CN" smtClean="0">
                <a:solidFill>
                  <a:srgbClr val="0000CC"/>
                </a:solidFill>
              </a:rPr>
              <a:t>3)</a:t>
            </a:r>
            <a:r>
              <a:rPr lang="zh-CN" altLang="en-US" smtClean="0">
                <a:solidFill>
                  <a:srgbClr val="0000CC"/>
                </a:solidFill>
              </a:rPr>
              <a:t>知</a:t>
            </a:r>
            <a:r>
              <a:rPr lang="en-US" altLang="zh-CN" smtClean="0">
                <a:solidFill>
                  <a:srgbClr val="0000CC"/>
                </a:solidFill>
              </a:rPr>
              <a:t>R</a:t>
            </a:r>
            <a:r>
              <a:rPr lang="zh-CN" altLang="en-US" smtClean="0">
                <a:solidFill>
                  <a:srgbClr val="0000CC"/>
                </a:solidFill>
              </a:rPr>
              <a:t>是</a:t>
            </a:r>
            <a:r>
              <a:rPr lang="en-US" altLang="zh-CN" smtClean="0">
                <a:solidFill>
                  <a:srgbClr val="0000CC"/>
                </a:solidFill>
              </a:rPr>
              <a:t>A</a:t>
            </a:r>
            <a:r>
              <a:rPr lang="zh-CN" altLang="en-US" smtClean="0">
                <a:solidFill>
                  <a:srgbClr val="0000CC"/>
                </a:solidFill>
              </a:rPr>
              <a:t>上的等价关系</a:t>
            </a:r>
            <a:r>
              <a:rPr lang="zh-CN" altLang="en-US" smtClean="0"/>
              <a:t>。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614363"/>
            <a:ext cx="7480300" cy="496887"/>
          </a:xfrm>
        </p:spPr>
        <p:txBody>
          <a:bodyPr/>
          <a:lstStyle/>
          <a:p>
            <a:pPr eaLnBrk="1" hangingPunct="1"/>
            <a:r>
              <a:rPr lang="zh-CN" altLang="en-US" smtClean="0"/>
              <a:t>证明</a:t>
            </a:r>
            <a:r>
              <a:rPr lang="zh-CN" altLang="en-US" smtClean="0">
                <a:solidFill>
                  <a:srgbClr val="0000FF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</a:t>
            </a:r>
            <a:r>
              <a:rPr lang="zh-CN" altLang="en-US" noProof="1" smtClean="0">
                <a:solidFill>
                  <a:srgbClr val="0000FF"/>
                </a:solidFill>
                <a:latin typeface="宋体" panose="02010600030101010101" pitchFamily="2" charset="-122"/>
              </a:rPr>
              <a:t>”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4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4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04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04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04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04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04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04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04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04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04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04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04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04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04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04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04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04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04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04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04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04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496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CE013F4-ED1B-4D9D-A204-5A41C153B714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判定下列关系具有哪些性质</a:t>
            </a:r>
          </a:p>
        </p:txBody>
      </p:sp>
      <p:sp>
        <p:nvSpPr>
          <p:cNvPr id="1669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341438"/>
            <a:ext cx="8135938" cy="3168650"/>
          </a:xfrm>
        </p:spPr>
        <p:txBody>
          <a:bodyPr/>
          <a:lstStyle/>
          <a:p>
            <a:pPr marL="533400" indent="-533400"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  <a:defRPr/>
            </a:pPr>
            <a:r>
              <a:rPr lang="zh-CN" altLang="en-US"/>
              <a:t>在全体中国人所组成的集合上定义的</a:t>
            </a:r>
            <a:r>
              <a:rPr lang="zh-CN" altLang="en-US">
                <a:solidFill>
                  <a:srgbClr val="0000CC"/>
                </a:solidFill>
                <a:latin typeface="宋体"/>
              </a:rPr>
              <a:t>“</a:t>
            </a:r>
            <a:r>
              <a:rPr lang="zh-CN" altLang="en-US">
                <a:solidFill>
                  <a:srgbClr val="0000CC"/>
                </a:solidFill>
              </a:rPr>
              <a:t>同姓</a:t>
            </a:r>
            <a:r>
              <a:rPr lang="zh-CN" altLang="en-US">
                <a:solidFill>
                  <a:srgbClr val="0000CC"/>
                </a:solidFill>
                <a:latin typeface="宋体"/>
              </a:rPr>
              <a:t>”</a:t>
            </a:r>
            <a:r>
              <a:rPr lang="zh-CN" altLang="en-US">
                <a:solidFill>
                  <a:srgbClr val="0000CC"/>
                </a:solidFill>
              </a:rPr>
              <a:t>关系；</a:t>
            </a:r>
          </a:p>
          <a:p>
            <a:pPr marL="533400" indent="-533400"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  <a:defRPr/>
            </a:pPr>
            <a:r>
              <a:rPr lang="zh-CN" altLang="en-US"/>
              <a:t>对任何非空集合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上的全关系</a:t>
            </a:r>
            <a:r>
              <a:rPr lang="zh-CN" altLang="en-US"/>
              <a:t>；</a:t>
            </a:r>
          </a:p>
          <a:p>
            <a:pPr marL="533400" indent="-533400"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  <a:defRPr/>
            </a:pPr>
            <a:r>
              <a:rPr lang="zh-CN" altLang="en-US"/>
              <a:t>三角形的</a:t>
            </a: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/>
              </a:rPr>
              <a:t>“</a:t>
            </a: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相似关系</a:t>
            </a: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/>
              </a:rPr>
              <a:t>”</a:t>
            </a: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/>
              </a:rPr>
              <a:t>“</a:t>
            </a: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全等关系</a:t>
            </a: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/>
              </a:rPr>
              <a:t>”</a:t>
            </a: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；</a:t>
            </a:r>
          </a:p>
          <a:p>
            <a:pPr marL="533400" indent="-533400"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  <a:defRPr/>
            </a:pPr>
            <a:r>
              <a:rPr lang="zh-CN" altLang="en-US"/>
              <a:t>直线的</a:t>
            </a:r>
            <a:r>
              <a:rPr lang="zh-CN" altLang="en-US">
                <a:solidFill>
                  <a:srgbClr val="FF0000"/>
                </a:solidFill>
                <a:latin typeface="宋体"/>
              </a:rPr>
              <a:t>“</a:t>
            </a:r>
            <a:r>
              <a:rPr lang="zh-CN" altLang="en-US">
                <a:solidFill>
                  <a:srgbClr val="FF0000"/>
                </a:solidFill>
              </a:rPr>
              <a:t>平行关系</a:t>
            </a:r>
            <a:r>
              <a:rPr lang="zh-CN" altLang="en-US">
                <a:solidFill>
                  <a:srgbClr val="FF0000"/>
                </a:solidFill>
                <a:latin typeface="宋体"/>
              </a:rPr>
              <a:t>”</a:t>
            </a:r>
            <a:r>
              <a:rPr lang="zh-CN" altLang="en-US">
                <a:solidFill>
                  <a:srgbClr val="FF0000"/>
                </a:solidFill>
              </a:rPr>
              <a:t>；</a:t>
            </a:r>
          </a:p>
          <a:p>
            <a:pPr marL="533400" indent="-533400"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  <a:defRPr/>
            </a:pP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/>
              </a:rPr>
              <a:t>“</a:t>
            </a: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朋友</a:t>
            </a: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/>
              </a:rPr>
              <a:t>”</a:t>
            </a: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关系</a:t>
            </a:r>
            <a:r>
              <a:rPr lang="zh-CN" altLang="en-US"/>
              <a:t>。</a:t>
            </a:r>
          </a:p>
        </p:txBody>
      </p:sp>
      <p:sp>
        <p:nvSpPr>
          <p:cNvPr id="1669124" name="Rectangle 4"/>
          <p:cNvSpPr>
            <a:spLocks noChangeArrowheads="1"/>
          </p:cNvSpPr>
          <p:nvPr/>
        </p:nvSpPr>
        <p:spPr bwMode="auto">
          <a:xfrm>
            <a:off x="539750" y="4581525"/>
            <a:ext cx="8208963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zh-CN" altLang="en-US"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解：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1, 2, 3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都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具有</a:t>
            </a:r>
            <a:r>
              <a:rPr kumimoji="1" lang="zh-CN" altLang="en-US" sz="2800" b="1" i="1" u="sng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自反性，对称性和传递性 </a:t>
            </a:r>
            <a:r>
              <a:rPr kumimoji="1" lang="zh-CN" altLang="en-US" sz="28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Clr>
                <a:srgbClr val="800080"/>
              </a:buClr>
              <a:buFontTx/>
              <a:buAutoNum type="arabicPeriod" startAt="4"/>
              <a:defRPr/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具有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反自反和，对称性，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不具有自反和传递性；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Clr>
                <a:srgbClr val="800080"/>
              </a:buClr>
              <a:buFontTx/>
              <a:buAutoNum type="arabicPeriod" startAt="4"/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具有自反和对称性，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不具有传递性。</a:t>
            </a:r>
          </a:p>
        </p:txBody>
      </p:sp>
      <p:sp>
        <p:nvSpPr>
          <p:cNvPr id="1669125" name="AutoShape 5"/>
          <p:cNvSpPr>
            <a:spLocks noChangeArrowheads="1"/>
          </p:cNvSpPr>
          <p:nvPr/>
        </p:nvSpPr>
        <p:spPr bwMode="auto">
          <a:xfrm>
            <a:off x="7092950" y="3355975"/>
            <a:ext cx="1727200" cy="1225550"/>
          </a:xfrm>
          <a:prstGeom prst="cloudCallout">
            <a:avLst>
              <a:gd name="adj1" fmla="val -108454"/>
              <a:gd name="adj2" fmla="val 76426"/>
            </a:avLst>
          </a:prstGeom>
          <a:solidFill>
            <a:srgbClr val="66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等价关系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9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69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69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69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23" grpId="0" autoUpdateAnimBg="0"/>
      <p:bldP spid="1669124" grpId="0" build="p" autoUpdateAnimBg="0"/>
      <p:bldP spid="1669125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B266CB2-091F-4FFC-B238-56F4074B1298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7.2.6</a:t>
            </a:r>
            <a:r>
              <a:rPr lang="zh-CN" altLang="en-US" smtClean="0"/>
              <a:t>等价关系的应用</a:t>
            </a:r>
          </a:p>
        </p:txBody>
      </p:sp>
      <p:sp>
        <p:nvSpPr>
          <p:cNvPr id="170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064500" cy="316865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7.2.11 </a:t>
            </a:r>
            <a:r>
              <a:rPr lang="zh-CN" altLang="en-US" smtClean="0"/>
              <a:t>在图</a:t>
            </a:r>
            <a:r>
              <a:rPr lang="en-US" altLang="zh-CN" smtClean="0"/>
              <a:t>7.2.5</a:t>
            </a:r>
            <a:r>
              <a:rPr lang="zh-CN" altLang="en-US" smtClean="0"/>
              <a:t>中，</a:t>
            </a:r>
            <a:r>
              <a:rPr lang="zh-CN" altLang="en-US" smtClean="0">
                <a:solidFill>
                  <a:srgbClr val="0000CC"/>
                </a:solidFill>
              </a:rPr>
              <a:t>点</a:t>
            </a:r>
            <a:r>
              <a:rPr lang="en-US" altLang="zh-CN" smtClean="0">
                <a:solidFill>
                  <a:srgbClr val="0000CC"/>
                </a:solidFill>
              </a:rPr>
              <a:t>i</a:t>
            </a:r>
            <a:r>
              <a:rPr lang="zh-CN" altLang="en-US" smtClean="0">
                <a:solidFill>
                  <a:srgbClr val="0000CC"/>
                </a:solidFill>
              </a:rPr>
              <a:t>和</a:t>
            </a:r>
            <a:r>
              <a:rPr lang="en-US" altLang="zh-CN" smtClean="0">
                <a:solidFill>
                  <a:srgbClr val="0000CC"/>
                </a:solidFill>
              </a:rPr>
              <a:t>j</a:t>
            </a:r>
            <a:r>
              <a:rPr lang="zh-CN" altLang="en-US" smtClean="0">
                <a:solidFill>
                  <a:srgbClr val="0000CC"/>
                </a:solidFill>
              </a:rPr>
              <a:t>之间有路当且仅当从结点</a:t>
            </a:r>
            <a:r>
              <a:rPr lang="en-US" altLang="zh-CN" smtClean="0">
                <a:solidFill>
                  <a:srgbClr val="0000CC"/>
                </a:solidFill>
              </a:rPr>
              <a:t>i</a:t>
            </a:r>
            <a:r>
              <a:rPr lang="zh-CN" altLang="en-US" smtClean="0">
                <a:solidFill>
                  <a:srgbClr val="0000CC"/>
                </a:solidFill>
              </a:rPr>
              <a:t>通过图中的边能够到达结点</a:t>
            </a:r>
            <a:r>
              <a:rPr lang="en-US" altLang="zh-CN" smtClean="0">
                <a:solidFill>
                  <a:srgbClr val="0000CC"/>
                </a:solidFill>
              </a:rPr>
              <a:t>j</a:t>
            </a:r>
            <a:r>
              <a:rPr lang="zh-CN" altLang="en-US" smtClean="0"/>
              <a:t>。</a:t>
            </a:r>
            <a:r>
              <a:rPr lang="zh-CN" altLang="en-US" smtClean="0">
                <a:solidFill>
                  <a:srgbClr val="FF0000"/>
                </a:solidFill>
              </a:rPr>
              <a:t>规定对任意结点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zh-CN" altLang="en-US" smtClean="0">
                <a:solidFill>
                  <a:srgbClr val="FF0000"/>
                </a:solidFill>
              </a:rPr>
              <a:t>和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zh-CN" altLang="en-US" smtClean="0">
                <a:solidFill>
                  <a:srgbClr val="FF0000"/>
                </a:solidFill>
              </a:rPr>
              <a:t>之间一定有路</a:t>
            </a:r>
            <a:r>
              <a:rPr lang="zh-CN" altLang="en-US" smtClean="0"/>
              <a:t>。定义</a:t>
            </a:r>
            <a:r>
              <a:rPr lang="en-US" altLang="zh-CN" smtClean="0"/>
              <a:t>R</a:t>
            </a:r>
            <a:r>
              <a:rPr lang="zh-CN" altLang="en-US" smtClean="0"/>
              <a:t>如下：</a:t>
            </a:r>
          </a:p>
          <a:p>
            <a:pPr marL="0" indent="0"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/>
              <a:t>&lt;i,j&gt;∈R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mtClean="0"/>
              <a:t>i</a:t>
            </a:r>
            <a:r>
              <a:rPr lang="zh-CN" altLang="en-US" smtClean="0"/>
              <a:t>和</a:t>
            </a:r>
            <a:r>
              <a:rPr lang="en-US" altLang="zh-CN" smtClean="0"/>
              <a:t>j</a:t>
            </a:r>
            <a:r>
              <a:rPr lang="zh-CN" altLang="en-US" smtClean="0"/>
              <a:t>之间有路。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CC"/>
                </a:solidFill>
              </a:rPr>
              <a:t>试说明该关系</a:t>
            </a:r>
            <a:r>
              <a:rPr lang="en-US" altLang="zh-CN" smtClean="0">
                <a:solidFill>
                  <a:srgbClr val="0000CC"/>
                </a:solidFill>
              </a:rPr>
              <a:t>R</a:t>
            </a:r>
            <a:r>
              <a:rPr lang="zh-CN" altLang="en-US" smtClean="0">
                <a:solidFill>
                  <a:srgbClr val="0000CC"/>
                </a:solidFill>
              </a:rPr>
              <a:t>是否可以给定结点集</a:t>
            </a:r>
            <a:r>
              <a:rPr lang="en-US" altLang="zh-CN" smtClean="0">
                <a:solidFill>
                  <a:srgbClr val="0000CC"/>
                </a:solidFill>
              </a:rPr>
              <a:t>A={1,2,3,4,5,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CC"/>
                </a:solidFill>
              </a:rPr>
              <a:t>6,7,8}</a:t>
            </a:r>
            <a:r>
              <a:rPr lang="zh-CN" altLang="en-US" smtClean="0">
                <a:solidFill>
                  <a:srgbClr val="0000CC"/>
                </a:solidFill>
              </a:rPr>
              <a:t>一个划分？如果能，请给出具体的划分。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303463" y="4581525"/>
            <a:ext cx="4679950" cy="1989138"/>
            <a:chOff x="1338" y="2976"/>
            <a:chExt cx="2948" cy="1253"/>
          </a:xfrm>
        </p:grpSpPr>
        <p:sp>
          <p:nvSpPr>
            <p:cNvPr id="46086" name="Freeform 6"/>
            <p:cNvSpPr>
              <a:spLocks noChangeAspect="1"/>
            </p:cNvSpPr>
            <p:nvPr/>
          </p:nvSpPr>
          <p:spPr bwMode="auto">
            <a:xfrm>
              <a:off x="2372" y="3166"/>
              <a:ext cx="12" cy="906"/>
            </a:xfrm>
            <a:custGeom>
              <a:avLst/>
              <a:gdLst>
                <a:gd name="T0" fmla="*/ 0 w 10"/>
                <a:gd name="T1" fmla="*/ 3401 h 750"/>
                <a:gd name="T2" fmla="*/ 42 w 10"/>
                <a:gd name="T3" fmla="*/ 0 h 750"/>
                <a:gd name="T4" fmla="*/ 0 60000 65536"/>
                <a:gd name="T5" fmla="*/ 0 60000 65536"/>
                <a:gd name="T6" fmla="*/ 0 w 10"/>
                <a:gd name="T7" fmla="*/ 0 h 750"/>
                <a:gd name="T8" fmla="*/ 10 w 10"/>
                <a:gd name="T9" fmla="*/ 750 h 7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" h="750">
                  <a:moveTo>
                    <a:pt x="0" y="750"/>
                  </a:moveTo>
                  <a:lnTo>
                    <a:pt x="1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87" name="Freeform 7"/>
            <p:cNvSpPr>
              <a:spLocks noChangeAspect="1"/>
            </p:cNvSpPr>
            <p:nvPr/>
          </p:nvSpPr>
          <p:spPr bwMode="auto">
            <a:xfrm>
              <a:off x="1520" y="4089"/>
              <a:ext cx="822" cy="2"/>
            </a:xfrm>
            <a:custGeom>
              <a:avLst/>
              <a:gdLst>
                <a:gd name="T0" fmla="*/ 0 w 690"/>
                <a:gd name="T1" fmla="*/ 0 h 1"/>
                <a:gd name="T2" fmla="*/ 2798 w 690"/>
                <a:gd name="T3" fmla="*/ 0 h 1"/>
                <a:gd name="T4" fmla="*/ 0 60000 65536"/>
                <a:gd name="T5" fmla="*/ 0 60000 65536"/>
                <a:gd name="T6" fmla="*/ 0 w 690"/>
                <a:gd name="T7" fmla="*/ 0 h 1"/>
                <a:gd name="T8" fmla="*/ 690 w 69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0" h="1">
                  <a:moveTo>
                    <a:pt x="0" y="0"/>
                  </a:moveTo>
                  <a:lnTo>
                    <a:pt x="69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88" name="Freeform 8"/>
            <p:cNvSpPr>
              <a:spLocks noChangeAspect="1"/>
            </p:cNvSpPr>
            <p:nvPr/>
          </p:nvSpPr>
          <p:spPr bwMode="auto">
            <a:xfrm>
              <a:off x="1520" y="3147"/>
              <a:ext cx="822" cy="2"/>
            </a:xfrm>
            <a:custGeom>
              <a:avLst/>
              <a:gdLst>
                <a:gd name="T0" fmla="*/ 2798 w 690"/>
                <a:gd name="T1" fmla="*/ 0 h 1"/>
                <a:gd name="T2" fmla="*/ 0 w 690"/>
                <a:gd name="T3" fmla="*/ 0 h 1"/>
                <a:gd name="T4" fmla="*/ 0 60000 65536"/>
                <a:gd name="T5" fmla="*/ 0 60000 65536"/>
                <a:gd name="T6" fmla="*/ 0 w 690"/>
                <a:gd name="T7" fmla="*/ 0 h 1"/>
                <a:gd name="T8" fmla="*/ 690 w 69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0" h="1">
                  <a:moveTo>
                    <a:pt x="690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89" name="Freeform 9"/>
            <p:cNvSpPr>
              <a:spLocks noChangeAspect="1"/>
            </p:cNvSpPr>
            <p:nvPr/>
          </p:nvSpPr>
          <p:spPr bwMode="auto">
            <a:xfrm>
              <a:off x="3096" y="3183"/>
              <a:ext cx="0" cy="870"/>
            </a:xfrm>
            <a:custGeom>
              <a:avLst/>
              <a:gdLst>
                <a:gd name="T0" fmla="*/ 0 w 1"/>
                <a:gd name="T1" fmla="*/ 0 h 720"/>
                <a:gd name="T2" fmla="*/ 0 w 1"/>
                <a:gd name="T3" fmla="*/ 3272 h 720"/>
                <a:gd name="T4" fmla="*/ 0 60000 65536"/>
                <a:gd name="T5" fmla="*/ 0 60000 65536"/>
                <a:gd name="T6" fmla="*/ 0 w 1"/>
                <a:gd name="T7" fmla="*/ 0 h 720"/>
                <a:gd name="T8" fmla="*/ 0 w 1"/>
                <a:gd name="T9" fmla="*/ 720 h 7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20">
                  <a:moveTo>
                    <a:pt x="0" y="0"/>
                  </a:moveTo>
                  <a:lnTo>
                    <a:pt x="0" y="72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0" name="Freeform 10"/>
            <p:cNvSpPr>
              <a:spLocks noChangeAspect="1"/>
            </p:cNvSpPr>
            <p:nvPr/>
          </p:nvSpPr>
          <p:spPr bwMode="auto">
            <a:xfrm>
              <a:off x="3120" y="4090"/>
              <a:ext cx="904" cy="0"/>
            </a:xfrm>
            <a:custGeom>
              <a:avLst/>
              <a:gdLst>
                <a:gd name="T0" fmla="*/ 0 w 760"/>
                <a:gd name="T1" fmla="*/ 0 h 1"/>
                <a:gd name="T2" fmla="*/ 3045 w 760"/>
                <a:gd name="T3" fmla="*/ 0 h 1"/>
                <a:gd name="T4" fmla="*/ 0 60000 65536"/>
                <a:gd name="T5" fmla="*/ 0 60000 65536"/>
                <a:gd name="T6" fmla="*/ 0 w 760"/>
                <a:gd name="T7" fmla="*/ 0 h 1"/>
                <a:gd name="T8" fmla="*/ 760 w 760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0" h="1">
                  <a:moveTo>
                    <a:pt x="0" y="0"/>
                  </a:moveTo>
                  <a:lnTo>
                    <a:pt x="76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1" name="Freeform 11"/>
            <p:cNvSpPr>
              <a:spLocks noChangeAspect="1"/>
            </p:cNvSpPr>
            <p:nvPr/>
          </p:nvSpPr>
          <p:spPr bwMode="auto">
            <a:xfrm>
              <a:off x="3099" y="3152"/>
              <a:ext cx="939" cy="928"/>
            </a:xfrm>
            <a:custGeom>
              <a:avLst/>
              <a:gdLst>
                <a:gd name="T0" fmla="*/ 4527 w 750"/>
                <a:gd name="T1" fmla="*/ 4979 h 730"/>
                <a:gd name="T2" fmla="*/ 0 w 750"/>
                <a:gd name="T3" fmla="*/ 0 h 730"/>
                <a:gd name="T4" fmla="*/ 0 60000 65536"/>
                <a:gd name="T5" fmla="*/ 0 60000 65536"/>
                <a:gd name="T6" fmla="*/ 0 w 750"/>
                <a:gd name="T7" fmla="*/ 0 h 730"/>
                <a:gd name="T8" fmla="*/ 750 w 750"/>
                <a:gd name="T9" fmla="*/ 730 h 7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0" h="730">
                  <a:moveTo>
                    <a:pt x="750" y="73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2" name="Text Box 12"/>
            <p:cNvSpPr txBox="1">
              <a:spLocks noChangeAspect="1" noChangeArrowheads="1"/>
            </p:cNvSpPr>
            <p:nvPr/>
          </p:nvSpPr>
          <p:spPr bwMode="auto">
            <a:xfrm>
              <a:off x="4135" y="3999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7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46093" name="Text Box 14"/>
            <p:cNvSpPr txBox="1">
              <a:spLocks noChangeAspect="1" noChangeArrowheads="1"/>
            </p:cNvSpPr>
            <p:nvPr/>
          </p:nvSpPr>
          <p:spPr bwMode="auto">
            <a:xfrm>
              <a:off x="2925" y="2976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5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46094" name="Text Box 17"/>
            <p:cNvSpPr txBox="1">
              <a:spLocks noChangeAspect="1" noChangeArrowheads="1"/>
            </p:cNvSpPr>
            <p:nvPr/>
          </p:nvSpPr>
          <p:spPr bwMode="auto">
            <a:xfrm>
              <a:off x="2925" y="3999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6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46095" name="Text Box 19"/>
            <p:cNvSpPr txBox="1">
              <a:spLocks noChangeAspect="1" noChangeArrowheads="1"/>
            </p:cNvSpPr>
            <p:nvPr/>
          </p:nvSpPr>
          <p:spPr bwMode="auto">
            <a:xfrm>
              <a:off x="4135" y="2976"/>
              <a:ext cx="1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8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46096" name="Text Box 20"/>
            <p:cNvSpPr txBox="1">
              <a:spLocks noChangeAspect="1" noChangeArrowheads="1"/>
            </p:cNvSpPr>
            <p:nvPr/>
          </p:nvSpPr>
          <p:spPr bwMode="auto">
            <a:xfrm>
              <a:off x="2457" y="3999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3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46097" name="Freeform 21"/>
            <p:cNvSpPr>
              <a:spLocks noChangeAspect="1"/>
            </p:cNvSpPr>
            <p:nvPr/>
          </p:nvSpPr>
          <p:spPr bwMode="auto">
            <a:xfrm>
              <a:off x="1484" y="3172"/>
              <a:ext cx="2" cy="894"/>
            </a:xfrm>
            <a:custGeom>
              <a:avLst/>
              <a:gdLst>
                <a:gd name="T0" fmla="*/ 0 w 1"/>
                <a:gd name="T1" fmla="*/ 0 h 740"/>
                <a:gd name="T2" fmla="*/ 0 w 1"/>
                <a:gd name="T3" fmla="*/ 3359 h 740"/>
                <a:gd name="T4" fmla="*/ 0 60000 65536"/>
                <a:gd name="T5" fmla="*/ 0 60000 65536"/>
                <a:gd name="T6" fmla="*/ 0 w 1"/>
                <a:gd name="T7" fmla="*/ 0 h 740"/>
                <a:gd name="T8" fmla="*/ 1 w 1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40">
                  <a:moveTo>
                    <a:pt x="0" y="0"/>
                  </a:moveTo>
                  <a:lnTo>
                    <a:pt x="0" y="74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8" name="Text Box 23"/>
            <p:cNvSpPr txBox="1">
              <a:spLocks noChangeAspect="1" noChangeArrowheads="1"/>
            </p:cNvSpPr>
            <p:nvPr/>
          </p:nvSpPr>
          <p:spPr bwMode="auto">
            <a:xfrm>
              <a:off x="1338" y="2976"/>
              <a:ext cx="1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1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46099" name="Text Box 26"/>
            <p:cNvSpPr txBox="1">
              <a:spLocks noChangeAspect="1" noChangeArrowheads="1"/>
            </p:cNvSpPr>
            <p:nvPr/>
          </p:nvSpPr>
          <p:spPr bwMode="auto">
            <a:xfrm>
              <a:off x="1338" y="3999"/>
              <a:ext cx="1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2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46100" name="Text Box 28"/>
            <p:cNvSpPr txBox="1">
              <a:spLocks noChangeAspect="1" noChangeArrowheads="1"/>
            </p:cNvSpPr>
            <p:nvPr/>
          </p:nvSpPr>
          <p:spPr bwMode="auto">
            <a:xfrm>
              <a:off x="2457" y="2976"/>
              <a:ext cx="1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4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46101" name="Oval 13"/>
            <p:cNvSpPr>
              <a:spLocks noChangeAspect="1" noChangeArrowheads="1"/>
            </p:cNvSpPr>
            <p:nvPr/>
          </p:nvSpPr>
          <p:spPr bwMode="auto">
            <a:xfrm>
              <a:off x="3062" y="3113"/>
              <a:ext cx="67" cy="69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6102" name="Oval 15"/>
            <p:cNvSpPr>
              <a:spLocks noChangeAspect="1" noChangeArrowheads="1"/>
            </p:cNvSpPr>
            <p:nvPr/>
          </p:nvSpPr>
          <p:spPr bwMode="auto">
            <a:xfrm>
              <a:off x="4014" y="3113"/>
              <a:ext cx="69" cy="69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6103" name="Oval 16"/>
            <p:cNvSpPr>
              <a:spLocks noChangeAspect="1" noChangeArrowheads="1"/>
            </p:cNvSpPr>
            <p:nvPr/>
          </p:nvSpPr>
          <p:spPr bwMode="auto">
            <a:xfrm>
              <a:off x="3062" y="4055"/>
              <a:ext cx="67" cy="69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6104" name="Oval 18"/>
            <p:cNvSpPr>
              <a:spLocks noChangeAspect="1" noChangeArrowheads="1"/>
            </p:cNvSpPr>
            <p:nvPr/>
          </p:nvSpPr>
          <p:spPr bwMode="auto">
            <a:xfrm>
              <a:off x="4014" y="4055"/>
              <a:ext cx="69" cy="69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6105" name="Oval 22"/>
            <p:cNvSpPr>
              <a:spLocks noChangeAspect="1" noChangeArrowheads="1"/>
            </p:cNvSpPr>
            <p:nvPr/>
          </p:nvSpPr>
          <p:spPr bwMode="auto">
            <a:xfrm>
              <a:off x="1452" y="3113"/>
              <a:ext cx="67" cy="69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6106" name="Oval 24"/>
            <p:cNvSpPr>
              <a:spLocks noChangeAspect="1" noChangeArrowheads="1"/>
            </p:cNvSpPr>
            <p:nvPr/>
          </p:nvSpPr>
          <p:spPr bwMode="auto">
            <a:xfrm>
              <a:off x="2344" y="3113"/>
              <a:ext cx="68" cy="69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6107" name="Oval 25"/>
            <p:cNvSpPr>
              <a:spLocks noChangeAspect="1" noChangeArrowheads="1"/>
            </p:cNvSpPr>
            <p:nvPr/>
          </p:nvSpPr>
          <p:spPr bwMode="auto">
            <a:xfrm>
              <a:off x="1452" y="4055"/>
              <a:ext cx="67" cy="69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6108" name="Oval 27"/>
            <p:cNvSpPr>
              <a:spLocks noChangeAspect="1" noChangeArrowheads="1"/>
            </p:cNvSpPr>
            <p:nvPr/>
          </p:nvSpPr>
          <p:spPr bwMode="auto">
            <a:xfrm>
              <a:off x="2344" y="4055"/>
              <a:ext cx="68" cy="69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0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0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0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0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0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0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701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D6FDA4B-CFB7-48F1-BCBD-A63A871E92EB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</a:t>
            </a:r>
          </a:p>
        </p:txBody>
      </p:sp>
      <p:sp>
        <p:nvSpPr>
          <p:cNvPr id="170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341438"/>
            <a:ext cx="8064500" cy="49641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）由于规定任意结点</a:t>
            </a:r>
            <a:r>
              <a:rPr lang="en-US" altLang="zh-CN" smtClean="0"/>
              <a:t>i</a:t>
            </a:r>
            <a:r>
              <a:rPr lang="zh-CN" altLang="en-US" smtClean="0"/>
              <a:t>与他自身之间一定有路，因此</a:t>
            </a:r>
            <a:r>
              <a:rPr lang="en-US" altLang="zh-CN" smtClean="0"/>
              <a:t>&lt;i,i&gt;∈R</a:t>
            </a:r>
            <a:r>
              <a:rPr lang="zh-CN" altLang="en-US" smtClean="0"/>
              <a:t>，即</a:t>
            </a:r>
            <a:r>
              <a:rPr lang="en-US" altLang="zh-CN" smtClean="0">
                <a:solidFill>
                  <a:srgbClr val="0000CC"/>
                </a:solidFill>
              </a:rPr>
              <a:t>R</a:t>
            </a:r>
            <a:r>
              <a:rPr lang="zh-CN" altLang="en-US" smtClean="0">
                <a:solidFill>
                  <a:srgbClr val="0000CC"/>
                </a:solidFill>
              </a:rPr>
              <a:t>具有自反性</a:t>
            </a:r>
            <a:r>
              <a:rPr lang="zh-CN" altLang="en-US" smtClean="0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）若</a:t>
            </a:r>
            <a:r>
              <a:rPr lang="en-US" altLang="zh-CN" smtClean="0"/>
              <a:t>&lt;i,j&gt;∈R</a:t>
            </a:r>
            <a:r>
              <a:rPr lang="zh-CN" altLang="en-US" smtClean="0"/>
              <a:t>，则两个结点</a:t>
            </a:r>
            <a:r>
              <a:rPr lang="en-US" altLang="zh-CN" smtClean="0"/>
              <a:t>i</a:t>
            </a:r>
            <a:r>
              <a:rPr lang="zh-CN" altLang="en-US" smtClean="0"/>
              <a:t>和</a:t>
            </a:r>
            <a:r>
              <a:rPr lang="en-US" altLang="zh-CN" smtClean="0"/>
              <a:t>j</a:t>
            </a:r>
            <a:r>
              <a:rPr lang="zh-CN" altLang="en-US" smtClean="0"/>
              <a:t>之间存在路，当然也存在</a:t>
            </a:r>
            <a:r>
              <a:rPr lang="en-US" altLang="zh-CN" smtClean="0"/>
              <a:t>j</a:t>
            </a:r>
            <a:r>
              <a:rPr lang="zh-CN" altLang="en-US" smtClean="0"/>
              <a:t>和</a:t>
            </a:r>
            <a:r>
              <a:rPr lang="en-US" altLang="zh-CN" smtClean="0"/>
              <a:t>i</a:t>
            </a:r>
            <a:r>
              <a:rPr lang="zh-CN" altLang="en-US" smtClean="0"/>
              <a:t>之间的路，所以</a:t>
            </a:r>
            <a:r>
              <a:rPr lang="en-US" altLang="zh-CN" smtClean="0"/>
              <a:t>&lt;j,i&gt;∈R</a:t>
            </a:r>
            <a:r>
              <a:rPr lang="zh-CN" altLang="en-US" smtClean="0"/>
              <a:t>，即</a:t>
            </a:r>
            <a:r>
              <a:rPr lang="en-US" altLang="zh-CN" smtClean="0">
                <a:solidFill>
                  <a:srgbClr val="0000CC"/>
                </a:solidFill>
              </a:rPr>
              <a:t>R</a:t>
            </a:r>
            <a:r>
              <a:rPr lang="zh-CN" altLang="en-US" smtClean="0">
                <a:solidFill>
                  <a:srgbClr val="0000CC"/>
                </a:solidFill>
              </a:rPr>
              <a:t>具有对称性</a:t>
            </a:r>
            <a:r>
              <a:rPr lang="zh-CN" altLang="en-US" smtClean="0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）若</a:t>
            </a:r>
            <a:r>
              <a:rPr lang="en-US" altLang="zh-CN" smtClean="0"/>
              <a:t>&lt;i,j&gt;∈R</a:t>
            </a:r>
            <a:r>
              <a:rPr lang="zh-CN" altLang="en-US" smtClean="0"/>
              <a:t>，</a:t>
            </a:r>
            <a:r>
              <a:rPr lang="en-US" altLang="zh-CN" smtClean="0"/>
              <a:t>&lt;j,k&gt;∈R</a:t>
            </a:r>
            <a:r>
              <a:rPr lang="zh-CN" altLang="en-US" smtClean="0"/>
              <a:t>，则结点</a:t>
            </a:r>
            <a:r>
              <a:rPr lang="en-US" altLang="zh-CN" smtClean="0"/>
              <a:t>i</a:t>
            </a:r>
            <a:r>
              <a:rPr lang="zh-CN" altLang="en-US" smtClean="0"/>
              <a:t>和</a:t>
            </a:r>
            <a:r>
              <a:rPr lang="en-US" altLang="zh-CN" smtClean="0"/>
              <a:t>j</a:t>
            </a:r>
            <a:r>
              <a:rPr lang="zh-CN" altLang="en-US" smtClean="0"/>
              <a:t>之间有路，</a:t>
            </a:r>
            <a:r>
              <a:rPr lang="en-US" altLang="zh-CN" smtClean="0"/>
              <a:t>j</a:t>
            </a:r>
            <a:r>
              <a:rPr lang="zh-CN" altLang="en-US" smtClean="0"/>
              <a:t>和</a:t>
            </a:r>
            <a:r>
              <a:rPr lang="en-US" altLang="zh-CN" smtClean="0"/>
              <a:t>k</a:t>
            </a:r>
            <a:r>
              <a:rPr lang="zh-CN" altLang="en-US" smtClean="0"/>
              <a:t>之间也有路，从而</a:t>
            </a:r>
            <a:r>
              <a:rPr lang="en-US" altLang="zh-CN" smtClean="0"/>
              <a:t>i</a:t>
            </a:r>
            <a:r>
              <a:rPr lang="zh-CN" altLang="en-US" smtClean="0"/>
              <a:t>到</a:t>
            </a:r>
            <a:r>
              <a:rPr lang="en-US" altLang="zh-CN" smtClean="0"/>
              <a:t>k</a:t>
            </a:r>
            <a:r>
              <a:rPr lang="zh-CN" altLang="en-US" smtClean="0"/>
              <a:t>之间存在经过</a:t>
            </a:r>
            <a:r>
              <a:rPr lang="en-US" altLang="zh-CN" smtClean="0"/>
              <a:t>j</a:t>
            </a:r>
            <a:r>
              <a:rPr lang="zh-CN" altLang="en-US" smtClean="0"/>
              <a:t>的路，即有</a:t>
            </a:r>
            <a:r>
              <a:rPr lang="en-US" altLang="zh-CN" smtClean="0"/>
              <a:t>&lt;i,k&gt;∈R</a:t>
            </a:r>
            <a:r>
              <a:rPr lang="zh-CN" altLang="en-US" smtClean="0"/>
              <a:t>，因此得到</a:t>
            </a:r>
            <a:r>
              <a:rPr lang="en-US" altLang="zh-CN" smtClean="0">
                <a:solidFill>
                  <a:srgbClr val="0000CC"/>
                </a:solidFill>
              </a:rPr>
              <a:t>R</a:t>
            </a:r>
            <a:r>
              <a:rPr lang="zh-CN" altLang="en-US" smtClean="0">
                <a:solidFill>
                  <a:srgbClr val="0000CC"/>
                </a:solidFill>
              </a:rPr>
              <a:t>具有传递性。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由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(2)</a:t>
            </a:r>
            <a:r>
              <a:rPr lang="zh-CN" altLang="en-US" smtClean="0">
                <a:solidFill>
                  <a:srgbClr val="FF0000"/>
                </a:solidFill>
              </a:rPr>
              <a:t>和</a:t>
            </a:r>
            <a:r>
              <a:rPr lang="en-US" altLang="zh-CN" smtClean="0">
                <a:solidFill>
                  <a:srgbClr val="FF0000"/>
                </a:solidFill>
              </a:rPr>
              <a:t>(3)</a:t>
            </a:r>
            <a:r>
              <a:rPr lang="zh-CN" altLang="en-US" smtClean="0">
                <a:solidFill>
                  <a:srgbClr val="FF0000"/>
                </a:solidFill>
              </a:rPr>
              <a:t>知，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zh-CN" altLang="en-US" smtClean="0">
                <a:solidFill>
                  <a:srgbClr val="FF0000"/>
                </a:solidFill>
              </a:rPr>
              <a:t>是等价关系。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0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0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0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0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0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0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803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14C55E9-2952-4762-A539-32B0196DDBA0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08113"/>
            <a:ext cx="8064500" cy="29987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CC"/>
                </a:solidFill>
              </a:rPr>
              <a:t>于是所有不同的等价类为：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[1]</a:t>
            </a:r>
            <a:r>
              <a:rPr lang="en-US" altLang="zh-CN" baseline="-25000" smtClean="0"/>
              <a:t>R</a:t>
            </a:r>
            <a:r>
              <a:rPr lang="en-US" altLang="zh-CN" smtClean="0"/>
              <a:t>={1,2,3,4}</a:t>
            </a:r>
            <a:r>
              <a:rPr lang="zh-CN" altLang="en-US" smtClean="0"/>
              <a:t>，</a:t>
            </a:r>
            <a:r>
              <a:rPr lang="en-US" altLang="zh-CN" smtClean="0"/>
              <a:t>[5]</a:t>
            </a:r>
            <a:r>
              <a:rPr lang="en-US" altLang="zh-CN" baseline="-25000" smtClean="0"/>
              <a:t>R</a:t>
            </a:r>
            <a:r>
              <a:rPr lang="en-US" altLang="zh-CN" smtClean="0"/>
              <a:t>={5,6,7}</a:t>
            </a:r>
            <a:r>
              <a:rPr lang="zh-CN" altLang="en-US" smtClean="0"/>
              <a:t>，</a:t>
            </a:r>
            <a:r>
              <a:rPr lang="en-US" altLang="zh-CN" smtClean="0"/>
              <a:t>[8]</a:t>
            </a:r>
            <a:r>
              <a:rPr lang="en-US" altLang="zh-CN" baseline="-25000" smtClean="0"/>
              <a:t>R</a:t>
            </a:r>
            <a:r>
              <a:rPr lang="en-US" altLang="zh-CN" smtClean="0"/>
              <a:t>={8}</a:t>
            </a:r>
            <a:r>
              <a:rPr lang="zh-CN" altLang="en-US" smtClean="0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根据定理</a:t>
            </a:r>
            <a:r>
              <a:rPr lang="en-US" altLang="zh-CN" smtClean="0"/>
              <a:t>7.2.2</a:t>
            </a:r>
            <a:r>
              <a:rPr lang="zh-CN" altLang="en-US" smtClean="0"/>
              <a:t>知，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A/R={[1]</a:t>
            </a:r>
            <a:r>
              <a:rPr lang="en-US" altLang="zh-CN" baseline="-25000" smtClean="0">
                <a:solidFill>
                  <a:srgbClr val="FF0000"/>
                </a:solidFill>
              </a:rPr>
              <a:t>R</a:t>
            </a:r>
            <a:r>
              <a:rPr lang="en-US" altLang="zh-CN" smtClean="0">
                <a:solidFill>
                  <a:srgbClr val="FF0000"/>
                </a:solidFill>
              </a:rPr>
              <a:t>,[5]</a:t>
            </a:r>
            <a:r>
              <a:rPr lang="en-US" altLang="zh-CN" baseline="-25000" smtClean="0">
                <a:solidFill>
                  <a:srgbClr val="FF0000"/>
                </a:solidFill>
              </a:rPr>
              <a:t>R</a:t>
            </a:r>
            <a:r>
              <a:rPr lang="en-US" altLang="zh-CN" smtClean="0">
                <a:solidFill>
                  <a:srgbClr val="FF0000"/>
                </a:solidFill>
              </a:rPr>
              <a:t>,[8]</a:t>
            </a:r>
            <a:r>
              <a:rPr lang="en-US" altLang="zh-CN" baseline="-25000" smtClean="0">
                <a:solidFill>
                  <a:srgbClr val="FF0000"/>
                </a:solidFill>
              </a:rPr>
              <a:t>R</a:t>
            </a:r>
            <a:r>
              <a:rPr lang="en-US" altLang="zh-CN" smtClean="0">
                <a:solidFill>
                  <a:srgbClr val="FF0000"/>
                </a:solidFill>
              </a:rPr>
              <a:t>}={{1,2,3,4},{5,6,7},{8}}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就是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的一个划分。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DD3D7EE-A91C-4105-ADA8-A786D388DD8D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7.2.12</a:t>
            </a:r>
            <a:endParaRPr lang="zh-CN" altLang="en-US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43656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信息检索系统中的信息有</a:t>
            </a:r>
            <a:r>
              <a:rPr lang="en-US" altLang="zh-CN" smtClean="0">
                <a:solidFill>
                  <a:srgbClr val="FF0000"/>
                </a:solidFill>
              </a:rPr>
              <a:t>{</a:t>
            </a:r>
            <a:r>
              <a:rPr lang="zh-CN" altLang="en-US" smtClean="0">
                <a:solidFill>
                  <a:srgbClr val="FF0000"/>
                </a:solidFill>
              </a:rPr>
              <a:t>离散数学，高等数学，计算机操作系统，计算机网络，数据结构，编译原理，软件工程，计算机组成原理</a:t>
            </a:r>
            <a:r>
              <a:rPr lang="en-US" altLang="zh-CN" smtClean="0">
                <a:solidFill>
                  <a:srgbClr val="FF0000"/>
                </a:solidFill>
              </a:rPr>
              <a:t>}</a:t>
            </a:r>
            <a:r>
              <a:rPr lang="zh-CN" altLang="en-US" smtClean="0"/>
              <a:t>。试给该信息检索系统指定三种不同的划分。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CC"/>
                </a:solidFill>
              </a:rPr>
              <a:t>解 </a:t>
            </a:r>
            <a:r>
              <a:rPr lang="zh-CN" altLang="en-US" smtClean="0"/>
              <a:t>设</a:t>
            </a:r>
            <a:r>
              <a:rPr lang="en-US" altLang="zh-CN" smtClean="0"/>
              <a:t>A={</a:t>
            </a:r>
            <a:r>
              <a:rPr lang="zh-CN" altLang="en-US" smtClean="0"/>
              <a:t>离散数学，高等数学，计算机操作系统，计算机网络，数据结构，编译原理，软件工程，计算机组成原理</a:t>
            </a:r>
            <a:r>
              <a:rPr lang="en-US" altLang="zh-CN" smtClean="0"/>
              <a:t>}</a:t>
            </a:r>
            <a:r>
              <a:rPr lang="zh-CN" altLang="en-US" smtClean="0"/>
              <a:t>，则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D44FA76-0BA6-4434-B352-54774CCF577F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解（续）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317625"/>
            <a:ext cx="8893175" cy="513556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CC"/>
                </a:solidFill>
              </a:rPr>
              <a:t>划分</a:t>
            </a:r>
            <a:r>
              <a:rPr lang="en-US" altLang="zh-CN" smtClean="0">
                <a:solidFill>
                  <a:srgbClr val="0000CC"/>
                </a:solidFill>
              </a:rPr>
              <a:t>1</a:t>
            </a:r>
            <a:r>
              <a:rPr lang="zh-CN" altLang="en-US" smtClean="0">
                <a:solidFill>
                  <a:srgbClr val="0000CC"/>
                </a:solidFill>
              </a:rPr>
              <a:t>：含关键词离散数学，则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A={{</a:t>
            </a:r>
            <a:r>
              <a:rPr lang="zh-CN" altLang="en-US" smtClean="0"/>
              <a:t>离散数学</a:t>
            </a:r>
            <a:r>
              <a:rPr lang="en-US" altLang="zh-CN" smtClean="0"/>
              <a:t>},{</a:t>
            </a:r>
            <a:r>
              <a:rPr lang="zh-CN" altLang="en-US" smtClean="0"/>
              <a:t>高等数学</a:t>
            </a:r>
            <a:r>
              <a:rPr lang="en-US" altLang="zh-CN" smtClean="0"/>
              <a:t>,</a:t>
            </a:r>
            <a:r>
              <a:rPr lang="zh-CN" altLang="en-US" smtClean="0"/>
              <a:t>计算机操作系统</a:t>
            </a:r>
            <a:r>
              <a:rPr lang="en-US" altLang="zh-CN" smtClean="0"/>
              <a:t>,</a:t>
            </a:r>
            <a:r>
              <a:rPr lang="zh-CN" altLang="en-US" smtClean="0"/>
              <a:t>计算机网络</a:t>
            </a:r>
            <a:r>
              <a:rPr lang="en-US" altLang="zh-CN" smtClean="0"/>
              <a:t>,</a:t>
            </a:r>
            <a:r>
              <a:rPr lang="zh-CN" altLang="en-US" smtClean="0"/>
              <a:t>数据结构</a:t>
            </a:r>
            <a:r>
              <a:rPr lang="en-US" altLang="zh-CN" smtClean="0"/>
              <a:t>,</a:t>
            </a:r>
            <a:r>
              <a:rPr lang="zh-CN" altLang="en-US" smtClean="0"/>
              <a:t>编译原理</a:t>
            </a:r>
            <a:r>
              <a:rPr lang="en-US" altLang="zh-CN" smtClean="0"/>
              <a:t>,</a:t>
            </a:r>
            <a:r>
              <a:rPr lang="zh-CN" altLang="en-US" smtClean="0"/>
              <a:t>软件工程</a:t>
            </a:r>
            <a:r>
              <a:rPr lang="en-US" altLang="zh-CN" smtClean="0"/>
              <a:t>,</a:t>
            </a:r>
            <a:r>
              <a:rPr lang="zh-CN" altLang="en-US" smtClean="0"/>
              <a:t>计算机组成原理</a:t>
            </a:r>
            <a:r>
              <a:rPr lang="en-US" altLang="zh-CN" smtClean="0"/>
              <a:t>}}</a:t>
            </a:r>
            <a:r>
              <a:rPr lang="zh-CN" altLang="en-US" smtClean="0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划分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：含关键词数学，则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A={{</a:t>
            </a:r>
            <a:r>
              <a:rPr lang="zh-CN" altLang="en-US" smtClean="0"/>
              <a:t>离散数学</a:t>
            </a:r>
            <a:r>
              <a:rPr lang="en-US" altLang="zh-CN" smtClean="0"/>
              <a:t>,</a:t>
            </a:r>
            <a:r>
              <a:rPr lang="zh-CN" altLang="en-US" smtClean="0"/>
              <a:t>高等数学</a:t>
            </a:r>
            <a:r>
              <a:rPr lang="en-US" altLang="zh-CN" smtClean="0"/>
              <a:t>},{</a:t>
            </a:r>
            <a:r>
              <a:rPr lang="zh-CN" altLang="en-US" smtClean="0"/>
              <a:t>计算机操作系统</a:t>
            </a:r>
            <a:r>
              <a:rPr lang="en-US" altLang="zh-CN" smtClean="0"/>
              <a:t>,</a:t>
            </a:r>
            <a:r>
              <a:rPr lang="zh-CN" altLang="en-US" smtClean="0"/>
              <a:t>计算机网络</a:t>
            </a:r>
            <a:r>
              <a:rPr lang="en-US" altLang="zh-CN" smtClean="0"/>
              <a:t>,</a:t>
            </a:r>
            <a:r>
              <a:rPr lang="zh-CN" altLang="en-US" smtClean="0"/>
              <a:t>数据结构</a:t>
            </a:r>
            <a:r>
              <a:rPr lang="en-US" altLang="zh-CN" smtClean="0"/>
              <a:t>,</a:t>
            </a:r>
            <a:r>
              <a:rPr lang="zh-CN" altLang="en-US" smtClean="0"/>
              <a:t>编译原理</a:t>
            </a:r>
            <a:r>
              <a:rPr lang="en-US" altLang="zh-CN" smtClean="0"/>
              <a:t>,</a:t>
            </a:r>
            <a:r>
              <a:rPr lang="zh-CN" altLang="en-US" smtClean="0"/>
              <a:t>软件工程</a:t>
            </a:r>
            <a:r>
              <a:rPr lang="en-US" altLang="zh-CN" smtClean="0"/>
              <a:t>,</a:t>
            </a:r>
            <a:r>
              <a:rPr lang="zh-CN" altLang="en-US" smtClean="0"/>
              <a:t>计算机组成原理</a:t>
            </a:r>
            <a:r>
              <a:rPr lang="en-US" altLang="zh-CN" smtClean="0"/>
              <a:t>}}</a:t>
            </a:r>
            <a:r>
              <a:rPr lang="zh-CN" altLang="en-US" smtClean="0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CC"/>
                </a:solidFill>
              </a:rPr>
              <a:t>划分</a:t>
            </a:r>
            <a:r>
              <a:rPr lang="en-US" altLang="zh-CN" smtClean="0">
                <a:solidFill>
                  <a:srgbClr val="0000CC"/>
                </a:solidFill>
              </a:rPr>
              <a:t>3</a:t>
            </a:r>
            <a:r>
              <a:rPr lang="zh-CN" altLang="en-US" smtClean="0">
                <a:solidFill>
                  <a:srgbClr val="0000CC"/>
                </a:solidFill>
              </a:rPr>
              <a:t>：含关键词计算机，则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A={{</a:t>
            </a:r>
            <a:r>
              <a:rPr lang="zh-CN" altLang="en-US" smtClean="0"/>
              <a:t>离散数学，数据结构</a:t>
            </a:r>
            <a:r>
              <a:rPr lang="en-US" altLang="zh-CN" smtClean="0"/>
              <a:t>,</a:t>
            </a:r>
            <a:r>
              <a:rPr lang="zh-CN" altLang="en-US" smtClean="0"/>
              <a:t>编译原理</a:t>
            </a:r>
            <a:r>
              <a:rPr lang="en-US" altLang="zh-CN" smtClean="0"/>
              <a:t>,</a:t>
            </a:r>
            <a:r>
              <a:rPr lang="zh-CN" altLang="en-US" smtClean="0"/>
              <a:t>软件工程</a:t>
            </a:r>
            <a:r>
              <a:rPr lang="en-US" altLang="zh-CN" smtClean="0"/>
              <a:t>,</a:t>
            </a:r>
            <a:r>
              <a:rPr lang="zh-CN" altLang="en-US" smtClean="0"/>
              <a:t>高等数学</a:t>
            </a:r>
            <a:r>
              <a:rPr lang="en-US" altLang="zh-CN" smtClean="0"/>
              <a:t>},{</a:t>
            </a:r>
            <a:r>
              <a:rPr lang="zh-CN" altLang="en-US" smtClean="0"/>
              <a:t>计算机操作系统</a:t>
            </a:r>
            <a:r>
              <a:rPr lang="en-US" altLang="zh-CN" smtClean="0"/>
              <a:t>,</a:t>
            </a:r>
            <a:r>
              <a:rPr lang="zh-CN" altLang="en-US" smtClean="0"/>
              <a:t>计算机网络</a:t>
            </a:r>
            <a:r>
              <a:rPr lang="en-US" altLang="zh-CN" smtClean="0"/>
              <a:t>,</a:t>
            </a:r>
            <a:r>
              <a:rPr lang="zh-CN" altLang="en-US" smtClean="0"/>
              <a:t>计算机组成原理</a:t>
            </a:r>
            <a:r>
              <a:rPr lang="en-US" altLang="zh-CN" smtClean="0"/>
              <a:t>}}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F1D13E8-D086-4C6F-9947-DB80FC685765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总结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848600" cy="3425825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熟记等价关系的定义；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利用等价关系的定义证明一个关系是等价关系；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给定</a:t>
            </a:r>
            <a:r>
              <a:rPr lang="en-US" altLang="zh-CN" smtClean="0"/>
              <a:t>A</a:t>
            </a:r>
            <a:r>
              <a:rPr lang="zh-CN" altLang="en-US" smtClean="0"/>
              <a:t>上的等价关系</a:t>
            </a:r>
            <a:r>
              <a:rPr lang="en-US" altLang="zh-CN" smtClean="0"/>
              <a:t>R</a:t>
            </a:r>
            <a:r>
              <a:rPr lang="zh-CN" altLang="en-US" smtClean="0"/>
              <a:t>，会求所有的等价类和商集</a:t>
            </a:r>
            <a:r>
              <a:rPr lang="en-US" altLang="zh-CN" smtClean="0"/>
              <a:t>A/R</a:t>
            </a:r>
            <a:r>
              <a:rPr lang="zh-CN" altLang="en-US" smtClean="0"/>
              <a:t>；并求出对应的集合的划分；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给定集合</a:t>
            </a:r>
            <a:r>
              <a:rPr lang="en-US" altLang="zh-CN" smtClean="0"/>
              <a:t>A</a:t>
            </a:r>
            <a:r>
              <a:rPr lang="zh-CN" altLang="en-US" smtClean="0"/>
              <a:t>上的划分，会求对应的等价类。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3DF4AD6-A6E6-403A-A01A-7322709AA79C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判定下列关系具有哪些性质</a:t>
            </a:r>
          </a:p>
        </p:txBody>
      </p:sp>
      <p:sp>
        <p:nvSpPr>
          <p:cNvPr id="171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341438"/>
            <a:ext cx="7924800" cy="2400300"/>
          </a:xfrm>
        </p:spPr>
        <p:txBody>
          <a:bodyPr/>
          <a:lstStyle/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00FF"/>
                </a:solidFill>
              </a:rPr>
              <a:t>对任何非空集合</a:t>
            </a:r>
            <a:r>
              <a:rPr lang="en-US" altLang="zh-CN" smtClean="0">
                <a:solidFill>
                  <a:srgbClr val="0000FF"/>
                </a:solidFill>
              </a:rPr>
              <a:t>A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en-US" altLang="zh-CN" smtClean="0">
                <a:solidFill>
                  <a:srgbClr val="0000FF"/>
                </a:solidFill>
              </a:rPr>
              <a:t>A</a:t>
            </a:r>
            <a:r>
              <a:rPr lang="zh-CN" altLang="en-US" smtClean="0">
                <a:solidFill>
                  <a:srgbClr val="0000FF"/>
                </a:solidFill>
              </a:rPr>
              <a:t>上的恒等关系；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00FF"/>
                </a:solidFill>
              </a:rPr>
              <a:t>多边形的</a:t>
            </a:r>
            <a:r>
              <a:rPr lang="zh-CN" altLang="en-US" smtClean="0">
                <a:solidFill>
                  <a:srgbClr val="0000FF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</a:rPr>
              <a:t>相似关系</a:t>
            </a:r>
            <a:r>
              <a:rPr lang="zh-CN" altLang="en-US" smtClean="0">
                <a:solidFill>
                  <a:srgbClr val="0000FF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</a:rPr>
              <a:t>、</a:t>
            </a:r>
            <a:r>
              <a:rPr lang="zh-CN" altLang="en-US" smtClean="0">
                <a:solidFill>
                  <a:srgbClr val="0000FF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</a:rPr>
              <a:t>全等关系</a:t>
            </a:r>
            <a:r>
              <a:rPr lang="zh-CN" altLang="en-US" smtClean="0">
                <a:solidFill>
                  <a:srgbClr val="0000FF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</a:rPr>
              <a:t>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00FF"/>
                </a:solidFill>
              </a:rPr>
              <a:t>集合</a:t>
            </a:r>
            <a:r>
              <a:rPr lang="en-US" altLang="zh-CN" smtClean="0">
                <a:solidFill>
                  <a:srgbClr val="0000FF"/>
                </a:solidFill>
              </a:rPr>
              <a:t>A</a:t>
            </a:r>
            <a:r>
              <a:rPr lang="zh-CN" altLang="en-US" smtClean="0">
                <a:solidFill>
                  <a:srgbClr val="0000FF"/>
                </a:solidFill>
              </a:rPr>
              <a:t>的幂集</a:t>
            </a:r>
            <a:r>
              <a:rPr lang="en-US" altLang="zh-CN" smtClean="0">
                <a:solidFill>
                  <a:srgbClr val="0000FF"/>
                </a:solidFill>
              </a:rPr>
              <a:t>P</a:t>
            </a:r>
            <a:r>
              <a:rPr lang="en-US" altLang="en-US" noProof="1" smtClean="0">
                <a:solidFill>
                  <a:srgbClr val="0000FF"/>
                </a:solidFill>
              </a:rPr>
              <a:t>(</a:t>
            </a:r>
            <a:r>
              <a:rPr lang="en-US" altLang="zh-CN" noProof="1" smtClean="0">
                <a:solidFill>
                  <a:srgbClr val="0000FF"/>
                </a:solidFill>
              </a:rPr>
              <a:t>A)</a:t>
            </a:r>
            <a:r>
              <a:rPr lang="zh-CN" altLang="en-US" noProof="1" smtClean="0">
                <a:solidFill>
                  <a:srgbClr val="0000FF"/>
                </a:solidFill>
              </a:rPr>
              <a:t>上定义</a:t>
            </a:r>
            <a:r>
              <a:rPr lang="zh-CN" altLang="zh-CN" noProof="1" smtClean="0">
                <a:solidFill>
                  <a:srgbClr val="0000FF"/>
                </a:solidFill>
              </a:rPr>
              <a:t>的</a:t>
            </a:r>
            <a:r>
              <a:rPr lang="zh-CN" altLang="en-US" smtClean="0">
                <a:solidFill>
                  <a:srgbClr val="0000FF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</a:rPr>
              <a:t>包含关系</a:t>
            </a:r>
            <a:r>
              <a:rPr lang="zh-CN" altLang="en-US" smtClean="0">
                <a:solidFill>
                  <a:srgbClr val="0000FF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</a:rPr>
              <a:t>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00FF"/>
                </a:solidFill>
              </a:rPr>
              <a:t>集合</a:t>
            </a:r>
            <a:r>
              <a:rPr lang="en-US" altLang="zh-CN" smtClean="0">
                <a:solidFill>
                  <a:srgbClr val="0000FF"/>
                </a:solidFill>
              </a:rPr>
              <a:t>A</a:t>
            </a:r>
            <a:r>
              <a:rPr lang="zh-CN" altLang="en-US" smtClean="0">
                <a:solidFill>
                  <a:srgbClr val="0000FF"/>
                </a:solidFill>
              </a:rPr>
              <a:t>的幂集</a:t>
            </a:r>
            <a:r>
              <a:rPr lang="en-US" altLang="zh-CN" smtClean="0">
                <a:solidFill>
                  <a:srgbClr val="0000FF"/>
                </a:solidFill>
              </a:rPr>
              <a:t>P</a:t>
            </a:r>
            <a:r>
              <a:rPr lang="en-US" altLang="en-US" noProof="1" smtClean="0">
                <a:solidFill>
                  <a:srgbClr val="0000FF"/>
                </a:solidFill>
              </a:rPr>
              <a:t>(</a:t>
            </a:r>
            <a:r>
              <a:rPr lang="en-US" altLang="zh-CN" noProof="1" smtClean="0">
                <a:solidFill>
                  <a:srgbClr val="0000FF"/>
                </a:solidFill>
              </a:rPr>
              <a:t>A)</a:t>
            </a:r>
            <a:r>
              <a:rPr lang="zh-CN" altLang="en-US" noProof="1" smtClean="0">
                <a:solidFill>
                  <a:srgbClr val="0000FF"/>
                </a:solidFill>
              </a:rPr>
              <a:t>上定义</a:t>
            </a:r>
            <a:r>
              <a:rPr lang="zh-CN" altLang="zh-CN" noProof="1" smtClean="0">
                <a:solidFill>
                  <a:srgbClr val="0000FF"/>
                </a:solidFill>
              </a:rPr>
              <a:t>的</a:t>
            </a:r>
            <a:r>
              <a:rPr lang="zh-CN" altLang="en-US" smtClean="0">
                <a:solidFill>
                  <a:srgbClr val="0000FF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</a:rPr>
              <a:t>真包含关系</a:t>
            </a:r>
            <a:r>
              <a:rPr lang="zh-CN" altLang="en-US" smtClean="0">
                <a:solidFill>
                  <a:srgbClr val="0000FF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1713156" name="Rectangle 4"/>
          <p:cNvSpPr>
            <a:spLocks noChangeArrowheads="1"/>
          </p:cNvSpPr>
          <p:nvPr/>
        </p:nvSpPr>
        <p:spPr bwMode="auto">
          <a:xfrm>
            <a:off x="684213" y="4076700"/>
            <a:ext cx="7100887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zh-CN" altLang="en-US" sz="2800" b="1">
                <a:solidFill>
                  <a:srgbClr val="800080"/>
                </a:solidFill>
                <a:latin typeface="黑体" pitchFamily="2" charset="-122"/>
                <a:ea typeface="黑体" pitchFamily="2" charset="-122"/>
              </a:rPr>
              <a:t>解：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都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具有</a:t>
            </a:r>
            <a:r>
              <a:rPr kumimoji="1"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自反性，对称性和传递性，是等价关系；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zh-CN" altLang="en-US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  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具有</a:t>
            </a:r>
            <a:r>
              <a:rPr kumimoji="1" lang="zh-CN" altLang="en-US" sz="2800" b="1" i="1" u="sng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自反性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，反对称性和传递性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；</a:t>
            </a:r>
            <a:endParaRPr kumimoji="1" lang="zh-CN" altLang="en-US" sz="2800" b="1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zh-CN" altLang="en-US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4  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具有</a:t>
            </a:r>
            <a:r>
              <a:rPr kumimoji="1" lang="zh-CN" altLang="en-US" sz="2800" b="1" i="1" u="sng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反自反性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反对称性和传递性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1713157" name="AutoShape 5"/>
          <p:cNvSpPr>
            <a:spLocks noChangeArrowheads="1"/>
          </p:cNvSpPr>
          <p:nvPr/>
        </p:nvSpPr>
        <p:spPr bwMode="auto">
          <a:xfrm>
            <a:off x="7100888" y="2511425"/>
            <a:ext cx="1792287" cy="1589088"/>
          </a:xfrm>
          <a:prstGeom prst="cloudCallout">
            <a:avLst>
              <a:gd name="adj1" fmla="val -186491"/>
              <a:gd name="adj2" fmla="val 12113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偏序关系</a:t>
            </a:r>
          </a:p>
        </p:txBody>
      </p:sp>
      <p:sp>
        <p:nvSpPr>
          <p:cNvPr id="1713158" name="AutoShape 6"/>
          <p:cNvSpPr>
            <a:spLocks noChangeArrowheads="1"/>
          </p:cNvSpPr>
          <p:nvPr/>
        </p:nvSpPr>
        <p:spPr bwMode="auto">
          <a:xfrm>
            <a:off x="7294563" y="4670425"/>
            <a:ext cx="1598612" cy="1279525"/>
          </a:xfrm>
          <a:prstGeom prst="cloudCallout">
            <a:avLst>
              <a:gd name="adj1" fmla="val -72144"/>
              <a:gd name="adj2" fmla="val 55708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拟序关系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3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3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3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3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13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13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13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13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13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13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3155" grpId="0" build="p" autoUpdateAnimBg="0"/>
      <p:bldP spid="1713156" grpId="0" build="p" autoUpdateAnimBg="0"/>
      <p:bldP spid="1713157" grpId="0" animBg="1" autoUpdateAnimBg="0"/>
      <p:bldP spid="1713158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B87F0F0-BA7B-4C4B-82C9-70923C011E52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7.3 </a:t>
            </a:r>
            <a:r>
              <a:rPr lang="zh-CN" altLang="en-US" smtClean="0"/>
              <a:t>次序关系</a:t>
            </a:r>
          </a:p>
        </p:txBody>
      </p:sp>
      <p:sp>
        <p:nvSpPr>
          <p:cNvPr id="171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470693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/>
              <a:t>拍摄一张室内闪光灯照片，需要完成如下任务：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rgbClr val="0000CC"/>
                </a:solidFill>
              </a:rPr>
              <a:t>	1</a:t>
            </a:r>
            <a:r>
              <a:rPr lang="zh-CN" altLang="en-US">
                <a:solidFill>
                  <a:srgbClr val="0000CC"/>
                </a:solidFill>
              </a:rPr>
              <a:t>、打开镜头盖；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rgbClr val="0000CC"/>
                </a:solidFill>
              </a:rPr>
              <a:t>	2</a:t>
            </a:r>
            <a:r>
              <a:rPr lang="zh-CN" altLang="en-US">
                <a:solidFill>
                  <a:srgbClr val="0000CC"/>
                </a:solidFill>
              </a:rPr>
              <a:t>、照相机调焦；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rgbClr val="0000CC"/>
                </a:solidFill>
              </a:rPr>
              <a:t>	3</a:t>
            </a:r>
            <a:r>
              <a:rPr lang="zh-CN" altLang="en-US">
                <a:solidFill>
                  <a:srgbClr val="0000CC"/>
                </a:solidFill>
              </a:rPr>
              <a:t>、打开闪光灯；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rgbClr val="0000CC"/>
                </a:solidFill>
              </a:rPr>
              <a:t>	4</a:t>
            </a:r>
            <a:r>
              <a:rPr lang="zh-CN" altLang="en-US">
                <a:solidFill>
                  <a:srgbClr val="0000CC"/>
                </a:solidFill>
              </a:rPr>
              <a:t>、按下快门按钮。</a:t>
            </a:r>
            <a:r>
              <a:rPr lang="zh-CN" altLang="en-US"/>
              <a:t>	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>
                <a:solidFill>
                  <a:srgbClr val="FF0000"/>
                </a:solidFill>
              </a:rPr>
              <a:t>这些任务中有的必须在其他任务之前完成。</a:t>
            </a:r>
            <a:r>
              <a:rPr lang="zh-CN" altLang="en-US"/>
              <a:t>例如，任务</a:t>
            </a:r>
            <a:r>
              <a:rPr lang="en-US" altLang="zh-CN"/>
              <a:t>1</a:t>
            </a:r>
            <a:r>
              <a:rPr lang="zh-CN" altLang="en-US"/>
              <a:t>必须在任务</a:t>
            </a:r>
            <a:r>
              <a:rPr lang="en-US" altLang="zh-CN"/>
              <a:t>2</a:t>
            </a:r>
            <a:r>
              <a:rPr lang="zh-CN" altLang="en-US"/>
              <a:t>之前完成，任务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必须在任务</a:t>
            </a:r>
            <a:r>
              <a:rPr lang="en-US" altLang="zh-CN"/>
              <a:t>4</a:t>
            </a:r>
            <a:r>
              <a:rPr lang="zh-CN" altLang="en-US"/>
              <a:t>之前完成，即任务之间存在</a:t>
            </a:r>
            <a:r>
              <a:rPr lang="zh-CN" altLang="en-US">
                <a:latin typeface="宋体"/>
              </a:rPr>
              <a:t>“</a:t>
            </a:r>
            <a:r>
              <a:rPr lang="zh-CN" altLang="en-US"/>
              <a:t>先后</a:t>
            </a:r>
            <a:r>
              <a:rPr lang="zh-CN" altLang="en-US">
                <a:latin typeface="宋体"/>
              </a:rPr>
              <a:t>”</a:t>
            </a:r>
            <a:r>
              <a:rPr lang="zh-CN" altLang="en-US"/>
              <a:t>关系，即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次序关系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1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1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1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1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1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1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1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417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2AED971-212F-447F-B717-527D40A2ADCD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7.3.1 </a:t>
            </a:r>
            <a:r>
              <a:rPr lang="zh-CN" altLang="en-US" smtClean="0"/>
              <a:t>拟序关系</a:t>
            </a:r>
          </a:p>
        </p:txBody>
      </p:sp>
      <p:sp>
        <p:nvSpPr>
          <p:cNvPr id="171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420813"/>
            <a:ext cx="8243887" cy="27416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定义</a:t>
            </a:r>
            <a:r>
              <a:rPr lang="en-US" altLang="zh-CN" smtClean="0">
                <a:solidFill>
                  <a:srgbClr val="FF0000"/>
                </a:solidFill>
              </a:rPr>
              <a:t>7.3.1 </a:t>
            </a:r>
            <a:r>
              <a:rPr lang="zh-CN" altLang="en-US" smtClean="0"/>
              <a:t>设</a:t>
            </a:r>
            <a:r>
              <a:rPr lang="en-US" altLang="zh-CN" smtClean="0"/>
              <a:t>R</a:t>
            </a:r>
            <a:r>
              <a:rPr lang="zh-CN" altLang="en-US" smtClean="0"/>
              <a:t>是非空集合</a:t>
            </a:r>
            <a:r>
              <a:rPr lang="en-US" altLang="zh-CN" smtClean="0"/>
              <a:t>A</a:t>
            </a:r>
            <a:r>
              <a:rPr lang="zh-CN" altLang="en-US" smtClean="0"/>
              <a:t>上的关系，如果</a:t>
            </a:r>
            <a:r>
              <a:rPr lang="en-US" altLang="zh-CN" smtClean="0"/>
              <a:t>R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0000CC"/>
                </a:solidFill>
              </a:rPr>
              <a:t>反自反、反对称和传递的</a:t>
            </a:r>
            <a:r>
              <a:rPr lang="zh-CN" altLang="en-US" smtClean="0"/>
              <a:t>，则称</a:t>
            </a:r>
            <a:r>
              <a:rPr lang="en-US" altLang="zh-CN" smtClean="0"/>
              <a:t>R</a:t>
            </a:r>
            <a:r>
              <a:rPr lang="zh-CN" altLang="en-US" smtClean="0"/>
              <a:t>是</a:t>
            </a:r>
            <a:r>
              <a:rPr lang="en-US" altLang="zh-CN" smtClean="0">
                <a:solidFill>
                  <a:srgbClr val="800080"/>
                </a:solidFill>
              </a:rPr>
              <a:t>A</a:t>
            </a:r>
            <a:r>
              <a:rPr lang="zh-CN" altLang="en-US" smtClean="0">
                <a:solidFill>
                  <a:srgbClr val="800080"/>
                </a:solidFill>
              </a:rPr>
              <a:t>上的</a:t>
            </a:r>
            <a:r>
              <a:rPr lang="zh-CN" altLang="en-US" smtClean="0">
                <a:solidFill>
                  <a:srgbClr val="FF0000"/>
                </a:solidFill>
              </a:rPr>
              <a:t>拟序关系</a:t>
            </a:r>
            <a:r>
              <a:rPr lang="en-US" altLang="zh-CN" smtClean="0"/>
              <a:t>(Quasi-Order Relation)</a:t>
            </a:r>
            <a:r>
              <a:rPr lang="zh-CN" altLang="en-US" smtClean="0"/>
              <a:t>，简称</a:t>
            </a:r>
            <a:r>
              <a:rPr lang="zh-CN" altLang="en-US" smtClean="0">
                <a:solidFill>
                  <a:srgbClr val="0000CC"/>
                </a:solidFill>
              </a:rPr>
              <a:t>拟序</a:t>
            </a:r>
            <a:r>
              <a:rPr lang="zh-CN" altLang="en-US" smtClean="0"/>
              <a:t>，记为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>
                <a:solidFill>
                  <a:schemeClr val="accent1"/>
                </a:solidFill>
              </a:rPr>
              <a:t>＜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，读作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>
                <a:solidFill>
                  <a:srgbClr val="800080"/>
                </a:solidFill>
              </a:rPr>
              <a:t>小于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，并将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en-US" altLang="zh-CN" smtClean="0"/>
              <a:t>&lt;a,b&gt;∈</a:t>
            </a:r>
            <a:r>
              <a:rPr lang="zh-CN" altLang="en-US" smtClean="0"/>
              <a:t>＜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记为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en-US" altLang="zh-CN" smtClean="0"/>
              <a:t>a</a:t>
            </a:r>
            <a:r>
              <a:rPr lang="zh-CN" altLang="en-US" smtClean="0"/>
              <a:t>＜</a:t>
            </a:r>
            <a:r>
              <a:rPr lang="en-US" altLang="zh-CN" smtClean="0"/>
              <a:t>b</a:t>
            </a:r>
            <a:r>
              <a:rPr lang="en-US" altLang="zh-CN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序偶</a:t>
            </a:r>
            <a:r>
              <a:rPr lang="en-US" altLang="zh-CN" smtClean="0"/>
              <a:t>&lt;A,</a:t>
            </a:r>
            <a:r>
              <a:rPr lang="zh-CN" altLang="en-US" smtClean="0"/>
              <a:t>＜</a:t>
            </a:r>
            <a:r>
              <a:rPr lang="en-US" altLang="zh-CN" smtClean="0"/>
              <a:t>&gt;</a:t>
            </a:r>
            <a:r>
              <a:rPr lang="zh-CN" altLang="en-US" smtClean="0"/>
              <a:t>称为</a:t>
            </a:r>
            <a:r>
              <a:rPr lang="zh-CN" altLang="en-US" smtClean="0">
                <a:solidFill>
                  <a:schemeClr val="accent1"/>
                </a:solidFill>
              </a:rPr>
              <a:t>拟序集</a:t>
            </a:r>
            <a:r>
              <a:rPr lang="en-US" altLang="zh-CN" smtClean="0"/>
              <a:t>(Quasi-Order Set)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1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1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1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1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1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1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520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CF62BAF-6F65-40DC-8434-917FDE809895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由定义</a:t>
            </a:r>
            <a:r>
              <a:rPr lang="en-US" altLang="zh-CN" sz="3800" smtClean="0"/>
              <a:t>7.3.1</a:t>
            </a:r>
            <a:r>
              <a:rPr lang="zh-CN" altLang="en-US" sz="3800" smtClean="0"/>
              <a:t>知：</a:t>
            </a:r>
          </a:p>
        </p:txBody>
      </p:sp>
      <p:sp>
        <p:nvSpPr>
          <p:cNvPr id="171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03350"/>
            <a:ext cx="7694612" cy="3425825"/>
          </a:xfrm>
        </p:spPr>
        <p:txBody>
          <a:bodyPr/>
          <a:lstStyle/>
          <a:p>
            <a:pPr marL="533400" indent="-533400" eaLnBrk="1" hangingPunct="1">
              <a:spcBef>
                <a:spcPct val="3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 smtClean="0">
                <a:solidFill>
                  <a:srgbClr val="0000CC"/>
                </a:solidFill>
              </a:rPr>
              <a:t>R</a:t>
            </a:r>
            <a:r>
              <a:rPr lang="zh-CN" altLang="en-US" smtClean="0">
                <a:solidFill>
                  <a:srgbClr val="0000CC"/>
                </a:solidFill>
              </a:rPr>
              <a:t>是拟序关系 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mtClean="0"/>
              <a:t>R</a:t>
            </a:r>
            <a:r>
              <a:rPr lang="zh-CN" altLang="en-US" smtClean="0">
                <a:solidFill>
                  <a:srgbClr val="0000CC"/>
                </a:solidFill>
              </a:rPr>
              <a:t>同时具有反自反性和传递性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spcBef>
                <a:spcPct val="3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 smtClean="0"/>
              <a:t>R</a:t>
            </a:r>
            <a:r>
              <a:rPr lang="zh-CN" altLang="en-US" smtClean="0">
                <a:solidFill>
                  <a:srgbClr val="FF0000"/>
                </a:solidFill>
              </a:rPr>
              <a:t>不是拟序</a:t>
            </a:r>
            <a:r>
              <a:rPr lang="zh-CN" altLang="en-US" smtClean="0"/>
              <a:t>关系 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mtClean="0"/>
              <a:t>R</a:t>
            </a:r>
            <a:r>
              <a:rPr lang="zh-CN" altLang="en-US" smtClean="0">
                <a:solidFill>
                  <a:srgbClr val="FF0000"/>
                </a:solidFill>
              </a:rPr>
              <a:t>不具有反自反性或者传递性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spcBef>
                <a:spcPct val="3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拟序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＜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0000CC"/>
                </a:solidFill>
              </a:rPr>
              <a:t>逆关系</a:t>
            </a:r>
            <a:r>
              <a:rPr lang="zh-CN" altLang="en-US" smtClean="0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＜</a:t>
            </a:r>
            <a:r>
              <a:rPr lang="en-US" altLang="zh-CN" baseline="30000" smtClean="0"/>
              <a:t>-1</a:t>
            </a:r>
            <a:r>
              <a:rPr lang="en-US" altLang="zh-CN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也是拟序，用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＞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表示，读作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大于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62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30D0122-243E-4ED7-A17E-C1BAD346B6E9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7.2 </a:t>
            </a:r>
            <a:r>
              <a:rPr lang="zh-CN" altLang="en-US" smtClean="0"/>
              <a:t>等价关系</a:t>
            </a:r>
          </a:p>
        </p:txBody>
      </p:sp>
      <p:sp>
        <p:nvSpPr>
          <p:cNvPr id="167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66838"/>
            <a:ext cx="8064500" cy="163036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定义</a:t>
            </a:r>
            <a:r>
              <a:rPr lang="en-US" altLang="zh-CN" smtClean="0">
                <a:solidFill>
                  <a:srgbClr val="FF0000"/>
                </a:solidFill>
              </a:rPr>
              <a:t>7.2.1</a:t>
            </a:r>
            <a:r>
              <a:rPr lang="en-US" altLang="zh-CN" smtClean="0"/>
              <a:t>  </a:t>
            </a:r>
            <a:r>
              <a:rPr lang="zh-CN" altLang="en-US" smtClean="0"/>
              <a:t>设</a:t>
            </a:r>
            <a:r>
              <a:rPr lang="en-US" altLang="zh-CN" smtClean="0"/>
              <a:t>R</a:t>
            </a:r>
            <a:r>
              <a:rPr lang="zh-CN" altLang="en-US" smtClean="0"/>
              <a:t>是定义在非空集合</a:t>
            </a:r>
            <a:r>
              <a:rPr lang="en-US" altLang="zh-CN" smtClean="0"/>
              <a:t>A</a:t>
            </a:r>
            <a:r>
              <a:rPr lang="zh-CN" altLang="en-US" smtClean="0"/>
              <a:t>上的关系，如果</a:t>
            </a:r>
            <a:r>
              <a:rPr lang="en-US" altLang="zh-CN" smtClean="0"/>
              <a:t>R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0000FF"/>
                </a:solidFill>
              </a:rPr>
              <a:t>自反的、对称的、传递的</a:t>
            </a:r>
            <a:r>
              <a:rPr lang="zh-CN" altLang="en-US" smtClean="0"/>
              <a:t>，则称</a:t>
            </a:r>
            <a:r>
              <a:rPr lang="en-US" altLang="zh-CN" smtClean="0"/>
              <a:t>R</a:t>
            </a:r>
            <a:r>
              <a:rPr lang="zh-CN" altLang="en-US" smtClean="0"/>
              <a:t>为</a:t>
            </a:r>
            <a:r>
              <a:rPr lang="en-US" altLang="zh-CN" smtClean="0"/>
              <a:t>A</a:t>
            </a:r>
            <a:r>
              <a:rPr lang="zh-CN" altLang="en-US" smtClean="0"/>
              <a:t>上的</a:t>
            </a:r>
            <a:r>
              <a:rPr lang="zh-CN" altLang="en-US" smtClean="0">
                <a:solidFill>
                  <a:srgbClr val="FF0000"/>
                </a:solidFill>
              </a:rPr>
              <a:t>等价关系</a:t>
            </a:r>
            <a:r>
              <a:rPr lang="zh-CN" altLang="en-US" smtClean="0"/>
              <a:t>。</a:t>
            </a:r>
          </a:p>
        </p:txBody>
      </p:sp>
      <p:sp>
        <p:nvSpPr>
          <p:cNvPr id="1670148" name="Rectangle 4"/>
          <p:cNvSpPr>
            <a:spLocks noChangeArrowheads="1"/>
          </p:cNvSpPr>
          <p:nvPr/>
        </p:nvSpPr>
        <p:spPr bwMode="auto">
          <a:xfrm>
            <a:off x="755650" y="3357563"/>
            <a:ext cx="7777163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kumimoji="1" lang="zh-CN" altLang="en-US"/>
              <a:t>由定义</a:t>
            </a:r>
            <a:r>
              <a:rPr kumimoji="1" lang="en-US" altLang="zh-CN"/>
              <a:t>7.2.1</a:t>
            </a:r>
            <a:r>
              <a:rPr kumimoji="1" lang="zh-CN" altLang="en-US"/>
              <a:t>知：</a:t>
            </a:r>
          </a:p>
          <a:p>
            <a:pPr algn="l" eaLnBrk="1" hangingPunct="1">
              <a:buClrTx/>
              <a:buFontTx/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1</a:t>
            </a:r>
            <a:r>
              <a:rPr kumimoji="1" lang="zh-CN" altLang="en-US"/>
              <a:t>）关系</a:t>
            </a:r>
            <a:r>
              <a:rPr kumimoji="1" lang="en-US" altLang="zh-CN"/>
              <a:t>R</a:t>
            </a:r>
            <a:r>
              <a:rPr kumimoji="1" lang="zh-CN" altLang="en-US">
                <a:solidFill>
                  <a:srgbClr val="FF0000"/>
                </a:solidFill>
              </a:rPr>
              <a:t>是等价关系</a:t>
            </a:r>
            <a:r>
              <a:rPr kumimoji="1" lang="zh-CN" altLang="en-US"/>
              <a:t>当且仅当</a:t>
            </a:r>
            <a:r>
              <a:rPr kumimoji="1" lang="en-US" altLang="zh-CN"/>
              <a:t>R</a:t>
            </a:r>
            <a:r>
              <a:rPr kumimoji="1" lang="zh-CN" altLang="en-US">
                <a:solidFill>
                  <a:srgbClr val="0000CC"/>
                </a:solidFill>
              </a:rPr>
              <a:t>同时具备自反性、对称性和传递性；</a:t>
            </a:r>
          </a:p>
          <a:p>
            <a:pPr algn="l" eaLnBrk="1" hangingPunct="1">
              <a:buClrTx/>
              <a:buFontTx/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）关系</a:t>
            </a:r>
            <a:r>
              <a:rPr kumimoji="1" lang="en-US" altLang="zh-CN"/>
              <a:t>R</a:t>
            </a:r>
            <a:r>
              <a:rPr kumimoji="1" lang="zh-CN" altLang="en-US">
                <a:solidFill>
                  <a:srgbClr val="FF0000"/>
                </a:solidFill>
              </a:rPr>
              <a:t>不是等价关系</a:t>
            </a:r>
            <a:r>
              <a:rPr kumimoji="1" lang="zh-CN" altLang="en-US"/>
              <a:t>当且仅当</a:t>
            </a:r>
            <a:r>
              <a:rPr kumimoji="1" lang="en-US" altLang="zh-CN">
                <a:solidFill>
                  <a:srgbClr val="0000CC"/>
                </a:solidFill>
              </a:rPr>
              <a:t>R</a:t>
            </a:r>
            <a:r>
              <a:rPr kumimoji="1" lang="zh-CN" altLang="en-US">
                <a:solidFill>
                  <a:srgbClr val="0000CC"/>
                </a:solidFill>
              </a:rPr>
              <a:t>不具备自反性或对称性或传递性。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0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0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47" grpId="0" build="p" autoUpdateAnimBg="0"/>
      <p:bldP spid="167014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A65A3A2-9867-4385-8FAB-FC5AAA2100EA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7.3.1</a:t>
            </a:r>
            <a:endParaRPr lang="zh-CN" altLang="en-US" smtClean="0"/>
          </a:p>
        </p:txBody>
      </p:sp>
      <p:sp>
        <p:nvSpPr>
          <p:cNvPr id="171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064500" cy="42291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设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是集合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上的拟序关系，则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是反对称的。</a:t>
            </a: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证明</a:t>
            </a:r>
            <a:r>
              <a:rPr lang="zh-CN" altLang="en-US" dirty="0"/>
              <a:t> 用反证法。</a:t>
            </a: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    假设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zh-CN" altLang="en-US" dirty="0">
                <a:solidFill>
                  <a:srgbClr val="0000CC"/>
                </a:solidFill>
              </a:rPr>
              <a:t>不是反对称的关系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rgbClr val="0000FF"/>
                </a:solidFill>
              </a:rPr>
              <a:t>存在</a:t>
            </a:r>
            <a:r>
              <a:rPr lang="en-US" altLang="zh-CN" dirty="0" err="1">
                <a:solidFill>
                  <a:srgbClr val="0000FF"/>
                </a:solidFill>
              </a:rPr>
              <a:t>x,y∈A</a:t>
            </a:r>
            <a:r>
              <a:rPr lang="zh-CN" altLang="en-US" dirty="0">
                <a:solidFill>
                  <a:srgbClr val="0000FF"/>
                </a:solidFill>
              </a:rPr>
              <a:t>，且</a:t>
            </a:r>
            <a:r>
              <a:rPr lang="en-US" altLang="zh-CN" dirty="0" err="1">
                <a:solidFill>
                  <a:srgbClr val="0000FF"/>
                </a:solidFill>
              </a:rPr>
              <a:t>x≠y</a:t>
            </a:r>
            <a:r>
              <a:rPr lang="zh-CN" altLang="en-US" dirty="0">
                <a:solidFill>
                  <a:srgbClr val="0000FF"/>
                </a:solidFill>
              </a:rPr>
              <a:t>，满足</a:t>
            </a:r>
            <a:r>
              <a:rPr lang="en-US" altLang="zh-CN" dirty="0">
                <a:solidFill>
                  <a:srgbClr val="0000FF"/>
                </a:solidFill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</a:rPr>
              <a:t>x,y</a:t>
            </a:r>
            <a:r>
              <a:rPr lang="en-US" altLang="zh-CN" dirty="0">
                <a:solidFill>
                  <a:srgbClr val="0000FF"/>
                </a:solidFill>
              </a:rPr>
              <a:t>&gt;∈R</a:t>
            </a:r>
            <a:r>
              <a:rPr lang="zh-CN" altLang="en-US" dirty="0">
                <a:solidFill>
                  <a:srgbClr val="0000FF"/>
                </a:solidFill>
              </a:rPr>
              <a:t>并且</a:t>
            </a:r>
            <a:r>
              <a:rPr lang="en-US" altLang="zh-CN" dirty="0">
                <a:solidFill>
                  <a:srgbClr val="0000FF"/>
                </a:solidFill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</a:rPr>
              <a:t>y,x</a:t>
            </a:r>
            <a:r>
              <a:rPr lang="en-US" altLang="zh-CN" dirty="0">
                <a:solidFill>
                  <a:srgbClr val="0000FF"/>
                </a:solidFill>
              </a:rPr>
              <a:t>&gt;∈R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    因为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上的拟序关系，所以</a:t>
            </a:r>
            <a:r>
              <a:rPr lang="en-US" altLang="zh-CN" dirty="0"/>
              <a:t>R</a:t>
            </a:r>
            <a:r>
              <a:rPr lang="zh-CN" altLang="en-US" dirty="0"/>
              <a:t>具有传递性，从而有</a:t>
            </a:r>
            <a:r>
              <a:rPr lang="en-US" altLang="zh-CN" dirty="0"/>
              <a:t>&lt;</a:t>
            </a:r>
            <a:r>
              <a:rPr lang="en-US" altLang="zh-CN" dirty="0" err="1"/>
              <a:t>x,x</a:t>
            </a:r>
            <a:r>
              <a:rPr lang="en-US" altLang="zh-CN" dirty="0"/>
              <a:t>&gt;∈R</a:t>
            </a:r>
            <a:r>
              <a:rPr lang="zh-CN" altLang="en-US" dirty="0"/>
              <a:t>。</a:t>
            </a: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    这</a:t>
            </a:r>
            <a:r>
              <a:rPr lang="zh-CN" altLang="en-US" dirty="0"/>
              <a:t>与</a:t>
            </a:r>
            <a:r>
              <a:rPr lang="en-US" altLang="zh-CN" dirty="0"/>
              <a:t>R</a:t>
            </a:r>
            <a:r>
              <a:rPr lang="zh-CN" altLang="en-US" dirty="0"/>
              <a:t>是反自反的</a:t>
            </a:r>
            <a:r>
              <a:rPr lang="zh-CN" altLang="en-US" dirty="0">
                <a:solidFill>
                  <a:srgbClr val="0000FF"/>
                </a:solidFill>
              </a:rPr>
              <a:t>矛盾</a:t>
            </a:r>
            <a:r>
              <a:rPr lang="zh-CN" altLang="en-US" dirty="0"/>
              <a:t>，从而假设错误，即</a:t>
            </a:r>
            <a:r>
              <a:rPr lang="en-US" altLang="zh-CN" dirty="0"/>
              <a:t>R</a:t>
            </a:r>
            <a:r>
              <a:rPr lang="zh-CN" altLang="en-US" dirty="0"/>
              <a:t>一定是反对称的。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188" y="5392738"/>
            <a:ext cx="8064500" cy="11255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7.3.2 </a:t>
            </a: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是非空集合</a:t>
            </a:r>
            <a:r>
              <a:rPr lang="en-US" altLang="zh-CN" dirty="0"/>
              <a:t>A</a:t>
            </a:r>
            <a:r>
              <a:rPr lang="zh-CN" altLang="en-US" dirty="0"/>
              <a:t>上的关系，如果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00CC"/>
                </a:solidFill>
              </a:rPr>
              <a:t>反自反和传递的</a:t>
            </a:r>
            <a:r>
              <a:rPr lang="zh-CN" altLang="en-US" dirty="0"/>
              <a:t>，则称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>
                <a:solidFill>
                  <a:srgbClr val="800080"/>
                </a:solidFill>
              </a:rPr>
              <a:t>A</a:t>
            </a:r>
            <a:r>
              <a:rPr lang="zh-CN" altLang="en-US" dirty="0">
                <a:solidFill>
                  <a:srgbClr val="800080"/>
                </a:solidFill>
              </a:rPr>
              <a:t>上的</a:t>
            </a:r>
            <a:r>
              <a:rPr lang="zh-CN" altLang="en-US" dirty="0">
                <a:solidFill>
                  <a:srgbClr val="FF0000"/>
                </a:solidFill>
              </a:rPr>
              <a:t>拟序</a:t>
            </a:r>
            <a:r>
              <a:rPr lang="zh-CN" altLang="en-US" dirty="0" smtClean="0">
                <a:solidFill>
                  <a:srgbClr val="FF0000"/>
                </a:solidFill>
              </a:rPr>
              <a:t>关系。</a:t>
            </a:r>
            <a:endParaRPr lang="zh-CN" altLang="en-US" kern="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7251" grpId="0" build="p"/>
      <p:bldP spid="6" grpId="0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16F5381-B9FA-4534-9334-F98053FED5EA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7.3.2</a:t>
            </a:r>
            <a:endParaRPr lang="zh-CN" altLang="en-US" smtClean="0"/>
          </a:p>
        </p:txBody>
      </p:sp>
      <p:sp>
        <p:nvSpPr>
          <p:cNvPr id="171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40243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判断下列关系是否为拟序关系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）集合</a:t>
            </a:r>
            <a:r>
              <a:rPr lang="en-US" altLang="zh-CN" smtClean="0"/>
              <a:t>A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幂集</a:t>
            </a:r>
            <a:r>
              <a:rPr lang="en-US" altLang="zh-CN" smtClean="0"/>
              <a:t>P(A)</a:t>
            </a:r>
            <a:r>
              <a:rPr lang="zh-CN" altLang="en-US" smtClean="0"/>
              <a:t>上定义的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en-US" altLang="zh-CN" smtClean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）实数集</a:t>
            </a:r>
            <a:r>
              <a:rPr lang="en-US" altLang="zh-CN" smtClean="0"/>
              <a:t>R</a:t>
            </a:r>
            <a:r>
              <a:rPr lang="zh-CN" altLang="en-US" smtClean="0"/>
              <a:t>上定义的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mtClean="0">
                <a:solidFill>
                  <a:srgbClr val="FF0000"/>
                </a:solidFill>
              </a:rPr>
              <a:t>小于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mtClean="0">
                <a:solidFill>
                  <a:srgbClr val="FF0000"/>
                </a:solidFill>
              </a:rPr>
              <a:t>关系</a:t>
            </a:r>
            <a:r>
              <a:rPr lang="en-US" altLang="zh-CN" smtClean="0"/>
              <a:t>(</a:t>
            </a:r>
            <a:r>
              <a:rPr lang="zh-CN" altLang="en-US" smtClean="0"/>
              <a:t>＜</a:t>
            </a:r>
            <a:r>
              <a:rPr lang="en-US" altLang="zh-CN" smtClean="0"/>
              <a:t>)</a:t>
            </a:r>
            <a:r>
              <a:rPr lang="zh-CN" altLang="en-US" smtClean="0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800080"/>
                </a:solidFill>
              </a:rPr>
              <a:t>解</a:t>
            </a: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）集合</a:t>
            </a:r>
            <a:r>
              <a:rPr lang="en-US" altLang="zh-CN" smtClean="0"/>
              <a:t>A</a:t>
            </a:r>
            <a:r>
              <a:rPr lang="zh-CN" altLang="en-US" smtClean="0"/>
              <a:t>的幂集</a:t>
            </a:r>
            <a:r>
              <a:rPr lang="en-US" altLang="zh-CN" smtClean="0"/>
              <a:t>P(A)</a:t>
            </a:r>
            <a:r>
              <a:rPr lang="zh-CN" altLang="en-US" smtClean="0"/>
              <a:t>上定义的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en-US" altLang="zh-CN" smtClean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>
                <a:solidFill>
                  <a:srgbClr val="0000CC"/>
                </a:solidFill>
              </a:rPr>
              <a:t>具有反自反性和传递性，</a:t>
            </a:r>
            <a:r>
              <a:rPr lang="zh-CN" altLang="en-US" smtClean="0"/>
              <a:t>所以</a:t>
            </a:r>
            <a:r>
              <a:rPr lang="en-US" altLang="zh-CN" smtClean="0"/>
              <a:t>&lt;P(A),</a:t>
            </a:r>
            <a:r>
              <a:rPr lang="en-US" altLang="zh-CN" smtClean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mtClean="0"/>
              <a:t> &gt;</a:t>
            </a:r>
            <a:r>
              <a:rPr lang="zh-CN" altLang="en-US" smtClean="0">
                <a:solidFill>
                  <a:srgbClr val="0000CC"/>
                </a:solidFill>
              </a:rPr>
              <a:t>是拟序集</a:t>
            </a:r>
            <a:r>
              <a:rPr lang="zh-CN" altLang="en-US" smtClean="0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）实数集合</a:t>
            </a:r>
            <a:r>
              <a:rPr lang="en-US" altLang="zh-CN" smtClean="0"/>
              <a:t>R</a:t>
            </a:r>
            <a:r>
              <a:rPr lang="zh-CN" altLang="en-US" smtClean="0"/>
              <a:t>上定义的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小于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关系</a:t>
            </a:r>
            <a:r>
              <a:rPr lang="en-US" altLang="zh-CN" smtClean="0"/>
              <a:t>(</a:t>
            </a:r>
            <a:r>
              <a:rPr lang="zh-CN" altLang="en-US" smtClean="0"/>
              <a:t>＜</a:t>
            </a:r>
            <a:r>
              <a:rPr lang="en-US" altLang="zh-CN" smtClean="0"/>
              <a:t>)</a:t>
            </a:r>
            <a:r>
              <a:rPr lang="zh-CN" altLang="en-US" smtClean="0">
                <a:solidFill>
                  <a:srgbClr val="FF0000"/>
                </a:solidFill>
              </a:rPr>
              <a:t>具有反自反性和传递性</a:t>
            </a:r>
            <a:r>
              <a:rPr lang="zh-CN" altLang="en-US" smtClean="0"/>
              <a:t>，所以</a:t>
            </a:r>
            <a:r>
              <a:rPr lang="en-US" altLang="zh-CN" smtClean="0"/>
              <a:t>&lt;R,</a:t>
            </a:r>
            <a:r>
              <a:rPr lang="zh-CN" altLang="en-US" smtClean="0"/>
              <a:t>＜</a:t>
            </a:r>
            <a:r>
              <a:rPr lang="en-US" altLang="zh-CN" smtClean="0"/>
              <a:t>&gt;</a:t>
            </a:r>
            <a:r>
              <a:rPr lang="zh-CN" altLang="en-US" smtClean="0">
                <a:solidFill>
                  <a:srgbClr val="0000CC"/>
                </a:solidFill>
              </a:rPr>
              <a:t>是拟序集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1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1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1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1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1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1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827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BB6F842-0E83-4F46-8242-0C134F610CE9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7.3.2 </a:t>
            </a:r>
            <a:r>
              <a:rPr lang="zh-CN" altLang="en-US" smtClean="0"/>
              <a:t>偏序关系</a:t>
            </a:r>
          </a:p>
        </p:txBody>
      </p:sp>
      <p:sp>
        <p:nvSpPr>
          <p:cNvPr id="171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137525" cy="385286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7.3.3</a:t>
            </a:r>
            <a:r>
              <a:rPr lang="en-US" altLang="zh-CN" dirty="0" smtClean="0"/>
              <a:t> </a:t>
            </a: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是非空集合</a:t>
            </a:r>
            <a:r>
              <a:rPr lang="en-US" altLang="zh-CN" dirty="0"/>
              <a:t>A</a:t>
            </a:r>
            <a:r>
              <a:rPr lang="zh-CN" altLang="en-US" dirty="0"/>
              <a:t>上的关系，</a:t>
            </a:r>
            <a:r>
              <a:rPr lang="zh-CN" altLang="en-US" dirty="0">
                <a:solidFill>
                  <a:srgbClr val="0000CC"/>
                </a:solidFill>
              </a:rPr>
              <a:t>如果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zh-CN" altLang="en-US" dirty="0">
                <a:solidFill>
                  <a:srgbClr val="0000CC"/>
                </a:solidFill>
              </a:rPr>
              <a:t>是自反的、反对称的和传递的</a:t>
            </a:r>
            <a:r>
              <a:rPr lang="zh-CN" altLang="en-US" dirty="0"/>
              <a:t>，则称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FF0000"/>
                </a:solidFill>
              </a:rPr>
              <a:t>偏序关系</a:t>
            </a:r>
            <a:r>
              <a:rPr lang="en-US" altLang="zh-CN" dirty="0"/>
              <a:t>(Partial Order Relation)</a:t>
            </a:r>
            <a:r>
              <a:rPr lang="zh-CN" altLang="en-US" dirty="0"/>
              <a:t>，简称</a:t>
            </a:r>
            <a:r>
              <a:rPr lang="zh-CN" altLang="en-US" dirty="0">
                <a:solidFill>
                  <a:schemeClr val="accent1"/>
                </a:solidFill>
              </a:rPr>
              <a:t>偏序</a:t>
            </a:r>
            <a:r>
              <a:rPr lang="zh-CN" altLang="en-US" dirty="0"/>
              <a:t>，记为</a:t>
            </a:r>
            <a:r>
              <a:rPr lang="zh-CN" altLang="en-US" dirty="0">
                <a:latin typeface="宋体"/>
              </a:rPr>
              <a:t>“</a:t>
            </a:r>
            <a:r>
              <a:rPr lang="zh-CN" altLang="en-US" dirty="0"/>
              <a:t>≤</a:t>
            </a:r>
            <a:r>
              <a:rPr lang="zh-CN" altLang="en-US" dirty="0">
                <a:latin typeface="宋体"/>
              </a:rPr>
              <a:t>”</a:t>
            </a:r>
            <a:r>
              <a:rPr lang="zh-CN" altLang="en-US" dirty="0"/>
              <a:t>，读作</a:t>
            </a:r>
            <a:r>
              <a:rPr lang="zh-CN" altLang="en-US" dirty="0">
                <a:latin typeface="宋体"/>
              </a:rPr>
              <a:t>“</a:t>
            </a:r>
            <a:r>
              <a:rPr lang="zh-CN" altLang="en-US" dirty="0"/>
              <a:t>小于等于</a:t>
            </a:r>
            <a:r>
              <a:rPr lang="zh-CN" altLang="en-US" dirty="0">
                <a:latin typeface="宋体"/>
              </a:rPr>
              <a:t>”</a:t>
            </a:r>
            <a:r>
              <a:rPr lang="zh-CN" altLang="en-US" dirty="0"/>
              <a:t>，并将</a:t>
            </a:r>
            <a:r>
              <a:rPr lang="zh-CN" altLang="en-US" dirty="0">
                <a:latin typeface="宋体"/>
              </a:rPr>
              <a:t>“</a:t>
            </a:r>
            <a:r>
              <a:rPr lang="en-US" altLang="zh-CN" dirty="0"/>
              <a:t>&lt;</a:t>
            </a:r>
            <a:r>
              <a:rPr lang="en-US" altLang="zh-CN" dirty="0" err="1"/>
              <a:t>a,b</a:t>
            </a:r>
            <a:r>
              <a:rPr lang="en-US" altLang="zh-CN" dirty="0"/>
              <a:t>&gt;∈≤</a:t>
            </a:r>
            <a:r>
              <a:rPr lang="en-US" altLang="zh-CN" dirty="0">
                <a:latin typeface="宋体"/>
              </a:rPr>
              <a:t>”</a:t>
            </a:r>
            <a:r>
              <a:rPr lang="zh-CN" altLang="en-US" dirty="0"/>
              <a:t>记为</a:t>
            </a:r>
            <a:r>
              <a:rPr lang="en-US" altLang="zh-CN" dirty="0" err="1"/>
              <a:t>a≤b</a:t>
            </a:r>
            <a:r>
              <a:rPr lang="zh-CN" altLang="en-US" dirty="0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序偶</a:t>
            </a:r>
            <a:r>
              <a:rPr lang="en-US" altLang="zh-CN" dirty="0">
                <a:solidFill>
                  <a:srgbClr val="0000FF"/>
                </a:solidFill>
              </a:rPr>
              <a:t>&lt;A,≤&gt;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chemeClr val="accent1"/>
                </a:solidFill>
              </a:rPr>
              <a:t>偏序集</a:t>
            </a:r>
            <a:r>
              <a:rPr lang="en-US" altLang="zh-CN" dirty="0"/>
              <a:t>(</a:t>
            </a:r>
            <a:r>
              <a:rPr lang="en-US" altLang="zh-CN" dirty="0" err="1"/>
              <a:t>PartialOrder</a:t>
            </a:r>
            <a:r>
              <a:rPr lang="en-US" altLang="zh-CN" dirty="0"/>
              <a:t> Set)</a:t>
            </a:r>
            <a:r>
              <a:rPr lang="zh-CN" altLang="en-US" dirty="0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常将</a:t>
            </a:r>
            <a:r>
              <a:rPr lang="en-US" altLang="zh-CN" dirty="0" err="1"/>
              <a:t>a≤b</a:t>
            </a:r>
            <a:r>
              <a:rPr lang="zh-CN" altLang="en-US" dirty="0"/>
              <a:t>且</a:t>
            </a:r>
            <a:r>
              <a:rPr lang="en-US" altLang="zh-CN" dirty="0" err="1"/>
              <a:t>a≠b</a:t>
            </a:r>
            <a:r>
              <a:rPr lang="zh-CN" altLang="en-US" dirty="0">
                <a:solidFill>
                  <a:schemeClr val="accent1"/>
                </a:solidFill>
              </a:rPr>
              <a:t>记为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zh-CN" altLang="en-US" dirty="0">
                <a:solidFill>
                  <a:srgbClr val="0000FF"/>
                </a:solidFill>
              </a:rPr>
              <a:t>＜</a:t>
            </a: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1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929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D671174-C2D1-41C7-ADFD-92B51B7D09AC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由定义</a:t>
            </a:r>
            <a:r>
              <a:rPr lang="en-US" altLang="zh-CN" smtClean="0"/>
              <a:t>7.3.2</a:t>
            </a:r>
            <a:r>
              <a:rPr lang="zh-CN" altLang="en-US" smtClean="0"/>
              <a:t>知</a:t>
            </a:r>
          </a:p>
        </p:txBody>
      </p:sp>
      <p:sp>
        <p:nvSpPr>
          <p:cNvPr id="172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28013" cy="4579938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R</a:t>
            </a:r>
            <a:r>
              <a:rPr lang="zh-CN" altLang="en-US" smtClean="0">
                <a:solidFill>
                  <a:srgbClr val="0000CC"/>
                </a:solidFill>
              </a:rPr>
              <a:t>是偏序关系 </a:t>
            </a:r>
            <a:r>
              <a:rPr lang="zh-CN" altLang="en-US" smtClean="0">
                <a:solidFill>
                  <a:srgbClr val="FF0000"/>
                </a:solidFill>
                <a:sym typeface="Symbol" panose="05050102010706020507" pitchFamily="18" charset="2"/>
              </a:rPr>
              <a:t> </a:t>
            </a:r>
            <a:r>
              <a:rPr lang="en-US" altLang="zh-CN" smtClean="0"/>
              <a:t>R</a:t>
            </a:r>
            <a:r>
              <a:rPr lang="zh-CN" altLang="en-US" smtClean="0"/>
              <a:t>同时</a:t>
            </a:r>
            <a:r>
              <a:rPr lang="zh-CN" altLang="en-US" smtClean="0">
                <a:solidFill>
                  <a:srgbClr val="0000CC"/>
                </a:solidFill>
              </a:rPr>
              <a:t>具有自反性、反对称性和传递性</a:t>
            </a:r>
            <a:r>
              <a:rPr lang="zh-CN" altLang="en-US" smtClean="0"/>
              <a:t>；</a:t>
            </a: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R</a:t>
            </a:r>
            <a:r>
              <a:rPr lang="zh-CN" altLang="en-US" smtClean="0">
                <a:solidFill>
                  <a:srgbClr val="FF0000"/>
                </a:solidFill>
              </a:rPr>
              <a:t>不是偏序关系 </a:t>
            </a:r>
            <a:r>
              <a:rPr lang="zh-CN" altLang="en-US" smtClean="0">
                <a:solidFill>
                  <a:srgbClr val="FF0000"/>
                </a:solidFill>
                <a:sym typeface="Symbol" panose="05050102010706020507" pitchFamily="18" charset="2"/>
              </a:rPr>
              <a:t> </a:t>
            </a:r>
            <a:r>
              <a:rPr lang="en-US" altLang="zh-CN" smtClean="0"/>
              <a:t>R</a:t>
            </a:r>
            <a:r>
              <a:rPr lang="zh-CN" altLang="en-US" smtClean="0">
                <a:solidFill>
                  <a:srgbClr val="FF0000"/>
                </a:solidFill>
              </a:rPr>
              <a:t>不具备自反性或反对称性或传递性</a:t>
            </a:r>
            <a:r>
              <a:rPr lang="zh-CN" altLang="en-US" smtClean="0"/>
              <a:t>；</a:t>
            </a: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）偏序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≤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的逆关系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≤</a:t>
            </a:r>
            <a:r>
              <a:rPr lang="en-US" altLang="zh-CN" baseline="30000" smtClean="0"/>
              <a:t>-</a:t>
            </a:r>
            <a:r>
              <a:rPr lang="en-US" altLang="zh-CN" smtClean="0"/>
              <a:t>1</a:t>
            </a:r>
            <a:r>
              <a:rPr lang="en-US" altLang="zh-CN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也是一个偏序，我们用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≥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表示，读作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大于等于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；</a:t>
            </a: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</a:t>
            </a:r>
            <a:r>
              <a:rPr lang="en-US" altLang="zh-CN" smtClean="0">
                <a:solidFill>
                  <a:srgbClr val="0000CC"/>
                </a:solidFill>
              </a:rPr>
              <a:t>(≤-I</a:t>
            </a:r>
            <a:r>
              <a:rPr lang="en-US" altLang="zh-CN" baseline="-25000" smtClean="0">
                <a:solidFill>
                  <a:srgbClr val="0000CC"/>
                </a:solidFill>
              </a:rPr>
              <a:t>A</a:t>
            </a:r>
            <a:r>
              <a:rPr lang="en-US" altLang="zh-CN" smtClean="0"/>
              <a:t>)</a:t>
            </a:r>
            <a:r>
              <a:rPr lang="zh-CN" altLang="en-US" smtClean="0"/>
              <a:t>为</a:t>
            </a:r>
            <a:r>
              <a:rPr lang="en-US" altLang="zh-CN" smtClean="0"/>
              <a:t>A</a:t>
            </a:r>
            <a:r>
              <a:rPr lang="zh-CN" altLang="en-US" smtClean="0"/>
              <a:t>上的</a:t>
            </a:r>
            <a:r>
              <a:rPr lang="zh-CN" altLang="en-US" smtClean="0">
                <a:solidFill>
                  <a:srgbClr val="0000CC"/>
                </a:solidFill>
              </a:rPr>
              <a:t>拟序关系</a:t>
            </a:r>
            <a:r>
              <a:rPr lang="zh-CN" altLang="en-US" smtClean="0"/>
              <a:t>，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＜∪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</a:rPr>
              <a:t>A</a:t>
            </a:r>
            <a:r>
              <a:rPr lang="en-US" altLang="zh-CN" smtClean="0"/>
              <a:t>)</a:t>
            </a:r>
            <a:r>
              <a:rPr lang="zh-CN" altLang="en-US" smtClean="0"/>
              <a:t>为</a:t>
            </a:r>
            <a:r>
              <a:rPr lang="en-US" altLang="zh-CN" smtClean="0"/>
              <a:t>A</a:t>
            </a:r>
            <a:r>
              <a:rPr lang="zh-CN" altLang="en-US" smtClean="0"/>
              <a:t>上的</a:t>
            </a:r>
            <a:r>
              <a:rPr lang="zh-CN" altLang="en-US" smtClean="0">
                <a:solidFill>
                  <a:srgbClr val="FF0000"/>
                </a:solidFill>
              </a:rPr>
              <a:t>偏序关系</a:t>
            </a:r>
            <a:r>
              <a:rPr lang="zh-CN" altLang="en-US" smtClean="0"/>
              <a:t>。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2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5A78048-B071-4B19-B813-9D018359D6F8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1721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6900" y="1196975"/>
            <a:ext cx="8066088" cy="5297488"/>
          </a:xfrm>
        </p:spPr>
        <p:txBody>
          <a:bodyPr/>
          <a:lstStyle/>
          <a:p>
            <a:pPr marL="533400" indent="-533400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试判断下列关系是否为偏序关系</a:t>
            </a:r>
          </a:p>
          <a:p>
            <a:pPr marL="533400" indent="-533400" eaLnBrk="1" hangingPunct="1">
              <a:lnSpc>
                <a:spcPct val="115000"/>
              </a:lnSpc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800080"/>
                </a:solidFill>
              </a:rPr>
              <a:t>(1)</a:t>
            </a:r>
            <a:r>
              <a:rPr lang="en-US" altLang="zh-CN" smtClean="0"/>
              <a:t> </a:t>
            </a:r>
            <a:r>
              <a:rPr lang="zh-CN" altLang="en-US" smtClean="0">
                <a:latin typeface="宋体" panose="02010600030101010101" pitchFamily="2" charset="-122"/>
              </a:rPr>
              <a:t>集合</a:t>
            </a:r>
            <a:r>
              <a:rPr lang="en-US" altLang="zh-CN" smtClean="0">
                <a:latin typeface="宋体" panose="02010600030101010101" pitchFamily="2" charset="-122"/>
              </a:rPr>
              <a:t>A</a:t>
            </a:r>
            <a:r>
              <a:rPr lang="zh-CN" altLang="en-US" smtClean="0">
                <a:latin typeface="宋体" panose="02010600030101010101" pitchFamily="2" charset="-12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幂集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P</a:t>
            </a:r>
            <a:r>
              <a:rPr lang="en-US" altLang="en-US" noProof="1" smtClean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noProof="1" smtClean="0">
                <a:solidFill>
                  <a:srgbClr val="FF0000"/>
                </a:solidFill>
                <a:latin typeface="宋体" panose="02010600030101010101" pitchFamily="2" charset="-122"/>
              </a:rPr>
              <a:t>A)</a:t>
            </a:r>
            <a:r>
              <a:rPr lang="zh-CN" altLang="en-US" noProof="1" smtClean="0">
                <a:solidFill>
                  <a:srgbClr val="FF0000"/>
                </a:solidFill>
                <a:latin typeface="宋体" panose="02010600030101010101" pitchFamily="2" charset="-122"/>
              </a:rPr>
              <a:t>上的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包含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关系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zh-CN" altLang="zh-CN" smtClean="0">
                <a:latin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smtClean="0">
                <a:latin typeface="宋体" panose="02010600030101010101" pitchFamily="2" charset="-122"/>
                <a:sym typeface="Symbol" panose="05050102010706020507" pitchFamily="18" charset="2"/>
              </a:rPr>
              <a:t>；</a:t>
            </a:r>
            <a:endParaRPr lang="zh-CN" altLang="en-US" noProof="1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533400" indent="-533400" eaLnBrk="1" hangingPunct="1">
              <a:lnSpc>
                <a:spcPct val="115000"/>
              </a:lnSpc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800080"/>
                </a:solidFill>
              </a:rPr>
              <a:t>(2)</a:t>
            </a:r>
            <a:r>
              <a:rPr lang="en-US" altLang="zh-CN" smtClean="0"/>
              <a:t> </a:t>
            </a:r>
            <a:r>
              <a:rPr lang="zh-CN" altLang="en-US" noProof="1" smtClean="0">
                <a:latin typeface="宋体" panose="02010600030101010101" pitchFamily="2" charset="-122"/>
              </a:rPr>
              <a:t>实数集合</a:t>
            </a:r>
            <a:r>
              <a:rPr lang="en-US" altLang="zh-CN" noProof="1" smtClean="0">
                <a:solidFill>
                  <a:srgbClr val="0000CC"/>
                </a:solidFill>
                <a:latin typeface="宋体" panose="02010600030101010101" pitchFamily="2" charset="-122"/>
              </a:rPr>
              <a:t>R</a:t>
            </a:r>
            <a:r>
              <a:rPr lang="zh-CN" altLang="en-US" noProof="1" smtClean="0">
                <a:solidFill>
                  <a:srgbClr val="0000CC"/>
                </a:solidFill>
                <a:latin typeface="宋体" panose="02010600030101010101" pitchFamily="2" charset="-122"/>
              </a:rPr>
              <a:t>上的</a:t>
            </a:r>
            <a:r>
              <a:rPr lang="en-US" altLang="zh-CN" smtClean="0">
                <a:solidFill>
                  <a:srgbClr val="0000CC"/>
                </a:solidFill>
                <a:latin typeface="宋体" panose="02010600030101010101" pitchFamily="2" charset="-122"/>
              </a:rPr>
              <a:t>小于</a:t>
            </a:r>
            <a:r>
              <a:rPr lang="zh-CN" altLang="en-US" smtClean="0">
                <a:solidFill>
                  <a:srgbClr val="0000CC"/>
                </a:solidFill>
                <a:latin typeface="宋体" panose="02010600030101010101" pitchFamily="2" charset="-122"/>
              </a:rPr>
              <a:t>等于</a:t>
            </a:r>
            <a:r>
              <a:rPr lang="zh-CN" altLang="en-US" smtClean="0">
                <a:latin typeface="宋体" panose="02010600030101010101" pitchFamily="2" charset="-122"/>
              </a:rPr>
              <a:t>关系“≤”</a:t>
            </a:r>
            <a:r>
              <a:rPr lang="en-US" altLang="zh-CN" smtClean="0">
                <a:latin typeface="宋体" panose="02010600030101010101" pitchFamily="2" charset="-122"/>
              </a:rPr>
              <a:t>；</a:t>
            </a:r>
          </a:p>
          <a:p>
            <a:pPr marL="533400" indent="-533400" eaLnBrk="1" hangingPunct="1">
              <a:lnSpc>
                <a:spcPct val="115000"/>
              </a:lnSpc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800080"/>
                </a:solidFill>
              </a:rPr>
              <a:t>(3)</a:t>
            </a:r>
            <a:r>
              <a:rPr lang="en-US" altLang="zh-CN" smtClean="0"/>
              <a:t> </a:t>
            </a:r>
            <a:r>
              <a:rPr lang="zh-CN" altLang="en-US" noProof="1" smtClean="0"/>
              <a:t>自然数集合</a:t>
            </a:r>
            <a:r>
              <a:rPr lang="en-US" altLang="zh-CN" noProof="1" smtClean="0">
                <a:solidFill>
                  <a:srgbClr val="FF0000"/>
                </a:solidFill>
              </a:rPr>
              <a:t>N</a:t>
            </a:r>
            <a:r>
              <a:rPr lang="zh-CN" altLang="en-US" noProof="1" smtClean="0">
                <a:solidFill>
                  <a:srgbClr val="FF0000"/>
                </a:solidFill>
              </a:rPr>
              <a:t>上的</a:t>
            </a:r>
            <a:r>
              <a:rPr lang="en-US" altLang="zh-CN" smtClean="0">
                <a:solidFill>
                  <a:srgbClr val="FF0000"/>
                </a:solidFill>
              </a:rPr>
              <a:t>模m</a:t>
            </a:r>
            <a:r>
              <a:rPr lang="zh-CN" altLang="en-US" smtClean="0">
                <a:solidFill>
                  <a:srgbClr val="FF0000"/>
                </a:solidFill>
              </a:rPr>
              <a:t>同余关系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lnSpc>
                <a:spcPct val="115000"/>
              </a:lnSpc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800080"/>
                </a:solidFill>
              </a:rPr>
              <a:t>(4) </a:t>
            </a:r>
            <a:r>
              <a:rPr lang="zh-CN" altLang="en-US" smtClean="0"/>
              <a:t>自然数集合</a:t>
            </a:r>
            <a:r>
              <a:rPr lang="en-US" altLang="zh-CN" smtClean="0">
                <a:solidFill>
                  <a:srgbClr val="0000CC"/>
                </a:solidFill>
              </a:rPr>
              <a:t>N</a:t>
            </a:r>
            <a:r>
              <a:rPr lang="zh-CN" altLang="en-US" smtClean="0">
                <a:solidFill>
                  <a:srgbClr val="0000CC"/>
                </a:solidFill>
              </a:rPr>
              <a:t>上的整除关系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en-US" altLang="zh-CN" smtClean="0"/>
              <a:t>|</a:t>
            </a:r>
            <a:r>
              <a:rPr lang="en-US" altLang="zh-CN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lnSpc>
                <a:spcPct val="115000"/>
              </a:lnSpc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800080"/>
                </a:solidFill>
              </a:rPr>
              <a:t>(5) </a:t>
            </a:r>
            <a:r>
              <a:rPr lang="zh-CN" altLang="en-US" smtClean="0"/>
              <a:t>正整数集合</a:t>
            </a:r>
            <a:r>
              <a:rPr lang="en-US" altLang="zh-CN" smtClean="0">
                <a:solidFill>
                  <a:srgbClr val="0000CC"/>
                </a:solidFill>
              </a:rPr>
              <a:t>Z</a:t>
            </a:r>
            <a:r>
              <a:rPr lang="en-US" altLang="zh-CN" baseline="30000" smtClean="0">
                <a:solidFill>
                  <a:srgbClr val="0000CC"/>
                </a:solidFill>
              </a:rPr>
              <a:t>+</a:t>
            </a:r>
            <a:r>
              <a:rPr lang="zh-CN" altLang="en-US" smtClean="0">
                <a:solidFill>
                  <a:srgbClr val="0000CC"/>
                </a:solidFill>
              </a:rPr>
              <a:t>上的整除关系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en-US" altLang="zh-CN" smtClean="0"/>
              <a:t>|</a:t>
            </a:r>
            <a:r>
              <a:rPr lang="en-US" altLang="zh-CN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；</a:t>
            </a:r>
            <a:r>
              <a:rPr lang="en-US" altLang="zh-CN" smtClean="0"/>
              <a:t> </a:t>
            </a:r>
          </a:p>
          <a:p>
            <a:pPr marL="533400" indent="-533400" eaLnBrk="1" hangingPunct="1">
              <a:lnSpc>
                <a:spcPct val="115000"/>
              </a:lnSpc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800080"/>
                </a:solidFill>
              </a:rPr>
              <a:t>(6)</a:t>
            </a:r>
            <a:r>
              <a:rPr lang="en-US" altLang="zh-CN" smtClean="0"/>
              <a:t> ALGOL</a:t>
            </a:r>
            <a:r>
              <a:rPr lang="zh-CN" altLang="en-US" smtClean="0"/>
              <a:t>或</a:t>
            </a:r>
            <a:r>
              <a:rPr lang="en-US" altLang="zh-CN" smtClean="0"/>
              <a:t>PL/I</a:t>
            </a:r>
            <a:r>
              <a:rPr lang="zh-CN" altLang="en-US" smtClean="0"/>
              <a:t>等都是块结构语言，设</a:t>
            </a:r>
            <a:r>
              <a:rPr lang="en-US" altLang="zh-CN" smtClean="0"/>
              <a:t>B={b</a:t>
            </a:r>
            <a:r>
              <a:rPr lang="en-US" altLang="zh-CN" baseline="-25000" smtClean="0"/>
              <a:t>1</a:t>
            </a:r>
            <a:r>
              <a:rPr lang="en-US" altLang="zh-CN" smtClean="0"/>
              <a:t>,b</a:t>
            </a:r>
            <a:r>
              <a:rPr lang="en-US" altLang="zh-CN" baseline="-25000" smtClean="0"/>
              <a:t>2</a:t>
            </a:r>
            <a:r>
              <a:rPr lang="en-US" altLang="zh-CN" smtClean="0"/>
              <a:t>,</a:t>
            </a:r>
            <a:r>
              <a:rPr lang="en-US" altLang="zh-CN" smtClean="0">
                <a:latin typeface="宋体" panose="02010600030101010101" pitchFamily="2" charset="-122"/>
              </a:rPr>
              <a:t>…</a:t>
            </a:r>
            <a:r>
              <a:rPr lang="en-US" altLang="zh-CN" smtClean="0"/>
              <a:t>,b</a:t>
            </a:r>
            <a:r>
              <a:rPr lang="en-US" altLang="zh-CN" baseline="-25000" smtClean="0"/>
              <a:t>n</a:t>
            </a:r>
            <a:r>
              <a:rPr lang="en-US" altLang="zh-CN" smtClean="0"/>
              <a:t>}</a:t>
            </a:r>
            <a:r>
              <a:rPr lang="zh-CN" altLang="en-US" smtClean="0"/>
              <a:t>是这种语言的一个程序中的块的集合。对所有</a:t>
            </a:r>
            <a:r>
              <a:rPr lang="en-US" altLang="zh-CN" smtClean="0"/>
              <a:t>i</a:t>
            </a:r>
            <a:r>
              <a:rPr lang="zh-CN" altLang="en-US" smtClean="0"/>
              <a:t>和</a:t>
            </a:r>
            <a:r>
              <a:rPr lang="en-US" altLang="zh-CN" smtClean="0"/>
              <a:t>j</a:t>
            </a:r>
            <a:r>
              <a:rPr lang="zh-CN" altLang="en-US" smtClean="0"/>
              <a:t>，定义关系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≤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如下</a:t>
            </a:r>
            <a:r>
              <a:rPr lang="zh-CN" altLang="en-US" smtClean="0">
                <a:solidFill>
                  <a:srgbClr val="FF0000"/>
                </a:solidFill>
              </a:rPr>
              <a:t>：</a:t>
            </a:r>
          </a:p>
          <a:p>
            <a:pPr marL="533400" indent="-533400" algn="ctr" eaLnBrk="1" hangingPunct="1">
              <a:lnSpc>
                <a:spcPct val="115000"/>
              </a:lnSpc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en-US" altLang="zh-CN" baseline="-25000" smtClean="0">
                <a:solidFill>
                  <a:srgbClr val="FF0000"/>
                </a:solidFill>
              </a:rPr>
              <a:t>i</a:t>
            </a:r>
            <a:r>
              <a:rPr lang="en-US" altLang="zh-CN" smtClean="0">
                <a:solidFill>
                  <a:srgbClr val="FF0000"/>
                </a:solidFill>
              </a:rPr>
              <a:t>≤b</a:t>
            </a:r>
            <a:r>
              <a:rPr lang="en-US" altLang="zh-CN" baseline="-25000" smtClean="0">
                <a:solidFill>
                  <a:srgbClr val="FF0000"/>
                </a:solidFill>
              </a:rPr>
              <a:t>j</a:t>
            </a:r>
            <a:r>
              <a:rPr lang="zh-CN" altLang="en-US" smtClean="0">
                <a:solidFill>
                  <a:srgbClr val="FF0000"/>
                </a:solidFill>
              </a:rPr>
              <a:t>当且仅当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en-US" altLang="zh-CN" baseline="-25000" smtClean="0">
                <a:solidFill>
                  <a:srgbClr val="FF0000"/>
                </a:solidFill>
              </a:rPr>
              <a:t>i</a:t>
            </a:r>
            <a:r>
              <a:rPr lang="zh-CN" altLang="en-US" smtClean="0">
                <a:solidFill>
                  <a:srgbClr val="FF0000"/>
                </a:solidFill>
              </a:rPr>
              <a:t>被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en-US" altLang="zh-CN" baseline="-25000" smtClean="0">
                <a:solidFill>
                  <a:srgbClr val="FF0000"/>
                </a:solidFill>
              </a:rPr>
              <a:t>j</a:t>
            </a:r>
            <a:r>
              <a:rPr lang="zh-CN" altLang="en-US" smtClean="0">
                <a:solidFill>
                  <a:srgbClr val="FF0000"/>
                </a:solidFill>
              </a:rPr>
              <a:t>所包含。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7.3.3</a:t>
            </a:r>
            <a:endParaRPr lang="zh-CN" altLang="en-US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1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1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21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21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21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21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21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21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1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21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21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21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21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21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34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B2E0E1-D385-4B72-ADAF-E2D84AC220C3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</a:t>
            </a:r>
          </a:p>
        </p:txBody>
      </p:sp>
      <p:sp>
        <p:nvSpPr>
          <p:cNvPr id="172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385286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根据偏序关系的定义知，</a:t>
            </a:r>
            <a:r>
              <a:rPr lang="zh-CN" altLang="en-US" smtClean="0"/>
              <a:t> </a:t>
            </a:r>
            <a:r>
              <a:rPr lang="en-US" altLang="zh-CN" smtClean="0"/>
              <a:t>(1)</a:t>
            </a:r>
            <a:r>
              <a:rPr lang="zh-CN" altLang="en-US" smtClean="0"/>
              <a:t>，</a:t>
            </a:r>
            <a:r>
              <a:rPr lang="en-US" altLang="zh-CN" smtClean="0"/>
              <a:t>(2)</a:t>
            </a:r>
            <a:r>
              <a:rPr lang="zh-CN" altLang="en-US" smtClean="0"/>
              <a:t>，</a:t>
            </a:r>
            <a:r>
              <a:rPr lang="en-US" altLang="zh-CN" smtClean="0"/>
              <a:t>(5)</a:t>
            </a:r>
            <a:r>
              <a:rPr lang="zh-CN" altLang="en-US" smtClean="0"/>
              <a:t>，</a:t>
            </a:r>
            <a:r>
              <a:rPr lang="en-US" altLang="zh-CN" smtClean="0"/>
              <a:t>(6)</a:t>
            </a:r>
            <a:r>
              <a:rPr lang="zh-CN" altLang="en-US" smtClean="0"/>
              <a:t>所对应的关系</a:t>
            </a:r>
            <a:r>
              <a:rPr lang="zh-CN" altLang="en-US" smtClean="0">
                <a:solidFill>
                  <a:srgbClr val="0000CC"/>
                </a:solidFill>
              </a:rPr>
              <a:t>同时具有自反性，反对称性和传递性</a:t>
            </a:r>
            <a:r>
              <a:rPr lang="zh-CN" altLang="en-US" smtClean="0"/>
              <a:t>，所以都是偏序集；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(3)</a:t>
            </a:r>
            <a:r>
              <a:rPr lang="zh-CN" altLang="en-US" smtClean="0"/>
              <a:t>所对应的关系</a:t>
            </a:r>
            <a:r>
              <a:rPr lang="zh-CN" altLang="en-US" smtClean="0">
                <a:solidFill>
                  <a:srgbClr val="FF0000"/>
                </a:solidFill>
              </a:rPr>
              <a:t>不具有反对称性</a:t>
            </a:r>
            <a:r>
              <a:rPr lang="zh-CN" altLang="en-US" smtClean="0"/>
              <a:t>，所以它</a:t>
            </a:r>
            <a:r>
              <a:rPr lang="zh-CN" altLang="en-US" smtClean="0">
                <a:solidFill>
                  <a:srgbClr val="FF0000"/>
                </a:solidFill>
              </a:rPr>
              <a:t>不是偏序关系；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(4)</a:t>
            </a:r>
            <a:r>
              <a:rPr lang="zh-CN" altLang="en-US" smtClean="0"/>
              <a:t>所对应的关系</a:t>
            </a:r>
            <a:r>
              <a:rPr lang="zh-CN" altLang="en-US" smtClean="0">
                <a:solidFill>
                  <a:srgbClr val="FF0000"/>
                </a:solidFill>
              </a:rPr>
              <a:t>不具有自反性</a:t>
            </a:r>
            <a:r>
              <a:rPr lang="zh-CN" altLang="en-US" smtClean="0"/>
              <a:t>，所以它</a:t>
            </a:r>
            <a:r>
              <a:rPr lang="zh-CN" altLang="en-US" smtClean="0">
                <a:solidFill>
                  <a:srgbClr val="FF0000"/>
                </a:solidFill>
              </a:rPr>
              <a:t>不是偏序关系。</a:t>
            </a:r>
            <a:endParaRPr lang="zh-CN" altLang="en-US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237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1F09952-14B1-4940-B438-2D6059FC8588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7.3.4</a:t>
            </a:r>
            <a:endParaRPr lang="zh-CN" altLang="en-US" smtClean="0"/>
          </a:p>
        </p:txBody>
      </p:sp>
      <p:sp>
        <p:nvSpPr>
          <p:cNvPr id="172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064500" cy="3170237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设</a:t>
            </a:r>
            <a:r>
              <a:rPr lang="en-US" altLang="zh-CN" smtClean="0"/>
              <a:t>X</a:t>
            </a:r>
            <a:r>
              <a:rPr lang="zh-CN" altLang="en-US" smtClean="0"/>
              <a:t>是所有</a:t>
            </a:r>
            <a:r>
              <a:rPr lang="en-US" altLang="zh-CN" smtClean="0">
                <a:solidFill>
                  <a:srgbClr val="FF0000"/>
                </a:solidFill>
              </a:rPr>
              <a:t>4</a:t>
            </a:r>
            <a:r>
              <a:rPr lang="zh-CN" altLang="en-US" smtClean="0">
                <a:solidFill>
                  <a:srgbClr val="FF0000"/>
                </a:solidFill>
              </a:rPr>
              <a:t>位二进制串</a:t>
            </a:r>
            <a:r>
              <a:rPr lang="zh-CN" altLang="en-US" smtClean="0"/>
              <a:t>的集合，在</a:t>
            </a:r>
            <a:r>
              <a:rPr lang="en-US" altLang="zh-CN" smtClean="0"/>
              <a:t>X</a:t>
            </a:r>
            <a:r>
              <a:rPr lang="zh-CN" altLang="en-US" smtClean="0"/>
              <a:t>上定义关系</a:t>
            </a:r>
            <a:r>
              <a:rPr lang="en-US" altLang="zh-CN" smtClean="0"/>
              <a:t>R</a:t>
            </a:r>
            <a:r>
              <a:rPr lang="zh-CN" altLang="en-US" smtClean="0"/>
              <a:t>：如果</a:t>
            </a:r>
            <a:r>
              <a:rPr lang="en-US" altLang="zh-CN" smtClean="0"/>
              <a:t>s</a:t>
            </a:r>
            <a:r>
              <a:rPr lang="en-US" altLang="zh-CN" baseline="-25000" smtClean="0"/>
              <a:t>1</a:t>
            </a:r>
            <a:r>
              <a:rPr lang="zh-CN" altLang="en-US" smtClean="0"/>
              <a:t>的某个长度为</a:t>
            </a:r>
            <a:r>
              <a:rPr lang="en-US" altLang="zh-CN" smtClean="0"/>
              <a:t>2</a:t>
            </a:r>
            <a:r>
              <a:rPr lang="zh-CN" altLang="en-US" smtClean="0"/>
              <a:t>的子串等于</a:t>
            </a:r>
            <a:r>
              <a:rPr lang="en-US" altLang="zh-CN" smtClean="0"/>
              <a:t>s</a:t>
            </a:r>
            <a:r>
              <a:rPr lang="en-US" altLang="zh-CN" baseline="-25000" smtClean="0"/>
              <a:t>2</a:t>
            </a:r>
            <a:r>
              <a:rPr lang="zh-CN" altLang="en-US" smtClean="0"/>
              <a:t>的某个长度为</a:t>
            </a:r>
            <a:r>
              <a:rPr lang="en-US" altLang="zh-CN" smtClean="0"/>
              <a:t>2</a:t>
            </a:r>
            <a:r>
              <a:rPr lang="zh-CN" altLang="en-US" smtClean="0"/>
              <a:t>的子串，则</a:t>
            </a:r>
            <a:r>
              <a:rPr lang="en-US" altLang="zh-CN" smtClean="0"/>
              <a:t>&lt;s</a:t>
            </a:r>
            <a:r>
              <a:rPr lang="en-US" altLang="zh-CN" baseline="-25000" smtClean="0"/>
              <a:t>1</a:t>
            </a:r>
            <a:r>
              <a:rPr lang="en-US" altLang="zh-CN" smtClean="0"/>
              <a:t>,s</a:t>
            </a:r>
            <a:r>
              <a:rPr lang="en-US" altLang="zh-CN" baseline="-25000" smtClean="0"/>
              <a:t>2</a:t>
            </a:r>
            <a:r>
              <a:rPr lang="en-US" altLang="zh-CN" smtClean="0"/>
              <a:t>&gt;</a:t>
            </a:r>
            <a:r>
              <a:rPr lang="zh-CN" altLang="en-US" smtClean="0"/>
              <a:t>∈</a:t>
            </a:r>
            <a:r>
              <a:rPr lang="en-US" altLang="zh-CN" smtClean="0"/>
              <a:t>R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0000CC"/>
                </a:solidFill>
              </a:rPr>
              <a:t>例如因为</a:t>
            </a:r>
            <a:r>
              <a:rPr lang="en-US" altLang="zh-CN" smtClean="0">
                <a:solidFill>
                  <a:srgbClr val="0000CC"/>
                </a:solidFill>
              </a:rPr>
              <a:t>0111</a:t>
            </a:r>
            <a:r>
              <a:rPr lang="zh-CN" altLang="en-US" smtClean="0">
                <a:solidFill>
                  <a:srgbClr val="0000CC"/>
                </a:solidFill>
              </a:rPr>
              <a:t>和</a:t>
            </a:r>
            <a:r>
              <a:rPr lang="en-US" altLang="zh-CN" smtClean="0">
                <a:solidFill>
                  <a:srgbClr val="0000CC"/>
                </a:solidFill>
              </a:rPr>
              <a:t>1010</a:t>
            </a:r>
            <a:r>
              <a:rPr lang="zh-CN" altLang="en-US" smtClean="0">
                <a:solidFill>
                  <a:srgbClr val="0000CC"/>
                </a:solidFill>
              </a:rPr>
              <a:t>中都含有子串</a:t>
            </a:r>
            <a:r>
              <a:rPr lang="en-US" altLang="zh-CN" smtClean="0">
                <a:solidFill>
                  <a:srgbClr val="0000CC"/>
                </a:solidFill>
              </a:rPr>
              <a:t>01</a:t>
            </a:r>
            <a:r>
              <a:rPr lang="zh-CN" altLang="en-US" smtClean="0">
                <a:solidFill>
                  <a:srgbClr val="0000CC"/>
                </a:solidFill>
              </a:rPr>
              <a:t>，所以</a:t>
            </a:r>
            <a:r>
              <a:rPr lang="en-US" altLang="zh-CN" smtClean="0">
                <a:solidFill>
                  <a:srgbClr val="0000CC"/>
                </a:solidFill>
              </a:rPr>
              <a:t>&lt;0111</a:t>
            </a:r>
            <a:r>
              <a:rPr lang="zh-CN" altLang="en-US" smtClean="0">
                <a:solidFill>
                  <a:srgbClr val="0000CC"/>
                </a:solidFill>
              </a:rPr>
              <a:t>，</a:t>
            </a:r>
            <a:r>
              <a:rPr lang="en-US" altLang="zh-CN" smtClean="0">
                <a:solidFill>
                  <a:srgbClr val="0000CC"/>
                </a:solidFill>
              </a:rPr>
              <a:t>1010&gt;</a:t>
            </a:r>
            <a:r>
              <a:rPr lang="zh-CN" altLang="en-US" smtClean="0">
                <a:solidFill>
                  <a:srgbClr val="0000CC"/>
                </a:solidFill>
              </a:rPr>
              <a:t>∈</a:t>
            </a:r>
            <a:r>
              <a:rPr lang="en-US" altLang="zh-CN" smtClean="0">
                <a:solidFill>
                  <a:srgbClr val="0000CC"/>
                </a:solidFill>
              </a:rPr>
              <a:t>R</a:t>
            </a:r>
            <a:r>
              <a:rPr lang="zh-CN" altLang="en-US" smtClean="0"/>
              <a:t>。</a:t>
            </a:r>
          </a:p>
          <a:p>
            <a:pPr marL="0" indent="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试</a:t>
            </a:r>
            <a:r>
              <a:rPr lang="zh-CN" altLang="en-US" smtClean="0">
                <a:solidFill>
                  <a:srgbClr val="FF0000"/>
                </a:solidFill>
              </a:rPr>
              <a:t>判断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zh-CN" altLang="en-US" smtClean="0">
                <a:solidFill>
                  <a:srgbClr val="FF0000"/>
                </a:solidFill>
              </a:rPr>
              <a:t>是否是一个偏序关系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2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339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597D7-8B2A-4A14-8806-AC191E6B4D78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</a:t>
            </a:r>
          </a:p>
        </p:txBody>
      </p:sp>
      <p:sp>
        <p:nvSpPr>
          <p:cNvPr id="172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03350"/>
            <a:ext cx="8064500" cy="368141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对任意</a:t>
            </a:r>
            <a:r>
              <a:rPr lang="en-US" altLang="zh-CN" smtClean="0"/>
              <a:t>s,t∈X</a:t>
            </a:r>
            <a:r>
              <a:rPr lang="zh-CN" altLang="en-US" smtClean="0"/>
              <a:t>，如果</a:t>
            </a:r>
            <a:r>
              <a:rPr lang="en-US" altLang="zh-CN" smtClean="0"/>
              <a:t>&lt;s,t&gt;</a:t>
            </a:r>
            <a:r>
              <a:rPr lang="zh-CN" altLang="en-US" smtClean="0"/>
              <a:t>∈</a:t>
            </a:r>
            <a:r>
              <a:rPr lang="en-US" altLang="zh-CN" smtClean="0"/>
              <a:t>R</a:t>
            </a:r>
            <a:r>
              <a:rPr lang="zh-CN" altLang="en-US" smtClean="0"/>
              <a:t>，则</a:t>
            </a:r>
            <a:r>
              <a:rPr lang="en-US" altLang="zh-CN" smtClean="0"/>
              <a:t>s</a:t>
            </a:r>
            <a:r>
              <a:rPr lang="zh-CN" altLang="en-US" smtClean="0"/>
              <a:t>的某个长度为</a:t>
            </a:r>
            <a:r>
              <a:rPr lang="en-US" altLang="zh-CN" smtClean="0"/>
              <a:t>2</a:t>
            </a:r>
            <a:r>
              <a:rPr lang="zh-CN" altLang="en-US" smtClean="0"/>
              <a:t>的子串等于</a:t>
            </a:r>
            <a:r>
              <a:rPr lang="en-US" altLang="zh-CN" smtClean="0"/>
              <a:t>t</a:t>
            </a:r>
            <a:r>
              <a:rPr lang="zh-CN" altLang="en-US" smtClean="0"/>
              <a:t>的某个长度为</a:t>
            </a:r>
            <a:r>
              <a:rPr lang="en-US" altLang="zh-CN" smtClean="0"/>
              <a:t>2</a:t>
            </a:r>
            <a:r>
              <a:rPr lang="zh-CN" altLang="en-US" smtClean="0"/>
              <a:t>的子串，也可以说</a:t>
            </a:r>
            <a:r>
              <a:rPr lang="en-US" altLang="zh-CN" smtClean="0"/>
              <a:t>t</a:t>
            </a:r>
            <a:r>
              <a:rPr lang="zh-CN" altLang="en-US" smtClean="0"/>
              <a:t>的某个长度为</a:t>
            </a:r>
            <a:r>
              <a:rPr lang="en-US" altLang="zh-CN" smtClean="0"/>
              <a:t>2</a:t>
            </a:r>
            <a:r>
              <a:rPr lang="zh-CN" altLang="en-US" smtClean="0"/>
              <a:t>的子串等于</a:t>
            </a:r>
            <a:r>
              <a:rPr lang="en-US" altLang="zh-CN" smtClean="0"/>
              <a:t>s</a:t>
            </a:r>
            <a:r>
              <a:rPr lang="zh-CN" altLang="en-US" smtClean="0"/>
              <a:t>的某个长度为</a:t>
            </a:r>
            <a:r>
              <a:rPr lang="en-US" altLang="zh-CN" smtClean="0"/>
              <a:t>2</a:t>
            </a:r>
            <a:r>
              <a:rPr lang="zh-CN" altLang="en-US" smtClean="0"/>
              <a:t>的子串，即有</a:t>
            </a:r>
            <a:r>
              <a:rPr lang="en-US" altLang="zh-CN" smtClean="0"/>
              <a:t>&lt;t,s&gt;</a:t>
            </a:r>
            <a:r>
              <a:rPr lang="zh-CN" altLang="en-US" smtClean="0"/>
              <a:t>∈</a:t>
            </a:r>
            <a:r>
              <a:rPr lang="en-US" altLang="zh-CN" smtClean="0"/>
              <a:t>R</a:t>
            </a:r>
            <a:r>
              <a:rPr lang="zh-CN" altLang="en-US" smtClean="0"/>
              <a:t>，从而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zh-CN" altLang="en-US" smtClean="0">
                <a:solidFill>
                  <a:srgbClr val="FF0000"/>
                </a:solidFill>
              </a:rPr>
              <a:t>是对称的</a:t>
            </a:r>
            <a:r>
              <a:rPr lang="zh-CN" altLang="en-US" smtClean="0"/>
              <a:t>。根据对称性，存在</a:t>
            </a:r>
            <a:r>
              <a:rPr lang="en-US" altLang="zh-CN" smtClean="0"/>
              <a:t>0111</a:t>
            </a:r>
            <a:r>
              <a:rPr lang="zh-CN" altLang="en-US" smtClean="0"/>
              <a:t>，</a:t>
            </a:r>
            <a:r>
              <a:rPr lang="en-US" altLang="zh-CN" smtClean="0"/>
              <a:t>1010∈X</a:t>
            </a:r>
            <a:r>
              <a:rPr lang="zh-CN" altLang="en-US" smtClean="0"/>
              <a:t>，有</a:t>
            </a:r>
            <a:r>
              <a:rPr lang="en-US" altLang="zh-CN" smtClean="0">
                <a:solidFill>
                  <a:srgbClr val="0000CC"/>
                </a:solidFill>
              </a:rPr>
              <a:t>&lt;0111</a:t>
            </a:r>
            <a:r>
              <a:rPr lang="zh-CN" altLang="en-US" smtClean="0">
                <a:solidFill>
                  <a:srgbClr val="0000CC"/>
                </a:solidFill>
              </a:rPr>
              <a:t>，</a:t>
            </a:r>
            <a:r>
              <a:rPr lang="en-US" altLang="zh-CN" smtClean="0">
                <a:solidFill>
                  <a:srgbClr val="0000CC"/>
                </a:solidFill>
              </a:rPr>
              <a:t>1010&gt;</a:t>
            </a:r>
            <a:r>
              <a:rPr lang="zh-CN" altLang="en-US" smtClean="0">
                <a:solidFill>
                  <a:srgbClr val="0000CC"/>
                </a:solidFill>
              </a:rPr>
              <a:t>∈</a:t>
            </a:r>
            <a:r>
              <a:rPr lang="en-US" altLang="zh-CN" smtClean="0">
                <a:solidFill>
                  <a:srgbClr val="0000CC"/>
                </a:solidFill>
              </a:rPr>
              <a:t>R</a:t>
            </a:r>
            <a:r>
              <a:rPr lang="zh-CN" altLang="en-US" smtClean="0"/>
              <a:t>且</a:t>
            </a:r>
            <a:r>
              <a:rPr lang="en-US" altLang="zh-CN" smtClean="0">
                <a:solidFill>
                  <a:srgbClr val="0000CC"/>
                </a:solidFill>
              </a:rPr>
              <a:t>&lt;0111</a:t>
            </a:r>
            <a:r>
              <a:rPr lang="zh-CN" altLang="en-US" smtClean="0">
                <a:solidFill>
                  <a:srgbClr val="0000CC"/>
                </a:solidFill>
              </a:rPr>
              <a:t>，</a:t>
            </a:r>
            <a:r>
              <a:rPr lang="en-US" altLang="zh-CN" smtClean="0">
                <a:solidFill>
                  <a:srgbClr val="0000CC"/>
                </a:solidFill>
              </a:rPr>
              <a:t>1010</a:t>
            </a:r>
            <a:r>
              <a:rPr lang="en-US" altLang="zh-CN" baseline="-25000" smtClean="0">
                <a:solidFill>
                  <a:srgbClr val="0000CC"/>
                </a:solidFill>
              </a:rPr>
              <a:t> </a:t>
            </a:r>
            <a:r>
              <a:rPr lang="en-US" altLang="zh-CN" smtClean="0">
                <a:solidFill>
                  <a:srgbClr val="0000CC"/>
                </a:solidFill>
              </a:rPr>
              <a:t>&gt;</a:t>
            </a:r>
            <a:r>
              <a:rPr lang="zh-CN" altLang="en-US" smtClean="0">
                <a:solidFill>
                  <a:srgbClr val="0000CC"/>
                </a:solidFill>
              </a:rPr>
              <a:t>∈</a:t>
            </a:r>
            <a:r>
              <a:rPr lang="en-US" altLang="zh-CN" smtClean="0">
                <a:solidFill>
                  <a:srgbClr val="0000CC"/>
                </a:solidFill>
              </a:rPr>
              <a:t>R</a:t>
            </a:r>
            <a:r>
              <a:rPr lang="zh-CN" altLang="en-US" smtClean="0"/>
              <a:t> ，但是</a:t>
            </a:r>
            <a:r>
              <a:rPr lang="en-US" altLang="zh-CN" smtClean="0"/>
              <a:t>0111≠1010</a:t>
            </a:r>
            <a:r>
              <a:rPr lang="zh-CN" altLang="en-US" smtClean="0"/>
              <a:t>，从而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zh-CN" altLang="en-US" smtClean="0">
                <a:solidFill>
                  <a:srgbClr val="FF0000"/>
                </a:solidFill>
              </a:rPr>
              <a:t>不是反对称的，从而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zh-CN" altLang="en-US" smtClean="0">
                <a:solidFill>
                  <a:srgbClr val="FF0000"/>
                </a:solidFill>
              </a:rPr>
              <a:t>不是偏序关系。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2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441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AF8D69A-E1A3-4470-AC75-C670362061D2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7.3.5</a:t>
            </a:r>
            <a:endParaRPr lang="zh-CN" altLang="en-US" smtClean="0"/>
          </a:p>
        </p:txBody>
      </p:sp>
      <p:sp>
        <p:nvSpPr>
          <p:cNvPr id="172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49339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600" smtClean="0"/>
              <a:t>考虑任务集</a:t>
            </a:r>
            <a:r>
              <a:rPr lang="en-US" altLang="zh-CN" sz="2600" smtClean="0"/>
              <a:t>T</a:t>
            </a:r>
            <a:r>
              <a:rPr lang="zh-CN" altLang="en-US" sz="2600" smtClean="0"/>
              <a:t>，它包含了拍摄一张室内闪光照片必须按顺序完成的任务：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1</a:t>
            </a:r>
            <a:r>
              <a:rPr lang="zh-CN" altLang="en-US" sz="2600" smtClean="0"/>
              <a:t>、打开镜头盖；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2</a:t>
            </a:r>
            <a:r>
              <a:rPr lang="zh-CN" altLang="en-US" sz="2600" smtClean="0"/>
              <a:t>、照相机调焦；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3</a:t>
            </a:r>
            <a:r>
              <a:rPr lang="zh-CN" altLang="en-US" sz="2600" smtClean="0"/>
              <a:t>、打开闪光灯；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4</a:t>
            </a:r>
            <a:r>
              <a:rPr lang="zh-CN" altLang="en-US" sz="2600" smtClean="0"/>
              <a:t>、按下快门按钮。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600" smtClean="0">
                <a:solidFill>
                  <a:srgbClr val="FF0000"/>
                </a:solidFill>
              </a:rPr>
              <a:t>在</a:t>
            </a:r>
            <a:r>
              <a:rPr lang="en-US" altLang="zh-CN" sz="2600" smtClean="0">
                <a:solidFill>
                  <a:srgbClr val="FF0000"/>
                </a:solidFill>
              </a:rPr>
              <a:t>T</a:t>
            </a:r>
            <a:r>
              <a:rPr lang="zh-CN" altLang="en-US" sz="2600" smtClean="0">
                <a:solidFill>
                  <a:srgbClr val="FF0000"/>
                </a:solidFill>
              </a:rPr>
              <a:t>上定义关系</a:t>
            </a:r>
            <a:r>
              <a:rPr lang="en-US" altLang="zh-CN" sz="2600" smtClean="0">
                <a:solidFill>
                  <a:srgbClr val="FF0000"/>
                </a:solidFill>
              </a:rPr>
              <a:t>R</a:t>
            </a:r>
            <a:r>
              <a:rPr lang="zh-CN" altLang="en-US" sz="2600" smtClean="0">
                <a:solidFill>
                  <a:srgbClr val="FF0000"/>
                </a:solidFill>
              </a:rPr>
              <a:t>如下：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CN" sz="2600" smtClean="0">
                <a:solidFill>
                  <a:srgbClr val="0000CC"/>
                </a:solidFill>
              </a:rPr>
              <a:t>&lt;i,j&gt;</a:t>
            </a:r>
            <a:r>
              <a:rPr lang="zh-CN" altLang="en-US" sz="2600" smtClean="0">
                <a:solidFill>
                  <a:srgbClr val="0000CC"/>
                </a:solidFill>
              </a:rPr>
              <a:t>∈</a:t>
            </a:r>
            <a:r>
              <a:rPr lang="en-US" altLang="zh-CN" sz="2600" smtClean="0">
                <a:solidFill>
                  <a:srgbClr val="0000CC"/>
                </a:solidFill>
              </a:rPr>
              <a:t>R</a:t>
            </a:r>
            <a:r>
              <a:rPr lang="zh-CN" altLang="en-US" sz="2600" smtClean="0">
                <a:solidFill>
                  <a:srgbClr val="0000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如果</a:t>
            </a:r>
            <a:r>
              <a:rPr lang="en-US" altLang="zh-CN" sz="2600" smtClean="0">
                <a:solidFill>
                  <a:srgbClr val="0000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i=j</a:t>
            </a:r>
            <a:r>
              <a:rPr lang="zh-CN" altLang="en-US" sz="2600" smtClean="0">
                <a:solidFill>
                  <a:srgbClr val="0000CC"/>
                </a:solidFill>
              </a:rPr>
              <a:t>或者任务</a:t>
            </a:r>
            <a:r>
              <a:rPr lang="en-US" altLang="zh-CN" sz="2600" smtClean="0">
                <a:solidFill>
                  <a:srgbClr val="0000CC"/>
                </a:solidFill>
              </a:rPr>
              <a:t>i</a:t>
            </a:r>
            <a:r>
              <a:rPr lang="zh-CN" altLang="en-US" sz="2600" smtClean="0">
                <a:solidFill>
                  <a:srgbClr val="0000CC"/>
                </a:solidFill>
              </a:rPr>
              <a:t>必须在任务</a:t>
            </a:r>
            <a:r>
              <a:rPr lang="en-US" altLang="zh-CN" sz="2600" smtClean="0">
                <a:solidFill>
                  <a:srgbClr val="0000CC"/>
                </a:solidFill>
              </a:rPr>
              <a:t>j</a:t>
            </a:r>
            <a:r>
              <a:rPr lang="zh-CN" altLang="en-US" sz="2600" smtClean="0">
                <a:solidFill>
                  <a:srgbClr val="0000CC"/>
                </a:solidFill>
              </a:rPr>
              <a:t>之前完成。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600" smtClean="0"/>
              <a:t>试判断</a:t>
            </a:r>
            <a:r>
              <a:rPr lang="en-US" altLang="zh-CN" sz="2600" smtClean="0"/>
              <a:t>R</a:t>
            </a:r>
            <a:r>
              <a:rPr lang="zh-CN" altLang="en-US" sz="2600" smtClean="0"/>
              <a:t>是</a:t>
            </a:r>
            <a:r>
              <a:rPr lang="en-US" altLang="zh-CN" sz="2600" smtClean="0"/>
              <a:t>T</a:t>
            </a:r>
            <a:r>
              <a:rPr lang="zh-CN" altLang="en-US" sz="2600" smtClean="0"/>
              <a:t>上的偏序关系并画出它的关系图。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2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2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2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2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2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2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2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2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2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2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2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544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BBD2A85-DCF7-41A2-84AC-2768E04AFD86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172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47942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根据</a:t>
            </a:r>
            <a:r>
              <a:rPr lang="en-US" altLang="zh-CN" smtClean="0"/>
              <a:t>R</a:t>
            </a:r>
            <a:r>
              <a:rPr lang="zh-CN" altLang="en-US" smtClean="0"/>
              <a:t>的定义，有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R={&lt;1,1&gt;,&lt;2,2&gt;,&lt;3,3&gt;,&lt;4,4&gt;,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&lt;1,2&gt;,&lt;1,4&gt;,&lt;2,4&gt;,&lt;3,4&gt;}</a:t>
            </a:r>
            <a:r>
              <a:rPr lang="zh-CN" altLang="en-US" smtClean="0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根据自反、反对称和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传递的定义知，关系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R</a:t>
            </a:r>
            <a:r>
              <a:rPr lang="zh-CN" altLang="en-US" smtClean="0"/>
              <a:t>具有自反性，对称性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和传递性。从而</a:t>
            </a:r>
            <a:r>
              <a:rPr lang="en-US" altLang="zh-CN" smtClean="0"/>
              <a:t>R</a:t>
            </a:r>
            <a:r>
              <a:rPr lang="zh-CN" altLang="en-US" smtClean="0"/>
              <a:t>是偏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序关系，其关系图如右图所示。</a:t>
            </a: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651500" y="3046413"/>
            <a:ext cx="3055938" cy="2470150"/>
            <a:chOff x="3560" y="1874"/>
            <a:chExt cx="1925" cy="1556"/>
          </a:xfrm>
        </p:grpSpPr>
        <p:sp>
          <p:nvSpPr>
            <p:cNvPr id="65542" name="Text Box 6"/>
            <p:cNvSpPr txBox="1">
              <a:spLocks noChangeArrowheads="1"/>
            </p:cNvSpPr>
            <p:nvPr/>
          </p:nvSpPr>
          <p:spPr bwMode="auto">
            <a:xfrm>
              <a:off x="3651" y="1888"/>
              <a:ext cx="336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  <a:endParaRPr lang="en-US" altLang="zh-CN" sz="2400" b="0">
                <a:solidFill>
                  <a:srgbClr val="FF0000"/>
                </a:solidFill>
              </a:endParaRPr>
            </a:p>
          </p:txBody>
        </p:sp>
        <p:sp>
          <p:nvSpPr>
            <p:cNvPr id="65543" name="Text Box 9"/>
            <p:cNvSpPr txBox="1">
              <a:spLocks noChangeArrowheads="1"/>
            </p:cNvSpPr>
            <p:nvPr/>
          </p:nvSpPr>
          <p:spPr bwMode="auto">
            <a:xfrm>
              <a:off x="3651" y="2993"/>
              <a:ext cx="336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  <a:endParaRPr lang="en-US" altLang="zh-CN" sz="2400" b="0">
                <a:solidFill>
                  <a:srgbClr val="FF0000"/>
                </a:solidFill>
              </a:endParaRPr>
            </a:p>
          </p:txBody>
        </p:sp>
        <p:sp>
          <p:nvSpPr>
            <p:cNvPr id="65544" name="Text Box 11"/>
            <p:cNvSpPr txBox="1">
              <a:spLocks noChangeArrowheads="1"/>
            </p:cNvSpPr>
            <p:nvPr/>
          </p:nvSpPr>
          <p:spPr bwMode="auto">
            <a:xfrm>
              <a:off x="5148" y="1888"/>
              <a:ext cx="337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  <a:endParaRPr lang="en-US" altLang="zh-CN" sz="2400" b="0">
                <a:solidFill>
                  <a:srgbClr val="FF0000"/>
                </a:solidFill>
              </a:endParaRPr>
            </a:p>
          </p:txBody>
        </p:sp>
        <p:sp>
          <p:nvSpPr>
            <p:cNvPr id="65545" name="Text Box 12"/>
            <p:cNvSpPr txBox="1">
              <a:spLocks noChangeArrowheads="1"/>
            </p:cNvSpPr>
            <p:nvPr/>
          </p:nvSpPr>
          <p:spPr bwMode="auto">
            <a:xfrm>
              <a:off x="5148" y="2993"/>
              <a:ext cx="337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4</a:t>
              </a:r>
              <a:endParaRPr lang="en-US" altLang="zh-CN" sz="2400" b="0">
                <a:solidFill>
                  <a:srgbClr val="FF0000"/>
                </a:solidFill>
              </a:endParaRPr>
            </a:p>
          </p:txBody>
        </p:sp>
        <p:sp>
          <p:nvSpPr>
            <p:cNvPr id="65546" name="Arc 13"/>
            <p:cNvSpPr>
              <a:spLocks/>
            </p:cNvSpPr>
            <p:nvPr/>
          </p:nvSpPr>
          <p:spPr bwMode="auto">
            <a:xfrm rot="1025318" flipH="1">
              <a:off x="3565" y="1894"/>
              <a:ext cx="317" cy="31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 extrusionOk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1601" y="13436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7" name="Arc 14"/>
            <p:cNvSpPr>
              <a:spLocks/>
            </p:cNvSpPr>
            <p:nvPr/>
          </p:nvSpPr>
          <p:spPr bwMode="auto">
            <a:xfrm rot="12393903" flipH="1">
              <a:off x="5124" y="3021"/>
              <a:ext cx="317" cy="31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3672" y="9550"/>
                  </a:moveTo>
                  <a:cubicBezTo>
                    <a:pt x="7685" y="3580"/>
                    <a:pt x="14406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 extrusionOk="0">
                  <a:moveTo>
                    <a:pt x="3672" y="9550"/>
                  </a:moveTo>
                  <a:cubicBezTo>
                    <a:pt x="7685" y="3580"/>
                    <a:pt x="14406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3672" y="955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8" name="Arc 15"/>
            <p:cNvSpPr>
              <a:spLocks/>
            </p:cNvSpPr>
            <p:nvPr/>
          </p:nvSpPr>
          <p:spPr bwMode="auto">
            <a:xfrm rot="10800000" flipH="1">
              <a:off x="5103" y="1874"/>
              <a:ext cx="317" cy="317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 extrusionOk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1601" y="13436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9" name="Arc 16"/>
            <p:cNvSpPr>
              <a:spLocks/>
            </p:cNvSpPr>
            <p:nvPr/>
          </p:nvSpPr>
          <p:spPr bwMode="auto">
            <a:xfrm flipH="1">
              <a:off x="3560" y="3032"/>
              <a:ext cx="317" cy="31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 extrusionOk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1601" y="13436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Freeform 17"/>
            <p:cNvSpPr>
              <a:spLocks/>
            </p:cNvSpPr>
            <p:nvPr/>
          </p:nvSpPr>
          <p:spPr bwMode="auto">
            <a:xfrm>
              <a:off x="3850" y="2079"/>
              <a:ext cx="1251" cy="1048"/>
            </a:xfrm>
            <a:custGeom>
              <a:avLst/>
              <a:gdLst>
                <a:gd name="T0" fmla="*/ 0 w 1303"/>
                <a:gd name="T1" fmla="*/ 0 h 1121"/>
                <a:gd name="T2" fmla="*/ 941 w 1303"/>
                <a:gd name="T3" fmla="*/ 653 h 1121"/>
                <a:gd name="T4" fmla="*/ 0 60000 65536"/>
                <a:gd name="T5" fmla="*/ 0 60000 65536"/>
                <a:gd name="T6" fmla="*/ 0 w 1303"/>
                <a:gd name="T7" fmla="*/ 0 h 1121"/>
                <a:gd name="T8" fmla="*/ 1303 w 1303"/>
                <a:gd name="T9" fmla="*/ 1121 h 11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03" h="1121">
                  <a:moveTo>
                    <a:pt x="0" y="0"/>
                  </a:moveTo>
                  <a:lnTo>
                    <a:pt x="1303" y="1121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Freeform 18"/>
            <p:cNvSpPr>
              <a:spLocks/>
            </p:cNvSpPr>
            <p:nvPr/>
          </p:nvSpPr>
          <p:spPr bwMode="auto">
            <a:xfrm>
              <a:off x="5121" y="2077"/>
              <a:ext cx="10" cy="1037"/>
            </a:xfrm>
            <a:custGeom>
              <a:avLst/>
              <a:gdLst>
                <a:gd name="T0" fmla="*/ 10 w 10"/>
                <a:gd name="T1" fmla="*/ 0 h 1110"/>
                <a:gd name="T2" fmla="*/ 0 w 10"/>
                <a:gd name="T3" fmla="*/ 644 h 1110"/>
                <a:gd name="T4" fmla="*/ 0 60000 65536"/>
                <a:gd name="T5" fmla="*/ 0 60000 65536"/>
                <a:gd name="T6" fmla="*/ 0 w 10"/>
                <a:gd name="T7" fmla="*/ 0 h 1110"/>
                <a:gd name="T8" fmla="*/ 10 w 10"/>
                <a:gd name="T9" fmla="*/ 1110 h 11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" h="1110">
                  <a:moveTo>
                    <a:pt x="10" y="0"/>
                  </a:moveTo>
                  <a:lnTo>
                    <a:pt x="0" y="111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Freeform 19"/>
            <p:cNvSpPr>
              <a:spLocks/>
            </p:cNvSpPr>
            <p:nvPr/>
          </p:nvSpPr>
          <p:spPr bwMode="auto">
            <a:xfrm>
              <a:off x="3901" y="3156"/>
              <a:ext cx="1175" cy="2"/>
            </a:xfrm>
            <a:custGeom>
              <a:avLst/>
              <a:gdLst>
                <a:gd name="T0" fmla="*/ 0 w 1260"/>
                <a:gd name="T1" fmla="*/ 0 h 1"/>
                <a:gd name="T2" fmla="*/ 721 w 1260"/>
                <a:gd name="T3" fmla="*/ 0 h 1"/>
                <a:gd name="T4" fmla="*/ 0 60000 65536"/>
                <a:gd name="T5" fmla="*/ 0 60000 65536"/>
                <a:gd name="T6" fmla="*/ 0 w 1260"/>
                <a:gd name="T7" fmla="*/ 0 h 1"/>
                <a:gd name="T8" fmla="*/ 1260 w 12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60" h="1">
                  <a:moveTo>
                    <a:pt x="0" y="0"/>
                  </a:moveTo>
                  <a:lnTo>
                    <a:pt x="126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Freeform 20"/>
            <p:cNvSpPr>
              <a:spLocks/>
            </p:cNvSpPr>
            <p:nvPr/>
          </p:nvSpPr>
          <p:spPr bwMode="auto">
            <a:xfrm>
              <a:off x="3889" y="2046"/>
              <a:ext cx="10" cy="1065"/>
            </a:xfrm>
            <a:custGeom>
              <a:avLst/>
              <a:gdLst>
                <a:gd name="T0" fmla="*/ 10 w 10"/>
                <a:gd name="T1" fmla="*/ 0 h 1140"/>
                <a:gd name="T2" fmla="*/ 0 w 10"/>
                <a:gd name="T3" fmla="*/ 662 h 1140"/>
                <a:gd name="T4" fmla="*/ 0 60000 65536"/>
                <a:gd name="T5" fmla="*/ 0 60000 65536"/>
                <a:gd name="T6" fmla="*/ 0 w 10"/>
                <a:gd name="T7" fmla="*/ 0 h 1140"/>
                <a:gd name="T8" fmla="*/ 10 w 10"/>
                <a:gd name="T9" fmla="*/ 1140 h 11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" h="1140">
                  <a:moveTo>
                    <a:pt x="10" y="0"/>
                  </a:moveTo>
                  <a:lnTo>
                    <a:pt x="0" y="114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Oval 5"/>
            <p:cNvSpPr>
              <a:spLocks noChangeArrowheads="1"/>
            </p:cNvSpPr>
            <p:nvPr/>
          </p:nvSpPr>
          <p:spPr bwMode="auto">
            <a:xfrm>
              <a:off x="3849" y="2036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65555" name="Oval 7"/>
            <p:cNvSpPr>
              <a:spLocks noChangeArrowheads="1"/>
            </p:cNvSpPr>
            <p:nvPr/>
          </p:nvSpPr>
          <p:spPr bwMode="auto">
            <a:xfrm>
              <a:off x="5080" y="2036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65556" name="Oval 8"/>
            <p:cNvSpPr>
              <a:spLocks noChangeArrowheads="1"/>
            </p:cNvSpPr>
            <p:nvPr/>
          </p:nvSpPr>
          <p:spPr bwMode="auto">
            <a:xfrm>
              <a:off x="3849" y="3112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65557" name="Oval 10"/>
            <p:cNvSpPr>
              <a:spLocks noChangeArrowheads="1"/>
            </p:cNvSpPr>
            <p:nvPr/>
          </p:nvSpPr>
          <p:spPr bwMode="auto">
            <a:xfrm>
              <a:off x="5080" y="3112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2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2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2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2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2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2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2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2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2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2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2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64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8E9C0D4-0E0C-4E15-98F5-A0C7F7DA1097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11188"/>
            <a:ext cx="8064500" cy="585787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7.2.1</a:t>
            </a:r>
            <a:endParaRPr lang="zh-CN" altLang="en-US" smtClean="0"/>
          </a:p>
        </p:txBody>
      </p:sp>
      <p:sp>
        <p:nvSpPr>
          <p:cNvPr id="1671181" name="AutoShape 13"/>
          <p:cNvSpPr>
            <a:spLocks noChangeArrowheads="1"/>
          </p:cNvSpPr>
          <p:nvPr/>
        </p:nvSpPr>
        <p:spPr bwMode="auto">
          <a:xfrm>
            <a:off x="6011863" y="1700213"/>
            <a:ext cx="2881312" cy="792162"/>
          </a:xfrm>
          <a:prstGeom prst="wedgeRectCallout">
            <a:avLst>
              <a:gd name="adj1" fmla="val -85759"/>
              <a:gd name="adj2" fmla="val 66833"/>
            </a:avLst>
          </a:prstGeom>
          <a:solidFill>
            <a:srgbClr val="FFFF66">
              <a:alpha val="89803"/>
            </a:srgbClr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FF0000"/>
                </a:solidFill>
              </a:rPr>
              <a:t>不具有对称性</a:t>
            </a:r>
          </a:p>
        </p:txBody>
      </p:sp>
      <p:sp>
        <p:nvSpPr>
          <p:cNvPr id="1671182" name="AutoShape 14"/>
          <p:cNvSpPr>
            <a:spLocks noChangeArrowheads="1"/>
          </p:cNvSpPr>
          <p:nvPr/>
        </p:nvSpPr>
        <p:spPr bwMode="auto">
          <a:xfrm>
            <a:off x="6011863" y="3284538"/>
            <a:ext cx="2881312" cy="1152525"/>
          </a:xfrm>
          <a:prstGeom prst="wedgeRectCallout">
            <a:avLst>
              <a:gd name="adj1" fmla="val -77713"/>
              <a:gd name="adj2" fmla="val -38431"/>
            </a:avLst>
          </a:prstGeom>
          <a:solidFill>
            <a:srgbClr val="FFFF66">
              <a:alpha val="89803"/>
            </a:srgbClr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FF0000"/>
                </a:solidFill>
              </a:rPr>
              <a:t>不具有对称性，自反性</a:t>
            </a:r>
          </a:p>
        </p:txBody>
      </p:sp>
      <p:sp>
        <p:nvSpPr>
          <p:cNvPr id="1671183" name="AutoShape 15"/>
          <p:cNvSpPr>
            <a:spLocks noChangeArrowheads="1"/>
          </p:cNvSpPr>
          <p:nvPr/>
        </p:nvSpPr>
        <p:spPr bwMode="auto">
          <a:xfrm>
            <a:off x="6011863" y="5157788"/>
            <a:ext cx="2881312" cy="792162"/>
          </a:xfrm>
          <a:prstGeom prst="wedgeRectCallout">
            <a:avLst>
              <a:gd name="adj1" fmla="val -85977"/>
              <a:gd name="adj2" fmla="val -179259"/>
            </a:avLst>
          </a:prstGeom>
          <a:solidFill>
            <a:srgbClr val="FFFF66">
              <a:alpha val="89803"/>
            </a:srgbClr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FF0000"/>
                </a:solidFill>
              </a:rPr>
              <a:t>是等价关系</a:t>
            </a:r>
          </a:p>
        </p:txBody>
      </p:sp>
      <p:sp>
        <p:nvSpPr>
          <p:cNvPr id="1671175" name="Rectangle 7"/>
          <p:cNvSpPr>
            <a:spLocks noChangeArrowheads="1"/>
          </p:cNvSpPr>
          <p:nvPr/>
        </p:nvSpPr>
        <p:spPr bwMode="auto">
          <a:xfrm>
            <a:off x="762000" y="1557338"/>
            <a:ext cx="5249863" cy="38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Aft>
                <a:spcPct val="50000"/>
              </a:spcAft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</a:rPr>
              <a:t>判定下列关系是否是等价关系</a:t>
            </a:r>
            <a:r>
              <a:rPr lang="en-US" altLang="zh-CN">
                <a:solidFill>
                  <a:schemeClr val="tx1"/>
                </a:solidFill>
              </a:rPr>
              <a:t>? </a:t>
            </a:r>
          </a:p>
          <a:p>
            <a:pPr algn="l" eaLnBrk="1" hangingPunct="1">
              <a:buClr>
                <a:srgbClr val="800080"/>
              </a:buClr>
              <a:buFontTx/>
              <a:buAutoNum type="arabicPeriod"/>
            </a:pPr>
            <a:r>
              <a:rPr kumimoji="1" lang="zh-CN" altLang="en-US"/>
              <a:t>幂集上定义的</a:t>
            </a:r>
            <a:r>
              <a:rPr kumimoji="1" lang="zh-CN" altLang="en-US">
                <a:latin typeface="Arial" panose="020B0604020202020204" pitchFamily="34" charset="0"/>
              </a:rPr>
              <a:t>“</a:t>
            </a: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kumimoji="1" lang="zh-CN" altLang="en-US">
                <a:latin typeface="Arial" panose="020B0604020202020204" pitchFamily="34" charset="0"/>
              </a:rPr>
              <a:t>”</a:t>
            </a:r>
            <a:r>
              <a:rPr kumimoji="1" lang="zh-CN" altLang="en-US"/>
              <a:t>关系；</a:t>
            </a:r>
          </a:p>
          <a:p>
            <a:pPr algn="l" eaLnBrk="1" hangingPunct="1">
              <a:buClr>
                <a:srgbClr val="800080"/>
              </a:buClr>
              <a:buFontTx/>
              <a:buAutoNum type="arabicPeriod"/>
            </a:pPr>
            <a:r>
              <a:rPr kumimoji="1" lang="zh-CN" altLang="en-US"/>
              <a:t>整数集上定义的</a:t>
            </a:r>
            <a:r>
              <a:rPr kumimoji="1" lang="zh-CN" altLang="en-US">
                <a:latin typeface="Arial" panose="020B0604020202020204" pitchFamily="34" charset="0"/>
              </a:rPr>
              <a:t>“</a:t>
            </a:r>
            <a:r>
              <a:rPr kumimoji="1" lang="en-US" altLang="en-US" sz="3200">
                <a:solidFill>
                  <a:srgbClr val="FF0000"/>
                </a:solidFill>
              </a:rPr>
              <a:t>＜</a:t>
            </a:r>
            <a:r>
              <a:rPr kumimoji="1" lang="en-US" altLang="zh-CN">
                <a:latin typeface="Arial" panose="020B0604020202020204" pitchFamily="34" charset="0"/>
              </a:rPr>
              <a:t>”</a:t>
            </a:r>
            <a:r>
              <a:rPr kumimoji="1" lang="zh-CN" altLang="en-US"/>
              <a:t>关系；</a:t>
            </a:r>
          </a:p>
          <a:p>
            <a:pPr algn="l" eaLnBrk="1" hangingPunct="1">
              <a:buClr>
                <a:srgbClr val="800080"/>
              </a:buClr>
              <a:buFontTx/>
              <a:buAutoNum type="arabicPeriod"/>
            </a:pPr>
            <a:r>
              <a:rPr kumimoji="1" lang="zh-CN" altLang="en-US"/>
              <a:t>全体中国人所组成的集合上定义的</a:t>
            </a:r>
            <a:r>
              <a:rPr kumimoji="1" lang="zh-CN" altLang="en-US">
                <a:latin typeface="Arial" panose="020B0604020202020204" pitchFamily="34" charset="0"/>
              </a:rPr>
              <a:t>“</a:t>
            </a:r>
            <a:r>
              <a:rPr kumimoji="1" lang="zh-CN" altLang="en-US">
                <a:solidFill>
                  <a:srgbClr val="FF0000"/>
                </a:solidFill>
              </a:rPr>
              <a:t>同性别</a:t>
            </a:r>
            <a:r>
              <a:rPr kumimoji="1" lang="zh-CN" altLang="en-US">
                <a:latin typeface="Arial" panose="020B0604020202020204" pitchFamily="34" charset="0"/>
              </a:rPr>
              <a:t>”</a:t>
            </a:r>
            <a:r>
              <a:rPr kumimoji="1" lang="zh-CN" altLang="en-US"/>
              <a:t>关系。</a:t>
            </a:r>
          </a:p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1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1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1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1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71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71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71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71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71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71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71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71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71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71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1181" grpId="0" animBg="1"/>
      <p:bldP spid="1671182" grpId="0" animBg="1"/>
      <p:bldP spid="1671183" grpId="0" animBg="1"/>
      <p:bldP spid="167117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F4A5DF7-A826-4164-82EB-68B78D7C14EF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11188"/>
            <a:ext cx="8064500" cy="585787"/>
          </a:xfrm>
        </p:spPr>
        <p:txBody>
          <a:bodyPr/>
          <a:lstStyle/>
          <a:p>
            <a:pPr eaLnBrk="1" hangingPunct="1"/>
            <a:r>
              <a:rPr lang="en-US" altLang="zh-CN" smtClean="0"/>
              <a:t>2 </a:t>
            </a:r>
            <a:r>
              <a:rPr lang="zh-CN" altLang="en-US" smtClean="0"/>
              <a:t>哈斯图</a:t>
            </a:r>
          </a:p>
        </p:txBody>
      </p:sp>
      <p:sp>
        <p:nvSpPr>
          <p:cNvPr id="172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4110037"/>
          </a:xfrm>
        </p:spPr>
        <p:txBody>
          <a:bodyPr/>
          <a:lstStyle/>
          <a:p>
            <a:pPr marL="533400" indent="-533400" eaLnBrk="1" hangingPunct="1">
              <a:spcBef>
                <a:spcPct val="5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用</a:t>
            </a:r>
            <a:r>
              <a:rPr lang="zh-CN" altLang="en-US" smtClean="0">
                <a:solidFill>
                  <a:srgbClr val="0000CC"/>
                </a:solidFill>
              </a:rPr>
              <a:t>小圆圈或点表示</a:t>
            </a:r>
            <a:r>
              <a:rPr lang="en-US" altLang="zh-CN" smtClean="0">
                <a:solidFill>
                  <a:srgbClr val="0000CC"/>
                </a:solidFill>
              </a:rPr>
              <a:t>A</a:t>
            </a:r>
            <a:r>
              <a:rPr lang="zh-CN" altLang="en-US" smtClean="0">
                <a:solidFill>
                  <a:srgbClr val="0000CC"/>
                </a:solidFill>
              </a:rPr>
              <a:t>中的元素</a:t>
            </a:r>
            <a:r>
              <a:rPr lang="zh-CN" altLang="en-US" smtClean="0"/>
              <a:t>，省掉关系图中所有的环；                       </a:t>
            </a:r>
            <a:r>
              <a:rPr lang="zh-CN" altLang="en-US" smtClean="0">
                <a:solidFill>
                  <a:srgbClr val="FF0000"/>
                </a:solidFill>
              </a:rPr>
              <a:t>（因自反性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对任意</a:t>
            </a:r>
            <a:r>
              <a:rPr lang="en-US" altLang="zh-CN" smtClean="0"/>
              <a:t>x,y∈A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0000CC"/>
                </a:solidFill>
              </a:rPr>
              <a:t>若</a:t>
            </a:r>
            <a:r>
              <a:rPr lang="en-US" altLang="zh-CN" smtClean="0">
                <a:solidFill>
                  <a:srgbClr val="0000CC"/>
                </a:solidFill>
              </a:rPr>
              <a:t>x</a:t>
            </a:r>
            <a:r>
              <a:rPr lang="zh-CN" altLang="en-US" smtClean="0">
                <a:solidFill>
                  <a:srgbClr val="0000CC"/>
                </a:solidFill>
              </a:rPr>
              <a:t>＜</a:t>
            </a:r>
            <a:r>
              <a:rPr lang="en-US" altLang="zh-CN" smtClean="0">
                <a:solidFill>
                  <a:srgbClr val="0000CC"/>
                </a:solidFill>
              </a:rPr>
              <a:t>y</a:t>
            </a:r>
            <a:r>
              <a:rPr lang="zh-CN" altLang="en-US" smtClean="0">
                <a:solidFill>
                  <a:srgbClr val="0000CC"/>
                </a:solidFill>
              </a:rPr>
              <a:t>，则将</a:t>
            </a:r>
            <a:r>
              <a:rPr lang="en-US" altLang="zh-CN" smtClean="0">
                <a:solidFill>
                  <a:srgbClr val="0000CC"/>
                </a:solidFill>
              </a:rPr>
              <a:t>x</a:t>
            </a:r>
            <a:r>
              <a:rPr lang="zh-CN" altLang="en-US" smtClean="0">
                <a:solidFill>
                  <a:srgbClr val="0000CC"/>
                </a:solidFill>
              </a:rPr>
              <a:t>画在</a:t>
            </a:r>
            <a:r>
              <a:rPr lang="en-US" altLang="zh-CN" smtClean="0">
                <a:solidFill>
                  <a:srgbClr val="0000CC"/>
                </a:solidFill>
              </a:rPr>
              <a:t>y</a:t>
            </a:r>
            <a:r>
              <a:rPr lang="zh-CN" altLang="en-US" smtClean="0">
                <a:solidFill>
                  <a:srgbClr val="0000CC"/>
                </a:solidFill>
              </a:rPr>
              <a:t>的下方，</a:t>
            </a:r>
            <a:r>
              <a:rPr lang="zh-CN" altLang="en-US" smtClean="0"/>
              <a:t>可省掉关系图中所有边的箭头；（</a:t>
            </a:r>
            <a:r>
              <a:rPr lang="zh-CN" altLang="en-US" smtClean="0">
                <a:solidFill>
                  <a:srgbClr val="FF0000"/>
                </a:solidFill>
              </a:rPr>
              <a:t>因反对称性</a:t>
            </a:r>
            <a:r>
              <a:rPr lang="zh-CN" altLang="en-US" smtClean="0"/>
              <a:t>）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对任意</a:t>
            </a:r>
            <a:r>
              <a:rPr lang="en-US" altLang="zh-CN" smtClean="0"/>
              <a:t>x,y∈A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0000CC"/>
                </a:solidFill>
              </a:rPr>
              <a:t>若</a:t>
            </a:r>
            <a:r>
              <a:rPr lang="en-US" altLang="zh-CN" smtClean="0">
                <a:solidFill>
                  <a:srgbClr val="0000CC"/>
                </a:solidFill>
              </a:rPr>
              <a:t>x</a:t>
            </a:r>
            <a:r>
              <a:rPr lang="zh-CN" altLang="en-US" smtClean="0">
                <a:solidFill>
                  <a:srgbClr val="0000CC"/>
                </a:solidFill>
              </a:rPr>
              <a:t>＜</a:t>
            </a:r>
            <a:r>
              <a:rPr lang="en-US" altLang="zh-CN" smtClean="0">
                <a:solidFill>
                  <a:srgbClr val="0000CC"/>
                </a:solidFill>
              </a:rPr>
              <a:t>y</a:t>
            </a:r>
            <a:r>
              <a:rPr lang="zh-CN" altLang="en-US" smtClean="0">
                <a:solidFill>
                  <a:srgbClr val="0000CC"/>
                </a:solidFill>
              </a:rPr>
              <a:t>，且不存在</a:t>
            </a:r>
            <a:r>
              <a:rPr lang="en-US" altLang="zh-CN" smtClean="0">
                <a:solidFill>
                  <a:srgbClr val="0000CC"/>
                </a:solidFill>
              </a:rPr>
              <a:t>z∈A</a:t>
            </a:r>
            <a:r>
              <a:rPr lang="zh-CN" altLang="en-US" smtClean="0">
                <a:solidFill>
                  <a:srgbClr val="0000CC"/>
                </a:solidFill>
              </a:rPr>
              <a:t>，使得</a:t>
            </a:r>
          </a:p>
          <a:p>
            <a:pPr marL="990600" lvl="1" indent="-533400"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CC"/>
                </a:solidFill>
              </a:rPr>
              <a:t>x</a:t>
            </a:r>
            <a:r>
              <a:rPr lang="zh-CN" altLang="en-US" smtClean="0">
                <a:solidFill>
                  <a:srgbClr val="0000CC"/>
                </a:solidFill>
              </a:rPr>
              <a:t>＜</a:t>
            </a:r>
            <a:r>
              <a:rPr lang="en-US" altLang="zh-CN" smtClean="0">
                <a:solidFill>
                  <a:srgbClr val="0000CC"/>
                </a:solidFill>
              </a:rPr>
              <a:t>z, z</a:t>
            </a:r>
            <a:r>
              <a:rPr lang="zh-CN" altLang="en-US" smtClean="0">
                <a:solidFill>
                  <a:srgbClr val="0000CC"/>
                </a:solidFill>
              </a:rPr>
              <a:t>＜</a:t>
            </a:r>
            <a:r>
              <a:rPr lang="en-US" altLang="zh-CN" smtClean="0">
                <a:solidFill>
                  <a:srgbClr val="0000CC"/>
                </a:solidFill>
              </a:rPr>
              <a:t>y</a:t>
            </a:r>
            <a:r>
              <a:rPr lang="zh-CN" altLang="en-US" smtClean="0">
                <a:solidFill>
                  <a:srgbClr val="0000CC"/>
                </a:solidFill>
              </a:rPr>
              <a:t>，则</a:t>
            </a:r>
            <a:r>
              <a:rPr lang="en-US" altLang="zh-CN" smtClean="0">
                <a:solidFill>
                  <a:srgbClr val="0000CC"/>
                </a:solidFill>
              </a:rPr>
              <a:t>x</a:t>
            </a:r>
            <a:r>
              <a:rPr lang="zh-CN" altLang="en-US" smtClean="0">
                <a:solidFill>
                  <a:srgbClr val="0000CC"/>
                </a:solidFill>
              </a:rPr>
              <a:t>与</a:t>
            </a:r>
            <a:r>
              <a:rPr lang="en-US" altLang="zh-CN" smtClean="0">
                <a:solidFill>
                  <a:srgbClr val="0000CC"/>
                </a:solidFill>
              </a:rPr>
              <a:t>y</a:t>
            </a:r>
            <a:r>
              <a:rPr lang="zh-CN" altLang="en-US" smtClean="0">
                <a:solidFill>
                  <a:srgbClr val="0000CC"/>
                </a:solidFill>
              </a:rPr>
              <a:t>之间用一条线相连，</a:t>
            </a:r>
            <a:r>
              <a:rPr lang="zh-CN" altLang="en-US" smtClean="0"/>
              <a:t>否则</a:t>
            </a:r>
          </a:p>
          <a:p>
            <a:pPr marL="990600" lvl="1" indent="-533400"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smtClean="0"/>
              <a:t>无线相连</a:t>
            </a:r>
            <a:r>
              <a:rPr lang="zh-CN" altLang="en-US" smtClean="0">
                <a:solidFill>
                  <a:srgbClr val="FF0000"/>
                </a:solidFill>
              </a:rPr>
              <a:t>。（因传递性）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2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2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2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2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749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D42C099-4257-4454-828D-CA5D0E024638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7.3.6</a:t>
            </a:r>
            <a:endParaRPr lang="zh-CN" altLang="en-US" smtClean="0"/>
          </a:p>
        </p:txBody>
      </p:sp>
      <p:sp>
        <p:nvSpPr>
          <p:cNvPr id="172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12033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画出例</a:t>
            </a:r>
            <a:r>
              <a:rPr lang="en-US" altLang="zh-CN" smtClean="0"/>
              <a:t>7.3.5</a:t>
            </a:r>
            <a:r>
              <a:rPr lang="zh-CN" altLang="en-US" smtClean="0"/>
              <a:t>中关系</a:t>
            </a:r>
            <a:r>
              <a:rPr lang="en-US" altLang="zh-CN" smtClean="0"/>
              <a:t>R</a:t>
            </a:r>
            <a:r>
              <a:rPr lang="zh-CN" altLang="en-US" smtClean="0"/>
              <a:t>的哈斯图。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CC"/>
                </a:solidFill>
              </a:rPr>
              <a:t>解</a:t>
            </a:r>
            <a:r>
              <a:rPr lang="zh-CN" altLang="en-US" smtClean="0"/>
              <a:t> 例</a:t>
            </a:r>
            <a:r>
              <a:rPr lang="en-US" altLang="zh-CN" smtClean="0"/>
              <a:t>7.3.5</a:t>
            </a:r>
            <a:r>
              <a:rPr lang="zh-CN" altLang="en-US" smtClean="0"/>
              <a:t>中关系</a:t>
            </a:r>
            <a:r>
              <a:rPr lang="en-US" altLang="zh-CN" smtClean="0"/>
              <a:t>R</a:t>
            </a:r>
            <a:r>
              <a:rPr lang="zh-CN" altLang="en-US" smtClean="0"/>
              <a:t>的哈斯图如下图所示。</a:t>
            </a:r>
            <a:endParaRPr lang="en-US" altLang="zh-CN" smtClean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954338" y="2827338"/>
            <a:ext cx="3141662" cy="2622550"/>
            <a:chOff x="1861" y="1781"/>
            <a:chExt cx="1979" cy="1652"/>
          </a:xfrm>
        </p:grpSpPr>
        <p:sp>
          <p:nvSpPr>
            <p:cNvPr id="67590" name="Freeform 5"/>
            <p:cNvSpPr>
              <a:spLocks/>
            </p:cNvSpPr>
            <p:nvPr/>
          </p:nvSpPr>
          <p:spPr bwMode="auto">
            <a:xfrm>
              <a:off x="2109" y="2072"/>
              <a:ext cx="1517" cy="1238"/>
            </a:xfrm>
            <a:custGeom>
              <a:avLst/>
              <a:gdLst>
                <a:gd name="T0" fmla="*/ 0 w 860"/>
                <a:gd name="T1" fmla="*/ 0 h 920"/>
                <a:gd name="T2" fmla="*/ 80611 w 860"/>
                <a:gd name="T3" fmla="*/ 9892 h 920"/>
                <a:gd name="T4" fmla="*/ 0 60000 65536"/>
                <a:gd name="T5" fmla="*/ 0 60000 65536"/>
                <a:gd name="T6" fmla="*/ 0 w 860"/>
                <a:gd name="T7" fmla="*/ 0 h 920"/>
                <a:gd name="T8" fmla="*/ 860 w 860"/>
                <a:gd name="T9" fmla="*/ 920 h 9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60" h="920">
                  <a:moveTo>
                    <a:pt x="0" y="0"/>
                  </a:moveTo>
                  <a:lnTo>
                    <a:pt x="860" y="92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1861" y="3203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7592" name="Text Box 7"/>
            <p:cNvSpPr txBox="1">
              <a:spLocks noChangeArrowheads="1"/>
            </p:cNvSpPr>
            <p:nvPr/>
          </p:nvSpPr>
          <p:spPr bwMode="auto">
            <a:xfrm>
              <a:off x="1861" y="2560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7593" name="Text Box 14"/>
            <p:cNvSpPr txBox="1">
              <a:spLocks noChangeArrowheads="1"/>
            </p:cNvSpPr>
            <p:nvPr/>
          </p:nvSpPr>
          <p:spPr bwMode="auto">
            <a:xfrm>
              <a:off x="3704" y="3203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7594" name="Text Box 15"/>
            <p:cNvSpPr txBox="1">
              <a:spLocks noChangeArrowheads="1"/>
            </p:cNvSpPr>
            <p:nvPr/>
          </p:nvSpPr>
          <p:spPr bwMode="auto">
            <a:xfrm>
              <a:off x="2026" y="1781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7595" name="Freeform 9"/>
            <p:cNvSpPr>
              <a:spLocks/>
            </p:cNvSpPr>
            <p:nvPr/>
          </p:nvSpPr>
          <p:spPr bwMode="auto">
            <a:xfrm>
              <a:off x="2086" y="2086"/>
              <a:ext cx="1" cy="567"/>
            </a:xfrm>
            <a:custGeom>
              <a:avLst/>
              <a:gdLst>
                <a:gd name="T0" fmla="*/ 0 w 10"/>
                <a:gd name="T1" fmla="*/ 0 h 900"/>
                <a:gd name="T2" fmla="*/ 0 w 10"/>
                <a:gd name="T3" fmla="*/ 22 h 900"/>
                <a:gd name="T4" fmla="*/ 0 60000 65536"/>
                <a:gd name="T5" fmla="*/ 0 60000 65536"/>
                <a:gd name="T6" fmla="*/ 0 w 10"/>
                <a:gd name="T7" fmla="*/ 0 h 900"/>
                <a:gd name="T8" fmla="*/ 10 w 10"/>
                <a:gd name="T9" fmla="*/ 900 h 9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" h="900">
                  <a:moveTo>
                    <a:pt x="10" y="0"/>
                  </a:moveTo>
                  <a:lnTo>
                    <a:pt x="0" y="900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596" name="Oval 11"/>
            <p:cNvSpPr>
              <a:spLocks noChangeArrowheads="1"/>
            </p:cNvSpPr>
            <p:nvPr/>
          </p:nvSpPr>
          <p:spPr bwMode="auto">
            <a:xfrm>
              <a:off x="2041" y="2024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67597" name="Oval 12"/>
            <p:cNvSpPr>
              <a:spLocks noChangeArrowheads="1"/>
            </p:cNvSpPr>
            <p:nvPr/>
          </p:nvSpPr>
          <p:spPr bwMode="auto">
            <a:xfrm>
              <a:off x="2041" y="2656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67598" name="Oval 13"/>
            <p:cNvSpPr>
              <a:spLocks noChangeArrowheads="1"/>
            </p:cNvSpPr>
            <p:nvPr/>
          </p:nvSpPr>
          <p:spPr bwMode="auto">
            <a:xfrm>
              <a:off x="3591" y="3286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67599" name="Freeform 16"/>
            <p:cNvSpPr>
              <a:spLocks/>
            </p:cNvSpPr>
            <p:nvPr/>
          </p:nvSpPr>
          <p:spPr bwMode="auto">
            <a:xfrm>
              <a:off x="2086" y="2750"/>
              <a:ext cx="1" cy="567"/>
            </a:xfrm>
            <a:custGeom>
              <a:avLst/>
              <a:gdLst>
                <a:gd name="T0" fmla="*/ 0 w 10"/>
                <a:gd name="T1" fmla="*/ 0 h 900"/>
                <a:gd name="T2" fmla="*/ 0 w 10"/>
                <a:gd name="T3" fmla="*/ 22 h 900"/>
                <a:gd name="T4" fmla="*/ 0 60000 65536"/>
                <a:gd name="T5" fmla="*/ 0 60000 65536"/>
                <a:gd name="T6" fmla="*/ 0 w 10"/>
                <a:gd name="T7" fmla="*/ 0 h 900"/>
                <a:gd name="T8" fmla="*/ 10 w 10"/>
                <a:gd name="T9" fmla="*/ 900 h 9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" h="900">
                  <a:moveTo>
                    <a:pt x="10" y="0"/>
                  </a:moveTo>
                  <a:lnTo>
                    <a:pt x="0" y="900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0" name="Oval 10"/>
            <p:cNvSpPr>
              <a:spLocks noChangeArrowheads="1"/>
            </p:cNvSpPr>
            <p:nvPr/>
          </p:nvSpPr>
          <p:spPr bwMode="auto">
            <a:xfrm>
              <a:off x="2041" y="3286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851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4E446E-488F-4D0E-B377-950D2094CA58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7.3.7</a:t>
            </a:r>
            <a:endParaRPr lang="zh-CN" altLang="en-US" smtClean="0"/>
          </a:p>
        </p:txBody>
      </p:sp>
      <p:sp>
        <p:nvSpPr>
          <p:cNvPr id="172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52212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设</a:t>
            </a:r>
            <a:r>
              <a:rPr lang="en-US" altLang="zh-CN" smtClean="0"/>
              <a:t>A={2,3,6,12,24,36}</a:t>
            </a:r>
            <a:r>
              <a:rPr lang="zh-CN" altLang="en-US" smtClean="0"/>
              <a:t>，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≤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是</a:t>
            </a:r>
            <a:r>
              <a:rPr lang="en-US" altLang="zh-CN" smtClean="0"/>
              <a:t>A</a:t>
            </a:r>
            <a:r>
              <a:rPr lang="zh-CN" altLang="en-US" smtClean="0"/>
              <a:t>上的整除关系</a:t>
            </a:r>
            <a:r>
              <a:rPr lang="en-US" altLang="zh-CN" smtClean="0"/>
              <a:t>R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画出其一般的关系图和哈斯图。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CC"/>
                </a:solidFill>
              </a:rPr>
              <a:t>解</a:t>
            </a:r>
            <a:r>
              <a:rPr lang="zh-CN" altLang="en-US" smtClean="0"/>
              <a:t> 由题意可得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R={&lt;2,2&gt;,&lt;2,6&gt;,&lt;2,12&gt;,&lt;2,24&gt;,&lt;2,36&gt;,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&lt;3,3&gt;,&lt;3,6&gt;,&lt;3,12&gt;,&lt;3,24&gt;,&lt;3,36&gt;,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&lt;6,6&gt;,&lt;6,12&gt;,&lt;6,24&gt;,&lt;6,36&gt;,&lt;12,12&gt;,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&lt;12,24&gt;,&lt;12,36&gt;,&lt;24,24&gt;,&lt;36,36&gt;}</a:t>
            </a:r>
            <a:r>
              <a:rPr lang="zh-CN" altLang="en-US" smtClean="0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从而得出该偏序集</a:t>
            </a:r>
            <a:r>
              <a:rPr lang="en-US" altLang="zh-CN" smtClean="0"/>
              <a:t>&lt;A,≤&gt;</a:t>
            </a:r>
            <a:r>
              <a:rPr lang="zh-CN" altLang="en-US" smtClean="0"/>
              <a:t>的一般关系图和哈斯图如下：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2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2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2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2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2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2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953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6F29ADD-0597-495A-B176-69C0180EB075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52450"/>
            <a:ext cx="8048625" cy="496888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7.3.7 </a:t>
            </a:r>
            <a:r>
              <a:rPr lang="zh-CN" altLang="en-US" smtClean="0"/>
              <a:t>（续）</a:t>
            </a:r>
          </a:p>
        </p:txBody>
      </p:sp>
      <p:sp>
        <p:nvSpPr>
          <p:cNvPr id="1730563" name="Rectangle 3"/>
          <p:cNvSpPr>
            <a:spLocks noChangeArrowheads="1"/>
          </p:cNvSpPr>
          <p:nvPr/>
        </p:nvSpPr>
        <p:spPr bwMode="auto">
          <a:xfrm>
            <a:off x="2630488" y="573881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</a:rPr>
              <a:t>关系图</a:t>
            </a:r>
          </a:p>
        </p:txBody>
      </p:sp>
      <p:sp>
        <p:nvSpPr>
          <p:cNvPr id="1730564" name="Rectangle 4"/>
          <p:cNvSpPr>
            <a:spLocks noChangeArrowheads="1"/>
          </p:cNvSpPr>
          <p:nvPr/>
        </p:nvSpPr>
        <p:spPr bwMode="auto">
          <a:xfrm>
            <a:off x="6629400" y="573881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</a:rPr>
              <a:t>哈斯图</a:t>
            </a:r>
          </a:p>
        </p:txBody>
      </p:sp>
      <p:sp>
        <p:nvSpPr>
          <p:cNvPr id="1730571" name="Line 11"/>
          <p:cNvSpPr>
            <a:spLocks noChangeShapeType="1"/>
          </p:cNvSpPr>
          <p:nvPr/>
        </p:nvSpPr>
        <p:spPr bwMode="auto">
          <a:xfrm flipH="1">
            <a:off x="7148513" y="2674938"/>
            <a:ext cx="795337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30572" name="Line 12"/>
          <p:cNvSpPr>
            <a:spLocks noChangeShapeType="1"/>
          </p:cNvSpPr>
          <p:nvPr/>
        </p:nvSpPr>
        <p:spPr bwMode="auto">
          <a:xfrm>
            <a:off x="7158038" y="344487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30573" name="Line 13"/>
          <p:cNvSpPr>
            <a:spLocks noChangeShapeType="1"/>
          </p:cNvSpPr>
          <p:nvPr/>
        </p:nvSpPr>
        <p:spPr bwMode="auto">
          <a:xfrm>
            <a:off x="6388100" y="2695575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30574" name="Line 14"/>
          <p:cNvSpPr>
            <a:spLocks noChangeShapeType="1"/>
          </p:cNvSpPr>
          <p:nvPr/>
        </p:nvSpPr>
        <p:spPr bwMode="auto">
          <a:xfrm flipH="1">
            <a:off x="6376988" y="4221163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30575" name="Line 15"/>
          <p:cNvSpPr>
            <a:spLocks noChangeShapeType="1"/>
          </p:cNvSpPr>
          <p:nvPr/>
        </p:nvSpPr>
        <p:spPr bwMode="auto">
          <a:xfrm>
            <a:off x="7142163" y="42672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30576" name="Rectangle 16"/>
          <p:cNvSpPr>
            <a:spLocks noChangeArrowheads="1"/>
          </p:cNvSpPr>
          <p:nvPr/>
        </p:nvSpPr>
        <p:spPr bwMode="auto">
          <a:xfrm>
            <a:off x="6237288" y="5013325"/>
            <a:ext cx="338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30577" name="Rectangle 17"/>
          <p:cNvSpPr>
            <a:spLocks noChangeArrowheads="1"/>
          </p:cNvSpPr>
          <p:nvPr/>
        </p:nvSpPr>
        <p:spPr bwMode="auto">
          <a:xfrm>
            <a:off x="7758113" y="5013325"/>
            <a:ext cx="338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30578" name="Rectangle 18"/>
          <p:cNvSpPr>
            <a:spLocks noChangeArrowheads="1"/>
          </p:cNvSpPr>
          <p:nvPr/>
        </p:nvSpPr>
        <p:spPr bwMode="auto">
          <a:xfrm>
            <a:off x="6983413" y="4221163"/>
            <a:ext cx="338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30579" name="Rectangle 19"/>
          <p:cNvSpPr>
            <a:spLocks noChangeArrowheads="1"/>
          </p:cNvSpPr>
          <p:nvPr/>
        </p:nvSpPr>
        <p:spPr bwMode="auto">
          <a:xfrm>
            <a:off x="6889750" y="29337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730580" name="Rectangle 20"/>
          <p:cNvSpPr>
            <a:spLocks noChangeArrowheads="1"/>
          </p:cNvSpPr>
          <p:nvPr/>
        </p:nvSpPr>
        <p:spPr bwMode="auto">
          <a:xfrm>
            <a:off x="7667625" y="22050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730581" name="Rectangle 21"/>
          <p:cNvSpPr>
            <a:spLocks noChangeArrowheads="1"/>
          </p:cNvSpPr>
          <p:nvPr/>
        </p:nvSpPr>
        <p:spPr bwMode="auto">
          <a:xfrm>
            <a:off x="6134100" y="22050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730588" name="Rectangle 28"/>
          <p:cNvSpPr>
            <a:spLocks noChangeArrowheads="1"/>
          </p:cNvSpPr>
          <p:nvPr/>
        </p:nvSpPr>
        <p:spPr bwMode="auto">
          <a:xfrm>
            <a:off x="2330450" y="5089525"/>
            <a:ext cx="33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30589" name="Rectangle 29"/>
          <p:cNvSpPr>
            <a:spLocks noChangeArrowheads="1"/>
          </p:cNvSpPr>
          <p:nvPr/>
        </p:nvSpPr>
        <p:spPr bwMode="auto">
          <a:xfrm>
            <a:off x="3860800" y="5089525"/>
            <a:ext cx="33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30590" name="Rectangle 30"/>
          <p:cNvSpPr>
            <a:spLocks noChangeArrowheads="1"/>
          </p:cNvSpPr>
          <p:nvPr/>
        </p:nvSpPr>
        <p:spPr bwMode="auto">
          <a:xfrm>
            <a:off x="1295400" y="3590925"/>
            <a:ext cx="33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30591" name="Rectangle 31"/>
          <p:cNvSpPr>
            <a:spLocks noChangeArrowheads="1"/>
          </p:cNvSpPr>
          <p:nvPr/>
        </p:nvSpPr>
        <p:spPr bwMode="auto">
          <a:xfrm>
            <a:off x="4641850" y="36036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730592" name="Rectangle 32"/>
          <p:cNvSpPr>
            <a:spLocks noChangeArrowheads="1"/>
          </p:cNvSpPr>
          <p:nvPr/>
        </p:nvSpPr>
        <p:spPr bwMode="auto">
          <a:xfrm>
            <a:off x="3771900" y="22336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730593" name="Rectangle 33"/>
          <p:cNvSpPr>
            <a:spLocks noChangeArrowheads="1"/>
          </p:cNvSpPr>
          <p:nvPr/>
        </p:nvSpPr>
        <p:spPr bwMode="auto">
          <a:xfrm>
            <a:off x="2266950" y="22336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730594" name="Line 34"/>
          <p:cNvSpPr>
            <a:spLocks noChangeShapeType="1"/>
          </p:cNvSpPr>
          <p:nvPr/>
        </p:nvSpPr>
        <p:spPr bwMode="auto">
          <a:xfrm flipV="1">
            <a:off x="2514600" y="3938588"/>
            <a:ext cx="20574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30595" name="Line 35"/>
          <p:cNvSpPr>
            <a:spLocks noChangeShapeType="1"/>
          </p:cNvSpPr>
          <p:nvPr/>
        </p:nvSpPr>
        <p:spPr bwMode="auto">
          <a:xfrm flipH="1" flipV="1">
            <a:off x="1689100" y="3963988"/>
            <a:ext cx="795338" cy="1120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30596" name="Line 36"/>
          <p:cNvSpPr>
            <a:spLocks noChangeShapeType="1"/>
          </p:cNvSpPr>
          <p:nvPr/>
        </p:nvSpPr>
        <p:spPr bwMode="auto">
          <a:xfrm flipV="1">
            <a:off x="2509838" y="2782888"/>
            <a:ext cx="0" cy="226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30597" name="Line 37"/>
          <p:cNvSpPr>
            <a:spLocks noChangeShapeType="1"/>
          </p:cNvSpPr>
          <p:nvPr/>
        </p:nvSpPr>
        <p:spPr bwMode="auto">
          <a:xfrm flipV="1">
            <a:off x="2527300" y="2744788"/>
            <a:ext cx="144780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30598" name="Line 38"/>
          <p:cNvSpPr>
            <a:spLocks noChangeShapeType="1"/>
          </p:cNvSpPr>
          <p:nvPr/>
        </p:nvSpPr>
        <p:spPr bwMode="auto">
          <a:xfrm>
            <a:off x="1717675" y="3883025"/>
            <a:ext cx="2860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30599" name="Line 39"/>
          <p:cNvSpPr>
            <a:spLocks noChangeShapeType="1"/>
          </p:cNvSpPr>
          <p:nvPr/>
        </p:nvSpPr>
        <p:spPr bwMode="auto">
          <a:xfrm flipH="1" flipV="1">
            <a:off x="1798638" y="3916363"/>
            <a:ext cx="2197100" cy="116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30600" name="Line 40"/>
          <p:cNvSpPr>
            <a:spLocks noChangeShapeType="1"/>
          </p:cNvSpPr>
          <p:nvPr/>
        </p:nvSpPr>
        <p:spPr bwMode="auto">
          <a:xfrm flipV="1">
            <a:off x="1679575" y="2757488"/>
            <a:ext cx="758825" cy="1116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30601" name="Line 41"/>
          <p:cNvSpPr>
            <a:spLocks noChangeShapeType="1"/>
          </p:cNvSpPr>
          <p:nvPr/>
        </p:nvSpPr>
        <p:spPr bwMode="auto">
          <a:xfrm flipV="1">
            <a:off x="1776413" y="2732088"/>
            <a:ext cx="2173287" cy="1128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30602" name="Line 42"/>
          <p:cNvSpPr>
            <a:spLocks noChangeShapeType="1"/>
          </p:cNvSpPr>
          <p:nvPr/>
        </p:nvSpPr>
        <p:spPr bwMode="auto">
          <a:xfrm flipH="1" flipV="1">
            <a:off x="2578100" y="2744788"/>
            <a:ext cx="2078038" cy="1090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30603" name="Line 43"/>
          <p:cNvSpPr>
            <a:spLocks noChangeShapeType="1"/>
          </p:cNvSpPr>
          <p:nvPr/>
        </p:nvSpPr>
        <p:spPr bwMode="auto">
          <a:xfrm flipH="1" flipV="1">
            <a:off x="4094163" y="2765425"/>
            <a:ext cx="6096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30604" name="Line 44"/>
          <p:cNvSpPr>
            <a:spLocks noChangeShapeType="1"/>
          </p:cNvSpPr>
          <p:nvPr/>
        </p:nvSpPr>
        <p:spPr bwMode="auto">
          <a:xfrm flipH="1" flipV="1">
            <a:off x="2552700" y="2795588"/>
            <a:ext cx="14478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30605" name="Line 45"/>
          <p:cNvSpPr>
            <a:spLocks noChangeShapeType="1"/>
          </p:cNvSpPr>
          <p:nvPr/>
        </p:nvSpPr>
        <p:spPr bwMode="auto">
          <a:xfrm flipV="1">
            <a:off x="4038600" y="2806700"/>
            <a:ext cx="0" cy="2287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30606" name="Line 46"/>
          <p:cNvSpPr>
            <a:spLocks noChangeShapeType="1"/>
          </p:cNvSpPr>
          <p:nvPr/>
        </p:nvSpPr>
        <p:spPr bwMode="auto">
          <a:xfrm flipV="1">
            <a:off x="4079875" y="3951288"/>
            <a:ext cx="555625" cy="1120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30607" name="Arc 47"/>
          <p:cNvSpPr>
            <a:spLocks/>
          </p:cNvSpPr>
          <p:nvPr/>
        </p:nvSpPr>
        <p:spPr bwMode="auto">
          <a:xfrm rot="5400000" flipV="1">
            <a:off x="4603750" y="3602038"/>
            <a:ext cx="684213" cy="528637"/>
          </a:xfrm>
          <a:custGeom>
            <a:avLst/>
            <a:gdLst>
              <a:gd name="T0" fmla="*/ 2147483646 w 43200"/>
              <a:gd name="T1" fmla="*/ 2147483646 h 43000"/>
              <a:gd name="T2" fmla="*/ 2147483646 w 43200"/>
              <a:gd name="T3" fmla="*/ 0 h 43000"/>
              <a:gd name="T4" fmla="*/ 2147483646 w 43200"/>
              <a:gd name="T5" fmla="*/ 2147483646 h 43000"/>
              <a:gd name="T6" fmla="*/ 0 60000 65536"/>
              <a:gd name="T7" fmla="*/ 0 60000 65536"/>
              <a:gd name="T8" fmla="*/ 0 60000 65536"/>
              <a:gd name="T9" fmla="*/ 0 w 43200"/>
              <a:gd name="T10" fmla="*/ 0 h 43000"/>
              <a:gd name="T11" fmla="*/ 43200 w 43200"/>
              <a:gd name="T12" fmla="*/ 43000 h 43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000" fill="none" extrusionOk="0">
                <a:moveTo>
                  <a:pt x="27198" y="538"/>
                </a:moveTo>
                <a:cubicBezTo>
                  <a:pt x="36637" y="3071"/>
                  <a:pt x="43200" y="11626"/>
                  <a:pt x="43200" y="21400"/>
                </a:cubicBezTo>
                <a:cubicBezTo>
                  <a:pt x="43200" y="33329"/>
                  <a:pt x="33529" y="43000"/>
                  <a:pt x="21600" y="43000"/>
                </a:cubicBezTo>
                <a:cubicBezTo>
                  <a:pt x="9670" y="43000"/>
                  <a:pt x="0" y="33329"/>
                  <a:pt x="0" y="21400"/>
                </a:cubicBezTo>
                <a:cubicBezTo>
                  <a:pt x="-1" y="10603"/>
                  <a:pt x="7972" y="1464"/>
                  <a:pt x="18668" y="-1"/>
                </a:cubicBezTo>
              </a:path>
              <a:path w="43200" h="43000" stroke="0" extrusionOk="0">
                <a:moveTo>
                  <a:pt x="27198" y="538"/>
                </a:moveTo>
                <a:cubicBezTo>
                  <a:pt x="36637" y="3071"/>
                  <a:pt x="43200" y="11626"/>
                  <a:pt x="43200" y="21400"/>
                </a:cubicBezTo>
                <a:cubicBezTo>
                  <a:pt x="43200" y="33329"/>
                  <a:pt x="33529" y="43000"/>
                  <a:pt x="21600" y="43000"/>
                </a:cubicBezTo>
                <a:cubicBezTo>
                  <a:pt x="9670" y="43000"/>
                  <a:pt x="0" y="33329"/>
                  <a:pt x="0" y="21400"/>
                </a:cubicBezTo>
                <a:cubicBezTo>
                  <a:pt x="-1" y="10603"/>
                  <a:pt x="7972" y="1464"/>
                  <a:pt x="18668" y="-1"/>
                </a:cubicBezTo>
                <a:lnTo>
                  <a:pt x="21600" y="21400"/>
                </a:lnTo>
                <a:lnTo>
                  <a:pt x="27198" y="53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08" name="Arc 48"/>
          <p:cNvSpPr>
            <a:spLocks/>
          </p:cNvSpPr>
          <p:nvPr/>
        </p:nvSpPr>
        <p:spPr bwMode="auto">
          <a:xfrm rot="-5400000" flipH="1" flipV="1">
            <a:off x="1050132" y="3602831"/>
            <a:ext cx="684212" cy="530225"/>
          </a:xfrm>
          <a:custGeom>
            <a:avLst/>
            <a:gdLst>
              <a:gd name="T0" fmla="*/ 2147483646 w 43200"/>
              <a:gd name="T1" fmla="*/ 2147483646 h 43095"/>
              <a:gd name="T2" fmla="*/ 2147483646 w 43200"/>
              <a:gd name="T3" fmla="*/ 0 h 43095"/>
              <a:gd name="T4" fmla="*/ 2147483646 w 43200"/>
              <a:gd name="T5" fmla="*/ 2147483646 h 43095"/>
              <a:gd name="T6" fmla="*/ 0 60000 65536"/>
              <a:gd name="T7" fmla="*/ 0 60000 65536"/>
              <a:gd name="T8" fmla="*/ 0 60000 65536"/>
              <a:gd name="T9" fmla="*/ 0 w 43200"/>
              <a:gd name="T10" fmla="*/ 0 h 43095"/>
              <a:gd name="T11" fmla="*/ 43200 w 43200"/>
              <a:gd name="T12" fmla="*/ 43095 h 430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095" fill="none" extrusionOk="0">
                <a:moveTo>
                  <a:pt x="26381" y="430"/>
                </a:moveTo>
                <a:cubicBezTo>
                  <a:pt x="36218" y="2663"/>
                  <a:pt x="43200" y="11407"/>
                  <a:pt x="43200" y="21495"/>
                </a:cubicBezTo>
                <a:cubicBezTo>
                  <a:pt x="43200" y="33424"/>
                  <a:pt x="33529" y="43095"/>
                  <a:pt x="21600" y="43095"/>
                </a:cubicBezTo>
                <a:cubicBezTo>
                  <a:pt x="9670" y="43095"/>
                  <a:pt x="0" y="33424"/>
                  <a:pt x="0" y="21495"/>
                </a:cubicBezTo>
                <a:cubicBezTo>
                  <a:pt x="-1" y="10391"/>
                  <a:pt x="8418" y="1096"/>
                  <a:pt x="19468" y="0"/>
                </a:cubicBezTo>
              </a:path>
              <a:path w="43200" h="43095" stroke="0" extrusionOk="0">
                <a:moveTo>
                  <a:pt x="26381" y="430"/>
                </a:moveTo>
                <a:cubicBezTo>
                  <a:pt x="36218" y="2663"/>
                  <a:pt x="43200" y="11407"/>
                  <a:pt x="43200" y="21495"/>
                </a:cubicBezTo>
                <a:cubicBezTo>
                  <a:pt x="43200" y="33424"/>
                  <a:pt x="33529" y="43095"/>
                  <a:pt x="21600" y="43095"/>
                </a:cubicBezTo>
                <a:cubicBezTo>
                  <a:pt x="9670" y="43095"/>
                  <a:pt x="0" y="33424"/>
                  <a:pt x="0" y="21495"/>
                </a:cubicBezTo>
                <a:cubicBezTo>
                  <a:pt x="-1" y="10391"/>
                  <a:pt x="8418" y="1096"/>
                  <a:pt x="19468" y="0"/>
                </a:cubicBezTo>
                <a:lnTo>
                  <a:pt x="21600" y="21495"/>
                </a:lnTo>
                <a:lnTo>
                  <a:pt x="26381" y="43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09" name="Arc 49"/>
          <p:cNvSpPr>
            <a:spLocks/>
          </p:cNvSpPr>
          <p:nvPr/>
        </p:nvSpPr>
        <p:spPr bwMode="auto">
          <a:xfrm rot="10800000" flipV="1">
            <a:off x="3657600" y="5110163"/>
            <a:ext cx="684213" cy="528637"/>
          </a:xfrm>
          <a:custGeom>
            <a:avLst/>
            <a:gdLst>
              <a:gd name="T0" fmla="*/ 2147483646 w 43200"/>
              <a:gd name="T1" fmla="*/ 0 h 42957"/>
              <a:gd name="T2" fmla="*/ 2147483646 w 43200"/>
              <a:gd name="T3" fmla="*/ 2147483646 h 42957"/>
              <a:gd name="T4" fmla="*/ 2147483646 w 43200"/>
              <a:gd name="T5" fmla="*/ 2147483646 h 42957"/>
              <a:gd name="T6" fmla="*/ 0 60000 65536"/>
              <a:gd name="T7" fmla="*/ 0 60000 65536"/>
              <a:gd name="T8" fmla="*/ 0 60000 65536"/>
              <a:gd name="T9" fmla="*/ 0 w 43200"/>
              <a:gd name="T10" fmla="*/ 0 h 42957"/>
              <a:gd name="T11" fmla="*/ 43200 w 43200"/>
              <a:gd name="T12" fmla="*/ 42957 h 42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957" fill="none" extrusionOk="0">
                <a:moveTo>
                  <a:pt x="24830" y="0"/>
                </a:moveTo>
                <a:cubicBezTo>
                  <a:pt x="35392" y="1597"/>
                  <a:pt x="43200" y="10675"/>
                  <a:pt x="43200" y="21357"/>
                </a:cubicBezTo>
                <a:cubicBezTo>
                  <a:pt x="43200" y="33286"/>
                  <a:pt x="33529" y="42957"/>
                  <a:pt x="21600" y="42957"/>
                </a:cubicBezTo>
                <a:cubicBezTo>
                  <a:pt x="9670" y="42957"/>
                  <a:pt x="0" y="33286"/>
                  <a:pt x="0" y="21357"/>
                </a:cubicBezTo>
                <a:cubicBezTo>
                  <a:pt x="-1" y="11729"/>
                  <a:pt x="6371" y="3264"/>
                  <a:pt x="15623" y="600"/>
                </a:cubicBezTo>
              </a:path>
              <a:path w="43200" h="42957" stroke="0" extrusionOk="0">
                <a:moveTo>
                  <a:pt x="24830" y="0"/>
                </a:moveTo>
                <a:cubicBezTo>
                  <a:pt x="35392" y="1597"/>
                  <a:pt x="43200" y="10675"/>
                  <a:pt x="43200" y="21357"/>
                </a:cubicBezTo>
                <a:cubicBezTo>
                  <a:pt x="43200" y="33286"/>
                  <a:pt x="33529" y="42957"/>
                  <a:pt x="21600" y="42957"/>
                </a:cubicBezTo>
                <a:cubicBezTo>
                  <a:pt x="9670" y="42957"/>
                  <a:pt x="0" y="33286"/>
                  <a:pt x="0" y="21357"/>
                </a:cubicBezTo>
                <a:cubicBezTo>
                  <a:pt x="-1" y="11729"/>
                  <a:pt x="6371" y="3264"/>
                  <a:pt x="15623" y="600"/>
                </a:cubicBezTo>
                <a:lnTo>
                  <a:pt x="21600" y="21357"/>
                </a:lnTo>
                <a:lnTo>
                  <a:pt x="2483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10" name="Arc 50"/>
          <p:cNvSpPr>
            <a:spLocks/>
          </p:cNvSpPr>
          <p:nvPr/>
        </p:nvSpPr>
        <p:spPr bwMode="auto">
          <a:xfrm rot="10800000" flipV="1">
            <a:off x="2160588" y="5102225"/>
            <a:ext cx="684212" cy="527050"/>
          </a:xfrm>
          <a:custGeom>
            <a:avLst/>
            <a:gdLst>
              <a:gd name="T0" fmla="*/ 2147483646 w 43200"/>
              <a:gd name="T1" fmla="*/ 0 h 42882"/>
              <a:gd name="T2" fmla="*/ 2147483646 w 43200"/>
              <a:gd name="T3" fmla="*/ 2147483646 h 42882"/>
              <a:gd name="T4" fmla="*/ 2147483646 w 43200"/>
              <a:gd name="T5" fmla="*/ 2147483646 h 42882"/>
              <a:gd name="T6" fmla="*/ 0 60000 65536"/>
              <a:gd name="T7" fmla="*/ 0 60000 65536"/>
              <a:gd name="T8" fmla="*/ 0 60000 65536"/>
              <a:gd name="T9" fmla="*/ 0 w 43200"/>
              <a:gd name="T10" fmla="*/ 0 h 42882"/>
              <a:gd name="T11" fmla="*/ 43200 w 43200"/>
              <a:gd name="T12" fmla="*/ 42882 h 428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882" fill="none" extrusionOk="0">
                <a:moveTo>
                  <a:pt x="25291" y="-1"/>
                </a:moveTo>
                <a:cubicBezTo>
                  <a:pt x="35641" y="1794"/>
                  <a:pt x="43200" y="10776"/>
                  <a:pt x="43200" y="21282"/>
                </a:cubicBezTo>
                <a:cubicBezTo>
                  <a:pt x="43200" y="33211"/>
                  <a:pt x="33529" y="42882"/>
                  <a:pt x="21600" y="42882"/>
                </a:cubicBezTo>
                <a:cubicBezTo>
                  <a:pt x="9670" y="42882"/>
                  <a:pt x="0" y="33211"/>
                  <a:pt x="0" y="21282"/>
                </a:cubicBezTo>
                <a:cubicBezTo>
                  <a:pt x="-1" y="11632"/>
                  <a:pt x="6400" y="3153"/>
                  <a:pt x="15680" y="509"/>
                </a:cubicBezTo>
              </a:path>
              <a:path w="43200" h="42882" stroke="0" extrusionOk="0">
                <a:moveTo>
                  <a:pt x="25291" y="-1"/>
                </a:moveTo>
                <a:cubicBezTo>
                  <a:pt x="35641" y="1794"/>
                  <a:pt x="43200" y="10776"/>
                  <a:pt x="43200" y="21282"/>
                </a:cubicBezTo>
                <a:cubicBezTo>
                  <a:pt x="43200" y="33211"/>
                  <a:pt x="33529" y="42882"/>
                  <a:pt x="21600" y="42882"/>
                </a:cubicBezTo>
                <a:cubicBezTo>
                  <a:pt x="9670" y="42882"/>
                  <a:pt x="0" y="33211"/>
                  <a:pt x="0" y="21282"/>
                </a:cubicBezTo>
                <a:cubicBezTo>
                  <a:pt x="-1" y="11632"/>
                  <a:pt x="6400" y="3153"/>
                  <a:pt x="15680" y="509"/>
                </a:cubicBezTo>
                <a:lnTo>
                  <a:pt x="21600" y="21282"/>
                </a:lnTo>
                <a:lnTo>
                  <a:pt x="25291" y="-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12" name="Arc 52"/>
          <p:cNvSpPr>
            <a:spLocks/>
          </p:cNvSpPr>
          <p:nvPr/>
        </p:nvSpPr>
        <p:spPr bwMode="auto">
          <a:xfrm rot="10800000">
            <a:off x="2184400" y="2185988"/>
            <a:ext cx="684213" cy="527050"/>
          </a:xfrm>
          <a:custGeom>
            <a:avLst/>
            <a:gdLst>
              <a:gd name="T0" fmla="*/ 2147483646 w 43200"/>
              <a:gd name="T1" fmla="*/ 2147483646 h 42877"/>
              <a:gd name="T2" fmla="*/ 2147483646 w 43200"/>
              <a:gd name="T3" fmla="*/ 0 h 42877"/>
              <a:gd name="T4" fmla="*/ 2147483646 w 43200"/>
              <a:gd name="T5" fmla="*/ 2147483646 h 42877"/>
              <a:gd name="T6" fmla="*/ 0 60000 65536"/>
              <a:gd name="T7" fmla="*/ 0 60000 65536"/>
              <a:gd name="T8" fmla="*/ 0 60000 65536"/>
              <a:gd name="T9" fmla="*/ 0 w 43200"/>
              <a:gd name="T10" fmla="*/ 0 h 42877"/>
              <a:gd name="T11" fmla="*/ 43200 w 43200"/>
              <a:gd name="T12" fmla="*/ 42877 h 428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877" fill="none" extrusionOk="0">
                <a:moveTo>
                  <a:pt x="25472" y="26"/>
                </a:moveTo>
                <a:cubicBezTo>
                  <a:pt x="35738" y="1897"/>
                  <a:pt x="43200" y="10841"/>
                  <a:pt x="43200" y="21277"/>
                </a:cubicBezTo>
                <a:cubicBezTo>
                  <a:pt x="43200" y="33206"/>
                  <a:pt x="33529" y="42877"/>
                  <a:pt x="21600" y="42877"/>
                </a:cubicBezTo>
                <a:cubicBezTo>
                  <a:pt x="9670" y="42877"/>
                  <a:pt x="0" y="33206"/>
                  <a:pt x="0" y="21277"/>
                </a:cubicBezTo>
                <a:cubicBezTo>
                  <a:pt x="-1" y="10782"/>
                  <a:pt x="7542" y="1807"/>
                  <a:pt x="17879" y="-1"/>
                </a:cubicBezTo>
              </a:path>
              <a:path w="43200" h="42877" stroke="0" extrusionOk="0">
                <a:moveTo>
                  <a:pt x="25472" y="26"/>
                </a:moveTo>
                <a:cubicBezTo>
                  <a:pt x="35738" y="1897"/>
                  <a:pt x="43200" y="10841"/>
                  <a:pt x="43200" y="21277"/>
                </a:cubicBezTo>
                <a:cubicBezTo>
                  <a:pt x="43200" y="33206"/>
                  <a:pt x="33529" y="42877"/>
                  <a:pt x="21600" y="42877"/>
                </a:cubicBezTo>
                <a:cubicBezTo>
                  <a:pt x="9670" y="42877"/>
                  <a:pt x="0" y="33206"/>
                  <a:pt x="0" y="21277"/>
                </a:cubicBezTo>
                <a:cubicBezTo>
                  <a:pt x="-1" y="10782"/>
                  <a:pt x="7542" y="1807"/>
                  <a:pt x="17879" y="-1"/>
                </a:cubicBezTo>
                <a:lnTo>
                  <a:pt x="21600" y="21277"/>
                </a:lnTo>
                <a:lnTo>
                  <a:pt x="25472" y="26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565" name="Oval 5"/>
          <p:cNvSpPr>
            <a:spLocks noChangeArrowheads="1"/>
          </p:cNvSpPr>
          <p:nvPr/>
        </p:nvSpPr>
        <p:spPr bwMode="auto">
          <a:xfrm>
            <a:off x="6324600" y="2606675"/>
            <a:ext cx="144463" cy="1444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730566" name="Oval 6"/>
          <p:cNvSpPr>
            <a:spLocks noChangeArrowheads="1"/>
          </p:cNvSpPr>
          <p:nvPr/>
        </p:nvSpPr>
        <p:spPr bwMode="auto">
          <a:xfrm>
            <a:off x="7848600" y="2606675"/>
            <a:ext cx="144463" cy="1444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730567" name="Oval 7"/>
          <p:cNvSpPr>
            <a:spLocks noChangeArrowheads="1"/>
          </p:cNvSpPr>
          <p:nvPr/>
        </p:nvSpPr>
        <p:spPr bwMode="auto">
          <a:xfrm>
            <a:off x="7086600" y="3394075"/>
            <a:ext cx="144463" cy="1444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730568" name="Oval 8"/>
          <p:cNvSpPr>
            <a:spLocks noChangeArrowheads="1"/>
          </p:cNvSpPr>
          <p:nvPr/>
        </p:nvSpPr>
        <p:spPr bwMode="auto">
          <a:xfrm>
            <a:off x="7086600" y="4181475"/>
            <a:ext cx="144463" cy="1444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730569" name="Oval 9"/>
          <p:cNvSpPr>
            <a:spLocks noChangeArrowheads="1"/>
          </p:cNvSpPr>
          <p:nvPr/>
        </p:nvSpPr>
        <p:spPr bwMode="auto">
          <a:xfrm>
            <a:off x="6324600" y="4968875"/>
            <a:ext cx="144463" cy="1444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730570" name="Oval 10"/>
          <p:cNvSpPr>
            <a:spLocks noChangeArrowheads="1"/>
          </p:cNvSpPr>
          <p:nvPr/>
        </p:nvSpPr>
        <p:spPr bwMode="auto">
          <a:xfrm>
            <a:off x="7848600" y="4968875"/>
            <a:ext cx="144463" cy="1444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730582" name="Oval 22"/>
          <p:cNvSpPr>
            <a:spLocks noChangeArrowheads="1"/>
          </p:cNvSpPr>
          <p:nvPr/>
        </p:nvSpPr>
        <p:spPr bwMode="auto">
          <a:xfrm>
            <a:off x="2438400" y="2652713"/>
            <a:ext cx="144463" cy="144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730583" name="Oval 23"/>
          <p:cNvSpPr>
            <a:spLocks noChangeArrowheads="1"/>
          </p:cNvSpPr>
          <p:nvPr/>
        </p:nvSpPr>
        <p:spPr bwMode="auto">
          <a:xfrm>
            <a:off x="3962400" y="2652713"/>
            <a:ext cx="144463" cy="144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730584" name="Oval 24"/>
          <p:cNvSpPr>
            <a:spLocks noChangeArrowheads="1"/>
          </p:cNvSpPr>
          <p:nvPr/>
        </p:nvSpPr>
        <p:spPr bwMode="auto">
          <a:xfrm>
            <a:off x="4572000" y="3811588"/>
            <a:ext cx="144463" cy="144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730585" name="Oval 25"/>
          <p:cNvSpPr>
            <a:spLocks noChangeArrowheads="1"/>
          </p:cNvSpPr>
          <p:nvPr/>
        </p:nvSpPr>
        <p:spPr bwMode="auto">
          <a:xfrm>
            <a:off x="1651000" y="3811588"/>
            <a:ext cx="144463" cy="144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730586" name="Oval 26"/>
          <p:cNvSpPr>
            <a:spLocks noChangeArrowheads="1"/>
          </p:cNvSpPr>
          <p:nvPr/>
        </p:nvSpPr>
        <p:spPr bwMode="auto">
          <a:xfrm>
            <a:off x="2438400" y="5014913"/>
            <a:ext cx="144463" cy="144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730587" name="Oval 27"/>
          <p:cNvSpPr>
            <a:spLocks noChangeArrowheads="1"/>
          </p:cNvSpPr>
          <p:nvPr/>
        </p:nvSpPr>
        <p:spPr bwMode="auto">
          <a:xfrm>
            <a:off x="3962400" y="5014913"/>
            <a:ext cx="144463" cy="144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730611" name="Arc 51"/>
          <p:cNvSpPr>
            <a:spLocks/>
          </p:cNvSpPr>
          <p:nvPr/>
        </p:nvSpPr>
        <p:spPr bwMode="auto">
          <a:xfrm rot="10800000">
            <a:off x="3683000" y="2173288"/>
            <a:ext cx="684213" cy="523875"/>
          </a:xfrm>
          <a:custGeom>
            <a:avLst/>
            <a:gdLst>
              <a:gd name="T0" fmla="*/ 2147483646 w 43200"/>
              <a:gd name="T1" fmla="*/ 2147483646 h 42558"/>
              <a:gd name="T2" fmla="*/ 2147483646 w 43200"/>
              <a:gd name="T3" fmla="*/ 0 h 42558"/>
              <a:gd name="T4" fmla="*/ 2147483646 w 43200"/>
              <a:gd name="T5" fmla="*/ 2147483646 h 42558"/>
              <a:gd name="T6" fmla="*/ 0 60000 65536"/>
              <a:gd name="T7" fmla="*/ 0 60000 65536"/>
              <a:gd name="T8" fmla="*/ 0 60000 65536"/>
              <a:gd name="T9" fmla="*/ 0 w 43200"/>
              <a:gd name="T10" fmla="*/ 0 h 42558"/>
              <a:gd name="T11" fmla="*/ 43200 w 43200"/>
              <a:gd name="T12" fmla="*/ 42558 h 425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558" fill="none" extrusionOk="0">
                <a:moveTo>
                  <a:pt x="27080" y="64"/>
                </a:moveTo>
                <a:cubicBezTo>
                  <a:pt x="36577" y="2555"/>
                  <a:pt x="43200" y="11139"/>
                  <a:pt x="43200" y="20958"/>
                </a:cubicBezTo>
                <a:cubicBezTo>
                  <a:pt x="43200" y="32887"/>
                  <a:pt x="33529" y="42558"/>
                  <a:pt x="21600" y="42558"/>
                </a:cubicBezTo>
                <a:cubicBezTo>
                  <a:pt x="9670" y="42558"/>
                  <a:pt x="0" y="32887"/>
                  <a:pt x="0" y="20958"/>
                </a:cubicBezTo>
                <a:cubicBezTo>
                  <a:pt x="-1" y="11042"/>
                  <a:pt x="6751" y="2400"/>
                  <a:pt x="16372" y="0"/>
                </a:cubicBezTo>
              </a:path>
              <a:path w="43200" h="42558" stroke="0" extrusionOk="0">
                <a:moveTo>
                  <a:pt x="27080" y="64"/>
                </a:moveTo>
                <a:cubicBezTo>
                  <a:pt x="36577" y="2555"/>
                  <a:pt x="43200" y="11139"/>
                  <a:pt x="43200" y="20958"/>
                </a:cubicBezTo>
                <a:cubicBezTo>
                  <a:pt x="43200" y="32887"/>
                  <a:pt x="33529" y="42558"/>
                  <a:pt x="21600" y="42558"/>
                </a:cubicBezTo>
                <a:cubicBezTo>
                  <a:pt x="9670" y="42558"/>
                  <a:pt x="0" y="32887"/>
                  <a:pt x="0" y="20958"/>
                </a:cubicBezTo>
                <a:cubicBezTo>
                  <a:pt x="-1" y="11042"/>
                  <a:pt x="6751" y="2400"/>
                  <a:pt x="16372" y="0"/>
                </a:cubicBezTo>
                <a:lnTo>
                  <a:pt x="21600" y="20958"/>
                </a:lnTo>
                <a:lnTo>
                  <a:pt x="27080" y="6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0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0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30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30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3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3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3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3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3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3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3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3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3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3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3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3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3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3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73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3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3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3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73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73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3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73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73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73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73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73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73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73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73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173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173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730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730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730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730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73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73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73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73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73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73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73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73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73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73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73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73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73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73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73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73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73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63" grpId="0" autoUpdateAnimBg="0"/>
      <p:bldP spid="1730564" grpId="0" autoUpdateAnimBg="0"/>
      <p:bldP spid="1730571" grpId="0" animBg="1"/>
      <p:bldP spid="1730572" grpId="0" animBg="1"/>
      <p:bldP spid="1730573" grpId="0" animBg="1"/>
      <p:bldP spid="1730574" grpId="0" animBg="1"/>
      <p:bldP spid="1730575" grpId="0" animBg="1"/>
      <p:bldP spid="1730576" grpId="0" autoUpdateAnimBg="0"/>
      <p:bldP spid="1730577" grpId="0" autoUpdateAnimBg="0"/>
      <p:bldP spid="1730578" grpId="0" autoUpdateAnimBg="0"/>
      <p:bldP spid="1730579" grpId="0" autoUpdateAnimBg="0"/>
      <p:bldP spid="1730580" grpId="0" autoUpdateAnimBg="0"/>
      <p:bldP spid="1730581" grpId="0" autoUpdateAnimBg="0"/>
      <p:bldP spid="1730588" grpId="0" autoUpdateAnimBg="0"/>
      <p:bldP spid="1730589" grpId="0" autoUpdateAnimBg="0"/>
      <p:bldP spid="1730590" grpId="0" autoUpdateAnimBg="0"/>
      <p:bldP spid="1730591" grpId="0" autoUpdateAnimBg="0"/>
      <p:bldP spid="1730592" grpId="0" autoUpdateAnimBg="0"/>
      <p:bldP spid="1730593" grpId="0" autoUpdateAnimBg="0"/>
      <p:bldP spid="1730594" grpId="0" animBg="1"/>
      <p:bldP spid="1730595" grpId="0" animBg="1"/>
      <p:bldP spid="1730596" grpId="0" animBg="1"/>
      <p:bldP spid="1730597" grpId="0" animBg="1"/>
      <p:bldP spid="1730598" grpId="0" animBg="1"/>
      <p:bldP spid="1730599" grpId="0" animBg="1"/>
      <p:bldP spid="1730600" grpId="0" animBg="1"/>
      <p:bldP spid="1730601" grpId="0" animBg="1"/>
      <p:bldP spid="1730602" grpId="0" animBg="1"/>
      <p:bldP spid="1730603" grpId="0" animBg="1"/>
      <p:bldP spid="1730604" grpId="0" animBg="1"/>
      <p:bldP spid="1730605" grpId="0" animBg="1"/>
      <p:bldP spid="1730606" grpId="0" animBg="1"/>
      <p:bldP spid="1730607" grpId="0" animBg="1"/>
      <p:bldP spid="1730608" grpId="0" animBg="1"/>
      <p:bldP spid="1730609" grpId="0" animBg="1"/>
      <p:bldP spid="1730610" grpId="0" animBg="1"/>
      <p:bldP spid="1730612" grpId="0" animBg="1"/>
      <p:bldP spid="1730565" grpId="0" animBg="1"/>
      <p:bldP spid="1730566" grpId="0" animBg="1"/>
      <p:bldP spid="1730567" grpId="0" animBg="1"/>
      <p:bldP spid="1730568" grpId="0" animBg="1"/>
      <p:bldP spid="1730569" grpId="0" animBg="1"/>
      <p:bldP spid="1730570" grpId="0" animBg="1"/>
      <p:bldP spid="1730582" grpId="0" animBg="1"/>
      <p:bldP spid="1730583" grpId="0" animBg="1"/>
      <p:bldP spid="1730584" grpId="0" animBg="1"/>
      <p:bldP spid="1730585" grpId="0" animBg="1"/>
      <p:bldP spid="1730586" grpId="0" animBg="1"/>
      <p:bldP spid="1730587" grpId="0" animBg="1"/>
      <p:bldP spid="17306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7C2D8C8-5E26-49D0-A37F-E7A275DC1E52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 </a:t>
            </a:r>
            <a:r>
              <a:rPr lang="zh-CN" altLang="en-US" smtClean="0"/>
              <a:t>特殊元素</a:t>
            </a:r>
          </a:p>
        </p:txBody>
      </p:sp>
      <p:sp>
        <p:nvSpPr>
          <p:cNvPr id="173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341438"/>
            <a:ext cx="8255000" cy="4537075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7.3.4 </a:t>
            </a:r>
            <a:r>
              <a:rPr lang="zh-CN" altLang="en-US" dirty="0"/>
              <a:t>设</a:t>
            </a:r>
            <a:r>
              <a:rPr lang="en-US" altLang="zh-CN" dirty="0"/>
              <a:t>&lt;A,≤&gt;</a:t>
            </a:r>
            <a:r>
              <a:rPr lang="zh-CN" altLang="en-US" dirty="0"/>
              <a:t>是偏序集，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的任何一个子集</a:t>
            </a:r>
            <a:r>
              <a:rPr lang="zh-CN" altLang="en-US" dirty="0"/>
              <a:t>，若</a:t>
            </a:r>
            <a:r>
              <a:rPr lang="zh-CN" altLang="en-US" dirty="0">
                <a:solidFill>
                  <a:srgbClr val="0000CC"/>
                </a:solidFill>
              </a:rPr>
              <a:t>存在元素</a:t>
            </a:r>
            <a:r>
              <a:rPr lang="en-US" altLang="zh-CN" dirty="0" err="1">
                <a:solidFill>
                  <a:schemeClr val="accent1"/>
                </a:solidFill>
              </a:rPr>
              <a:t>b∈B</a:t>
            </a:r>
            <a:r>
              <a:rPr lang="zh-CN" altLang="en-US" dirty="0"/>
              <a:t>，使得</a:t>
            </a: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对</a:t>
            </a: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任意</a:t>
            </a:r>
            <a:r>
              <a:rPr lang="en-US" altLang="zh-CN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x∈B</a:t>
            </a: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solidFill>
                  <a:srgbClr val="FF0000"/>
                </a:solidFill>
              </a:rPr>
              <a:t>都有</a:t>
            </a:r>
            <a:r>
              <a:rPr lang="en-US" altLang="zh-CN" dirty="0" err="1">
                <a:solidFill>
                  <a:srgbClr val="FF0000"/>
                </a:solidFill>
              </a:rPr>
              <a:t>x≤b</a:t>
            </a:r>
            <a:r>
              <a:rPr lang="zh-CN" altLang="en-US" dirty="0"/>
              <a:t>，则称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/>
              <a:t>B</a:t>
            </a:r>
            <a:r>
              <a:rPr lang="zh-CN" altLang="en-US" dirty="0"/>
              <a:t>的最大元素，简称</a:t>
            </a:r>
            <a:r>
              <a:rPr lang="zh-CN" altLang="en-US" dirty="0">
                <a:solidFill>
                  <a:srgbClr val="FF0000"/>
                </a:solidFill>
              </a:rPr>
              <a:t>最大元</a:t>
            </a:r>
            <a:r>
              <a:rPr lang="zh-CN" altLang="en-US" dirty="0"/>
              <a:t>；</a:t>
            </a:r>
            <a:endParaRPr lang="zh-CN" altLang="en-US" dirty="0">
              <a:solidFill>
                <a:srgbClr val="FF0000"/>
              </a:solidFill>
            </a:endParaRP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solidFill>
                  <a:srgbClr val="0000CC"/>
                </a:solidFill>
              </a:rPr>
              <a:t>都有</a:t>
            </a:r>
            <a:r>
              <a:rPr lang="en-US" altLang="zh-CN" dirty="0" err="1">
                <a:solidFill>
                  <a:srgbClr val="0000CC"/>
                </a:solidFill>
              </a:rPr>
              <a:t>b≤x</a:t>
            </a:r>
            <a:r>
              <a:rPr lang="zh-CN" altLang="en-US" dirty="0"/>
              <a:t>，则称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/>
              <a:t>B</a:t>
            </a:r>
            <a:r>
              <a:rPr lang="zh-CN" altLang="en-US" dirty="0"/>
              <a:t>的最小元素，简称</a:t>
            </a:r>
            <a:r>
              <a:rPr lang="zh-CN" altLang="en-US" dirty="0">
                <a:solidFill>
                  <a:srgbClr val="0000CC"/>
                </a:solidFill>
              </a:rPr>
              <a:t>最小元</a:t>
            </a:r>
            <a:r>
              <a:rPr lang="zh-CN" altLang="en-US" dirty="0"/>
              <a:t>；</a:t>
            </a:r>
            <a:endParaRPr lang="zh-CN" altLang="en-US" dirty="0">
              <a:solidFill>
                <a:srgbClr val="0000CC"/>
              </a:solidFill>
            </a:endParaRP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solidFill>
                  <a:srgbClr val="FF0000"/>
                </a:solidFill>
              </a:rPr>
              <a:t>满足</a:t>
            </a:r>
            <a:r>
              <a:rPr lang="en-US" altLang="zh-CN" dirty="0" err="1">
                <a:solidFill>
                  <a:srgbClr val="0000FF"/>
                </a:solidFill>
              </a:rPr>
              <a:t>b≤x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 </a:t>
            </a:r>
            <a:r>
              <a:rPr lang="en-US" altLang="zh-CN" dirty="0">
                <a:solidFill>
                  <a:srgbClr val="0000FF"/>
                </a:solidFill>
              </a:rPr>
              <a:t>x=b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则称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/>
              <a:t>B</a:t>
            </a:r>
            <a:r>
              <a:rPr lang="zh-CN" altLang="en-US" dirty="0"/>
              <a:t>的极大元素，简称</a:t>
            </a:r>
            <a:r>
              <a:rPr lang="zh-CN" altLang="en-US" dirty="0">
                <a:solidFill>
                  <a:srgbClr val="FF0000"/>
                </a:solidFill>
              </a:rPr>
              <a:t>极大元</a:t>
            </a:r>
            <a:r>
              <a:rPr lang="zh-CN" altLang="en-US" dirty="0"/>
              <a:t>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solidFill>
                  <a:srgbClr val="0000CC"/>
                </a:solidFill>
              </a:rPr>
              <a:t>满足</a:t>
            </a:r>
            <a:r>
              <a:rPr lang="en-US" altLang="zh-CN" dirty="0" err="1">
                <a:solidFill>
                  <a:srgbClr val="0000CC"/>
                </a:solidFill>
              </a:rPr>
              <a:t>x≤b</a:t>
            </a:r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000CC"/>
                </a:solidFill>
              </a:rPr>
              <a:t> x=b</a:t>
            </a:r>
            <a:r>
              <a:rPr lang="zh-CN" altLang="en-US" dirty="0"/>
              <a:t>，则称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/>
              <a:t>B</a:t>
            </a:r>
            <a:r>
              <a:rPr lang="zh-CN" altLang="en-US" dirty="0"/>
              <a:t>的极小元素，简称</a:t>
            </a:r>
            <a:r>
              <a:rPr lang="zh-CN" altLang="en-US" dirty="0">
                <a:solidFill>
                  <a:srgbClr val="0000CC"/>
                </a:solidFill>
              </a:rPr>
              <a:t>极小元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3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3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3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3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158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7CD6802-0862-4F4F-A0AB-A644A78FA711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定义</a:t>
            </a:r>
            <a:r>
              <a:rPr lang="en-US" altLang="zh-CN" smtClean="0"/>
              <a:t>7.3.4</a:t>
            </a:r>
            <a:r>
              <a:rPr lang="zh-CN" altLang="en-US" smtClean="0"/>
              <a:t>可以符号化为</a:t>
            </a:r>
          </a:p>
        </p:txBody>
      </p:sp>
      <p:graphicFrame>
        <p:nvGraphicFramePr>
          <p:cNvPr id="1732612" name="Object 4"/>
          <p:cNvGraphicFramePr>
            <a:graphicFrameLocks noChangeAspect="1"/>
          </p:cNvGraphicFramePr>
          <p:nvPr/>
        </p:nvGraphicFramePr>
        <p:xfrm>
          <a:off x="592138" y="1647825"/>
          <a:ext cx="8045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Equation" r:id="rId3" imgW="2613714" imgH="167568" progId="Equation.DSMT4">
                  <p:embed/>
                </p:oleObj>
              </mc:Choice>
              <mc:Fallback>
                <p:oleObj name="Equation" r:id="rId3" imgW="2613714" imgH="16756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1647825"/>
                        <a:ext cx="8045450" cy="571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2614" name="Object 6"/>
          <p:cNvGraphicFramePr>
            <a:graphicFrameLocks noChangeAspect="1"/>
          </p:cNvGraphicFramePr>
          <p:nvPr/>
        </p:nvGraphicFramePr>
        <p:xfrm>
          <a:off x="592138" y="2606675"/>
          <a:ext cx="796131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9" name="Equation" r:id="rId5" imgW="2613714" imgH="167568" progId="Equation.DSMT4">
                  <p:embed/>
                </p:oleObj>
              </mc:Choice>
              <mc:Fallback>
                <p:oleObj name="Equation" r:id="rId5" imgW="2613714" imgH="16756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2606675"/>
                        <a:ext cx="7961312" cy="5635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2616" name="Object 8"/>
          <p:cNvGraphicFramePr>
            <a:graphicFrameLocks noChangeAspect="1"/>
          </p:cNvGraphicFramePr>
          <p:nvPr/>
        </p:nvGraphicFramePr>
        <p:xfrm>
          <a:off x="163513" y="3559175"/>
          <a:ext cx="8864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0" name="Equation" r:id="rId7" imgW="3149600" imgH="190500" progId="Equation.DSMT4">
                  <p:embed/>
                </p:oleObj>
              </mc:Choice>
              <mc:Fallback>
                <p:oleObj name="Equation" r:id="rId7" imgW="3149600" imgH="190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3559175"/>
                        <a:ext cx="88646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2617" name="Object 9"/>
          <p:cNvGraphicFramePr>
            <a:graphicFrameLocks noChangeAspect="1"/>
          </p:cNvGraphicFramePr>
          <p:nvPr/>
        </p:nvGraphicFramePr>
        <p:xfrm>
          <a:off x="168275" y="4473575"/>
          <a:ext cx="87709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Equation" r:id="rId9" imgW="3149600" imgH="190500" progId="Equation.DSMT4">
                  <p:embed/>
                </p:oleObj>
              </mc:Choice>
              <mc:Fallback>
                <p:oleObj name="Equation" r:id="rId9" imgW="3149600" imgH="190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4473575"/>
                        <a:ext cx="8770938" cy="522288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32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2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2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32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2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2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32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2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3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2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39C312E-A94B-4F75-8164-60666B015DC8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注意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41438"/>
            <a:ext cx="8286750" cy="35115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zh-CN" altLang="en-US" smtClean="0">
                <a:solidFill>
                  <a:srgbClr val="FF0000"/>
                </a:solidFill>
              </a:rPr>
              <a:t>的最大元、最小元、极大元和极小元如果存在，一定在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zh-CN" altLang="en-US" smtClean="0">
                <a:solidFill>
                  <a:srgbClr val="FF0000"/>
                </a:solidFill>
              </a:rPr>
              <a:t>中；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b</a:t>
            </a:r>
            <a:r>
              <a:rPr lang="zh-CN" altLang="en-US" smtClean="0"/>
              <a:t>是</a:t>
            </a:r>
            <a:r>
              <a:rPr lang="en-US" altLang="zh-CN" smtClean="0"/>
              <a:t>B</a:t>
            </a:r>
            <a:r>
              <a:rPr lang="zh-CN" altLang="en-US" smtClean="0"/>
              <a:t>的最大元    </a:t>
            </a:r>
            <a:r>
              <a:rPr lang="en-US" altLang="zh-CN" smtClean="0"/>
              <a:t>B</a:t>
            </a:r>
            <a:r>
              <a:rPr lang="zh-CN" altLang="en-US" smtClean="0"/>
              <a:t>中所有其它元素都比</a:t>
            </a:r>
            <a:r>
              <a:rPr lang="en-US" altLang="zh-CN" smtClean="0"/>
              <a:t>b</a:t>
            </a:r>
            <a:r>
              <a:rPr lang="zh-CN" altLang="en-US" smtClean="0"/>
              <a:t>小；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</a:t>
            </a:r>
            <a:r>
              <a:rPr lang="en-US" altLang="zh-CN" smtClean="0">
                <a:solidFill>
                  <a:srgbClr val="0000CC"/>
                </a:solidFill>
              </a:rPr>
              <a:t>b</a:t>
            </a:r>
            <a:r>
              <a:rPr lang="zh-CN" altLang="en-US" smtClean="0">
                <a:solidFill>
                  <a:srgbClr val="0000CC"/>
                </a:solidFill>
              </a:rPr>
              <a:t>是</a:t>
            </a:r>
            <a:r>
              <a:rPr lang="en-US" altLang="zh-CN" smtClean="0">
                <a:solidFill>
                  <a:srgbClr val="0000CC"/>
                </a:solidFill>
              </a:rPr>
              <a:t>B</a:t>
            </a:r>
            <a:r>
              <a:rPr lang="zh-CN" altLang="en-US" smtClean="0">
                <a:solidFill>
                  <a:srgbClr val="0000CC"/>
                </a:solidFill>
              </a:rPr>
              <a:t>的最小元    </a:t>
            </a:r>
            <a:r>
              <a:rPr lang="en-US" altLang="zh-CN" smtClean="0">
                <a:solidFill>
                  <a:srgbClr val="0000CC"/>
                </a:solidFill>
              </a:rPr>
              <a:t>B</a:t>
            </a:r>
            <a:r>
              <a:rPr lang="zh-CN" altLang="en-US" smtClean="0">
                <a:solidFill>
                  <a:srgbClr val="0000CC"/>
                </a:solidFill>
              </a:rPr>
              <a:t>中所有其它元素都比</a:t>
            </a:r>
            <a:r>
              <a:rPr lang="en-US" altLang="zh-CN" smtClean="0">
                <a:solidFill>
                  <a:srgbClr val="0000CC"/>
                </a:solidFill>
              </a:rPr>
              <a:t>b</a:t>
            </a:r>
            <a:r>
              <a:rPr lang="zh-CN" altLang="en-US" smtClean="0">
                <a:solidFill>
                  <a:srgbClr val="0000CC"/>
                </a:solidFill>
              </a:rPr>
              <a:t>大；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b</a:t>
            </a:r>
            <a:r>
              <a:rPr lang="zh-CN" altLang="en-US" smtClean="0"/>
              <a:t>是</a:t>
            </a:r>
            <a:r>
              <a:rPr lang="en-US" altLang="zh-CN" smtClean="0"/>
              <a:t>B</a:t>
            </a:r>
            <a:r>
              <a:rPr lang="zh-CN" altLang="en-US" smtClean="0"/>
              <a:t>的极大元    </a:t>
            </a:r>
            <a:r>
              <a:rPr lang="en-US" altLang="zh-CN" smtClean="0"/>
              <a:t>B</a:t>
            </a:r>
            <a:r>
              <a:rPr lang="zh-CN" altLang="en-US" smtClean="0"/>
              <a:t>中没有比</a:t>
            </a:r>
            <a:r>
              <a:rPr lang="en-US" altLang="zh-CN" smtClean="0"/>
              <a:t>b</a:t>
            </a:r>
            <a:r>
              <a:rPr lang="zh-CN" altLang="en-US" smtClean="0"/>
              <a:t>大的元素；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zh-CN" altLang="en-US" smtClean="0">
                <a:solidFill>
                  <a:srgbClr val="FF0000"/>
                </a:solidFill>
              </a:rPr>
              <a:t>是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zh-CN" altLang="en-US" smtClean="0">
                <a:solidFill>
                  <a:srgbClr val="FF0000"/>
                </a:solidFill>
              </a:rPr>
              <a:t>的极小元    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zh-CN" altLang="en-US" smtClean="0">
                <a:solidFill>
                  <a:srgbClr val="FF0000"/>
                </a:solidFill>
              </a:rPr>
              <a:t>中没有比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zh-CN" altLang="en-US" smtClean="0">
                <a:solidFill>
                  <a:srgbClr val="FF0000"/>
                </a:solidFill>
              </a:rPr>
              <a:t>小的元素。</a:t>
            </a:r>
          </a:p>
        </p:txBody>
      </p:sp>
      <p:graphicFrame>
        <p:nvGraphicFramePr>
          <p:cNvPr id="1733636" name="Object 4"/>
          <p:cNvGraphicFramePr>
            <a:graphicFrameLocks noChangeAspect="1"/>
          </p:cNvGraphicFramePr>
          <p:nvPr/>
        </p:nvGraphicFramePr>
        <p:xfrm>
          <a:off x="3821113" y="2635250"/>
          <a:ext cx="6111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3" name="Equation" r:id="rId3" imgW="175314" imgH="121848" progId="Equation.DSMT4">
                  <p:embed/>
                </p:oleObj>
              </mc:Choice>
              <mc:Fallback>
                <p:oleObj name="Equation" r:id="rId3" imgW="175314" imgH="12184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2635250"/>
                        <a:ext cx="6111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3637" name="Object 5"/>
          <p:cNvGraphicFramePr>
            <a:graphicFrameLocks noChangeAspect="1"/>
          </p:cNvGraphicFramePr>
          <p:nvPr/>
        </p:nvGraphicFramePr>
        <p:xfrm>
          <a:off x="3821113" y="3224213"/>
          <a:ext cx="6111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4" name="Equation" r:id="rId5" imgW="175314" imgH="121848" progId="Equation.DSMT4">
                  <p:embed/>
                </p:oleObj>
              </mc:Choice>
              <mc:Fallback>
                <p:oleObj name="Equation" r:id="rId5" imgW="175314" imgH="12184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3224213"/>
                        <a:ext cx="61118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3638" name="Object 6"/>
          <p:cNvGraphicFramePr>
            <a:graphicFrameLocks noChangeAspect="1"/>
          </p:cNvGraphicFramePr>
          <p:nvPr/>
        </p:nvGraphicFramePr>
        <p:xfrm>
          <a:off x="3821113" y="3813175"/>
          <a:ext cx="6111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5" name="Equation" r:id="rId7" imgW="175314" imgH="121848" progId="Equation.DSMT4">
                  <p:embed/>
                </p:oleObj>
              </mc:Choice>
              <mc:Fallback>
                <p:oleObj name="Equation" r:id="rId7" imgW="175314" imgH="12184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3813175"/>
                        <a:ext cx="6111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3639" name="Object 7"/>
          <p:cNvGraphicFramePr>
            <a:graphicFrameLocks noChangeAspect="1"/>
          </p:cNvGraphicFramePr>
          <p:nvPr/>
        </p:nvGraphicFramePr>
        <p:xfrm>
          <a:off x="3821113" y="4403725"/>
          <a:ext cx="6111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Equation" r:id="rId9" imgW="175314" imgH="121848" progId="Equation.DSMT4">
                  <p:embed/>
                </p:oleObj>
              </mc:Choice>
              <mc:Fallback>
                <p:oleObj name="Equation" r:id="rId9" imgW="175314" imgH="12184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4403725"/>
                        <a:ext cx="6111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3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3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3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3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3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363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7E1698A-0199-4BB7-98D6-E17B1CA185C3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7.3.8</a:t>
            </a:r>
            <a:endParaRPr lang="zh-CN" altLang="en-US" smtClean="0"/>
          </a:p>
        </p:txBody>
      </p:sp>
      <p:sp>
        <p:nvSpPr>
          <p:cNvPr id="1734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274763"/>
            <a:ext cx="7993062" cy="22288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在例</a:t>
            </a:r>
            <a:r>
              <a:rPr lang="en-US" altLang="zh-CN" smtClean="0"/>
              <a:t>7.3.7</a:t>
            </a:r>
            <a:r>
              <a:rPr lang="zh-CN" altLang="en-US" smtClean="0"/>
              <a:t>中，设</a:t>
            </a:r>
            <a:r>
              <a:rPr lang="en-US" altLang="zh-CN" smtClean="0"/>
              <a:t>B</a:t>
            </a:r>
            <a:r>
              <a:rPr lang="en-US" altLang="zh-CN" baseline="-25000" smtClean="0"/>
              <a:t>1</a:t>
            </a:r>
            <a:r>
              <a:rPr lang="en-US" altLang="zh-CN" smtClean="0"/>
              <a:t>={6,12}</a:t>
            </a:r>
            <a:r>
              <a:rPr lang="zh-CN" altLang="en-US" smtClean="0"/>
              <a:t>，</a:t>
            </a:r>
            <a:r>
              <a:rPr lang="en-US" altLang="zh-CN" smtClean="0"/>
              <a:t>B</a:t>
            </a:r>
            <a:r>
              <a:rPr lang="en-US" altLang="zh-CN" baseline="-25000" smtClean="0"/>
              <a:t>2</a:t>
            </a:r>
            <a:r>
              <a:rPr lang="en-US" altLang="zh-CN" smtClean="0"/>
              <a:t>={2,3}</a:t>
            </a:r>
            <a:r>
              <a:rPr lang="zh-CN" altLang="en-US" smtClean="0"/>
              <a:t>，</a:t>
            </a:r>
            <a:r>
              <a:rPr lang="en-US" altLang="zh-CN" smtClean="0"/>
              <a:t>B</a:t>
            </a:r>
            <a:r>
              <a:rPr lang="en-US" altLang="zh-CN" baseline="-25000" smtClean="0"/>
              <a:t>3</a:t>
            </a:r>
            <a:r>
              <a:rPr lang="en-US" altLang="zh-CN" smtClean="0"/>
              <a:t>={24, 36}</a:t>
            </a:r>
            <a:r>
              <a:rPr lang="zh-CN" altLang="en-US" smtClean="0"/>
              <a:t>，</a:t>
            </a:r>
            <a:r>
              <a:rPr lang="en-US" altLang="zh-CN" smtClean="0"/>
              <a:t>B</a:t>
            </a:r>
            <a:r>
              <a:rPr lang="en-US" altLang="zh-CN" baseline="-25000" smtClean="0"/>
              <a:t>4</a:t>
            </a:r>
            <a:r>
              <a:rPr lang="en-US" altLang="zh-CN" smtClean="0"/>
              <a:t>={2,3,6,12}</a:t>
            </a:r>
            <a:r>
              <a:rPr lang="zh-CN" altLang="en-US" smtClean="0"/>
              <a:t>是集合</a:t>
            </a:r>
            <a:r>
              <a:rPr lang="en-US" altLang="zh-CN" smtClean="0"/>
              <a:t>A</a:t>
            </a:r>
            <a:r>
              <a:rPr lang="zh-CN" altLang="en-US" smtClean="0"/>
              <a:t>的子集，</a:t>
            </a:r>
            <a:r>
              <a:rPr lang="zh-CN" altLang="en-US" smtClean="0">
                <a:solidFill>
                  <a:srgbClr val="FF0000"/>
                </a:solidFill>
              </a:rPr>
              <a:t>试求出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FF0000"/>
                </a:solidFill>
              </a:rPr>
              <a:t>,B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, B</a:t>
            </a:r>
            <a:r>
              <a:rPr lang="en-US" altLang="zh-CN" baseline="-25000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和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en-US" altLang="zh-CN" baseline="-25000" smtClean="0">
                <a:solidFill>
                  <a:srgbClr val="FF0000"/>
                </a:solidFill>
              </a:rPr>
              <a:t>4</a:t>
            </a:r>
            <a:r>
              <a:rPr lang="zh-CN" altLang="en-US" smtClean="0">
                <a:solidFill>
                  <a:srgbClr val="FF0000"/>
                </a:solidFill>
              </a:rPr>
              <a:t>的最大元，最小元，极大元和极小元。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CC"/>
                </a:solidFill>
              </a:rPr>
              <a:t>解</a:t>
            </a:r>
            <a:r>
              <a:rPr lang="zh-CN" altLang="en-US" smtClean="0"/>
              <a:t> 见下表。</a:t>
            </a:r>
          </a:p>
        </p:txBody>
      </p:sp>
      <p:graphicFrame>
        <p:nvGraphicFramePr>
          <p:cNvPr id="1734734" name="Group 78"/>
          <p:cNvGraphicFramePr>
            <a:graphicFrameLocks noGrp="1"/>
          </p:cNvGraphicFramePr>
          <p:nvPr>
            <p:ph sz="half" idx="2"/>
          </p:nvPr>
        </p:nvGraphicFramePr>
        <p:xfrm>
          <a:off x="755650" y="3573463"/>
          <a:ext cx="5688013" cy="2921000"/>
        </p:xfrm>
        <a:graphic>
          <a:graphicData uri="http://schemas.openxmlformats.org/drawingml/2006/table">
            <a:tbl>
              <a:tblPr/>
              <a:tblGrid>
                <a:gridCol w="792163"/>
                <a:gridCol w="1150937"/>
                <a:gridCol w="1152525"/>
                <a:gridCol w="1296988"/>
                <a:gridCol w="12954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集合</a:t>
                      </a: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最大元</a:t>
                      </a: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最小元</a:t>
                      </a: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极大元</a:t>
                      </a: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极小元</a:t>
                      </a: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36000" marR="36000" marT="36008" marB="360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6723063" y="3068638"/>
            <a:ext cx="2022475" cy="3265487"/>
            <a:chOff x="3864" y="1389"/>
            <a:chExt cx="1274" cy="2057"/>
          </a:xfrm>
        </p:grpSpPr>
        <p:sp>
          <p:nvSpPr>
            <p:cNvPr id="73794" name="Line 44"/>
            <p:cNvSpPr>
              <a:spLocks noChangeShapeType="1"/>
            </p:cNvSpPr>
            <p:nvPr/>
          </p:nvSpPr>
          <p:spPr bwMode="auto">
            <a:xfrm flipH="1">
              <a:off x="4503" y="1685"/>
              <a:ext cx="501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95" name="Line 45"/>
            <p:cNvSpPr>
              <a:spLocks noChangeShapeType="1"/>
            </p:cNvSpPr>
            <p:nvPr/>
          </p:nvSpPr>
          <p:spPr bwMode="auto">
            <a:xfrm>
              <a:off x="4509" y="217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96" name="Line 46"/>
            <p:cNvSpPr>
              <a:spLocks noChangeShapeType="1"/>
            </p:cNvSpPr>
            <p:nvPr/>
          </p:nvSpPr>
          <p:spPr bwMode="auto">
            <a:xfrm>
              <a:off x="4024" y="1698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97" name="Line 47"/>
            <p:cNvSpPr>
              <a:spLocks noChangeShapeType="1"/>
            </p:cNvSpPr>
            <p:nvPr/>
          </p:nvSpPr>
          <p:spPr bwMode="auto">
            <a:xfrm flipH="1">
              <a:off x="4017" y="2659"/>
              <a:ext cx="52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98" name="Line 48"/>
            <p:cNvSpPr>
              <a:spLocks noChangeShapeType="1"/>
            </p:cNvSpPr>
            <p:nvPr/>
          </p:nvSpPr>
          <p:spPr bwMode="auto">
            <a:xfrm>
              <a:off x="4499" y="2688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99" name="Rectangle 49"/>
            <p:cNvSpPr>
              <a:spLocks noChangeArrowheads="1"/>
            </p:cNvSpPr>
            <p:nvPr/>
          </p:nvSpPr>
          <p:spPr bwMode="auto">
            <a:xfrm>
              <a:off x="3929" y="3158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3800" name="Rectangle 50"/>
            <p:cNvSpPr>
              <a:spLocks noChangeArrowheads="1"/>
            </p:cNvSpPr>
            <p:nvPr/>
          </p:nvSpPr>
          <p:spPr bwMode="auto">
            <a:xfrm>
              <a:off x="4887" y="3158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801" name="Rectangle 51"/>
            <p:cNvSpPr>
              <a:spLocks noChangeArrowheads="1"/>
            </p:cNvSpPr>
            <p:nvPr/>
          </p:nvSpPr>
          <p:spPr bwMode="auto">
            <a:xfrm>
              <a:off x="4399" y="2659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3802" name="Rectangle 52"/>
            <p:cNvSpPr>
              <a:spLocks noChangeArrowheads="1"/>
            </p:cNvSpPr>
            <p:nvPr/>
          </p:nvSpPr>
          <p:spPr bwMode="auto">
            <a:xfrm>
              <a:off x="4340" y="184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3803" name="Rectangle 53"/>
            <p:cNvSpPr>
              <a:spLocks noChangeArrowheads="1"/>
            </p:cNvSpPr>
            <p:nvPr/>
          </p:nvSpPr>
          <p:spPr bwMode="auto">
            <a:xfrm>
              <a:off x="4830" y="138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36</a:t>
              </a:r>
            </a:p>
          </p:txBody>
        </p:sp>
        <p:sp>
          <p:nvSpPr>
            <p:cNvPr id="73804" name="Rectangle 54"/>
            <p:cNvSpPr>
              <a:spLocks noChangeArrowheads="1"/>
            </p:cNvSpPr>
            <p:nvPr/>
          </p:nvSpPr>
          <p:spPr bwMode="auto">
            <a:xfrm>
              <a:off x="3864" y="138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73805" name="Oval 55"/>
            <p:cNvSpPr>
              <a:spLocks noChangeArrowheads="1"/>
            </p:cNvSpPr>
            <p:nvPr/>
          </p:nvSpPr>
          <p:spPr bwMode="auto">
            <a:xfrm>
              <a:off x="3984" y="1642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3806" name="Oval 56"/>
            <p:cNvSpPr>
              <a:spLocks noChangeArrowheads="1"/>
            </p:cNvSpPr>
            <p:nvPr/>
          </p:nvSpPr>
          <p:spPr bwMode="auto">
            <a:xfrm>
              <a:off x="4944" y="1642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3807" name="Oval 57"/>
            <p:cNvSpPr>
              <a:spLocks noChangeArrowheads="1"/>
            </p:cNvSpPr>
            <p:nvPr/>
          </p:nvSpPr>
          <p:spPr bwMode="auto">
            <a:xfrm>
              <a:off x="4464" y="2138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3808" name="Oval 58"/>
            <p:cNvSpPr>
              <a:spLocks noChangeArrowheads="1"/>
            </p:cNvSpPr>
            <p:nvPr/>
          </p:nvSpPr>
          <p:spPr bwMode="auto">
            <a:xfrm>
              <a:off x="4464" y="2634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3809" name="Oval 59"/>
            <p:cNvSpPr>
              <a:spLocks noChangeArrowheads="1"/>
            </p:cNvSpPr>
            <p:nvPr/>
          </p:nvSpPr>
          <p:spPr bwMode="auto">
            <a:xfrm>
              <a:off x="3984" y="3130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3810" name="Oval 60"/>
            <p:cNvSpPr>
              <a:spLocks noChangeArrowheads="1"/>
            </p:cNvSpPr>
            <p:nvPr/>
          </p:nvSpPr>
          <p:spPr bwMode="auto">
            <a:xfrm>
              <a:off x="4944" y="3130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</p:grpSp>
      <p:sp>
        <p:nvSpPr>
          <p:cNvPr id="1734735" name="Rectangle 79"/>
          <p:cNvSpPr>
            <a:spLocks noChangeArrowheads="1"/>
          </p:cNvSpPr>
          <p:nvPr/>
        </p:nvSpPr>
        <p:spPr bwMode="auto">
          <a:xfrm>
            <a:off x="1855788" y="4200525"/>
            <a:ext cx="5302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0000FF"/>
                </a:solidFill>
              </a:rPr>
              <a:t>12</a:t>
            </a:r>
            <a:endParaRPr kumimoji="1" lang="zh-CN" altLang="en-US" sz="3200">
              <a:solidFill>
                <a:srgbClr val="0000FF"/>
              </a:solidFill>
            </a:endParaRPr>
          </a:p>
        </p:txBody>
      </p:sp>
      <p:sp>
        <p:nvSpPr>
          <p:cNvPr id="1734736" name="Rectangle 80"/>
          <p:cNvSpPr>
            <a:spLocks noChangeArrowheads="1"/>
          </p:cNvSpPr>
          <p:nvPr/>
        </p:nvSpPr>
        <p:spPr bwMode="auto">
          <a:xfrm>
            <a:off x="3092450" y="4200525"/>
            <a:ext cx="3476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0000FF"/>
                </a:solidFill>
              </a:rPr>
              <a:t>6</a:t>
            </a:r>
            <a:endParaRPr kumimoji="1" lang="zh-CN" altLang="en-US" sz="3200">
              <a:solidFill>
                <a:srgbClr val="0000FF"/>
              </a:solidFill>
            </a:endParaRPr>
          </a:p>
        </p:txBody>
      </p:sp>
      <p:sp>
        <p:nvSpPr>
          <p:cNvPr id="1734737" name="Rectangle 81"/>
          <p:cNvSpPr>
            <a:spLocks noChangeArrowheads="1"/>
          </p:cNvSpPr>
          <p:nvPr/>
        </p:nvSpPr>
        <p:spPr bwMode="auto">
          <a:xfrm>
            <a:off x="4224338" y="4200525"/>
            <a:ext cx="5302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0000FF"/>
                </a:solidFill>
              </a:rPr>
              <a:t>12</a:t>
            </a:r>
            <a:endParaRPr kumimoji="1" lang="zh-CN" altLang="en-US" sz="3200">
              <a:solidFill>
                <a:srgbClr val="0000FF"/>
              </a:solidFill>
            </a:endParaRPr>
          </a:p>
        </p:txBody>
      </p:sp>
      <p:sp>
        <p:nvSpPr>
          <p:cNvPr id="1734738" name="Rectangle 82"/>
          <p:cNvSpPr>
            <a:spLocks noChangeArrowheads="1"/>
          </p:cNvSpPr>
          <p:nvPr/>
        </p:nvSpPr>
        <p:spPr bwMode="auto">
          <a:xfrm>
            <a:off x="5626100" y="4200525"/>
            <a:ext cx="3476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0000FF"/>
                </a:solidFill>
              </a:rPr>
              <a:t>6</a:t>
            </a:r>
            <a:endParaRPr kumimoji="1" lang="zh-CN" altLang="en-US" sz="3200">
              <a:solidFill>
                <a:srgbClr val="0000FF"/>
              </a:solidFill>
            </a:endParaRPr>
          </a:p>
        </p:txBody>
      </p:sp>
      <p:sp>
        <p:nvSpPr>
          <p:cNvPr id="1734739" name="Rectangle 83"/>
          <p:cNvSpPr>
            <a:spLocks noChangeArrowheads="1"/>
          </p:cNvSpPr>
          <p:nvPr/>
        </p:nvSpPr>
        <p:spPr bwMode="auto">
          <a:xfrm>
            <a:off x="1855788" y="4795838"/>
            <a:ext cx="52863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0000FF"/>
                </a:solidFill>
              </a:rPr>
              <a:t>无</a:t>
            </a:r>
          </a:p>
        </p:txBody>
      </p:sp>
      <p:sp>
        <p:nvSpPr>
          <p:cNvPr id="1734740" name="Rectangle 84"/>
          <p:cNvSpPr>
            <a:spLocks noChangeArrowheads="1"/>
          </p:cNvSpPr>
          <p:nvPr/>
        </p:nvSpPr>
        <p:spPr bwMode="auto">
          <a:xfrm>
            <a:off x="3001963" y="4795838"/>
            <a:ext cx="52863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0000FF"/>
                </a:solidFill>
              </a:rPr>
              <a:t>无</a:t>
            </a:r>
          </a:p>
        </p:txBody>
      </p:sp>
      <p:sp>
        <p:nvSpPr>
          <p:cNvPr id="1734741" name="Rectangle 85"/>
          <p:cNvSpPr>
            <a:spLocks noChangeArrowheads="1"/>
          </p:cNvSpPr>
          <p:nvPr/>
        </p:nvSpPr>
        <p:spPr bwMode="auto">
          <a:xfrm>
            <a:off x="3001963" y="5348288"/>
            <a:ext cx="52863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0000FF"/>
                </a:solidFill>
              </a:rPr>
              <a:t>无</a:t>
            </a:r>
          </a:p>
        </p:txBody>
      </p:sp>
      <p:sp>
        <p:nvSpPr>
          <p:cNvPr id="1734742" name="Rectangle 86"/>
          <p:cNvSpPr>
            <a:spLocks noChangeArrowheads="1"/>
          </p:cNvSpPr>
          <p:nvPr/>
        </p:nvSpPr>
        <p:spPr bwMode="auto">
          <a:xfrm>
            <a:off x="3001963" y="5953125"/>
            <a:ext cx="52863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0000FF"/>
                </a:solidFill>
              </a:rPr>
              <a:t>无</a:t>
            </a:r>
          </a:p>
        </p:txBody>
      </p:sp>
      <p:sp>
        <p:nvSpPr>
          <p:cNvPr id="1734743" name="Rectangle 87"/>
          <p:cNvSpPr>
            <a:spLocks noChangeArrowheads="1"/>
          </p:cNvSpPr>
          <p:nvPr/>
        </p:nvSpPr>
        <p:spPr bwMode="auto">
          <a:xfrm>
            <a:off x="1855788" y="5348288"/>
            <a:ext cx="52863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0000FF"/>
                </a:solidFill>
              </a:rPr>
              <a:t>无</a:t>
            </a:r>
          </a:p>
        </p:txBody>
      </p:sp>
      <p:sp>
        <p:nvSpPr>
          <p:cNvPr id="1734744" name="Rectangle 88"/>
          <p:cNvSpPr>
            <a:spLocks noChangeArrowheads="1"/>
          </p:cNvSpPr>
          <p:nvPr/>
        </p:nvSpPr>
        <p:spPr bwMode="auto">
          <a:xfrm>
            <a:off x="4132263" y="4795838"/>
            <a:ext cx="71278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0000FF"/>
                </a:solidFill>
              </a:rPr>
              <a:t>2,3</a:t>
            </a:r>
            <a:endParaRPr kumimoji="1" lang="zh-CN" altLang="en-US" sz="3200">
              <a:solidFill>
                <a:srgbClr val="0000FF"/>
              </a:solidFill>
            </a:endParaRPr>
          </a:p>
        </p:txBody>
      </p:sp>
      <p:sp>
        <p:nvSpPr>
          <p:cNvPr id="1734745" name="Rectangle 89"/>
          <p:cNvSpPr>
            <a:spLocks noChangeArrowheads="1"/>
          </p:cNvSpPr>
          <p:nvPr/>
        </p:nvSpPr>
        <p:spPr bwMode="auto">
          <a:xfrm>
            <a:off x="5443538" y="4699000"/>
            <a:ext cx="712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0000FF"/>
                </a:solidFill>
              </a:rPr>
              <a:t>2,3</a:t>
            </a:r>
          </a:p>
        </p:txBody>
      </p:sp>
      <p:sp>
        <p:nvSpPr>
          <p:cNvPr id="1734746" name="Rectangle 90"/>
          <p:cNvSpPr>
            <a:spLocks noChangeArrowheads="1"/>
          </p:cNvSpPr>
          <p:nvPr/>
        </p:nvSpPr>
        <p:spPr bwMode="auto">
          <a:xfrm>
            <a:off x="3949700" y="5348288"/>
            <a:ext cx="10795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0000FF"/>
                </a:solidFill>
              </a:rPr>
              <a:t>24,36</a:t>
            </a:r>
            <a:endParaRPr kumimoji="1" lang="zh-CN" altLang="en-US" sz="3200">
              <a:solidFill>
                <a:srgbClr val="0000FF"/>
              </a:solidFill>
            </a:endParaRPr>
          </a:p>
        </p:txBody>
      </p:sp>
      <p:sp>
        <p:nvSpPr>
          <p:cNvPr id="1734747" name="Rectangle 91"/>
          <p:cNvSpPr>
            <a:spLocks noChangeArrowheads="1"/>
          </p:cNvSpPr>
          <p:nvPr/>
        </p:nvSpPr>
        <p:spPr bwMode="auto">
          <a:xfrm>
            <a:off x="5259388" y="5348288"/>
            <a:ext cx="10795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0000FF"/>
                </a:solidFill>
              </a:rPr>
              <a:t>24,36</a:t>
            </a:r>
            <a:endParaRPr kumimoji="1" lang="zh-CN" altLang="en-US" sz="3200">
              <a:solidFill>
                <a:srgbClr val="0000FF"/>
              </a:solidFill>
            </a:endParaRPr>
          </a:p>
        </p:txBody>
      </p:sp>
      <p:sp>
        <p:nvSpPr>
          <p:cNvPr id="1734748" name="Rectangle 92"/>
          <p:cNvSpPr>
            <a:spLocks noChangeArrowheads="1"/>
          </p:cNvSpPr>
          <p:nvPr/>
        </p:nvSpPr>
        <p:spPr bwMode="auto">
          <a:xfrm>
            <a:off x="1855788" y="5953125"/>
            <a:ext cx="5302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0000FF"/>
                </a:solidFill>
              </a:rPr>
              <a:t>12</a:t>
            </a:r>
            <a:endParaRPr kumimoji="1" lang="zh-CN" altLang="en-US" sz="3200">
              <a:solidFill>
                <a:srgbClr val="0000FF"/>
              </a:solidFill>
            </a:endParaRPr>
          </a:p>
        </p:txBody>
      </p:sp>
      <p:sp>
        <p:nvSpPr>
          <p:cNvPr id="1734749" name="Rectangle 93"/>
          <p:cNvSpPr>
            <a:spLocks noChangeArrowheads="1"/>
          </p:cNvSpPr>
          <p:nvPr/>
        </p:nvSpPr>
        <p:spPr bwMode="auto">
          <a:xfrm>
            <a:off x="4224338" y="5953125"/>
            <a:ext cx="5302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0000FF"/>
                </a:solidFill>
              </a:rPr>
              <a:t>12</a:t>
            </a:r>
            <a:endParaRPr kumimoji="1" lang="zh-CN" altLang="en-US" sz="3200">
              <a:solidFill>
                <a:srgbClr val="0000FF"/>
              </a:solidFill>
            </a:endParaRPr>
          </a:p>
        </p:txBody>
      </p:sp>
      <p:sp>
        <p:nvSpPr>
          <p:cNvPr id="1734750" name="Rectangle 94"/>
          <p:cNvSpPr>
            <a:spLocks noChangeArrowheads="1"/>
          </p:cNvSpPr>
          <p:nvPr/>
        </p:nvSpPr>
        <p:spPr bwMode="auto">
          <a:xfrm>
            <a:off x="5443538" y="5953125"/>
            <a:ext cx="7127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0000FF"/>
                </a:solidFill>
              </a:rPr>
              <a:t>2,3</a:t>
            </a:r>
            <a:endParaRPr kumimoji="1" lang="zh-CN" altLang="en-US" sz="3200">
              <a:solidFill>
                <a:srgbClr val="0000FF"/>
              </a:solidFill>
            </a:endParaRPr>
          </a:p>
        </p:txBody>
      </p:sp>
      <p:sp>
        <p:nvSpPr>
          <p:cNvPr id="1734751" name="Oval 95"/>
          <p:cNvSpPr>
            <a:spLocks noChangeArrowheads="1"/>
          </p:cNvSpPr>
          <p:nvPr/>
        </p:nvSpPr>
        <p:spPr bwMode="auto">
          <a:xfrm>
            <a:off x="7092950" y="3840163"/>
            <a:ext cx="1295400" cy="1727200"/>
          </a:xfrm>
          <a:prstGeom prst="ellipse">
            <a:avLst/>
          </a:prstGeom>
          <a:noFill/>
          <a:ln w="38100" algn="ctr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734752" name="Oval 96"/>
          <p:cNvSpPr>
            <a:spLocks noChangeArrowheads="1"/>
          </p:cNvSpPr>
          <p:nvPr/>
        </p:nvSpPr>
        <p:spPr bwMode="auto">
          <a:xfrm>
            <a:off x="6719888" y="5538788"/>
            <a:ext cx="2087562" cy="935037"/>
          </a:xfrm>
          <a:prstGeom prst="ellipse">
            <a:avLst/>
          </a:prstGeom>
          <a:noFill/>
          <a:ln w="38100" algn="ctr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734753" name="Oval 97"/>
          <p:cNvSpPr>
            <a:spLocks noChangeArrowheads="1"/>
          </p:cNvSpPr>
          <p:nvPr/>
        </p:nvSpPr>
        <p:spPr bwMode="auto">
          <a:xfrm>
            <a:off x="6694488" y="2936875"/>
            <a:ext cx="2087562" cy="935038"/>
          </a:xfrm>
          <a:prstGeom prst="ellipse">
            <a:avLst/>
          </a:prstGeom>
          <a:noFill/>
          <a:ln w="38100" algn="ctr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grpSp>
        <p:nvGrpSpPr>
          <p:cNvPr id="3" name="Group 101"/>
          <p:cNvGrpSpPr>
            <a:grpSpLocks/>
          </p:cNvGrpSpPr>
          <p:nvPr/>
        </p:nvGrpSpPr>
        <p:grpSpPr bwMode="auto">
          <a:xfrm>
            <a:off x="6719888" y="3694113"/>
            <a:ext cx="2035175" cy="2771775"/>
            <a:chOff x="2026" y="798"/>
            <a:chExt cx="1282" cy="1746"/>
          </a:xfrm>
        </p:grpSpPr>
        <p:sp>
          <p:nvSpPr>
            <p:cNvPr id="73792" name="Arc 98"/>
            <p:cNvSpPr>
              <a:spLocks/>
            </p:cNvSpPr>
            <p:nvPr/>
          </p:nvSpPr>
          <p:spPr bwMode="auto">
            <a:xfrm flipH="1" flipV="1">
              <a:off x="2281" y="798"/>
              <a:ext cx="771" cy="1185"/>
            </a:xfrm>
            <a:custGeom>
              <a:avLst/>
              <a:gdLst>
                <a:gd name="T0" fmla="*/ 0 w 43200"/>
                <a:gd name="T1" fmla="*/ 0 h 26849"/>
                <a:gd name="T2" fmla="*/ 0 w 43200"/>
                <a:gd name="T3" fmla="*/ 0 h 26849"/>
                <a:gd name="T4" fmla="*/ 0 w 43200"/>
                <a:gd name="T5" fmla="*/ 0 h 2684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6849"/>
                <a:gd name="T11" fmla="*/ 43200 w 43200"/>
                <a:gd name="T12" fmla="*/ 26849 h 268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6849" fill="none" extrusionOk="0">
                  <a:moveTo>
                    <a:pt x="42552" y="-1"/>
                  </a:moveTo>
                  <a:cubicBezTo>
                    <a:pt x="42982" y="1716"/>
                    <a:pt x="43200" y="3479"/>
                    <a:pt x="43200" y="5249"/>
                  </a:cubicBezTo>
                  <a:cubicBezTo>
                    <a:pt x="43200" y="17178"/>
                    <a:pt x="33529" y="26849"/>
                    <a:pt x="21600" y="26849"/>
                  </a:cubicBezTo>
                  <a:cubicBezTo>
                    <a:pt x="9670" y="26849"/>
                    <a:pt x="0" y="17178"/>
                    <a:pt x="0" y="5249"/>
                  </a:cubicBezTo>
                  <a:cubicBezTo>
                    <a:pt x="-1" y="3577"/>
                    <a:pt x="193" y="1912"/>
                    <a:pt x="577" y="285"/>
                  </a:cubicBezTo>
                </a:path>
                <a:path w="43200" h="26849" stroke="0" extrusionOk="0">
                  <a:moveTo>
                    <a:pt x="42552" y="-1"/>
                  </a:moveTo>
                  <a:cubicBezTo>
                    <a:pt x="42982" y="1716"/>
                    <a:pt x="43200" y="3479"/>
                    <a:pt x="43200" y="5249"/>
                  </a:cubicBezTo>
                  <a:cubicBezTo>
                    <a:pt x="43200" y="17178"/>
                    <a:pt x="33529" y="26849"/>
                    <a:pt x="21600" y="26849"/>
                  </a:cubicBezTo>
                  <a:cubicBezTo>
                    <a:pt x="9670" y="26849"/>
                    <a:pt x="0" y="17178"/>
                    <a:pt x="0" y="5249"/>
                  </a:cubicBezTo>
                  <a:cubicBezTo>
                    <a:pt x="-1" y="3577"/>
                    <a:pt x="193" y="1912"/>
                    <a:pt x="577" y="285"/>
                  </a:cubicBezTo>
                  <a:lnTo>
                    <a:pt x="21600" y="5249"/>
                  </a:lnTo>
                  <a:lnTo>
                    <a:pt x="42552" y="-1"/>
                  </a:lnTo>
                  <a:close/>
                </a:path>
              </a:pathLst>
            </a:cu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93" name="Arc 99"/>
            <p:cNvSpPr>
              <a:spLocks/>
            </p:cNvSpPr>
            <p:nvPr/>
          </p:nvSpPr>
          <p:spPr bwMode="auto">
            <a:xfrm flipH="1" flipV="1">
              <a:off x="2026" y="1971"/>
              <a:ext cx="1282" cy="573"/>
            </a:xfrm>
            <a:custGeom>
              <a:avLst/>
              <a:gdLst>
                <a:gd name="T0" fmla="*/ 0 w 43200"/>
                <a:gd name="T1" fmla="*/ 0 h 39376"/>
                <a:gd name="T2" fmla="*/ 0 w 43200"/>
                <a:gd name="T3" fmla="*/ 0 h 39376"/>
                <a:gd name="T4" fmla="*/ 0 w 43200"/>
                <a:gd name="T5" fmla="*/ 0 h 39376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376"/>
                <a:gd name="T11" fmla="*/ 43200 w 43200"/>
                <a:gd name="T12" fmla="*/ 39376 h 39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376" fill="none" extrusionOk="0">
                  <a:moveTo>
                    <a:pt x="9329" y="39375"/>
                  </a:moveTo>
                  <a:cubicBezTo>
                    <a:pt x="3487" y="35343"/>
                    <a:pt x="0" y="2869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534"/>
                    <a:pt x="39870" y="35047"/>
                    <a:pt x="34250" y="39108"/>
                  </a:cubicBezTo>
                </a:path>
                <a:path w="43200" h="39376" stroke="0" extrusionOk="0">
                  <a:moveTo>
                    <a:pt x="9329" y="39375"/>
                  </a:moveTo>
                  <a:cubicBezTo>
                    <a:pt x="3487" y="35343"/>
                    <a:pt x="0" y="2869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534"/>
                    <a:pt x="39870" y="35047"/>
                    <a:pt x="34250" y="39108"/>
                  </a:cubicBezTo>
                  <a:lnTo>
                    <a:pt x="21600" y="21600"/>
                  </a:lnTo>
                  <a:lnTo>
                    <a:pt x="9329" y="39375"/>
                  </a:lnTo>
                  <a:close/>
                </a:path>
              </a:pathLst>
            </a:cu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3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3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3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3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3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4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4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734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4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47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3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3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3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3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4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4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734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4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47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73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73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3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73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4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4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734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4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47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73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73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73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73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4659" grpId="0" build="p"/>
      <p:bldP spid="1734735" grpId="0"/>
      <p:bldP spid="1734736" grpId="0"/>
      <p:bldP spid="1734737" grpId="0"/>
      <p:bldP spid="1734738" grpId="0"/>
      <p:bldP spid="1734739" grpId="0"/>
      <p:bldP spid="1734740" grpId="0"/>
      <p:bldP spid="1734741" grpId="0"/>
      <p:bldP spid="1734742" grpId="0"/>
      <p:bldP spid="1734743" grpId="0"/>
      <p:bldP spid="1734744" grpId="0"/>
      <p:bldP spid="1734745" grpId="0"/>
      <p:bldP spid="1734746" grpId="0"/>
      <p:bldP spid="1734747" grpId="0"/>
      <p:bldP spid="1734748" grpId="0"/>
      <p:bldP spid="1734749" grpId="0"/>
      <p:bldP spid="1734750" grpId="0"/>
      <p:bldP spid="1734751" grpId="0" animBg="1"/>
      <p:bldP spid="1734751" grpId="1" animBg="1"/>
      <p:bldP spid="1734752" grpId="0" animBg="1"/>
      <p:bldP spid="1734752" grpId="1" animBg="1"/>
      <p:bldP spid="1734753" grpId="0" animBg="1"/>
      <p:bldP spid="1734753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93F0A9F-E20D-43E9-8044-5BA24D19383B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定义</a:t>
            </a:r>
            <a:r>
              <a:rPr lang="en-US" altLang="zh-CN" smtClean="0"/>
              <a:t>7.3.5</a:t>
            </a:r>
            <a:endParaRPr lang="zh-CN" altLang="en-US" smtClean="0"/>
          </a:p>
        </p:txBody>
      </p:sp>
      <p:sp>
        <p:nvSpPr>
          <p:cNvPr id="173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73175"/>
            <a:ext cx="8208963" cy="5251450"/>
          </a:xfrm>
        </p:spPr>
        <p:txBody>
          <a:bodyPr/>
          <a:lstStyle/>
          <a:p>
            <a:pPr marL="533400" indent="-533400" eaLnBrk="1" hangingPunct="1">
              <a:lnSpc>
                <a:spcPct val="11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设</a:t>
            </a:r>
            <a:r>
              <a:rPr lang="en-US" altLang="zh-CN" smtClean="0"/>
              <a:t>&lt;A,≤&gt;</a:t>
            </a:r>
            <a:r>
              <a:rPr lang="zh-CN" altLang="en-US" smtClean="0"/>
              <a:t>是偏序集，</a:t>
            </a:r>
            <a:r>
              <a:rPr lang="en-US" altLang="zh-CN" smtClean="0"/>
              <a:t>B</a:t>
            </a:r>
            <a:r>
              <a:rPr lang="zh-CN" altLang="en-US" smtClean="0"/>
              <a:t>是</a:t>
            </a:r>
            <a:r>
              <a:rPr lang="en-US" altLang="zh-CN" smtClean="0"/>
              <a:t>A</a:t>
            </a:r>
            <a:r>
              <a:rPr lang="zh-CN" altLang="en-US" smtClean="0"/>
              <a:t>的任何一个子集。若存在元素</a:t>
            </a:r>
            <a:r>
              <a:rPr lang="en-US" altLang="zh-CN" smtClean="0">
                <a:solidFill>
                  <a:schemeClr val="accent1"/>
                </a:solidFill>
              </a:rPr>
              <a:t>a∈A</a:t>
            </a:r>
            <a:r>
              <a:rPr lang="zh-CN" altLang="en-US" smtClean="0"/>
              <a:t>，使得</a:t>
            </a:r>
          </a:p>
          <a:p>
            <a:pPr marL="533400" indent="-533400" eaLnBrk="1" hangingPunct="1">
              <a:lnSpc>
                <a:spcPct val="115000"/>
              </a:lnSpc>
              <a:spcBef>
                <a:spcPct val="15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对</a:t>
            </a:r>
            <a:r>
              <a:rPr lang="zh-CN" altLang="en-US" smtClean="0">
                <a:solidFill>
                  <a:srgbClr val="0000CC"/>
                </a:solidFill>
              </a:rPr>
              <a:t>任意</a:t>
            </a:r>
            <a:r>
              <a:rPr lang="en-US" altLang="zh-CN" smtClean="0">
                <a:solidFill>
                  <a:srgbClr val="0000CC"/>
                </a:solidFill>
              </a:rPr>
              <a:t>x∈B</a:t>
            </a:r>
            <a:r>
              <a:rPr lang="zh-CN" altLang="en-US" smtClean="0">
                <a:solidFill>
                  <a:srgbClr val="0000CC"/>
                </a:solidFill>
              </a:rPr>
              <a:t>，都有</a:t>
            </a:r>
            <a:r>
              <a:rPr lang="en-US" altLang="zh-CN" smtClean="0">
                <a:solidFill>
                  <a:srgbClr val="0000CC"/>
                </a:solidFill>
              </a:rPr>
              <a:t>x≤a</a:t>
            </a:r>
            <a:r>
              <a:rPr lang="zh-CN" altLang="en-US" smtClean="0"/>
              <a:t>，则称</a:t>
            </a:r>
            <a:r>
              <a:rPr lang="en-US" altLang="zh-CN" smtClean="0"/>
              <a:t>a</a:t>
            </a:r>
            <a:r>
              <a:rPr lang="zh-CN" altLang="en-US" smtClean="0"/>
              <a:t>为</a:t>
            </a:r>
            <a:r>
              <a:rPr lang="en-US" altLang="zh-CN" smtClean="0"/>
              <a:t>B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上界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lnSpc>
                <a:spcPct val="115000"/>
              </a:lnSpc>
              <a:spcBef>
                <a:spcPct val="15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对</a:t>
            </a:r>
            <a:r>
              <a:rPr lang="zh-CN" altLang="en-US" smtClean="0">
                <a:solidFill>
                  <a:srgbClr val="0000CC"/>
                </a:solidFill>
              </a:rPr>
              <a:t>任意</a:t>
            </a:r>
            <a:r>
              <a:rPr lang="en-US" altLang="zh-CN" smtClean="0">
                <a:solidFill>
                  <a:srgbClr val="0000CC"/>
                </a:solidFill>
              </a:rPr>
              <a:t>x∈B</a:t>
            </a:r>
            <a:r>
              <a:rPr lang="zh-CN" altLang="en-US" smtClean="0">
                <a:solidFill>
                  <a:srgbClr val="0000CC"/>
                </a:solidFill>
              </a:rPr>
              <a:t>，都有</a:t>
            </a:r>
            <a:r>
              <a:rPr lang="en-US" altLang="zh-CN" smtClean="0">
                <a:solidFill>
                  <a:srgbClr val="0000CC"/>
                </a:solidFill>
              </a:rPr>
              <a:t>a≤x</a:t>
            </a:r>
            <a:r>
              <a:rPr lang="zh-CN" altLang="en-US" smtClean="0">
                <a:solidFill>
                  <a:srgbClr val="0000CC"/>
                </a:solidFill>
              </a:rPr>
              <a:t>，</a:t>
            </a:r>
            <a:r>
              <a:rPr lang="zh-CN" altLang="en-US" smtClean="0"/>
              <a:t>则称</a:t>
            </a:r>
            <a:r>
              <a:rPr lang="en-US" altLang="zh-CN" smtClean="0"/>
              <a:t>a</a:t>
            </a:r>
            <a:r>
              <a:rPr lang="zh-CN" altLang="en-US" smtClean="0"/>
              <a:t>为</a:t>
            </a:r>
            <a:r>
              <a:rPr lang="en-US" altLang="zh-CN" smtClean="0"/>
              <a:t>B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下界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lnSpc>
                <a:spcPct val="115000"/>
              </a:lnSpc>
              <a:spcBef>
                <a:spcPct val="15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若元素</a:t>
            </a:r>
            <a:r>
              <a:rPr lang="en-US" altLang="zh-CN" smtClean="0"/>
              <a:t>a′∈A</a:t>
            </a:r>
            <a:r>
              <a:rPr lang="zh-CN" altLang="en-US" smtClean="0"/>
              <a:t>是</a:t>
            </a:r>
            <a:r>
              <a:rPr lang="en-US" altLang="zh-CN" smtClean="0"/>
              <a:t>B</a:t>
            </a:r>
            <a:r>
              <a:rPr lang="zh-CN" altLang="en-US" smtClean="0"/>
              <a:t>的上界，元素</a:t>
            </a:r>
            <a:r>
              <a:rPr lang="en-US" altLang="zh-CN" smtClean="0"/>
              <a:t>a∈A</a:t>
            </a:r>
            <a:r>
              <a:rPr lang="zh-CN" altLang="en-US" smtClean="0"/>
              <a:t>是</a:t>
            </a:r>
            <a:r>
              <a:rPr lang="en-US" altLang="zh-CN" smtClean="0"/>
              <a:t>B</a:t>
            </a:r>
            <a:r>
              <a:rPr lang="zh-CN" altLang="en-US" smtClean="0"/>
              <a:t>的任何一个上界，若均有</a:t>
            </a:r>
            <a:r>
              <a:rPr lang="en-US" altLang="zh-CN" smtClean="0"/>
              <a:t>a′≤a</a:t>
            </a:r>
            <a:r>
              <a:rPr lang="zh-CN" altLang="en-US" smtClean="0"/>
              <a:t>，则称</a:t>
            </a:r>
            <a:r>
              <a:rPr lang="en-US" altLang="zh-CN" smtClean="0"/>
              <a:t>a′</a:t>
            </a:r>
            <a:r>
              <a:rPr lang="zh-CN" altLang="en-US" smtClean="0"/>
              <a:t>为</a:t>
            </a:r>
            <a:r>
              <a:rPr lang="en-US" altLang="zh-CN" smtClean="0"/>
              <a:t>B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最小上界</a:t>
            </a:r>
            <a:r>
              <a:rPr lang="zh-CN" altLang="en-US" smtClean="0">
                <a:solidFill>
                  <a:schemeClr val="tx1"/>
                </a:solidFill>
              </a:rPr>
              <a:t>或</a:t>
            </a:r>
            <a:r>
              <a:rPr lang="zh-CN" altLang="en-US" smtClean="0">
                <a:solidFill>
                  <a:srgbClr val="FF0000"/>
                </a:solidFill>
              </a:rPr>
              <a:t>上确界</a:t>
            </a:r>
            <a:r>
              <a:rPr lang="zh-CN" altLang="en-US" smtClean="0"/>
              <a:t>。记</a:t>
            </a:r>
            <a:r>
              <a:rPr lang="en-US" altLang="zh-CN" smtClean="0">
                <a:solidFill>
                  <a:srgbClr val="0000CC"/>
                </a:solidFill>
              </a:rPr>
              <a:t>a′=SupB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lnSpc>
                <a:spcPct val="115000"/>
              </a:lnSpc>
              <a:spcBef>
                <a:spcPct val="15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若元素</a:t>
            </a:r>
            <a:r>
              <a:rPr lang="en-US" altLang="zh-CN" smtClean="0"/>
              <a:t>a′∈A</a:t>
            </a:r>
            <a:r>
              <a:rPr lang="zh-CN" altLang="en-US" smtClean="0"/>
              <a:t>是</a:t>
            </a:r>
            <a:r>
              <a:rPr lang="en-US" altLang="zh-CN" smtClean="0"/>
              <a:t>B</a:t>
            </a:r>
            <a:r>
              <a:rPr lang="zh-CN" altLang="en-US" smtClean="0"/>
              <a:t>的下界，元素</a:t>
            </a:r>
            <a:r>
              <a:rPr lang="en-US" altLang="zh-CN" smtClean="0"/>
              <a:t>a∈A</a:t>
            </a:r>
            <a:r>
              <a:rPr lang="zh-CN" altLang="en-US" smtClean="0"/>
              <a:t>是</a:t>
            </a:r>
            <a:r>
              <a:rPr lang="en-US" altLang="zh-CN" smtClean="0"/>
              <a:t>B</a:t>
            </a:r>
            <a:r>
              <a:rPr lang="zh-CN" altLang="en-US" smtClean="0"/>
              <a:t>的任何一个下界，若均有</a:t>
            </a:r>
            <a:r>
              <a:rPr lang="en-US" altLang="zh-CN" smtClean="0"/>
              <a:t>a≤a′</a:t>
            </a:r>
            <a:r>
              <a:rPr lang="zh-CN" altLang="en-US" smtClean="0"/>
              <a:t>，则称</a:t>
            </a:r>
            <a:r>
              <a:rPr lang="en-US" altLang="zh-CN" smtClean="0"/>
              <a:t>a′</a:t>
            </a:r>
            <a:r>
              <a:rPr lang="zh-CN" altLang="en-US" smtClean="0"/>
              <a:t>为</a:t>
            </a:r>
            <a:r>
              <a:rPr lang="en-US" altLang="zh-CN" smtClean="0"/>
              <a:t>B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最大下界</a:t>
            </a:r>
            <a:r>
              <a:rPr lang="zh-CN" altLang="en-US" smtClean="0">
                <a:solidFill>
                  <a:schemeClr val="tx1"/>
                </a:solidFill>
              </a:rPr>
              <a:t>或</a:t>
            </a:r>
            <a:r>
              <a:rPr lang="zh-CN" altLang="en-US" smtClean="0">
                <a:solidFill>
                  <a:srgbClr val="FF0000"/>
                </a:solidFill>
              </a:rPr>
              <a:t>下确界</a:t>
            </a:r>
            <a:r>
              <a:rPr lang="zh-CN" altLang="en-US" smtClean="0"/>
              <a:t>。记</a:t>
            </a:r>
            <a:r>
              <a:rPr lang="en-US" altLang="zh-CN" smtClean="0">
                <a:solidFill>
                  <a:srgbClr val="0000CC"/>
                </a:solidFill>
              </a:rPr>
              <a:t>a′=InfB</a:t>
            </a:r>
            <a:r>
              <a:rPr lang="zh-CN" altLang="en-US" smtClean="0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3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3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3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3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568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AD9C3A-3C16-4E1F-81A5-C521F37A87D1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92138"/>
            <a:ext cx="8064500" cy="536575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由定义</a:t>
            </a:r>
            <a:r>
              <a:rPr lang="en-US" altLang="zh-CN" sz="3200" smtClean="0"/>
              <a:t>7.3.5</a:t>
            </a:r>
            <a:r>
              <a:rPr lang="zh-CN" altLang="en-US" sz="3200" smtClean="0"/>
              <a:t>知</a:t>
            </a:r>
          </a:p>
        </p:txBody>
      </p:sp>
      <p:sp>
        <p:nvSpPr>
          <p:cNvPr id="173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4837112"/>
          </a:xfrm>
        </p:spPr>
        <p:txBody>
          <a:bodyPr/>
          <a:lstStyle/>
          <a:p>
            <a:pPr marL="533400" indent="-533400" eaLnBrk="1" hangingPunct="1">
              <a:spcBef>
                <a:spcPct val="5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子集</a:t>
            </a:r>
            <a:r>
              <a:rPr lang="en-US" altLang="zh-CN" smtClean="0"/>
              <a:t>B</a:t>
            </a:r>
            <a:r>
              <a:rPr lang="zh-CN" altLang="en-US" smtClean="0"/>
              <a:t>的上、下界和上、下确界</a:t>
            </a:r>
            <a:r>
              <a:rPr lang="zh-CN" altLang="en-US" smtClean="0">
                <a:solidFill>
                  <a:schemeClr val="accent1"/>
                </a:solidFill>
              </a:rPr>
              <a:t>必须</a:t>
            </a:r>
            <a:r>
              <a:rPr lang="zh-CN" altLang="en-US" smtClean="0"/>
              <a:t>在集合</a:t>
            </a:r>
            <a:r>
              <a:rPr lang="en-US" altLang="zh-CN" smtClean="0">
                <a:solidFill>
                  <a:schemeClr val="accent1"/>
                </a:solidFill>
              </a:rPr>
              <a:t>A</a:t>
            </a:r>
            <a:r>
              <a:rPr lang="zh-CN" altLang="en-US" smtClean="0"/>
              <a:t>中寻找；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00CC"/>
                </a:solidFill>
              </a:rPr>
              <a:t>子集</a:t>
            </a:r>
            <a:r>
              <a:rPr lang="en-US" altLang="zh-CN" smtClean="0">
                <a:solidFill>
                  <a:srgbClr val="0000CC"/>
                </a:solidFill>
              </a:rPr>
              <a:t>B</a:t>
            </a:r>
            <a:r>
              <a:rPr lang="zh-CN" altLang="en-US" smtClean="0">
                <a:solidFill>
                  <a:srgbClr val="0000CC"/>
                </a:solidFill>
              </a:rPr>
              <a:t>的上、下界不一定存在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0000CC"/>
                </a:solidFill>
              </a:rPr>
              <a:t>如果存在，可以不唯一的；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子集</a:t>
            </a:r>
            <a:r>
              <a:rPr lang="en-US" altLang="zh-CN" smtClean="0"/>
              <a:t>B</a:t>
            </a:r>
            <a:r>
              <a:rPr lang="zh-CN" altLang="en-US" smtClean="0"/>
              <a:t>的上、下确界不一定存在，如果存在，则一定唯一；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FF0000"/>
                </a:solidFill>
              </a:rPr>
              <a:t>子集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zh-CN" altLang="en-US" smtClean="0">
                <a:solidFill>
                  <a:srgbClr val="FF0000"/>
                </a:solidFill>
              </a:rPr>
              <a:t>有</a:t>
            </a:r>
            <a:r>
              <a:rPr lang="zh-CN" altLang="en-US" smtClean="0">
                <a:solidFill>
                  <a:srgbClr val="0000FF"/>
                </a:solidFill>
              </a:rPr>
              <a:t>上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/>
              <a:t>下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确界，一定有</a:t>
            </a:r>
            <a:r>
              <a:rPr lang="zh-CN" altLang="en-US" smtClean="0">
                <a:solidFill>
                  <a:srgbClr val="0000FF"/>
                </a:solidFill>
              </a:rPr>
              <a:t>上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/>
              <a:t>下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界；反之不然。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3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3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67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0B785FD-FD00-4069-9DF7-D9ADA434C631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7.2.2</a:t>
            </a:r>
            <a:endParaRPr lang="zh-CN" altLang="en-US" smtClean="0"/>
          </a:p>
        </p:txBody>
      </p:sp>
      <p:sp>
        <p:nvSpPr>
          <p:cNvPr id="176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135938" cy="29987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在时钟集合</a:t>
            </a:r>
            <a:r>
              <a:rPr lang="en-US" altLang="zh-CN" smtClean="0"/>
              <a:t>A</a:t>
            </a:r>
            <a:r>
              <a:rPr lang="zh-CN" altLang="en-US" smtClean="0"/>
              <a:t>＝</a:t>
            </a:r>
            <a:r>
              <a:rPr lang="en-US" altLang="zh-CN" smtClean="0"/>
              <a:t>{0,1,2,</a:t>
            </a:r>
            <a:r>
              <a:rPr lang="en-US" altLang="zh-CN" smtClean="0">
                <a:latin typeface="宋体" panose="02010600030101010101" pitchFamily="2" charset="-122"/>
              </a:rPr>
              <a:t>…</a:t>
            </a:r>
            <a:r>
              <a:rPr lang="en-US" altLang="zh-CN" smtClean="0"/>
              <a:t>,23}</a:t>
            </a:r>
            <a:r>
              <a:rPr lang="zh-CN" altLang="en-US" smtClean="0"/>
              <a:t>上</a:t>
            </a:r>
            <a:r>
              <a:rPr kumimoji="1" lang="zh-CN" altLang="en-US" smtClean="0"/>
              <a:t>定义</a:t>
            </a:r>
            <a:r>
              <a:rPr kumimoji="1" lang="zh-CN" altLang="en-US" smtClean="0">
                <a:solidFill>
                  <a:srgbClr val="0000CC"/>
                </a:solidFill>
              </a:rPr>
              <a:t>整除关系：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kumimoji="1" lang="en-US" altLang="zh-CN" smtClean="0">
                <a:solidFill>
                  <a:srgbClr val="0000CC"/>
                </a:solidFill>
              </a:rPr>
              <a:t>R</a:t>
            </a:r>
            <a:r>
              <a:rPr kumimoji="1" lang="zh-CN" altLang="en-US" smtClean="0">
                <a:solidFill>
                  <a:srgbClr val="0000CC"/>
                </a:solidFill>
              </a:rPr>
              <a:t>＝</a:t>
            </a:r>
            <a:r>
              <a:rPr kumimoji="1" lang="en-US" altLang="zh-CN" smtClean="0">
                <a:solidFill>
                  <a:srgbClr val="0000CC"/>
                </a:solidFill>
              </a:rPr>
              <a:t>{&lt;x,y&gt;|{x,y</a:t>
            </a:r>
            <a:r>
              <a:rPr kumimoji="1" lang="en-US" altLang="zh-CN" smtClean="0">
                <a:solidFill>
                  <a:srgbClr val="0000CC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 smtClean="0">
                <a:solidFill>
                  <a:srgbClr val="0000CC"/>
                </a:solidFill>
              </a:rPr>
              <a:t>A)∧((x-y)</a:t>
            </a:r>
            <a:r>
              <a:rPr kumimoji="1" lang="zh-CN" altLang="en-US" smtClean="0">
                <a:solidFill>
                  <a:srgbClr val="0000CC"/>
                </a:solidFill>
              </a:rPr>
              <a:t>被</a:t>
            </a:r>
            <a:r>
              <a:rPr kumimoji="1" lang="en-US" altLang="zh-CN" smtClean="0">
                <a:solidFill>
                  <a:srgbClr val="0000CC"/>
                </a:solidFill>
              </a:rPr>
              <a:t>12</a:t>
            </a:r>
            <a:r>
              <a:rPr kumimoji="1" lang="zh-CN" altLang="en-US" smtClean="0">
                <a:solidFill>
                  <a:srgbClr val="0000CC"/>
                </a:solidFill>
              </a:rPr>
              <a:t>所整除</a:t>
            </a:r>
            <a:r>
              <a:rPr kumimoji="1" lang="en-US" altLang="zh-CN" smtClean="0">
                <a:solidFill>
                  <a:srgbClr val="0000CC"/>
                </a:solidFill>
              </a:rPr>
              <a:t>)</a:t>
            </a:r>
            <a:r>
              <a:rPr kumimoji="1" lang="zh-CN" altLang="en-US" smtClean="0">
                <a:solidFill>
                  <a:srgbClr val="0000CC"/>
                </a:solidFill>
              </a:rPr>
              <a:t>｝。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zh-CN" altLang="en-US" smtClean="0"/>
              <a:t>（</a:t>
            </a:r>
            <a:r>
              <a:rPr kumimoji="1" lang="en-US" altLang="zh-CN" smtClean="0"/>
              <a:t>1</a:t>
            </a:r>
            <a:r>
              <a:rPr kumimoji="1" lang="zh-CN" altLang="en-US" smtClean="0"/>
              <a:t>）写出</a:t>
            </a:r>
            <a:r>
              <a:rPr kumimoji="1" lang="en-US" altLang="zh-CN" smtClean="0"/>
              <a:t>R</a:t>
            </a:r>
            <a:r>
              <a:rPr kumimoji="1" lang="zh-CN" altLang="en-US" smtClean="0"/>
              <a:t>中的所有元素；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zh-CN" altLang="en-US" smtClean="0"/>
              <a:t>（</a:t>
            </a:r>
            <a:r>
              <a:rPr kumimoji="1" lang="en-US" altLang="zh-CN" smtClean="0"/>
              <a:t>2</a:t>
            </a:r>
            <a:r>
              <a:rPr kumimoji="1" lang="zh-CN" altLang="en-US" smtClean="0"/>
              <a:t>）画出</a:t>
            </a:r>
            <a:r>
              <a:rPr kumimoji="1" lang="en-US" altLang="zh-CN" smtClean="0"/>
              <a:t>R</a:t>
            </a:r>
            <a:r>
              <a:rPr kumimoji="1" lang="zh-CN" altLang="en-US" smtClean="0"/>
              <a:t>的关系图；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zh-CN" altLang="en-US" smtClean="0"/>
              <a:t>（</a:t>
            </a:r>
            <a:r>
              <a:rPr kumimoji="1" lang="en-US" altLang="zh-CN" smtClean="0"/>
              <a:t>3</a:t>
            </a:r>
            <a:r>
              <a:rPr kumimoji="1" lang="zh-CN" altLang="en-US" smtClean="0"/>
              <a:t>）证明</a:t>
            </a:r>
            <a:r>
              <a:rPr kumimoji="1" lang="en-US" altLang="zh-CN" smtClean="0"/>
              <a:t>R</a:t>
            </a:r>
            <a:r>
              <a:rPr kumimoji="1" lang="zh-CN" altLang="en-US" smtClean="0"/>
              <a:t>是一个等价关系。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6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6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28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B75DD42-19B8-4DB1-BFC5-4745FBF9104C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7.3.9</a:t>
            </a:r>
            <a:endParaRPr lang="zh-CN" altLang="en-US" smtClean="0"/>
          </a:p>
        </p:txBody>
      </p:sp>
      <p:sp>
        <p:nvSpPr>
          <p:cNvPr id="1737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1013" y="1341438"/>
            <a:ext cx="8304212" cy="17160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在例</a:t>
            </a:r>
            <a:r>
              <a:rPr lang="en-US" altLang="zh-CN" smtClean="0"/>
              <a:t>7.3.7</a:t>
            </a:r>
            <a:r>
              <a:rPr lang="zh-CN" altLang="en-US" smtClean="0"/>
              <a:t>中，设</a:t>
            </a:r>
            <a:r>
              <a:rPr lang="en-US" altLang="zh-CN" smtClean="0"/>
              <a:t>B</a:t>
            </a:r>
            <a:r>
              <a:rPr lang="en-US" altLang="zh-CN" baseline="-25000" smtClean="0"/>
              <a:t>1</a:t>
            </a:r>
            <a:r>
              <a:rPr lang="en-US" altLang="zh-CN" smtClean="0"/>
              <a:t>={6,12}</a:t>
            </a:r>
            <a:r>
              <a:rPr lang="zh-CN" altLang="en-US" smtClean="0"/>
              <a:t>，</a:t>
            </a:r>
            <a:r>
              <a:rPr lang="en-US" altLang="zh-CN" smtClean="0"/>
              <a:t>B</a:t>
            </a:r>
            <a:r>
              <a:rPr lang="en-US" altLang="zh-CN" baseline="-25000" smtClean="0"/>
              <a:t>2</a:t>
            </a:r>
            <a:r>
              <a:rPr lang="en-US" altLang="zh-CN" smtClean="0"/>
              <a:t>={2,3}</a:t>
            </a:r>
            <a:r>
              <a:rPr lang="zh-CN" altLang="en-US" smtClean="0"/>
              <a:t>是集合</a:t>
            </a:r>
            <a:r>
              <a:rPr lang="en-US" altLang="zh-CN" smtClean="0"/>
              <a:t>A</a:t>
            </a:r>
            <a:r>
              <a:rPr lang="zh-CN" altLang="en-US" smtClean="0"/>
              <a:t>的子集，</a:t>
            </a:r>
            <a:r>
              <a:rPr lang="zh-CN" altLang="en-US" smtClean="0">
                <a:solidFill>
                  <a:srgbClr val="FF0000"/>
                </a:solidFill>
              </a:rPr>
              <a:t>试求出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的上界、下界、上确界和下确界。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800080"/>
                </a:solidFill>
              </a:rPr>
              <a:t>解 </a:t>
            </a:r>
            <a:r>
              <a:rPr lang="zh-CN" altLang="en-US" smtClean="0"/>
              <a:t>见下表。 </a:t>
            </a:r>
          </a:p>
        </p:txBody>
      </p:sp>
      <p:graphicFrame>
        <p:nvGraphicFramePr>
          <p:cNvPr id="1737813" name="Group 85"/>
          <p:cNvGraphicFramePr>
            <a:graphicFrameLocks noGrp="1"/>
          </p:cNvGraphicFramePr>
          <p:nvPr>
            <p:ph sz="half" idx="2"/>
          </p:nvPr>
        </p:nvGraphicFramePr>
        <p:xfrm>
          <a:off x="179388" y="3836988"/>
          <a:ext cx="6265862" cy="1968500"/>
        </p:xfrm>
        <a:graphic>
          <a:graphicData uri="http://schemas.openxmlformats.org/drawingml/2006/table">
            <a:tbl>
              <a:tblPr/>
              <a:tblGrid>
                <a:gridCol w="720725"/>
                <a:gridCol w="2160587"/>
                <a:gridCol w="1150938"/>
                <a:gridCol w="1081087"/>
                <a:gridCol w="1152525"/>
              </a:tblGrid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集合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上界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下界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上确界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下确界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229100" algn="l"/>
                        </a:tabLst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723063" y="3068638"/>
            <a:ext cx="2022475" cy="3265487"/>
            <a:chOff x="3864" y="1389"/>
            <a:chExt cx="1274" cy="2057"/>
          </a:xfrm>
        </p:grpSpPr>
        <p:sp>
          <p:nvSpPr>
            <p:cNvPr id="76842" name="Line 31"/>
            <p:cNvSpPr>
              <a:spLocks noChangeShapeType="1"/>
            </p:cNvSpPr>
            <p:nvPr/>
          </p:nvSpPr>
          <p:spPr bwMode="auto">
            <a:xfrm flipH="1">
              <a:off x="4503" y="1685"/>
              <a:ext cx="501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43" name="Line 32"/>
            <p:cNvSpPr>
              <a:spLocks noChangeShapeType="1"/>
            </p:cNvSpPr>
            <p:nvPr/>
          </p:nvSpPr>
          <p:spPr bwMode="auto">
            <a:xfrm>
              <a:off x="4509" y="217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44" name="Line 33"/>
            <p:cNvSpPr>
              <a:spLocks noChangeShapeType="1"/>
            </p:cNvSpPr>
            <p:nvPr/>
          </p:nvSpPr>
          <p:spPr bwMode="auto">
            <a:xfrm>
              <a:off x="4024" y="1698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45" name="Line 34"/>
            <p:cNvSpPr>
              <a:spLocks noChangeShapeType="1"/>
            </p:cNvSpPr>
            <p:nvPr/>
          </p:nvSpPr>
          <p:spPr bwMode="auto">
            <a:xfrm flipH="1">
              <a:off x="4017" y="2659"/>
              <a:ext cx="52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46" name="Line 35"/>
            <p:cNvSpPr>
              <a:spLocks noChangeShapeType="1"/>
            </p:cNvSpPr>
            <p:nvPr/>
          </p:nvSpPr>
          <p:spPr bwMode="auto">
            <a:xfrm>
              <a:off x="4499" y="2688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47" name="Rectangle 36"/>
            <p:cNvSpPr>
              <a:spLocks noChangeArrowheads="1"/>
            </p:cNvSpPr>
            <p:nvPr/>
          </p:nvSpPr>
          <p:spPr bwMode="auto">
            <a:xfrm>
              <a:off x="3929" y="3158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6848" name="Rectangle 37"/>
            <p:cNvSpPr>
              <a:spLocks noChangeArrowheads="1"/>
            </p:cNvSpPr>
            <p:nvPr/>
          </p:nvSpPr>
          <p:spPr bwMode="auto">
            <a:xfrm>
              <a:off x="4887" y="3158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6849" name="Rectangle 38"/>
            <p:cNvSpPr>
              <a:spLocks noChangeArrowheads="1"/>
            </p:cNvSpPr>
            <p:nvPr/>
          </p:nvSpPr>
          <p:spPr bwMode="auto">
            <a:xfrm>
              <a:off x="4399" y="2659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6850" name="Rectangle 39"/>
            <p:cNvSpPr>
              <a:spLocks noChangeArrowheads="1"/>
            </p:cNvSpPr>
            <p:nvPr/>
          </p:nvSpPr>
          <p:spPr bwMode="auto">
            <a:xfrm>
              <a:off x="4340" y="184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6851" name="Rectangle 40"/>
            <p:cNvSpPr>
              <a:spLocks noChangeArrowheads="1"/>
            </p:cNvSpPr>
            <p:nvPr/>
          </p:nvSpPr>
          <p:spPr bwMode="auto">
            <a:xfrm>
              <a:off x="4830" y="138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36</a:t>
              </a:r>
            </a:p>
          </p:txBody>
        </p:sp>
        <p:sp>
          <p:nvSpPr>
            <p:cNvPr id="76852" name="Rectangle 41"/>
            <p:cNvSpPr>
              <a:spLocks noChangeArrowheads="1"/>
            </p:cNvSpPr>
            <p:nvPr/>
          </p:nvSpPr>
          <p:spPr bwMode="auto">
            <a:xfrm>
              <a:off x="3864" y="138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76853" name="Oval 42"/>
            <p:cNvSpPr>
              <a:spLocks noChangeArrowheads="1"/>
            </p:cNvSpPr>
            <p:nvPr/>
          </p:nvSpPr>
          <p:spPr bwMode="auto">
            <a:xfrm>
              <a:off x="3984" y="1642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6854" name="Oval 43"/>
            <p:cNvSpPr>
              <a:spLocks noChangeArrowheads="1"/>
            </p:cNvSpPr>
            <p:nvPr/>
          </p:nvSpPr>
          <p:spPr bwMode="auto">
            <a:xfrm>
              <a:off x="4944" y="1642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6855" name="Oval 44"/>
            <p:cNvSpPr>
              <a:spLocks noChangeArrowheads="1"/>
            </p:cNvSpPr>
            <p:nvPr/>
          </p:nvSpPr>
          <p:spPr bwMode="auto">
            <a:xfrm>
              <a:off x="4464" y="2138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6856" name="Oval 45"/>
            <p:cNvSpPr>
              <a:spLocks noChangeArrowheads="1"/>
            </p:cNvSpPr>
            <p:nvPr/>
          </p:nvSpPr>
          <p:spPr bwMode="auto">
            <a:xfrm>
              <a:off x="4464" y="2634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6857" name="Oval 46"/>
            <p:cNvSpPr>
              <a:spLocks noChangeArrowheads="1"/>
            </p:cNvSpPr>
            <p:nvPr/>
          </p:nvSpPr>
          <p:spPr bwMode="auto">
            <a:xfrm>
              <a:off x="3984" y="3130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6858" name="Oval 47"/>
            <p:cNvSpPr>
              <a:spLocks noChangeArrowheads="1"/>
            </p:cNvSpPr>
            <p:nvPr/>
          </p:nvSpPr>
          <p:spPr bwMode="auto">
            <a:xfrm>
              <a:off x="4944" y="3130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</p:grpSp>
      <p:sp>
        <p:nvSpPr>
          <p:cNvPr id="1737785" name="Oval 57"/>
          <p:cNvSpPr>
            <a:spLocks noChangeArrowheads="1"/>
          </p:cNvSpPr>
          <p:nvPr/>
        </p:nvSpPr>
        <p:spPr bwMode="auto">
          <a:xfrm>
            <a:off x="6694488" y="5554663"/>
            <a:ext cx="2087562" cy="935037"/>
          </a:xfrm>
          <a:prstGeom prst="ellipse">
            <a:avLst/>
          </a:prstGeom>
          <a:noFill/>
          <a:ln w="38100" algn="ctr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737786" name="Oval 58"/>
          <p:cNvSpPr>
            <a:spLocks noChangeArrowheads="1"/>
          </p:cNvSpPr>
          <p:nvPr/>
        </p:nvSpPr>
        <p:spPr bwMode="auto">
          <a:xfrm>
            <a:off x="7164388" y="3840163"/>
            <a:ext cx="1152525" cy="1727200"/>
          </a:xfrm>
          <a:prstGeom prst="ellipse">
            <a:avLst/>
          </a:prstGeom>
          <a:noFill/>
          <a:ln w="38100" algn="ctr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737787" name="Rectangle 59"/>
          <p:cNvSpPr>
            <a:spLocks noChangeArrowheads="1"/>
          </p:cNvSpPr>
          <p:nvPr/>
        </p:nvSpPr>
        <p:spPr bwMode="auto">
          <a:xfrm>
            <a:off x="1073150" y="4475163"/>
            <a:ext cx="1809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tx1"/>
                </a:solidFill>
              </a:rPr>
              <a:t>12,24,36</a:t>
            </a:r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37788" name="Rectangle 60"/>
          <p:cNvSpPr>
            <a:spLocks noChangeArrowheads="1"/>
          </p:cNvSpPr>
          <p:nvPr/>
        </p:nvSpPr>
        <p:spPr bwMode="auto">
          <a:xfrm>
            <a:off x="3013075" y="4475163"/>
            <a:ext cx="120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tx1"/>
                </a:solidFill>
              </a:rPr>
              <a:t>2,3,6</a:t>
            </a:r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37789" name="Rectangle 61"/>
          <p:cNvSpPr>
            <a:spLocks noChangeArrowheads="1"/>
          </p:cNvSpPr>
          <p:nvPr/>
        </p:nvSpPr>
        <p:spPr bwMode="auto">
          <a:xfrm>
            <a:off x="4454525" y="447516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tx1"/>
                </a:solidFill>
              </a:rPr>
              <a:t>12</a:t>
            </a:r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37790" name="Rectangle 62"/>
          <p:cNvSpPr>
            <a:spLocks noChangeArrowheads="1"/>
          </p:cNvSpPr>
          <p:nvPr/>
        </p:nvSpPr>
        <p:spPr bwMode="auto">
          <a:xfrm>
            <a:off x="5681663" y="4475163"/>
            <a:ext cx="388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tx1"/>
                </a:solidFill>
              </a:rPr>
              <a:t>6</a:t>
            </a:r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37791" name="Rectangle 63"/>
          <p:cNvSpPr>
            <a:spLocks noChangeArrowheads="1"/>
          </p:cNvSpPr>
          <p:nvPr/>
        </p:nvSpPr>
        <p:spPr bwMode="auto">
          <a:xfrm>
            <a:off x="869950" y="5145088"/>
            <a:ext cx="2216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tx1"/>
                </a:solidFill>
              </a:rPr>
              <a:t>6,12,24,36</a:t>
            </a:r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37795" name="Rectangle 67"/>
          <p:cNvSpPr>
            <a:spLocks noChangeArrowheads="1"/>
          </p:cNvSpPr>
          <p:nvPr/>
        </p:nvSpPr>
        <p:spPr bwMode="auto">
          <a:xfrm>
            <a:off x="3321050" y="5145088"/>
            <a:ext cx="5921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tx1"/>
                </a:solidFill>
              </a:rPr>
              <a:t>无</a:t>
            </a:r>
          </a:p>
        </p:txBody>
      </p:sp>
      <p:sp>
        <p:nvSpPr>
          <p:cNvPr id="1737796" name="Rectangle 68"/>
          <p:cNvSpPr>
            <a:spLocks noChangeArrowheads="1"/>
          </p:cNvSpPr>
          <p:nvPr/>
        </p:nvSpPr>
        <p:spPr bwMode="auto">
          <a:xfrm>
            <a:off x="4556125" y="5145088"/>
            <a:ext cx="3889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tx1"/>
                </a:solidFill>
              </a:rPr>
              <a:t>6</a:t>
            </a:r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37797" name="Rectangle 69"/>
          <p:cNvSpPr>
            <a:spLocks noChangeArrowheads="1"/>
          </p:cNvSpPr>
          <p:nvPr/>
        </p:nvSpPr>
        <p:spPr bwMode="auto">
          <a:xfrm>
            <a:off x="5580063" y="5145088"/>
            <a:ext cx="592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tx1"/>
                </a:solidFill>
              </a:rPr>
              <a:t>无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3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3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3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3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3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7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7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737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7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77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3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3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3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3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7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7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737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7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77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7731" grpId="0" build="p"/>
      <p:bldP spid="1737785" grpId="0" animBg="1"/>
      <p:bldP spid="1737785" grpId="1" animBg="1"/>
      <p:bldP spid="1737786" grpId="0" animBg="1"/>
      <p:bldP spid="1737786" grpId="1" animBg="1"/>
      <p:bldP spid="1737787" grpId="0"/>
      <p:bldP spid="1737788" grpId="0"/>
      <p:bldP spid="1737789" grpId="0"/>
      <p:bldP spid="1737790" grpId="0"/>
      <p:bldP spid="1737791" grpId="0"/>
      <p:bldP spid="1737795" grpId="0"/>
      <p:bldP spid="1737796" grpId="0"/>
      <p:bldP spid="173779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573FA0A-0DEB-4026-AF54-2723DB77E3A0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1738812" name="Oval 60"/>
          <p:cNvSpPr>
            <a:spLocks noChangeArrowheads="1"/>
          </p:cNvSpPr>
          <p:nvPr/>
        </p:nvSpPr>
        <p:spPr bwMode="auto">
          <a:xfrm>
            <a:off x="658813" y="5165725"/>
            <a:ext cx="2808287" cy="711200"/>
          </a:xfrm>
          <a:prstGeom prst="ellipse">
            <a:avLst/>
          </a:prstGeom>
          <a:noFill/>
          <a:ln w="38100" algn="ctr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7.3.10</a:t>
            </a:r>
            <a:endParaRPr lang="zh-CN" altLang="en-US" smtClean="0"/>
          </a:p>
        </p:txBody>
      </p:sp>
      <p:sp>
        <p:nvSpPr>
          <p:cNvPr id="1738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341438"/>
            <a:ext cx="8064500" cy="22288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A={x</a:t>
            </a:r>
            <a:r>
              <a:rPr lang="en-US" altLang="zh-CN" baseline="-25000" smtClean="0"/>
              <a:t>1</a:t>
            </a:r>
            <a:r>
              <a:rPr lang="en-US" altLang="zh-CN" smtClean="0"/>
              <a:t>,x</a:t>
            </a:r>
            <a:r>
              <a:rPr lang="en-US" altLang="zh-CN" baseline="-25000" smtClean="0"/>
              <a:t>2</a:t>
            </a:r>
            <a:r>
              <a:rPr lang="en-US" altLang="zh-CN" smtClean="0"/>
              <a:t>,x</a:t>
            </a:r>
            <a:r>
              <a:rPr lang="en-US" altLang="zh-CN" baseline="-25000" smtClean="0"/>
              <a:t>3</a:t>
            </a:r>
            <a:r>
              <a:rPr lang="en-US" altLang="zh-CN" smtClean="0"/>
              <a:t>,x</a:t>
            </a:r>
            <a:r>
              <a:rPr lang="en-US" altLang="zh-CN" baseline="-25000" smtClean="0"/>
              <a:t>4</a:t>
            </a:r>
            <a:r>
              <a:rPr lang="en-US" altLang="zh-CN" smtClean="0"/>
              <a:t>}</a:t>
            </a:r>
            <a:r>
              <a:rPr lang="zh-CN" altLang="en-US" smtClean="0"/>
              <a:t>，</a:t>
            </a:r>
            <a:r>
              <a:rPr lang="en-US" altLang="zh-CN" smtClean="0"/>
              <a:t>A</a:t>
            </a:r>
            <a:r>
              <a:rPr lang="zh-CN" altLang="en-US" smtClean="0"/>
              <a:t>上定义偏序集</a:t>
            </a:r>
            <a:r>
              <a:rPr lang="en-US" altLang="zh-CN" smtClean="0"/>
              <a:t>&lt;A,≤&gt;</a:t>
            </a:r>
            <a:r>
              <a:rPr lang="zh-CN" altLang="en-US" smtClean="0"/>
              <a:t>的哈斯图如下图所示。求</a:t>
            </a:r>
            <a:r>
              <a:rPr lang="en-US" altLang="zh-CN" smtClean="0"/>
              <a:t>B={x</a:t>
            </a:r>
            <a:r>
              <a:rPr lang="en-US" altLang="zh-CN" baseline="-25000" smtClean="0"/>
              <a:t>1</a:t>
            </a:r>
            <a:r>
              <a:rPr lang="en-US" altLang="zh-CN" smtClean="0"/>
              <a:t>,x</a:t>
            </a:r>
            <a:r>
              <a:rPr lang="en-US" altLang="zh-CN" baseline="-25000" smtClean="0"/>
              <a:t>2</a:t>
            </a:r>
            <a:r>
              <a:rPr lang="en-US" altLang="zh-CN" smtClean="0"/>
              <a:t>}</a:t>
            </a:r>
            <a:r>
              <a:rPr lang="zh-CN" altLang="en-US" smtClean="0"/>
              <a:t>和</a:t>
            </a:r>
            <a:r>
              <a:rPr lang="en-US" altLang="zh-CN" smtClean="0"/>
              <a:t>C={x</a:t>
            </a:r>
            <a:r>
              <a:rPr lang="en-US" altLang="zh-CN" baseline="-25000" smtClean="0"/>
              <a:t>3</a:t>
            </a:r>
            <a:r>
              <a:rPr lang="en-US" altLang="zh-CN" smtClean="0"/>
              <a:t>,x</a:t>
            </a:r>
            <a:r>
              <a:rPr lang="en-US" altLang="zh-CN" baseline="-25000" smtClean="0"/>
              <a:t>4</a:t>
            </a:r>
            <a:r>
              <a:rPr lang="en-US" altLang="zh-CN" smtClean="0"/>
              <a:t>}</a:t>
            </a:r>
            <a:r>
              <a:rPr lang="zh-CN" altLang="en-US" smtClean="0"/>
              <a:t>上界、下界、上确界和下确界。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800080"/>
                </a:solidFill>
              </a:rPr>
              <a:t>解 </a:t>
            </a:r>
            <a:r>
              <a:rPr lang="zh-CN" altLang="en-US" smtClean="0"/>
              <a:t>见右表。</a:t>
            </a:r>
          </a:p>
        </p:txBody>
      </p:sp>
      <p:graphicFrame>
        <p:nvGraphicFramePr>
          <p:cNvPr id="1738801" name="Group 49"/>
          <p:cNvGraphicFramePr>
            <a:graphicFrameLocks noGrp="1"/>
          </p:cNvGraphicFramePr>
          <p:nvPr>
            <p:ph sz="half" idx="2"/>
          </p:nvPr>
        </p:nvGraphicFramePr>
        <p:xfrm>
          <a:off x="3563938" y="3716338"/>
          <a:ext cx="5329237" cy="2322512"/>
        </p:xfrm>
        <a:graphic>
          <a:graphicData uri="http://schemas.openxmlformats.org/drawingml/2006/table">
            <a:tbl>
              <a:tblPr/>
              <a:tblGrid>
                <a:gridCol w="866775"/>
                <a:gridCol w="989012"/>
                <a:gridCol w="1063625"/>
                <a:gridCol w="1250950"/>
                <a:gridCol w="1158875"/>
              </a:tblGrid>
              <a:tr h="1115538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集合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上界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下界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上确界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下确界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487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487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827088" y="3789363"/>
            <a:ext cx="2520950" cy="1828800"/>
            <a:chOff x="657" y="2596"/>
            <a:chExt cx="1588" cy="1152"/>
          </a:xfrm>
        </p:grpSpPr>
        <p:sp>
          <p:nvSpPr>
            <p:cNvPr id="77866" name="Freeform 7"/>
            <p:cNvSpPr>
              <a:spLocks/>
            </p:cNvSpPr>
            <p:nvPr/>
          </p:nvSpPr>
          <p:spPr bwMode="auto">
            <a:xfrm>
              <a:off x="927" y="2790"/>
              <a:ext cx="1" cy="818"/>
            </a:xfrm>
            <a:custGeom>
              <a:avLst/>
              <a:gdLst>
                <a:gd name="T0" fmla="*/ 0 w 1"/>
                <a:gd name="T1" fmla="*/ 0 h 870"/>
                <a:gd name="T2" fmla="*/ 0 w 1"/>
                <a:gd name="T3" fmla="*/ 531 h 870"/>
                <a:gd name="T4" fmla="*/ 0 60000 65536"/>
                <a:gd name="T5" fmla="*/ 0 60000 65536"/>
                <a:gd name="T6" fmla="*/ 0 w 1"/>
                <a:gd name="T7" fmla="*/ 0 h 870"/>
                <a:gd name="T8" fmla="*/ 1 w 1"/>
                <a:gd name="T9" fmla="*/ 870 h 8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70">
                  <a:moveTo>
                    <a:pt x="0" y="0"/>
                  </a:moveTo>
                  <a:lnTo>
                    <a:pt x="0" y="87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67" name="Freeform 8"/>
            <p:cNvSpPr>
              <a:spLocks/>
            </p:cNvSpPr>
            <p:nvPr/>
          </p:nvSpPr>
          <p:spPr bwMode="auto">
            <a:xfrm>
              <a:off x="1941" y="2781"/>
              <a:ext cx="1" cy="836"/>
            </a:xfrm>
            <a:custGeom>
              <a:avLst/>
              <a:gdLst>
                <a:gd name="T0" fmla="*/ 0 w 20"/>
                <a:gd name="T1" fmla="*/ 0 h 890"/>
                <a:gd name="T2" fmla="*/ 0 w 20"/>
                <a:gd name="T3" fmla="*/ 539 h 890"/>
                <a:gd name="T4" fmla="*/ 0 60000 65536"/>
                <a:gd name="T5" fmla="*/ 0 60000 65536"/>
                <a:gd name="T6" fmla="*/ 0 w 20"/>
                <a:gd name="T7" fmla="*/ 0 h 890"/>
                <a:gd name="T8" fmla="*/ 20 w 20"/>
                <a:gd name="T9" fmla="*/ 890 h 8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" h="890">
                  <a:moveTo>
                    <a:pt x="20" y="0"/>
                  </a:moveTo>
                  <a:lnTo>
                    <a:pt x="0" y="89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68" name="Freeform 9"/>
            <p:cNvSpPr>
              <a:spLocks/>
            </p:cNvSpPr>
            <p:nvPr/>
          </p:nvSpPr>
          <p:spPr bwMode="auto">
            <a:xfrm>
              <a:off x="950" y="2771"/>
              <a:ext cx="969" cy="846"/>
            </a:xfrm>
            <a:custGeom>
              <a:avLst/>
              <a:gdLst>
                <a:gd name="T0" fmla="*/ 0 w 860"/>
                <a:gd name="T1" fmla="*/ 0 h 900"/>
                <a:gd name="T2" fmla="*/ 2234 w 860"/>
                <a:gd name="T3" fmla="*/ 548 h 900"/>
                <a:gd name="T4" fmla="*/ 0 60000 65536"/>
                <a:gd name="T5" fmla="*/ 0 60000 65536"/>
                <a:gd name="T6" fmla="*/ 0 w 860"/>
                <a:gd name="T7" fmla="*/ 0 h 900"/>
                <a:gd name="T8" fmla="*/ 860 w 860"/>
                <a:gd name="T9" fmla="*/ 900 h 9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60" h="900">
                  <a:moveTo>
                    <a:pt x="0" y="0"/>
                  </a:moveTo>
                  <a:lnTo>
                    <a:pt x="860" y="9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69" name="Freeform 10"/>
            <p:cNvSpPr>
              <a:spLocks/>
            </p:cNvSpPr>
            <p:nvPr/>
          </p:nvSpPr>
          <p:spPr bwMode="auto">
            <a:xfrm>
              <a:off x="939" y="2781"/>
              <a:ext cx="991" cy="845"/>
            </a:xfrm>
            <a:custGeom>
              <a:avLst/>
              <a:gdLst>
                <a:gd name="T0" fmla="*/ 2278 w 880"/>
                <a:gd name="T1" fmla="*/ 0 h 900"/>
                <a:gd name="T2" fmla="*/ 0 w 880"/>
                <a:gd name="T3" fmla="*/ 543 h 900"/>
                <a:gd name="T4" fmla="*/ 0 60000 65536"/>
                <a:gd name="T5" fmla="*/ 0 60000 65536"/>
                <a:gd name="T6" fmla="*/ 0 w 880"/>
                <a:gd name="T7" fmla="*/ 0 h 900"/>
                <a:gd name="T8" fmla="*/ 880 w 880"/>
                <a:gd name="T9" fmla="*/ 900 h 9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80" h="900">
                  <a:moveTo>
                    <a:pt x="880" y="0"/>
                  </a:moveTo>
                  <a:lnTo>
                    <a:pt x="0" y="9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70" name="Text Box 15"/>
            <p:cNvSpPr txBox="1">
              <a:spLocks noChangeArrowheads="1"/>
            </p:cNvSpPr>
            <p:nvPr/>
          </p:nvSpPr>
          <p:spPr bwMode="auto">
            <a:xfrm>
              <a:off x="657" y="2596"/>
              <a:ext cx="2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x</a:t>
              </a:r>
              <a:r>
                <a:rPr lang="en-US" altLang="zh-CN" baseline="-25000">
                  <a:solidFill>
                    <a:srgbClr val="FF0000"/>
                  </a:solidFill>
                </a:rPr>
                <a:t>1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7871" name="Text Box 17"/>
            <p:cNvSpPr txBox="1">
              <a:spLocks noChangeArrowheads="1"/>
            </p:cNvSpPr>
            <p:nvPr/>
          </p:nvSpPr>
          <p:spPr bwMode="auto">
            <a:xfrm>
              <a:off x="657" y="3479"/>
              <a:ext cx="2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x</a:t>
              </a:r>
              <a:r>
                <a:rPr lang="en-US" altLang="zh-CN" baseline="-25000">
                  <a:solidFill>
                    <a:srgbClr val="FF0000"/>
                  </a:solidFill>
                </a:rPr>
                <a:t>3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7872" name="Text Box 18"/>
            <p:cNvSpPr txBox="1">
              <a:spLocks noChangeArrowheads="1"/>
            </p:cNvSpPr>
            <p:nvPr/>
          </p:nvSpPr>
          <p:spPr bwMode="auto">
            <a:xfrm>
              <a:off x="2018" y="2596"/>
              <a:ext cx="2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x</a:t>
              </a:r>
              <a:r>
                <a:rPr lang="en-US" altLang="zh-CN" baseline="-25000">
                  <a:solidFill>
                    <a:srgbClr val="FF0000"/>
                  </a:solidFill>
                </a:rPr>
                <a:t>2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7873" name="Text Box 19"/>
            <p:cNvSpPr txBox="1">
              <a:spLocks noChangeArrowheads="1"/>
            </p:cNvSpPr>
            <p:nvPr/>
          </p:nvSpPr>
          <p:spPr bwMode="auto">
            <a:xfrm>
              <a:off x="2018" y="3479"/>
              <a:ext cx="2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x</a:t>
              </a:r>
              <a:r>
                <a:rPr lang="en-US" altLang="zh-CN" baseline="-25000">
                  <a:solidFill>
                    <a:srgbClr val="FF0000"/>
                  </a:solidFill>
                </a:rPr>
                <a:t>4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7874" name="Oval 6"/>
            <p:cNvSpPr>
              <a:spLocks noChangeArrowheads="1"/>
            </p:cNvSpPr>
            <p:nvPr/>
          </p:nvSpPr>
          <p:spPr bwMode="auto">
            <a:xfrm>
              <a:off x="882" y="2732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7875" name="Oval 11"/>
            <p:cNvSpPr>
              <a:spLocks noChangeArrowheads="1"/>
            </p:cNvSpPr>
            <p:nvPr/>
          </p:nvSpPr>
          <p:spPr bwMode="auto">
            <a:xfrm>
              <a:off x="1896" y="2732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7876" name="Oval 12"/>
            <p:cNvSpPr>
              <a:spLocks noChangeArrowheads="1"/>
            </p:cNvSpPr>
            <p:nvPr/>
          </p:nvSpPr>
          <p:spPr bwMode="auto">
            <a:xfrm>
              <a:off x="1896" y="3611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7877" name="Oval 13"/>
            <p:cNvSpPr>
              <a:spLocks noChangeArrowheads="1"/>
            </p:cNvSpPr>
            <p:nvPr/>
          </p:nvSpPr>
          <p:spPr bwMode="auto">
            <a:xfrm>
              <a:off x="882" y="3611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</p:grpSp>
      <p:sp>
        <p:nvSpPr>
          <p:cNvPr id="1738802" name="Rectangle 50"/>
          <p:cNvSpPr>
            <a:spLocks noChangeArrowheads="1"/>
          </p:cNvSpPr>
          <p:nvPr/>
        </p:nvSpPr>
        <p:spPr bwMode="auto">
          <a:xfrm>
            <a:off x="4640263" y="4835525"/>
            <a:ext cx="592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tx1"/>
                </a:solidFill>
              </a:rPr>
              <a:t>无</a:t>
            </a:r>
          </a:p>
        </p:txBody>
      </p:sp>
      <p:sp>
        <p:nvSpPr>
          <p:cNvPr id="1738803" name="Rectangle 51"/>
          <p:cNvSpPr>
            <a:spLocks noChangeArrowheads="1"/>
          </p:cNvSpPr>
          <p:nvPr/>
        </p:nvSpPr>
        <p:spPr bwMode="auto">
          <a:xfrm>
            <a:off x="5426075" y="4835525"/>
            <a:ext cx="1060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tx1"/>
                </a:solidFill>
              </a:rPr>
              <a:t>x</a:t>
            </a:r>
            <a:r>
              <a:rPr kumimoji="1" lang="en-US" altLang="zh-CN" sz="3200" baseline="-25000">
                <a:solidFill>
                  <a:schemeClr val="tx1"/>
                </a:solidFill>
              </a:rPr>
              <a:t>3</a:t>
            </a:r>
            <a:r>
              <a:rPr kumimoji="1" lang="en-US" altLang="zh-CN" sz="3200">
                <a:solidFill>
                  <a:schemeClr val="tx1"/>
                </a:solidFill>
              </a:rPr>
              <a:t>,x</a:t>
            </a:r>
            <a:r>
              <a:rPr kumimoji="1" lang="en-US" altLang="zh-CN" sz="3200" baseline="-25000">
                <a:solidFill>
                  <a:schemeClr val="tx1"/>
                </a:solidFill>
              </a:rPr>
              <a:t>4</a:t>
            </a:r>
            <a:endParaRPr kumimoji="1" lang="zh-CN" altLang="en-US" sz="3200" baseline="-25000">
              <a:solidFill>
                <a:schemeClr val="tx1"/>
              </a:solidFill>
            </a:endParaRPr>
          </a:p>
        </p:txBody>
      </p:sp>
      <p:sp>
        <p:nvSpPr>
          <p:cNvPr id="1738804" name="Rectangle 52"/>
          <p:cNvSpPr>
            <a:spLocks noChangeArrowheads="1"/>
          </p:cNvSpPr>
          <p:nvPr/>
        </p:nvSpPr>
        <p:spPr bwMode="auto">
          <a:xfrm>
            <a:off x="6829425" y="4835525"/>
            <a:ext cx="592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tx1"/>
                </a:solidFill>
              </a:rPr>
              <a:t>无</a:t>
            </a:r>
          </a:p>
        </p:txBody>
      </p:sp>
      <p:sp>
        <p:nvSpPr>
          <p:cNvPr id="1738805" name="Rectangle 53"/>
          <p:cNvSpPr>
            <a:spLocks noChangeArrowheads="1"/>
          </p:cNvSpPr>
          <p:nvPr/>
        </p:nvSpPr>
        <p:spPr bwMode="auto">
          <a:xfrm>
            <a:off x="8023225" y="4835525"/>
            <a:ext cx="592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tx1"/>
                </a:solidFill>
              </a:rPr>
              <a:t>无</a:t>
            </a:r>
          </a:p>
        </p:txBody>
      </p:sp>
      <p:sp>
        <p:nvSpPr>
          <p:cNvPr id="1738807" name="Rectangle 55"/>
          <p:cNvSpPr>
            <a:spLocks noChangeArrowheads="1"/>
          </p:cNvSpPr>
          <p:nvPr/>
        </p:nvSpPr>
        <p:spPr bwMode="auto">
          <a:xfrm>
            <a:off x="4402138" y="5445125"/>
            <a:ext cx="1060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tx1"/>
                </a:solidFill>
              </a:rPr>
              <a:t>x</a:t>
            </a:r>
            <a:r>
              <a:rPr kumimoji="1" lang="en-US" altLang="zh-CN" sz="3200" baseline="-25000">
                <a:solidFill>
                  <a:schemeClr val="tx1"/>
                </a:solidFill>
              </a:rPr>
              <a:t>1</a:t>
            </a:r>
            <a:r>
              <a:rPr kumimoji="1" lang="en-US" altLang="zh-CN" sz="3200">
                <a:solidFill>
                  <a:schemeClr val="tx1"/>
                </a:solidFill>
              </a:rPr>
              <a:t>,x</a:t>
            </a:r>
            <a:r>
              <a:rPr kumimoji="1" lang="en-US" altLang="zh-CN" sz="3200" baseline="-25000">
                <a:solidFill>
                  <a:schemeClr val="tx1"/>
                </a:solidFill>
              </a:rPr>
              <a:t>2</a:t>
            </a:r>
            <a:endParaRPr kumimoji="1" lang="zh-CN" altLang="en-US" sz="3200" baseline="-25000">
              <a:solidFill>
                <a:schemeClr val="tx1"/>
              </a:solidFill>
            </a:endParaRPr>
          </a:p>
        </p:txBody>
      </p:sp>
      <p:sp>
        <p:nvSpPr>
          <p:cNvPr id="1738808" name="Rectangle 56"/>
          <p:cNvSpPr>
            <a:spLocks noChangeArrowheads="1"/>
          </p:cNvSpPr>
          <p:nvPr/>
        </p:nvSpPr>
        <p:spPr bwMode="auto">
          <a:xfrm>
            <a:off x="5661025" y="5445125"/>
            <a:ext cx="592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tx1"/>
                </a:solidFill>
              </a:rPr>
              <a:t>无</a:t>
            </a:r>
          </a:p>
        </p:txBody>
      </p:sp>
      <p:sp>
        <p:nvSpPr>
          <p:cNvPr id="1738809" name="Rectangle 57"/>
          <p:cNvSpPr>
            <a:spLocks noChangeArrowheads="1"/>
          </p:cNvSpPr>
          <p:nvPr/>
        </p:nvSpPr>
        <p:spPr bwMode="auto">
          <a:xfrm>
            <a:off x="6829425" y="5445125"/>
            <a:ext cx="592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tx1"/>
                </a:solidFill>
              </a:rPr>
              <a:t>无</a:t>
            </a:r>
          </a:p>
        </p:txBody>
      </p:sp>
      <p:sp>
        <p:nvSpPr>
          <p:cNvPr id="1738810" name="Rectangle 58"/>
          <p:cNvSpPr>
            <a:spLocks noChangeArrowheads="1"/>
          </p:cNvSpPr>
          <p:nvPr/>
        </p:nvSpPr>
        <p:spPr bwMode="auto">
          <a:xfrm>
            <a:off x="8021638" y="5445125"/>
            <a:ext cx="592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tx1"/>
                </a:solidFill>
              </a:rPr>
              <a:t>无</a:t>
            </a:r>
          </a:p>
        </p:txBody>
      </p:sp>
      <p:sp>
        <p:nvSpPr>
          <p:cNvPr id="1738811" name="Oval 59"/>
          <p:cNvSpPr>
            <a:spLocks noChangeArrowheads="1"/>
          </p:cNvSpPr>
          <p:nvPr/>
        </p:nvSpPr>
        <p:spPr bwMode="auto">
          <a:xfrm>
            <a:off x="658813" y="3724275"/>
            <a:ext cx="2808287" cy="711200"/>
          </a:xfrm>
          <a:prstGeom prst="ellipse">
            <a:avLst/>
          </a:prstGeom>
          <a:noFill/>
          <a:ln w="38100" algn="ctr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3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3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73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3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3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3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3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8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8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8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738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8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88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3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3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3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3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8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8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8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738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8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88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8812" grpId="0" animBg="1"/>
      <p:bldP spid="1738812" grpId="1" animBg="1"/>
      <p:bldP spid="1738755" grpId="0" build="p"/>
      <p:bldP spid="1738802" grpId="0"/>
      <p:bldP spid="1738803" grpId="0"/>
      <p:bldP spid="1738804" grpId="0"/>
      <p:bldP spid="1738805" grpId="0"/>
      <p:bldP spid="1738807" grpId="0"/>
      <p:bldP spid="1738808" grpId="0"/>
      <p:bldP spid="1738809" grpId="0"/>
      <p:bldP spid="1738810" grpId="0"/>
      <p:bldP spid="1738811" grpId="0" animBg="1"/>
      <p:bldP spid="1738811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E88EC6D-BDD2-41B6-BA8B-C075539422EE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graphicFrame>
        <p:nvGraphicFramePr>
          <p:cNvPr id="1739877" name="Group 101"/>
          <p:cNvGraphicFramePr>
            <a:graphicFrameLocks noGrp="1"/>
          </p:cNvGraphicFramePr>
          <p:nvPr>
            <p:ph sz="half" idx="2"/>
          </p:nvPr>
        </p:nvGraphicFramePr>
        <p:xfrm>
          <a:off x="179388" y="4075113"/>
          <a:ext cx="8785225" cy="2022475"/>
        </p:xfrm>
        <a:graphic>
          <a:graphicData uri="http://schemas.openxmlformats.org/drawingml/2006/table">
            <a:tbl>
              <a:tblPr/>
              <a:tblGrid>
                <a:gridCol w="877887"/>
                <a:gridCol w="922338"/>
                <a:gridCol w="792162"/>
                <a:gridCol w="863600"/>
                <a:gridCol w="865188"/>
                <a:gridCol w="2087562"/>
                <a:gridCol w="936625"/>
                <a:gridCol w="719138"/>
                <a:gridCol w="720725"/>
              </a:tblGrid>
              <a:tr h="853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集合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最大元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最小元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极大元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极小元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上界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下界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上确界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下确界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2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7.3.11</a:t>
            </a:r>
            <a:endParaRPr lang="zh-CN" altLang="en-US" smtClean="0"/>
          </a:p>
        </p:txBody>
      </p:sp>
      <p:sp>
        <p:nvSpPr>
          <p:cNvPr id="1739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268413"/>
            <a:ext cx="5616575" cy="26558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/>
              <a:t>设集合</a:t>
            </a:r>
            <a:r>
              <a:rPr lang="en-US" altLang="zh-CN"/>
              <a:t>A={a,b,c,d,e,f,g,h}</a:t>
            </a:r>
            <a:r>
              <a:rPr lang="zh-CN" altLang="en-US"/>
              <a:t>，对应的哈斯图见右图。令</a:t>
            </a:r>
            <a:r>
              <a:rPr lang="en-US" altLang="zh-CN"/>
              <a:t>B</a:t>
            </a:r>
            <a:r>
              <a:rPr lang="en-US" altLang="zh-CN" baseline="-25000"/>
              <a:t>1</a:t>
            </a:r>
            <a:r>
              <a:rPr lang="en-US" altLang="zh-CN"/>
              <a:t>={a,b}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en-US" altLang="zh-CN" baseline="-25000"/>
              <a:t>2</a:t>
            </a:r>
            <a:r>
              <a:rPr lang="en-US" altLang="zh-CN"/>
              <a:t>={c,d,e}</a:t>
            </a:r>
            <a:r>
              <a:rPr lang="zh-CN" altLang="en-US"/>
              <a:t>。求出</a:t>
            </a:r>
            <a:r>
              <a:rPr lang="en-US" altLang="zh-CN"/>
              <a:t>B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en-US" altLang="zh-CN" baseline="-25000"/>
              <a:t>2</a:t>
            </a:r>
            <a:r>
              <a:rPr lang="zh-CN" altLang="en-US"/>
              <a:t>的最大元、最小元、极大元、极小元、上界、下界、上确界、下确界。</a:t>
            </a:r>
            <a:endParaRPr kumimoji="1" lang="zh-CN" altLang="en-US" sz="240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6659563" y="1268413"/>
            <a:ext cx="1835150" cy="2741612"/>
            <a:chOff x="4195" y="799"/>
            <a:chExt cx="1156" cy="1727"/>
          </a:xfrm>
        </p:grpSpPr>
        <p:sp>
          <p:nvSpPr>
            <p:cNvPr id="78914" name="Freeform 7"/>
            <p:cNvSpPr>
              <a:spLocks/>
            </p:cNvSpPr>
            <p:nvPr/>
          </p:nvSpPr>
          <p:spPr bwMode="auto">
            <a:xfrm>
              <a:off x="4428" y="1886"/>
              <a:ext cx="680" cy="543"/>
            </a:xfrm>
            <a:custGeom>
              <a:avLst/>
              <a:gdLst>
                <a:gd name="T0" fmla="*/ 0 w 880"/>
                <a:gd name="T1" fmla="*/ 0 h 900"/>
                <a:gd name="T2" fmla="*/ 62 w 880"/>
                <a:gd name="T3" fmla="*/ 8 h 900"/>
                <a:gd name="T4" fmla="*/ 112 w 880"/>
                <a:gd name="T5" fmla="*/ 16 h 900"/>
                <a:gd name="T6" fmla="*/ 0 60000 65536"/>
                <a:gd name="T7" fmla="*/ 0 60000 65536"/>
                <a:gd name="T8" fmla="*/ 0 60000 65536"/>
                <a:gd name="T9" fmla="*/ 0 w 880"/>
                <a:gd name="T10" fmla="*/ 0 h 900"/>
                <a:gd name="T11" fmla="*/ 880 w 880"/>
                <a:gd name="T12" fmla="*/ 900 h 9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0" h="900">
                  <a:moveTo>
                    <a:pt x="0" y="0"/>
                  </a:moveTo>
                  <a:lnTo>
                    <a:pt x="480" y="460"/>
                  </a:lnTo>
                  <a:lnTo>
                    <a:pt x="880" y="900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5" name="Freeform 14"/>
            <p:cNvSpPr>
              <a:spLocks/>
            </p:cNvSpPr>
            <p:nvPr/>
          </p:nvSpPr>
          <p:spPr bwMode="auto">
            <a:xfrm>
              <a:off x="5149" y="1455"/>
              <a:ext cx="1" cy="370"/>
            </a:xfrm>
            <a:custGeom>
              <a:avLst/>
              <a:gdLst>
                <a:gd name="T0" fmla="*/ 0 w 1"/>
                <a:gd name="T1" fmla="*/ 0 h 580"/>
                <a:gd name="T2" fmla="*/ 0 w 1"/>
                <a:gd name="T3" fmla="*/ 16 h 580"/>
                <a:gd name="T4" fmla="*/ 0 60000 65536"/>
                <a:gd name="T5" fmla="*/ 0 60000 65536"/>
                <a:gd name="T6" fmla="*/ 0 w 1"/>
                <a:gd name="T7" fmla="*/ 0 h 580"/>
                <a:gd name="T8" fmla="*/ 1 w 1"/>
                <a:gd name="T9" fmla="*/ 580 h 5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80">
                  <a:moveTo>
                    <a:pt x="0" y="0"/>
                  </a:moveTo>
                  <a:lnTo>
                    <a:pt x="0" y="58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6" name="Freeform 15"/>
            <p:cNvSpPr>
              <a:spLocks/>
            </p:cNvSpPr>
            <p:nvPr/>
          </p:nvSpPr>
          <p:spPr bwMode="auto">
            <a:xfrm>
              <a:off x="4385" y="1105"/>
              <a:ext cx="385" cy="330"/>
            </a:xfrm>
            <a:custGeom>
              <a:avLst/>
              <a:gdLst>
                <a:gd name="T0" fmla="*/ 178 w 430"/>
                <a:gd name="T1" fmla="*/ 0 h 450"/>
                <a:gd name="T2" fmla="*/ 0 w 430"/>
                <a:gd name="T3" fmla="*/ 37 h 450"/>
                <a:gd name="T4" fmla="*/ 0 60000 65536"/>
                <a:gd name="T5" fmla="*/ 0 60000 65536"/>
                <a:gd name="T6" fmla="*/ 0 w 430"/>
                <a:gd name="T7" fmla="*/ 0 h 450"/>
                <a:gd name="T8" fmla="*/ 430 w 430"/>
                <a:gd name="T9" fmla="*/ 450 h 4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0" h="450">
                  <a:moveTo>
                    <a:pt x="430" y="0"/>
                  </a:moveTo>
                  <a:lnTo>
                    <a:pt x="0" y="45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7" name="Freeform 16"/>
            <p:cNvSpPr>
              <a:spLocks/>
            </p:cNvSpPr>
            <p:nvPr/>
          </p:nvSpPr>
          <p:spPr bwMode="auto">
            <a:xfrm>
              <a:off x="4767" y="1105"/>
              <a:ext cx="385" cy="330"/>
            </a:xfrm>
            <a:custGeom>
              <a:avLst/>
              <a:gdLst>
                <a:gd name="T0" fmla="*/ 0 w 390"/>
                <a:gd name="T1" fmla="*/ 0 h 410"/>
                <a:gd name="T2" fmla="*/ 350 w 390"/>
                <a:gd name="T3" fmla="*/ 72 h 410"/>
                <a:gd name="T4" fmla="*/ 0 60000 65536"/>
                <a:gd name="T5" fmla="*/ 0 60000 65536"/>
                <a:gd name="T6" fmla="*/ 0 w 390"/>
                <a:gd name="T7" fmla="*/ 0 h 410"/>
                <a:gd name="T8" fmla="*/ 390 w 390"/>
                <a:gd name="T9" fmla="*/ 410 h 4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0" h="410">
                  <a:moveTo>
                    <a:pt x="0" y="0"/>
                  </a:moveTo>
                  <a:lnTo>
                    <a:pt x="390" y="41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8" name="Freeform 17"/>
            <p:cNvSpPr>
              <a:spLocks/>
            </p:cNvSpPr>
            <p:nvPr/>
          </p:nvSpPr>
          <p:spPr bwMode="auto">
            <a:xfrm>
              <a:off x="4385" y="1447"/>
              <a:ext cx="2" cy="376"/>
            </a:xfrm>
            <a:custGeom>
              <a:avLst/>
              <a:gdLst>
                <a:gd name="T0" fmla="*/ 0 w 1"/>
                <a:gd name="T1" fmla="*/ 0 h 590"/>
                <a:gd name="T2" fmla="*/ 0 w 1"/>
                <a:gd name="T3" fmla="*/ 16 h 590"/>
                <a:gd name="T4" fmla="*/ 0 60000 65536"/>
                <a:gd name="T5" fmla="*/ 0 60000 65536"/>
                <a:gd name="T6" fmla="*/ 0 w 1"/>
                <a:gd name="T7" fmla="*/ 0 h 590"/>
                <a:gd name="T8" fmla="*/ 1 w 1"/>
                <a:gd name="T9" fmla="*/ 590 h 5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90">
                  <a:moveTo>
                    <a:pt x="0" y="0"/>
                  </a:moveTo>
                  <a:lnTo>
                    <a:pt x="0" y="59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9" name="Freeform 18"/>
            <p:cNvSpPr>
              <a:spLocks/>
            </p:cNvSpPr>
            <p:nvPr/>
          </p:nvSpPr>
          <p:spPr bwMode="auto">
            <a:xfrm>
              <a:off x="4428" y="1886"/>
              <a:ext cx="680" cy="543"/>
            </a:xfrm>
            <a:custGeom>
              <a:avLst/>
              <a:gdLst>
                <a:gd name="T0" fmla="*/ 121 w 870"/>
                <a:gd name="T1" fmla="*/ 0 h 900"/>
                <a:gd name="T2" fmla="*/ 0 w 870"/>
                <a:gd name="T3" fmla="*/ 16 h 900"/>
                <a:gd name="T4" fmla="*/ 0 60000 65536"/>
                <a:gd name="T5" fmla="*/ 0 60000 65536"/>
                <a:gd name="T6" fmla="*/ 0 w 870"/>
                <a:gd name="T7" fmla="*/ 0 h 900"/>
                <a:gd name="T8" fmla="*/ 870 w 870"/>
                <a:gd name="T9" fmla="*/ 900 h 9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0" h="900">
                  <a:moveTo>
                    <a:pt x="870" y="0"/>
                  </a:moveTo>
                  <a:lnTo>
                    <a:pt x="0" y="9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0" name="Text Box 20"/>
            <p:cNvSpPr txBox="1">
              <a:spLocks noChangeArrowheads="1"/>
            </p:cNvSpPr>
            <p:nvPr/>
          </p:nvSpPr>
          <p:spPr bwMode="auto">
            <a:xfrm>
              <a:off x="5238" y="1728"/>
              <a:ext cx="11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78921" name="Text Box 21"/>
            <p:cNvSpPr txBox="1">
              <a:spLocks noChangeArrowheads="1"/>
            </p:cNvSpPr>
            <p:nvPr/>
          </p:nvSpPr>
          <p:spPr bwMode="auto">
            <a:xfrm>
              <a:off x="4195" y="2296"/>
              <a:ext cx="11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78922" name="Text Box 22"/>
            <p:cNvSpPr txBox="1">
              <a:spLocks noChangeArrowheads="1"/>
            </p:cNvSpPr>
            <p:nvPr/>
          </p:nvSpPr>
          <p:spPr bwMode="auto">
            <a:xfrm>
              <a:off x="5238" y="2296"/>
              <a:ext cx="11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78923" name="Text Box 23"/>
            <p:cNvSpPr txBox="1">
              <a:spLocks noChangeArrowheads="1"/>
            </p:cNvSpPr>
            <p:nvPr/>
          </p:nvSpPr>
          <p:spPr bwMode="auto">
            <a:xfrm>
              <a:off x="4718" y="2149"/>
              <a:ext cx="11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78924" name="Text Box 24"/>
            <p:cNvSpPr txBox="1">
              <a:spLocks noChangeArrowheads="1"/>
            </p:cNvSpPr>
            <p:nvPr/>
          </p:nvSpPr>
          <p:spPr bwMode="auto">
            <a:xfrm>
              <a:off x="4195" y="1728"/>
              <a:ext cx="11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78925" name="Text Box 25"/>
            <p:cNvSpPr txBox="1">
              <a:spLocks noChangeArrowheads="1"/>
            </p:cNvSpPr>
            <p:nvPr/>
          </p:nvSpPr>
          <p:spPr bwMode="auto">
            <a:xfrm>
              <a:off x="4195" y="1319"/>
              <a:ext cx="11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78926" name="Text Box 26"/>
            <p:cNvSpPr txBox="1">
              <a:spLocks noChangeArrowheads="1"/>
            </p:cNvSpPr>
            <p:nvPr/>
          </p:nvSpPr>
          <p:spPr bwMode="auto">
            <a:xfrm>
              <a:off x="5238" y="1319"/>
              <a:ext cx="11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78927" name="Text Box 27"/>
            <p:cNvSpPr txBox="1">
              <a:spLocks noChangeArrowheads="1"/>
            </p:cNvSpPr>
            <p:nvPr/>
          </p:nvSpPr>
          <p:spPr bwMode="auto">
            <a:xfrm>
              <a:off x="4717" y="799"/>
              <a:ext cx="11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78928" name="Oval 6"/>
            <p:cNvSpPr>
              <a:spLocks noChangeArrowheads="1"/>
            </p:cNvSpPr>
            <p:nvPr/>
          </p:nvSpPr>
          <p:spPr bwMode="auto">
            <a:xfrm>
              <a:off x="4341" y="1811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8929" name="Oval 8"/>
            <p:cNvSpPr>
              <a:spLocks noChangeArrowheads="1"/>
            </p:cNvSpPr>
            <p:nvPr/>
          </p:nvSpPr>
          <p:spPr bwMode="auto">
            <a:xfrm>
              <a:off x="4341" y="1418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8930" name="Oval 9"/>
            <p:cNvSpPr>
              <a:spLocks noChangeArrowheads="1"/>
            </p:cNvSpPr>
            <p:nvPr/>
          </p:nvSpPr>
          <p:spPr bwMode="auto">
            <a:xfrm>
              <a:off x="5104" y="1418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8931" name="Oval 10"/>
            <p:cNvSpPr>
              <a:spLocks noChangeArrowheads="1"/>
            </p:cNvSpPr>
            <p:nvPr/>
          </p:nvSpPr>
          <p:spPr bwMode="auto">
            <a:xfrm>
              <a:off x="5104" y="1811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8932" name="Oval 11"/>
            <p:cNvSpPr>
              <a:spLocks noChangeArrowheads="1"/>
            </p:cNvSpPr>
            <p:nvPr/>
          </p:nvSpPr>
          <p:spPr bwMode="auto">
            <a:xfrm>
              <a:off x="4723" y="1069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8933" name="Oval 12"/>
            <p:cNvSpPr>
              <a:spLocks noChangeArrowheads="1"/>
            </p:cNvSpPr>
            <p:nvPr/>
          </p:nvSpPr>
          <p:spPr bwMode="auto">
            <a:xfrm>
              <a:off x="4341" y="2399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8934" name="Oval 13"/>
            <p:cNvSpPr>
              <a:spLocks noChangeArrowheads="1"/>
            </p:cNvSpPr>
            <p:nvPr/>
          </p:nvSpPr>
          <p:spPr bwMode="auto">
            <a:xfrm>
              <a:off x="5104" y="2399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78935" name="Oval 28"/>
            <p:cNvSpPr>
              <a:spLocks noChangeArrowheads="1"/>
            </p:cNvSpPr>
            <p:nvPr/>
          </p:nvSpPr>
          <p:spPr bwMode="auto">
            <a:xfrm>
              <a:off x="4730" y="2115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</p:grpSp>
      <p:sp>
        <p:nvSpPr>
          <p:cNvPr id="1739850" name="Rectangle 74"/>
          <p:cNvSpPr>
            <a:spLocks noChangeArrowheads="1"/>
          </p:cNvSpPr>
          <p:nvPr/>
        </p:nvSpPr>
        <p:spPr bwMode="auto">
          <a:xfrm>
            <a:off x="1330325" y="5022850"/>
            <a:ext cx="357188" cy="427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8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  <a:cs typeface="Times New Roman" pitchFamily="18" charset="0"/>
              </a:rPr>
              <a:t>无</a:t>
            </a:r>
          </a:p>
        </p:txBody>
      </p:sp>
      <p:sp>
        <p:nvSpPr>
          <p:cNvPr id="1739851" name="Rectangle 75"/>
          <p:cNvSpPr>
            <a:spLocks noChangeArrowheads="1"/>
          </p:cNvSpPr>
          <p:nvPr/>
        </p:nvSpPr>
        <p:spPr bwMode="auto">
          <a:xfrm>
            <a:off x="2184400" y="5022850"/>
            <a:ext cx="357188" cy="427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无</a:t>
            </a:r>
          </a:p>
        </p:txBody>
      </p:sp>
      <p:sp>
        <p:nvSpPr>
          <p:cNvPr id="1739852" name="Rectangle 76"/>
          <p:cNvSpPr>
            <a:spLocks noChangeArrowheads="1"/>
          </p:cNvSpPr>
          <p:nvPr/>
        </p:nvSpPr>
        <p:spPr bwMode="auto">
          <a:xfrm>
            <a:off x="2930525" y="5022850"/>
            <a:ext cx="533400" cy="427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a,b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9853" name="Rectangle 77"/>
          <p:cNvSpPr>
            <a:spLocks noChangeArrowheads="1"/>
          </p:cNvSpPr>
          <p:nvPr/>
        </p:nvSpPr>
        <p:spPr bwMode="auto">
          <a:xfrm>
            <a:off x="3792538" y="5021263"/>
            <a:ext cx="538162" cy="428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8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a,b</a:t>
            </a:r>
            <a:endParaRPr kumimoji="1" lang="zh-CN" altLang="en-US" sz="2800" b="1">
              <a:solidFill>
                <a:srgbClr val="800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9855" name="Rectangle 79"/>
          <p:cNvSpPr>
            <a:spLocks noChangeArrowheads="1"/>
          </p:cNvSpPr>
          <p:nvPr/>
        </p:nvSpPr>
        <p:spPr bwMode="auto">
          <a:xfrm>
            <a:off x="4513263" y="5022850"/>
            <a:ext cx="2087562" cy="427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c,d,e,f,g,h</a:t>
            </a:r>
            <a:endParaRPr kumimoji="1" lang="zh-CN" altLang="en-US" sz="2800" b="1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9856" name="Rectangle 80"/>
          <p:cNvSpPr>
            <a:spLocks noChangeArrowheads="1"/>
          </p:cNvSpPr>
          <p:nvPr/>
        </p:nvSpPr>
        <p:spPr bwMode="auto">
          <a:xfrm>
            <a:off x="6883400" y="5022850"/>
            <a:ext cx="357188" cy="427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无</a:t>
            </a:r>
          </a:p>
        </p:txBody>
      </p:sp>
      <p:sp>
        <p:nvSpPr>
          <p:cNvPr id="1739857" name="Rectangle 81"/>
          <p:cNvSpPr>
            <a:spLocks noChangeArrowheads="1"/>
          </p:cNvSpPr>
          <p:nvPr/>
        </p:nvSpPr>
        <p:spPr bwMode="auto">
          <a:xfrm>
            <a:off x="7772400" y="5022850"/>
            <a:ext cx="179388" cy="427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8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endParaRPr kumimoji="1" lang="zh-CN" altLang="en-US" sz="2800" b="1">
              <a:solidFill>
                <a:srgbClr val="800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9858" name="Rectangle 82"/>
          <p:cNvSpPr>
            <a:spLocks noChangeArrowheads="1"/>
          </p:cNvSpPr>
          <p:nvPr/>
        </p:nvSpPr>
        <p:spPr bwMode="auto">
          <a:xfrm>
            <a:off x="8429625" y="5022850"/>
            <a:ext cx="357188" cy="427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无</a:t>
            </a:r>
          </a:p>
        </p:txBody>
      </p:sp>
      <p:sp>
        <p:nvSpPr>
          <p:cNvPr id="1739878" name="Rectangle 102"/>
          <p:cNvSpPr>
            <a:spLocks noChangeArrowheads="1"/>
          </p:cNvSpPr>
          <p:nvPr/>
        </p:nvSpPr>
        <p:spPr bwMode="auto">
          <a:xfrm>
            <a:off x="1212850" y="5603875"/>
            <a:ext cx="592138" cy="427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8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无</a:t>
            </a:r>
          </a:p>
        </p:txBody>
      </p:sp>
      <p:sp>
        <p:nvSpPr>
          <p:cNvPr id="1739879" name="Rectangle 103"/>
          <p:cNvSpPr>
            <a:spLocks noChangeArrowheads="1"/>
          </p:cNvSpPr>
          <p:nvPr/>
        </p:nvSpPr>
        <p:spPr bwMode="auto">
          <a:xfrm>
            <a:off x="2166938" y="5603875"/>
            <a:ext cx="388937" cy="427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endParaRPr kumimoji="1" lang="zh-CN" altLang="en-US" sz="2800" b="1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9880" name="Rectangle 104"/>
          <p:cNvSpPr>
            <a:spLocks noChangeArrowheads="1"/>
          </p:cNvSpPr>
          <p:nvPr/>
        </p:nvSpPr>
        <p:spPr bwMode="auto">
          <a:xfrm>
            <a:off x="2798763" y="5603875"/>
            <a:ext cx="798512" cy="427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d,e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9881" name="Rectangle 105"/>
          <p:cNvSpPr>
            <a:spLocks noChangeArrowheads="1"/>
          </p:cNvSpPr>
          <p:nvPr/>
        </p:nvSpPr>
        <p:spPr bwMode="auto">
          <a:xfrm>
            <a:off x="3867150" y="5603875"/>
            <a:ext cx="388938" cy="427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8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endParaRPr kumimoji="1" lang="zh-CN" altLang="en-US" sz="2800" b="1">
              <a:solidFill>
                <a:srgbClr val="800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9882" name="Rectangle 106"/>
          <p:cNvSpPr>
            <a:spLocks noChangeArrowheads="1"/>
          </p:cNvSpPr>
          <p:nvPr/>
        </p:nvSpPr>
        <p:spPr bwMode="auto">
          <a:xfrm>
            <a:off x="5362575" y="5603875"/>
            <a:ext cx="388938" cy="427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h</a:t>
            </a:r>
            <a:endParaRPr kumimoji="1" lang="zh-CN" altLang="en-US" sz="2800" b="1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9883" name="Rectangle 107"/>
          <p:cNvSpPr>
            <a:spLocks noChangeArrowheads="1"/>
          </p:cNvSpPr>
          <p:nvPr/>
        </p:nvSpPr>
        <p:spPr bwMode="auto">
          <a:xfrm>
            <a:off x="6459538" y="5603875"/>
            <a:ext cx="1208087" cy="427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c,a,b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9884" name="Rectangle 108"/>
          <p:cNvSpPr>
            <a:spLocks noChangeArrowheads="1"/>
          </p:cNvSpPr>
          <p:nvPr/>
        </p:nvSpPr>
        <p:spPr bwMode="auto">
          <a:xfrm>
            <a:off x="7667625" y="5603875"/>
            <a:ext cx="388938" cy="427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8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h</a:t>
            </a:r>
            <a:endParaRPr kumimoji="1" lang="zh-CN" altLang="en-US" sz="2800" b="1">
              <a:solidFill>
                <a:srgbClr val="800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9885" name="Rectangle 109"/>
          <p:cNvSpPr>
            <a:spLocks noChangeArrowheads="1"/>
          </p:cNvSpPr>
          <p:nvPr/>
        </p:nvSpPr>
        <p:spPr bwMode="auto">
          <a:xfrm>
            <a:off x="8413750" y="5603875"/>
            <a:ext cx="388938" cy="427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endParaRPr kumimoji="1" lang="zh-CN" altLang="en-US" sz="2800" b="1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9886" name="Oval 110"/>
          <p:cNvSpPr>
            <a:spLocks noChangeArrowheads="1"/>
          </p:cNvSpPr>
          <p:nvPr/>
        </p:nvSpPr>
        <p:spPr bwMode="auto">
          <a:xfrm>
            <a:off x="6516688" y="3644900"/>
            <a:ext cx="2087562" cy="576263"/>
          </a:xfrm>
          <a:prstGeom prst="ellipse">
            <a:avLst/>
          </a:prstGeom>
          <a:noFill/>
          <a:ln w="38100" algn="ctr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739887" name="Oval 111"/>
          <p:cNvSpPr>
            <a:spLocks noChangeArrowheads="1"/>
          </p:cNvSpPr>
          <p:nvPr/>
        </p:nvSpPr>
        <p:spPr bwMode="auto">
          <a:xfrm>
            <a:off x="6516688" y="2573338"/>
            <a:ext cx="2087562" cy="1177925"/>
          </a:xfrm>
          <a:prstGeom prst="ellipse">
            <a:avLst/>
          </a:prstGeom>
          <a:noFill/>
          <a:ln w="38100" algn="ctr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3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3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3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3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3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3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3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3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3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9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9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739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9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98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3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3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3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3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3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3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3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3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9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9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1739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9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98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9779" grpId="0" build="p"/>
      <p:bldP spid="1739850" grpId="0"/>
      <p:bldP spid="1739851" grpId="0"/>
      <p:bldP spid="1739852" grpId="0"/>
      <p:bldP spid="1739853" grpId="0"/>
      <p:bldP spid="1739855" grpId="0"/>
      <p:bldP spid="1739856" grpId="0"/>
      <p:bldP spid="1739857" grpId="0"/>
      <p:bldP spid="1739858" grpId="0"/>
      <p:bldP spid="1739878" grpId="0"/>
      <p:bldP spid="1739879" grpId="0"/>
      <p:bldP spid="1739880" grpId="0"/>
      <p:bldP spid="1739881" grpId="0"/>
      <p:bldP spid="1739882" grpId="0"/>
      <p:bldP spid="1739883" grpId="0"/>
      <p:bldP spid="1739884" grpId="0"/>
      <p:bldP spid="1739885" grpId="0"/>
      <p:bldP spid="1739886" grpId="0" animBg="1"/>
      <p:bldP spid="1739886" grpId="1" animBg="1"/>
      <p:bldP spid="1739887" grpId="0" animBg="1"/>
      <p:bldP spid="1739887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8199EF7-82ED-4F32-847D-5008C5A872BA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结论</a:t>
            </a:r>
          </a:p>
        </p:txBody>
      </p:sp>
      <p:sp>
        <p:nvSpPr>
          <p:cNvPr id="174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064500" cy="3084512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设</a:t>
            </a:r>
            <a:r>
              <a:rPr lang="en-US" altLang="zh-CN" smtClean="0">
                <a:solidFill>
                  <a:srgbClr val="FF0000"/>
                </a:solidFill>
              </a:rPr>
              <a:t>&lt;A,≤&gt;</a:t>
            </a:r>
            <a:r>
              <a:rPr lang="zh-CN" altLang="en-US" smtClean="0">
                <a:solidFill>
                  <a:srgbClr val="FF0000"/>
                </a:solidFill>
              </a:rPr>
              <a:t>是一偏序集，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zh-CN" altLang="en-US" smtClean="0">
                <a:solidFill>
                  <a:srgbClr val="FF0000"/>
                </a:solidFill>
              </a:rPr>
              <a:t>是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的子集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zh-CN" altLang="en-US" smtClean="0">
                <a:solidFill>
                  <a:srgbClr val="0000CC"/>
                </a:solidFill>
              </a:rPr>
              <a:t>若</a:t>
            </a:r>
            <a:r>
              <a:rPr lang="en-US" altLang="zh-CN" smtClean="0">
                <a:solidFill>
                  <a:srgbClr val="0000CC"/>
                </a:solidFill>
              </a:rPr>
              <a:t>b</a:t>
            </a:r>
            <a:r>
              <a:rPr lang="zh-CN" altLang="en-US" smtClean="0">
                <a:solidFill>
                  <a:srgbClr val="0000CC"/>
                </a:solidFill>
              </a:rPr>
              <a:t>是</a:t>
            </a:r>
            <a:r>
              <a:rPr lang="en-US" altLang="zh-CN" smtClean="0">
                <a:solidFill>
                  <a:srgbClr val="0000CC"/>
                </a:solidFill>
              </a:rPr>
              <a:t>B</a:t>
            </a:r>
            <a:r>
              <a:rPr lang="zh-CN" altLang="en-US" smtClean="0">
                <a:solidFill>
                  <a:srgbClr val="0000CC"/>
                </a:solidFill>
              </a:rPr>
              <a:t>的最大元，则</a:t>
            </a:r>
            <a:r>
              <a:rPr lang="en-US" altLang="zh-CN" smtClean="0">
                <a:solidFill>
                  <a:srgbClr val="0000CC"/>
                </a:solidFill>
              </a:rPr>
              <a:t>b</a:t>
            </a:r>
            <a:r>
              <a:rPr lang="zh-CN" altLang="en-US" smtClean="0">
                <a:solidFill>
                  <a:srgbClr val="0000CC"/>
                </a:solidFill>
              </a:rPr>
              <a:t>一定是</a:t>
            </a:r>
            <a:r>
              <a:rPr lang="en-US" altLang="zh-CN" smtClean="0">
                <a:solidFill>
                  <a:srgbClr val="0000CC"/>
                </a:solidFill>
              </a:rPr>
              <a:t>B</a:t>
            </a:r>
            <a:r>
              <a:rPr lang="zh-CN" altLang="en-US" smtClean="0">
                <a:solidFill>
                  <a:srgbClr val="0000CC"/>
                </a:solidFill>
              </a:rPr>
              <a:t>的极大元，上界和上确界；</a:t>
            </a:r>
            <a:r>
              <a:rPr lang="zh-CN" altLang="en-US" smtClean="0">
                <a:solidFill>
                  <a:srgbClr val="FF0000"/>
                </a:solidFill>
              </a:rPr>
              <a:t>反之，则不然</a:t>
            </a:r>
            <a:r>
              <a:rPr lang="zh-CN" altLang="en-US" smtClean="0"/>
              <a:t>；</a:t>
            </a: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zh-CN" altLang="en-US" smtClean="0">
                <a:solidFill>
                  <a:srgbClr val="0000CC"/>
                </a:solidFill>
              </a:rPr>
              <a:t>若</a:t>
            </a:r>
            <a:r>
              <a:rPr lang="en-US" altLang="zh-CN" smtClean="0">
                <a:solidFill>
                  <a:srgbClr val="0000CC"/>
                </a:solidFill>
              </a:rPr>
              <a:t>b</a:t>
            </a:r>
            <a:r>
              <a:rPr lang="zh-CN" altLang="en-US" smtClean="0">
                <a:solidFill>
                  <a:srgbClr val="0000CC"/>
                </a:solidFill>
              </a:rPr>
              <a:t>是</a:t>
            </a:r>
            <a:r>
              <a:rPr lang="en-US" altLang="zh-CN" smtClean="0">
                <a:solidFill>
                  <a:srgbClr val="0000CC"/>
                </a:solidFill>
              </a:rPr>
              <a:t>B</a:t>
            </a:r>
            <a:r>
              <a:rPr lang="zh-CN" altLang="en-US" smtClean="0">
                <a:solidFill>
                  <a:srgbClr val="0000CC"/>
                </a:solidFill>
              </a:rPr>
              <a:t>的最小元，则</a:t>
            </a:r>
            <a:r>
              <a:rPr lang="en-US" altLang="zh-CN" smtClean="0">
                <a:solidFill>
                  <a:srgbClr val="0000CC"/>
                </a:solidFill>
              </a:rPr>
              <a:t>b</a:t>
            </a:r>
            <a:r>
              <a:rPr lang="zh-CN" altLang="en-US" smtClean="0">
                <a:solidFill>
                  <a:srgbClr val="0000CC"/>
                </a:solidFill>
              </a:rPr>
              <a:t>一定是</a:t>
            </a:r>
            <a:r>
              <a:rPr lang="en-US" altLang="zh-CN" smtClean="0">
                <a:solidFill>
                  <a:srgbClr val="0000CC"/>
                </a:solidFill>
              </a:rPr>
              <a:t>B</a:t>
            </a:r>
            <a:r>
              <a:rPr lang="zh-CN" altLang="en-US" smtClean="0">
                <a:solidFill>
                  <a:srgbClr val="0000CC"/>
                </a:solidFill>
              </a:rPr>
              <a:t>的极小元，下界和下确界；</a:t>
            </a:r>
            <a:r>
              <a:rPr lang="zh-CN" altLang="en-US" smtClean="0">
                <a:solidFill>
                  <a:srgbClr val="FF0000"/>
                </a:solidFill>
              </a:rPr>
              <a:t>反之，则不然。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0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F016165-EBEA-43A3-81DD-A0957B8801E5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</a:t>
            </a:r>
            <a:r>
              <a:rPr lang="en-US" altLang="zh-CN" smtClean="0"/>
              <a:t>7.3.1</a:t>
            </a:r>
            <a:endParaRPr lang="zh-CN" altLang="en-US" smtClean="0"/>
          </a:p>
        </p:txBody>
      </p:sp>
      <p:sp>
        <p:nvSpPr>
          <p:cNvPr id="174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4538662"/>
          </a:xfrm>
        </p:spPr>
        <p:txBody>
          <a:bodyPr/>
          <a:lstStyle/>
          <a:p>
            <a:pPr marL="533400" indent="-53340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>
                <a:solidFill>
                  <a:srgbClr val="FF0000"/>
                </a:solidFill>
              </a:rPr>
              <a:t>设</a:t>
            </a:r>
            <a:r>
              <a:rPr lang="en-US" altLang="zh-CN">
                <a:solidFill>
                  <a:srgbClr val="FF0000"/>
                </a:solidFill>
              </a:rPr>
              <a:t>&lt;A,≤&gt;</a:t>
            </a:r>
            <a:r>
              <a:rPr lang="zh-CN" altLang="en-US">
                <a:solidFill>
                  <a:srgbClr val="FF0000"/>
                </a:solidFill>
              </a:rPr>
              <a:t>是一偏序集，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是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的子集。</a:t>
            </a:r>
            <a:r>
              <a:rPr lang="zh-CN" altLang="en-US"/>
              <a:t>则：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CN"/>
              <a:t>b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的最大元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 </a:t>
            </a:r>
            <a:r>
              <a:rPr lang="en-US" altLang="zh-CN"/>
              <a:t>b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的极大元、上界、上确界；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CN"/>
              <a:t>b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的最小元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 </a:t>
            </a:r>
            <a:r>
              <a:rPr lang="en-US" altLang="zh-CN"/>
              <a:t>b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的极小元、下界、下确界；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CN"/>
              <a:t>a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的上确界且</a:t>
            </a:r>
            <a:r>
              <a:rPr lang="en-US" altLang="zh-CN"/>
              <a:t>a∈B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 </a:t>
            </a:r>
            <a:r>
              <a:rPr lang="en-US" altLang="zh-CN"/>
              <a:t>a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的最大元；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CN"/>
              <a:t>a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的下确界且</a:t>
            </a:r>
            <a:r>
              <a:rPr lang="en-US" altLang="zh-CN"/>
              <a:t>a∈B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 </a:t>
            </a:r>
            <a:r>
              <a:rPr lang="en-US" altLang="zh-CN"/>
              <a:t>a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的最小元。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2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3A3EAD8-74BC-40F6-A2A2-31C24C4E52D0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</a:t>
            </a:r>
            <a:r>
              <a:rPr lang="en-US" altLang="zh-CN" smtClean="0"/>
              <a:t>7.3.2</a:t>
            </a:r>
            <a:endParaRPr lang="zh-CN" altLang="en-US" smtClean="0"/>
          </a:p>
        </p:txBody>
      </p:sp>
      <p:sp>
        <p:nvSpPr>
          <p:cNvPr id="174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4967287"/>
          </a:xfrm>
        </p:spPr>
        <p:txBody>
          <a:bodyPr/>
          <a:lstStyle/>
          <a:p>
            <a:pPr marL="533400" indent="-53340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设</a:t>
            </a:r>
            <a:r>
              <a:rPr lang="en-US" altLang="zh-CN" smtClean="0">
                <a:solidFill>
                  <a:srgbClr val="FF0000"/>
                </a:solidFill>
              </a:rPr>
              <a:t>&lt;A,≤&gt;</a:t>
            </a:r>
            <a:r>
              <a:rPr lang="zh-CN" altLang="en-US" smtClean="0">
                <a:solidFill>
                  <a:srgbClr val="FF0000"/>
                </a:solidFill>
              </a:rPr>
              <a:t>是一偏序集，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zh-CN" altLang="en-US" smtClean="0">
                <a:solidFill>
                  <a:srgbClr val="FF0000"/>
                </a:solidFill>
              </a:rPr>
              <a:t>是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的子集。则：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若</a:t>
            </a:r>
            <a:r>
              <a:rPr lang="en-US" altLang="zh-CN" smtClean="0"/>
              <a:t>B</a:t>
            </a:r>
            <a:r>
              <a:rPr lang="zh-CN" altLang="en-US" smtClean="0"/>
              <a:t>存在最大元，则</a:t>
            </a:r>
            <a:r>
              <a:rPr lang="en-US" altLang="zh-CN" smtClean="0"/>
              <a:t>B</a:t>
            </a:r>
            <a:r>
              <a:rPr lang="zh-CN" altLang="en-US" smtClean="0"/>
              <a:t>的最大元是惟一的；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若</a:t>
            </a:r>
            <a:r>
              <a:rPr lang="en-US" altLang="zh-CN" smtClean="0"/>
              <a:t>B</a:t>
            </a:r>
            <a:r>
              <a:rPr lang="zh-CN" altLang="en-US" smtClean="0"/>
              <a:t>存在最小元，则</a:t>
            </a:r>
            <a:r>
              <a:rPr lang="en-US" altLang="zh-CN" smtClean="0"/>
              <a:t>B</a:t>
            </a:r>
            <a:r>
              <a:rPr lang="zh-CN" altLang="en-US" smtClean="0"/>
              <a:t>的最小元是惟一的；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 smtClean="0"/>
              <a:t>b</a:t>
            </a:r>
            <a:r>
              <a:rPr lang="zh-CN" altLang="en-US" smtClean="0"/>
              <a:t>是</a:t>
            </a:r>
            <a:r>
              <a:rPr lang="en-US" altLang="zh-CN" smtClean="0"/>
              <a:t>B</a:t>
            </a:r>
            <a:r>
              <a:rPr lang="zh-CN" altLang="en-US" smtClean="0"/>
              <a:t>的最大元 </a:t>
            </a:r>
            <a:r>
              <a:rPr lang="zh-CN" altLang="en-US" smtClean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zh-CN" altLang="en-US" smtClean="0"/>
              <a:t> </a:t>
            </a:r>
            <a:r>
              <a:rPr lang="en-US" altLang="zh-CN" smtClean="0"/>
              <a:t>b</a:t>
            </a:r>
            <a:r>
              <a:rPr lang="zh-CN" altLang="en-US" smtClean="0"/>
              <a:t>是</a:t>
            </a:r>
            <a:r>
              <a:rPr lang="en-US" altLang="zh-CN" smtClean="0"/>
              <a:t>B</a:t>
            </a:r>
            <a:r>
              <a:rPr lang="zh-CN" altLang="en-US" smtClean="0"/>
              <a:t>的惟一极大元；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 smtClean="0"/>
              <a:t>b</a:t>
            </a:r>
            <a:r>
              <a:rPr lang="zh-CN" altLang="en-US" smtClean="0"/>
              <a:t>是</a:t>
            </a:r>
            <a:r>
              <a:rPr lang="en-US" altLang="zh-CN" smtClean="0"/>
              <a:t>B</a:t>
            </a:r>
            <a:r>
              <a:rPr lang="zh-CN" altLang="en-US" smtClean="0"/>
              <a:t>的最小元 </a:t>
            </a:r>
            <a:r>
              <a:rPr lang="zh-CN" altLang="en-US" smtClean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zh-CN" altLang="en-US" smtClean="0"/>
              <a:t> </a:t>
            </a:r>
            <a:r>
              <a:rPr lang="en-US" altLang="zh-CN" smtClean="0"/>
              <a:t>b</a:t>
            </a:r>
            <a:r>
              <a:rPr lang="zh-CN" altLang="en-US" smtClean="0"/>
              <a:t>是</a:t>
            </a:r>
            <a:r>
              <a:rPr lang="en-US" altLang="zh-CN" smtClean="0"/>
              <a:t>B</a:t>
            </a:r>
            <a:r>
              <a:rPr lang="zh-CN" altLang="en-US" smtClean="0"/>
              <a:t>的惟一极小元；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若</a:t>
            </a:r>
            <a:r>
              <a:rPr lang="en-US" altLang="zh-CN" smtClean="0"/>
              <a:t>B</a:t>
            </a:r>
            <a:r>
              <a:rPr lang="zh-CN" altLang="en-US" smtClean="0"/>
              <a:t>存在上确界，则</a:t>
            </a:r>
            <a:r>
              <a:rPr lang="en-US" altLang="zh-CN" smtClean="0"/>
              <a:t>B</a:t>
            </a:r>
            <a:r>
              <a:rPr lang="zh-CN" altLang="en-US" smtClean="0"/>
              <a:t>的上确界是惟一的；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若</a:t>
            </a:r>
            <a:r>
              <a:rPr lang="en-US" altLang="zh-CN" smtClean="0"/>
              <a:t>B</a:t>
            </a:r>
            <a:r>
              <a:rPr lang="zh-CN" altLang="en-US" smtClean="0"/>
              <a:t>存在下确界，则</a:t>
            </a:r>
            <a:r>
              <a:rPr lang="en-US" altLang="zh-CN" smtClean="0"/>
              <a:t>B</a:t>
            </a:r>
            <a:r>
              <a:rPr lang="zh-CN" altLang="en-US" smtClean="0"/>
              <a:t>的下确界是惟一的。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851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1DC86D6-5B37-4538-BCDB-BE22BF576CA3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174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4195762"/>
          </a:xfrm>
        </p:spPr>
        <p:txBody>
          <a:bodyPr/>
          <a:lstStyle/>
          <a:p>
            <a:pPr marL="0" indent="0" algn="dist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设集合</a:t>
            </a:r>
            <a:r>
              <a:rPr lang="en-US" altLang="zh-CN" smtClean="0"/>
              <a:t>X={x</a:t>
            </a:r>
            <a:r>
              <a:rPr lang="en-US" altLang="zh-CN" baseline="-25000" smtClean="0"/>
              <a:t>1</a:t>
            </a:r>
            <a:r>
              <a:rPr lang="en-US" altLang="zh-CN" smtClean="0"/>
              <a:t>,x</a:t>
            </a:r>
            <a:r>
              <a:rPr lang="en-US" altLang="zh-CN" baseline="-25000" smtClean="0"/>
              <a:t>2</a:t>
            </a:r>
            <a:r>
              <a:rPr lang="en-US" altLang="zh-CN" smtClean="0"/>
              <a:t>,x</a:t>
            </a:r>
            <a:r>
              <a:rPr lang="en-US" altLang="zh-CN" baseline="-25000" smtClean="0"/>
              <a:t>3</a:t>
            </a:r>
            <a:r>
              <a:rPr lang="en-US" altLang="zh-CN" smtClean="0"/>
              <a:t>,x</a:t>
            </a:r>
            <a:r>
              <a:rPr lang="en-US" altLang="zh-CN" baseline="-25000" smtClean="0"/>
              <a:t>4</a:t>
            </a:r>
            <a:r>
              <a:rPr lang="en-US" altLang="zh-CN" smtClean="0"/>
              <a:t>,x</a:t>
            </a:r>
            <a:r>
              <a:rPr lang="en-US" altLang="zh-CN" baseline="-25000" smtClean="0"/>
              <a:t>5</a:t>
            </a:r>
            <a:r>
              <a:rPr lang="en-US" altLang="zh-CN" smtClean="0"/>
              <a:t>}</a:t>
            </a:r>
            <a:r>
              <a:rPr lang="zh-CN" altLang="en-US" smtClean="0"/>
              <a:t>上的偏序关系如下</a:t>
            </a:r>
          </a:p>
          <a:p>
            <a:pPr marL="0" indent="0" algn="dist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图所示，求</a:t>
            </a:r>
            <a:r>
              <a:rPr lang="en-US" altLang="zh-CN" smtClean="0"/>
              <a:t>X</a:t>
            </a:r>
            <a:r>
              <a:rPr lang="zh-CN" altLang="en-US" smtClean="0"/>
              <a:t>的最大元、最小元、极大元、极小</a:t>
            </a:r>
          </a:p>
          <a:p>
            <a:pPr marL="0" indent="0" algn="dist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元。求子集</a:t>
            </a:r>
            <a:r>
              <a:rPr lang="en-US" altLang="zh-CN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={x</a:t>
            </a:r>
            <a:r>
              <a:rPr lang="en-US" altLang="zh-CN" baseline="-25000" smtClean="0"/>
              <a:t>2</a:t>
            </a:r>
            <a:r>
              <a:rPr lang="en-US" altLang="zh-CN" smtClean="0"/>
              <a:t>,x</a:t>
            </a:r>
            <a:r>
              <a:rPr lang="en-US" altLang="zh-CN" baseline="-25000" smtClean="0"/>
              <a:t>3</a:t>
            </a:r>
            <a:r>
              <a:rPr lang="en-US" altLang="zh-CN" smtClean="0"/>
              <a:t>,x</a:t>
            </a:r>
            <a:r>
              <a:rPr lang="en-US" altLang="zh-CN" baseline="-25000" smtClean="0"/>
              <a:t>4</a:t>
            </a:r>
            <a:r>
              <a:rPr lang="en-US" altLang="zh-CN" smtClean="0"/>
              <a:t>}</a:t>
            </a:r>
            <a:r>
              <a:rPr lang="zh-CN" altLang="en-US" smtClean="0"/>
              <a:t>，</a:t>
            </a:r>
            <a:r>
              <a:rPr lang="en-US" altLang="zh-CN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={x</a:t>
            </a:r>
            <a:r>
              <a:rPr lang="en-US" altLang="zh-CN" baseline="-25000" smtClean="0"/>
              <a:t>3</a:t>
            </a:r>
            <a:r>
              <a:rPr lang="en-US" altLang="zh-CN" smtClean="0"/>
              <a:t>,x</a:t>
            </a:r>
            <a:r>
              <a:rPr lang="en-US" altLang="zh-CN" baseline="-25000" smtClean="0"/>
              <a:t>4</a:t>
            </a:r>
            <a:r>
              <a:rPr lang="en-US" altLang="zh-CN" smtClean="0"/>
              <a:t>,x</a:t>
            </a:r>
            <a:r>
              <a:rPr lang="en-US" altLang="zh-CN" baseline="-25000" smtClean="0"/>
              <a:t>5</a:t>
            </a:r>
            <a:r>
              <a:rPr lang="en-US" altLang="zh-CN" smtClean="0"/>
              <a:t>}</a:t>
            </a:r>
            <a:r>
              <a:rPr lang="zh-CN" altLang="en-US" smtClean="0"/>
              <a:t>，</a:t>
            </a:r>
            <a:r>
              <a:rPr lang="en-US" altLang="zh-CN" smtClean="0"/>
              <a:t>X</a:t>
            </a:r>
            <a:r>
              <a:rPr lang="en-US" altLang="zh-CN" baseline="-25000" smtClean="0"/>
              <a:t>3</a:t>
            </a:r>
            <a:r>
              <a:rPr lang="en-US" altLang="zh-CN" smtClean="0"/>
              <a:t>={x</a:t>
            </a:r>
            <a:r>
              <a:rPr lang="en-US" altLang="zh-CN" baseline="-25000" smtClean="0"/>
              <a:t>1</a:t>
            </a:r>
            <a:r>
              <a:rPr lang="en-US" altLang="zh-CN" smtClean="0"/>
              <a:t>,</a:t>
            </a:r>
          </a:p>
          <a:p>
            <a:pPr marL="0" indent="0" algn="l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x</a:t>
            </a:r>
            <a:r>
              <a:rPr lang="en-US" altLang="zh-CN" baseline="-25000" smtClean="0"/>
              <a:t>3</a:t>
            </a:r>
            <a:r>
              <a:rPr lang="en-US" altLang="zh-CN" smtClean="0"/>
              <a:t>,x</a:t>
            </a:r>
            <a:r>
              <a:rPr lang="en-US" altLang="zh-CN" baseline="-25000" smtClean="0"/>
              <a:t>5</a:t>
            </a:r>
            <a:r>
              <a:rPr lang="en-US" altLang="zh-CN" smtClean="0"/>
              <a:t>}</a:t>
            </a:r>
            <a:r>
              <a:rPr lang="zh-CN" altLang="en-US" smtClean="0"/>
              <a:t>的上界、下界、</a:t>
            </a:r>
          </a:p>
          <a:p>
            <a:pPr marL="0" indent="0" algn="l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上确界、下确界、</a:t>
            </a:r>
          </a:p>
          <a:p>
            <a:pPr marL="0" indent="0" algn="l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最大元、最小元、</a:t>
            </a:r>
          </a:p>
          <a:p>
            <a:pPr marL="0" indent="0" algn="l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极大元和极小元。</a:t>
            </a: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7.3.12</a:t>
            </a:r>
            <a:endParaRPr lang="zh-CN" altLang="en-US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462588" y="3305175"/>
            <a:ext cx="2854325" cy="2716213"/>
            <a:chOff x="3303" y="2037"/>
            <a:chExt cx="1798" cy="1711"/>
          </a:xfrm>
        </p:grpSpPr>
        <p:sp>
          <p:nvSpPr>
            <p:cNvPr id="82953" name="Text Box 5"/>
            <p:cNvSpPr txBox="1">
              <a:spLocks noChangeArrowheads="1"/>
            </p:cNvSpPr>
            <p:nvPr/>
          </p:nvSpPr>
          <p:spPr bwMode="auto">
            <a:xfrm>
              <a:off x="3931" y="2037"/>
              <a:ext cx="2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x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82954" name="Text Box 6"/>
            <p:cNvSpPr txBox="1">
              <a:spLocks noChangeArrowheads="1"/>
            </p:cNvSpPr>
            <p:nvPr/>
          </p:nvSpPr>
          <p:spPr bwMode="auto">
            <a:xfrm>
              <a:off x="3303" y="2792"/>
              <a:ext cx="2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x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2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82955" name="Text Box 7"/>
            <p:cNvSpPr txBox="1">
              <a:spLocks noChangeArrowheads="1"/>
            </p:cNvSpPr>
            <p:nvPr/>
          </p:nvSpPr>
          <p:spPr bwMode="auto">
            <a:xfrm>
              <a:off x="4581" y="2792"/>
              <a:ext cx="2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x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3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82956" name="Text Box 8"/>
            <p:cNvSpPr txBox="1">
              <a:spLocks noChangeArrowheads="1"/>
            </p:cNvSpPr>
            <p:nvPr/>
          </p:nvSpPr>
          <p:spPr bwMode="auto">
            <a:xfrm>
              <a:off x="4897" y="3518"/>
              <a:ext cx="2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x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5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82957" name="Text Box 9"/>
            <p:cNvSpPr txBox="1">
              <a:spLocks noChangeArrowheads="1"/>
            </p:cNvSpPr>
            <p:nvPr/>
          </p:nvSpPr>
          <p:spPr bwMode="auto">
            <a:xfrm>
              <a:off x="3931" y="3518"/>
              <a:ext cx="2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x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4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82958" name="Freeform 14"/>
            <p:cNvSpPr>
              <a:spLocks/>
            </p:cNvSpPr>
            <p:nvPr/>
          </p:nvSpPr>
          <p:spPr bwMode="auto">
            <a:xfrm>
              <a:off x="3547" y="2350"/>
              <a:ext cx="477" cy="609"/>
            </a:xfrm>
            <a:custGeom>
              <a:avLst/>
              <a:gdLst>
                <a:gd name="T0" fmla="*/ 615 w 460"/>
                <a:gd name="T1" fmla="*/ 0 h 670"/>
                <a:gd name="T2" fmla="*/ 0 w 460"/>
                <a:gd name="T3" fmla="*/ 313 h 670"/>
                <a:gd name="T4" fmla="*/ 0 60000 65536"/>
                <a:gd name="T5" fmla="*/ 0 60000 65536"/>
                <a:gd name="T6" fmla="*/ 0 w 460"/>
                <a:gd name="T7" fmla="*/ 0 h 670"/>
                <a:gd name="T8" fmla="*/ 460 w 460"/>
                <a:gd name="T9" fmla="*/ 670 h 6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0" h="670">
                  <a:moveTo>
                    <a:pt x="460" y="0"/>
                  </a:moveTo>
                  <a:lnTo>
                    <a:pt x="0" y="67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59" name="Freeform 15"/>
            <p:cNvSpPr>
              <a:spLocks/>
            </p:cNvSpPr>
            <p:nvPr/>
          </p:nvSpPr>
          <p:spPr bwMode="auto">
            <a:xfrm>
              <a:off x="4534" y="2988"/>
              <a:ext cx="419" cy="491"/>
            </a:xfrm>
            <a:custGeom>
              <a:avLst/>
              <a:gdLst>
                <a:gd name="T0" fmla="*/ 0 w 450"/>
                <a:gd name="T1" fmla="*/ 0 h 540"/>
                <a:gd name="T2" fmla="*/ 254 w 450"/>
                <a:gd name="T3" fmla="*/ 253 h 540"/>
                <a:gd name="T4" fmla="*/ 0 60000 65536"/>
                <a:gd name="T5" fmla="*/ 0 60000 65536"/>
                <a:gd name="T6" fmla="*/ 0 w 450"/>
                <a:gd name="T7" fmla="*/ 0 h 540"/>
                <a:gd name="T8" fmla="*/ 450 w 450"/>
                <a:gd name="T9" fmla="*/ 540 h 5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0" h="540">
                  <a:moveTo>
                    <a:pt x="0" y="0"/>
                  </a:moveTo>
                  <a:lnTo>
                    <a:pt x="450" y="54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60" name="Freeform 16"/>
            <p:cNvSpPr>
              <a:spLocks/>
            </p:cNvSpPr>
            <p:nvPr/>
          </p:nvSpPr>
          <p:spPr bwMode="auto">
            <a:xfrm>
              <a:off x="4040" y="2359"/>
              <a:ext cx="487" cy="591"/>
            </a:xfrm>
            <a:custGeom>
              <a:avLst/>
              <a:gdLst>
                <a:gd name="T0" fmla="*/ 0 w 470"/>
                <a:gd name="T1" fmla="*/ 0 h 650"/>
                <a:gd name="T2" fmla="*/ 625 w 470"/>
                <a:gd name="T3" fmla="*/ 304 h 650"/>
                <a:gd name="T4" fmla="*/ 0 60000 65536"/>
                <a:gd name="T5" fmla="*/ 0 60000 65536"/>
                <a:gd name="T6" fmla="*/ 0 w 470"/>
                <a:gd name="T7" fmla="*/ 0 h 650"/>
                <a:gd name="T8" fmla="*/ 470 w 470"/>
                <a:gd name="T9" fmla="*/ 650 h 6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0" h="650">
                  <a:moveTo>
                    <a:pt x="0" y="0"/>
                  </a:moveTo>
                  <a:lnTo>
                    <a:pt x="470" y="65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61" name="Freeform 17"/>
            <p:cNvSpPr>
              <a:spLocks/>
            </p:cNvSpPr>
            <p:nvPr/>
          </p:nvSpPr>
          <p:spPr bwMode="auto">
            <a:xfrm>
              <a:off x="3555" y="2995"/>
              <a:ext cx="466" cy="500"/>
            </a:xfrm>
            <a:custGeom>
              <a:avLst/>
              <a:gdLst>
                <a:gd name="T0" fmla="*/ 0 w 450"/>
                <a:gd name="T1" fmla="*/ 0 h 550"/>
                <a:gd name="T2" fmla="*/ 595 w 450"/>
                <a:gd name="T3" fmla="*/ 257 h 550"/>
                <a:gd name="T4" fmla="*/ 0 60000 65536"/>
                <a:gd name="T5" fmla="*/ 0 60000 65536"/>
                <a:gd name="T6" fmla="*/ 0 w 450"/>
                <a:gd name="T7" fmla="*/ 0 h 550"/>
                <a:gd name="T8" fmla="*/ 450 w 450"/>
                <a:gd name="T9" fmla="*/ 550 h 5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0" h="550">
                  <a:moveTo>
                    <a:pt x="0" y="0"/>
                  </a:moveTo>
                  <a:lnTo>
                    <a:pt x="450" y="55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62" name="Freeform 20"/>
            <p:cNvSpPr>
              <a:spLocks/>
            </p:cNvSpPr>
            <p:nvPr/>
          </p:nvSpPr>
          <p:spPr bwMode="auto">
            <a:xfrm>
              <a:off x="4036" y="2995"/>
              <a:ext cx="467" cy="509"/>
            </a:xfrm>
            <a:custGeom>
              <a:avLst/>
              <a:gdLst>
                <a:gd name="T0" fmla="*/ 605 w 450"/>
                <a:gd name="T1" fmla="*/ 0 h 560"/>
                <a:gd name="T2" fmla="*/ 0 w 450"/>
                <a:gd name="T3" fmla="*/ 261 h 560"/>
                <a:gd name="T4" fmla="*/ 0 60000 65536"/>
                <a:gd name="T5" fmla="*/ 0 60000 65536"/>
                <a:gd name="T6" fmla="*/ 0 w 450"/>
                <a:gd name="T7" fmla="*/ 0 h 560"/>
                <a:gd name="T8" fmla="*/ 450 w 450"/>
                <a:gd name="T9" fmla="*/ 560 h 5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0" h="560">
                  <a:moveTo>
                    <a:pt x="450" y="0"/>
                  </a:moveTo>
                  <a:lnTo>
                    <a:pt x="0" y="56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63" name="Oval 10"/>
            <p:cNvSpPr>
              <a:spLocks noChangeArrowheads="1"/>
            </p:cNvSpPr>
            <p:nvPr/>
          </p:nvSpPr>
          <p:spPr bwMode="auto">
            <a:xfrm>
              <a:off x="3991" y="2292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2964" name="Oval 11"/>
            <p:cNvSpPr>
              <a:spLocks noChangeArrowheads="1"/>
            </p:cNvSpPr>
            <p:nvPr/>
          </p:nvSpPr>
          <p:spPr bwMode="auto">
            <a:xfrm>
              <a:off x="3504" y="2938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2965" name="Oval 12"/>
            <p:cNvSpPr>
              <a:spLocks noChangeArrowheads="1"/>
            </p:cNvSpPr>
            <p:nvPr/>
          </p:nvSpPr>
          <p:spPr bwMode="auto">
            <a:xfrm>
              <a:off x="4484" y="2938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2966" name="Oval 13"/>
            <p:cNvSpPr>
              <a:spLocks noChangeArrowheads="1"/>
            </p:cNvSpPr>
            <p:nvPr/>
          </p:nvSpPr>
          <p:spPr bwMode="auto">
            <a:xfrm>
              <a:off x="4928" y="3478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2967" name="Oval 19"/>
            <p:cNvSpPr>
              <a:spLocks noChangeArrowheads="1"/>
            </p:cNvSpPr>
            <p:nvPr/>
          </p:nvSpPr>
          <p:spPr bwMode="auto">
            <a:xfrm>
              <a:off x="3991" y="3478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</p:grpSp>
      <p:sp>
        <p:nvSpPr>
          <p:cNvPr id="1743894" name="Oval 22"/>
          <p:cNvSpPr>
            <a:spLocks noChangeArrowheads="1"/>
          </p:cNvSpPr>
          <p:nvPr/>
        </p:nvSpPr>
        <p:spPr bwMode="auto">
          <a:xfrm>
            <a:off x="5280025" y="4149725"/>
            <a:ext cx="2663825" cy="1943100"/>
          </a:xfrm>
          <a:prstGeom prst="ellipse">
            <a:avLst/>
          </a:prstGeom>
          <a:noFill/>
          <a:ln w="38100" algn="ctr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743895" name="Oval 23"/>
          <p:cNvSpPr>
            <a:spLocks noChangeArrowheads="1"/>
          </p:cNvSpPr>
          <p:nvPr/>
        </p:nvSpPr>
        <p:spPr bwMode="auto">
          <a:xfrm>
            <a:off x="6227763" y="4581525"/>
            <a:ext cx="2376487" cy="1800225"/>
          </a:xfrm>
          <a:prstGeom prst="ellipse">
            <a:avLst/>
          </a:prstGeom>
          <a:noFill/>
          <a:ln w="38100" algn="ctr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743896" name="Oval 24"/>
          <p:cNvSpPr>
            <a:spLocks noChangeArrowheads="1"/>
          </p:cNvSpPr>
          <p:nvPr/>
        </p:nvSpPr>
        <p:spPr bwMode="auto">
          <a:xfrm rot="3121722">
            <a:off x="5759451" y="3968750"/>
            <a:ext cx="3313112" cy="1512887"/>
          </a:xfrm>
          <a:prstGeom prst="ellipse">
            <a:avLst/>
          </a:prstGeom>
          <a:noFill/>
          <a:ln w="38100" algn="ctr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743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8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743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8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74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8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875" grpId="0" build="p"/>
      <p:bldP spid="1743894" grpId="0" animBg="1"/>
      <p:bldP spid="1743894" grpId="1" animBg="1"/>
      <p:bldP spid="1743895" grpId="0" animBg="1"/>
      <p:bldP spid="1743895" grpId="1" animBg="1"/>
      <p:bldP spid="1743896" grpId="0" animBg="1"/>
      <p:bldP spid="1743896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8CBDD27-23D8-4539-BC35-77EE32E66017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7.3.12 </a:t>
            </a:r>
            <a:r>
              <a:rPr lang="zh-CN" altLang="en-US" smtClean="0"/>
              <a:t>解</a:t>
            </a:r>
          </a:p>
        </p:txBody>
      </p:sp>
      <p:sp>
        <p:nvSpPr>
          <p:cNvPr id="1744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341438"/>
            <a:ext cx="8064500" cy="60483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X</a:t>
            </a:r>
            <a:r>
              <a:rPr lang="en-US" altLang="zh-CN" baseline="-25000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X</a:t>
            </a:r>
            <a:r>
              <a:rPr lang="en-US" altLang="zh-CN" baseline="-25000" smtClean="0"/>
              <a:t>2</a:t>
            </a:r>
            <a:r>
              <a:rPr lang="zh-CN" altLang="en-US" smtClean="0"/>
              <a:t>和</a:t>
            </a:r>
            <a:r>
              <a:rPr lang="en-US" altLang="zh-CN" smtClean="0"/>
              <a:t>X</a:t>
            </a:r>
            <a:r>
              <a:rPr lang="en-US" altLang="zh-CN" baseline="-25000" smtClean="0"/>
              <a:t>3</a:t>
            </a:r>
            <a:r>
              <a:rPr lang="zh-CN" altLang="en-US" smtClean="0"/>
              <a:t>的各种特殊元见下表。</a:t>
            </a:r>
          </a:p>
        </p:txBody>
      </p:sp>
      <p:graphicFrame>
        <p:nvGraphicFramePr>
          <p:cNvPr id="1744989" name="Group 93"/>
          <p:cNvGraphicFramePr>
            <a:graphicFrameLocks noGrp="1"/>
          </p:cNvGraphicFramePr>
          <p:nvPr>
            <p:ph sz="half" idx="2"/>
          </p:nvPr>
        </p:nvGraphicFramePr>
        <p:xfrm>
          <a:off x="684213" y="2200275"/>
          <a:ext cx="7920037" cy="3316288"/>
        </p:xfrm>
        <a:graphic>
          <a:graphicData uri="http://schemas.openxmlformats.org/drawingml/2006/table">
            <a:tbl>
              <a:tblPr/>
              <a:tblGrid>
                <a:gridCol w="647700"/>
                <a:gridCol w="576262"/>
                <a:gridCol w="792163"/>
                <a:gridCol w="1008062"/>
                <a:gridCol w="1081088"/>
                <a:gridCol w="1008062"/>
                <a:gridCol w="971550"/>
                <a:gridCol w="911225"/>
                <a:gridCol w="923925"/>
              </a:tblGrid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集合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最大元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最小元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极大元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极小元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上界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下界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上确界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下确界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,x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,x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,x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899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DA6EDB8-71F1-4D16-8342-9157719D34D7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7.3.3</a:t>
            </a:r>
            <a:r>
              <a:rPr lang="zh-CN" altLang="en-US" smtClean="0"/>
              <a:t>全序关系</a:t>
            </a:r>
          </a:p>
        </p:txBody>
      </p:sp>
      <p:sp>
        <p:nvSpPr>
          <p:cNvPr id="174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40655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7.3.6 </a:t>
            </a:r>
            <a:r>
              <a:rPr lang="zh-CN" altLang="en-US" dirty="0">
                <a:solidFill>
                  <a:srgbClr val="0000CC"/>
                </a:solidFill>
              </a:rPr>
              <a:t>设</a:t>
            </a:r>
            <a:r>
              <a:rPr lang="en-US" altLang="zh-CN" dirty="0">
                <a:solidFill>
                  <a:srgbClr val="0000CC"/>
                </a:solidFill>
              </a:rPr>
              <a:t>&lt;A,≤&gt;</a:t>
            </a:r>
            <a:r>
              <a:rPr lang="zh-CN" altLang="en-US" dirty="0">
                <a:solidFill>
                  <a:srgbClr val="0000CC"/>
                </a:solidFill>
              </a:rPr>
              <a:t>为偏序集</a:t>
            </a:r>
            <a:r>
              <a:rPr lang="zh-CN" altLang="en-US" dirty="0"/>
              <a:t>，若对</a:t>
            </a:r>
            <a:r>
              <a:rPr lang="zh-CN" altLang="en-US" dirty="0">
                <a:solidFill>
                  <a:srgbClr val="FF0000"/>
                </a:solidFill>
              </a:rPr>
              <a:t>任意</a:t>
            </a:r>
            <a:r>
              <a:rPr lang="en-US" altLang="zh-CN" dirty="0" err="1">
                <a:solidFill>
                  <a:srgbClr val="FF0000"/>
                </a:solidFill>
              </a:rPr>
              <a:t>x,y∈A</a:t>
            </a:r>
            <a:r>
              <a:rPr lang="zh-CN" altLang="en-US" dirty="0">
                <a:solidFill>
                  <a:srgbClr val="FF0000"/>
                </a:solidFill>
              </a:rPr>
              <a:t>，总有</a:t>
            </a:r>
            <a:r>
              <a:rPr lang="en-US" altLang="zh-CN" dirty="0" err="1">
                <a:solidFill>
                  <a:srgbClr val="FF0000"/>
                </a:solidFill>
              </a:rPr>
              <a:t>x≤y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 err="1">
                <a:solidFill>
                  <a:srgbClr val="FF0000"/>
                </a:solidFill>
              </a:rPr>
              <a:t>y≤x</a:t>
            </a:r>
            <a:r>
              <a:rPr lang="zh-CN" altLang="en-US" dirty="0">
                <a:solidFill>
                  <a:srgbClr val="FF0000"/>
                </a:solidFill>
              </a:rPr>
              <a:t>，二者必居其一，</a:t>
            </a:r>
            <a:r>
              <a:rPr lang="zh-CN" altLang="en-US" dirty="0"/>
              <a:t>则称关系</a:t>
            </a:r>
            <a:r>
              <a:rPr lang="zh-CN" altLang="en-US" dirty="0">
                <a:latin typeface="宋体"/>
              </a:rPr>
              <a:t>“</a:t>
            </a:r>
            <a:r>
              <a:rPr lang="zh-CN" altLang="en-US" dirty="0">
                <a:solidFill>
                  <a:srgbClr val="0000FF"/>
                </a:solidFill>
              </a:rPr>
              <a:t>≤</a:t>
            </a:r>
            <a:r>
              <a:rPr lang="zh-CN" altLang="en-US" dirty="0">
                <a:latin typeface="宋体"/>
              </a:rPr>
              <a:t>”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0000CC"/>
                </a:solidFill>
              </a:rPr>
              <a:t>全序关系</a:t>
            </a:r>
            <a:r>
              <a:rPr lang="en-US" altLang="zh-CN" dirty="0"/>
              <a:t>(Total Order Relation)</a:t>
            </a:r>
            <a:r>
              <a:rPr lang="zh-CN" altLang="en-US" dirty="0"/>
              <a:t>，简称</a:t>
            </a:r>
            <a:r>
              <a:rPr lang="zh-CN" altLang="en-US" dirty="0">
                <a:solidFill>
                  <a:srgbClr val="FF0000"/>
                </a:solidFill>
              </a:rPr>
              <a:t>全序</a:t>
            </a:r>
            <a:r>
              <a:rPr lang="zh-CN" altLang="en-US" dirty="0"/>
              <a:t>，或者</a:t>
            </a:r>
            <a:r>
              <a:rPr lang="zh-CN" altLang="en-US" dirty="0">
                <a:solidFill>
                  <a:srgbClr val="FF0000"/>
                </a:solidFill>
              </a:rPr>
              <a:t>线序关系</a:t>
            </a:r>
            <a:r>
              <a:rPr lang="zh-CN" altLang="en-US" dirty="0"/>
              <a:t>，简称</a:t>
            </a:r>
            <a:r>
              <a:rPr lang="zh-CN" altLang="en-US" dirty="0">
                <a:solidFill>
                  <a:srgbClr val="FF0000"/>
                </a:solidFill>
              </a:rPr>
              <a:t>线序</a:t>
            </a:r>
            <a:r>
              <a:rPr lang="zh-CN" altLang="en-US" dirty="0"/>
              <a:t>。称</a:t>
            </a:r>
            <a:r>
              <a:rPr lang="en-US" altLang="zh-CN" dirty="0">
                <a:solidFill>
                  <a:srgbClr val="0000CC"/>
                </a:solidFill>
              </a:rPr>
              <a:t>&lt;A,≤&gt;</a:t>
            </a:r>
            <a:r>
              <a:rPr lang="zh-CN" altLang="en-US" dirty="0">
                <a:solidFill>
                  <a:srgbClr val="0000CC"/>
                </a:solidFill>
              </a:rPr>
              <a:t>为全序集</a:t>
            </a:r>
            <a:r>
              <a:rPr lang="en-US" altLang="zh-CN" dirty="0"/>
              <a:t>(Total Order Set)</a:t>
            </a:r>
            <a:r>
              <a:rPr lang="zh-CN" altLang="en-US" dirty="0"/>
              <a:t>，或者</a:t>
            </a:r>
            <a:r>
              <a:rPr lang="zh-CN" altLang="en-US" dirty="0">
                <a:solidFill>
                  <a:srgbClr val="0000CC"/>
                </a:solidFill>
              </a:rPr>
              <a:t>线序集</a:t>
            </a:r>
            <a:r>
              <a:rPr lang="zh-CN" altLang="en-US" dirty="0"/>
              <a:t>，或者</a:t>
            </a:r>
            <a:r>
              <a:rPr lang="zh-CN" altLang="en-US" dirty="0">
                <a:solidFill>
                  <a:srgbClr val="0000CC"/>
                </a:solidFill>
              </a:rPr>
              <a:t>链</a:t>
            </a:r>
            <a:r>
              <a:rPr lang="en-US" altLang="zh-CN" dirty="0"/>
              <a:t>(Chain)</a:t>
            </a:r>
            <a:r>
              <a:rPr lang="zh-CN" altLang="en-US" dirty="0"/>
              <a:t>。</a:t>
            </a:r>
          </a:p>
          <a:p>
            <a:pPr marL="0" indent="0" eaLnBrk="1" hangingPunct="1">
              <a:spcBef>
                <a:spcPct val="7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从定义</a:t>
            </a:r>
            <a:r>
              <a:rPr lang="en-US" altLang="zh-CN" dirty="0" smtClean="0"/>
              <a:t>7.3.6</a:t>
            </a:r>
            <a:r>
              <a:rPr lang="zh-CN" altLang="en-US" dirty="0" smtClean="0"/>
              <a:t>可以</a:t>
            </a:r>
            <a:r>
              <a:rPr lang="zh-CN" altLang="en-US" dirty="0"/>
              <a:t>看出：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    全序关系是偏序关系，反之则不然。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92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4DCBAF4-7E4C-4824-BDA3-72A1599B7748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7.3.13</a:t>
            </a:r>
            <a:endParaRPr lang="zh-CN" altLang="en-US" smtClean="0"/>
          </a:p>
        </p:txBody>
      </p:sp>
      <p:sp>
        <p:nvSpPr>
          <p:cNvPr id="174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4024312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试判断下列关系</a:t>
            </a:r>
            <a:r>
              <a:rPr lang="zh-CN" altLang="en-US" smtClean="0">
                <a:solidFill>
                  <a:srgbClr val="FF0000"/>
                </a:solidFill>
              </a:rPr>
              <a:t>是否为全序关系</a:t>
            </a:r>
            <a:r>
              <a:rPr lang="zh-CN" altLang="en-US" smtClean="0"/>
              <a:t>，如果是，</a:t>
            </a:r>
            <a:r>
              <a:rPr lang="zh-CN" altLang="en-US" smtClean="0">
                <a:solidFill>
                  <a:srgbClr val="FF0000"/>
                </a:solidFill>
              </a:rPr>
              <a:t>请画出其哈斯图。</a:t>
            </a:r>
          </a:p>
          <a:p>
            <a:pPr marL="533400" indent="-533400" algn="l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设集合</a:t>
            </a:r>
            <a:r>
              <a:rPr lang="en-US" altLang="zh-CN" smtClean="0"/>
              <a:t>A={a,b,c}</a:t>
            </a:r>
            <a:r>
              <a:rPr lang="zh-CN" altLang="en-US" smtClean="0"/>
              <a:t>，其上的关系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</a:rPr>
              <a:t>≤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en-US" altLang="zh-CN" smtClean="0"/>
              <a:t>={&lt;a,a&gt;, &lt;b,b&gt;, &lt;c,c&gt;,&lt;a,b&gt;,&lt;b,c&gt;,&lt;a,c&gt;}</a:t>
            </a:r>
            <a:endParaRPr lang="zh-CN" altLang="en-US" smtClean="0"/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实数集</a:t>
            </a:r>
            <a:r>
              <a:rPr lang="en-US" altLang="zh-CN" smtClean="0"/>
              <a:t>R</a:t>
            </a:r>
            <a:r>
              <a:rPr lang="zh-CN" altLang="en-US" smtClean="0"/>
              <a:t>上定义的小于等于关系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</a:rPr>
              <a:t>≤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实数集</a:t>
            </a:r>
            <a:r>
              <a:rPr lang="en-US" altLang="zh-CN" smtClean="0"/>
              <a:t>R</a:t>
            </a:r>
            <a:r>
              <a:rPr lang="zh-CN" altLang="en-US" smtClean="0"/>
              <a:t>上定义的小于关系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en-US" altLang="en-US" smtClean="0">
                <a:solidFill>
                  <a:srgbClr val="0000FF"/>
                </a:solidFill>
              </a:rPr>
              <a:t>＜</a:t>
            </a:r>
            <a:r>
              <a:rPr lang="en-US" altLang="zh-CN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集合</a:t>
            </a:r>
            <a:r>
              <a:rPr lang="en-US" altLang="zh-CN" smtClean="0"/>
              <a:t>A</a:t>
            </a:r>
            <a:r>
              <a:rPr lang="zh-CN" altLang="en-US" smtClean="0"/>
              <a:t>的幂集</a:t>
            </a:r>
            <a:r>
              <a:rPr lang="en-US" altLang="zh-CN" smtClean="0"/>
              <a:t>P(A)</a:t>
            </a:r>
            <a:r>
              <a:rPr lang="zh-CN" altLang="en-US" smtClean="0"/>
              <a:t>上定义的包含关系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zh-CN" noProof="1" smtClean="0">
                <a:solidFill>
                  <a:srgbClr val="0000FF"/>
                </a:solidFill>
                <a:sym typeface="Symbol" panose="05050102010706020507" pitchFamily="18" charset="2"/>
              </a:rPr>
              <a:t>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9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58EEC7E-8574-41A2-A0AD-67615506F033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55625"/>
            <a:ext cx="7543800" cy="585788"/>
          </a:xfrm>
        </p:spPr>
        <p:txBody>
          <a:bodyPr/>
          <a:lstStyle/>
          <a:p>
            <a:pPr eaLnBrk="1" hangingPunct="1"/>
            <a:r>
              <a:rPr lang="zh-CN" altLang="en-US" smtClean="0"/>
              <a:t>解</a:t>
            </a:r>
          </a:p>
        </p:txBody>
      </p:sp>
      <p:sp>
        <p:nvSpPr>
          <p:cNvPr id="1673220" name="Text Box 4"/>
          <p:cNvSpPr txBox="1">
            <a:spLocks noChangeArrowheads="1"/>
          </p:cNvSpPr>
          <p:nvPr/>
        </p:nvSpPr>
        <p:spPr bwMode="auto">
          <a:xfrm>
            <a:off x="611188" y="1341438"/>
            <a:ext cx="810101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kumimoji="1" lang="zh-CN" altLang="en-US">
                <a:solidFill>
                  <a:schemeClr val="accent1"/>
                </a:solidFill>
              </a:rPr>
              <a:t>（</a:t>
            </a:r>
            <a:r>
              <a:rPr kumimoji="1" lang="en-US" altLang="zh-CN">
                <a:solidFill>
                  <a:schemeClr val="accent1"/>
                </a:solidFill>
              </a:rPr>
              <a:t>1</a:t>
            </a:r>
            <a:r>
              <a:rPr kumimoji="1" lang="zh-CN" altLang="en-US">
                <a:solidFill>
                  <a:schemeClr val="accent1"/>
                </a:solidFill>
              </a:rPr>
              <a:t>）</a:t>
            </a:r>
            <a:r>
              <a:rPr kumimoji="1" lang="en-US" altLang="zh-CN"/>
              <a:t>R={&lt;0,0&gt;,&lt;1,1&gt;,&lt;2,2&gt;,</a:t>
            </a:r>
            <a:r>
              <a:rPr kumimoji="1" lang="en-US" altLang="zh-CN">
                <a:latin typeface="Times New Roman" panose="02020603050405020304" pitchFamily="18" charset="0"/>
              </a:rPr>
              <a:t>…</a:t>
            </a:r>
            <a:r>
              <a:rPr kumimoji="1" lang="en-US" altLang="zh-CN"/>
              <a:t>,&lt;23,23 &gt;,&lt;0,12&gt;,</a:t>
            </a:r>
          </a:p>
          <a:p>
            <a:pPr algn="l" eaLnBrk="1" hangingPunct="1">
              <a:buClrTx/>
              <a:buFontTx/>
              <a:buNone/>
            </a:pPr>
            <a:r>
              <a:rPr kumimoji="1" lang="en-US" altLang="zh-CN"/>
              <a:t>	&lt;12,0&gt;,&lt;1,13&gt;,&lt;13,1&gt;,&lt;2,14&gt;,&lt;14,2&gt;, </a:t>
            </a:r>
            <a:r>
              <a:rPr kumimoji="1" lang="en-US" altLang="zh-CN">
                <a:latin typeface="Times New Roman" panose="02020603050405020304" pitchFamily="18" charset="0"/>
              </a:rPr>
              <a:t>…</a:t>
            </a:r>
            <a:r>
              <a:rPr kumimoji="1" lang="en-US" altLang="zh-CN"/>
              <a:t>,</a:t>
            </a:r>
          </a:p>
          <a:p>
            <a:pPr algn="l" eaLnBrk="1" hangingPunct="1">
              <a:buClrTx/>
              <a:buFontTx/>
              <a:buNone/>
            </a:pPr>
            <a:r>
              <a:rPr kumimoji="1" lang="en-US" altLang="zh-CN"/>
              <a:t>	&lt;11,23&gt;,&lt;23,11&gt;}}</a:t>
            </a:r>
          </a:p>
          <a:p>
            <a:pPr algn="l" eaLnBrk="1" hangingPunct="1">
              <a:buClrTx/>
              <a:buFontTx/>
              <a:buNone/>
            </a:pPr>
            <a:r>
              <a:rPr kumimoji="1" lang="zh-CN" altLang="en-US">
                <a:solidFill>
                  <a:schemeClr val="accent1"/>
                </a:solidFill>
              </a:rPr>
              <a:t>（</a:t>
            </a:r>
            <a:r>
              <a:rPr kumimoji="1" lang="en-US" altLang="zh-CN">
                <a:solidFill>
                  <a:schemeClr val="accent1"/>
                </a:solidFill>
              </a:rPr>
              <a:t>2</a:t>
            </a:r>
            <a:r>
              <a:rPr kumimoji="1" lang="zh-CN" altLang="en-US">
                <a:solidFill>
                  <a:schemeClr val="accent1"/>
                </a:solidFill>
              </a:rPr>
              <a:t>）</a:t>
            </a:r>
            <a:r>
              <a:rPr kumimoji="1" lang="zh-CN" altLang="en-US"/>
              <a:t>此关系的关系图：</a:t>
            </a:r>
            <a:endParaRPr kumimoji="1" lang="en-US" altLang="zh-CN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84213" y="3709988"/>
            <a:ext cx="7561262" cy="2527300"/>
            <a:chOff x="678" y="2160"/>
            <a:chExt cx="4763" cy="1592"/>
          </a:xfrm>
        </p:grpSpPr>
        <p:sp>
          <p:nvSpPr>
            <p:cNvPr id="12294" name="Freeform 8"/>
            <p:cNvSpPr>
              <a:spLocks noChangeAspect="1"/>
            </p:cNvSpPr>
            <p:nvPr/>
          </p:nvSpPr>
          <p:spPr bwMode="auto">
            <a:xfrm>
              <a:off x="1017" y="2524"/>
              <a:ext cx="620" cy="979"/>
            </a:xfrm>
            <a:custGeom>
              <a:avLst/>
              <a:gdLst>
                <a:gd name="T0" fmla="*/ 292 w 690"/>
                <a:gd name="T1" fmla="*/ 0 h 1060"/>
                <a:gd name="T2" fmla="*/ 195 w 690"/>
                <a:gd name="T3" fmla="*/ 338 h 1060"/>
                <a:gd name="T4" fmla="*/ 0 w 690"/>
                <a:gd name="T5" fmla="*/ 562 h 1060"/>
                <a:gd name="T6" fmla="*/ 0 60000 65536"/>
                <a:gd name="T7" fmla="*/ 0 60000 65536"/>
                <a:gd name="T8" fmla="*/ 0 60000 65536"/>
                <a:gd name="T9" fmla="*/ 0 w 690"/>
                <a:gd name="T10" fmla="*/ 0 h 1060"/>
                <a:gd name="T11" fmla="*/ 690 w 690"/>
                <a:gd name="T12" fmla="*/ 1060 h 10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0" h="1060">
                  <a:moveTo>
                    <a:pt x="690" y="0"/>
                  </a:moveTo>
                  <a:cubicBezTo>
                    <a:pt x="652" y="107"/>
                    <a:pt x="575" y="463"/>
                    <a:pt x="460" y="640"/>
                  </a:cubicBezTo>
                  <a:cubicBezTo>
                    <a:pt x="345" y="817"/>
                    <a:pt x="96" y="973"/>
                    <a:pt x="0" y="106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5" name="Freeform 9"/>
            <p:cNvSpPr>
              <a:spLocks noChangeAspect="1"/>
            </p:cNvSpPr>
            <p:nvPr/>
          </p:nvSpPr>
          <p:spPr bwMode="auto">
            <a:xfrm>
              <a:off x="969" y="2474"/>
              <a:ext cx="620" cy="979"/>
            </a:xfrm>
            <a:custGeom>
              <a:avLst/>
              <a:gdLst>
                <a:gd name="T0" fmla="*/ 0 w 690"/>
                <a:gd name="T1" fmla="*/ 562 h 1060"/>
                <a:gd name="T2" fmla="*/ 93 w 690"/>
                <a:gd name="T3" fmla="*/ 253 h 1060"/>
                <a:gd name="T4" fmla="*/ 292 w 690"/>
                <a:gd name="T5" fmla="*/ 0 h 1060"/>
                <a:gd name="T6" fmla="*/ 0 60000 65536"/>
                <a:gd name="T7" fmla="*/ 0 60000 65536"/>
                <a:gd name="T8" fmla="*/ 0 60000 65536"/>
                <a:gd name="T9" fmla="*/ 0 w 690"/>
                <a:gd name="T10" fmla="*/ 0 h 1060"/>
                <a:gd name="T11" fmla="*/ 690 w 690"/>
                <a:gd name="T12" fmla="*/ 1060 h 10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0" h="1060">
                  <a:moveTo>
                    <a:pt x="0" y="1060"/>
                  </a:moveTo>
                  <a:cubicBezTo>
                    <a:pt x="37" y="963"/>
                    <a:pt x="105" y="657"/>
                    <a:pt x="220" y="480"/>
                  </a:cubicBezTo>
                  <a:cubicBezTo>
                    <a:pt x="335" y="303"/>
                    <a:pt x="592" y="100"/>
                    <a:pt x="69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6" name="Arc 10"/>
            <p:cNvSpPr>
              <a:spLocks noChangeAspect="1"/>
            </p:cNvSpPr>
            <p:nvPr/>
          </p:nvSpPr>
          <p:spPr bwMode="auto">
            <a:xfrm rot="10800000" flipH="1">
              <a:off x="1487" y="2160"/>
              <a:ext cx="305" cy="310"/>
            </a:xfrm>
            <a:custGeom>
              <a:avLst/>
              <a:gdLst>
                <a:gd name="T0" fmla="*/ 0 w 43200"/>
                <a:gd name="T1" fmla="*/ 0 h 42644"/>
                <a:gd name="T2" fmla="*/ 0 w 43200"/>
                <a:gd name="T3" fmla="*/ 0 h 42644"/>
                <a:gd name="T4" fmla="*/ 0 w 43200"/>
                <a:gd name="T5" fmla="*/ 0 h 42644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644"/>
                <a:gd name="T11" fmla="*/ 43200 w 43200"/>
                <a:gd name="T12" fmla="*/ 42644 h 426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644" fill="none" extrusionOk="0">
                  <a:moveTo>
                    <a:pt x="26470" y="0"/>
                  </a:moveTo>
                  <a:cubicBezTo>
                    <a:pt x="36264" y="2267"/>
                    <a:pt x="43200" y="10991"/>
                    <a:pt x="43200" y="21044"/>
                  </a:cubicBezTo>
                  <a:cubicBezTo>
                    <a:pt x="43200" y="32973"/>
                    <a:pt x="33529" y="42644"/>
                    <a:pt x="21600" y="42644"/>
                  </a:cubicBezTo>
                  <a:cubicBezTo>
                    <a:pt x="9670" y="42644"/>
                    <a:pt x="0" y="32973"/>
                    <a:pt x="0" y="21044"/>
                  </a:cubicBezTo>
                  <a:cubicBezTo>
                    <a:pt x="-1" y="11450"/>
                    <a:pt x="6327" y="3006"/>
                    <a:pt x="15535" y="312"/>
                  </a:cubicBezTo>
                </a:path>
                <a:path w="43200" h="42644" stroke="0" extrusionOk="0">
                  <a:moveTo>
                    <a:pt x="26470" y="0"/>
                  </a:moveTo>
                  <a:cubicBezTo>
                    <a:pt x="36264" y="2267"/>
                    <a:pt x="43200" y="10991"/>
                    <a:pt x="43200" y="21044"/>
                  </a:cubicBezTo>
                  <a:cubicBezTo>
                    <a:pt x="43200" y="32973"/>
                    <a:pt x="33529" y="42644"/>
                    <a:pt x="21600" y="42644"/>
                  </a:cubicBezTo>
                  <a:cubicBezTo>
                    <a:pt x="9670" y="42644"/>
                    <a:pt x="0" y="32973"/>
                    <a:pt x="0" y="21044"/>
                  </a:cubicBezTo>
                  <a:cubicBezTo>
                    <a:pt x="-1" y="11450"/>
                    <a:pt x="6327" y="3006"/>
                    <a:pt x="15535" y="312"/>
                  </a:cubicBezTo>
                  <a:lnTo>
                    <a:pt x="21600" y="21044"/>
                  </a:lnTo>
                  <a:lnTo>
                    <a:pt x="2647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7" name="Arc 11"/>
            <p:cNvSpPr>
              <a:spLocks noChangeAspect="1"/>
            </p:cNvSpPr>
            <p:nvPr/>
          </p:nvSpPr>
          <p:spPr bwMode="auto">
            <a:xfrm rot="2400000" flipH="1">
              <a:off x="678" y="3401"/>
              <a:ext cx="305" cy="31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6214" y="682"/>
                  </a:moveTo>
                  <a:cubicBezTo>
                    <a:pt x="17973" y="229"/>
                    <a:pt x="1978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673"/>
                    <a:pt x="2434" y="10007"/>
                    <a:pt x="6734" y="5929"/>
                  </a:cubicBezTo>
                </a:path>
                <a:path w="43200" h="43200" stroke="0" extrusionOk="0">
                  <a:moveTo>
                    <a:pt x="16214" y="682"/>
                  </a:moveTo>
                  <a:cubicBezTo>
                    <a:pt x="17973" y="229"/>
                    <a:pt x="1978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673"/>
                    <a:pt x="2434" y="10007"/>
                    <a:pt x="6734" y="5929"/>
                  </a:cubicBezTo>
                  <a:lnTo>
                    <a:pt x="21600" y="21600"/>
                  </a:lnTo>
                  <a:lnTo>
                    <a:pt x="16214" y="682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8" name="Text Box 12"/>
            <p:cNvSpPr txBox="1">
              <a:spLocks noChangeAspect="1" noChangeArrowheads="1"/>
            </p:cNvSpPr>
            <p:nvPr/>
          </p:nvSpPr>
          <p:spPr bwMode="auto">
            <a:xfrm>
              <a:off x="1677" y="2467"/>
              <a:ext cx="2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2299" name="Text Box 13"/>
            <p:cNvSpPr txBox="1">
              <a:spLocks noChangeAspect="1" noChangeArrowheads="1"/>
            </p:cNvSpPr>
            <p:nvPr/>
          </p:nvSpPr>
          <p:spPr bwMode="auto">
            <a:xfrm>
              <a:off x="1066" y="3475"/>
              <a:ext cx="2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2300" name="Text Box 15"/>
            <p:cNvSpPr txBox="1">
              <a:spLocks noChangeAspect="1" noChangeArrowheads="1"/>
            </p:cNvSpPr>
            <p:nvPr/>
          </p:nvSpPr>
          <p:spPr bwMode="auto">
            <a:xfrm>
              <a:off x="3705" y="2728"/>
              <a:ext cx="53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</a:rPr>
                <a:t>……</a:t>
              </a:r>
              <a:endParaRPr lang="en-US" altLang="zh-CN" sz="3200">
                <a:solidFill>
                  <a:srgbClr val="FF0000"/>
                </a:solidFill>
              </a:endParaRPr>
            </a:p>
          </p:txBody>
        </p:sp>
        <p:sp>
          <p:nvSpPr>
            <p:cNvPr id="12301" name="Freeform 18"/>
            <p:cNvSpPr>
              <a:spLocks noChangeAspect="1"/>
            </p:cNvSpPr>
            <p:nvPr/>
          </p:nvSpPr>
          <p:spPr bwMode="auto">
            <a:xfrm>
              <a:off x="1874" y="2517"/>
              <a:ext cx="619" cy="980"/>
            </a:xfrm>
            <a:custGeom>
              <a:avLst/>
              <a:gdLst>
                <a:gd name="T0" fmla="*/ 290 w 690"/>
                <a:gd name="T1" fmla="*/ 0 h 1060"/>
                <a:gd name="T2" fmla="*/ 193 w 690"/>
                <a:gd name="T3" fmla="*/ 342 h 1060"/>
                <a:gd name="T4" fmla="*/ 0 w 690"/>
                <a:gd name="T5" fmla="*/ 567 h 1060"/>
                <a:gd name="T6" fmla="*/ 0 60000 65536"/>
                <a:gd name="T7" fmla="*/ 0 60000 65536"/>
                <a:gd name="T8" fmla="*/ 0 60000 65536"/>
                <a:gd name="T9" fmla="*/ 0 w 690"/>
                <a:gd name="T10" fmla="*/ 0 h 1060"/>
                <a:gd name="T11" fmla="*/ 690 w 690"/>
                <a:gd name="T12" fmla="*/ 1060 h 10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0" h="1060">
                  <a:moveTo>
                    <a:pt x="690" y="0"/>
                  </a:moveTo>
                  <a:cubicBezTo>
                    <a:pt x="652" y="107"/>
                    <a:pt x="575" y="463"/>
                    <a:pt x="460" y="640"/>
                  </a:cubicBezTo>
                  <a:cubicBezTo>
                    <a:pt x="345" y="817"/>
                    <a:pt x="96" y="973"/>
                    <a:pt x="0" y="106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2" name="Freeform 19"/>
            <p:cNvSpPr>
              <a:spLocks noChangeAspect="1"/>
            </p:cNvSpPr>
            <p:nvPr/>
          </p:nvSpPr>
          <p:spPr bwMode="auto">
            <a:xfrm>
              <a:off x="1805" y="2498"/>
              <a:ext cx="619" cy="980"/>
            </a:xfrm>
            <a:custGeom>
              <a:avLst/>
              <a:gdLst>
                <a:gd name="T0" fmla="*/ 0 w 690"/>
                <a:gd name="T1" fmla="*/ 567 h 1060"/>
                <a:gd name="T2" fmla="*/ 92 w 690"/>
                <a:gd name="T3" fmla="*/ 256 h 1060"/>
                <a:gd name="T4" fmla="*/ 290 w 690"/>
                <a:gd name="T5" fmla="*/ 0 h 1060"/>
                <a:gd name="T6" fmla="*/ 0 60000 65536"/>
                <a:gd name="T7" fmla="*/ 0 60000 65536"/>
                <a:gd name="T8" fmla="*/ 0 60000 65536"/>
                <a:gd name="T9" fmla="*/ 0 w 690"/>
                <a:gd name="T10" fmla="*/ 0 h 1060"/>
                <a:gd name="T11" fmla="*/ 690 w 690"/>
                <a:gd name="T12" fmla="*/ 1060 h 10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0" h="1060">
                  <a:moveTo>
                    <a:pt x="0" y="1060"/>
                  </a:moveTo>
                  <a:cubicBezTo>
                    <a:pt x="37" y="963"/>
                    <a:pt x="105" y="657"/>
                    <a:pt x="220" y="480"/>
                  </a:cubicBezTo>
                  <a:cubicBezTo>
                    <a:pt x="335" y="303"/>
                    <a:pt x="592" y="100"/>
                    <a:pt x="69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3" name="Arc 20"/>
            <p:cNvSpPr>
              <a:spLocks noChangeAspect="1"/>
            </p:cNvSpPr>
            <p:nvPr/>
          </p:nvSpPr>
          <p:spPr bwMode="auto">
            <a:xfrm rot="10800000" flipH="1">
              <a:off x="2332" y="2171"/>
              <a:ext cx="306" cy="310"/>
            </a:xfrm>
            <a:custGeom>
              <a:avLst/>
              <a:gdLst>
                <a:gd name="T0" fmla="*/ 0 w 43200"/>
                <a:gd name="T1" fmla="*/ 0 h 42851"/>
                <a:gd name="T2" fmla="*/ 0 w 43200"/>
                <a:gd name="T3" fmla="*/ 0 h 42851"/>
                <a:gd name="T4" fmla="*/ 0 w 43200"/>
                <a:gd name="T5" fmla="*/ 0 h 42851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851"/>
                <a:gd name="T11" fmla="*/ 43200 w 43200"/>
                <a:gd name="T12" fmla="*/ 42851 h 428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851" fill="none" extrusionOk="0">
                  <a:moveTo>
                    <a:pt x="25467" y="-1"/>
                  </a:moveTo>
                  <a:cubicBezTo>
                    <a:pt x="35736" y="1868"/>
                    <a:pt x="43200" y="10813"/>
                    <a:pt x="43200" y="21251"/>
                  </a:cubicBezTo>
                  <a:cubicBezTo>
                    <a:pt x="43200" y="33180"/>
                    <a:pt x="33529" y="42851"/>
                    <a:pt x="21600" y="42851"/>
                  </a:cubicBezTo>
                  <a:cubicBezTo>
                    <a:pt x="9670" y="42851"/>
                    <a:pt x="0" y="33180"/>
                    <a:pt x="0" y="21251"/>
                  </a:cubicBezTo>
                  <a:cubicBezTo>
                    <a:pt x="-1" y="11657"/>
                    <a:pt x="6327" y="3213"/>
                    <a:pt x="15535" y="519"/>
                  </a:cubicBezTo>
                </a:path>
                <a:path w="43200" h="42851" stroke="0" extrusionOk="0">
                  <a:moveTo>
                    <a:pt x="25467" y="-1"/>
                  </a:moveTo>
                  <a:cubicBezTo>
                    <a:pt x="35736" y="1868"/>
                    <a:pt x="43200" y="10813"/>
                    <a:pt x="43200" y="21251"/>
                  </a:cubicBezTo>
                  <a:cubicBezTo>
                    <a:pt x="43200" y="33180"/>
                    <a:pt x="33529" y="42851"/>
                    <a:pt x="21600" y="42851"/>
                  </a:cubicBezTo>
                  <a:cubicBezTo>
                    <a:pt x="9670" y="42851"/>
                    <a:pt x="0" y="33180"/>
                    <a:pt x="0" y="21251"/>
                  </a:cubicBezTo>
                  <a:cubicBezTo>
                    <a:pt x="-1" y="11657"/>
                    <a:pt x="6327" y="3213"/>
                    <a:pt x="15535" y="519"/>
                  </a:cubicBezTo>
                  <a:lnTo>
                    <a:pt x="21600" y="21251"/>
                  </a:lnTo>
                  <a:lnTo>
                    <a:pt x="25467" y="-1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4" name="Arc 21"/>
            <p:cNvSpPr>
              <a:spLocks noChangeAspect="1"/>
            </p:cNvSpPr>
            <p:nvPr/>
          </p:nvSpPr>
          <p:spPr bwMode="auto">
            <a:xfrm rot="2400000" flipH="1">
              <a:off x="1539" y="3435"/>
              <a:ext cx="306" cy="31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4844"/>
                    <a:pt x="3160" y="8477"/>
                    <a:pt x="8541" y="439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4844"/>
                    <a:pt x="3160" y="8477"/>
                    <a:pt x="8541" y="4393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5" name="Text Box 22"/>
            <p:cNvSpPr txBox="1">
              <a:spLocks noChangeAspect="1" noChangeArrowheads="1"/>
            </p:cNvSpPr>
            <p:nvPr/>
          </p:nvSpPr>
          <p:spPr bwMode="auto">
            <a:xfrm>
              <a:off x="2521" y="2467"/>
              <a:ext cx="2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306" name="Text Box 23"/>
            <p:cNvSpPr txBox="1">
              <a:spLocks noChangeAspect="1" noChangeArrowheads="1"/>
            </p:cNvSpPr>
            <p:nvPr/>
          </p:nvSpPr>
          <p:spPr bwMode="auto">
            <a:xfrm>
              <a:off x="1901" y="3475"/>
              <a:ext cx="2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12307" name="Freeform 26"/>
            <p:cNvSpPr>
              <a:spLocks noChangeAspect="1"/>
            </p:cNvSpPr>
            <p:nvPr/>
          </p:nvSpPr>
          <p:spPr bwMode="auto">
            <a:xfrm>
              <a:off x="2804" y="2541"/>
              <a:ext cx="620" cy="980"/>
            </a:xfrm>
            <a:custGeom>
              <a:avLst/>
              <a:gdLst>
                <a:gd name="T0" fmla="*/ 292 w 690"/>
                <a:gd name="T1" fmla="*/ 0 h 1060"/>
                <a:gd name="T2" fmla="*/ 195 w 690"/>
                <a:gd name="T3" fmla="*/ 342 h 1060"/>
                <a:gd name="T4" fmla="*/ 0 w 690"/>
                <a:gd name="T5" fmla="*/ 567 h 1060"/>
                <a:gd name="T6" fmla="*/ 0 60000 65536"/>
                <a:gd name="T7" fmla="*/ 0 60000 65536"/>
                <a:gd name="T8" fmla="*/ 0 60000 65536"/>
                <a:gd name="T9" fmla="*/ 0 w 690"/>
                <a:gd name="T10" fmla="*/ 0 h 1060"/>
                <a:gd name="T11" fmla="*/ 690 w 690"/>
                <a:gd name="T12" fmla="*/ 1060 h 10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0" h="1060">
                  <a:moveTo>
                    <a:pt x="690" y="0"/>
                  </a:moveTo>
                  <a:cubicBezTo>
                    <a:pt x="652" y="107"/>
                    <a:pt x="575" y="463"/>
                    <a:pt x="460" y="640"/>
                  </a:cubicBezTo>
                  <a:cubicBezTo>
                    <a:pt x="345" y="817"/>
                    <a:pt x="96" y="973"/>
                    <a:pt x="0" y="106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8" name="Freeform 27"/>
            <p:cNvSpPr>
              <a:spLocks noChangeAspect="1"/>
            </p:cNvSpPr>
            <p:nvPr/>
          </p:nvSpPr>
          <p:spPr bwMode="auto">
            <a:xfrm>
              <a:off x="2738" y="2500"/>
              <a:ext cx="620" cy="979"/>
            </a:xfrm>
            <a:custGeom>
              <a:avLst/>
              <a:gdLst>
                <a:gd name="T0" fmla="*/ 0 w 690"/>
                <a:gd name="T1" fmla="*/ 562 h 1060"/>
                <a:gd name="T2" fmla="*/ 93 w 690"/>
                <a:gd name="T3" fmla="*/ 253 h 1060"/>
                <a:gd name="T4" fmla="*/ 292 w 690"/>
                <a:gd name="T5" fmla="*/ 0 h 1060"/>
                <a:gd name="T6" fmla="*/ 0 60000 65536"/>
                <a:gd name="T7" fmla="*/ 0 60000 65536"/>
                <a:gd name="T8" fmla="*/ 0 60000 65536"/>
                <a:gd name="T9" fmla="*/ 0 w 690"/>
                <a:gd name="T10" fmla="*/ 0 h 1060"/>
                <a:gd name="T11" fmla="*/ 690 w 690"/>
                <a:gd name="T12" fmla="*/ 1060 h 10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0" h="1060">
                  <a:moveTo>
                    <a:pt x="0" y="1060"/>
                  </a:moveTo>
                  <a:cubicBezTo>
                    <a:pt x="37" y="963"/>
                    <a:pt x="105" y="657"/>
                    <a:pt x="220" y="480"/>
                  </a:cubicBezTo>
                  <a:cubicBezTo>
                    <a:pt x="335" y="303"/>
                    <a:pt x="592" y="100"/>
                    <a:pt x="69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9" name="Arc 28"/>
            <p:cNvSpPr>
              <a:spLocks noChangeAspect="1"/>
            </p:cNvSpPr>
            <p:nvPr/>
          </p:nvSpPr>
          <p:spPr bwMode="auto">
            <a:xfrm rot="10800000" flipH="1">
              <a:off x="3256" y="2180"/>
              <a:ext cx="305" cy="312"/>
            </a:xfrm>
            <a:custGeom>
              <a:avLst/>
              <a:gdLst>
                <a:gd name="T0" fmla="*/ 0 w 43200"/>
                <a:gd name="T1" fmla="*/ 0 h 42927"/>
                <a:gd name="T2" fmla="*/ 0 w 43200"/>
                <a:gd name="T3" fmla="*/ 0 h 42927"/>
                <a:gd name="T4" fmla="*/ 0 w 43200"/>
                <a:gd name="T5" fmla="*/ 0 h 42927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927"/>
                <a:gd name="T11" fmla="*/ 43200 w 43200"/>
                <a:gd name="T12" fmla="*/ 42927 h 429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927" fill="none" extrusionOk="0">
                  <a:moveTo>
                    <a:pt x="25025" y="0"/>
                  </a:moveTo>
                  <a:cubicBezTo>
                    <a:pt x="35498" y="1682"/>
                    <a:pt x="43200" y="10720"/>
                    <a:pt x="43200" y="21327"/>
                  </a:cubicBezTo>
                  <a:cubicBezTo>
                    <a:pt x="43200" y="33256"/>
                    <a:pt x="33529" y="42927"/>
                    <a:pt x="21600" y="42927"/>
                  </a:cubicBezTo>
                  <a:cubicBezTo>
                    <a:pt x="9670" y="42927"/>
                    <a:pt x="0" y="33256"/>
                    <a:pt x="0" y="21327"/>
                  </a:cubicBezTo>
                  <a:cubicBezTo>
                    <a:pt x="-1" y="11733"/>
                    <a:pt x="6327" y="3289"/>
                    <a:pt x="15535" y="595"/>
                  </a:cubicBezTo>
                </a:path>
                <a:path w="43200" h="42927" stroke="0" extrusionOk="0">
                  <a:moveTo>
                    <a:pt x="25025" y="0"/>
                  </a:moveTo>
                  <a:cubicBezTo>
                    <a:pt x="35498" y="1682"/>
                    <a:pt x="43200" y="10720"/>
                    <a:pt x="43200" y="21327"/>
                  </a:cubicBezTo>
                  <a:cubicBezTo>
                    <a:pt x="43200" y="33256"/>
                    <a:pt x="33529" y="42927"/>
                    <a:pt x="21600" y="42927"/>
                  </a:cubicBezTo>
                  <a:cubicBezTo>
                    <a:pt x="9670" y="42927"/>
                    <a:pt x="0" y="33256"/>
                    <a:pt x="0" y="21327"/>
                  </a:cubicBezTo>
                  <a:cubicBezTo>
                    <a:pt x="-1" y="11733"/>
                    <a:pt x="6327" y="3289"/>
                    <a:pt x="15535" y="595"/>
                  </a:cubicBezTo>
                  <a:lnTo>
                    <a:pt x="21600" y="21327"/>
                  </a:lnTo>
                  <a:lnTo>
                    <a:pt x="25025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0" name="Arc 29"/>
            <p:cNvSpPr>
              <a:spLocks noChangeAspect="1"/>
            </p:cNvSpPr>
            <p:nvPr/>
          </p:nvSpPr>
          <p:spPr bwMode="auto">
            <a:xfrm rot="2400000" flipH="1">
              <a:off x="2472" y="3429"/>
              <a:ext cx="305" cy="313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625"/>
                    <a:pt x="2474" y="9918"/>
                    <a:pt x="6835" y="5834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625"/>
                    <a:pt x="2474" y="9918"/>
                    <a:pt x="6835" y="583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1" name="Text Box 30"/>
            <p:cNvSpPr txBox="1">
              <a:spLocks noChangeAspect="1" noChangeArrowheads="1"/>
            </p:cNvSpPr>
            <p:nvPr/>
          </p:nvSpPr>
          <p:spPr bwMode="auto">
            <a:xfrm>
              <a:off x="3445" y="2467"/>
              <a:ext cx="2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312" name="Text Box 31"/>
            <p:cNvSpPr txBox="1">
              <a:spLocks noChangeAspect="1" noChangeArrowheads="1"/>
            </p:cNvSpPr>
            <p:nvPr/>
          </p:nvSpPr>
          <p:spPr bwMode="auto">
            <a:xfrm>
              <a:off x="2808" y="3475"/>
              <a:ext cx="2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12313" name="Freeform 34"/>
            <p:cNvSpPr>
              <a:spLocks noChangeAspect="1"/>
            </p:cNvSpPr>
            <p:nvPr/>
          </p:nvSpPr>
          <p:spPr bwMode="auto">
            <a:xfrm>
              <a:off x="4605" y="2535"/>
              <a:ext cx="620" cy="980"/>
            </a:xfrm>
            <a:custGeom>
              <a:avLst/>
              <a:gdLst>
                <a:gd name="T0" fmla="*/ 292 w 690"/>
                <a:gd name="T1" fmla="*/ 0 h 1060"/>
                <a:gd name="T2" fmla="*/ 195 w 690"/>
                <a:gd name="T3" fmla="*/ 342 h 1060"/>
                <a:gd name="T4" fmla="*/ 0 w 690"/>
                <a:gd name="T5" fmla="*/ 567 h 1060"/>
                <a:gd name="T6" fmla="*/ 0 60000 65536"/>
                <a:gd name="T7" fmla="*/ 0 60000 65536"/>
                <a:gd name="T8" fmla="*/ 0 60000 65536"/>
                <a:gd name="T9" fmla="*/ 0 w 690"/>
                <a:gd name="T10" fmla="*/ 0 h 1060"/>
                <a:gd name="T11" fmla="*/ 690 w 690"/>
                <a:gd name="T12" fmla="*/ 1060 h 10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0" h="1060">
                  <a:moveTo>
                    <a:pt x="690" y="0"/>
                  </a:moveTo>
                  <a:cubicBezTo>
                    <a:pt x="652" y="107"/>
                    <a:pt x="575" y="463"/>
                    <a:pt x="460" y="640"/>
                  </a:cubicBezTo>
                  <a:cubicBezTo>
                    <a:pt x="345" y="817"/>
                    <a:pt x="96" y="973"/>
                    <a:pt x="0" y="106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4" name="Freeform 35"/>
            <p:cNvSpPr>
              <a:spLocks noChangeAspect="1"/>
            </p:cNvSpPr>
            <p:nvPr/>
          </p:nvSpPr>
          <p:spPr bwMode="auto">
            <a:xfrm>
              <a:off x="4537" y="2517"/>
              <a:ext cx="620" cy="980"/>
            </a:xfrm>
            <a:custGeom>
              <a:avLst/>
              <a:gdLst>
                <a:gd name="T0" fmla="*/ 0 w 690"/>
                <a:gd name="T1" fmla="*/ 567 h 1060"/>
                <a:gd name="T2" fmla="*/ 93 w 690"/>
                <a:gd name="T3" fmla="*/ 256 h 1060"/>
                <a:gd name="T4" fmla="*/ 292 w 690"/>
                <a:gd name="T5" fmla="*/ 0 h 1060"/>
                <a:gd name="T6" fmla="*/ 0 60000 65536"/>
                <a:gd name="T7" fmla="*/ 0 60000 65536"/>
                <a:gd name="T8" fmla="*/ 0 60000 65536"/>
                <a:gd name="T9" fmla="*/ 0 w 690"/>
                <a:gd name="T10" fmla="*/ 0 h 1060"/>
                <a:gd name="T11" fmla="*/ 690 w 690"/>
                <a:gd name="T12" fmla="*/ 1060 h 10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0" h="1060">
                  <a:moveTo>
                    <a:pt x="0" y="1060"/>
                  </a:moveTo>
                  <a:cubicBezTo>
                    <a:pt x="37" y="963"/>
                    <a:pt x="105" y="657"/>
                    <a:pt x="220" y="480"/>
                  </a:cubicBezTo>
                  <a:cubicBezTo>
                    <a:pt x="335" y="303"/>
                    <a:pt x="592" y="100"/>
                    <a:pt x="69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5" name="Arc 36"/>
            <p:cNvSpPr>
              <a:spLocks noChangeAspect="1"/>
            </p:cNvSpPr>
            <p:nvPr/>
          </p:nvSpPr>
          <p:spPr bwMode="auto">
            <a:xfrm rot="10800000" flipH="1">
              <a:off x="5052" y="2189"/>
              <a:ext cx="305" cy="308"/>
            </a:xfrm>
            <a:custGeom>
              <a:avLst/>
              <a:gdLst>
                <a:gd name="T0" fmla="*/ 0 w 43200"/>
                <a:gd name="T1" fmla="*/ 0 h 42451"/>
                <a:gd name="T2" fmla="*/ 0 w 43200"/>
                <a:gd name="T3" fmla="*/ 0 h 42451"/>
                <a:gd name="T4" fmla="*/ 0 w 43200"/>
                <a:gd name="T5" fmla="*/ 0 h 42451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451"/>
                <a:gd name="T11" fmla="*/ 43200 w 43200"/>
                <a:gd name="T12" fmla="*/ 42451 h 424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451" fill="none" extrusionOk="0">
                  <a:moveTo>
                    <a:pt x="27238" y="-1"/>
                  </a:moveTo>
                  <a:cubicBezTo>
                    <a:pt x="36657" y="2546"/>
                    <a:pt x="43200" y="11093"/>
                    <a:pt x="43200" y="20851"/>
                  </a:cubicBezTo>
                  <a:cubicBezTo>
                    <a:pt x="43200" y="32780"/>
                    <a:pt x="33529" y="42451"/>
                    <a:pt x="21600" y="42451"/>
                  </a:cubicBezTo>
                  <a:cubicBezTo>
                    <a:pt x="9670" y="42451"/>
                    <a:pt x="0" y="32780"/>
                    <a:pt x="0" y="20851"/>
                  </a:cubicBezTo>
                  <a:cubicBezTo>
                    <a:pt x="-1" y="11257"/>
                    <a:pt x="6327" y="2813"/>
                    <a:pt x="15535" y="119"/>
                  </a:cubicBezTo>
                </a:path>
                <a:path w="43200" h="42451" stroke="0" extrusionOk="0">
                  <a:moveTo>
                    <a:pt x="27238" y="-1"/>
                  </a:moveTo>
                  <a:cubicBezTo>
                    <a:pt x="36657" y="2546"/>
                    <a:pt x="43200" y="11093"/>
                    <a:pt x="43200" y="20851"/>
                  </a:cubicBezTo>
                  <a:cubicBezTo>
                    <a:pt x="43200" y="32780"/>
                    <a:pt x="33529" y="42451"/>
                    <a:pt x="21600" y="42451"/>
                  </a:cubicBezTo>
                  <a:cubicBezTo>
                    <a:pt x="9670" y="42451"/>
                    <a:pt x="0" y="32780"/>
                    <a:pt x="0" y="20851"/>
                  </a:cubicBezTo>
                  <a:cubicBezTo>
                    <a:pt x="-1" y="11257"/>
                    <a:pt x="6327" y="2813"/>
                    <a:pt x="15535" y="119"/>
                  </a:cubicBezTo>
                  <a:lnTo>
                    <a:pt x="21600" y="20851"/>
                  </a:lnTo>
                  <a:lnTo>
                    <a:pt x="27238" y="-1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6" name="Arc 37"/>
            <p:cNvSpPr>
              <a:spLocks noChangeAspect="1"/>
            </p:cNvSpPr>
            <p:nvPr/>
          </p:nvSpPr>
          <p:spPr bwMode="auto">
            <a:xfrm rot="2400000" flipH="1">
              <a:off x="4268" y="3438"/>
              <a:ext cx="305" cy="31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481"/>
                    <a:pt x="2594" y="9650"/>
                    <a:pt x="7140" y="5554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481"/>
                    <a:pt x="2594" y="9650"/>
                    <a:pt x="7140" y="555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7" name="Text Box 38"/>
            <p:cNvSpPr txBox="1">
              <a:spLocks noChangeAspect="1" noChangeArrowheads="1"/>
            </p:cNvSpPr>
            <p:nvPr/>
          </p:nvSpPr>
          <p:spPr bwMode="auto">
            <a:xfrm>
              <a:off x="5233" y="2467"/>
              <a:ext cx="2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2318" name="Text Box 39"/>
            <p:cNvSpPr txBox="1">
              <a:spLocks noChangeAspect="1" noChangeArrowheads="1"/>
            </p:cNvSpPr>
            <p:nvPr/>
          </p:nvSpPr>
          <p:spPr bwMode="auto">
            <a:xfrm>
              <a:off x="4668" y="3475"/>
              <a:ext cx="2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23</a:t>
              </a:r>
            </a:p>
          </p:txBody>
        </p:sp>
        <p:sp>
          <p:nvSpPr>
            <p:cNvPr id="12319" name="Oval 6"/>
            <p:cNvSpPr>
              <a:spLocks noChangeAspect="1" noChangeArrowheads="1"/>
            </p:cNvSpPr>
            <p:nvPr/>
          </p:nvSpPr>
          <p:spPr bwMode="auto">
            <a:xfrm>
              <a:off x="1591" y="2439"/>
              <a:ext cx="91" cy="96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2320" name="Oval 7"/>
            <p:cNvSpPr>
              <a:spLocks noChangeAspect="1" noChangeArrowheads="1"/>
            </p:cNvSpPr>
            <p:nvPr/>
          </p:nvSpPr>
          <p:spPr bwMode="auto">
            <a:xfrm>
              <a:off x="945" y="3449"/>
              <a:ext cx="91" cy="93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2321" name="Oval 17"/>
            <p:cNvSpPr>
              <a:spLocks noChangeAspect="1" noChangeArrowheads="1"/>
            </p:cNvSpPr>
            <p:nvPr/>
          </p:nvSpPr>
          <p:spPr bwMode="auto">
            <a:xfrm>
              <a:off x="1788" y="3459"/>
              <a:ext cx="91" cy="93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2322" name="Oval 24"/>
            <p:cNvSpPr>
              <a:spLocks noChangeAspect="1" noChangeArrowheads="1"/>
            </p:cNvSpPr>
            <p:nvPr/>
          </p:nvSpPr>
          <p:spPr bwMode="auto">
            <a:xfrm>
              <a:off x="3360" y="2459"/>
              <a:ext cx="91" cy="93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2323" name="Oval 25"/>
            <p:cNvSpPr>
              <a:spLocks noChangeAspect="1" noChangeArrowheads="1"/>
            </p:cNvSpPr>
            <p:nvPr/>
          </p:nvSpPr>
          <p:spPr bwMode="auto">
            <a:xfrm>
              <a:off x="2714" y="3467"/>
              <a:ext cx="91" cy="93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2324" name="Oval 32"/>
            <p:cNvSpPr>
              <a:spLocks noChangeAspect="1" noChangeArrowheads="1"/>
            </p:cNvSpPr>
            <p:nvPr/>
          </p:nvSpPr>
          <p:spPr bwMode="auto">
            <a:xfrm>
              <a:off x="5156" y="2468"/>
              <a:ext cx="91" cy="93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2325" name="Oval 33"/>
            <p:cNvSpPr>
              <a:spLocks noChangeAspect="1" noChangeArrowheads="1"/>
            </p:cNvSpPr>
            <p:nvPr/>
          </p:nvSpPr>
          <p:spPr bwMode="auto">
            <a:xfrm>
              <a:off x="4510" y="3477"/>
              <a:ext cx="91" cy="93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2326" name="Oval 16"/>
            <p:cNvSpPr>
              <a:spLocks noChangeAspect="1" noChangeArrowheads="1"/>
            </p:cNvSpPr>
            <p:nvPr/>
          </p:nvSpPr>
          <p:spPr bwMode="auto">
            <a:xfrm>
              <a:off x="2436" y="2449"/>
              <a:ext cx="91" cy="93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7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7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7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7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220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EDC18F2-AF1B-4A7A-877A-B73044CE26D9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7.3.13 </a:t>
            </a:r>
            <a:r>
              <a:rPr lang="zh-CN" altLang="en-US" smtClean="0"/>
              <a:t>解</a:t>
            </a:r>
          </a:p>
        </p:txBody>
      </p:sp>
      <p:sp>
        <p:nvSpPr>
          <p:cNvPr id="174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3509962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 smtClean="0">
                <a:solidFill>
                  <a:srgbClr val="FF0000"/>
                </a:solidFill>
              </a:rPr>
              <a:t>&lt;A,≤&gt;</a:t>
            </a:r>
            <a:r>
              <a:rPr lang="zh-CN" altLang="en-US" smtClean="0">
                <a:solidFill>
                  <a:srgbClr val="FF0000"/>
                </a:solidFill>
              </a:rPr>
              <a:t>是全序集，</a:t>
            </a:r>
            <a:r>
              <a:rPr lang="zh-CN" altLang="en-US" smtClean="0"/>
              <a:t>其哈斯图见图</a:t>
            </a:r>
            <a:r>
              <a:rPr lang="en-US" altLang="zh-CN" smtClean="0"/>
              <a:t>(a)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 smtClean="0">
                <a:solidFill>
                  <a:srgbClr val="0000CC"/>
                </a:solidFill>
              </a:rPr>
              <a:t>&lt;R,≤&gt;</a:t>
            </a:r>
            <a:r>
              <a:rPr lang="zh-CN" altLang="en-US" smtClean="0">
                <a:solidFill>
                  <a:srgbClr val="0000CC"/>
                </a:solidFill>
              </a:rPr>
              <a:t>是全序集</a:t>
            </a:r>
            <a:r>
              <a:rPr lang="zh-CN" altLang="en-US" smtClean="0"/>
              <a:t>，其哈斯图是数轴，见图</a:t>
            </a:r>
            <a:r>
              <a:rPr lang="en-US" altLang="zh-CN" smtClean="0"/>
              <a:t>(b)</a:t>
            </a:r>
            <a:r>
              <a:rPr lang="zh-CN" altLang="en-US" smtClean="0"/>
              <a:t>，其中</a:t>
            </a:r>
            <a:r>
              <a:rPr lang="en-US" altLang="zh-CN" smtClean="0"/>
              <a:t>x,y,z∈R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FF0000"/>
                </a:solidFill>
              </a:rPr>
              <a:t>不是全序关系；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当</a:t>
            </a:r>
            <a:r>
              <a:rPr lang="en-US" altLang="zh-CN" smtClean="0">
                <a:solidFill>
                  <a:srgbClr val="0000CC"/>
                </a:solidFill>
              </a:rPr>
              <a:t>|A|&lt;2</a:t>
            </a:r>
            <a:r>
              <a:rPr lang="zh-CN" altLang="en-US" smtClean="0">
                <a:solidFill>
                  <a:srgbClr val="0000CC"/>
                </a:solidFill>
              </a:rPr>
              <a:t>时，</a:t>
            </a:r>
            <a:r>
              <a:rPr lang="en-US" altLang="zh-CN" smtClean="0"/>
              <a:t>P(A)</a:t>
            </a:r>
            <a:r>
              <a:rPr lang="zh-CN" altLang="en-US" smtClean="0"/>
              <a:t>上定义的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zh-CN" noProof="1" smtClean="0">
                <a:solidFill>
                  <a:srgbClr val="0000FF"/>
                </a:solidFill>
                <a:sym typeface="Symbol" panose="05050102010706020507" pitchFamily="18" charset="2"/>
              </a:rPr>
              <a:t>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是全序关系，</a:t>
            </a:r>
            <a:r>
              <a:rPr lang="en-US" altLang="zh-CN" smtClean="0"/>
              <a:t>&lt;P(A),</a:t>
            </a:r>
            <a:r>
              <a:rPr lang="en-US" altLang="zh-CN" noProof="1" smtClean="0">
                <a:solidFill>
                  <a:srgbClr val="0000FF"/>
                </a:solidFill>
                <a:sym typeface="Symbol" panose="05050102010706020507" pitchFamily="18" charset="2"/>
              </a:rPr>
              <a:t></a:t>
            </a:r>
            <a:r>
              <a:rPr lang="en-US" altLang="zh-CN" smtClean="0"/>
              <a:t>&gt;</a:t>
            </a:r>
            <a:r>
              <a:rPr lang="zh-CN" altLang="en-US" smtClean="0"/>
              <a:t>是全序集，其哈斯图见图</a:t>
            </a:r>
            <a:r>
              <a:rPr lang="en-US" altLang="zh-CN" smtClean="0"/>
              <a:t>(c)</a:t>
            </a:r>
            <a:r>
              <a:rPr lang="zh-CN" altLang="en-US" smtClean="0"/>
              <a:t>；当</a:t>
            </a:r>
            <a:r>
              <a:rPr lang="en-US" altLang="zh-CN" smtClean="0">
                <a:solidFill>
                  <a:srgbClr val="0000CC"/>
                </a:solidFill>
              </a:rPr>
              <a:t>|A|≥2</a:t>
            </a:r>
            <a:r>
              <a:rPr lang="zh-CN" altLang="en-US" smtClean="0">
                <a:solidFill>
                  <a:srgbClr val="0000CC"/>
                </a:solidFill>
              </a:rPr>
              <a:t>，</a:t>
            </a:r>
            <a:r>
              <a:rPr lang="zh-CN" altLang="en-US" smtClean="0"/>
              <a:t>则</a:t>
            </a:r>
            <a:r>
              <a:rPr lang="en-US" altLang="zh-CN" smtClean="0"/>
              <a:t>&lt;P(A),</a:t>
            </a:r>
            <a:r>
              <a:rPr lang="en-US" altLang="zh-CN" noProof="1" smtClean="0">
                <a:solidFill>
                  <a:srgbClr val="0000FF"/>
                </a:solidFill>
                <a:sym typeface="Symbol" panose="05050102010706020507" pitchFamily="18" charset="2"/>
              </a:rPr>
              <a:t></a:t>
            </a:r>
            <a:r>
              <a:rPr lang="en-US" altLang="zh-CN" smtClean="0"/>
              <a:t>&gt;</a:t>
            </a:r>
            <a:r>
              <a:rPr lang="zh-CN" altLang="en-US" smtClean="0"/>
              <a:t>不是全序集。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372225" y="4724400"/>
            <a:ext cx="1633538" cy="1811338"/>
            <a:chOff x="2691" y="1612"/>
            <a:chExt cx="1029" cy="1141"/>
          </a:xfrm>
        </p:grpSpPr>
        <p:sp>
          <p:nvSpPr>
            <p:cNvPr id="87064" name="Text Box 32"/>
            <p:cNvSpPr txBox="1">
              <a:spLocks noChangeArrowheads="1"/>
            </p:cNvSpPr>
            <p:nvPr/>
          </p:nvSpPr>
          <p:spPr bwMode="auto">
            <a:xfrm>
              <a:off x="2691" y="1979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Φ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87065" name="Text Box 33"/>
            <p:cNvSpPr txBox="1">
              <a:spLocks noChangeArrowheads="1"/>
            </p:cNvSpPr>
            <p:nvPr/>
          </p:nvSpPr>
          <p:spPr bwMode="auto">
            <a:xfrm>
              <a:off x="3435" y="2202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Φ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87066" name="Text Box 34"/>
            <p:cNvSpPr txBox="1">
              <a:spLocks noChangeArrowheads="1"/>
            </p:cNvSpPr>
            <p:nvPr/>
          </p:nvSpPr>
          <p:spPr bwMode="auto">
            <a:xfrm>
              <a:off x="3435" y="1612"/>
              <a:ext cx="2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{a}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87067" name="Freeform 35"/>
            <p:cNvSpPr>
              <a:spLocks/>
            </p:cNvSpPr>
            <p:nvPr/>
          </p:nvSpPr>
          <p:spPr bwMode="auto">
            <a:xfrm>
              <a:off x="3385" y="1774"/>
              <a:ext cx="1" cy="465"/>
            </a:xfrm>
            <a:custGeom>
              <a:avLst/>
              <a:gdLst>
                <a:gd name="T0" fmla="*/ 0 w 1"/>
                <a:gd name="T1" fmla="*/ 0 h 550"/>
                <a:gd name="T2" fmla="*/ 0 w 1"/>
                <a:gd name="T3" fmla="*/ 144 h 550"/>
                <a:gd name="T4" fmla="*/ 0 60000 65536"/>
                <a:gd name="T5" fmla="*/ 0 60000 65536"/>
                <a:gd name="T6" fmla="*/ 0 w 1"/>
                <a:gd name="T7" fmla="*/ 0 h 550"/>
                <a:gd name="T8" fmla="*/ 1 w 1"/>
                <a:gd name="T9" fmla="*/ 550 h 5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50">
                  <a:moveTo>
                    <a:pt x="0" y="0"/>
                  </a:moveTo>
                  <a:lnTo>
                    <a:pt x="0" y="55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68" name="Oval 36"/>
            <p:cNvSpPr>
              <a:spLocks noChangeArrowheads="1"/>
            </p:cNvSpPr>
            <p:nvPr/>
          </p:nvSpPr>
          <p:spPr bwMode="auto">
            <a:xfrm>
              <a:off x="2759" y="2227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7069" name="Oval 37"/>
            <p:cNvSpPr>
              <a:spLocks noChangeArrowheads="1"/>
            </p:cNvSpPr>
            <p:nvPr/>
          </p:nvSpPr>
          <p:spPr bwMode="auto">
            <a:xfrm>
              <a:off x="3340" y="1724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7070" name="Oval 38"/>
            <p:cNvSpPr>
              <a:spLocks noChangeArrowheads="1"/>
            </p:cNvSpPr>
            <p:nvPr/>
          </p:nvSpPr>
          <p:spPr bwMode="auto">
            <a:xfrm>
              <a:off x="3340" y="2227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7071" name="Text Box 39"/>
            <p:cNvSpPr txBox="1">
              <a:spLocks noChangeArrowheads="1"/>
            </p:cNvSpPr>
            <p:nvPr/>
          </p:nvSpPr>
          <p:spPr bwMode="auto">
            <a:xfrm>
              <a:off x="2917" y="2523"/>
              <a:ext cx="3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(c)</a:t>
              </a:r>
              <a:endParaRPr lang="en-US" altLang="zh-CN" sz="2400" b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195513" y="3919538"/>
            <a:ext cx="595312" cy="2616200"/>
            <a:chOff x="1008" y="1286"/>
            <a:chExt cx="375" cy="1648"/>
          </a:xfrm>
        </p:grpSpPr>
        <p:sp>
          <p:nvSpPr>
            <p:cNvPr id="87056" name="Freeform 41"/>
            <p:cNvSpPr>
              <a:spLocks/>
            </p:cNvSpPr>
            <p:nvPr/>
          </p:nvSpPr>
          <p:spPr bwMode="auto">
            <a:xfrm>
              <a:off x="1230" y="1426"/>
              <a:ext cx="0" cy="986"/>
            </a:xfrm>
            <a:custGeom>
              <a:avLst/>
              <a:gdLst>
                <a:gd name="T0" fmla="*/ 0 w 1"/>
                <a:gd name="T1" fmla="*/ 0 h 1170"/>
                <a:gd name="T2" fmla="*/ 0 w 1"/>
                <a:gd name="T3" fmla="*/ 297 h 1170"/>
                <a:gd name="T4" fmla="*/ 0 60000 65536"/>
                <a:gd name="T5" fmla="*/ 0 60000 65536"/>
                <a:gd name="T6" fmla="*/ 0 w 1"/>
                <a:gd name="T7" fmla="*/ 0 h 1170"/>
                <a:gd name="T8" fmla="*/ 0 w 1"/>
                <a:gd name="T9" fmla="*/ 1170 h 1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70">
                  <a:moveTo>
                    <a:pt x="0" y="0"/>
                  </a:moveTo>
                  <a:lnTo>
                    <a:pt x="0" y="117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57" name="Text Box 42"/>
            <p:cNvSpPr txBox="1">
              <a:spLocks noChangeArrowheads="1"/>
            </p:cNvSpPr>
            <p:nvPr/>
          </p:nvSpPr>
          <p:spPr bwMode="auto">
            <a:xfrm>
              <a:off x="1008" y="2322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a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87058" name="Text Box 43"/>
            <p:cNvSpPr txBox="1">
              <a:spLocks noChangeArrowheads="1"/>
            </p:cNvSpPr>
            <p:nvPr/>
          </p:nvSpPr>
          <p:spPr bwMode="auto">
            <a:xfrm>
              <a:off x="1008" y="1795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b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87059" name="Text Box 44"/>
            <p:cNvSpPr txBox="1">
              <a:spLocks noChangeArrowheads="1"/>
            </p:cNvSpPr>
            <p:nvPr/>
          </p:nvSpPr>
          <p:spPr bwMode="auto">
            <a:xfrm>
              <a:off x="1008" y="1286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c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87060" name="Text Box 45"/>
            <p:cNvSpPr txBox="1">
              <a:spLocks noChangeArrowheads="1"/>
            </p:cNvSpPr>
            <p:nvPr/>
          </p:nvSpPr>
          <p:spPr bwMode="auto">
            <a:xfrm>
              <a:off x="1077" y="2704"/>
              <a:ext cx="30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(a)</a:t>
              </a:r>
              <a:endParaRPr lang="en-US" altLang="zh-CN" sz="2400" b="0">
                <a:solidFill>
                  <a:srgbClr val="FF0000"/>
                </a:solidFill>
              </a:endParaRPr>
            </a:p>
          </p:txBody>
        </p:sp>
        <p:sp>
          <p:nvSpPr>
            <p:cNvPr id="87061" name="Oval 46"/>
            <p:cNvSpPr>
              <a:spLocks noChangeArrowheads="1"/>
            </p:cNvSpPr>
            <p:nvPr/>
          </p:nvSpPr>
          <p:spPr bwMode="auto">
            <a:xfrm>
              <a:off x="1185" y="1384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7062" name="Oval 47"/>
            <p:cNvSpPr>
              <a:spLocks noChangeArrowheads="1"/>
            </p:cNvSpPr>
            <p:nvPr/>
          </p:nvSpPr>
          <p:spPr bwMode="auto">
            <a:xfrm>
              <a:off x="1185" y="1895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7063" name="Oval 48"/>
            <p:cNvSpPr>
              <a:spLocks noChangeArrowheads="1"/>
            </p:cNvSpPr>
            <p:nvPr/>
          </p:nvSpPr>
          <p:spPr bwMode="auto">
            <a:xfrm>
              <a:off x="1185" y="2406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292600" y="3268663"/>
            <a:ext cx="576263" cy="3267075"/>
            <a:chOff x="1882" y="1117"/>
            <a:chExt cx="363" cy="2058"/>
          </a:xfrm>
        </p:grpSpPr>
        <p:sp>
          <p:nvSpPr>
            <p:cNvPr id="87048" name="Freeform 50"/>
            <p:cNvSpPr>
              <a:spLocks/>
            </p:cNvSpPr>
            <p:nvPr/>
          </p:nvSpPr>
          <p:spPr bwMode="auto">
            <a:xfrm>
              <a:off x="2083" y="1117"/>
              <a:ext cx="8" cy="1770"/>
            </a:xfrm>
            <a:custGeom>
              <a:avLst/>
              <a:gdLst>
                <a:gd name="T0" fmla="*/ 0 w 10"/>
                <a:gd name="T1" fmla="*/ 0 h 2100"/>
                <a:gd name="T2" fmla="*/ 2 w 10"/>
                <a:gd name="T3" fmla="*/ 535 h 2100"/>
                <a:gd name="T4" fmla="*/ 0 60000 65536"/>
                <a:gd name="T5" fmla="*/ 0 60000 65536"/>
                <a:gd name="T6" fmla="*/ 0 w 10"/>
                <a:gd name="T7" fmla="*/ 0 h 2100"/>
                <a:gd name="T8" fmla="*/ 10 w 10"/>
                <a:gd name="T9" fmla="*/ 2100 h 21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" h="2100">
                  <a:moveTo>
                    <a:pt x="0" y="0"/>
                  </a:moveTo>
                  <a:lnTo>
                    <a:pt x="10" y="21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49" name="Text Box 51"/>
            <p:cNvSpPr txBox="1">
              <a:spLocks noChangeArrowheads="1"/>
            </p:cNvSpPr>
            <p:nvPr/>
          </p:nvSpPr>
          <p:spPr bwMode="auto">
            <a:xfrm>
              <a:off x="1882" y="2362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x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87050" name="Text Box 52"/>
            <p:cNvSpPr txBox="1">
              <a:spLocks noChangeArrowheads="1"/>
            </p:cNvSpPr>
            <p:nvPr/>
          </p:nvSpPr>
          <p:spPr bwMode="auto">
            <a:xfrm>
              <a:off x="1882" y="1836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y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87051" name="Text Box 53"/>
            <p:cNvSpPr txBox="1">
              <a:spLocks noChangeArrowheads="1"/>
            </p:cNvSpPr>
            <p:nvPr/>
          </p:nvSpPr>
          <p:spPr bwMode="auto">
            <a:xfrm>
              <a:off x="1882" y="1344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a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87052" name="Oval 54"/>
            <p:cNvSpPr>
              <a:spLocks noChangeArrowheads="1"/>
            </p:cNvSpPr>
            <p:nvPr/>
          </p:nvSpPr>
          <p:spPr bwMode="auto">
            <a:xfrm>
              <a:off x="2041" y="1957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7053" name="Oval 55"/>
            <p:cNvSpPr>
              <a:spLocks noChangeArrowheads="1"/>
            </p:cNvSpPr>
            <p:nvPr/>
          </p:nvSpPr>
          <p:spPr bwMode="auto">
            <a:xfrm>
              <a:off x="2041" y="2468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7054" name="Oval 56"/>
            <p:cNvSpPr>
              <a:spLocks noChangeArrowheads="1"/>
            </p:cNvSpPr>
            <p:nvPr/>
          </p:nvSpPr>
          <p:spPr bwMode="auto">
            <a:xfrm>
              <a:off x="2041" y="1446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7055" name="Text Box 57"/>
            <p:cNvSpPr txBox="1">
              <a:spLocks noChangeArrowheads="1"/>
            </p:cNvSpPr>
            <p:nvPr/>
          </p:nvSpPr>
          <p:spPr bwMode="auto">
            <a:xfrm>
              <a:off x="1928" y="2945"/>
              <a:ext cx="3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(b)</a:t>
              </a:r>
              <a:endParaRPr lang="en-US" altLang="zh-CN" sz="2400" b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9412 L -0.00087 0.06314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0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7816 L -0.00087 0.12119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4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4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97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76ECA91-B5B4-4219-A909-7FAD590DD757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11188"/>
            <a:ext cx="8064500" cy="585787"/>
          </a:xfrm>
        </p:spPr>
        <p:txBody>
          <a:bodyPr/>
          <a:lstStyle/>
          <a:p>
            <a:pPr eaLnBrk="1" hangingPunct="1"/>
            <a:r>
              <a:rPr lang="en-US" altLang="zh-CN" smtClean="0"/>
              <a:t>7.3.4 </a:t>
            </a:r>
            <a:r>
              <a:rPr lang="zh-CN" altLang="en-US" smtClean="0"/>
              <a:t>良序关系</a:t>
            </a:r>
          </a:p>
        </p:txBody>
      </p:sp>
      <p:sp>
        <p:nvSpPr>
          <p:cNvPr id="175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064500" cy="4749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7.3.7</a:t>
            </a:r>
            <a:r>
              <a:rPr lang="en-US" altLang="zh-CN" dirty="0" smtClean="0"/>
              <a:t> </a:t>
            </a:r>
            <a:r>
              <a:rPr lang="zh-CN" altLang="en-US" dirty="0"/>
              <a:t>设</a:t>
            </a:r>
            <a:r>
              <a:rPr lang="en-US" altLang="zh-CN" dirty="0"/>
              <a:t>&lt;A,≤&gt;</a:t>
            </a:r>
            <a:r>
              <a:rPr lang="zh-CN" altLang="en-US" dirty="0"/>
              <a:t>是一偏序集，</a:t>
            </a:r>
            <a:r>
              <a:rPr lang="zh-CN" altLang="en-US" dirty="0">
                <a:solidFill>
                  <a:srgbClr val="0000CC"/>
                </a:solidFill>
              </a:rPr>
              <a:t>若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zh-CN" altLang="en-US" dirty="0">
                <a:solidFill>
                  <a:srgbClr val="0000CC"/>
                </a:solidFill>
              </a:rPr>
              <a:t>的任何一个非空子集都有最小元素</a:t>
            </a:r>
            <a:r>
              <a:rPr lang="zh-CN" altLang="en-US" dirty="0"/>
              <a:t>，则称</a:t>
            </a:r>
            <a:r>
              <a:rPr lang="zh-CN" altLang="en-US" dirty="0">
                <a:latin typeface="宋体"/>
              </a:rPr>
              <a:t>“</a:t>
            </a:r>
            <a:r>
              <a:rPr lang="zh-CN" altLang="en-US" dirty="0"/>
              <a:t>≤</a:t>
            </a:r>
            <a:r>
              <a:rPr lang="zh-CN" altLang="en-US" dirty="0">
                <a:latin typeface="宋体"/>
              </a:rPr>
              <a:t>”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良序关系</a:t>
            </a:r>
            <a:r>
              <a:rPr lang="zh-CN" altLang="en-US" dirty="0"/>
              <a:t>，简称良序，此时</a:t>
            </a:r>
            <a:r>
              <a:rPr lang="en-US" altLang="zh-CN" dirty="0"/>
              <a:t>&lt;A,≤&gt;</a:t>
            </a:r>
            <a:r>
              <a:rPr lang="zh-CN" altLang="en-US" dirty="0"/>
              <a:t>称为良序集。</a:t>
            </a:r>
          </a:p>
          <a:p>
            <a:pPr marL="0" indent="0" eaLnBrk="1" hangingPunct="1">
              <a:spcBef>
                <a:spcPct val="7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从定义</a:t>
            </a:r>
            <a:r>
              <a:rPr lang="en-US" altLang="zh-CN" dirty="0" smtClean="0">
                <a:solidFill>
                  <a:srgbClr val="FF0000"/>
                </a:solidFill>
              </a:rPr>
              <a:t>7.3.7</a:t>
            </a:r>
            <a:r>
              <a:rPr lang="zh-CN" altLang="en-US" dirty="0" smtClean="0">
                <a:solidFill>
                  <a:srgbClr val="FF0000"/>
                </a:solidFill>
              </a:rPr>
              <a:t>可以</a:t>
            </a:r>
            <a:r>
              <a:rPr lang="zh-CN" altLang="en-US" dirty="0">
                <a:solidFill>
                  <a:srgbClr val="FF0000"/>
                </a:solidFill>
              </a:rPr>
              <a:t>看出：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en-US" altLang="zh-CN" dirty="0"/>
              <a:t>R</a:t>
            </a:r>
            <a:r>
              <a:rPr lang="zh-CN" altLang="en-US" dirty="0"/>
              <a:t>是良序关系 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 </a:t>
            </a:r>
            <a:r>
              <a:rPr lang="en-US" altLang="zh-CN" dirty="0"/>
              <a:t>R</a:t>
            </a:r>
            <a:r>
              <a:rPr lang="zh-CN" altLang="en-US" dirty="0"/>
              <a:t>是偏序关系和</a:t>
            </a:r>
            <a:r>
              <a:rPr lang="en-US" altLang="zh-CN" dirty="0"/>
              <a:t>A</a:t>
            </a:r>
            <a:r>
              <a:rPr lang="zh-CN" altLang="en-US" dirty="0"/>
              <a:t>的任何非空子集都有最小元；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良序关系一定是偏序关系，反之则不然；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良序关系一定是全序关系，反之则不然。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5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5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0019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D3833C8-96C5-45C2-B8E0-C03308762439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7.3.14</a:t>
            </a:r>
            <a:endParaRPr lang="zh-CN" altLang="en-US" smtClean="0"/>
          </a:p>
        </p:txBody>
      </p:sp>
      <p:sp>
        <p:nvSpPr>
          <p:cNvPr id="175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47942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试判断例</a:t>
            </a:r>
            <a:r>
              <a:rPr lang="en-US" altLang="zh-CN" smtClean="0"/>
              <a:t>7.3.13</a:t>
            </a:r>
            <a:r>
              <a:rPr lang="zh-CN" altLang="en-US" smtClean="0"/>
              <a:t>的</a:t>
            </a:r>
            <a:r>
              <a:rPr lang="en-US" altLang="zh-CN" smtClean="0"/>
              <a:t>(1)</a:t>
            </a:r>
            <a:r>
              <a:rPr lang="zh-CN" altLang="en-US" smtClean="0"/>
              <a:t>和</a:t>
            </a:r>
            <a:r>
              <a:rPr lang="en-US" altLang="zh-CN" smtClean="0"/>
              <a:t>(2)</a:t>
            </a:r>
            <a:r>
              <a:rPr lang="zh-CN" altLang="en-US" smtClean="0"/>
              <a:t>是否为良序关系。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解</a:t>
            </a: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&lt;A,≤&gt;</a:t>
            </a:r>
            <a:r>
              <a:rPr lang="zh-CN" altLang="en-US" smtClean="0"/>
              <a:t>是良序集；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&lt;R,≤&gt;</a:t>
            </a:r>
            <a:r>
              <a:rPr lang="zh-CN" altLang="en-US" smtClean="0"/>
              <a:t>是不良序集。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注：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CC"/>
                </a:solidFill>
              </a:rPr>
              <a:t>1</a:t>
            </a:r>
            <a:r>
              <a:rPr lang="zh-CN" altLang="en-US" smtClean="0">
                <a:solidFill>
                  <a:srgbClr val="0000CC"/>
                </a:solidFill>
              </a:rPr>
              <a:t>、 </a:t>
            </a:r>
            <a:r>
              <a:rPr lang="zh-CN" altLang="en-US" smtClean="0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mtClean="0">
                <a:solidFill>
                  <a:srgbClr val="0000CC"/>
                </a:solidFill>
              </a:rPr>
              <a:t>≤</a:t>
            </a:r>
            <a:r>
              <a:rPr lang="zh-CN" altLang="en-US" smtClean="0">
                <a:solidFill>
                  <a:srgbClr val="0000CC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mtClean="0">
                <a:solidFill>
                  <a:srgbClr val="0000CC"/>
                </a:solidFill>
              </a:rPr>
              <a:t>是良序关系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zh-CN" altLang="en-US" smtClean="0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mtClean="0">
                <a:solidFill>
                  <a:srgbClr val="0000CC"/>
                </a:solidFill>
              </a:rPr>
              <a:t>≤</a:t>
            </a:r>
            <a:r>
              <a:rPr lang="zh-CN" altLang="en-US" smtClean="0">
                <a:solidFill>
                  <a:srgbClr val="0000CC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mtClean="0">
                <a:solidFill>
                  <a:srgbClr val="0000CC"/>
                </a:solidFill>
              </a:rPr>
              <a:t>是全序关系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zh-CN" altLang="en-US" smtClean="0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mtClean="0">
                <a:solidFill>
                  <a:srgbClr val="0000CC"/>
                </a:solidFill>
              </a:rPr>
              <a:t>≤</a:t>
            </a:r>
            <a:r>
              <a:rPr lang="zh-CN" altLang="en-US" smtClean="0">
                <a:solidFill>
                  <a:srgbClr val="0000CC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mtClean="0">
                <a:solidFill>
                  <a:srgbClr val="0000CC"/>
                </a:solidFill>
              </a:rPr>
              <a:t>是偏序关系；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CC"/>
                </a:solidFill>
              </a:rPr>
              <a:t>2</a:t>
            </a:r>
            <a:r>
              <a:rPr lang="zh-CN" altLang="en-US" smtClean="0">
                <a:solidFill>
                  <a:srgbClr val="0000CC"/>
                </a:solidFill>
              </a:rPr>
              <a:t>、有限全序集一定是良序集。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227763" y="2133600"/>
            <a:ext cx="2493962" cy="3267075"/>
            <a:chOff x="3712" y="1525"/>
            <a:chExt cx="1571" cy="2058"/>
          </a:xfrm>
        </p:grpSpPr>
        <p:sp>
          <p:nvSpPr>
            <p:cNvPr id="89094" name="Freeform 6"/>
            <p:cNvSpPr>
              <a:spLocks/>
            </p:cNvSpPr>
            <p:nvPr/>
          </p:nvSpPr>
          <p:spPr bwMode="auto">
            <a:xfrm>
              <a:off x="4009" y="1801"/>
              <a:ext cx="0" cy="986"/>
            </a:xfrm>
            <a:custGeom>
              <a:avLst/>
              <a:gdLst>
                <a:gd name="T0" fmla="*/ 0 w 1"/>
                <a:gd name="T1" fmla="*/ 0 h 1170"/>
                <a:gd name="T2" fmla="*/ 0 w 1"/>
                <a:gd name="T3" fmla="*/ 297 h 1170"/>
                <a:gd name="T4" fmla="*/ 0 60000 65536"/>
                <a:gd name="T5" fmla="*/ 0 60000 65536"/>
                <a:gd name="T6" fmla="*/ 0 w 1"/>
                <a:gd name="T7" fmla="*/ 0 h 1170"/>
                <a:gd name="T8" fmla="*/ 0 w 1"/>
                <a:gd name="T9" fmla="*/ 1170 h 1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70">
                  <a:moveTo>
                    <a:pt x="0" y="0"/>
                  </a:moveTo>
                  <a:lnTo>
                    <a:pt x="0" y="117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9095" name="Text Box 7"/>
            <p:cNvSpPr txBox="1">
              <a:spLocks noChangeArrowheads="1"/>
            </p:cNvSpPr>
            <p:nvPr/>
          </p:nvSpPr>
          <p:spPr bwMode="auto">
            <a:xfrm>
              <a:off x="3787" y="2697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a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89096" name="Text Box 8"/>
            <p:cNvSpPr txBox="1">
              <a:spLocks noChangeArrowheads="1"/>
            </p:cNvSpPr>
            <p:nvPr/>
          </p:nvSpPr>
          <p:spPr bwMode="auto">
            <a:xfrm>
              <a:off x="3787" y="2170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b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89097" name="Text Box 9"/>
            <p:cNvSpPr txBox="1">
              <a:spLocks noChangeArrowheads="1"/>
            </p:cNvSpPr>
            <p:nvPr/>
          </p:nvSpPr>
          <p:spPr bwMode="auto">
            <a:xfrm>
              <a:off x="3787" y="1661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c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89098" name="Text Box 10"/>
            <p:cNvSpPr txBox="1">
              <a:spLocks noChangeArrowheads="1"/>
            </p:cNvSpPr>
            <p:nvPr/>
          </p:nvSpPr>
          <p:spPr bwMode="auto">
            <a:xfrm>
              <a:off x="3712" y="3109"/>
              <a:ext cx="59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&lt;A,≤&gt;</a:t>
              </a:r>
            </a:p>
          </p:txBody>
        </p:sp>
        <p:sp>
          <p:nvSpPr>
            <p:cNvPr id="89099" name="Oval 11"/>
            <p:cNvSpPr>
              <a:spLocks noChangeArrowheads="1"/>
            </p:cNvSpPr>
            <p:nvPr/>
          </p:nvSpPr>
          <p:spPr bwMode="auto">
            <a:xfrm>
              <a:off x="3964" y="1759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9100" name="Oval 12"/>
            <p:cNvSpPr>
              <a:spLocks noChangeArrowheads="1"/>
            </p:cNvSpPr>
            <p:nvPr/>
          </p:nvSpPr>
          <p:spPr bwMode="auto">
            <a:xfrm>
              <a:off x="3964" y="2270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9101" name="Oval 13"/>
            <p:cNvSpPr>
              <a:spLocks noChangeArrowheads="1"/>
            </p:cNvSpPr>
            <p:nvPr/>
          </p:nvSpPr>
          <p:spPr bwMode="auto">
            <a:xfrm>
              <a:off x="3964" y="2781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9102" name="Freeform 15"/>
            <p:cNvSpPr>
              <a:spLocks/>
            </p:cNvSpPr>
            <p:nvPr/>
          </p:nvSpPr>
          <p:spPr bwMode="auto">
            <a:xfrm>
              <a:off x="4986" y="1525"/>
              <a:ext cx="8" cy="1770"/>
            </a:xfrm>
            <a:custGeom>
              <a:avLst/>
              <a:gdLst>
                <a:gd name="T0" fmla="*/ 0 w 10"/>
                <a:gd name="T1" fmla="*/ 0 h 2100"/>
                <a:gd name="T2" fmla="*/ 2 w 10"/>
                <a:gd name="T3" fmla="*/ 535 h 2100"/>
                <a:gd name="T4" fmla="*/ 0 60000 65536"/>
                <a:gd name="T5" fmla="*/ 0 60000 65536"/>
                <a:gd name="T6" fmla="*/ 0 w 10"/>
                <a:gd name="T7" fmla="*/ 0 h 2100"/>
                <a:gd name="T8" fmla="*/ 10 w 10"/>
                <a:gd name="T9" fmla="*/ 2100 h 21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" h="2100">
                  <a:moveTo>
                    <a:pt x="0" y="0"/>
                  </a:moveTo>
                  <a:lnTo>
                    <a:pt x="10" y="21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03" name="Text Box 16"/>
            <p:cNvSpPr txBox="1">
              <a:spLocks noChangeArrowheads="1"/>
            </p:cNvSpPr>
            <p:nvPr/>
          </p:nvSpPr>
          <p:spPr bwMode="auto">
            <a:xfrm>
              <a:off x="4785" y="2770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x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89104" name="Text Box 17"/>
            <p:cNvSpPr txBox="1">
              <a:spLocks noChangeArrowheads="1"/>
            </p:cNvSpPr>
            <p:nvPr/>
          </p:nvSpPr>
          <p:spPr bwMode="auto">
            <a:xfrm>
              <a:off x="4785" y="2244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y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89105" name="Text Box 18"/>
            <p:cNvSpPr txBox="1">
              <a:spLocks noChangeArrowheads="1"/>
            </p:cNvSpPr>
            <p:nvPr/>
          </p:nvSpPr>
          <p:spPr bwMode="auto">
            <a:xfrm>
              <a:off x="4785" y="1752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a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89106" name="Oval 19"/>
            <p:cNvSpPr>
              <a:spLocks noChangeArrowheads="1"/>
            </p:cNvSpPr>
            <p:nvPr/>
          </p:nvSpPr>
          <p:spPr bwMode="auto">
            <a:xfrm>
              <a:off x="4944" y="2365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9107" name="Oval 20"/>
            <p:cNvSpPr>
              <a:spLocks noChangeArrowheads="1"/>
            </p:cNvSpPr>
            <p:nvPr/>
          </p:nvSpPr>
          <p:spPr bwMode="auto">
            <a:xfrm>
              <a:off x="4944" y="2876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9108" name="Oval 21"/>
            <p:cNvSpPr>
              <a:spLocks noChangeArrowheads="1"/>
            </p:cNvSpPr>
            <p:nvPr/>
          </p:nvSpPr>
          <p:spPr bwMode="auto">
            <a:xfrm>
              <a:off x="4944" y="1854"/>
              <a:ext cx="91" cy="91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9109" name="Text Box 22"/>
            <p:cNvSpPr txBox="1">
              <a:spLocks noChangeArrowheads="1"/>
            </p:cNvSpPr>
            <p:nvPr/>
          </p:nvSpPr>
          <p:spPr bwMode="auto">
            <a:xfrm>
              <a:off x="4694" y="3353"/>
              <a:ext cx="5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&lt;R,≤&gt;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5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5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5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5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5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5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5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5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4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54FC454-7FF5-4BF9-BB6B-025953E944EA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7.3.6</a:t>
            </a:r>
            <a:r>
              <a:rPr lang="zh-CN" altLang="en-US" smtClean="0"/>
              <a:t>次序关系的应用</a:t>
            </a:r>
          </a:p>
        </p:txBody>
      </p:sp>
      <p:sp>
        <p:nvSpPr>
          <p:cNvPr id="175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4238625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7.3.15 </a:t>
            </a:r>
            <a:r>
              <a:rPr lang="zh-CN" altLang="en-US"/>
              <a:t>计算机科学中常用的字典排序如下：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/>
              <a:t>设∑是一有限的字母表。∑上的字母组成的字母串叫∑上的字；∑</a:t>
            </a:r>
            <a:r>
              <a:rPr lang="zh-CN" altLang="en-US" baseline="30000"/>
              <a:t>*</a:t>
            </a:r>
            <a:r>
              <a:rPr lang="zh-CN" altLang="en-US"/>
              <a:t>是包含空字</a:t>
            </a:r>
            <a:r>
              <a:rPr lang="zh-CN" altLang="en-US">
                <a:latin typeface="宋体"/>
              </a:rPr>
              <a:t>“</a:t>
            </a:r>
            <a:r>
              <a:rPr lang="en-US" altLang="zh-CN"/>
              <a:t>ε</a:t>
            </a:r>
            <a:r>
              <a:rPr lang="en-US" altLang="zh-CN">
                <a:latin typeface="宋体"/>
              </a:rPr>
              <a:t>”</a:t>
            </a:r>
            <a:r>
              <a:rPr lang="zh-CN" altLang="en-US"/>
              <a:t>的所有字组成的集合，建立∑</a:t>
            </a:r>
            <a:r>
              <a:rPr lang="zh-CN" altLang="en-US" baseline="30000"/>
              <a:t>*</a:t>
            </a:r>
            <a:r>
              <a:rPr lang="zh-CN" altLang="en-US"/>
              <a:t>上的字典次序关系</a:t>
            </a:r>
            <a:r>
              <a:rPr lang="en-US" altLang="zh-CN"/>
              <a:t>L</a:t>
            </a:r>
            <a:r>
              <a:rPr lang="zh-CN" altLang="en-US"/>
              <a:t>：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/>
              <a:t>设		</a:t>
            </a:r>
            <a:r>
              <a:rPr lang="en-US" altLang="zh-CN"/>
              <a:t>x=x</a:t>
            </a:r>
            <a:r>
              <a:rPr lang="en-US" altLang="zh-CN" baseline="-25000"/>
              <a:t>1</a:t>
            </a:r>
            <a:r>
              <a:rPr lang="en-US" altLang="zh-CN"/>
              <a:t>x</a:t>
            </a:r>
            <a:r>
              <a:rPr lang="en-US" altLang="zh-CN" baseline="-25000"/>
              <a:t>2</a:t>
            </a:r>
            <a:r>
              <a:rPr lang="en-US" altLang="zh-CN">
                <a:latin typeface="宋体"/>
              </a:rPr>
              <a:t>…</a:t>
            </a:r>
            <a:r>
              <a:rPr lang="en-US" altLang="zh-CN"/>
              <a:t>x</a:t>
            </a:r>
            <a:r>
              <a:rPr lang="en-US" altLang="zh-CN" baseline="-25000"/>
              <a:t>n</a:t>
            </a:r>
            <a:r>
              <a:rPr lang="zh-CN" altLang="en-US"/>
              <a:t>，</a:t>
            </a:r>
            <a:r>
              <a:rPr lang="en-US" altLang="zh-CN"/>
              <a:t>y=y</a:t>
            </a:r>
            <a:r>
              <a:rPr lang="en-US" altLang="zh-CN" baseline="-25000"/>
              <a:t>1</a:t>
            </a:r>
            <a:r>
              <a:rPr lang="en-US" altLang="zh-CN"/>
              <a:t>y</a:t>
            </a:r>
            <a:r>
              <a:rPr lang="en-US" altLang="zh-CN" baseline="-25000"/>
              <a:t>2</a:t>
            </a:r>
            <a:r>
              <a:rPr lang="en-US" altLang="zh-CN">
                <a:latin typeface="宋体"/>
              </a:rPr>
              <a:t>…</a:t>
            </a:r>
            <a:r>
              <a:rPr lang="en-US" altLang="zh-CN"/>
              <a:t>y</a:t>
            </a:r>
            <a:r>
              <a:rPr lang="en-US" altLang="zh-CN" baseline="-25000"/>
              <a:t>m</a:t>
            </a:r>
            <a:r>
              <a:rPr lang="zh-CN" altLang="en-US"/>
              <a:t>，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/>
              <a:t>其中</a:t>
            </a:r>
            <a:r>
              <a:rPr lang="en-US" altLang="zh-CN"/>
              <a:t>x</a:t>
            </a:r>
            <a:r>
              <a:rPr lang="en-US" altLang="zh-CN" baseline="-25000"/>
              <a:t>i</a:t>
            </a:r>
            <a:r>
              <a:rPr lang="en-US" altLang="zh-CN"/>
              <a:t>,y</a:t>
            </a:r>
            <a:r>
              <a:rPr lang="en-US" altLang="zh-CN" baseline="-25000"/>
              <a:t>j</a:t>
            </a:r>
            <a:r>
              <a:rPr lang="en-US" altLang="zh-CN"/>
              <a:t>∈∑(i=1,2,</a:t>
            </a:r>
            <a:r>
              <a:rPr lang="en-US" altLang="zh-CN">
                <a:latin typeface="宋体"/>
              </a:rPr>
              <a:t>…</a:t>
            </a:r>
            <a:r>
              <a:rPr lang="en-US" altLang="zh-CN"/>
              <a:t>,n</a:t>
            </a:r>
            <a:r>
              <a:rPr lang="zh-CN" altLang="en-US"/>
              <a:t>；</a:t>
            </a:r>
            <a:r>
              <a:rPr lang="en-US" altLang="zh-CN"/>
              <a:t>j=1,2,</a:t>
            </a:r>
            <a:r>
              <a:rPr lang="en-US" altLang="zh-CN">
                <a:latin typeface="宋体"/>
              </a:rPr>
              <a:t>…</a:t>
            </a:r>
            <a:r>
              <a:rPr lang="en-US" altLang="zh-CN"/>
              <a:t>,m)</a:t>
            </a:r>
            <a:r>
              <a:rPr lang="zh-CN" altLang="en-US"/>
              <a:t>，则</a:t>
            </a:r>
            <a:r>
              <a:rPr lang="en-US" altLang="zh-CN"/>
              <a:t>x,y∈∑</a:t>
            </a:r>
            <a:r>
              <a:rPr lang="en-US" altLang="zh-CN" baseline="30000"/>
              <a:t>*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5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5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206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FA83A53-09FA-423A-A672-AF8E26DC5070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7.3.15 </a:t>
            </a:r>
            <a:r>
              <a:rPr lang="zh-CN" altLang="en-US" smtClean="0"/>
              <a:t>（续）</a:t>
            </a:r>
          </a:p>
        </p:txBody>
      </p:sp>
      <p:sp>
        <p:nvSpPr>
          <p:cNvPr id="175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341438"/>
            <a:ext cx="8064500" cy="49641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）当</a:t>
            </a:r>
            <a:r>
              <a:rPr lang="en-US" altLang="zh-CN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≠y</a:t>
            </a:r>
            <a:r>
              <a:rPr lang="en-US" altLang="zh-CN" baseline="-25000" smtClean="0"/>
              <a:t>1</a:t>
            </a:r>
            <a:r>
              <a:rPr lang="zh-CN" altLang="en-US" smtClean="0"/>
              <a:t>时，若</a:t>
            </a:r>
            <a:r>
              <a:rPr lang="en-US" altLang="zh-CN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≤y</a:t>
            </a:r>
            <a:r>
              <a:rPr lang="en-US" altLang="zh-CN" baseline="-25000" smtClean="0"/>
              <a:t>1</a:t>
            </a:r>
            <a:r>
              <a:rPr lang="zh-CN" altLang="en-US" smtClean="0"/>
              <a:t>，则</a:t>
            </a:r>
            <a:r>
              <a:rPr lang="en-US" altLang="zh-CN" smtClean="0"/>
              <a:t>xLy</a:t>
            </a:r>
            <a:r>
              <a:rPr lang="zh-CN" altLang="en-US" smtClean="0"/>
              <a:t>；若</a:t>
            </a:r>
            <a:r>
              <a:rPr lang="en-US" altLang="zh-CN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≤x</a:t>
            </a:r>
            <a:r>
              <a:rPr lang="en-US" altLang="zh-CN" baseline="-25000" smtClean="0"/>
              <a:t>1</a:t>
            </a:r>
            <a:r>
              <a:rPr lang="zh-CN" altLang="en-US" smtClean="0"/>
              <a:t>，则</a:t>
            </a:r>
            <a:r>
              <a:rPr lang="en-US" altLang="zh-CN" smtClean="0"/>
              <a:t>yLx</a:t>
            </a:r>
            <a:r>
              <a:rPr lang="zh-CN" altLang="en-US" smtClean="0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）若存在最大的</a:t>
            </a:r>
            <a:r>
              <a:rPr lang="en-US" altLang="zh-CN" smtClean="0"/>
              <a:t>k</a:t>
            </a:r>
            <a:r>
              <a:rPr lang="zh-CN" altLang="en-US" smtClean="0"/>
              <a:t>且</a:t>
            </a:r>
            <a:r>
              <a:rPr lang="en-US" altLang="zh-CN" smtClean="0"/>
              <a:t>k&lt;min(n,m),</a:t>
            </a:r>
            <a:r>
              <a:rPr lang="zh-CN" altLang="en-US" smtClean="0"/>
              <a:t>使</a:t>
            </a:r>
            <a:r>
              <a:rPr lang="en-US" altLang="zh-CN" smtClean="0"/>
              <a:t>x</a:t>
            </a:r>
            <a:r>
              <a:rPr lang="en-US" altLang="zh-CN" baseline="-25000" smtClean="0"/>
              <a:t>i</a:t>
            </a:r>
            <a:r>
              <a:rPr lang="en-US" altLang="zh-CN" smtClean="0"/>
              <a:t>=y</a:t>
            </a:r>
            <a:r>
              <a:rPr lang="en-US" altLang="zh-CN" baseline="-25000" smtClean="0"/>
              <a:t>i</a:t>
            </a:r>
            <a:r>
              <a:rPr lang="en-US" altLang="zh-CN" smtClean="0"/>
              <a:t>(i=1,2,</a:t>
            </a:r>
            <a:r>
              <a:rPr lang="en-US" altLang="zh-CN" smtClean="0">
                <a:latin typeface="宋体" panose="02010600030101010101" pitchFamily="2" charset="-122"/>
              </a:rPr>
              <a:t>…</a:t>
            </a:r>
            <a:r>
              <a:rPr lang="en-US" altLang="zh-CN" smtClean="0"/>
              <a:t>, k)</a:t>
            </a:r>
            <a:r>
              <a:rPr lang="zh-CN" altLang="en-US" smtClean="0"/>
              <a:t>，而</a:t>
            </a:r>
            <a:r>
              <a:rPr lang="en-US" altLang="zh-CN" smtClean="0"/>
              <a:t>x</a:t>
            </a:r>
            <a:r>
              <a:rPr lang="en-US" altLang="zh-CN" baseline="-25000" smtClean="0"/>
              <a:t>k+1</a:t>
            </a:r>
            <a:r>
              <a:rPr lang="en-US" altLang="zh-CN" smtClean="0"/>
              <a:t>≠y</a:t>
            </a:r>
            <a:r>
              <a:rPr lang="en-US" altLang="zh-CN" baseline="-25000" smtClean="0"/>
              <a:t>k+1</a:t>
            </a:r>
            <a:r>
              <a:rPr lang="zh-CN" altLang="en-US" smtClean="0"/>
              <a:t>，若</a:t>
            </a:r>
            <a:r>
              <a:rPr lang="en-US" altLang="zh-CN" smtClean="0"/>
              <a:t>x</a:t>
            </a:r>
            <a:r>
              <a:rPr lang="en-US" altLang="zh-CN" baseline="-25000" smtClean="0"/>
              <a:t>k+1</a:t>
            </a:r>
            <a:r>
              <a:rPr lang="en-US" altLang="zh-CN" smtClean="0"/>
              <a:t>≤y</a:t>
            </a:r>
            <a:r>
              <a:rPr lang="en-US" altLang="zh-CN" baseline="-25000" smtClean="0"/>
              <a:t>k+1</a:t>
            </a:r>
            <a:r>
              <a:rPr lang="zh-CN" altLang="en-US" smtClean="0"/>
              <a:t>，则</a:t>
            </a:r>
            <a:r>
              <a:rPr lang="en-US" altLang="zh-CN" smtClean="0"/>
              <a:t>xLy</a:t>
            </a:r>
            <a:r>
              <a:rPr lang="zh-CN" altLang="en-US" smtClean="0"/>
              <a:t>；若</a:t>
            </a:r>
            <a:r>
              <a:rPr lang="en-US" altLang="zh-CN" smtClean="0"/>
              <a:t>y</a:t>
            </a:r>
            <a:r>
              <a:rPr lang="en-US" altLang="zh-CN" baseline="-25000" smtClean="0"/>
              <a:t>k+1</a:t>
            </a:r>
            <a:r>
              <a:rPr lang="en-US" altLang="zh-CN" smtClean="0"/>
              <a:t>≤x</a:t>
            </a:r>
            <a:r>
              <a:rPr lang="en-US" altLang="zh-CN" baseline="-25000" smtClean="0"/>
              <a:t>k+1</a:t>
            </a:r>
            <a:r>
              <a:rPr lang="zh-CN" altLang="en-US" smtClean="0"/>
              <a:t>，则</a:t>
            </a:r>
            <a:r>
              <a:rPr lang="en-US" altLang="zh-CN" smtClean="0"/>
              <a:t>yLx</a:t>
            </a:r>
            <a:r>
              <a:rPr lang="zh-CN" altLang="en-US" smtClean="0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）若存在最大的</a:t>
            </a:r>
            <a:r>
              <a:rPr lang="en-US" altLang="zh-CN" smtClean="0"/>
              <a:t>k</a:t>
            </a:r>
            <a:r>
              <a:rPr lang="zh-CN" altLang="en-US" smtClean="0"/>
              <a:t>且</a:t>
            </a:r>
            <a:r>
              <a:rPr lang="en-US" altLang="zh-CN" smtClean="0"/>
              <a:t>k=min(n,m)</a:t>
            </a:r>
            <a:r>
              <a:rPr lang="zh-CN" altLang="en-US" smtClean="0"/>
              <a:t>，使</a:t>
            </a:r>
            <a:r>
              <a:rPr lang="en-US" altLang="zh-CN" smtClean="0"/>
              <a:t>x</a:t>
            </a:r>
            <a:r>
              <a:rPr lang="en-US" altLang="zh-CN" baseline="-25000" smtClean="0"/>
              <a:t>i</a:t>
            </a:r>
            <a:r>
              <a:rPr lang="en-US" altLang="zh-CN" smtClean="0"/>
              <a:t>=y</a:t>
            </a:r>
            <a:r>
              <a:rPr lang="en-US" altLang="zh-CN" baseline="-25000" smtClean="0"/>
              <a:t>i</a:t>
            </a:r>
            <a:r>
              <a:rPr lang="en-US" altLang="zh-CN" smtClean="0"/>
              <a:t>(i=1,2,3,</a:t>
            </a:r>
            <a:r>
              <a:rPr lang="en-US" altLang="zh-CN" smtClean="0">
                <a:latin typeface="宋体" panose="02010600030101010101" pitchFamily="2" charset="-122"/>
              </a:rPr>
              <a:t>…</a:t>
            </a:r>
            <a:r>
              <a:rPr lang="en-US" altLang="zh-CN" smtClean="0"/>
              <a:t>,k)</a:t>
            </a:r>
            <a:r>
              <a:rPr lang="zh-CN" altLang="en-US" smtClean="0"/>
              <a:t>，此时，若</a:t>
            </a:r>
            <a:r>
              <a:rPr lang="en-US" altLang="zh-CN" smtClean="0"/>
              <a:t>n≤m</a:t>
            </a:r>
            <a:r>
              <a:rPr lang="zh-CN" altLang="en-US" smtClean="0"/>
              <a:t>，则</a:t>
            </a:r>
            <a:r>
              <a:rPr lang="en-US" altLang="zh-CN" smtClean="0"/>
              <a:t>xLy</a:t>
            </a:r>
            <a:r>
              <a:rPr lang="zh-CN" altLang="en-US" smtClean="0"/>
              <a:t>；若</a:t>
            </a:r>
            <a:r>
              <a:rPr lang="en-US" altLang="zh-CN" smtClean="0"/>
              <a:t>m≤n</a:t>
            </a:r>
            <a:r>
              <a:rPr lang="zh-CN" altLang="en-US" smtClean="0"/>
              <a:t>，则</a:t>
            </a:r>
            <a:r>
              <a:rPr lang="en-US" altLang="zh-CN" smtClean="0"/>
              <a:t>yLx</a:t>
            </a:r>
            <a:r>
              <a:rPr lang="zh-CN" altLang="en-US" smtClean="0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accent1"/>
                </a:solidFill>
              </a:rPr>
              <a:t>证明 </a:t>
            </a:r>
            <a:r>
              <a:rPr lang="en-US" altLang="zh-CN" smtClean="0">
                <a:solidFill>
                  <a:schemeClr val="accent1"/>
                </a:solidFill>
              </a:rPr>
              <a:t>L</a:t>
            </a:r>
            <a:r>
              <a:rPr lang="zh-CN" altLang="en-US" smtClean="0">
                <a:solidFill>
                  <a:schemeClr val="accent1"/>
                </a:solidFill>
              </a:rPr>
              <a:t>是∑</a:t>
            </a:r>
            <a:r>
              <a:rPr lang="zh-CN" altLang="en-US" baseline="30000" smtClean="0">
                <a:solidFill>
                  <a:schemeClr val="accent1"/>
                </a:solidFill>
              </a:rPr>
              <a:t>*</a:t>
            </a:r>
            <a:r>
              <a:rPr lang="zh-CN" altLang="en-US" smtClean="0">
                <a:solidFill>
                  <a:schemeClr val="accent1"/>
                </a:solidFill>
              </a:rPr>
              <a:t>上的一个偏序关系且是一个全序关系。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5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5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3091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9A766B6-1AF1-4D5A-9CBF-0058AA03E5BC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7.3.15 </a:t>
            </a:r>
            <a:r>
              <a:rPr lang="zh-CN" altLang="en-US" smtClean="0"/>
              <a:t>证明</a:t>
            </a:r>
          </a:p>
        </p:txBody>
      </p:sp>
      <p:sp>
        <p:nvSpPr>
          <p:cNvPr id="175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1438"/>
            <a:ext cx="8064500" cy="434975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首先证明</a:t>
            </a:r>
            <a:r>
              <a:rPr lang="en-US" altLang="zh-CN" smtClean="0"/>
              <a:t>L</a:t>
            </a:r>
            <a:r>
              <a:rPr lang="zh-CN" altLang="en-US" smtClean="0"/>
              <a:t>是偏序关系。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 smtClean="0">
                <a:solidFill>
                  <a:srgbClr val="0000CC"/>
                </a:solidFill>
              </a:rPr>
              <a:t>（</a:t>
            </a:r>
            <a:r>
              <a:rPr lang="en-US" altLang="zh-CN" sz="3200" smtClean="0">
                <a:solidFill>
                  <a:srgbClr val="0000CC"/>
                </a:solidFill>
              </a:rPr>
              <a:t>1</a:t>
            </a:r>
            <a:r>
              <a:rPr lang="zh-CN" altLang="en-US" sz="3200" smtClean="0">
                <a:solidFill>
                  <a:srgbClr val="0000CC"/>
                </a:solidFill>
              </a:rPr>
              <a:t>）</a:t>
            </a:r>
            <a:r>
              <a:rPr lang="en-US" altLang="zh-CN" sz="3200" smtClean="0">
                <a:solidFill>
                  <a:srgbClr val="0000CC"/>
                </a:solidFill>
              </a:rPr>
              <a:t>L</a:t>
            </a:r>
            <a:r>
              <a:rPr lang="zh-CN" altLang="en-US" sz="3200" smtClean="0">
                <a:solidFill>
                  <a:srgbClr val="0000CC"/>
                </a:solidFill>
              </a:rPr>
              <a:t>是自反的。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对任意</a:t>
            </a:r>
            <a:r>
              <a:rPr lang="en-US" altLang="zh-CN" smtClean="0"/>
              <a:t>x∈</a:t>
            </a:r>
            <a:r>
              <a:rPr lang="zh-CN" altLang="en-US" smtClean="0"/>
              <a:t>∑</a:t>
            </a:r>
            <a:r>
              <a:rPr lang="zh-CN" altLang="en-US" baseline="30000" smtClean="0"/>
              <a:t>*</a:t>
            </a:r>
            <a:r>
              <a:rPr lang="zh-CN" altLang="en-US" smtClean="0"/>
              <a:t>，令</a:t>
            </a:r>
            <a:r>
              <a:rPr lang="en-US" altLang="zh-CN" smtClean="0"/>
              <a:t>x=x</a:t>
            </a:r>
            <a:r>
              <a:rPr lang="en-US" altLang="zh-CN" baseline="-25000" smtClean="0"/>
              <a:t>1</a:t>
            </a:r>
            <a:r>
              <a:rPr lang="en-US" altLang="zh-CN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>
                <a:latin typeface="宋体" panose="02010600030101010101" pitchFamily="2" charset="-122"/>
              </a:rPr>
              <a:t>…</a:t>
            </a:r>
            <a:r>
              <a:rPr lang="en-US" altLang="zh-CN" smtClean="0"/>
              <a:t>x</a:t>
            </a:r>
            <a:r>
              <a:rPr lang="en-US" altLang="zh-CN" baseline="-25000" smtClean="0"/>
              <a:t>n</a:t>
            </a:r>
            <a:r>
              <a:rPr lang="zh-CN" altLang="en-US" smtClean="0"/>
              <a:t>，其中</a:t>
            </a:r>
            <a:r>
              <a:rPr lang="en-US" altLang="zh-CN" smtClean="0"/>
              <a:t>x</a:t>
            </a:r>
            <a:r>
              <a:rPr lang="en-US" altLang="zh-CN" baseline="-25000" smtClean="0"/>
              <a:t>i</a:t>
            </a:r>
            <a:r>
              <a:rPr lang="en-US" altLang="zh-CN" smtClean="0"/>
              <a:t>∈∑</a:t>
            </a:r>
            <a:r>
              <a:rPr lang="zh-CN" altLang="en-US" smtClean="0"/>
              <a:t>，显然有</a:t>
            </a:r>
            <a:r>
              <a:rPr lang="en-US" altLang="zh-CN" smtClean="0"/>
              <a:t>x</a:t>
            </a:r>
            <a:r>
              <a:rPr lang="en-US" altLang="zh-CN" baseline="-25000" smtClean="0"/>
              <a:t>i</a:t>
            </a:r>
            <a:r>
              <a:rPr lang="en-US" altLang="zh-CN" smtClean="0"/>
              <a:t>≤x</a:t>
            </a:r>
            <a:r>
              <a:rPr lang="en-US" altLang="zh-CN" baseline="-25000" smtClean="0"/>
              <a:t>i</a:t>
            </a:r>
            <a:r>
              <a:rPr lang="en-US" altLang="zh-CN" smtClean="0"/>
              <a:t>(i=1,2,</a:t>
            </a:r>
            <a:r>
              <a:rPr lang="en-US" altLang="zh-CN" smtClean="0">
                <a:latin typeface="宋体" panose="02010600030101010101" pitchFamily="2" charset="-122"/>
              </a:rPr>
              <a:t>…</a:t>
            </a:r>
            <a:r>
              <a:rPr lang="en-US" altLang="zh-CN" smtClean="0"/>
              <a:t>,n)</a:t>
            </a:r>
            <a:r>
              <a:rPr lang="zh-CN" altLang="en-US" smtClean="0"/>
              <a:t>，从而有</a:t>
            </a:r>
            <a:r>
              <a:rPr lang="en-US" altLang="zh-CN" smtClean="0"/>
              <a:t>xLx</a:t>
            </a:r>
            <a:r>
              <a:rPr lang="zh-CN" altLang="en-US" smtClean="0"/>
              <a:t>；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 smtClean="0">
                <a:solidFill>
                  <a:srgbClr val="0000CC"/>
                </a:solidFill>
              </a:rPr>
              <a:t>（</a:t>
            </a:r>
            <a:r>
              <a:rPr lang="en-US" altLang="zh-CN" sz="3200" smtClean="0">
                <a:solidFill>
                  <a:srgbClr val="0000CC"/>
                </a:solidFill>
              </a:rPr>
              <a:t>2</a:t>
            </a:r>
            <a:r>
              <a:rPr lang="zh-CN" altLang="en-US" sz="3200" smtClean="0">
                <a:solidFill>
                  <a:srgbClr val="0000CC"/>
                </a:solidFill>
              </a:rPr>
              <a:t>）</a:t>
            </a:r>
            <a:r>
              <a:rPr lang="en-US" altLang="zh-CN" sz="3200" smtClean="0">
                <a:solidFill>
                  <a:srgbClr val="0000CC"/>
                </a:solidFill>
              </a:rPr>
              <a:t>L</a:t>
            </a:r>
            <a:r>
              <a:rPr lang="zh-CN" altLang="en-US" sz="3200" smtClean="0">
                <a:solidFill>
                  <a:srgbClr val="0000CC"/>
                </a:solidFill>
              </a:rPr>
              <a:t>是反对称的。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对任意</a:t>
            </a:r>
            <a:r>
              <a:rPr lang="en-US" altLang="zh-CN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y∈</a:t>
            </a:r>
            <a:r>
              <a:rPr lang="zh-CN" altLang="en-US" smtClean="0"/>
              <a:t>∑</a:t>
            </a:r>
            <a:r>
              <a:rPr lang="zh-CN" altLang="en-US" baseline="30000" smtClean="0"/>
              <a:t>*</a:t>
            </a:r>
            <a:r>
              <a:rPr lang="zh-CN" altLang="en-US" smtClean="0"/>
              <a:t>，令</a:t>
            </a:r>
            <a:r>
              <a:rPr lang="en-US" altLang="zh-CN" smtClean="0"/>
              <a:t>x=x</a:t>
            </a:r>
            <a:r>
              <a:rPr lang="en-US" altLang="zh-CN" baseline="-25000" smtClean="0"/>
              <a:t>1</a:t>
            </a:r>
            <a:r>
              <a:rPr lang="en-US" altLang="zh-CN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>
                <a:latin typeface="宋体" panose="02010600030101010101" pitchFamily="2" charset="-122"/>
              </a:rPr>
              <a:t>…</a:t>
            </a:r>
            <a:r>
              <a:rPr lang="en-US" altLang="zh-CN" smtClean="0"/>
              <a:t>x</a:t>
            </a:r>
            <a:r>
              <a:rPr lang="en-US" altLang="zh-CN" baseline="-25000" smtClean="0"/>
              <a:t>n</a:t>
            </a:r>
            <a:r>
              <a:rPr lang="en-US" altLang="zh-CN" smtClean="0"/>
              <a:t>, y=y</a:t>
            </a:r>
            <a:r>
              <a:rPr lang="en-US" altLang="zh-CN" baseline="-25000" smtClean="0"/>
              <a:t>1</a:t>
            </a:r>
            <a:r>
              <a:rPr lang="en-US" altLang="zh-CN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>
                <a:latin typeface="宋体" panose="02010600030101010101" pitchFamily="2" charset="-122"/>
              </a:rPr>
              <a:t>…</a:t>
            </a:r>
            <a:r>
              <a:rPr lang="en-US" altLang="zh-CN" smtClean="0"/>
              <a:t>y</a:t>
            </a:r>
            <a:r>
              <a:rPr lang="en-US" altLang="zh-CN" baseline="-25000" smtClean="0"/>
              <a:t>m</a:t>
            </a:r>
            <a:r>
              <a:rPr lang="zh-CN" altLang="en-US" smtClean="0"/>
              <a:t>，其中</a:t>
            </a:r>
            <a:r>
              <a:rPr lang="en-US" altLang="zh-CN" smtClean="0"/>
              <a:t>x</a:t>
            </a:r>
            <a:r>
              <a:rPr lang="en-US" altLang="zh-CN" baseline="-25000" smtClean="0"/>
              <a:t>i</a:t>
            </a:r>
            <a:r>
              <a:rPr lang="en-US" altLang="zh-CN" smtClean="0"/>
              <a:t>,y</a:t>
            </a:r>
            <a:r>
              <a:rPr lang="en-US" altLang="zh-CN" baseline="-25000" smtClean="0"/>
              <a:t>j</a:t>
            </a:r>
            <a:r>
              <a:rPr lang="en-US" altLang="zh-CN" smtClean="0"/>
              <a:t>∈∑(i=1,2,</a:t>
            </a:r>
            <a:r>
              <a:rPr lang="en-US" altLang="zh-CN" smtClean="0">
                <a:latin typeface="宋体" panose="02010600030101010101" pitchFamily="2" charset="-122"/>
              </a:rPr>
              <a:t>…</a:t>
            </a:r>
            <a:r>
              <a:rPr lang="en-US" altLang="zh-CN" smtClean="0"/>
              <a:t>,n</a:t>
            </a:r>
            <a:r>
              <a:rPr lang="zh-CN" altLang="en-US" smtClean="0"/>
              <a:t>；</a:t>
            </a:r>
            <a:r>
              <a:rPr lang="en-US" altLang="zh-CN" smtClean="0"/>
              <a:t>j=1,2,</a:t>
            </a:r>
            <a:r>
              <a:rPr lang="en-US" altLang="zh-CN" smtClean="0">
                <a:latin typeface="宋体" panose="02010600030101010101" pitchFamily="2" charset="-122"/>
              </a:rPr>
              <a:t>…</a:t>
            </a:r>
            <a:r>
              <a:rPr lang="en-US" altLang="zh-CN" smtClean="0"/>
              <a:t>,m)</a:t>
            </a:r>
            <a:r>
              <a:rPr lang="zh-CN" altLang="en-US" smtClean="0"/>
              <a:t>。若</a:t>
            </a:r>
            <a:r>
              <a:rPr lang="en-US" altLang="zh-CN" smtClean="0"/>
              <a:t>xLy</a:t>
            </a:r>
            <a:r>
              <a:rPr lang="zh-CN" altLang="en-US" smtClean="0"/>
              <a:t>且</a:t>
            </a:r>
            <a:r>
              <a:rPr lang="en-US" altLang="zh-CN" smtClean="0"/>
              <a:t>yLx</a:t>
            </a:r>
            <a:r>
              <a:rPr lang="zh-CN" altLang="en-US" smtClean="0"/>
              <a:t>，根据</a:t>
            </a:r>
            <a:r>
              <a:rPr lang="en-US" altLang="zh-CN" smtClean="0"/>
              <a:t>L</a:t>
            </a:r>
            <a:r>
              <a:rPr lang="zh-CN" altLang="en-US" smtClean="0"/>
              <a:t>的定义有</a:t>
            </a:r>
            <a:r>
              <a:rPr lang="en-US" altLang="zh-CN" smtClean="0"/>
              <a:t>x=y</a:t>
            </a:r>
            <a:r>
              <a:rPr lang="zh-CN" altLang="en-US" smtClean="0"/>
              <a:t>；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5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5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4115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08DFEB8-DBBE-4874-BD93-1694E082CF96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175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7.3.15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证明（续）</a:t>
            </a:r>
          </a:p>
        </p:txBody>
      </p:sp>
      <p:sp>
        <p:nvSpPr>
          <p:cNvPr id="175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50355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200" smtClean="0">
                <a:solidFill>
                  <a:srgbClr val="0000CC"/>
                </a:solidFill>
              </a:rPr>
              <a:t>（</a:t>
            </a:r>
            <a:r>
              <a:rPr lang="en-US" altLang="zh-CN" sz="3200" smtClean="0">
                <a:solidFill>
                  <a:srgbClr val="0000CC"/>
                </a:solidFill>
              </a:rPr>
              <a:t>3</a:t>
            </a:r>
            <a:r>
              <a:rPr lang="zh-CN" altLang="en-US" sz="3200" smtClean="0">
                <a:solidFill>
                  <a:srgbClr val="0000CC"/>
                </a:solidFill>
              </a:rPr>
              <a:t>）</a:t>
            </a:r>
            <a:r>
              <a:rPr lang="en-US" altLang="zh-CN" sz="3200" smtClean="0">
                <a:solidFill>
                  <a:srgbClr val="0000CC"/>
                </a:solidFill>
              </a:rPr>
              <a:t>L</a:t>
            </a:r>
            <a:r>
              <a:rPr lang="zh-CN" altLang="en-US" sz="3200" smtClean="0">
                <a:solidFill>
                  <a:srgbClr val="0000CC"/>
                </a:solidFill>
              </a:rPr>
              <a:t>是传递的。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对任意</a:t>
            </a:r>
            <a:r>
              <a:rPr lang="en-US" altLang="zh-CN" smtClean="0"/>
              <a:t>x,y,z∈</a:t>
            </a:r>
            <a:r>
              <a:rPr lang="zh-CN" altLang="en-US" smtClean="0"/>
              <a:t>∑</a:t>
            </a:r>
            <a:r>
              <a:rPr lang="zh-CN" altLang="en-US" baseline="30000" smtClean="0"/>
              <a:t>*</a:t>
            </a:r>
            <a:r>
              <a:rPr lang="zh-CN" altLang="en-US" smtClean="0"/>
              <a:t>，令</a:t>
            </a:r>
            <a:r>
              <a:rPr lang="en-US" altLang="zh-CN" smtClean="0"/>
              <a:t>x=x</a:t>
            </a:r>
            <a:r>
              <a:rPr lang="en-US" altLang="zh-CN" baseline="-25000" smtClean="0"/>
              <a:t>1</a:t>
            </a:r>
            <a:r>
              <a:rPr lang="en-US" altLang="zh-CN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>
                <a:latin typeface="宋体" panose="02010600030101010101" pitchFamily="2" charset="-122"/>
              </a:rPr>
              <a:t>…</a:t>
            </a:r>
            <a:r>
              <a:rPr lang="en-US" altLang="zh-CN" smtClean="0"/>
              <a:t>x</a:t>
            </a:r>
            <a:r>
              <a:rPr lang="en-US" altLang="zh-CN" baseline="-25000" smtClean="0"/>
              <a:t>n</a:t>
            </a:r>
            <a:r>
              <a:rPr lang="en-US" altLang="zh-CN" smtClean="0"/>
              <a:t>, y=y</a:t>
            </a:r>
            <a:r>
              <a:rPr lang="en-US" altLang="zh-CN" baseline="-25000" smtClean="0"/>
              <a:t>1</a:t>
            </a:r>
            <a:r>
              <a:rPr lang="en-US" altLang="zh-CN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>
                <a:latin typeface="宋体" panose="02010600030101010101" pitchFamily="2" charset="-122"/>
              </a:rPr>
              <a:t>…</a:t>
            </a:r>
            <a:r>
              <a:rPr lang="en-US" altLang="zh-CN" smtClean="0"/>
              <a:t>y</a:t>
            </a:r>
            <a:r>
              <a:rPr lang="en-US" altLang="zh-CN" baseline="-25000" smtClean="0"/>
              <a:t>m</a:t>
            </a:r>
            <a:r>
              <a:rPr lang="zh-CN" altLang="en-US" smtClean="0"/>
              <a:t>，</a:t>
            </a:r>
            <a:r>
              <a:rPr lang="en-US" altLang="zh-CN" smtClean="0"/>
              <a:t>z=z</a:t>
            </a:r>
            <a:r>
              <a:rPr lang="en-US" altLang="zh-CN" baseline="-25000" smtClean="0"/>
              <a:t>1</a:t>
            </a:r>
            <a:r>
              <a:rPr lang="en-US" altLang="zh-CN" smtClean="0"/>
              <a:t>z</a:t>
            </a:r>
            <a:r>
              <a:rPr lang="en-US" altLang="zh-CN" baseline="-25000" smtClean="0"/>
              <a:t>2</a:t>
            </a:r>
            <a:r>
              <a:rPr lang="en-US" altLang="zh-CN" smtClean="0">
                <a:latin typeface="宋体" panose="02010600030101010101" pitchFamily="2" charset="-122"/>
              </a:rPr>
              <a:t>…</a:t>
            </a:r>
            <a:r>
              <a:rPr lang="en-US" altLang="zh-CN" smtClean="0"/>
              <a:t>z</a:t>
            </a:r>
            <a:r>
              <a:rPr lang="en-US" altLang="zh-CN" baseline="-25000" smtClean="0"/>
              <a:t>p</a:t>
            </a:r>
            <a:r>
              <a:rPr lang="zh-CN" altLang="en-US" smtClean="0"/>
              <a:t>，其中</a:t>
            </a:r>
            <a:r>
              <a:rPr lang="en-US" altLang="zh-CN" smtClean="0"/>
              <a:t>x</a:t>
            </a:r>
            <a:r>
              <a:rPr lang="en-US" altLang="zh-CN" baseline="-25000" smtClean="0"/>
              <a:t>i</a:t>
            </a:r>
            <a:r>
              <a:rPr lang="en-US" altLang="zh-CN" smtClean="0"/>
              <a:t>,y</a:t>
            </a:r>
            <a:r>
              <a:rPr lang="en-US" altLang="zh-CN" baseline="-25000" smtClean="0"/>
              <a:t>j</a:t>
            </a:r>
            <a:r>
              <a:rPr lang="en-US" altLang="zh-CN" smtClean="0"/>
              <a:t>,z</a:t>
            </a:r>
            <a:r>
              <a:rPr lang="en-US" altLang="zh-CN" baseline="-25000" smtClean="0"/>
              <a:t>k</a:t>
            </a:r>
            <a:r>
              <a:rPr lang="en-US" altLang="zh-CN" smtClean="0"/>
              <a:t>∈∑(i=1,2,</a:t>
            </a:r>
            <a:r>
              <a:rPr lang="en-US" altLang="zh-CN" smtClean="0">
                <a:latin typeface="宋体" panose="02010600030101010101" pitchFamily="2" charset="-122"/>
              </a:rPr>
              <a:t>…</a:t>
            </a:r>
            <a:r>
              <a:rPr lang="en-US" altLang="zh-CN" smtClean="0"/>
              <a:t>,n</a:t>
            </a:r>
            <a:r>
              <a:rPr lang="zh-CN" altLang="en-US" smtClean="0"/>
              <a:t>；</a:t>
            </a:r>
            <a:r>
              <a:rPr lang="en-US" altLang="zh-CN" smtClean="0"/>
              <a:t>j=1,2,</a:t>
            </a:r>
            <a:r>
              <a:rPr lang="en-US" altLang="zh-CN" smtClean="0">
                <a:latin typeface="宋体" panose="02010600030101010101" pitchFamily="2" charset="-122"/>
              </a:rPr>
              <a:t>…</a:t>
            </a:r>
            <a:r>
              <a:rPr lang="en-US" altLang="zh-CN" smtClean="0"/>
              <a:t>,m</a:t>
            </a:r>
            <a:r>
              <a:rPr lang="zh-CN" altLang="en-US" smtClean="0"/>
              <a:t>；</a:t>
            </a:r>
            <a:r>
              <a:rPr lang="en-US" altLang="zh-CN" smtClean="0"/>
              <a:t>k=1,2,</a:t>
            </a:r>
            <a:r>
              <a:rPr lang="en-US" altLang="zh-CN" smtClean="0">
                <a:latin typeface="宋体" panose="02010600030101010101" pitchFamily="2" charset="-122"/>
              </a:rPr>
              <a:t>…</a:t>
            </a:r>
            <a:r>
              <a:rPr lang="en-US" altLang="zh-CN" smtClean="0"/>
              <a:t>,p)</a:t>
            </a:r>
            <a:r>
              <a:rPr lang="zh-CN" altLang="en-US" smtClean="0"/>
              <a:t>。若</a:t>
            </a:r>
            <a:r>
              <a:rPr lang="en-US" altLang="zh-CN" smtClean="0"/>
              <a:t>xLy</a:t>
            </a:r>
            <a:r>
              <a:rPr lang="zh-CN" altLang="en-US" smtClean="0"/>
              <a:t>且</a:t>
            </a:r>
            <a:r>
              <a:rPr lang="en-US" altLang="zh-CN" smtClean="0"/>
              <a:t>yLz</a:t>
            </a:r>
            <a:r>
              <a:rPr lang="zh-CN" altLang="en-US" smtClean="0"/>
              <a:t>，根据</a:t>
            </a:r>
            <a:r>
              <a:rPr lang="en-US" altLang="zh-CN" smtClean="0"/>
              <a:t>L</a:t>
            </a:r>
            <a:r>
              <a:rPr lang="zh-CN" altLang="en-US" smtClean="0"/>
              <a:t>的定义和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≤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的传递性，有</a:t>
            </a:r>
            <a:r>
              <a:rPr lang="en-US" altLang="zh-CN" smtClean="0"/>
              <a:t>xLz</a:t>
            </a:r>
            <a:r>
              <a:rPr lang="zh-CN" altLang="en-US" smtClean="0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CC"/>
                </a:solidFill>
              </a:rPr>
              <a:t>综上所述，</a:t>
            </a:r>
            <a:r>
              <a:rPr lang="en-US" altLang="zh-CN" smtClean="0">
                <a:solidFill>
                  <a:srgbClr val="0000CC"/>
                </a:solidFill>
              </a:rPr>
              <a:t>L</a:t>
            </a:r>
            <a:r>
              <a:rPr lang="zh-CN" altLang="en-US" smtClean="0">
                <a:solidFill>
                  <a:srgbClr val="0000CC"/>
                </a:solidFill>
              </a:rPr>
              <a:t>是∑*上的一个偏序关系。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对任意</a:t>
            </a:r>
            <a:r>
              <a:rPr lang="en-US" altLang="zh-CN" smtClean="0"/>
              <a:t>x,y∈</a:t>
            </a:r>
            <a:r>
              <a:rPr lang="zh-CN" altLang="en-US" smtClean="0"/>
              <a:t>∑</a:t>
            </a:r>
            <a:r>
              <a:rPr lang="zh-CN" altLang="en-US" baseline="30000" smtClean="0"/>
              <a:t>*</a:t>
            </a:r>
            <a:r>
              <a:rPr lang="zh-CN" altLang="en-US" smtClean="0"/>
              <a:t>，由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的表示形式知，</a:t>
            </a:r>
            <a:r>
              <a:rPr lang="en-US" altLang="zh-CN" smtClean="0"/>
              <a:t>x</a:t>
            </a:r>
            <a:r>
              <a:rPr lang="en-US" altLang="zh-CN" baseline="-25000" smtClean="0"/>
              <a:t>i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en-US" altLang="zh-CN" baseline="-25000" smtClean="0"/>
              <a:t>i</a:t>
            </a:r>
            <a:r>
              <a:rPr lang="en-US" altLang="zh-CN" smtClean="0"/>
              <a:t>(i=1,2,</a:t>
            </a:r>
            <a:r>
              <a:rPr lang="en-US" altLang="zh-CN" smtClean="0">
                <a:latin typeface="宋体" panose="02010600030101010101" pitchFamily="2" charset="-122"/>
              </a:rPr>
              <a:t>…</a:t>
            </a:r>
            <a:r>
              <a:rPr lang="en-US" altLang="zh-CN" smtClean="0"/>
              <a:t>,n)</a:t>
            </a:r>
            <a:r>
              <a:rPr lang="zh-CN" altLang="en-US" smtClean="0"/>
              <a:t>总能进行比较，所以一定有</a:t>
            </a:r>
            <a:r>
              <a:rPr lang="en-US" altLang="zh-CN" smtClean="0"/>
              <a:t>xLy</a:t>
            </a:r>
            <a:r>
              <a:rPr lang="zh-CN" altLang="en-US" smtClean="0"/>
              <a:t>和</a:t>
            </a:r>
            <a:r>
              <a:rPr lang="en-US" altLang="zh-CN" smtClean="0"/>
              <a:t>yLx</a:t>
            </a:r>
            <a:r>
              <a:rPr lang="zh-CN" altLang="en-US" smtClean="0"/>
              <a:t>之一成立，从而</a:t>
            </a:r>
            <a:r>
              <a:rPr lang="en-US" altLang="zh-CN" smtClean="0"/>
              <a:t>L</a:t>
            </a:r>
            <a:r>
              <a:rPr lang="zh-CN" altLang="en-US" smtClean="0"/>
              <a:t>是∑</a:t>
            </a:r>
            <a:r>
              <a:rPr lang="zh-CN" altLang="en-US" baseline="30000" smtClean="0"/>
              <a:t>*</a:t>
            </a:r>
            <a:r>
              <a:rPr lang="zh-CN" altLang="en-US" smtClean="0"/>
              <a:t>上的一个全序关系。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5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5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5139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2C5D079-2DD3-4F9A-BA9A-1E02DC617814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7.3.16</a:t>
            </a:r>
            <a:endParaRPr lang="zh-CN" altLang="en-US" smtClean="0"/>
          </a:p>
        </p:txBody>
      </p:sp>
      <p:sp>
        <p:nvSpPr>
          <p:cNvPr id="175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44513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一个计算机公司开发的项目需要</a:t>
            </a:r>
            <a:r>
              <a:rPr lang="zh-CN" altLang="en-US" smtClean="0">
                <a:solidFill>
                  <a:srgbClr val="FF0000"/>
                </a:solidFill>
              </a:rPr>
              <a:t>完成</a:t>
            </a:r>
            <a:r>
              <a:rPr lang="en-US" altLang="zh-CN" smtClean="0">
                <a:solidFill>
                  <a:srgbClr val="FF0000"/>
                </a:solidFill>
              </a:rPr>
              <a:t>7</a:t>
            </a:r>
            <a:r>
              <a:rPr lang="zh-CN" altLang="en-US" smtClean="0">
                <a:solidFill>
                  <a:srgbClr val="FF0000"/>
                </a:solidFill>
              </a:rPr>
              <a:t>个任务</a:t>
            </a:r>
            <a:r>
              <a:rPr lang="zh-CN" altLang="en-US" smtClean="0"/>
              <a:t>，其中的</a:t>
            </a:r>
            <a:r>
              <a:rPr lang="zh-CN" altLang="en-US" smtClean="0">
                <a:solidFill>
                  <a:srgbClr val="0000CC"/>
                </a:solidFill>
              </a:rPr>
              <a:t>某些任务只能在其他任务结束之后才能开始</a:t>
            </a:r>
            <a:r>
              <a:rPr lang="zh-CN" altLang="en-US" smtClean="0"/>
              <a:t>。考虑如下建立任务上的偏序，</a:t>
            </a:r>
            <a:r>
              <a:rPr lang="zh-CN" altLang="en-US" smtClean="0">
                <a:solidFill>
                  <a:srgbClr val="FF0000"/>
                </a:solidFill>
              </a:rPr>
              <a:t>如果任务</a:t>
            </a:r>
            <a:r>
              <a:rPr lang="en-US" altLang="zh-CN" smtClean="0">
                <a:solidFill>
                  <a:srgbClr val="FF0000"/>
                </a:solidFill>
              </a:rPr>
              <a:t>Y</a:t>
            </a:r>
            <a:r>
              <a:rPr lang="zh-CN" altLang="en-US" smtClean="0">
                <a:solidFill>
                  <a:srgbClr val="FF0000"/>
                </a:solidFill>
              </a:rPr>
              <a:t>在任务</a:t>
            </a:r>
            <a:r>
              <a:rPr lang="en-US" altLang="zh-CN" smtClean="0">
                <a:solidFill>
                  <a:srgbClr val="FF0000"/>
                </a:solidFill>
              </a:rPr>
              <a:t>X</a:t>
            </a:r>
            <a:r>
              <a:rPr lang="zh-CN" altLang="en-US" smtClean="0">
                <a:solidFill>
                  <a:srgbClr val="FF0000"/>
                </a:solidFill>
              </a:rPr>
              <a:t>介绍之后才能开始，则</a:t>
            </a:r>
            <a:r>
              <a:rPr lang="en-US" altLang="zh-CN" smtClean="0">
                <a:solidFill>
                  <a:srgbClr val="FF0000"/>
                </a:solidFill>
              </a:rPr>
              <a:t>X≤Y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r>
              <a:rPr lang="zh-CN" altLang="en-US" smtClean="0"/>
              <a:t>这</a:t>
            </a:r>
            <a:r>
              <a:rPr lang="en-US" altLang="zh-CN" smtClean="0"/>
              <a:t>7</a:t>
            </a:r>
            <a:r>
              <a:rPr lang="zh-CN" altLang="en-US" smtClean="0"/>
              <a:t>个任务的关于偏序的哈斯图如右图，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求一个全序执行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这些任务以完成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这个项目。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3573463"/>
            <a:ext cx="3384550" cy="2808287"/>
            <a:chOff x="1980" y="8304"/>
            <a:chExt cx="2238" cy="3153"/>
          </a:xfrm>
        </p:grpSpPr>
        <p:sp>
          <p:nvSpPr>
            <p:cNvPr id="94214" name="Freeform 5"/>
            <p:cNvSpPr>
              <a:spLocks/>
            </p:cNvSpPr>
            <p:nvPr/>
          </p:nvSpPr>
          <p:spPr bwMode="auto">
            <a:xfrm>
              <a:off x="2719" y="10408"/>
              <a:ext cx="328" cy="737"/>
            </a:xfrm>
            <a:custGeom>
              <a:avLst/>
              <a:gdLst>
                <a:gd name="T0" fmla="*/ 0 w 240"/>
                <a:gd name="T1" fmla="*/ 0 h 470"/>
                <a:gd name="T2" fmla="*/ 2918 w 240"/>
                <a:gd name="T3" fmla="*/ 17189 h 470"/>
                <a:gd name="T4" fmla="*/ 0 60000 65536"/>
                <a:gd name="T5" fmla="*/ 0 60000 65536"/>
                <a:gd name="T6" fmla="*/ 0 w 240"/>
                <a:gd name="T7" fmla="*/ 0 h 470"/>
                <a:gd name="T8" fmla="*/ 240 w 240"/>
                <a:gd name="T9" fmla="*/ 470 h 4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70">
                  <a:moveTo>
                    <a:pt x="0" y="0"/>
                  </a:moveTo>
                  <a:lnTo>
                    <a:pt x="240" y="47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5" name="Oval 6"/>
            <p:cNvSpPr>
              <a:spLocks noChangeArrowheads="1"/>
            </p:cNvSpPr>
            <p:nvPr/>
          </p:nvSpPr>
          <p:spPr bwMode="auto">
            <a:xfrm>
              <a:off x="3175" y="8817"/>
              <a:ext cx="78" cy="89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4216" name="Oval 7"/>
            <p:cNvSpPr>
              <a:spLocks noChangeArrowheads="1"/>
            </p:cNvSpPr>
            <p:nvPr/>
          </p:nvSpPr>
          <p:spPr bwMode="auto">
            <a:xfrm>
              <a:off x="2679" y="9536"/>
              <a:ext cx="78" cy="90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4217" name="Oval 8"/>
            <p:cNvSpPr>
              <a:spLocks noChangeArrowheads="1"/>
            </p:cNvSpPr>
            <p:nvPr/>
          </p:nvSpPr>
          <p:spPr bwMode="auto">
            <a:xfrm>
              <a:off x="3598" y="9536"/>
              <a:ext cx="78" cy="90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4218" name="Oval 9"/>
            <p:cNvSpPr>
              <a:spLocks noChangeArrowheads="1"/>
            </p:cNvSpPr>
            <p:nvPr/>
          </p:nvSpPr>
          <p:spPr bwMode="auto">
            <a:xfrm>
              <a:off x="2665" y="10336"/>
              <a:ext cx="78" cy="89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4219" name="Oval 10"/>
            <p:cNvSpPr>
              <a:spLocks noChangeArrowheads="1"/>
            </p:cNvSpPr>
            <p:nvPr/>
          </p:nvSpPr>
          <p:spPr bwMode="auto">
            <a:xfrm>
              <a:off x="2362" y="11118"/>
              <a:ext cx="78" cy="90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4220" name="Oval 11"/>
            <p:cNvSpPr>
              <a:spLocks noChangeArrowheads="1"/>
            </p:cNvSpPr>
            <p:nvPr/>
          </p:nvSpPr>
          <p:spPr bwMode="auto">
            <a:xfrm>
              <a:off x="3007" y="11118"/>
              <a:ext cx="78" cy="90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4221" name="Oval 12"/>
            <p:cNvSpPr>
              <a:spLocks noChangeArrowheads="1"/>
            </p:cNvSpPr>
            <p:nvPr/>
          </p:nvSpPr>
          <p:spPr bwMode="auto">
            <a:xfrm>
              <a:off x="3584" y="11134"/>
              <a:ext cx="78" cy="89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4222" name="Freeform 13"/>
            <p:cNvSpPr>
              <a:spLocks/>
            </p:cNvSpPr>
            <p:nvPr/>
          </p:nvSpPr>
          <p:spPr bwMode="auto">
            <a:xfrm>
              <a:off x="2418" y="10424"/>
              <a:ext cx="273" cy="705"/>
            </a:xfrm>
            <a:custGeom>
              <a:avLst/>
              <a:gdLst>
                <a:gd name="T0" fmla="*/ 0 w 200"/>
                <a:gd name="T1" fmla="*/ 16339 h 450"/>
                <a:gd name="T2" fmla="*/ 2413 w 200"/>
                <a:gd name="T3" fmla="*/ 0 h 450"/>
                <a:gd name="T4" fmla="*/ 0 60000 65536"/>
                <a:gd name="T5" fmla="*/ 0 60000 65536"/>
                <a:gd name="T6" fmla="*/ 0 w 200"/>
                <a:gd name="T7" fmla="*/ 0 h 450"/>
                <a:gd name="T8" fmla="*/ 200 w 200"/>
                <a:gd name="T9" fmla="*/ 450 h 4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" h="450">
                  <a:moveTo>
                    <a:pt x="0" y="450"/>
                  </a:moveTo>
                  <a:lnTo>
                    <a:pt x="20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3" name="Freeform 14"/>
            <p:cNvSpPr>
              <a:spLocks/>
            </p:cNvSpPr>
            <p:nvPr/>
          </p:nvSpPr>
          <p:spPr bwMode="auto">
            <a:xfrm>
              <a:off x="2705" y="9624"/>
              <a:ext cx="1" cy="690"/>
            </a:xfrm>
            <a:custGeom>
              <a:avLst/>
              <a:gdLst>
                <a:gd name="T0" fmla="*/ 0 w 1"/>
                <a:gd name="T1" fmla="*/ 0 h 440"/>
                <a:gd name="T2" fmla="*/ 0 w 1"/>
                <a:gd name="T3" fmla="*/ 16093 h 440"/>
                <a:gd name="T4" fmla="*/ 0 60000 65536"/>
                <a:gd name="T5" fmla="*/ 0 60000 65536"/>
                <a:gd name="T6" fmla="*/ 0 w 1"/>
                <a:gd name="T7" fmla="*/ 0 h 440"/>
                <a:gd name="T8" fmla="*/ 1 w 1"/>
                <a:gd name="T9" fmla="*/ 440 h 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40">
                  <a:moveTo>
                    <a:pt x="0" y="0"/>
                  </a:moveTo>
                  <a:lnTo>
                    <a:pt x="0" y="44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4" name="Freeform 15"/>
            <p:cNvSpPr>
              <a:spLocks/>
            </p:cNvSpPr>
            <p:nvPr/>
          </p:nvSpPr>
          <p:spPr bwMode="auto">
            <a:xfrm>
              <a:off x="2732" y="9608"/>
              <a:ext cx="889" cy="753"/>
            </a:xfrm>
            <a:custGeom>
              <a:avLst/>
              <a:gdLst>
                <a:gd name="T0" fmla="*/ 7957 w 650"/>
                <a:gd name="T1" fmla="*/ 0 h 480"/>
                <a:gd name="T2" fmla="*/ 0 w 650"/>
                <a:gd name="T3" fmla="*/ 17606 h 480"/>
                <a:gd name="T4" fmla="*/ 0 60000 65536"/>
                <a:gd name="T5" fmla="*/ 0 60000 65536"/>
                <a:gd name="T6" fmla="*/ 0 w 650"/>
                <a:gd name="T7" fmla="*/ 0 h 480"/>
                <a:gd name="T8" fmla="*/ 650 w 650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0" h="480">
                  <a:moveTo>
                    <a:pt x="650" y="0"/>
                  </a:moveTo>
                  <a:lnTo>
                    <a:pt x="0" y="48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5" name="Freeform 16"/>
            <p:cNvSpPr>
              <a:spLocks/>
            </p:cNvSpPr>
            <p:nvPr/>
          </p:nvSpPr>
          <p:spPr bwMode="auto">
            <a:xfrm>
              <a:off x="2746" y="8903"/>
              <a:ext cx="451" cy="643"/>
            </a:xfrm>
            <a:custGeom>
              <a:avLst/>
              <a:gdLst>
                <a:gd name="T0" fmla="*/ 0 w 330"/>
                <a:gd name="T1" fmla="*/ 14998 h 410"/>
                <a:gd name="T2" fmla="*/ 4015 w 330"/>
                <a:gd name="T3" fmla="*/ 0 h 410"/>
                <a:gd name="T4" fmla="*/ 0 60000 65536"/>
                <a:gd name="T5" fmla="*/ 0 60000 65536"/>
                <a:gd name="T6" fmla="*/ 0 w 330"/>
                <a:gd name="T7" fmla="*/ 0 h 410"/>
                <a:gd name="T8" fmla="*/ 330 w 330"/>
                <a:gd name="T9" fmla="*/ 410 h 4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" h="410">
                  <a:moveTo>
                    <a:pt x="0" y="410"/>
                  </a:moveTo>
                  <a:lnTo>
                    <a:pt x="33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6" name="Freeform 17"/>
            <p:cNvSpPr>
              <a:spLocks/>
            </p:cNvSpPr>
            <p:nvPr/>
          </p:nvSpPr>
          <p:spPr bwMode="auto">
            <a:xfrm>
              <a:off x="3225" y="8903"/>
              <a:ext cx="396" cy="658"/>
            </a:xfrm>
            <a:custGeom>
              <a:avLst/>
              <a:gdLst>
                <a:gd name="T0" fmla="*/ 0 w 290"/>
                <a:gd name="T1" fmla="*/ 0 h 420"/>
                <a:gd name="T2" fmla="*/ 3509 w 290"/>
                <a:gd name="T3" fmla="*/ 15242 h 420"/>
                <a:gd name="T4" fmla="*/ 0 60000 65536"/>
                <a:gd name="T5" fmla="*/ 0 60000 65536"/>
                <a:gd name="T6" fmla="*/ 0 w 290"/>
                <a:gd name="T7" fmla="*/ 0 h 420"/>
                <a:gd name="T8" fmla="*/ 290 w 290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0" h="420">
                  <a:moveTo>
                    <a:pt x="0" y="0"/>
                  </a:moveTo>
                  <a:lnTo>
                    <a:pt x="290" y="42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7" name="Freeform 18"/>
            <p:cNvSpPr>
              <a:spLocks/>
            </p:cNvSpPr>
            <p:nvPr/>
          </p:nvSpPr>
          <p:spPr bwMode="auto">
            <a:xfrm>
              <a:off x="3621" y="9624"/>
              <a:ext cx="2" cy="1505"/>
            </a:xfrm>
            <a:custGeom>
              <a:avLst/>
              <a:gdLst>
                <a:gd name="T0" fmla="*/ 0 w 1"/>
                <a:gd name="T1" fmla="*/ 0 h 960"/>
                <a:gd name="T2" fmla="*/ 0 w 1"/>
                <a:gd name="T3" fmla="*/ 35015 h 960"/>
                <a:gd name="T4" fmla="*/ 0 60000 65536"/>
                <a:gd name="T5" fmla="*/ 0 60000 65536"/>
                <a:gd name="T6" fmla="*/ 0 w 1"/>
                <a:gd name="T7" fmla="*/ 0 h 960"/>
                <a:gd name="T8" fmla="*/ 1 w 1"/>
                <a:gd name="T9" fmla="*/ 960 h 9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60">
                  <a:moveTo>
                    <a:pt x="0" y="0"/>
                  </a:moveTo>
                  <a:lnTo>
                    <a:pt x="0" y="96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8" name="Text Box 19"/>
            <p:cNvSpPr txBox="1">
              <a:spLocks noChangeArrowheads="1"/>
            </p:cNvSpPr>
            <p:nvPr/>
          </p:nvSpPr>
          <p:spPr bwMode="auto">
            <a:xfrm>
              <a:off x="1980" y="10766"/>
              <a:ext cx="665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A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4229" name="Text Box 20"/>
            <p:cNvSpPr txBox="1">
              <a:spLocks noChangeArrowheads="1"/>
            </p:cNvSpPr>
            <p:nvPr/>
          </p:nvSpPr>
          <p:spPr bwMode="auto">
            <a:xfrm>
              <a:off x="2937" y="10781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C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4230" name="Text Box 21"/>
            <p:cNvSpPr txBox="1">
              <a:spLocks noChangeArrowheads="1"/>
            </p:cNvSpPr>
            <p:nvPr/>
          </p:nvSpPr>
          <p:spPr bwMode="auto">
            <a:xfrm>
              <a:off x="2254" y="9204"/>
              <a:ext cx="664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D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4231" name="Text Box 22"/>
            <p:cNvSpPr txBox="1">
              <a:spLocks noChangeArrowheads="1"/>
            </p:cNvSpPr>
            <p:nvPr/>
          </p:nvSpPr>
          <p:spPr bwMode="auto">
            <a:xfrm>
              <a:off x="3553" y="9235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F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4232" name="Text Box 23"/>
            <p:cNvSpPr txBox="1">
              <a:spLocks noChangeArrowheads="1"/>
            </p:cNvSpPr>
            <p:nvPr/>
          </p:nvSpPr>
          <p:spPr bwMode="auto">
            <a:xfrm>
              <a:off x="2254" y="10035"/>
              <a:ext cx="664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B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4233" name="Text Box 24"/>
            <p:cNvSpPr txBox="1">
              <a:spLocks noChangeArrowheads="1"/>
            </p:cNvSpPr>
            <p:nvPr/>
          </p:nvSpPr>
          <p:spPr bwMode="auto">
            <a:xfrm>
              <a:off x="2924" y="8304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4234" name="Text Box 25"/>
            <p:cNvSpPr txBox="1">
              <a:spLocks noChangeArrowheads="1"/>
            </p:cNvSpPr>
            <p:nvPr/>
          </p:nvSpPr>
          <p:spPr bwMode="auto">
            <a:xfrm>
              <a:off x="3526" y="10781"/>
              <a:ext cx="664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E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5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5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5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5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5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163" grpId="0" build="allAtOnce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DBDCA28-7103-496D-B71D-5C3B68EA5D08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7.3.16 </a:t>
            </a:r>
            <a:r>
              <a:rPr lang="zh-CN" altLang="en-US" smtClean="0"/>
              <a:t>解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1117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可以通过执行一个排序得到</a:t>
            </a:r>
            <a:r>
              <a:rPr lang="en-US" altLang="zh-CN" smtClean="0"/>
              <a:t>7</a:t>
            </a:r>
            <a:r>
              <a:rPr lang="zh-CN" altLang="en-US" smtClean="0"/>
              <a:t>个任务的一种排序，排序的步骤见下图</a:t>
            </a:r>
            <a:r>
              <a:rPr lang="en-US" altLang="zh-CN" smtClean="0"/>
              <a:t>(a)</a:t>
            </a:r>
            <a:r>
              <a:rPr lang="zh-CN" altLang="en-US" smtClean="0"/>
              <a:t>到</a:t>
            </a:r>
            <a:r>
              <a:rPr lang="en-US" altLang="zh-CN" smtClean="0"/>
              <a:t>(g) </a:t>
            </a:r>
            <a:endParaRPr lang="zh-CN" alt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52550" y="2565400"/>
            <a:ext cx="6604000" cy="4149725"/>
            <a:chOff x="2130" y="8304"/>
            <a:chExt cx="8850" cy="6618"/>
          </a:xfrm>
        </p:grpSpPr>
        <p:sp>
          <p:nvSpPr>
            <p:cNvPr id="95238" name="Text Box 5"/>
            <p:cNvSpPr txBox="1">
              <a:spLocks noChangeArrowheads="1"/>
            </p:cNvSpPr>
            <p:nvPr/>
          </p:nvSpPr>
          <p:spPr bwMode="auto">
            <a:xfrm>
              <a:off x="2363" y="11531"/>
              <a:ext cx="8617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(a)                             (b)                        (c)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239" name="Text Box 6"/>
            <p:cNvSpPr txBox="1">
              <a:spLocks noChangeArrowheads="1"/>
            </p:cNvSpPr>
            <p:nvPr/>
          </p:nvSpPr>
          <p:spPr bwMode="auto">
            <a:xfrm>
              <a:off x="2363" y="14014"/>
              <a:ext cx="8371" cy="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(d)                     (e)                          (f)                     (g)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240" name="Freeform 7"/>
            <p:cNvSpPr>
              <a:spLocks/>
            </p:cNvSpPr>
            <p:nvPr/>
          </p:nvSpPr>
          <p:spPr bwMode="auto">
            <a:xfrm>
              <a:off x="3721" y="10408"/>
              <a:ext cx="328" cy="737"/>
            </a:xfrm>
            <a:custGeom>
              <a:avLst/>
              <a:gdLst>
                <a:gd name="T0" fmla="*/ 0 w 240"/>
                <a:gd name="T1" fmla="*/ 0 h 470"/>
                <a:gd name="T2" fmla="*/ 2918 w 240"/>
                <a:gd name="T3" fmla="*/ 17189 h 470"/>
                <a:gd name="T4" fmla="*/ 0 60000 65536"/>
                <a:gd name="T5" fmla="*/ 0 60000 65536"/>
                <a:gd name="T6" fmla="*/ 0 w 240"/>
                <a:gd name="T7" fmla="*/ 0 h 470"/>
                <a:gd name="T8" fmla="*/ 240 w 240"/>
                <a:gd name="T9" fmla="*/ 470 h 4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70">
                  <a:moveTo>
                    <a:pt x="0" y="0"/>
                  </a:moveTo>
                  <a:lnTo>
                    <a:pt x="240" y="47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1" name="Oval 8"/>
            <p:cNvSpPr>
              <a:spLocks noChangeArrowheads="1"/>
            </p:cNvSpPr>
            <p:nvPr/>
          </p:nvSpPr>
          <p:spPr bwMode="auto">
            <a:xfrm>
              <a:off x="4178" y="8817"/>
              <a:ext cx="78" cy="89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242" name="Oval 9"/>
            <p:cNvSpPr>
              <a:spLocks noChangeArrowheads="1"/>
            </p:cNvSpPr>
            <p:nvPr/>
          </p:nvSpPr>
          <p:spPr bwMode="auto">
            <a:xfrm>
              <a:off x="3681" y="9536"/>
              <a:ext cx="78" cy="90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243" name="Oval 10"/>
            <p:cNvSpPr>
              <a:spLocks noChangeArrowheads="1"/>
            </p:cNvSpPr>
            <p:nvPr/>
          </p:nvSpPr>
          <p:spPr bwMode="auto">
            <a:xfrm>
              <a:off x="4600" y="9536"/>
              <a:ext cx="78" cy="90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244" name="Oval 11"/>
            <p:cNvSpPr>
              <a:spLocks noChangeArrowheads="1"/>
            </p:cNvSpPr>
            <p:nvPr/>
          </p:nvSpPr>
          <p:spPr bwMode="auto">
            <a:xfrm>
              <a:off x="3667" y="10336"/>
              <a:ext cx="78" cy="89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245" name="Oval 12"/>
            <p:cNvSpPr>
              <a:spLocks noChangeArrowheads="1"/>
            </p:cNvSpPr>
            <p:nvPr/>
          </p:nvSpPr>
          <p:spPr bwMode="auto">
            <a:xfrm>
              <a:off x="3364" y="11118"/>
              <a:ext cx="78" cy="90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246" name="Oval 13"/>
            <p:cNvSpPr>
              <a:spLocks noChangeArrowheads="1"/>
            </p:cNvSpPr>
            <p:nvPr/>
          </p:nvSpPr>
          <p:spPr bwMode="auto">
            <a:xfrm>
              <a:off x="4009" y="11118"/>
              <a:ext cx="78" cy="90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247" name="Oval 14"/>
            <p:cNvSpPr>
              <a:spLocks noChangeArrowheads="1"/>
            </p:cNvSpPr>
            <p:nvPr/>
          </p:nvSpPr>
          <p:spPr bwMode="auto">
            <a:xfrm>
              <a:off x="4587" y="11134"/>
              <a:ext cx="78" cy="89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248" name="Freeform 15"/>
            <p:cNvSpPr>
              <a:spLocks/>
            </p:cNvSpPr>
            <p:nvPr/>
          </p:nvSpPr>
          <p:spPr bwMode="auto">
            <a:xfrm>
              <a:off x="3420" y="10424"/>
              <a:ext cx="273" cy="705"/>
            </a:xfrm>
            <a:custGeom>
              <a:avLst/>
              <a:gdLst>
                <a:gd name="T0" fmla="*/ 0 w 200"/>
                <a:gd name="T1" fmla="*/ 16339 h 450"/>
                <a:gd name="T2" fmla="*/ 2413 w 200"/>
                <a:gd name="T3" fmla="*/ 0 h 450"/>
                <a:gd name="T4" fmla="*/ 0 60000 65536"/>
                <a:gd name="T5" fmla="*/ 0 60000 65536"/>
                <a:gd name="T6" fmla="*/ 0 w 200"/>
                <a:gd name="T7" fmla="*/ 0 h 450"/>
                <a:gd name="T8" fmla="*/ 200 w 200"/>
                <a:gd name="T9" fmla="*/ 450 h 4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" h="450">
                  <a:moveTo>
                    <a:pt x="0" y="450"/>
                  </a:moveTo>
                  <a:lnTo>
                    <a:pt x="20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Freeform 16"/>
            <p:cNvSpPr>
              <a:spLocks/>
            </p:cNvSpPr>
            <p:nvPr/>
          </p:nvSpPr>
          <p:spPr bwMode="auto">
            <a:xfrm>
              <a:off x="3707" y="9624"/>
              <a:ext cx="2" cy="690"/>
            </a:xfrm>
            <a:custGeom>
              <a:avLst/>
              <a:gdLst>
                <a:gd name="T0" fmla="*/ 0 w 1"/>
                <a:gd name="T1" fmla="*/ 0 h 440"/>
                <a:gd name="T2" fmla="*/ 0 w 1"/>
                <a:gd name="T3" fmla="*/ 16093 h 440"/>
                <a:gd name="T4" fmla="*/ 0 60000 65536"/>
                <a:gd name="T5" fmla="*/ 0 60000 65536"/>
                <a:gd name="T6" fmla="*/ 0 w 1"/>
                <a:gd name="T7" fmla="*/ 0 h 440"/>
                <a:gd name="T8" fmla="*/ 1 w 1"/>
                <a:gd name="T9" fmla="*/ 440 h 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40">
                  <a:moveTo>
                    <a:pt x="0" y="0"/>
                  </a:moveTo>
                  <a:lnTo>
                    <a:pt x="0" y="44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Freeform 17"/>
            <p:cNvSpPr>
              <a:spLocks/>
            </p:cNvSpPr>
            <p:nvPr/>
          </p:nvSpPr>
          <p:spPr bwMode="auto">
            <a:xfrm>
              <a:off x="3735" y="9608"/>
              <a:ext cx="889" cy="753"/>
            </a:xfrm>
            <a:custGeom>
              <a:avLst/>
              <a:gdLst>
                <a:gd name="T0" fmla="*/ 7957 w 650"/>
                <a:gd name="T1" fmla="*/ 0 h 480"/>
                <a:gd name="T2" fmla="*/ 0 w 650"/>
                <a:gd name="T3" fmla="*/ 17606 h 480"/>
                <a:gd name="T4" fmla="*/ 0 60000 65536"/>
                <a:gd name="T5" fmla="*/ 0 60000 65536"/>
                <a:gd name="T6" fmla="*/ 0 w 650"/>
                <a:gd name="T7" fmla="*/ 0 h 480"/>
                <a:gd name="T8" fmla="*/ 650 w 650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0" h="480">
                  <a:moveTo>
                    <a:pt x="650" y="0"/>
                  </a:moveTo>
                  <a:lnTo>
                    <a:pt x="0" y="48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Freeform 18"/>
            <p:cNvSpPr>
              <a:spLocks/>
            </p:cNvSpPr>
            <p:nvPr/>
          </p:nvSpPr>
          <p:spPr bwMode="auto">
            <a:xfrm>
              <a:off x="3748" y="8903"/>
              <a:ext cx="452" cy="643"/>
            </a:xfrm>
            <a:custGeom>
              <a:avLst/>
              <a:gdLst>
                <a:gd name="T0" fmla="*/ 0 w 330"/>
                <a:gd name="T1" fmla="*/ 14998 h 410"/>
                <a:gd name="T2" fmla="*/ 4091 w 330"/>
                <a:gd name="T3" fmla="*/ 0 h 410"/>
                <a:gd name="T4" fmla="*/ 0 60000 65536"/>
                <a:gd name="T5" fmla="*/ 0 60000 65536"/>
                <a:gd name="T6" fmla="*/ 0 w 330"/>
                <a:gd name="T7" fmla="*/ 0 h 410"/>
                <a:gd name="T8" fmla="*/ 330 w 330"/>
                <a:gd name="T9" fmla="*/ 410 h 4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" h="410">
                  <a:moveTo>
                    <a:pt x="0" y="410"/>
                  </a:moveTo>
                  <a:lnTo>
                    <a:pt x="33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Freeform 19"/>
            <p:cNvSpPr>
              <a:spLocks/>
            </p:cNvSpPr>
            <p:nvPr/>
          </p:nvSpPr>
          <p:spPr bwMode="auto">
            <a:xfrm>
              <a:off x="4227" y="8903"/>
              <a:ext cx="397" cy="658"/>
            </a:xfrm>
            <a:custGeom>
              <a:avLst/>
              <a:gdLst>
                <a:gd name="T0" fmla="*/ 0 w 290"/>
                <a:gd name="T1" fmla="*/ 0 h 420"/>
                <a:gd name="T2" fmla="*/ 3572 w 290"/>
                <a:gd name="T3" fmla="*/ 15242 h 420"/>
                <a:gd name="T4" fmla="*/ 0 60000 65536"/>
                <a:gd name="T5" fmla="*/ 0 60000 65536"/>
                <a:gd name="T6" fmla="*/ 0 w 290"/>
                <a:gd name="T7" fmla="*/ 0 h 420"/>
                <a:gd name="T8" fmla="*/ 290 w 290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0" h="420">
                  <a:moveTo>
                    <a:pt x="0" y="0"/>
                  </a:moveTo>
                  <a:lnTo>
                    <a:pt x="290" y="42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Freeform 20"/>
            <p:cNvSpPr>
              <a:spLocks/>
            </p:cNvSpPr>
            <p:nvPr/>
          </p:nvSpPr>
          <p:spPr bwMode="auto">
            <a:xfrm>
              <a:off x="4624" y="9624"/>
              <a:ext cx="1" cy="1505"/>
            </a:xfrm>
            <a:custGeom>
              <a:avLst/>
              <a:gdLst>
                <a:gd name="T0" fmla="*/ 0 w 1"/>
                <a:gd name="T1" fmla="*/ 0 h 960"/>
                <a:gd name="T2" fmla="*/ 0 w 1"/>
                <a:gd name="T3" fmla="*/ 35015 h 960"/>
                <a:gd name="T4" fmla="*/ 0 60000 65536"/>
                <a:gd name="T5" fmla="*/ 0 60000 65536"/>
                <a:gd name="T6" fmla="*/ 0 w 1"/>
                <a:gd name="T7" fmla="*/ 0 h 960"/>
                <a:gd name="T8" fmla="*/ 1 w 1"/>
                <a:gd name="T9" fmla="*/ 960 h 9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60">
                  <a:moveTo>
                    <a:pt x="0" y="0"/>
                  </a:moveTo>
                  <a:lnTo>
                    <a:pt x="0" y="96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Text Box 21"/>
            <p:cNvSpPr txBox="1">
              <a:spLocks noChangeArrowheads="1"/>
            </p:cNvSpPr>
            <p:nvPr/>
          </p:nvSpPr>
          <p:spPr bwMode="auto">
            <a:xfrm>
              <a:off x="2982" y="10766"/>
              <a:ext cx="665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255" name="Text Box 22"/>
            <p:cNvSpPr txBox="1">
              <a:spLocks noChangeArrowheads="1"/>
            </p:cNvSpPr>
            <p:nvPr/>
          </p:nvSpPr>
          <p:spPr bwMode="auto">
            <a:xfrm>
              <a:off x="3940" y="10781"/>
              <a:ext cx="664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256" name="Text Box 23"/>
            <p:cNvSpPr txBox="1">
              <a:spLocks noChangeArrowheads="1"/>
            </p:cNvSpPr>
            <p:nvPr/>
          </p:nvSpPr>
          <p:spPr bwMode="auto">
            <a:xfrm>
              <a:off x="3256" y="9204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257" name="Text Box 24"/>
            <p:cNvSpPr txBox="1">
              <a:spLocks noChangeArrowheads="1"/>
            </p:cNvSpPr>
            <p:nvPr/>
          </p:nvSpPr>
          <p:spPr bwMode="auto">
            <a:xfrm>
              <a:off x="4555" y="9235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258" name="Text Box 25"/>
            <p:cNvSpPr txBox="1">
              <a:spLocks noChangeArrowheads="1"/>
            </p:cNvSpPr>
            <p:nvPr/>
          </p:nvSpPr>
          <p:spPr bwMode="auto">
            <a:xfrm>
              <a:off x="3256" y="10035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259" name="Text Box 26"/>
            <p:cNvSpPr txBox="1">
              <a:spLocks noChangeArrowheads="1"/>
            </p:cNvSpPr>
            <p:nvPr/>
          </p:nvSpPr>
          <p:spPr bwMode="auto">
            <a:xfrm>
              <a:off x="3926" y="8304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260" name="Text Box 27"/>
            <p:cNvSpPr txBox="1">
              <a:spLocks noChangeArrowheads="1"/>
            </p:cNvSpPr>
            <p:nvPr/>
          </p:nvSpPr>
          <p:spPr bwMode="auto">
            <a:xfrm>
              <a:off x="4528" y="10781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261" name="Freeform 28"/>
            <p:cNvSpPr>
              <a:spLocks/>
            </p:cNvSpPr>
            <p:nvPr/>
          </p:nvSpPr>
          <p:spPr bwMode="auto">
            <a:xfrm>
              <a:off x="6405" y="10408"/>
              <a:ext cx="329" cy="737"/>
            </a:xfrm>
            <a:custGeom>
              <a:avLst/>
              <a:gdLst>
                <a:gd name="T0" fmla="*/ 0 w 240"/>
                <a:gd name="T1" fmla="*/ 0 h 470"/>
                <a:gd name="T2" fmla="*/ 2991 w 240"/>
                <a:gd name="T3" fmla="*/ 17189 h 470"/>
                <a:gd name="T4" fmla="*/ 0 60000 65536"/>
                <a:gd name="T5" fmla="*/ 0 60000 65536"/>
                <a:gd name="T6" fmla="*/ 0 w 240"/>
                <a:gd name="T7" fmla="*/ 0 h 470"/>
                <a:gd name="T8" fmla="*/ 240 w 240"/>
                <a:gd name="T9" fmla="*/ 470 h 4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70">
                  <a:moveTo>
                    <a:pt x="0" y="0"/>
                  </a:moveTo>
                  <a:lnTo>
                    <a:pt x="240" y="47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2" name="Oval 29"/>
            <p:cNvSpPr>
              <a:spLocks noChangeArrowheads="1"/>
            </p:cNvSpPr>
            <p:nvPr/>
          </p:nvSpPr>
          <p:spPr bwMode="auto">
            <a:xfrm>
              <a:off x="6862" y="8817"/>
              <a:ext cx="78" cy="89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263" name="Oval 30"/>
            <p:cNvSpPr>
              <a:spLocks noChangeArrowheads="1"/>
            </p:cNvSpPr>
            <p:nvPr/>
          </p:nvSpPr>
          <p:spPr bwMode="auto">
            <a:xfrm>
              <a:off x="6366" y="9536"/>
              <a:ext cx="78" cy="90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264" name="Oval 31"/>
            <p:cNvSpPr>
              <a:spLocks noChangeArrowheads="1"/>
            </p:cNvSpPr>
            <p:nvPr/>
          </p:nvSpPr>
          <p:spPr bwMode="auto">
            <a:xfrm>
              <a:off x="7285" y="9536"/>
              <a:ext cx="78" cy="90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265" name="Oval 32"/>
            <p:cNvSpPr>
              <a:spLocks noChangeArrowheads="1"/>
            </p:cNvSpPr>
            <p:nvPr/>
          </p:nvSpPr>
          <p:spPr bwMode="auto">
            <a:xfrm>
              <a:off x="6352" y="10336"/>
              <a:ext cx="78" cy="89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266" name="Oval 33"/>
            <p:cNvSpPr>
              <a:spLocks noChangeArrowheads="1"/>
            </p:cNvSpPr>
            <p:nvPr/>
          </p:nvSpPr>
          <p:spPr bwMode="auto">
            <a:xfrm>
              <a:off x="6694" y="11118"/>
              <a:ext cx="78" cy="90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267" name="Oval 34"/>
            <p:cNvSpPr>
              <a:spLocks noChangeArrowheads="1"/>
            </p:cNvSpPr>
            <p:nvPr/>
          </p:nvSpPr>
          <p:spPr bwMode="auto">
            <a:xfrm>
              <a:off x="7271" y="11134"/>
              <a:ext cx="78" cy="89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268" name="Freeform 35"/>
            <p:cNvSpPr>
              <a:spLocks/>
            </p:cNvSpPr>
            <p:nvPr/>
          </p:nvSpPr>
          <p:spPr bwMode="auto">
            <a:xfrm>
              <a:off x="6392" y="9624"/>
              <a:ext cx="1" cy="690"/>
            </a:xfrm>
            <a:custGeom>
              <a:avLst/>
              <a:gdLst>
                <a:gd name="T0" fmla="*/ 0 w 1"/>
                <a:gd name="T1" fmla="*/ 0 h 440"/>
                <a:gd name="T2" fmla="*/ 0 w 1"/>
                <a:gd name="T3" fmla="*/ 16093 h 440"/>
                <a:gd name="T4" fmla="*/ 0 60000 65536"/>
                <a:gd name="T5" fmla="*/ 0 60000 65536"/>
                <a:gd name="T6" fmla="*/ 0 w 1"/>
                <a:gd name="T7" fmla="*/ 0 h 440"/>
                <a:gd name="T8" fmla="*/ 1 w 1"/>
                <a:gd name="T9" fmla="*/ 440 h 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40">
                  <a:moveTo>
                    <a:pt x="0" y="0"/>
                  </a:moveTo>
                  <a:lnTo>
                    <a:pt x="0" y="44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9" name="Freeform 36"/>
            <p:cNvSpPr>
              <a:spLocks/>
            </p:cNvSpPr>
            <p:nvPr/>
          </p:nvSpPr>
          <p:spPr bwMode="auto">
            <a:xfrm>
              <a:off x="6419" y="9608"/>
              <a:ext cx="889" cy="753"/>
            </a:xfrm>
            <a:custGeom>
              <a:avLst/>
              <a:gdLst>
                <a:gd name="T0" fmla="*/ 7957 w 650"/>
                <a:gd name="T1" fmla="*/ 0 h 480"/>
                <a:gd name="T2" fmla="*/ 0 w 650"/>
                <a:gd name="T3" fmla="*/ 17606 h 480"/>
                <a:gd name="T4" fmla="*/ 0 60000 65536"/>
                <a:gd name="T5" fmla="*/ 0 60000 65536"/>
                <a:gd name="T6" fmla="*/ 0 w 650"/>
                <a:gd name="T7" fmla="*/ 0 h 480"/>
                <a:gd name="T8" fmla="*/ 650 w 650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0" h="480">
                  <a:moveTo>
                    <a:pt x="650" y="0"/>
                  </a:moveTo>
                  <a:lnTo>
                    <a:pt x="0" y="48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0" name="Freeform 37"/>
            <p:cNvSpPr>
              <a:spLocks/>
            </p:cNvSpPr>
            <p:nvPr/>
          </p:nvSpPr>
          <p:spPr bwMode="auto">
            <a:xfrm>
              <a:off x="6433" y="8903"/>
              <a:ext cx="451" cy="643"/>
            </a:xfrm>
            <a:custGeom>
              <a:avLst/>
              <a:gdLst>
                <a:gd name="T0" fmla="*/ 0 w 330"/>
                <a:gd name="T1" fmla="*/ 14998 h 410"/>
                <a:gd name="T2" fmla="*/ 4015 w 330"/>
                <a:gd name="T3" fmla="*/ 0 h 410"/>
                <a:gd name="T4" fmla="*/ 0 60000 65536"/>
                <a:gd name="T5" fmla="*/ 0 60000 65536"/>
                <a:gd name="T6" fmla="*/ 0 w 330"/>
                <a:gd name="T7" fmla="*/ 0 h 410"/>
                <a:gd name="T8" fmla="*/ 330 w 330"/>
                <a:gd name="T9" fmla="*/ 410 h 4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" h="410">
                  <a:moveTo>
                    <a:pt x="0" y="410"/>
                  </a:moveTo>
                  <a:lnTo>
                    <a:pt x="33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1" name="Freeform 38"/>
            <p:cNvSpPr>
              <a:spLocks/>
            </p:cNvSpPr>
            <p:nvPr/>
          </p:nvSpPr>
          <p:spPr bwMode="auto">
            <a:xfrm>
              <a:off x="6911" y="8903"/>
              <a:ext cx="397" cy="658"/>
            </a:xfrm>
            <a:custGeom>
              <a:avLst/>
              <a:gdLst>
                <a:gd name="T0" fmla="*/ 0 w 290"/>
                <a:gd name="T1" fmla="*/ 0 h 420"/>
                <a:gd name="T2" fmla="*/ 3572 w 290"/>
                <a:gd name="T3" fmla="*/ 15242 h 420"/>
                <a:gd name="T4" fmla="*/ 0 60000 65536"/>
                <a:gd name="T5" fmla="*/ 0 60000 65536"/>
                <a:gd name="T6" fmla="*/ 0 w 290"/>
                <a:gd name="T7" fmla="*/ 0 h 420"/>
                <a:gd name="T8" fmla="*/ 290 w 290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0" h="420">
                  <a:moveTo>
                    <a:pt x="0" y="0"/>
                  </a:moveTo>
                  <a:lnTo>
                    <a:pt x="290" y="42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2" name="Freeform 39"/>
            <p:cNvSpPr>
              <a:spLocks/>
            </p:cNvSpPr>
            <p:nvPr/>
          </p:nvSpPr>
          <p:spPr bwMode="auto">
            <a:xfrm>
              <a:off x="7308" y="9624"/>
              <a:ext cx="2" cy="1505"/>
            </a:xfrm>
            <a:custGeom>
              <a:avLst/>
              <a:gdLst>
                <a:gd name="T0" fmla="*/ 0 w 1"/>
                <a:gd name="T1" fmla="*/ 0 h 960"/>
                <a:gd name="T2" fmla="*/ 0 w 1"/>
                <a:gd name="T3" fmla="*/ 35015 h 960"/>
                <a:gd name="T4" fmla="*/ 0 60000 65536"/>
                <a:gd name="T5" fmla="*/ 0 60000 65536"/>
                <a:gd name="T6" fmla="*/ 0 w 1"/>
                <a:gd name="T7" fmla="*/ 0 h 960"/>
                <a:gd name="T8" fmla="*/ 1 w 1"/>
                <a:gd name="T9" fmla="*/ 960 h 9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60">
                  <a:moveTo>
                    <a:pt x="0" y="0"/>
                  </a:moveTo>
                  <a:lnTo>
                    <a:pt x="0" y="96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3" name="Text Box 40"/>
            <p:cNvSpPr txBox="1">
              <a:spLocks noChangeArrowheads="1"/>
            </p:cNvSpPr>
            <p:nvPr/>
          </p:nvSpPr>
          <p:spPr bwMode="auto">
            <a:xfrm>
              <a:off x="6624" y="10781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274" name="Text Box 41"/>
            <p:cNvSpPr txBox="1">
              <a:spLocks noChangeArrowheads="1"/>
            </p:cNvSpPr>
            <p:nvPr/>
          </p:nvSpPr>
          <p:spPr bwMode="auto">
            <a:xfrm>
              <a:off x="5940" y="9204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275" name="Text Box 42"/>
            <p:cNvSpPr txBox="1">
              <a:spLocks noChangeArrowheads="1"/>
            </p:cNvSpPr>
            <p:nvPr/>
          </p:nvSpPr>
          <p:spPr bwMode="auto">
            <a:xfrm>
              <a:off x="7240" y="9235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276" name="Text Box 43"/>
            <p:cNvSpPr txBox="1">
              <a:spLocks noChangeArrowheads="1"/>
            </p:cNvSpPr>
            <p:nvPr/>
          </p:nvSpPr>
          <p:spPr bwMode="auto">
            <a:xfrm>
              <a:off x="5940" y="10035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277" name="Text Box 44"/>
            <p:cNvSpPr txBox="1">
              <a:spLocks noChangeArrowheads="1"/>
            </p:cNvSpPr>
            <p:nvPr/>
          </p:nvSpPr>
          <p:spPr bwMode="auto">
            <a:xfrm>
              <a:off x="6611" y="8304"/>
              <a:ext cx="664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278" name="Text Box 45"/>
            <p:cNvSpPr txBox="1">
              <a:spLocks noChangeArrowheads="1"/>
            </p:cNvSpPr>
            <p:nvPr/>
          </p:nvSpPr>
          <p:spPr bwMode="auto">
            <a:xfrm>
              <a:off x="7212" y="10781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279" name="Oval 46"/>
            <p:cNvSpPr>
              <a:spLocks noChangeArrowheads="1"/>
            </p:cNvSpPr>
            <p:nvPr/>
          </p:nvSpPr>
          <p:spPr bwMode="auto">
            <a:xfrm>
              <a:off x="9382" y="8817"/>
              <a:ext cx="78" cy="89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280" name="Oval 47"/>
            <p:cNvSpPr>
              <a:spLocks noChangeArrowheads="1"/>
            </p:cNvSpPr>
            <p:nvPr/>
          </p:nvSpPr>
          <p:spPr bwMode="auto">
            <a:xfrm>
              <a:off x="8886" y="9536"/>
              <a:ext cx="78" cy="90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281" name="Oval 48"/>
            <p:cNvSpPr>
              <a:spLocks noChangeArrowheads="1"/>
            </p:cNvSpPr>
            <p:nvPr/>
          </p:nvSpPr>
          <p:spPr bwMode="auto">
            <a:xfrm>
              <a:off x="9805" y="9536"/>
              <a:ext cx="78" cy="90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282" name="Oval 49"/>
            <p:cNvSpPr>
              <a:spLocks noChangeArrowheads="1"/>
            </p:cNvSpPr>
            <p:nvPr/>
          </p:nvSpPr>
          <p:spPr bwMode="auto">
            <a:xfrm>
              <a:off x="8872" y="10336"/>
              <a:ext cx="78" cy="89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283" name="Oval 50"/>
            <p:cNvSpPr>
              <a:spLocks noChangeArrowheads="1"/>
            </p:cNvSpPr>
            <p:nvPr/>
          </p:nvSpPr>
          <p:spPr bwMode="auto">
            <a:xfrm>
              <a:off x="9791" y="11134"/>
              <a:ext cx="78" cy="89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284" name="Freeform 51"/>
            <p:cNvSpPr>
              <a:spLocks/>
            </p:cNvSpPr>
            <p:nvPr/>
          </p:nvSpPr>
          <p:spPr bwMode="auto">
            <a:xfrm>
              <a:off x="8912" y="9624"/>
              <a:ext cx="1" cy="690"/>
            </a:xfrm>
            <a:custGeom>
              <a:avLst/>
              <a:gdLst>
                <a:gd name="T0" fmla="*/ 0 w 1"/>
                <a:gd name="T1" fmla="*/ 0 h 440"/>
                <a:gd name="T2" fmla="*/ 0 w 1"/>
                <a:gd name="T3" fmla="*/ 16093 h 440"/>
                <a:gd name="T4" fmla="*/ 0 60000 65536"/>
                <a:gd name="T5" fmla="*/ 0 60000 65536"/>
                <a:gd name="T6" fmla="*/ 0 w 1"/>
                <a:gd name="T7" fmla="*/ 0 h 440"/>
                <a:gd name="T8" fmla="*/ 1 w 1"/>
                <a:gd name="T9" fmla="*/ 440 h 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40">
                  <a:moveTo>
                    <a:pt x="0" y="0"/>
                  </a:moveTo>
                  <a:lnTo>
                    <a:pt x="0" y="44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85" name="Freeform 52"/>
            <p:cNvSpPr>
              <a:spLocks/>
            </p:cNvSpPr>
            <p:nvPr/>
          </p:nvSpPr>
          <p:spPr bwMode="auto">
            <a:xfrm>
              <a:off x="8939" y="9608"/>
              <a:ext cx="889" cy="753"/>
            </a:xfrm>
            <a:custGeom>
              <a:avLst/>
              <a:gdLst>
                <a:gd name="T0" fmla="*/ 7957 w 650"/>
                <a:gd name="T1" fmla="*/ 0 h 480"/>
                <a:gd name="T2" fmla="*/ 0 w 650"/>
                <a:gd name="T3" fmla="*/ 17606 h 480"/>
                <a:gd name="T4" fmla="*/ 0 60000 65536"/>
                <a:gd name="T5" fmla="*/ 0 60000 65536"/>
                <a:gd name="T6" fmla="*/ 0 w 650"/>
                <a:gd name="T7" fmla="*/ 0 h 480"/>
                <a:gd name="T8" fmla="*/ 650 w 650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0" h="480">
                  <a:moveTo>
                    <a:pt x="650" y="0"/>
                  </a:moveTo>
                  <a:lnTo>
                    <a:pt x="0" y="48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86" name="Freeform 53"/>
            <p:cNvSpPr>
              <a:spLocks/>
            </p:cNvSpPr>
            <p:nvPr/>
          </p:nvSpPr>
          <p:spPr bwMode="auto">
            <a:xfrm>
              <a:off x="8953" y="8903"/>
              <a:ext cx="451" cy="643"/>
            </a:xfrm>
            <a:custGeom>
              <a:avLst/>
              <a:gdLst>
                <a:gd name="T0" fmla="*/ 0 w 330"/>
                <a:gd name="T1" fmla="*/ 14998 h 410"/>
                <a:gd name="T2" fmla="*/ 4015 w 330"/>
                <a:gd name="T3" fmla="*/ 0 h 410"/>
                <a:gd name="T4" fmla="*/ 0 60000 65536"/>
                <a:gd name="T5" fmla="*/ 0 60000 65536"/>
                <a:gd name="T6" fmla="*/ 0 w 330"/>
                <a:gd name="T7" fmla="*/ 0 h 410"/>
                <a:gd name="T8" fmla="*/ 330 w 330"/>
                <a:gd name="T9" fmla="*/ 410 h 4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" h="410">
                  <a:moveTo>
                    <a:pt x="0" y="410"/>
                  </a:moveTo>
                  <a:lnTo>
                    <a:pt x="33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87" name="Freeform 54"/>
            <p:cNvSpPr>
              <a:spLocks/>
            </p:cNvSpPr>
            <p:nvPr/>
          </p:nvSpPr>
          <p:spPr bwMode="auto">
            <a:xfrm>
              <a:off x="9432" y="8903"/>
              <a:ext cx="396" cy="658"/>
            </a:xfrm>
            <a:custGeom>
              <a:avLst/>
              <a:gdLst>
                <a:gd name="T0" fmla="*/ 0 w 290"/>
                <a:gd name="T1" fmla="*/ 0 h 420"/>
                <a:gd name="T2" fmla="*/ 3509 w 290"/>
                <a:gd name="T3" fmla="*/ 15242 h 420"/>
                <a:gd name="T4" fmla="*/ 0 60000 65536"/>
                <a:gd name="T5" fmla="*/ 0 60000 65536"/>
                <a:gd name="T6" fmla="*/ 0 w 290"/>
                <a:gd name="T7" fmla="*/ 0 h 420"/>
                <a:gd name="T8" fmla="*/ 290 w 290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0" h="420">
                  <a:moveTo>
                    <a:pt x="0" y="0"/>
                  </a:moveTo>
                  <a:lnTo>
                    <a:pt x="290" y="42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88" name="Freeform 55"/>
            <p:cNvSpPr>
              <a:spLocks/>
            </p:cNvSpPr>
            <p:nvPr/>
          </p:nvSpPr>
          <p:spPr bwMode="auto">
            <a:xfrm>
              <a:off x="9828" y="9624"/>
              <a:ext cx="2" cy="1505"/>
            </a:xfrm>
            <a:custGeom>
              <a:avLst/>
              <a:gdLst>
                <a:gd name="T0" fmla="*/ 0 w 1"/>
                <a:gd name="T1" fmla="*/ 0 h 960"/>
                <a:gd name="T2" fmla="*/ 0 w 1"/>
                <a:gd name="T3" fmla="*/ 35015 h 960"/>
                <a:gd name="T4" fmla="*/ 0 60000 65536"/>
                <a:gd name="T5" fmla="*/ 0 60000 65536"/>
                <a:gd name="T6" fmla="*/ 0 w 1"/>
                <a:gd name="T7" fmla="*/ 0 h 960"/>
                <a:gd name="T8" fmla="*/ 1 w 1"/>
                <a:gd name="T9" fmla="*/ 960 h 9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60">
                  <a:moveTo>
                    <a:pt x="0" y="0"/>
                  </a:moveTo>
                  <a:lnTo>
                    <a:pt x="0" y="96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89" name="Text Box 56"/>
            <p:cNvSpPr txBox="1">
              <a:spLocks noChangeArrowheads="1"/>
            </p:cNvSpPr>
            <p:nvPr/>
          </p:nvSpPr>
          <p:spPr bwMode="auto">
            <a:xfrm>
              <a:off x="8460" y="9204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290" name="Text Box 57"/>
            <p:cNvSpPr txBox="1">
              <a:spLocks noChangeArrowheads="1"/>
            </p:cNvSpPr>
            <p:nvPr/>
          </p:nvSpPr>
          <p:spPr bwMode="auto">
            <a:xfrm>
              <a:off x="9760" y="9235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291" name="Text Box 58"/>
            <p:cNvSpPr txBox="1">
              <a:spLocks noChangeArrowheads="1"/>
            </p:cNvSpPr>
            <p:nvPr/>
          </p:nvSpPr>
          <p:spPr bwMode="auto">
            <a:xfrm>
              <a:off x="8460" y="10035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292" name="Text Box 59"/>
            <p:cNvSpPr txBox="1">
              <a:spLocks noChangeArrowheads="1"/>
            </p:cNvSpPr>
            <p:nvPr/>
          </p:nvSpPr>
          <p:spPr bwMode="auto">
            <a:xfrm>
              <a:off x="9131" y="8304"/>
              <a:ext cx="664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293" name="Text Box 60"/>
            <p:cNvSpPr txBox="1">
              <a:spLocks noChangeArrowheads="1"/>
            </p:cNvSpPr>
            <p:nvPr/>
          </p:nvSpPr>
          <p:spPr bwMode="auto">
            <a:xfrm>
              <a:off x="9732" y="10781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294" name="Oval 61"/>
            <p:cNvSpPr>
              <a:spLocks noChangeArrowheads="1"/>
            </p:cNvSpPr>
            <p:nvPr/>
          </p:nvSpPr>
          <p:spPr bwMode="auto">
            <a:xfrm>
              <a:off x="3052" y="12696"/>
              <a:ext cx="78" cy="89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295" name="Oval 62"/>
            <p:cNvSpPr>
              <a:spLocks noChangeArrowheads="1"/>
            </p:cNvSpPr>
            <p:nvPr/>
          </p:nvSpPr>
          <p:spPr bwMode="auto">
            <a:xfrm>
              <a:off x="2556" y="13415"/>
              <a:ext cx="78" cy="90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296" name="Oval 63"/>
            <p:cNvSpPr>
              <a:spLocks noChangeArrowheads="1"/>
            </p:cNvSpPr>
            <p:nvPr/>
          </p:nvSpPr>
          <p:spPr bwMode="auto">
            <a:xfrm>
              <a:off x="3475" y="13415"/>
              <a:ext cx="78" cy="90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297" name="Oval 64"/>
            <p:cNvSpPr>
              <a:spLocks noChangeArrowheads="1"/>
            </p:cNvSpPr>
            <p:nvPr/>
          </p:nvSpPr>
          <p:spPr bwMode="auto">
            <a:xfrm>
              <a:off x="3461" y="13962"/>
              <a:ext cx="78" cy="90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298" name="Freeform 65"/>
            <p:cNvSpPr>
              <a:spLocks/>
            </p:cNvSpPr>
            <p:nvPr/>
          </p:nvSpPr>
          <p:spPr bwMode="auto">
            <a:xfrm>
              <a:off x="2623" y="12782"/>
              <a:ext cx="451" cy="643"/>
            </a:xfrm>
            <a:custGeom>
              <a:avLst/>
              <a:gdLst>
                <a:gd name="T0" fmla="*/ 0 w 330"/>
                <a:gd name="T1" fmla="*/ 14998 h 410"/>
                <a:gd name="T2" fmla="*/ 4015 w 330"/>
                <a:gd name="T3" fmla="*/ 0 h 410"/>
                <a:gd name="T4" fmla="*/ 0 60000 65536"/>
                <a:gd name="T5" fmla="*/ 0 60000 65536"/>
                <a:gd name="T6" fmla="*/ 0 w 330"/>
                <a:gd name="T7" fmla="*/ 0 h 410"/>
                <a:gd name="T8" fmla="*/ 330 w 330"/>
                <a:gd name="T9" fmla="*/ 410 h 4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" h="410">
                  <a:moveTo>
                    <a:pt x="0" y="410"/>
                  </a:moveTo>
                  <a:lnTo>
                    <a:pt x="33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99" name="Freeform 66"/>
            <p:cNvSpPr>
              <a:spLocks/>
            </p:cNvSpPr>
            <p:nvPr/>
          </p:nvSpPr>
          <p:spPr bwMode="auto">
            <a:xfrm>
              <a:off x="3102" y="12782"/>
              <a:ext cx="396" cy="658"/>
            </a:xfrm>
            <a:custGeom>
              <a:avLst/>
              <a:gdLst>
                <a:gd name="T0" fmla="*/ 0 w 290"/>
                <a:gd name="T1" fmla="*/ 0 h 420"/>
                <a:gd name="T2" fmla="*/ 3509 w 290"/>
                <a:gd name="T3" fmla="*/ 15242 h 420"/>
                <a:gd name="T4" fmla="*/ 0 60000 65536"/>
                <a:gd name="T5" fmla="*/ 0 60000 65536"/>
                <a:gd name="T6" fmla="*/ 0 w 290"/>
                <a:gd name="T7" fmla="*/ 0 h 420"/>
                <a:gd name="T8" fmla="*/ 290 w 290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0" h="420">
                  <a:moveTo>
                    <a:pt x="0" y="0"/>
                  </a:moveTo>
                  <a:lnTo>
                    <a:pt x="290" y="42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00" name="Freeform 67"/>
            <p:cNvSpPr>
              <a:spLocks/>
            </p:cNvSpPr>
            <p:nvPr/>
          </p:nvSpPr>
          <p:spPr bwMode="auto">
            <a:xfrm>
              <a:off x="3498" y="13503"/>
              <a:ext cx="2" cy="444"/>
            </a:xfrm>
            <a:custGeom>
              <a:avLst/>
              <a:gdLst>
                <a:gd name="T0" fmla="*/ 0 w 1"/>
                <a:gd name="T1" fmla="*/ 0 h 636"/>
                <a:gd name="T2" fmla="*/ 0 w 1"/>
                <a:gd name="T3" fmla="*/ 36 h 636"/>
                <a:gd name="T4" fmla="*/ 0 60000 65536"/>
                <a:gd name="T5" fmla="*/ 0 60000 65536"/>
                <a:gd name="T6" fmla="*/ 0 w 1"/>
                <a:gd name="T7" fmla="*/ 0 h 636"/>
                <a:gd name="T8" fmla="*/ 1 w 1"/>
                <a:gd name="T9" fmla="*/ 636 h 6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36">
                  <a:moveTo>
                    <a:pt x="0" y="0"/>
                  </a:moveTo>
                  <a:lnTo>
                    <a:pt x="0" y="63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01" name="Text Box 68"/>
            <p:cNvSpPr txBox="1">
              <a:spLocks noChangeArrowheads="1"/>
            </p:cNvSpPr>
            <p:nvPr/>
          </p:nvSpPr>
          <p:spPr bwMode="auto">
            <a:xfrm>
              <a:off x="2130" y="13083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302" name="Text Box 69"/>
            <p:cNvSpPr txBox="1">
              <a:spLocks noChangeArrowheads="1"/>
            </p:cNvSpPr>
            <p:nvPr/>
          </p:nvSpPr>
          <p:spPr bwMode="auto">
            <a:xfrm>
              <a:off x="3430" y="13114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303" name="Text Box 70"/>
            <p:cNvSpPr txBox="1">
              <a:spLocks noChangeArrowheads="1"/>
            </p:cNvSpPr>
            <p:nvPr/>
          </p:nvSpPr>
          <p:spPr bwMode="auto">
            <a:xfrm>
              <a:off x="2801" y="12183"/>
              <a:ext cx="664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304" name="Text Box 71"/>
            <p:cNvSpPr txBox="1">
              <a:spLocks noChangeArrowheads="1"/>
            </p:cNvSpPr>
            <p:nvPr/>
          </p:nvSpPr>
          <p:spPr bwMode="auto">
            <a:xfrm>
              <a:off x="3402" y="13610"/>
              <a:ext cx="665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305" name="Oval 72"/>
            <p:cNvSpPr>
              <a:spLocks noChangeArrowheads="1"/>
            </p:cNvSpPr>
            <p:nvPr/>
          </p:nvSpPr>
          <p:spPr bwMode="auto">
            <a:xfrm>
              <a:off x="5309" y="12705"/>
              <a:ext cx="78" cy="89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306" name="Oval 73"/>
            <p:cNvSpPr>
              <a:spLocks noChangeArrowheads="1"/>
            </p:cNvSpPr>
            <p:nvPr/>
          </p:nvSpPr>
          <p:spPr bwMode="auto">
            <a:xfrm>
              <a:off x="4813" y="13425"/>
              <a:ext cx="78" cy="89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307" name="Oval 74"/>
            <p:cNvSpPr>
              <a:spLocks noChangeArrowheads="1"/>
            </p:cNvSpPr>
            <p:nvPr/>
          </p:nvSpPr>
          <p:spPr bwMode="auto">
            <a:xfrm>
              <a:off x="5732" y="13425"/>
              <a:ext cx="78" cy="89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308" name="Freeform 75"/>
            <p:cNvSpPr>
              <a:spLocks/>
            </p:cNvSpPr>
            <p:nvPr/>
          </p:nvSpPr>
          <p:spPr bwMode="auto">
            <a:xfrm>
              <a:off x="4880" y="12791"/>
              <a:ext cx="451" cy="643"/>
            </a:xfrm>
            <a:custGeom>
              <a:avLst/>
              <a:gdLst>
                <a:gd name="T0" fmla="*/ 0 w 330"/>
                <a:gd name="T1" fmla="*/ 14998 h 410"/>
                <a:gd name="T2" fmla="*/ 4015 w 330"/>
                <a:gd name="T3" fmla="*/ 0 h 410"/>
                <a:gd name="T4" fmla="*/ 0 60000 65536"/>
                <a:gd name="T5" fmla="*/ 0 60000 65536"/>
                <a:gd name="T6" fmla="*/ 0 w 330"/>
                <a:gd name="T7" fmla="*/ 0 h 410"/>
                <a:gd name="T8" fmla="*/ 330 w 330"/>
                <a:gd name="T9" fmla="*/ 410 h 4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" h="410">
                  <a:moveTo>
                    <a:pt x="0" y="410"/>
                  </a:moveTo>
                  <a:lnTo>
                    <a:pt x="33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09" name="Freeform 76"/>
            <p:cNvSpPr>
              <a:spLocks/>
            </p:cNvSpPr>
            <p:nvPr/>
          </p:nvSpPr>
          <p:spPr bwMode="auto">
            <a:xfrm>
              <a:off x="5358" y="12791"/>
              <a:ext cx="397" cy="659"/>
            </a:xfrm>
            <a:custGeom>
              <a:avLst/>
              <a:gdLst>
                <a:gd name="T0" fmla="*/ 0 w 290"/>
                <a:gd name="T1" fmla="*/ 0 h 420"/>
                <a:gd name="T2" fmla="*/ 3572 w 290"/>
                <a:gd name="T3" fmla="*/ 15424 h 420"/>
                <a:gd name="T4" fmla="*/ 0 60000 65536"/>
                <a:gd name="T5" fmla="*/ 0 60000 65536"/>
                <a:gd name="T6" fmla="*/ 0 w 290"/>
                <a:gd name="T7" fmla="*/ 0 h 420"/>
                <a:gd name="T8" fmla="*/ 290 w 290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0" h="420">
                  <a:moveTo>
                    <a:pt x="0" y="0"/>
                  </a:moveTo>
                  <a:lnTo>
                    <a:pt x="290" y="42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10" name="Text Box 77"/>
            <p:cNvSpPr txBox="1">
              <a:spLocks noChangeArrowheads="1"/>
            </p:cNvSpPr>
            <p:nvPr/>
          </p:nvSpPr>
          <p:spPr bwMode="auto">
            <a:xfrm>
              <a:off x="4387" y="13092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311" name="Text Box 78"/>
            <p:cNvSpPr txBox="1">
              <a:spLocks noChangeArrowheads="1"/>
            </p:cNvSpPr>
            <p:nvPr/>
          </p:nvSpPr>
          <p:spPr bwMode="auto">
            <a:xfrm>
              <a:off x="5687" y="13124"/>
              <a:ext cx="664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312" name="Text Box 79"/>
            <p:cNvSpPr txBox="1">
              <a:spLocks noChangeArrowheads="1"/>
            </p:cNvSpPr>
            <p:nvPr/>
          </p:nvSpPr>
          <p:spPr bwMode="auto">
            <a:xfrm>
              <a:off x="5058" y="12192"/>
              <a:ext cx="664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313" name="Oval 80"/>
            <p:cNvSpPr>
              <a:spLocks noChangeArrowheads="1"/>
            </p:cNvSpPr>
            <p:nvPr/>
          </p:nvSpPr>
          <p:spPr bwMode="auto">
            <a:xfrm>
              <a:off x="7675" y="12711"/>
              <a:ext cx="78" cy="90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314" name="Oval 81"/>
            <p:cNvSpPr>
              <a:spLocks noChangeArrowheads="1"/>
            </p:cNvSpPr>
            <p:nvPr/>
          </p:nvSpPr>
          <p:spPr bwMode="auto">
            <a:xfrm>
              <a:off x="8098" y="13431"/>
              <a:ext cx="78" cy="89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315" name="Freeform 82"/>
            <p:cNvSpPr>
              <a:spLocks/>
            </p:cNvSpPr>
            <p:nvPr/>
          </p:nvSpPr>
          <p:spPr bwMode="auto">
            <a:xfrm>
              <a:off x="7725" y="12797"/>
              <a:ext cx="396" cy="659"/>
            </a:xfrm>
            <a:custGeom>
              <a:avLst/>
              <a:gdLst>
                <a:gd name="T0" fmla="*/ 0 w 290"/>
                <a:gd name="T1" fmla="*/ 0 h 420"/>
                <a:gd name="T2" fmla="*/ 3509 w 290"/>
                <a:gd name="T3" fmla="*/ 15424 h 420"/>
                <a:gd name="T4" fmla="*/ 0 60000 65536"/>
                <a:gd name="T5" fmla="*/ 0 60000 65536"/>
                <a:gd name="T6" fmla="*/ 0 w 290"/>
                <a:gd name="T7" fmla="*/ 0 h 420"/>
                <a:gd name="T8" fmla="*/ 290 w 290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0" h="420">
                  <a:moveTo>
                    <a:pt x="0" y="0"/>
                  </a:moveTo>
                  <a:lnTo>
                    <a:pt x="290" y="42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16" name="Text Box 83"/>
            <p:cNvSpPr txBox="1">
              <a:spLocks noChangeArrowheads="1"/>
            </p:cNvSpPr>
            <p:nvPr/>
          </p:nvSpPr>
          <p:spPr bwMode="auto">
            <a:xfrm>
              <a:off x="8053" y="13130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317" name="Text Box 84"/>
            <p:cNvSpPr txBox="1">
              <a:spLocks noChangeArrowheads="1"/>
            </p:cNvSpPr>
            <p:nvPr/>
          </p:nvSpPr>
          <p:spPr bwMode="auto">
            <a:xfrm>
              <a:off x="7424" y="12199"/>
              <a:ext cx="665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5318" name="Oval 85"/>
            <p:cNvSpPr>
              <a:spLocks noChangeArrowheads="1"/>
            </p:cNvSpPr>
            <p:nvPr/>
          </p:nvSpPr>
          <p:spPr bwMode="auto">
            <a:xfrm>
              <a:off x="9932" y="12721"/>
              <a:ext cx="78" cy="89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5319" name="Text Box 86"/>
            <p:cNvSpPr txBox="1">
              <a:spLocks noChangeArrowheads="1"/>
            </p:cNvSpPr>
            <p:nvPr/>
          </p:nvSpPr>
          <p:spPr bwMode="auto">
            <a:xfrm>
              <a:off x="9681" y="12208"/>
              <a:ext cx="664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7187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07928EC-A519-4769-9DAC-9107D573AFE3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本章总结</a:t>
            </a:r>
          </a:p>
        </p:txBody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4279900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等价关系的概念及证明、等价类和商集的计算；</a:t>
            </a:r>
          </a:p>
          <a:p>
            <a:pPr marL="533400" indent="-533400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集合划分的定义、求给定集合的划分；</a:t>
            </a:r>
          </a:p>
          <a:p>
            <a:pPr marL="533400" indent="-533400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等价关系与集合划分的关系；</a:t>
            </a:r>
          </a:p>
          <a:p>
            <a:pPr marL="533400" indent="-533400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偏序关系、拟序关系、全序关系和良序关系的定义，它们之间的异同；</a:t>
            </a:r>
          </a:p>
          <a:p>
            <a:pPr marL="533400" indent="-533400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哈斯图的画法；</a:t>
            </a:r>
          </a:p>
          <a:p>
            <a:pPr marL="533400" indent="-533400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八个特殊元的定义和基本性质。</a:t>
            </a:r>
            <a:r>
              <a:rPr lang="zh-CN" altLang="en-US" sz="2400" smtClean="0"/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5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5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5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5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82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243A052-941F-4E01-95A9-093029B060FA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1674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249363"/>
            <a:ext cx="8135938" cy="5262562"/>
          </a:xfrm>
        </p:spPr>
        <p:txBody>
          <a:bodyPr/>
          <a:lstStyle/>
          <a:p>
            <a:pPr marL="533400" indent="-533400"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对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任意</a:t>
            </a:r>
            <a:r>
              <a:rPr lang="en-US" altLang="zh-CN" smtClean="0">
                <a:solidFill>
                  <a:srgbClr val="0000FF"/>
                </a:solidFill>
              </a:rPr>
              <a:t>x∈A</a:t>
            </a:r>
            <a:r>
              <a:rPr lang="zh-CN" altLang="en-US" smtClean="0"/>
              <a:t>，</a:t>
            </a:r>
            <a:endParaRPr lang="en-US" altLang="zh-CN" smtClean="0"/>
          </a:p>
          <a:p>
            <a:pPr marL="533400" indent="-533400"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	&lt;x,x&gt;∈R</a:t>
            </a:r>
            <a:r>
              <a:rPr lang="zh-CN" altLang="en-US" smtClean="0"/>
              <a:t>，即</a:t>
            </a:r>
            <a:r>
              <a:rPr lang="en-US" altLang="zh-CN" smtClean="0">
                <a:solidFill>
                  <a:srgbClr val="0000FF"/>
                </a:solidFill>
              </a:rPr>
              <a:t>R</a:t>
            </a:r>
            <a:r>
              <a:rPr lang="zh-CN" altLang="en-US" smtClean="0">
                <a:solidFill>
                  <a:srgbClr val="0000FF"/>
                </a:solidFill>
              </a:rPr>
              <a:t>是自反的</a:t>
            </a:r>
            <a:r>
              <a:rPr lang="zh-CN" altLang="en-US" smtClean="0"/>
              <a:t>。</a:t>
            </a:r>
          </a:p>
          <a:p>
            <a:pPr marL="533400" indent="-533400" eaLnBrk="1" hangingPunct="1">
              <a:spcBef>
                <a:spcPct val="0"/>
              </a:spcBef>
              <a:buClr>
                <a:srgbClr val="800080"/>
              </a:buClr>
              <a:buFont typeface="黑体" panose="02010609060101010101" pitchFamily="49" charset="-122"/>
              <a:buAutoNum type="arabicPeriod" startAt="2"/>
            </a:pPr>
            <a:r>
              <a:rPr lang="zh-CN" altLang="en-US" smtClean="0"/>
              <a:t>对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任意</a:t>
            </a:r>
            <a:r>
              <a:rPr lang="en-US" altLang="zh-CN" smtClean="0">
                <a:solidFill>
                  <a:srgbClr val="0000FF"/>
                </a:solidFill>
              </a:rPr>
              <a:t>x,y∈A</a:t>
            </a:r>
            <a:r>
              <a:rPr lang="zh-CN" altLang="en-US" smtClean="0">
                <a:solidFill>
                  <a:srgbClr val="0000FF"/>
                </a:solidFill>
              </a:rPr>
              <a:t>，若</a:t>
            </a:r>
            <a:r>
              <a:rPr lang="en-US" altLang="zh-CN" smtClean="0">
                <a:solidFill>
                  <a:srgbClr val="0000FF"/>
                </a:solidFill>
              </a:rPr>
              <a:t>&lt;x,y&gt;∈R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endParaRPr lang="en-US" altLang="zh-CN" smtClean="0"/>
          </a:p>
          <a:p>
            <a:pPr marL="533400" indent="-533400"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								&lt;y,x&gt;∈R</a:t>
            </a:r>
            <a:r>
              <a:rPr lang="zh-CN" altLang="en-US" smtClean="0"/>
              <a:t>，即</a:t>
            </a:r>
            <a:r>
              <a:rPr lang="en-US" altLang="zh-CN" smtClean="0">
                <a:solidFill>
                  <a:srgbClr val="0000FF"/>
                </a:solidFill>
              </a:rPr>
              <a:t>R</a:t>
            </a:r>
            <a:r>
              <a:rPr lang="zh-CN" altLang="en-US" smtClean="0">
                <a:solidFill>
                  <a:srgbClr val="0000FF"/>
                </a:solidFill>
              </a:rPr>
              <a:t>是对称的</a:t>
            </a:r>
            <a:r>
              <a:rPr lang="zh-CN" altLang="en-US" smtClean="0"/>
              <a:t>。</a:t>
            </a:r>
          </a:p>
          <a:p>
            <a:pPr marL="533400" indent="-533400" eaLnBrk="1" hangingPunct="1">
              <a:spcBef>
                <a:spcPct val="0"/>
              </a:spcBef>
              <a:buClr>
                <a:srgbClr val="800080"/>
              </a:buClr>
              <a:buFont typeface="黑体" panose="02010609060101010101" pitchFamily="49" charset="-122"/>
              <a:buAutoNum type="arabicPeriod" startAt="3"/>
            </a:pPr>
            <a:r>
              <a:rPr lang="zh-CN" altLang="en-US" smtClean="0"/>
              <a:t>对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任意</a:t>
            </a:r>
            <a:r>
              <a:rPr lang="en-US" altLang="zh-CN" smtClean="0">
                <a:solidFill>
                  <a:srgbClr val="0000FF"/>
                </a:solidFill>
              </a:rPr>
              <a:t>x,y,z∈A</a:t>
            </a:r>
            <a:r>
              <a:rPr lang="zh-CN" altLang="en-US" smtClean="0">
                <a:solidFill>
                  <a:srgbClr val="0000FF"/>
                </a:solidFill>
              </a:rPr>
              <a:t>，若</a:t>
            </a:r>
            <a:r>
              <a:rPr lang="en-US" altLang="zh-CN" smtClean="0">
                <a:solidFill>
                  <a:srgbClr val="0000FF"/>
                </a:solidFill>
              </a:rPr>
              <a:t>&lt;x,y&gt;∈R</a:t>
            </a:r>
            <a:r>
              <a:rPr lang="zh-CN" altLang="en-US" smtClean="0">
                <a:solidFill>
                  <a:srgbClr val="0000FF"/>
                </a:solidFill>
              </a:rPr>
              <a:t>且</a:t>
            </a:r>
            <a:r>
              <a:rPr lang="en-US" altLang="zh-CN" smtClean="0">
                <a:solidFill>
                  <a:srgbClr val="0000FF"/>
                </a:solidFill>
              </a:rPr>
              <a:t>&lt;y,z&gt;∈R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endParaRPr lang="en-US" altLang="zh-CN" smtClean="0"/>
          </a:p>
          <a:p>
            <a:pPr marL="533400" indent="-533400"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rabicPeriod" startAt="3"/>
            </a:pPr>
            <a:endParaRPr lang="en-US" altLang="zh-CN" smtClean="0">
              <a:solidFill>
                <a:srgbClr val="0000FF"/>
              </a:solidFill>
            </a:endParaRPr>
          </a:p>
          <a:p>
            <a:pPr marL="533400" indent="-533400"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rabicPeriod" startAt="3"/>
            </a:pPr>
            <a:endParaRPr lang="en-US" altLang="zh-CN" smtClean="0">
              <a:solidFill>
                <a:srgbClr val="0000FF"/>
              </a:solidFill>
            </a:endParaRPr>
          </a:p>
          <a:p>
            <a:pPr marL="533400" indent="-533400"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	&lt;x,z&gt;∈R</a:t>
            </a:r>
            <a:r>
              <a:rPr lang="zh-CN" altLang="en-US" smtClean="0"/>
              <a:t>，即</a:t>
            </a:r>
            <a:r>
              <a:rPr lang="en-US" altLang="zh-CN" smtClean="0">
                <a:solidFill>
                  <a:srgbClr val="0000FF"/>
                </a:solidFill>
              </a:rPr>
              <a:t>R</a:t>
            </a:r>
            <a:r>
              <a:rPr lang="zh-CN" altLang="en-US" smtClean="0">
                <a:solidFill>
                  <a:srgbClr val="0000FF"/>
                </a:solidFill>
              </a:rPr>
              <a:t>是传递的</a:t>
            </a:r>
            <a:r>
              <a:rPr lang="zh-CN" altLang="en-US" smtClean="0"/>
              <a:t>。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由</a:t>
            </a:r>
            <a:r>
              <a:rPr lang="en-US" altLang="zh-CN" smtClean="0">
                <a:solidFill>
                  <a:srgbClr val="FF0000"/>
                </a:solidFill>
              </a:rPr>
              <a:t>1,2,3</a:t>
            </a:r>
            <a:r>
              <a:rPr lang="zh-CN" altLang="en-US" smtClean="0">
                <a:solidFill>
                  <a:srgbClr val="FF0000"/>
                </a:solidFill>
              </a:rPr>
              <a:t>知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zh-CN" altLang="en-US" smtClean="0">
                <a:solidFill>
                  <a:srgbClr val="FF0000"/>
                </a:solidFill>
              </a:rPr>
              <a:t>是等价关系。</a:t>
            </a:r>
            <a:endParaRPr lang="zh-CN" alt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 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925" y="1257300"/>
            <a:ext cx="824388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 algn="dist" eaLnBrk="1" hangingPunct="1">
              <a:lnSpc>
                <a:spcPct val="120000"/>
              </a:lnSpc>
              <a:spcBef>
                <a:spcPts val="0"/>
              </a:spcBef>
              <a:buClr>
                <a:srgbClr val="800080"/>
              </a:buClr>
              <a:defRPr/>
            </a:pPr>
            <a:r>
              <a:rPr lang="en-US" altLang="zh-CN" sz="2800" b="1" kern="0" dirty="0">
                <a:solidFill>
                  <a:srgbClr val="0000FF"/>
                </a:solidFill>
                <a:latin typeface="+mn-lt"/>
                <a:ea typeface="+mn-ea"/>
                <a:sym typeface="Symbol" pitchFamily="18" charset="2"/>
              </a:rPr>
              <a:t>	</a:t>
            </a:r>
            <a:r>
              <a:rPr lang="zh-CN" altLang="en-US" sz="2800" b="1" kern="0" dirty="0">
                <a:solidFill>
                  <a:srgbClr val="0000FF"/>
                </a:solidFill>
                <a:latin typeface="+mn-lt"/>
                <a:ea typeface="+mn-ea"/>
                <a:sym typeface="Symbol" pitchFamily="18" charset="2"/>
              </a:rPr>
              <a:t>             </a:t>
            </a:r>
            <a:r>
              <a:rPr lang="zh-CN" altLang="en-US" sz="2800" b="1" kern="0" dirty="0">
                <a:solidFill>
                  <a:srgbClr val="000000"/>
                </a:solidFill>
                <a:latin typeface="+mn-lt"/>
                <a:ea typeface="+mn-ea"/>
              </a:rPr>
              <a:t>有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(x-x)</a:t>
            </a:r>
            <a:r>
              <a:rPr lang="zh-CN" altLang="en-US" sz="2800" b="1" kern="0" dirty="0">
                <a:solidFill>
                  <a:srgbClr val="000000"/>
                </a:solidFill>
                <a:latin typeface="+mn-lt"/>
                <a:ea typeface="+mn-ea"/>
              </a:rPr>
              <a:t>被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12</a:t>
            </a:r>
            <a:r>
              <a:rPr lang="zh-CN" altLang="en-US" sz="2800" b="1" kern="0" dirty="0">
                <a:solidFill>
                  <a:srgbClr val="000000"/>
                </a:solidFill>
                <a:latin typeface="+mn-lt"/>
                <a:ea typeface="+mn-ea"/>
              </a:rPr>
              <a:t>所整除，所以</a:t>
            </a:r>
            <a:endParaRPr lang="en-US" altLang="zh-CN" sz="2800" b="1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533400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800080"/>
              </a:buClr>
              <a:defRPr/>
            </a:pPr>
            <a:endParaRPr lang="zh-CN" altLang="en-US" sz="2800" b="1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533400" indent="-533400" algn="just" eaLnBrk="1" hangingPunct="1">
              <a:lnSpc>
                <a:spcPct val="120000"/>
              </a:lnSpc>
              <a:spcBef>
                <a:spcPts val="0"/>
              </a:spcBef>
              <a:buClr>
                <a:srgbClr val="800080"/>
              </a:buCl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						    </a:t>
            </a:r>
            <a:r>
              <a:rPr lang="zh-CN" altLang="en-US" sz="2800" b="1" kern="0" dirty="0">
                <a:solidFill>
                  <a:srgbClr val="000000"/>
                </a:solidFill>
                <a:latin typeface="+mn-lt"/>
                <a:ea typeface="+mn-ea"/>
              </a:rPr>
              <a:t>有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(x-y)</a:t>
            </a:r>
            <a:r>
              <a:rPr lang="zh-CN" altLang="en-US" sz="2800" b="1" kern="0" dirty="0">
                <a:solidFill>
                  <a:srgbClr val="000000"/>
                </a:solidFill>
                <a:latin typeface="+mn-lt"/>
                <a:ea typeface="+mn-ea"/>
              </a:rPr>
              <a:t>被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12</a:t>
            </a:r>
            <a:r>
              <a:rPr lang="zh-CN" altLang="en-US" sz="2800" b="1" kern="0" dirty="0">
                <a:solidFill>
                  <a:srgbClr val="000000"/>
                </a:solidFill>
                <a:latin typeface="+mn-lt"/>
                <a:ea typeface="+mn-ea"/>
              </a:rPr>
              <a:t>整除，则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(y-x)</a:t>
            </a:r>
            <a:r>
              <a:rPr lang="zh-CN" altLang="en-US" sz="2800" b="1" kern="0" dirty="0">
                <a:solidFill>
                  <a:srgbClr val="000000"/>
                </a:solidFill>
                <a:latin typeface="+mn-lt"/>
                <a:ea typeface="+mn-ea"/>
              </a:rPr>
              <a:t>＝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-(x-y)</a:t>
            </a:r>
            <a:r>
              <a:rPr lang="zh-CN" altLang="en-US" sz="2800" b="1" kern="0" dirty="0">
                <a:solidFill>
                  <a:srgbClr val="000000"/>
                </a:solidFill>
                <a:latin typeface="+mn-lt"/>
                <a:ea typeface="+mn-ea"/>
              </a:rPr>
              <a:t>被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12</a:t>
            </a:r>
            <a:r>
              <a:rPr lang="zh-CN" altLang="en-US" sz="2800" b="1" kern="0" dirty="0">
                <a:solidFill>
                  <a:srgbClr val="000000"/>
                </a:solidFill>
                <a:latin typeface="+mn-lt"/>
                <a:ea typeface="+mn-ea"/>
              </a:rPr>
              <a:t>整除，所以</a:t>
            </a:r>
            <a:r>
              <a:rPr lang="zh-CN" altLang="en-US" sz="2800" b="1" kern="0" dirty="0">
                <a:solidFill>
                  <a:srgbClr val="0000FF"/>
                </a:solidFill>
                <a:latin typeface="+mn-lt"/>
                <a:ea typeface="+mn-ea"/>
              </a:rPr>
              <a:t>，</a:t>
            </a:r>
            <a:endParaRPr lang="en-US" altLang="zh-CN" sz="2800" b="1" kern="0" dirty="0">
              <a:solidFill>
                <a:srgbClr val="0000FF"/>
              </a:solidFill>
              <a:latin typeface="+mn-lt"/>
              <a:ea typeface="+mn-ea"/>
            </a:endParaRPr>
          </a:p>
          <a:p>
            <a:pPr marL="533400" indent="-533400" algn="just" eaLnBrk="1" hangingPunct="1">
              <a:lnSpc>
                <a:spcPct val="120000"/>
              </a:lnSpc>
              <a:spcBef>
                <a:spcPts val="0"/>
              </a:spcBef>
              <a:buClr>
                <a:srgbClr val="800080"/>
              </a:buClr>
              <a:defRPr/>
            </a:pPr>
            <a:endParaRPr lang="en-US" altLang="zh-CN" sz="2800" b="1" kern="0" dirty="0">
              <a:solidFill>
                <a:srgbClr val="0000FF"/>
              </a:solidFill>
              <a:latin typeface="+mn-lt"/>
              <a:ea typeface="+mn-ea"/>
            </a:endParaRPr>
          </a:p>
          <a:p>
            <a:pPr marL="533400" indent="-533400" algn="just" eaLnBrk="1" hangingPunct="1">
              <a:lnSpc>
                <a:spcPct val="120000"/>
              </a:lnSpc>
              <a:spcBef>
                <a:spcPts val="0"/>
              </a:spcBef>
              <a:buClr>
                <a:srgbClr val="800080"/>
              </a:buClr>
              <a:defRPr/>
            </a:pPr>
            <a:endParaRPr lang="en-US" altLang="zh-CN" sz="2800" b="1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533400" indent="-533400" algn="just" eaLnBrk="1" hangingPunct="1">
              <a:lnSpc>
                <a:spcPct val="120000"/>
              </a:lnSpc>
              <a:spcBef>
                <a:spcPts val="0"/>
              </a:spcBef>
              <a:buClr>
                <a:srgbClr val="800080"/>
              </a:buCl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   </a:t>
            </a:r>
            <a:r>
              <a:rPr lang="zh-CN" altLang="en-US" sz="2800" b="1" kern="0" dirty="0">
                <a:solidFill>
                  <a:srgbClr val="000000"/>
                </a:solidFill>
                <a:latin typeface="+mn-lt"/>
                <a:ea typeface="+mn-ea"/>
              </a:rPr>
              <a:t>有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(x-y)</a:t>
            </a:r>
            <a:r>
              <a:rPr lang="zh-CN" altLang="en-US" sz="2800" b="1" kern="0" dirty="0">
                <a:solidFill>
                  <a:srgbClr val="000000"/>
                </a:solidFill>
                <a:latin typeface="+mn-lt"/>
                <a:ea typeface="+mn-ea"/>
              </a:rPr>
              <a:t>被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12</a:t>
            </a:r>
            <a:r>
              <a:rPr lang="zh-CN" altLang="en-US" sz="2800" b="1" kern="0" dirty="0">
                <a:solidFill>
                  <a:srgbClr val="000000"/>
                </a:solidFill>
                <a:latin typeface="+mn-lt"/>
                <a:ea typeface="+mn-ea"/>
              </a:rPr>
              <a:t>所整除且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(y-z)</a:t>
            </a:r>
            <a:r>
              <a:rPr lang="zh-CN" altLang="en-US" sz="2800" b="1" kern="0" dirty="0">
                <a:solidFill>
                  <a:srgbClr val="000000"/>
                </a:solidFill>
                <a:latin typeface="+mn-lt"/>
                <a:ea typeface="+mn-ea"/>
              </a:rPr>
              <a:t>被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12</a:t>
            </a:r>
            <a:r>
              <a:rPr lang="zh-CN" altLang="en-US" sz="2800" b="1" kern="0" dirty="0">
                <a:solidFill>
                  <a:srgbClr val="000000"/>
                </a:solidFill>
                <a:latin typeface="+mn-lt"/>
                <a:ea typeface="+mn-ea"/>
              </a:rPr>
              <a:t>所整除，所以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(x-z)</a:t>
            </a:r>
            <a:r>
              <a:rPr lang="zh-CN" altLang="en-US" sz="2800" b="1" kern="0" dirty="0">
                <a:solidFill>
                  <a:srgbClr val="000000"/>
                </a:solidFill>
                <a:latin typeface="+mn-lt"/>
                <a:ea typeface="+mn-ea"/>
              </a:rPr>
              <a:t>＝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(x-y)</a:t>
            </a:r>
            <a:r>
              <a:rPr lang="zh-CN" altLang="en-US" sz="2800" b="1" kern="0" dirty="0">
                <a:solidFill>
                  <a:srgbClr val="000000"/>
                </a:solidFill>
                <a:latin typeface="+mn-lt"/>
                <a:ea typeface="+mn-ea"/>
              </a:rPr>
              <a:t>＋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(y-z)</a:t>
            </a:r>
            <a:r>
              <a:rPr lang="zh-CN" altLang="en-US" sz="2800" b="1" kern="0" dirty="0">
                <a:solidFill>
                  <a:srgbClr val="000000"/>
                </a:solidFill>
                <a:latin typeface="+mn-lt"/>
                <a:ea typeface="+mn-ea"/>
              </a:rPr>
              <a:t>被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12</a:t>
            </a:r>
            <a:r>
              <a:rPr lang="zh-CN" altLang="en-US" sz="2800" b="1" kern="0" dirty="0">
                <a:solidFill>
                  <a:srgbClr val="000000"/>
                </a:solidFill>
                <a:latin typeface="+mn-lt"/>
                <a:ea typeface="+mn-ea"/>
              </a:rPr>
              <a:t>所整除，所以</a:t>
            </a:r>
            <a:r>
              <a:rPr lang="zh-CN" altLang="en-US" sz="2800" b="1" kern="0" dirty="0">
                <a:solidFill>
                  <a:srgbClr val="0000FF"/>
                </a:solidFill>
                <a:latin typeface="+mn-lt"/>
                <a:ea typeface="+mn-ea"/>
              </a:rPr>
              <a:t>，</a:t>
            </a:r>
            <a:endParaRPr lang="zh-CN" altLang="en-US" sz="2800" b="1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74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4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74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74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74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74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74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74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74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74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4242" grpId="0" build="p" autoUpdateAnimBg="0"/>
      <p:bldP spid="5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6843716-6E4E-4210-88EA-0182C239F4FA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习题类型</a:t>
            </a:r>
          </a:p>
        </p:txBody>
      </p:sp>
      <p:sp>
        <p:nvSpPr>
          <p:cNvPr id="175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341438"/>
            <a:ext cx="8172450" cy="4706937"/>
          </a:xfrm>
        </p:spPr>
        <p:txBody>
          <a:bodyPr/>
          <a:lstStyle/>
          <a:p>
            <a:pPr marL="533400" indent="-533400"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FF0000"/>
                </a:solidFill>
              </a:rPr>
              <a:t>基本概念题：</a:t>
            </a:r>
            <a:r>
              <a:rPr lang="zh-CN" altLang="en-US" smtClean="0"/>
              <a:t>涉及寻找偏序关系的</a:t>
            </a:r>
            <a:r>
              <a:rPr lang="en-US" altLang="zh-CN" smtClean="0"/>
              <a:t>8</a:t>
            </a:r>
            <a:r>
              <a:rPr lang="zh-CN" altLang="en-US" smtClean="0"/>
              <a:t>个特殊元；</a:t>
            </a:r>
          </a:p>
          <a:p>
            <a:pPr marL="533400" indent="-533400"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FF0000"/>
                </a:solidFill>
              </a:rPr>
              <a:t>判断题：</a:t>
            </a:r>
            <a:r>
              <a:rPr lang="zh-CN" altLang="en-US" smtClean="0"/>
              <a:t>涉及对证明过程正误的判断，集合的划分，关系特殊性的保持以及特殊关系的判定；</a:t>
            </a:r>
            <a:endParaRPr lang="en-US" altLang="zh-CN" smtClean="0"/>
          </a:p>
          <a:p>
            <a:pPr marL="533400" indent="-533400"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FF0000"/>
                </a:solidFill>
              </a:rPr>
              <a:t>计算题：</a:t>
            </a:r>
            <a:r>
              <a:rPr lang="zh-CN" altLang="en-US" smtClean="0"/>
              <a:t>涉及等价类和商集的计算和给定集合的划分，计算对应的等价关系；</a:t>
            </a:r>
          </a:p>
          <a:p>
            <a:pPr marL="533400" indent="-533400"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FF0000"/>
                </a:solidFill>
              </a:rPr>
              <a:t>证明题：</a:t>
            </a:r>
            <a:r>
              <a:rPr lang="zh-CN" altLang="en-US" smtClean="0"/>
              <a:t>涉及特殊关系的证明；</a:t>
            </a:r>
          </a:p>
          <a:p>
            <a:pPr marL="533400" indent="-533400"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FF0000"/>
                </a:solidFill>
              </a:rPr>
              <a:t>画图题：</a:t>
            </a:r>
            <a:r>
              <a:rPr lang="zh-CN" altLang="en-US" smtClean="0"/>
              <a:t>涉及等价关系的关系图、偏序关系的哈斯图。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5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5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923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570559F-2FD5-4C1F-B8D8-0B3D677C732F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2019/4/17</a:t>
            </a:fld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习　　题</a:t>
            </a:r>
          </a:p>
        </p:txBody>
      </p:sp>
      <p:sp>
        <p:nvSpPr>
          <p:cNvPr id="176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341438"/>
            <a:ext cx="7645400" cy="4524375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230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231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页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990600" lvl="1" indent="-5334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solidFill>
                  <a:srgbClr val="0000FF"/>
                </a:solidFill>
              </a:rPr>
              <a:t>1.		2.		6.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solidFill>
                  <a:srgbClr val="0000FF"/>
                </a:solidFill>
              </a:rPr>
              <a:t>7.</a:t>
            </a:r>
            <a:r>
              <a:rPr lang="en-US" altLang="zh-CN" sz="3200" dirty="0">
                <a:solidFill>
                  <a:srgbClr val="0000FF"/>
                </a:solidFill>
              </a:rPr>
              <a:t>		9.		11. 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solidFill>
                  <a:srgbClr val="0000FF"/>
                </a:solidFill>
              </a:rPr>
              <a:t>13 (1),(3),(5)</a:t>
            </a:r>
          </a:p>
          <a:p>
            <a:pPr marL="990600" lvl="1" indent="-533400" eaLnBrk="1" hangingPunct="1">
              <a:spcBef>
                <a:spcPct val="10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solidFill>
                  <a:schemeClr val="accent1"/>
                </a:solidFill>
              </a:rPr>
              <a:t>15.	</a:t>
            </a:r>
            <a:r>
              <a:rPr lang="en-US" altLang="zh-CN" sz="3200" dirty="0" smtClean="0">
                <a:solidFill>
                  <a:schemeClr val="accent1"/>
                </a:solidFill>
              </a:rPr>
              <a:t>17.</a:t>
            </a:r>
            <a:r>
              <a:rPr lang="en-US" altLang="zh-CN" sz="3200" dirty="0">
                <a:solidFill>
                  <a:schemeClr val="accent1"/>
                </a:solidFill>
              </a:rPr>
              <a:t>		18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solidFill>
                  <a:schemeClr val="accent1"/>
                </a:solidFill>
              </a:rPr>
              <a:t>22.	24</a:t>
            </a:r>
            <a:r>
              <a:rPr lang="zh-CN" altLang="en-US" sz="3200" dirty="0">
                <a:solidFill>
                  <a:schemeClr val="accent1"/>
                </a:solidFill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</a:rPr>
              <a:t>(2),(5)</a:t>
            </a:r>
          </a:p>
        </p:txBody>
      </p:sp>
      <p:cxnSp>
        <p:nvCxnSpPr>
          <p:cNvPr id="6" name="直接连接符 5"/>
          <p:cNvCxnSpPr>
            <a:cxnSpLocks noChangeShapeType="1"/>
          </p:cNvCxnSpPr>
          <p:nvPr/>
        </p:nvCxnSpPr>
        <p:spPr bwMode="auto">
          <a:xfrm flipV="1">
            <a:off x="820738" y="4214813"/>
            <a:ext cx="4679950" cy="0"/>
          </a:xfrm>
          <a:prstGeom prst="line">
            <a:avLst/>
          </a:prstGeom>
          <a:noFill/>
          <a:ln w="38100" algn="ctr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299200" y="1436688"/>
            <a:ext cx="2736850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200" b="0">
                <a:solidFill>
                  <a:srgbClr val="FF0000"/>
                </a:solidFill>
              </a:rPr>
              <a:t>下周二交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200" b="0">
                <a:solidFill>
                  <a:srgbClr val="FF0000"/>
                </a:solidFill>
              </a:rPr>
              <a:t>第</a:t>
            </a:r>
            <a:r>
              <a:rPr lang="en-US" altLang="zh-CN" sz="3200" b="0">
                <a:solidFill>
                  <a:srgbClr val="FF0000"/>
                </a:solidFill>
              </a:rPr>
              <a:t>6</a:t>
            </a:r>
            <a:r>
              <a:rPr lang="zh-CN" altLang="en-US" sz="3200" b="0">
                <a:solidFill>
                  <a:srgbClr val="FF0000"/>
                </a:solidFill>
              </a:rPr>
              <a:t>章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200" b="0">
                <a:solidFill>
                  <a:srgbClr val="FF0000"/>
                </a:solidFill>
              </a:rPr>
              <a:t>第</a:t>
            </a:r>
            <a:r>
              <a:rPr lang="en-US" altLang="zh-CN" sz="3200" b="0">
                <a:solidFill>
                  <a:srgbClr val="FF0000"/>
                </a:solidFill>
              </a:rPr>
              <a:t>7</a:t>
            </a:r>
            <a:r>
              <a:rPr lang="zh-CN" altLang="en-US" sz="3200" b="0">
                <a:solidFill>
                  <a:srgbClr val="FF0000"/>
                </a:solidFill>
              </a:rPr>
              <a:t>章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200" b="0">
                <a:solidFill>
                  <a:srgbClr val="FF0000"/>
                </a:solidFill>
              </a:rPr>
              <a:t>第</a:t>
            </a:r>
            <a:r>
              <a:rPr lang="en-US" altLang="zh-CN" sz="3200" b="0">
                <a:solidFill>
                  <a:srgbClr val="FF0000"/>
                </a:solidFill>
              </a:rPr>
              <a:t>8</a:t>
            </a:r>
            <a:r>
              <a:rPr lang="zh-CN" altLang="en-US" sz="3200" b="0">
                <a:solidFill>
                  <a:srgbClr val="FF0000"/>
                </a:solidFill>
              </a:rPr>
              <a:t>章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200" b="0">
                <a:solidFill>
                  <a:srgbClr val="FF0000"/>
                </a:solidFill>
              </a:rPr>
              <a:t>作业。</a:t>
            </a:r>
            <a:endParaRPr lang="en-US" altLang="zh-CN" sz="3200" b="0">
              <a:solidFill>
                <a:srgbClr val="FF0000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4400" b="0">
                <a:solidFill>
                  <a:srgbClr val="800080"/>
                </a:solidFill>
              </a:rPr>
              <a:t>半期考试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6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6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6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6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6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6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6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0259" grpId="0" build="p"/>
      <p:bldP spid="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WordArt 2"/>
          <p:cNvSpPr>
            <a:spLocks noChangeArrowheads="1" noChangeShapeType="1" noTextEdit="1"/>
          </p:cNvSpPr>
          <p:nvPr/>
        </p:nvSpPr>
        <p:spPr bwMode="gray">
          <a:xfrm>
            <a:off x="1704975" y="2146300"/>
            <a:ext cx="49530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  <a:endParaRPr lang="zh-CN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ubTitle" idx="4294967295"/>
          </p:nvPr>
        </p:nvSpPr>
        <p:spPr bwMode="gray">
          <a:xfrm>
            <a:off x="1547813" y="3144838"/>
            <a:ext cx="5400675" cy="1187450"/>
          </a:xfrm>
        </p:spPr>
        <p:txBody>
          <a:bodyPr/>
          <a:lstStyle/>
          <a:p>
            <a:pPr marL="0" indent="0" algn="l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000" smtClean="0"/>
              <a:t>http://222.197.165.195/wlxt/ncourse/lsxx/web/default.aspx</a:t>
            </a:r>
          </a:p>
          <a:p>
            <a:pPr marL="0" indent="0" algn="l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zh-CN" sz="20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电子科技大学离散数学课程组">
  <a:themeElements>
    <a:clrScheme name="电子科技大学离散数学课程组 9">
      <a:dk1>
        <a:srgbClr val="330066"/>
      </a:dk1>
      <a:lt1>
        <a:srgbClr val="D8DADA"/>
      </a:lt1>
      <a:dk2>
        <a:srgbClr val="FFFFFF"/>
      </a:dk2>
      <a:lt2>
        <a:srgbClr val="6B6B6B"/>
      </a:lt2>
      <a:accent1>
        <a:srgbClr val="DF0029"/>
      </a:accent1>
      <a:accent2>
        <a:srgbClr val="DF0029"/>
      </a:accent2>
      <a:accent3>
        <a:srgbClr val="E9EAEA"/>
      </a:accent3>
      <a:accent4>
        <a:srgbClr val="2A0056"/>
      </a:accent4>
      <a:accent5>
        <a:srgbClr val="ECAAAC"/>
      </a:accent5>
      <a:accent6>
        <a:srgbClr val="CA0024"/>
      </a:accent6>
      <a:hlink>
        <a:srgbClr val="135A9A"/>
      </a:hlink>
      <a:folHlink>
        <a:srgbClr val="711C81"/>
      </a:folHlink>
    </a:clrScheme>
    <a:fontScheme name="电子科技大学离散数学课程组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>
            <a:alpha val="89999"/>
          </a:srgbClr>
        </a:solidFill>
        <a:ln w="12700" cap="flat" cmpd="sng" algn="ctr">
          <a:solidFill>
            <a:srgbClr val="00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黑体" pitchFamily="2" charset="-122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>
            <a:alpha val="89999"/>
          </a:srgbClr>
        </a:solidFill>
        <a:ln w="12700" cap="flat" cmpd="sng" algn="ctr">
          <a:solidFill>
            <a:srgbClr val="00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黑体" pitchFamily="2" charset="-122"/>
            <a:ea typeface="黑体" pitchFamily="2" charset="-122"/>
          </a:defRPr>
        </a:defPPr>
      </a:lstStyle>
    </a:lnDef>
  </a:objectDefaults>
  <a:extraClrSchemeLst>
    <a:extraClrScheme>
      <a:clrScheme name="电子科技大学离散数学课程组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子科技大学离散数学课程组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8">
        <a:dk1>
          <a:srgbClr val="330066"/>
        </a:dk1>
        <a:lt1>
          <a:srgbClr val="D8DADA"/>
        </a:lt1>
        <a:dk2>
          <a:srgbClr val="FFFFFF"/>
        </a:dk2>
        <a:lt2>
          <a:srgbClr val="6B6B6B"/>
        </a:lt2>
        <a:accent1>
          <a:srgbClr val="DF0029"/>
        </a:accent1>
        <a:accent2>
          <a:srgbClr val="8FECE5"/>
        </a:accent2>
        <a:accent3>
          <a:srgbClr val="E9EAEA"/>
        </a:accent3>
        <a:accent4>
          <a:srgbClr val="2A0056"/>
        </a:accent4>
        <a:accent5>
          <a:srgbClr val="ECAAAC"/>
        </a:accent5>
        <a:accent6>
          <a:srgbClr val="81D6CF"/>
        </a:accent6>
        <a:hlink>
          <a:srgbClr val="135A9A"/>
        </a:hlink>
        <a:folHlink>
          <a:srgbClr val="711C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9">
        <a:dk1>
          <a:srgbClr val="330066"/>
        </a:dk1>
        <a:lt1>
          <a:srgbClr val="D8DADA"/>
        </a:lt1>
        <a:dk2>
          <a:srgbClr val="FFFFFF"/>
        </a:dk2>
        <a:lt2>
          <a:srgbClr val="6B6B6B"/>
        </a:lt2>
        <a:accent1>
          <a:srgbClr val="DF0029"/>
        </a:accent1>
        <a:accent2>
          <a:srgbClr val="DF0029"/>
        </a:accent2>
        <a:accent3>
          <a:srgbClr val="E9EAEA"/>
        </a:accent3>
        <a:accent4>
          <a:srgbClr val="2A0056"/>
        </a:accent4>
        <a:accent5>
          <a:srgbClr val="ECAAAC"/>
        </a:accent5>
        <a:accent6>
          <a:srgbClr val="CA0024"/>
        </a:accent6>
        <a:hlink>
          <a:srgbClr val="135A9A"/>
        </a:hlink>
        <a:folHlink>
          <a:srgbClr val="711C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电子科技大学离散数学课程组</Template>
  <TotalTime>5784</TotalTime>
  <Words>7792</Words>
  <Application>Microsoft Office PowerPoint</Application>
  <PresentationFormat>全屏显示(4:3)</PresentationFormat>
  <Paragraphs>944</Paragraphs>
  <Slides>92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2" baseType="lpstr">
      <vt:lpstr>黑体</vt:lpstr>
      <vt:lpstr>Arial</vt:lpstr>
      <vt:lpstr>Wingdings</vt:lpstr>
      <vt:lpstr>Times New Roman</vt:lpstr>
      <vt:lpstr>宋体</vt:lpstr>
      <vt:lpstr>华文楷体</vt:lpstr>
      <vt:lpstr>华文新魏</vt:lpstr>
      <vt:lpstr>Symbol</vt:lpstr>
      <vt:lpstr>电子科技大学离散数学课程组</vt:lpstr>
      <vt:lpstr>Equation</vt:lpstr>
      <vt:lpstr>PowerPoint 演示文稿</vt:lpstr>
      <vt:lpstr>第7章 特殊关系</vt:lpstr>
      <vt:lpstr>7.1 本章学习要求</vt:lpstr>
      <vt:lpstr>判定下列关系具有哪些性质</vt:lpstr>
      <vt:lpstr>7.2 等价关系</vt:lpstr>
      <vt:lpstr>例7.2.1</vt:lpstr>
      <vt:lpstr>例7.2.2</vt:lpstr>
      <vt:lpstr>解</vt:lpstr>
      <vt:lpstr>解 (续)</vt:lpstr>
      <vt:lpstr>从例7.2.2可以看出</vt:lpstr>
      <vt:lpstr>例7.2.3</vt:lpstr>
      <vt:lpstr>以n为模的同余关系</vt:lpstr>
      <vt:lpstr>说明</vt:lpstr>
      <vt:lpstr>7.2.2 集合的划分</vt:lpstr>
      <vt:lpstr>例7.2.4</vt:lpstr>
      <vt:lpstr>例7.2.5</vt:lpstr>
      <vt:lpstr>解</vt:lpstr>
      <vt:lpstr>7.2.3 等价类与商集</vt:lpstr>
      <vt:lpstr>由定义7.2.3可以看出：</vt:lpstr>
      <vt:lpstr>例7.2.5(续)</vt:lpstr>
      <vt:lpstr>定理7.2.1</vt:lpstr>
      <vt:lpstr>证明 1）</vt:lpstr>
      <vt:lpstr>证明 2) </vt:lpstr>
      <vt:lpstr>证明 3) </vt:lpstr>
      <vt:lpstr>商  集</vt:lpstr>
      <vt:lpstr>例7.2.7</vt:lpstr>
      <vt:lpstr>计算商集A/R的通用过程</vt:lpstr>
      <vt:lpstr>7.2.4 等价关系与划分</vt:lpstr>
      <vt:lpstr>定理7.2.3的证明</vt:lpstr>
      <vt:lpstr>定理7.2.3的证明(续)</vt:lpstr>
      <vt:lpstr>例7.2.8</vt:lpstr>
      <vt:lpstr>例7.2.8(续）</vt:lpstr>
      <vt:lpstr>例7.2.8(续）</vt:lpstr>
      <vt:lpstr>例7.2.9</vt:lpstr>
      <vt:lpstr>例7.2.9 (续)</vt:lpstr>
      <vt:lpstr>例7.2.9 (续)</vt:lpstr>
      <vt:lpstr>例7.2.10 </vt:lpstr>
      <vt:lpstr>证明“”</vt:lpstr>
      <vt:lpstr>证明“”</vt:lpstr>
      <vt:lpstr>7.2.6等价关系的应用</vt:lpstr>
      <vt:lpstr>解</vt:lpstr>
      <vt:lpstr>解(续)</vt:lpstr>
      <vt:lpstr>例7.2.12</vt:lpstr>
      <vt:lpstr>解（续）</vt:lpstr>
      <vt:lpstr>总结</vt:lpstr>
      <vt:lpstr>判定下列关系具有哪些性质</vt:lpstr>
      <vt:lpstr>7.3 次序关系</vt:lpstr>
      <vt:lpstr>7.3.1 拟序关系</vt:lpstr>
      <vt:lpstr>由定义7.3.1知：</vt:lpstr>
      <vt:lpstr>例7.3.1</vt:lpstr>
      <vt:lpstr>例7.3.2</vt:lpstr>
      <vt:lpstr>7.3.2 偏序关系</vt:lpstr>
      <vt:lpstr>由定义7.3.2知</vt:lpstr>
      <vt:lpstr>例7.3.3</vt:lpstr>
      <vt:lpstr>解</vt:lpstr>
      <vt:lpstr>例7.3.4</vt:lpstr>
      <vt:lpstr>解</vt:lpstr>
      <vt:lpstr>例7.3.5</vt:lpstr>
      <vt:lpstr>解</vt:lpstr>
      <vt:lpstr>2 哈斯图</vt:lpstr>
      <vt:lpstr>例7.3.6</vt:lpstr>
      <vt:lpstr>例7.3.7</vt:lpstr>
      <vt:lpstr>例7.3.7 （续）</vt:lpstr>
      <vt:lpstr>3 特殊元素</vt:lpstr>
      <vt:lpstr>定义7.3.4可以符号化为</vt:lpstr>
      <vt:lpstr>注意</vt:lpstr>
      <vt:lpstr>例7.3.8</vt:lpstr>
      <vt:lpstr>定义7.3.5</vt:lpstr>
      <vt:lpstr>由定义7.3.5知</vt:lpstr>
      <vt:lpstr>例7.3.9</vt:lpstr>
      <vt:lpstr>例7.3.10</vt:lpstr>
      <vt:lpstr>例7.3.11</vt:lpstr>
      <vt:lpstr>结论</vt:lpstr>
      <vt:lpstr>定理7.3.1</vt:lpstr>
      <vt:lpstr>定理7.3.2</vt:lpstr>
      <vt:lpstr>例7.3.12</vt:lpstr>
      <vt:lpstr>例7.3.12 解</vt:lpstr>
      <vt:lpstr>7.3.3全序关系</vt:lpstr>
      <vt:lpstr>例7.3.13</vt:lpstr>
      <vt:lpstr>例7.3.13 解</vt:lpstr>
      <vt:lpstr>7.3.4 良序关系</vt:lpstr>
      <vt:lpstr>例7.3.14</vt:lpstr>
      <vt:lpstr>7.3.6次序关系的应用</vt:lpstr>
      <vt:lpstr>例7.3.15 （续）</vt:lpstr>
      <vt:lpstr>例7.3.15 证明</vt:lpstr>
      <vt:lpstr>例7.3.15 证明（续）</vt:lpstr>
      <vt:lpstr>例7.3.16</vt:lpstr>
      <vt:lpstr>例7.3.16 解</vt:lpstr>
      <vt:lpstr>7.4 本章总结</vt:lpstr>
      <vt:lpstr>习题类型</vt:lpstr>
      <vt:lpstr>习　　题</vt:lpstr>
      <vt:lpstr>PowerPoint 演示文稿</vt:lpstr>
    </vt:vector>
  </TitlesOfParts>
  <Company>UESTC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顾小丰</dc:creator>
  <cp:lastModifiedBy>GuXF-QiuH</cp:lastModifiedBy>
  <cp:revision>113</cp:revision>
  <dcterms:created xsi:type="dcterms:W3CDTF">2008-02-21T03:51:14Z</dcterms:created>
  <dcterms:modified xsi:type="dcterms:W3CDTF">2019-04-17T14:34:14Z</dcterms:modified>
</cp:coreProperties>
</file>