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3" r:id="rId4"/>
    <p:sldId id="264" r:id="rId5"/>
    <p:sldId id="266" r:id="rId6"/>
    <p:sldId id="265" r:id="rId7"/>
    <p:sldId id="267" r:id="rId8"/>
    <p:sldId id="268" r:id="rId9"/>
    <p:sldId id="269" r:id="rId10"/>
    <p:sldId id="257" r:id="rId11"/>
    <p:sldId id="258" r:id="rId12"/>
    <p:sldId id="259" r:id="rId13"/>
    <p:sldId id="260" r:id="rId14"/>
    <p:sldId id="261" r:id="rId15"/>
    <p:sldId id="270" r:id="rId16"/>
    <p:sldId id="262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82" r:id="rId25"/>
    <p:sldId id="278" r:id="rId26"/>
    <p:sldId id="279" r:id="rId27"/>
    <p:sldId id="280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B0E815-CFAD-4000-BD1A-798A66A70C9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89EAE0-847D-4E83-87E4-9D1CAC435A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5516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E815-CFAD-4000-BD1A-798A66A70C9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EAE0-847D-4E83-87E4-9D1CAC43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0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E815-CFAD-4000-BD1A-798A66A70C9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EAE0-847D-4E83-87E4-9D1CAC43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0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Consolas" panose="020B0609020204030204" pitchFamily="49" charset="0"/>
              </a:defRPr>
            </a:lvl1pPr>
            <a:lvl2pPr>
              <a:defRPr sz="1800">
                <a:latin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</a:defRPr>
            </a:lvl3pPr>
            <a:lvl4pPr>
              <a:defRPr sz="1600">
                <a:latin typeface="Consolas" panose="020B0609020204030204" pitchFamily="49" charset="0"/>
              </a:defRPr>
            </a:lvl4pPr>
            <a:lvl5pPr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E815-CFAD-4000-BD1A-798A66A70C9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EAE0-847D-4E83-87E4-9D1CAC43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5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E815-CFAD-4000-BD1A-798A66A70C9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EAE0-847D-4E83-87E4-9D1CAC435A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944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E815-CFAD-4000-BD1A-798A66A70C9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EAE0-847D-4E83-87E4-9D1CAC43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61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E815-CFAD-4000-BD1A-798A66A70C9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EAE0-847D-4E83-87E4-9D1CAC43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2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E815-CFAD-4000-BD1A-798A66A70C9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EAE0-847D-4E83-87E4-9D1CAC43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E815-CFAD-4000-BD1A-798A66A70C9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EAE0-847D-4E83-87E4-9D1CAC43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9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E815-CFAD-4000-BD1A-798A66A70C9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EAE0-847D-4E83-87E4-9D1CAC43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9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E815-CFAD-4000-BD1A-798A66A70C9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EAE0-847D-4E83-87E4-9D1CAC43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2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2B0E815-CFAD-4000-BD1A-798A66A70C9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89EAE0-847D-4E83-87E4-9D1CAC43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4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语言关键类容提要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语言采用传值（</a:t>
            </a:r>
            <a:r>
              <a:rPr lang="en-US" altLang="zh-CN" dirty="0" smtClean="0"/>
              <a:t>Call by Value</a:t>
            </a:r>
            <a:r>
              <a:rPr lang="zh-CN" altLang="en-US" dirty="0" smtClean="0"/>
              <a:t>）方式传递参数</a:t>
            </a:r>
            <a:endParaRPr lang="en-US" altLang="zh-CN" dirty="0" smtClean="0"/>
          </a:p>
          <a:p>
            <a:r>
              <a:rPr lang="zh-CN" altLang="en-US" dirty="0" smtClean="0"/>
              <a:t>因此，形式参数是实际参数的拷贝。</a:t>
            </a:r>
            <a:r>
              <a:rPr lang="zh-CN" altLang="en-US" b="1" dirty="0" smtClean="0">
                <a:solidFill>
                  <a:srgbClr val="FF0000"/>
                </a:solidFill>
              </a:rPr>
              <a:t>形式参数的改变不影响实际参数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为了改变实际参数，那么形式参数就应该是个</a:t>
            </a:r>
            <a:r>
              <a:rPr lang="zh-CN" altLang="en-US" b="1" dirty="0" smtClean="0">
                <a:solidFill>
                  <a:srgbClr val="FF0000"/>
                </a:solidFill>
              </a:rPr>
              <a:t>指针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1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/>
              <a:t>—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52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示例程序：传递值参数 </a:t>
            </a:r>
            <a:r>
              <a:rPr lang="en-US" altLang="zh-CN" dirty="0" smtClean="0"/>
              <a:t>function-value-</a:t>
            </a:r>
            <a:r>
              <a:rPr lang="en-US" altLang="zh-CN" dirty="0" err="1" smtClean="0"/>
              <a:t>parameter.c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207966" y="4070894"/>
            <a:ext cx="2026920" cy="630936"/>
            <a:chOff x="3526831" y="3539122"/>
            <a:chExt cx="2026920" cy="630936"/>
          </a:xfrm>
        </p:grpSpPr>
        <p:sp>
          <p:nvSpPr>
            <p:cNvPr id="4" name="矩形 3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63088" y="2670618"/>
            <a:ext cx="1835289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1. before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290379" y="4070894"/>
            <a:ext cx="2026920" cy="630936"/>
            <a:chOff x="6609244" y="3539122"/>
            <a:chExt cx="2026920" cy="630936"/>
          </a:xfrm>
        </p:grpSpPr>
        <p:sp>
          <p:nvSpPr>
            <p:cNvPr id="8" name="矩形 7"/>
            <p:cNvSpPr/>
            <p:nvPr/>
          </p:nvSpPr>
          <p:spPr>
            <a:xfrm>
              <a:off x="7401724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09244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50799" y="3557782"/>
            <a:ext cx="1835289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. call f()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0798" y="4444946"/>
            <a:ext cx="1835289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3. in f()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曲线连接符 12"/>
          <p:cNvCxnSpPr>
            <a:stCxn id="4" idx="0"/>
            <a:endCxn id="8" idx="0"/>
          </p:cNvCxnSpPr>
          <p:nvPr/>
        </p:nvCxnSpPr>
        <p:spPr>
          <a:xfrm rot="5400000" flipH="1" flipV="1">
            <a:off x="7158872" y="2529688"/>
            <a:ext cx="12700" cy="3082413"/>
          </a:xfrm>
          <a:prstGeom prst="curvedConnector3">
            <a:avLst>
              <a:gd name="adj1" fmla="val 4587094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768982" y="3044669"/>
            <a:ext cx="792480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copy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63088" y="5332110"/>
            <a:ext cx="1835289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. after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95558" y="4064544"/>
            <a:ext cx="1234440" cy="63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85726" y="4070894"/>
            <a:ext cx="1234440" cy="63093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36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5" grpId="0"/>
      <p:bldP spid="15" grpId="1"/>
      <p:bldP spid="16" grpId="0"/>
      <p:bldP spid="17" grpId="0" animBg="1"/>
      <p:bldP spid="17" grpId="1" animBg="1"/>
      <p:bldP spid="20" grpId="0" animBg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/>
              <a:t>—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52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示例程序：传递值参数 </a:t>
            </a:r>
            <a:r>
              <a:rPr lang="en-US" altLang="zh-CN" dirty="0" smtClean="0"/>
              <a:t>function-pointer-</a:t>
            </a:r>
            <a:r>
              <a:rPr lang="en-US" altLang="zh-CN" dirty="0" err="1" smtClean="0"/>
              <a:t>parameter.c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207966" y="3557782"/>
            <a:ext cx="2026920" cy="630936"/>
            <a:chOff x="3526831" y="3539122"/>
            <a:chExt cx="2026920" cy="630936"/>
          </a:xfrm>
        </p:grpSpPr>
        <p:sp>
          <p:nvSpPr>
            <p:cNvPr id="4" name="矩形 3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&amp;a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63088" y="2670618"/>
            <a:ext cx="1835289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1. before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290379" y="3557782"/>
            <a:ext cx="2026920" cy="630936"/>
            <a:chOff x="6609244" y="3539122"/>
            <a:chExt cx="2026920" cy="630936"/>
          </a:xfrm>
        </p:grpSpPr>
        <p:sp>
          <p:nvSpPr>
            <p:cNvPr id="8" name="矩形 7"/>
            <p:cNvSpPr/>
            <p:nvPr/>
          </p:nvSpPr>
          <p:spPr>
            <a:xfrm>
              <a:off x="7401724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09244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50799" y="3557782"/>
            <a:ext cx="1835289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. call f()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0798" y="4444946"/>
            <a:ext cx="1835289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3. in f()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曲线连接符 12"/>
          <p:cNvCxnSpPr>
            <a:stCxn id="4" idx="0"/>
            <a:endCxn id="8" idx="0"/>
          </p:cNvCxnSpPr>
          <p:nvPr/>
        </p:nvCxnSpPr>
        <p:spPr>
          <a:xfrm rot="5400000" flipH="1" flipV="1">
            <a:off x="7158872" y="2016576"/>
            <a:ext cx="12700" cy="3082413"/>
          </a:xfrm>
          <a:prstGeom prst="curvedConnector3">
            <a:avLst>
              <a:gd name="adj1" fmla="val 4587094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768982" y="2531557"/>
            <a:ext cx="792480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copy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63088" y="5332110"/>
            <a:ext cx="1835289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. after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85726" y="3559030"/>
            <a:ext cx="1234440" cy="63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&amp;a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207966" y="4913760"/>
            <a:ext cx="2026920" cy="630936"/>
            <a:chOff x="3526831" y="3539122"/>
            <a:chExt cx="2026920" cy="630936"/>
          </a:xfrm>
        </p:grpSpPr>
        <p:sp>
          <p:nvSpPr>
            <p:cNvPr id="22" name="矩形 21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" name="直接箭头连接符 11"/>
          <p:cNvCxnSpPr>
            <a:stCxn id="4" idx="2"/>
            <a:endCxn id="22" idx="0"/>
          </p:cNvCxnSpPr>
          <p:nvPr/>
        </p:nvCxnSpPr>
        <p:spPr>
          <a:xfrm>
            <a:off x="5617666" y="4188718"/>
            <a:ext cx="0" cy="72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  <a:endCxn id="22" idx="0"/>
          </p:cNvCxnSpPr>
          <p:nvPr/>
        </p:nvCxnSpPr>
        <p:spPr>
          <a:xfrm flipH="1">
            <a:off x="5617666" y="4189966"/>
            <a:ext cx="3085280" cy="72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000446" y="4913760"/>
            <a:ext cx="1234440" cy="63093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5" grpId="0"/>
      <p:bldP spid="15" grpId="1"/>
      <p:bldP spid="16" grpId="0"/>
      <p:bldP spid="17" grpId="0" animBg="1"/>
      <p:bldP spid="17" grpId="1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函数的返回值是函数的计算结果。</a:t>
            </a:r>
            <a:endParaRPr lang="en-US" altLang="zh-CN" dirty="0" smtClean="0"/>
          </a:p>
          <a:p>
            <a:r>
              <a:rPr lang="zh-CN" altLang="en-US" dirty="0" smtClean="0"/>
              <a:t>函数值出现在函数体中的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语句中。</a:t>
            </a:r>
            <a:endParaRPr lang="en-US" altLang="zh-CN" dirty="0" smtClean="0"/>
          </a:p>
          <a:p>
            <a:r>
              <a:rPr lang="en-US" altLang="zh-CN" dirty="0" smtClean="0"/>
              <a:t>return</a:t>
            </a:r>
            <a:r>
              <a:rPr lang="zh-CN" altLang="en-US" dirty="0" smtClean="0"/>
              <a:t>语句只能返回</a:t>
            </a:r>
            <a:r>
              <a:rPr lang="zh-CN" altLang="en-US" dirty="0"/>
              <a:t>一</a:t>
            </a:r>
            <a:r>
              <a:rPr lang="zh-CN" altLang="en-US" dirty="0" smtClean="0"/>
              <a:t>个结果。因此，如果函数要得到多个结果，那么一个有效的方法是：用指针参数带回这多个结果。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519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 smtClean="0"/>
              <a:t>—</a:t>
            </a:r>
            <a:r>
              <a:rPr lang="zh-CN" altLang="en-US" dirty="0"/>
              <a:t>返回值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52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示例程序：函数返回多个结果 </a:t>
            </a:r>
            <a:r>
              <a:rPr lang="en-US" altLang="zh-CN" dirty="0" smtClean="0"/>
              <a:t>function-multi-</a:t>
            </a:r>
            <a:r>
              <a:rPr lang="en-US" altLang="zh-CN" dirty="0" err="1" smtClean="0"/>
              <a:t>results.c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175050" y="3227834"/>
            <a:ext cx="2026920" cy="630936"/>
            <a:chOff x="3526831" y="3539122"/>
            <a:chExt cx="2026920" cy="630936"/>
          </a:xfrm>
        </p:grpSpPr>
        <p:sp>
          <p:nvSpPr>
            <p:cNvPr id="4" name="矩形 3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&amp;</a:t>
              </a:r>
              <a:r>
                <a:rPr lang="en-US" altLang="zh-CN" dirty="0" err="1" smtClean="0">
                  <a:latin typeface="Consolas" panose="020B0609020204030204" pitchFamily="49" charset="0"/>
                </a:rPr>
                <a:t>i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63088" y="2670618"/>
            <a:ext cx="1835289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1. before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317472" y="3256324"/>
            <a:ext cx="2026920" cy="630936"/>
            <a:chOff x="6609244" y="3539122"/>
            <a:chExt cx="2026920" cy="630936"/>
          </a:xfrm>
        </p:grpSpPr>
        <p:sp>
          <p:nvSpPr>
            <p:cNvPr id="8" name="矩形 7"/>
            <p:cNvSpPr/>
            <p:nvPr/>
          </p:nvSpPr>
          <p:spPr>
            <a:xfrm>
              <a:off x="7401724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09244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nt_part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50799" y="3557782"/>
            <a:ext cx="1835289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. call decompose()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0798" y="4444946"/>
            <a:ext cx="1835289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3. in decompose()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曲线连接符 12"/>
          <p:cNvCxnSpPr>
            <a:stCxn id="4" idx="0"/>
            <a:endCxn id="8" idx="0"/>
          </p:cNvCxnSpPr>
          <p:nvPr/>
        </p:nvCxnSpPr>
        <p:spPr>
          <a:xfrm rot="16200000" flipH="1">
            <a:off x="5641716" y="2170868"/>
            <a:ext cx="28490" cy="2142422"/>
          </a:xfrm>
          <a:prstGeom prst="curvedConnector3">
            <a:avLst>
              <a:gd name="adj1" fmla="val -155355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663088" y="5332110"/>
            <a:ext cx="1835289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. after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10131" y="3256324"/>
            <a:ext cx="1234440" cy="63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&amp;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169902" y="4611642"/>
            <a:ext cx="2026920" cy="630936"/>
            <a:chOff x="3526831" y="3539122"/>
            <a:chExt cx="2026920" cy="630936"/>
          </a:xfrm>
        </p:grpSpPr>
        <p:sp>
          <p:nvSpPr>
            <p:cNvPr id="22" name="矩形 21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3.1415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x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" name="直接箭头连接符 11"/>
          <p:cNvCxnSpPr>
            <a:stCxn id="4" idx="2"/>
            <a:endCxn id="26" idx="0"/>
          </p:cNvCxnSpPr>
          <p:nvPr/>
        </p:nvCxnSpPr>
        <p:spPr>
          <a:xfrm>
            <a:off x="4584750" y="3858770"/>
            <a:ext cx="2318501" cy="78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26" idx="0"/>
          </p:cNvCxnSpPr>
          <p:nvPr/>
        </p:nvCxnSpPr>
        <p:spPr>
          <a:xfrm>
            <a:off x="6727172" y="3887260"/>
            <a:ext cx="176079" cy="75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5493551" y="4640132"/>
            <a:ext cx="2026920" cy="630936"/>
            <a:chOff x="3526831" y="3539122"/>
            <a:chExt cx="2026920" cy="630936"/>
          </a:xfrm>
        </p:grpSpPr>
        <p:sp>
          <p:nvSpPr>
            <p:cNvPr id="26" name="矩形 25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?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079681" y="4640132"/>
            <a:ext cx="2026920" cy="630936"/>
            <a:chOff x="3526831" y="3539122"/>
            <a:chExt cx="2026920" cy="630936"/>
          </a:xfrm>
        </p:grpSpPr>
        <p:sp>
          <p:nvSpPr>
            <p:cNvPr id="29" name="矩形 28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?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5259721" y="2281429"/>
            <a:ext cx="792480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copy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902432" y="3256324"/>
            <a:ext cx="2026920" cy="630936"/>
            <a:chOff x="3526831" y="3539122"/>
            <a:chExt cx="2026920" cy="630936"/>
          </a:xfrm>
        </p:grpSpPr>
        <p:sp>
          <p:nvSpPr>
            <p:cNvPr id="38" name="矩形 37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&amp;f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044854" y="3284814"/>
            <a:ext cx="2026920" cy="630936"/>
            <a:chOff x="6609244" y="3539122"/>
            <a:chExt cx="2026920" cy="630936"/>
          </a:xfrm>
        </p:grpSpPr>
        <p:sp>
          <p:nvSpPr>
            <p:cNvPr id="41" name="矩形 40"/>
            <p:cNvSpPr/>
            <p:nvPr/>
          </p:nvSpPr>
          <p:spPr>
            <a:xfrm>
              <a:off x="7401724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&amp;f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09244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fragment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3" name="曲线连接符 42"/>
          <p:cNvCxnSpPr>
            <a:stCxn id="38" idx="0"/>
            <a:endCxn id="41" idx="0"/>
          </p:cNvCxnSpPr>
          <p:nvPr/>
        </p:nvCxnSpPr>
        <p:spPr>
          <a:xfrm rot="16200000" flipH="1">
            <a:off x="9369098" y="2199358"/>
            <a:ext cx="28490" cy="2142422"/>
          </a:xfrm>
          <a:prstGeom prst="curvedConnector3">
            <a:avLst>
              <a:gd name="adj1" fmla="val -155355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987103" y="2309919"/>
            <a:ext cx="792480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copy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直接箭头连接符 47"/>
          <p:cNvCxnSpPr>
            <a:stCxn id="41" idx="2"/>
            <a:endCxn id="29" idx="0"/>
          </p:cNvCxnSpPr>
          <p:nvPr/>
        </p:nvCxnSpPr>
        <p:spPr>
          <a:xfrm flipH="1">
            <a:off x="9489381" y="3915750"/>
            <a:ext cx="965173" cy="72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8" idx="2"/>
            <a:endCxn id="29" idx="0"/>
          </p:cNvCxnSpPr>
          <p:nvPr/>
        </p:nvCxnSpPr>
        <p:spPr>
          <a:xfrm>
            <a:off x="8312132" y="3887260"/>
            <a:ext cx="1177249" cy="75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286031" y="4644005"/>
            <a:ext cx="1234440" cy="63093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62433" y="4636469"/>
            <a:ext cx="1234440" cy="63093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0.1415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6" grpId="0"/>
      <p:bldP spid="17" grpId="0" animBg="1"/>
      <p:bldP spid="17" grpId="1" animBg="1"/>
      <p:bldP spid="36" grpId="0"/>
      <p:bldP spid="36" grpId="1"/>
      <p:bldP spid="44" grpId="0"/>
      <p:bldP spid="44" grpId="1"/>
      <p:bldP spid="2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：找出数组中最大的和次大的元素，及它们的下标。</a:t>
            </a:r>
            <a:endParaRPr lang="en-US" altLang="zh-CN" dirty="0" smtClean="0"/>
          </a:p>
          <a:p>
            <a:r>
              <a:rPr lang="zh-CN" altLang="en-US" dirty="0" smtClean="0"/>
              <a:t>分析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函数要得到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个结果，因此最好用指针参数接收返回结果。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用最简单的方法找到最大的及其下标。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再</a:t>
            </a:r>
            <a:r>
              <a:rPr lang="zh-CN" altLang="en-US" dirty="0" smtClean="0"/>
              <a:t>用相同的方法找到次大的及其下标，但要跳过最大的。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示例程序：</a:t>
            </a:r>
            <a:r>
              <a:rPr lang="en-US" altLang="zh-CN" dirty="0" smtClean="0"/>
              <a:t>function-</a:t>
            </a:r>
            <a:r>
              <a:rPr lang="en-US" altLang="zh-CN" dirty="0" err="1" smtClean="0"/>
              <a:t>max.c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57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数组作为参数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编译器将数组名视为指针。因此，数组作为参数与指针作为参数效果等价。</a:t>
            </a:r>
            <a:endParaRPr lang="en-US" altLang="zh-CN" dirty="0" smtClean="0"/>
          </a:p>
          <a:p>
            <a:r>
              <a:rPr lang="zh-CN" altLang="en-US" dirty="0" smtClean="0"/>
              <a:t>在这个层面上，改变形参数组就是直接改变实参数组。</a:t>
            </a:r>
            <a:endParaRPr lang="en-US" altLang="zh-CN" dirty="0" smtClean="0"/>
          </a:p>
          <a:p>
            <a:r>
              <a:rPr lang="zh-CN" altLang="en-US" dirty="0" smtClean="0"/>
              <a:t>数组作为参数的形式：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); //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是数组的长度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g(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a[][10],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); //</a:t>
            </a:r>
            <a:r>
              <a:rPr lang="zh-CN" altLang="en-US" dirty="0"/>
              <a:t>二</a:t>
            </a:r>
            <a:r>
              <a:rPr lang="zh-CN" altLang="en-US" dirty="0" smtClean="0"/>
              <a:t>维数组作为参数，第二维的长度不能省略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示例程序：</a:t>
            </a:r>
            <a:r>
              <a:rPr lang="en-US" altLang="zh-CN" dirty="0" smtClean="0"/>
              <a:t>array-insert2.c</a:t>
            </a:r>
          </a:p>
          <a:p>
            <a:pPr marL="0" indent="0">
              <a:buNone/>
            </a:pPr>
            <a:r>
              <a:rPr lang="zh-CN" altLang="en-US" dirty="0" smtClean="0"/>
              <a:t>思考：如果是删除，该如何做？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7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如果一个函数可以找到递推公式，那么可以用递归。递归代码就是递推公式的精确翻译。递推公式一般形式为：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An = f(An-1)  n &gt; 1</a:t>
            </a:r>
          </a:p>
          <a:p>
            <a:pPr marL="0" indent="0">
              <a:buNone/>
            </a:pPr>
            <a:r>
              <a:rPr lang="en-US" altLang="zh-CN" dirty="0" smtClean="0"/>
              <a:t>A0 = C, C</a:t>
            </a:r>
            <a:r>
              <a:rPr lang="zh-CN" altLang="en-US" dirty="0" smtClean="0"/>
              <a:t>是一个常量 </a:t>
            </a:r>
            <a:endParaRPr lang="en-US" altLang="zh-CN" dirty="0" smtClean="0"/>
          </a:p>
          <a:p>
            <a:r>
              <a:rPr lang="zh-CN" altLang="en-US" dirty="0" smtClean="0"/>
              <a:t>示例：求阶乘 </a:t>
            </a:r>
            <a:r>
              <a:rPr lang="en-US" altLang="zh-CN" dirty="0" err="1" smtClean="0"/>
              <a:t>fact.c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 smtClean="0"/>
              <a:t>不好找到递推公式，那么就看问题的整体是否可以分解为多个部分。如果这些部分可以用于处理整体相同的方法处理，那么就可以应用递归。这是分治法的简单描述。示例：快速排序法 </a:t>
            </a:r>
            <a:r>
              <a:rPr lang="en-US" altLang="zh-CN" dirty="0" err="1" smtClean="0"/>
              <a:t>qsort.c</a:t>
            </a:r>
            <a:endParaRPr lang="en-US" altLang="zh-CN" dirty="0" smtClean="0"/>
          </a:p>
          <a:p>
            <a:r>
              <a:rPr lang="zh-CN" altLang="en-US" dirty="0"/>
              <a:t>另一</a:t>
            </a:r>
            <a:r>
              <a:rPr lang="zh-CN" altLang="en-US" dirty="0" smtClean="0"/>
              <a:t>个例子：将输入字符串颠倒输出。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everse.c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2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指针是另一个单元的地址。</a:t>
            </a:r>
            <a:endParaRPr lang="en-US" altLang="zh-CN" dirty="0" smtClean="0"/>
          </a:p>
          <a:p>
            <a:r>
              <a:rPr lang="zh-CN" altLang="en-US" dirty="0" smtClean="0"/>
              <a:t>如果有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0, b = 1, *p = &amp;a, *q = &amp;b; 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*p = *q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 = q</a:t>
            </a:r>
            <a:r>
              <a:rPr lang="zh-CN" altLang="en-US" dirty="0" smtClean="0"/>
              <a:t>是完全不同的。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2656115" y="4793539"/>
            <a:ext cx="2026920" cy="630936"/>
            <a:chOff x="3526831" y="3539122"/>
            <a:chExt cx="2026920" cy="630936"/>
          </a:xfrm>
        </p:grpSpPr>
        <p:sp>
          <p:nvSpPr>
            <p:cNvPr id="5" name="矩形 4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&amp;a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" name="直接箭头连接符 6"/>
          <p:cNvCxnSpPr>
            <a:stCxn id="5" idx="0"/>
            <a:endCxn id="9" idx="2"/>
          </p:cNvCxnSpPr>
          <p:nvPr/>
        </p:nvCxnSpPr>
        <p:spPr>
          <a:xfrm flipV="1">
            <a:off x="4065815" y="4040667"/>
            <a:ext cx="0" cy="75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656115" y="3409731"/>
            <a:ext cx="2026920" cy="630936"/>
            <a:chOff x="3526831" y="3539122"/>
            <a:chExt cx="2026920" cy="630936"/>
          </a:xfrm>
        </p:grpSpPr>
        <p:sp>
          <p:nvSpPr>
            <p:cNvPr id="9" name="矩形 8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23895" y="4793539"/>
            <a:ext cx="2026920" cy="630936"/>
            <a:chOff x="3526831" y="3539122"/>
            <a:chExt cx="2026920" cy="630936"/>
          </a:xfrm>
        </p:grpSpPr>
        <p:sp>
          <p:nvSpPr>
            <p:cNvPr id="12" name="矩形 11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&amp;b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q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4" name="直接箭头连接符 13"/>
          <p:cNvCxnSpPr>
            <a:stCxn id="12" idx="0"/>
            <a:endCxn id="16" idx="2"/>
          </p:cNvCxnSpPr>
          <p:nvPr/>
        </p:nvCxnSpPr>
        <p:spPr>
          <a:xfrm flipV="1">
            <a:off x="7133595" y="4040667"/>
            <a:ext cx="0" cy="75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5723895" y="3409731"/>
            <a:ext cx="2026920" cy="630936"/>
            <a:chOff x="3526831" y="3539122"/>
            <a:chExt cx="2026920" cy="630936"/>
          </a:xfrm>
        </p:grpSpPr>
        <p:sp>
          <p:nvSpPr>
            <p:cNvPr id="16" name="矩形 15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3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03579" y="4132058"/>
            <a:ext cx="2026920" cy="630936"/>
            <a:chOff x="3526831" y="3539122"/>
            <a:chExt cx="2026920" cy="630936"/>
          </a:xfrm>
        </p:grpSpPr>
        <p:sp>
          <p:nvSpPr>
            <p:cNvPr id="8" name="矩形 7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&amp;a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" name="直接箭头连接符 9"/>
          <p:cNvCxnSpPr>
            <a:stCxn id="8" idx="0"/>
            <a:endCxn id="12" idx="2"/>
          </p:cNvCxnSpPr>
          <p:nvPr/>
        </p:nvCxnSpPr>
        <p:spPr>
          <a:xfrm flipV="1">
            <a:off x="2013279" y="3379186"/>
            <a:ext cx="0" cy="75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603579" y="2748250"/>
            <a:ext cx="2026920" cy="630936"/>
            <a:chOff x="3526831" y="3539122"/>
            <a:chExt cx="2026920" cy="630936"/>
          </a:xfrm>
        </p:grpSpPr>
        <p:sp>
          <p:nvSpPr>
            <p:cNvPr id="12" name="矩形 11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922329" y="4132058"/>
            <a:ext cx="2026920" cy="630936"/>
            <a:chOff x="3526831" y="3539122"/>
            <a:chExt cx="2026920" cy="630936"/>
          </a:xfrm>
        </p:grpSpPr>
        <p:sp>
          <p:nvSpPr>
            <p:cNvPr id="17" name="矩形 16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&amp;b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q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9" name="直接箭头连接符 18"/>
          <p:cNvCxnSpPr>
            <a:stCxn id="17" idx="0"/>
            <a:endCxn id="21" idx="2"/>
          </p:cNvCxnSpPr>
          <p:nvPr/>
        </p:nvCxnSpPr>
        <p:spPr>
          <a:xfrm flipV="1">
            <a:off x="4332029" y="3379186"/>
            <a:ext cx="0" cy="75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2922329" y="2748250"/>
            <a:ext cx="2026920" cy="630936"/>
            <a:chOff x="3526831" y="3539122"/>
            <a:chExt cx="2026920" cy="630936"/>
          </a:xfrm>
        </p:grpSpPr>
        <p:sp>
          <p:nvSpPr>
            <p:cNvPr id="21" name="矩形 20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008474" y="5200398"/>
            <a:ext cx="2174420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*p = *q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91254" y="2748250"/>
            <a:ext cx="1234440" cy="63093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033558" y="4132058"/>
            <a:ext cx="2026920" cy="630936"/>
            <a:chOff x="3526831" y="3539122"/>
            <a:chExt cx="2026920" cy="630936"/>
          </a:xfrm>
        </p:grpSpPr>
        <p:sp>
          <p:nvSpPr>
            <p:cNvPr id="28" name="矩形 27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&amp;a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直接箭头连接符 29"/>
          <p:cNvCxnSpPr>
            <a:stCxn id="28" idx="0"/>
            <a:endCxn id="32" idx="2"/>
          </p:cNvCxnSpPr>
          <p:nvPr/>
        </p:nvCxnSpPr>
        <p:spPr>
          <a:xfrm flipV="1">
            <a:off x="7443258" y="3379186"/>
            <a:ext cx="0" cy="75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6033558" y="2748250"/>
            <a:ext cx="2026920" cy="630936"/>
            <a:chOff x="3526831" y="3539122"/>
            <a:chExt cx="2026920" cy="630936"/>
          </a:xfrm>
        </p:grpSpPr>
        <p:sp>
          <p:nvSpPr>
            <p:cNvPr id="32" name="矩形 31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352308" y="4132058"/>
            <a:ext cx="2026920" cy="630936"/>
            <a:chOff x="3526831" y="3539122"/>
            <a:chExt cx="2026920" cy="630936"/>
          </a:xfrm>
        </p:grpSpPr>
        <p:sp>
          <p:nvSpPr>
            <p:cNvPr id="35" name="矩形 34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&amp;b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q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7" name="直接箭头连接符 36"/>
          <p:cNvCxnSpPr>
            <a:stCxn id="35" idx="0"/>
            <a:endCxn id="39" idx="2"/>
          </p:cNvCxnSpPr>
          <p:nvPr/>
        </p:nvCxnSpPr>
        <p:spPr>
          <a:xfrm flipV="1">
            <a:off x="9762008" y="3379186"/>
            <a:ext cx="0" cy="75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8352308" y="2748250"/>
            <a:ext cx="2026920" cy="630936"/>
            <a:chOff x="3526831" y="3539122"/>
            <a:chExt cx="2026920" cy="630936"/>
          </a:xfrm>
        </p:grpSpPr>
        <p:sp>
          <p:nvSpPr>
            <p:cNvPr id="39" name="矩形 38"/>
            <p:cNvSpPr/>
            <p:nvPr/>
          </p:nvSpPr>
          <p:spPr>
            <a:xfrm>
              <a:off x="4319311" y="3539122"/>
              <a:ext cx="1234440" cy="63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526831" y="3539122"/>
              <a:ext cx="792480" cy="630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7438453" y="5200398"/>
            <a:ext cx="2174420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p = q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直接箭头连接符 42"/>
          <p:cNvCxnSpPr>
            <a:stCxn id="28" idx="0"/>
            <a:endCxn id="39" idx="2"/>
          </p:cNvCxnSpPr>
          <p:nvPr/>
        </p:nvCxnSpPr>
        <p:spPr>
          <a:xfrm flipV="1">
            <a:off x="7443258" y="3379186"/>
            <a:ext cx="2318750" cy="75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826038" y="4132058"/>
            <a:ext cx="1234440" cy="63093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&amp;b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07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41" grpId="0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例：从键盘输入一个整数，然后将其颠倒输出。要求：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如果是负数，输出也必须是负数。例如：</a:t>
            </a:r>
            <a:r>
              <a:rPr lang="en-US" altLang="zh-CN" dirty="0" smtClean="0"/>
              <a:t>-1234</a:t>
            </a:r>
            <a:r>
              <a:rPr lang="zh-CN" altLang="en-US" dirty="0" smtClean="0"/>
              <a:t>，输出：</a:t>
            </a:r>
            <a:r>
              <a:rPr lang="en-US" altLang="zh-CN" dirty="0" smtClean="0"/>
              <a:t>-4321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如果输入数末尾有很多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，那么必须去掉这些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。例如：</a:t>
            </a:r>
            <a:r>
              <a:rPr lang="en-US" altLang="zh-CN" dirty="0" smtClean="0"/>
              <a:t>-102400</a:t>
            </a:r>
            <a:r>
              <a:rPr lang="zh-CN" altLang="en-US" dirty="0" smtClean="0"/>
              <a:t>，输出：</a:t>
            </a:r>
            <a:r>
              <a:rPr lang="en-US" altLang="zh-CN" dirty="0" smtClean="0"/>
              <a:t>-4201</a:t>
            </a:r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直觉是将输入数字视为字符，用数组保存，然后调到输出。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不过，这道题不需要使用数组，因为那会使判断变得复杂。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简单的思路是：判断是否为负，如果是，先输出一个</a:t>
            </a:r>
            <a:r>
              <a:rPr lang="en-US" altLang="zh-CN" dirty="0" smtClean="0"/>
              <a:t>’-’</a:t>
            </a:r>
            <a:r>
              <a:rPr lang="zh-CN" altLang="en-US" dirty="0" smtClean="0"/>
              <a:t>号。然后判断数是否为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的整倍数。如果是，除以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，直到不是为止。此后，在循环中分解出数的最后一位输出。输出后将数整除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。如此循环，直到没有数字。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示例程序：</a:t>
            </a:r>
            <a:r>
              <a:rPr lang="en-US" altLang="zh-CN" dirty="0" err="1" smtClean="0"/>
              <a:t>algo-reverse.c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2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和一维数组的关系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一维数</a:t>
            </a:r>
            <a:r>
              <a:rPr lang="zh-CN" altLang="en-US" dirty="0" smtClean="0"/>
              <a:t>组名被</a:t>
            </a:r>
            <a:r>
              <a:rPr lang="en-US" altLang="zh-CN" dirty="0" smtClean="0"/>
              <a:t>C</a:t>
            </a:r>
            <a:r>
              <a:rPr lang="zh-CN" altLang="en-US" dirty="0" smtClean="0"/>
              <a:t>编译器视为指针。例如：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a[10];</a:t>
            </a:r>
          </a:p>
          <a:p>
            <a:pPr marL="0" indent="0">
              <a:buNone/>
            </a:pPr>
            <a:r>
              <a:rPr lang="zh-CN" altLang="en-US" dirty="0" smtClean="0"/>
              <a:t>则：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altLang="zh-CN" dirty="0" smtClean="0"/>
              <a:t> === &amp;a[0];</a:t>
            </a:r>
          </a:p>
          <a:p>
            <a:r>
              <a:rPr lang="zh-CN" altLang="en-US" dirty="0" smtClean="0"/>
              <a:t>如果有：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a[10], *p = a;</a:t>
            </a:r>
          </a:p>
          <a:p>
            <a:pPr marL="0" indent="0">
              <a:buNone/>
            </a:pPr>
            <a:r>
              <a:rPr lang="zh-CN" altLang="en-US" dirty="0" smtClean="0"/>
              <a:t>那么名字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可以互换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8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和一维数组的关系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a </a:t>
            </a:r>
            <a:r>
              <a:rPr lang="en-US" altLang="zh-CN" dirty="0" smtClean="0">
                <a:sym typeface="Wingdings" panose="05000000000000000000" pitchFamily="2" charset="2"/>
              </a:rPr>
              <a:t> p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a[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]  p[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]  *(a + 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[a]  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[p] //</a:t>
            </a:r>
            <a:r>
              <a:rPr lang="zh-CN" altLang="en-US" dirty="0" smtClean="0">
                <a:sym typeface="Wingdings" panose="05000000000000000000" pitchFamily="2" charset="2"/>
              </a:rPr>
              <a:t>这个不常见，也</a:t>
            </a:r>
            <a:r>
              <a:rPr lang="zh-CN" altLang="en-US" dirty="0">
                <a:sym typeface="Wingdings" panose="05000000000000000000" pitchFamily="2" charset="2"/>
              </a:rPr>
              <a:t>不</a:t>
            </a:r>
            <a:r>
              <a:rPr lang="zh-CN" altLang="en-US" dirty="0" smtClean="0">
                <a:sym typeface="Wingdings" panose="05000000000000000000" pitchFamily="2" charset="2"/>
              </a:rPr>
              <a:t>推荐使用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a + 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  p + 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  &amp;a[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*(a + 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)  *(p + 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)  a[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]</a:t>
            </a: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在这个意义上，函数的数组参数和指针参数是等价的，但二者的类型是完全不同的。例如：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void f(</a:t>
            </a:r>
            <a:r>
              <a:rPr lang="en-US" altLang="zh-CN" dirty="0" err="1" smtClean="0">
                <a:sym typeface="Wingdings" panose="05000000000000000000" pitchFamily="2" charset="2"/>
              </a:rPr>
              <a:t>int</a:t>
            </a:r>
            <a:r>
              <a:rPr lang="en-US" altLang="zh-CN" dirty="0" smtClean="0">
                <a:sym typeface="Wingdings" panose="05000000000000000000" pitchFamily="2" charset="2"/>
              </a:rPr>
              <a:t> a[]);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void f(</a:t>
            </a:r>
            <a:r>
              <a:rPr lang="en-US" altLang="zh-CN" dirty="0" err="1" smtClean="0">
                <a:sym typeface="Wingdings" panose="05000000000000000000" pitchFamily="2" charset="2"/>
              </a:rPr>
              <a:t>int</a:t>
            </a:r>
            <a:r>
              <a:rPr lang="en-US" altLang="zh-CN" dirty="0" smtClean="0">
                <a:sym typeface="Wingdings" panose="05000000000000000000" pitchFamily="2" charset="2"/>
              </a:rPr>
              <a:t> *a); //</a:t>
            </a:r>
            <a:r>
              <a:rPr lang="zh-CN" altLang="en-US" dirty="0" smtClean="0">
                <a:sym typeface="Wingdings" panose="05000000000000000000" pitchFamily="2" charset="2"/>
              </a:rPr>
              <a:t>二者等价，但类型不同！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4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函数返回指针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示例程序：</a:t>
            </a:r>
            <a:r>
              <a:rPr lang="en-US" altLang="zh-CN" dirty="0" smtClean="0"/>
              <a:t>return-</a:t>
            </a:r>
            <a:r>
              <a:rPr lang="en-US" altLang="zh-CN" dirty="0" err="1" smtClean="0"/>
              <a:t>pointer.c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0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风格的字符串的特点是：末尾有一个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字符串可以用数组，也可以用指针表示。例如：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char s[] = “hello”; //</a:t>
            </a:r>
            <a:r>
              <a:rPr lang="zh-CN" altLang="en-US" dirty="0" smtClean="0"/>
              <a:t>字符串变量。数组的长度为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char *t = “hello”; //</a:t>
            </a:r>
            <a:r>
              <a:rPr lang="zh-CN" altLang="en-US" dirty="0" smtClean="0"/>
              <a:t>变量指针指向了字符串字面常量</a:t>
            </a:r>
            <a:endParaRPr lang="en-US" altLang="zh-CN" dirty="0" smtClean="0"/>
          </a:p>
          <a:p>
            <a:r>
              <a:rPr lang="zh-CN" altLang="en-US" dirty="0" smtClean="0"/>
              <a:t>上述变量中，字符串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可以任意修改，而</a:t>
            </a:r>
            <a:r>
              <a:rPr lang="en-US" altLang="zh-CN" dirty="0" smtClean="0"/>
              <a:t>t</a:t>
            </a:r>
            <a:r>
              <a:rPr lang="zh-CN" altLang="en-US" dirty="0" smtClean="0"/>
              <a:t>只能读，不能写。</a:t>
            </a:r>
            <a:endParaRPr lang="en-US" altLang="zh-CN" dirty="0" smtClean="0"/>
          </a:p>
          <a:p>
            <a:r>
              <a:rPr lang="zh-CN" altLang="en-US" dirty="0" smtClean="0"/>
              <a:t>字符串常用的操作是：</a:t>
            </a:r>
            <a:endParaRPr lang="en-US" altLang="zh-CN" dirty="0"/>
          </a:p>
          <a:p>
            <a:pPr lvl="1"/>
            <a:r>
              <a:rPr lang="zh-CN" altLang="en-US" dirty="0" smtClean="0"/>
              <a:t>求长度：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(char*)</a:t>
            </a:r>
          </a:p>
          <a:p>
            <a:pPr lvl="1"/>
            <a:r>
              <a:rPr lang="zh-CN" altLang="en-US" dirty="0" smtClean="0"/>
              <a:t>比较：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(char*,char*)</a:t>
            </a:r>
          </a:p>
          <a:p>
            <a:pPr lvl="1"/>
            <a:r>
              <a:rPr lang="zh-CN" altLang="en-US" dirty="0" smtClean="0"/>
              <a:t>复制：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(char*,char*)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9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编译器将字符串视为指向字符的指针。因此，两个字符串的直接比较是比较两个指针的大小，而非字符串本身的字典序。</a:t>
            </a:r>
            <a:endParaRPr lang="en-US" altLang="zh-CN" dirty="0" smtClean="0"/>
          </a:p>
          <a:p>
            <a:r>
              <a:rPr lang="zh-CN" altLang="en-US" dirty="0" smtClean="0"/>
              <a:t>因此，比较两个字符串要使用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s,t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函数。这个函数的返回值是：如果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的内容相同，那么返回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；如果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的字典序大于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的，返回正值；否则返回</a:t>
            </a:r>
            <a:r>
              <a:rPr lang="zh-CN" altLang="en-US" dirty="0"/>
              <a:t>负值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相似的，字符串将的复制要使用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，其功能是将</a:t>
            </a:r>
            <a:r>
              <a:rPr lang="en-US" altLang="zh-CN" dirty="0" smtClean="0"/>
              <a:t>t</a:t>
            </a:r>
            <a:r>
              <a:rPr lang="zh-CN" altLang="en-US" dirty="0" smtClean="0"/>
              <a:t>复制到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中。这要求</a:t>
            </a:r>
            <a:r>
              <a:rPr lang="en-US" altLang="zh-CN" dirty="0" smtClean="0"/>
              <a:t>s</a:t>
            </a:r>
            <a:r>
              <a:rPr lang="zh-CN" altLang="en-US" dirty="0" smtClean="0"/>
              <a:t>有足够的存储空间。一般情况下，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都指向了字符数组，或者动态生成的字符串。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如果一个事物的属性超过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个，那么最佳的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语言描述就是使用结构体。例如：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6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typedef</a:t>
            </a:r>
            <a:r>
              <a:rPr lang="en-US" altLang="zh-CN" sz="1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struct</a:t>
            </a:r>
            <a:endParaRPr lang="en-US" altLang="zh-CN" sz="1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22960" lvl="3" indent="0">
              <a:buNone/>
            </a:pPr>
            <a:r>
              <a:rPr lang="en-US" altLang="zh-CN" dirty="0"/>
              <a:t>{</a:t>
            </a:r>
          </a:p>
          <a:p>
            <a:pPr marL="1097280" lvl="4" indent="0">
              <a:buNone/>
            </a:pPr>
            <a:r>
              <a:rPr lang="en-US" altLang="zh-CN" i="1" dirty="0"/>
              <a:t>unsigned</a:t>
            </a:r>
            <a:r>
              <a:rPr lang="en-US" altLang="zh-CN" dirty="0"/>
              <a:t> id;</a:t>
            </a:r>
          </a:p>
          <a:p>
            <a:pPr marL="1097280" lvl="4" indent="0">
              <a:buNone/>
            </a:pPr>
            <a:r>
              <a:rPr lang="en-US" altLang="zh-CN" i="1" dirty="0"/>
              <a:t>char</a:t>
            </a:r>
            <a:r>
              <a:rPr lang="en-US" altLang="zh-CN" dirty="0"/>
              <a:t> name[20</a:t>
            </a:r>
            <a:r>
              <a:rPr lang="en-US" altLang="zh-CN" dirty="0" smtClean="0"/>
              <a:t>]; //</a:t>
            </a:r>
            <a:r>
              <a:rPr lang="zh-CN" altLang="en-US" dirty="0" smtClean="0"/>
              <a:t>这个属性不能用指针变量，否则没有存储空间</a:t>
            </a:r>
            <a:endParaRPr lang="en-US" altLang="zh-CN" dirty="0"/>
          </a:p>
          <a:p>
            <a:pPr marL="1097280" lvl="4" indent="0">
              <a:buNone/>
            </a:pPr>
            <a:r>
              <a:rPr lang="en-US" altLang="zh-CN" i="1" dirty="0"/>
              <a:t>float</a:t>
            </a:r>
            <a:r>
              <a:rPr lang="en-US" altLang="zh-CN" dirty="0"/>
              <a:t> price;</a:t>
            </a:r>
          </a:p>
          <a:p>
            <a:pPr marL="1097280" lvl="4" indent="0">
              <a:buNone/>
            </a:pPr>
            <a:r>
              <a:rPr lang="en-US" altLang="zh-CN" i="1" dirty="0"/>
              <a:t>unsigned</a:t>
            </a:r>
            <a:r>
              <a:rPr lang="en-US" altLang="zh-CN" dirty="0"/>
              <a:t> </a:t>
            </a:r>
            <a:r>
              <a:rPr lang="en-US" altLang="zh-CN" dirty="0" smtClean="0"/>
              <a:t>repository;</a:t>
            </a:r>
            <a:endParaRPr lang="en-US" altLang="zh-CN" dirty="0"/>
          </a:p>
          <a:p>
            <a:pPr marL="822960" lvl="3" indent="0">
              <a:buNone/>
            </a:pPr>
            <a:r>
              <a:rPr lang="en-US" altLang="zh-CN" dirty="0" smtClean="0"/>
              <a:t>} GOODS;</a:t>
            </a:r>
          </a:p>
          <a:p>
            <a:pPr marL="822960" lvl="3" indent="0">
              <a:buNone/>
            </a:pPr>
            <a:endParaRPr lang="en-US" altLang="zh-CN" dirty="0"/>
          </a:p>
          <a:p>
            <a:pPr marL="822960" lvl="3" indent="0">
              <a:buNone/>
            </a:pPr>
            <a:r>
              <a:rPr lang="en-US" altLang="zh-CN" dirty="0" smtClean="0"/>
              <a:t>GOODS </a:t>
            </a:r>
            <a:r>
              <a:rPr lang="en-US" altLang="zh-CN" dirty="0" err="1" smtClean="0"/>
              <a:t>goods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定义了一个结构变量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u%s%f%u</a:t>
            </a:r>
            <a:r>
              <a:rPr lang="en-US" altLang="zh-CN" dirty="0" smtClean="0"/>
              <a:t>”, &amp;goods.id, goods.name, &amp;</a:t>
            </a:r>
            <a:r>
              <a:rPr lang="en-US" altLang="zh-CN" dirty="0" err="1" smtClean="0"/>
              <a:t>goods.price</a:t>
            </a:r>
            <a:r>
              <a:rPr lang="en-US" altLang="zh-CN" dirty="0" smtClean="0"/>
              <a:t>, &amp;</a:t>
            </a:r>
            <a:r>
              <a:rPr lang="en-US" altLang="zh-CN" dirty="0" err="1" smtClean="0"/>
              <a:t>goods.repository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66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指向结构变量的指针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例如有：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GOODS g = { 1, “TV set”, 5000, 100 };</a:t>
            </a:r>
          </a:p>
          <a:p>
            <a:pPr marL="0" indent="0">
              <a:buNone/>
            </a:pPr>
            <a:r>
              <a:rPr lang="en-US" altLang="zh-CN" dirty="0" smtClean="0"/>
              <a:t>GOODS</a:t>
            </a:r>
            <a:r>
              <a:rPr lang="zh-CN" altLang="en-US" dirty="0" smtClean="0"/>
              <a:t>* </a:t>
            </a:r>
            <a:r>
              <a:rPr lang="en-US" altLang="zh-CN" dirty="0" smtClean="0"/>
              <a:t>p = &amp;g;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strcpy</a:t>
            </a:r>
            <a:r>
              <a:rPr lang="en-US" altLang="zh-CN" dirty="0" smtClean="0"/>
              <a:t>(p-&gt;name, “TV Set”);</a:t>
            </a:r>
          </a:p>
          <a:p>
            <a:pPr marL="0" indent="0">
              <a:buNone/>
            </a:pPr>
            <a:r>
              <a:rPr lang="en-US" altLang="zh-CN" dirty="0" smtClean="0"/>
              <a:t>p-&gt;price *= 0.9;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--p-&gt;repository;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41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结构数组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多个结构变量可以构成一个数组。例如：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GOODS goods[10] = { {1, “TV set”, 5000, 100 },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{2, “Dish Washer”, 6000, 30 },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{3, “Micro Oven”, 2500, 50 },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{4, “</a:t>
            </a:r>
            <a:r>
              <a:rPr lang="en-US" altLang="zh-CN" dirty="0" err="1" smtClean="0"/>
              <a:t>Frige</a:t>
            </a:r>
            <a:r>
              <a:rPr lang="en-US" altLang="zh-CN" dirty="0" smtClean="0"/>
              <a:t>”, 9000, 30 }</a:t>
            </a:r>
          </a:p>
          <a:p>
            <a:pPr marL="0" indent="0">
              <a:buNone/>
            </a:pPr>
            <a:r>
              <a:rPr lang="en-US" altLang="zh-CN" dirty="0" smtClean="0"/>
              <a:t> };</a:t>
            </a:r>
          </a:p>
          <a:p>
            <a:r>
              <a:rPr lang="zh-CN" altLang="en-US" dirty="0" smtClean="0"/>
              <a:t>这里，变量</a:t>
            </a:r>
            <a:r>
              <a:rPr lang="en-US" altLang="zh-CN" dirty="0" smtClean="0"/>
              <a:t>goods</a:t>
            </a:r>
            <a:r>
              <a:rPr lang="zh-CN" altLang="en-US" dirty="0" smtClean="0"/>
              <a:t>是一个数组的名字；它的每一个分量是一个结构变量。</a:t>
            </a:r>
            <a:endParaRPr lang="en-US" altLang="zh-CN" dirty="0" smtClean="0"/>
          </a:p>
          <a:p>
            <a:r>
              <a:rPr lang="zh-CN" altLang="en-US" dirty="0" smtClean="0"/>
              <a:t>示例程序：</a:t>
            </a:r>
            <a:r>
              <a:rPr lang="en-US" altLang="zh-CN" dirty="0" err="1" smtClean="0"/>
              <a:t>struct-goods.c</a:t>
            </a:r>
            <a:endParaRPr lang="en-US" altLang="zh-CN" dirty="0" smtClean="0"/>
          </a:p>
          <a:p>
            <a:r>
              <a:rPr lang="zh-CN" altLang="en-US" dirty="0" smtClean="0"/>
              <a:t>思考：如果是按价格排序，该怎么做？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4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结构数组之排序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37933" y="5575150"/>
            <a:ext cx="5681779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比较时，只交换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是错误的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906232" y="2735938"/>
            <a:ext cx="2076062" cy="2523744"/>
            <a:chOff x="2991529" y="2265421"/>
            <a:chExt cx="2076062" cy="2523744"/>
          </a:xfrm>
        </p:grpSpPr>
        <p:sp>
          <p:nvSpPr>
            <p:cNvPr id="5" name="矩形 4"/>
            <p:cNvSpPr/>
            <p:nvPr/>
          </p:nvSpPr>
          <p:spPr>
            <a:xfrm>
              <a:off x="2991529" y="2265421"/>
              <a:ext cx="2076062" cy="6309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id:1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991529" y="2896357"/>
              <a:ext cx="2076062" cy="6309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latin typeface="Consolas" panose="020B0609020204030204" pitchFamily="49" charset="0"/>
                </a:rPr>
                <a:t>name</a:t>
              </a:r>
              <a:r>
                <a:rPr lang="en-US" altLang="zh-CN" dirty="0" err="1" smtClean="0">
                  <a:latin typeface="Consolas" panose="020B0609020204030204" pitchFamily="49" charset="0"/>
                </a:rPr>
                <a:t>:TV</a:t>
              </a:r>
              <a:r>
                <a:rPr lang="en-US" altLang="zh-CN" dirty="0" smtClean="0">
                  <a:latin typeface="Consolas" panose="020B0609020204030204" pitchFamily="49" charset="0"/>
                </a:rPr>
                <a:t> set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91529" y="3527293"/>
              <a:ext cx="2076062" cy="6309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price</a:t>
              </a:r>
              <a:r>
                <a:rPr lang="en-US" altLang="zh-CN" dirty="0" smtClean="0">
                  <a:latin typeface="Consolas" panose="020B0609020204030204" pitchFamily="49" charset="0"/>
                </a:rPr>
                <a:t>:5000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991529" y="4158229"/>
              <a:ext cx="2076062" cy="6309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repository</a:t>
              </a:r>
              <a:r>
                <a:rPr lang="en-US" altLang="zh-CN" dirty="0" smtClean="0">
                  <a:latin typeface="Consolas" panose="020B0609020204030204" pitchFamily="49" charset="0"/>
                </a:rPr>
                <a:t>:100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804474" y="2735938"/>
            <a:ext cx="1644360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goods[1]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448834" y="2735938"/>
            <a:ext cx="2076062" cy="2523744"/>
            <a:chOff x="2991529" y="2265421"/>
            <a:chExt cx="2076062" cy="2523744"/>
          </a:xfrm>
        </p:grpSpPr>
        <p:sp>
          <p:nvSpPr>
            <p:cNvPr id="13" name="矩形 12"/>
            <p:cNvSpPr/>
            <p:nvPr/>
          </p:nvSpPr>
          <p:spPr>
            <a:xfrm>
              <a:off x="2991529" y="2265421"/>
              <a:ext cx="2076062" cy="6309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id:2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991529" y="2896357"/>
              <a:ext cx="2076062" cy="6309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latin typeface="Consolas" panose="020B0609020204030204" pitchFamily="49" charset="0"/>
                </a:rPr>
                <a:t>name</a:t>
              </a:r>
              <a:r>
                <a:rPr lang="en-US" altLang="zh-CN" dirty="0" err="1" smtClean="0">
                  <a:latin typeface="Consolas" panose="020B0609020204030204" pitchFamily="49" charset="0"/>
                </a:rPr>
                <a:t>:Dish</a:t>
              </a:r>
              <a:r>
                <a:rPr lang="en-US" altLang="zh-CN" dirty="0" smtClean="0">
                  <a:latin typeface="Consolas" panose="020B0609020204030204" pitchFamily="49" charset="0"/>
                </a:rPr>
                <a:t> Washer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91529" y="3527293"/>
              <a:ext cx="2076062" cy="6309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price</a:t>
              </a:r>
              <a:r>
                <a:rPr lang="en-US" altLang="zh-CN" dirty="0" smtClean="0">
                  <a:latin typeface="Consolas" panose="020B0609020204030204" pitchFamily="49" charset="0"/>
                </a:rPr>
                <a:t>:6000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91529" y="4158229"/>
              <a:ext cx="2076062" cy="6309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onsolas" panose="020B0609020204030204" pitchFamily="49" charset="0"/>
                </a:rPr>
                <a:t>repository</a:t>
              </a:r>
              <a:r>
                <a:rPr lang="en-US" altLang="zh-CN" dirty="0" smtClean="0">
                  <a:latin typeface="Consolas" panose="020B0609020204030204" pitchFamily="49" charset="0"/>
                </a:rPr>
                <a:t>:30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448834" y="3366874"/>
            <a:ext cx="2076062" cy="63093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name</a:t>
            </a:r>
            <a:r>
              <a:rPr lang="en-US" altLang="zh-CN" dirty="0" err="1" smtClean="0">
                <a:latin typeface="Consolas" panose="020B0609020204030204" pitchFamily="49" charset="0"/>
              </a:rPr>
              <a:t>:TV</a:t>
            </a:r>
            <a:r>
              <a:rPr lang="en-US" altLang="zh-CN" dirty="0" smtClean="0">
                <a:latin typeface="Consolas" panose="020B0609020204030204" pitchFamily="49" charset="0"/>
              </a:rPr>
              <a:t> set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06232" y="3366874"/>
            <a:ext cx="2076062" cy="63093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name</a:t>
            </a:r>
            <a:r>
              <a:rPr lang="en-US" altLang="zh-CN" dirty="0" err="1" smtClean="0">
                <a:latin typeface="Consolas" panose="020B0609020204030204" pitchFamily="49" charset="0"/>
              </a:rPr>
              <a:t>:Dish</a:t>
            </a:r>
            <a:r>
              <a:rPr lang="en-US" altLang="zh-CN" dirty="0" smtClean="0">
                <a:latin typeface="Consolas" panose="020B0609020204030204" pitchFamily="49" charset="0"/>
              </a:rPr>
              <a:t> Washer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61872" y="2735938"/>
            <a:ext cx="1644360" cy="63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oods[0]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变量的作用域和生命期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注意以下变量的使用：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局部变量：局部变量会掩蔽同名的全局变量。函数返回后消失。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局部静态变量：保持最后一次计算的结果。函数返回后</a:t>
            </a:r>
            <a:r>
              <a:rPr lang="zh-CN" altLang="en-US" b="1" dirty="0" smtClean="0">
                <a:solidFill>
                  <a:srgbClr val="FF0000"/>
                </a:solidFill>
              </a:rPr>
              <a:t>不会</a:t>
            </a:r>
            <a:r>
              <a:rPr lang="zh-CN" altLang="en-US" dirty="0" smtClean="0"/>
              <a:t>消失。</a:t>
            </a:r>
            <a:endParaRPr lang="en-US" altLang="zh-CN" dirty="0" smtClean="0"/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r>
              <a:rPr lang="zh-CN" altLang="en-US" dirty="0" smtClean="0"/>
              <a:t>示例程序：</a:t>
            </a:r>
            <a:r>
              <a:rPr lang="en-US" altLang="zh-CN" dirty="0" err="1" smtClean="0"/>
              <a:t>var.c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97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示例：已有一个升序整数数组。现从键盘输入一个整数，将其插入到数组中，并保持升序。</a:t>
            </a:r>
            <a:endParaRPr lang="en-US" altLang="zh-CN" dirty="0" smtClean="0"/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数组的容量肯定足够大，能够容纳插入的数。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先</a:t>
            </a:r>
            <a:r>
              <a:rPr lang="zh-CN" altLang="en-US" dirty="0" smtClean="0"/>
              <a:t>要找到插入的位置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。这个位置需要腾出来给插入的数。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为了腾位置，从</a:t>
            </a:r>
            <a:r>
              <a:rPr lang="en-US" altLang="zh-CN" dirty="0" smtClean="0"/>
              <a:t>i+1</a:t>
            </a:r>
            <a:r>
              <a:rPr lang="zh-CN" altLang="en-US" dirty="0" smtClean="0"/>
              <a:t>开始，每一个元素都要向后移动一个位置。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移动要从最后一个开始，否则数据将会被覆盖。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示例程序：</a:t>
            </a:r>
            <a:r>
              <a:rPr lang="en-US" altLang="zh-CN" dirty="0" smtClean="0"/>
              <a:t>array-</a:t>
            </a:r>
            <a:r>
              <a:rPr lang="en-US" altLang="zh-CN" dirty="0" err="1" smtClean="0"/>
              <a:t>insert.c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2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冒泡排序法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快速排序法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31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如果一维数组的基类型是字符型，那么这个数组可以作为字符串使用。</a:t>
            </a:r>
            <a:endParaRPr lang="en-US" altLang="zh-CN" dirty="0" smtClean="0"/>
          </a:p>
          <a:p>
            <a:r>
              <a:rPr lang="zh-CN" altLang="en-US" dirty="0" smtClean="0"/>
              <a:t>在这种情况下，数组的最后一个字符必须是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以下</a:t>
            </a:r>
            <a:r>
              <a:rPr lang="zh-CN" altLang="en-US" dirty="0" smtClean="0"/>
              <a:t>是可以作为字符串的情形：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char a[] = “</a:t>
            </a:r>
            <a:r>
              <a:rPr lang="en-US" altLang="zh-CN" dirty="0" err="1" smtClean="0"/>
              <a:t>abcdef</a:t>
            </a:r>
            <a:r>
              <a:rPr lang="en-US" altLang="zh-CN" dirty="0" smtClean="0"/>
              <a:t>”;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char b[] = { ‘a’, ‘b’, ‘c’, ‘\0’ };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(“%s”, b); //</a:t>
            </a:r>
            <a:r>
              <a:rPr lang="en-US" altLang="zh-CN" dirty="0" err="1" smtClean="0"/>
              <a:t>scanf</a:t>
            </a:r>
            <a:r>
              <a:rPr lang="zh-CN" altLang="en-US" dirty="0" smtClean="0"/>
              <a:t>会自动补</a:t>
            </a:r>
            <a:r>
              <a:rPr lang="en-US" altLang="zh-CN" dirty="0" smtClean="0"/>
              <a:t>’\0’</a:t>
            </a:r>
          </a:p>
          <a:p>
            <a:r>
              <a:rPr lang="zh-CN" altLang="en-US" dirty="0"/>
              <a:t>以下</a:t>
            </a:r>
            <a:r>
              <a:rPr lang="zh-CN" altLang="en-US" dirty="0" smtClean="0"/>
              <a:t>是</a:t>
            </a:r>
            <a:r>
              <a:rPr lang="zh-CN" altLang="en-US" b="1" dirty="0" smtClean="0">
                <a:solidFill>
                  <a:srgbClr val="FF0000"/>
                </a:solidFill>
              </a:rPr>
              <a:t>不能</a:t>
            </a:r>
            <a:r>
              <a:rPr lang="zh-CN" altLang="en-US" dirty="0" smtClean="0"/>
              <a:t>作为</a:t>
            </a:r>
            <a:r>
              <a:rPr lang="zh-CN" altLang="en-US" dirty="0"/>
              <a:t>字符串的情形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char </a:t>
            </a:r>
            <a:r>
              <a:rPr lang="en-US" altLang="zh-CN" dirty="0" smtClean="0"/>
              <a:t>c[] </a:t>
            </a:r>
            <a:r>
              <a:rPr lang="en-US" altLang="zh-CN" dirty="0"/>
              <a:t>= { ‘a’, ‘b’, ‘c’, </a:t>
            </a:r>
            <a:r>
              <a:rPr lang="en-US" altLang="zh-CN" dirty="0" smtClean="0"/>
              <a:t>‘d’ };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while ((c[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++] = 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()) != ‘\n’); //</a:t>
            </a:r>
            <a:r>
              <a:rPr lang="zh-CN" altLang="en-US" dirty="0" smtClean="0"/>
              <a:t>不会自动补</a:t>
            </a:r>
            <a:r>
              <a:rPr lang="en-US" altLang="zh-CN" dirty="0" smtClean="0"/>
              <a:t>’\0’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86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数组的元素可以是指针，这称为“指针数组”。例如：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i="1" dirty="0"/>
              <a:t>char</a:t>
            </a:r>
            <a:r>
              <a:rPr lang="en-US" altLang="zh-CN" dirty="0"/>
              <a:t> *planets[] = {"Mercury", "Venus", "Earth",</a:t>
            </a:r>
          </a:p>
          <a:p>
            <a:pPr marL="0" indent="0">
              <a:buNone/>
            </a:pPr>
            <a:r>
              <a:rPr lang="en-US" altLang="zh-CN" dirty="0"/>
              <a:t>"Mars", "Jupiter", "Saturn",</a:t>
            </a:r>
          </a:p>
          <a:p>
            <a:pPr marL="0" indent="0">
              <a:buNone/>
            </a:pPr>
            <a:r>
              <a:rPr lang="en-US" altLang="zh-CN" dirty="0"/>
              <a:t>"Uranus", "Neptune", "Pluto"};</a:t>
            </a:r>
          </a:p>
        </p:txBody>
      </p:sp>
    </p:spTree>
    <p:extLst>
      <p:ext uri="{BB962C8B-B14F-4D97-AF65-F5344CB8AC3E}">
        <p14:creationId xmlns:p14="http://schemas.microsoft.com/office/powerpoint/2010/main" val="20393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897271" y="2625999"/>
            <a:ext cx="667512" cy="3127248"/>
            <a:chOff x="2916936" y="2340864"/>
            <a:chExt cx="667512" cy="31272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2916936" y="2340864"/>
              <a:ext cx="667512" cy="3474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916936" y="2688336"/>
              <a:ext cx="667512" cy="3474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916936" y="3035808"/>
              <a:ext cx="667512" cy="3474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916936" y="3383280"/>
              <a:ext cx="667512" cy="3474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916936" y="3730752"/>
              <a:ext cx="667512" cy="3474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916936" y="4078224"/>
              <a:ext cx="667512" cy="3474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916936" y="4425696"/>
              <a:ext cx="667512" cy="3474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916936" y="4773168"/>
              <a:ext cx="667512" cy="3474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936" y="5120640"/>
              <a:ext cx="667512" cy="3474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91629"/>
              </p:ext>
            </p:extLst>
          </p:nvPr>
        </p:nvGraphicFramePr>
        <p:xfrm>
          <a:off x="5093107" y="2159655"/>
          <a:ext cx="366743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29">
                  <a:extLst>
                    <a:ext uri="{9D8B030D-6E8A-4147-A177-3AD203B41FA5}">
                      <a16:colId xmlns:a16="http://schemas.microsoft.com/office/drawing/2014/main" val="4004803311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1025891993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3985255620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80276423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187143641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1960909270"/>
                    </a:ext>
                  </a:extLst>
                </a:gridCol>
                <a:gridCol w="464576">
                  <a:extLst>
                    <a:ext uri="{9D8B030D-6E8A-4147-A177-3AD203B41FA5}">
                      <a16:colId xmlns:a16="http://schemas.microsoft.com/office/drawing/2014/main" val="3641318716"/>
                    </a:ext>
                  </a:extLst>
                </a:gridCol>
                <a:gridCol w="452283">
                  <a:extLst>
                    <a:ext uri="{9D8B030D-6E8A-4147-A177-3AD203B41FA5}">
                      <a16:colId xmlns:a16="http://schemas.microsoft.com/office/drawing/2014/main" val="1089111469"/>
                    </a:ext>
                  </a:extLst>
                </a:gridCol>
              </a:tblGrid>
              <a:tr h="16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M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r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u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r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y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41838448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49243"/>
              </p:ext>
            </p:extLst>
          </p:nvPr>
        </p:nvGraphicFramePr>
        <p:xfrm>
          <a:off x="5093107" y="2781447"/>
          <a:ext cx="274442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29">
                  <a:extLst>
                    <a:ext uri="{9D8B030D-6E8A-4147-A177-3AD203B41FA5}">
                      <a16:colId xmlns:a16="http://schemas.microsoft.com/office/drawing/2014/main" val="4004803311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1025891993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3985255620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80276423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187143641"/>
                    </a:ext>
                  </a:extLst>
                </a:gridCol>
                <a:gridCol w="452283">
                  <a:extLst>
                    <a:ext uri="{9D8B030D-6E8A-4147-A177-3AD203B41FA5}">
                      <a16:colId xmlns:a16="http://schemas.microsoft.com/office/drawing/2014/main" val="1089111469"/>
                    </a:ext>
                  </a:extLst>
                </a:gridCol>
              </a:tblGrid>
              <a:tr h="16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V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u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s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41838448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51840"/>
              </p:ext>
            </p:extLst>
          </p:nvPr>
        </p:nvGraphicFramePr>
        <p:xfrm>
          <a:off x="5093107" y="3403239"/>
          <a:ext cx="274442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29">
                  <a:extLst>
                    <a:ext uri="{9D8B030D-6E8A-4147-A177-3AD203B41FA5}">
                      <a16:colId xmlns:a16="http://schemas.microsoft.com/office/drawing/2014/main" val="4004803311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1025891993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3985255620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80276423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187143641"/>
                    </a:ext>
                  </a:extLst>
                </a:gridCol>
                <a:gridCol w="452283">
                  <a:extLst>
                    <a:ext uri="{9D8B030D-6E8A-4147-A177-3AD203B41FA5}">
                      <a16:colId xmlns:a16="http://schemas.microsoft.com/office/drawing/2014/main" val="1089111469"/>
                    </a:ext>
                  </a:extLst>
                </a:gridCol>
              </a:tblGrid>
              <a:tr h="16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r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h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41838448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65993"/>
              </p:ext>
            </p:extLst>
          </p:nvPr>
        </p:nvGraphicFramePr>
        <p:xfrm>
          <a:off x="5093107" y="4025031"/>
          <a:ext cx="228599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29">
                  <a:extLst>
                    <a:ext uri="{9D8B030D-6E8A-4147-A177-3AD203B41FA5}">
                      <a16:colId xmlns:a16="http://schemas.microsoft.com/office/drawing/2014/main" val="4004803311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1025891993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3985255620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80276423"/>
                    </a:ext>
                  </a:extLst>
                </a:gridCol>
                <a:gridCol w="452283">
                  <a:extLst>
                    <a:ext uri="{9D8B030D-6E8A-4147-A177-3AD203B41FA5}">
                      <a16:colId xmlns:a16="http://schemas.microsoft.com/office/drawing/2014/main" val="1089111469"/>
                    </a:ext>
                  </a:extLst>
                </a:gridCol>
              </a:tblGrid>
              <a:tr h="16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M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r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s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41838448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47393"/>
              </p:ext>
            </p:extLst>
          </p:nvPr>
        </p:nvGraphicFramePr>
        <p:xfrm>
          <a:off x="5093107" y="4646823"/>
          <a:ext cx="366743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29">
                  <a:extLst>
                    <a:ext uri="{9D8B030D-6E8A-4147-A177-3AD203B41FA5}">
                      <a16:colId xmlns:a16="http://schemas.microsoft.com/office/drawing/2014/main" val="4004803311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1025891993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3985255620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80276423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187143641"/>
                    </a:ext>
                  </a:extLst>
                </a:gridCol>
                <a:gridCol w="458429">
                  <a:extLst>
                    <a:ext uri="{9D8B030D-6E8A-4147-A177-3AD203B41FA5}">
                      <a16:colId xmlns:a16="http://schemas.microsoft.com/office/drawing/2014/main" val="1960909270"/>
                    </a:ext>
                  </a:extLst>
                </a:gridCol>
                <a:gridCol w="464576">
                  <a:extLst>
                    <a:ext uri="{9D8B030D-6E8A-4147-A177-3AD203B41FA5}">
                      <a16:colId xmlns:a16="http://schemas.microsoft.com/office/drawing/2014/main" val="3641318716"/>
                    </a:ext>
                  </a:extLst>
                </a:gridCol>
                <a:gridCol w="452283">
                  <a:extLst>
                    <a:ext uri="{9D8B030D-6E8A-4147-A177-3AD203B41FA5}">
                      <a16:colId xmlns:a16="http://schemas.microsoft.com/office/drawing/2014/main" val="1089111469"/>
                    </a:ext>
                  </a:extLst>
                </a:gridCol>
              </a:tblGrid>
              <a:tr h="16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J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u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p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Consolas" panose="020B0609020204030204" pitchFamily="49" charset="0"/>
                        </a:rPr>
                        <a:t>i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r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41838448"/>
                  </a:ext>
                </a:extLst>
              </a:tr>
            </a:tbl>
          </a:graphicData>
        </a:graphic>
      </p:graphicFrame>
      <p:cxnSp>
        <p:nvCxnSpPr>
          <p:cNvPr id="22" name="曲线连接符 21"/>
          <p:cNvCxnSpPr>
            <a:stCxn id="4" idx="3"/>
            <a:endCxn id="15" idx="1"/>
          </p:cNvCxnSpPr>
          <p:nvPr/>
        </p:nvCxnSpPr>
        <p:spPr>
          <a:xfrm flipV="1">
            <a:off x="3564783" y="2342535"/>
            <a:ext cx="1528324" cy="457200"/>
          </a:xfrm>
          <a:prstGeom prst="curvedConnector3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5" idx="3"/>
            <a:endCxn id="17" idx="1"/>
          </p:cNvCxnSpPr>
          <p:nvPr/>
        </p:nvCxnSpPr>
        <p:spPr>
          <a:xfrm flipV="1">
            <a:off x="3564783" y="2964327"/>
            <a:ext cx="1528324" cy="182880"/>
          </a:xfrm>
          <a:prstGeom prst="curvedConnector3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6" idx="3"/>
            <a:endCxn id="18" idx="1"/>
          </p:cNvCxnSpPr>
          <p:nvPr/>
        </p:nvCxnSpPr>
        <p:spPr>
          <a:xfrm>
            <a:off x="3564783" y="3494679"/>
            <a:ext cx="1528324" cy="91440"/>
          </a:xfrm>
          <a:prstGeom prst="curvedConnector3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7" idx="3"/>
            <a:endCxn id="19" idx="1"/>
          </p:cNvCxnSpPr>
          <p:nvPr/>
        </p:nvCxnSpPr>
        <p:spPr>
          <a:xfrm>
            <a:off x="3564783" y="3842151"/>
            <a:ext cx="1528324" cy="365760"/>
          </a:xfrm>
          <a:prstGeom prst="curvedConnector3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8" idx="3"/>
            <a:endCxn id="20" idx="1"/>
          </p:cNvCxnSpPr>
          <p:nvPr/>
        </p:nvCxnSpPr>
        <p:spPr>
          <a:xfrm>
            <a:off x="3564783" y="4189623"/>
            <a:ext cx="1528324" cy="640080"/>
          </a:xfrm>
          <a:prstGeom prst="curvedConnector3">
            <a:avLst>
              <a:gd name="adj1" fmla="val 50000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529557" y="2571135"/>
            <a:ext cx="1207104" cy="34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planets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17823" y="5058303"/>
            <a:ext cx="1207104" cy="34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二维数组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与前面的指针数组对比：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i="1" dirty="0"/>
              <a:t>char</a:t>
            </a:r>
            <a:r>
              <a:rPr lang="en-US" altLang="zh-CN" dirty="0"/>
              <a:t> </a:t>
            </a:r>
            <a:r>
              <a:rPr lang="en-US" altLang="zh-CN" dirty="0" smtClean="0"/>
              <a:t>planets2[][8] </a:t>
            </a:r>
            <a:r>
              <a:rPr lang="en-US" altLang="zh-CN" dirty="0"/>
              <a:t>= {"Mercury", "Venus", "Earth",</a:t>
            </a:r>
          </a:p>
          <a:p>
            <a:pPr marL="0" indent="0">
              <a:buNone/>
            </a:pPr>
            <a:r>
              <a:rPr lang="en-US" altLang="zh-CN" dirty="0"/>
              <a:t>"Mars", "Jupiter", "Saturn",</a:t>
            </a:r>
          </a:p>
          <a:p>
            <a:pPr marL="0" indent="0">
              <a:buNone/>
            </a:pPr>
            <a:r>
              <a:rPr lang="en-US" altLang="zh-CN" dirty="0"/>
              <a:t>"Uranus", "Neptune", "Pluto"};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215833"/>
              </p:ext>
            </p:extLst>
          </p:nvPr>
        </p:nvGraphicFramePr>
        <p:xfrm>
          <a:off x="1658374" y="3924212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717915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600595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974102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31231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150968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37037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964797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5050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M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r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u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r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y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1936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V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u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s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2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r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h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7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M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r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s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55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J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u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p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Consolas" panose="020B0609020204030204" pitchFamily="49" charset="0"/>
                        </a:rPr>
                        <a:t>i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</a:rPr>
                        <a:t>r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87568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562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2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二维数组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可以清楚地看到，指针数组和二维数组在结构上是完全不同的。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指针数组中的每一个元素是一个指针，指向了各自的字符串，这些字符串的长度是不同的。这里没有多余的单元，不存在浪费。此外，每个指针指向的是</a:t>
            </a:r>
            <a:r>
              <a:rPr lang="zh-CN" altLang="en-US" b="1" dirty="0" smtClean="0">
                <a:solidFill>
                  <a:srgbClr val="FF0000"/>
                </a:solidFill>
              </a:rPr>
              <a:t>常量字符串</a:t>
            </a:r>
            <a:r>
              <a:rPr lang="zh-CN" altLang="en-US" dirty="0" smtClean="0"/>
              <a:t>，因此这些字符串不能被修改。</a:t>
            </a:r>
            <a:endParaRPr lang="en-US" altLang="zh-CN" dirty="0" smtClean="0"/>
          </a:p>
          <a:p>
            <a:pPr lvl="1"/>
            <a:r>
              <a:rPr lang="zh-CN" altLang="en-US" dirty="0"/>
              <a:t>二</a:t>
            </a:r>
            <a:r>
              <a:rPr lang="zh-CN" altLang="en-US" dirty="0" smtClean="0"/>
              <a:t>维数组的每一行都是一个字符串。虽然字符串长度不同，但每一行的单元数是固定的，数目是相同的。也就是说，有些单元没有用到，被“浪费”了。此外，每一行字符串都是变量，可以被修改！</a:t>
            </a:r>
            <a:endParaRPr lang="en-US" altLang="zh-CN" dirty="0" smtClean="0"/>
          </a:p>
          <a:p>
            <a:r>
              <a:rPr lang="zh-CN" altLang="en-US" dirty="0" smtClean="0"/>
              <a:t>二者在用法形式上是一样的，也有不一样的地方。例如：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(“%s”, planets[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 //planets[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本身就是指针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/>
              <a:t>(“%s”, </a:t>
            </a:r>
            <a:r>
              <a:rPr lang="en-US" altLang="zh-CN" dirty="0" smtClean="0"/>
              <a:t>planets2[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 //planets2[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是个一维数组！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(planets[3], “mars”); //error! </a:t>
            </a:r>
            <a:r>
              <a:rPr lang="zh-CN" altLang="en-US" dirty="0" smtClean="0"/>
              <a:t>试图修改常量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(planets2[3], “mars”); //OK</a:t>
            </a:r>
          </a:p>
        </p:txBody>
      </p:sp>
    </p:spTree>
    <p:extLst>
      <p:ext uri="{BB962C8B-B14F-4D97-AF65-F5344CB8AC3E}">
        <p14:creationId xmlns:p14="http://schemas.microsoft.com/office/powerpoint/2010/main" val="12327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视图</Template>
  <TotalTime>428</TotalTime>
  <Words>1798</Words>
  <Application>Microsoft Office PowerPoint</Application>
  <PresentationFormat>宽屏</PresentationFormat>
  <Paragraphs>318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Century Schoolbook</vt:lpstr>
      <vt:lpstr>宋体</vt:lpstr>
      <vt:lpstr>Arial</vt:lpstr>
      <vt:lpstr>Consolas</vt:lpstr>
      <vt:lpstr>Wingdings</vt:lpstr>
      <vt:lpstr>Wingdings 2</vt:lpstr>
      <vt:lpstr>View</vt:lpstr>
      <vt:lpstr>C语言关键类容提要</vt:lpstr>
      <vt:lpstr>算法</vt:lpstr>
      <vt:lpstr>数组—一维数组</vt:lpstr>
      <vt:lpstr>数组—一维数组</vt:lpstr>
      <vt:lpstr>数组—一维数组</vt:lpstr>
      <vt:lpstr>数组—一维数组</vt:lpstr>
      <vt:lpstr>数组—一维数组</vt:lpstr>
      <vt:lpstr>数组—二维数组</vt:lpstr>
      <vt:lpstr>数组—二维数组</vt:lpstr>
      <vt:lpstr>函数—参数</vt:lpstr>
      <vt:lpstr>函数—参数</vt:lpstr>
      <vt:lpstr>函数—参数</vt:lpstr>
      <vt:lpstr>函数—返回值</vt:lpstr>
      <vt:lpstr>函数—返回值</vt:lpstr>
      <vt:lpstr>函数—返回值</vt:lpstr>
      <vt:lpstr>函数—数组作为参数</vt:lpstr>
      <vt:lpstr>函数—递归</vt:lpstr>
      <vt:lpstr>指针</vt:lpstr>
      <vt:lpstr>指针</vt:lpstr>
      <vt:lpstr>指针—和一维数组的关系</vt:lpstr>
      <vt:lpstr>指针—和一维数组的关系</vt:lpstr>
      <vt:lpstr>指针—函数返回指针</vt:lpstr>
      <vt:lpstr>字符串</vt:lpstr>
      <vt:lpstr>字符串</vt:lpstr>
      <vt:lpstr>结构</vt:lpstr>
      <vt:lpstr>结构—指向结构变量的指针</vt:lpstr>
      <vt:lpstr>结构—结构数组</vt:lpstr>
      <vt:lpstr>结构—结构数组之排序</vt:lpstr>
      <vt:lpstr>其他—变量的作用域和生命期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C语言关键类容提要</dc:title>
  <dc:creator>Bai Zhongjian</dc:creator>
  <cp:lastModifiedBy>Bai Zhongjian</cp:lastModifiedBy>
  <cp:revision>101</cp:revision>
  <dcterms:created xsi:type="dcterms:W3CDTF">2018-12-23T01:52:42Z</dcterms:created>
  <dcterms:modified xsi:type="dcterms:W3CDTF">2018-12-24T01:00:06Z</dcterms:modified>
</cp:coreProperties>
</file>