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04" r:id="rId2"/>
  </p:sldMasterIdLst>
  <p:notesMasterIdLst>
    <p:notesMasterId r:id="rId48"/>
  </p:notesMasterIdLst>
  <p:handoutMasterIdLst>
    <p:handoutMasterId r:id="rId49"/>
  </p:handoutMasterIdLst>
  <p:sldIdLst>
    <p:sldId id="256" r:id="rId3"/>
    <p:sldId id="468" r:id="rId4"/>
    <p:sldId id="642" r:id="rId5"/>
    <p:sldId id="873" r:id="rId6"/>
    <p:sldId id="809" r:id="rId7"/>
    <p:sldId id="851" r:id="rId8"/>
    <p:sldId id="852" r:id="rId9"/>
    <p:sldId id="830" r:id="rId10"/>
    <p:sldId id="870" r:id="rId11"/>
    <p:sldId id="874" r:id="rId12"/>
    <p:sldId id="831" r:id="rId13"/>
    <p:sldId id="875" r:id="rId14"/>
    <p:sldId id="876" r:id="rId15"/>
    <p:sldId id="877" r:id="rId16"/>
    <p:sldId id="878" r:id="rId17"/>
    <p:sldId id="918" r:id="rId18"/>
    <p:sldId id="883" r:id="rId19"/>
    <p:sldId id="838" r:id="rId20"/>
    <p:sldId id="884" r:id="rId21"/>
    <p:sldId id="890" r:id="rId22"/>
    <p:sldId id="885" r:id="rId23"/>
    <p:sldId id="887" r:id="rId24"/>
    <p:sldId id="894" r:id="rId25"/>
    <p:sldId id="895" r:id="rId26"/>
    <p:sldId id="920" r:id="rId27"/>
    <p:sldId id="919" r:id="rId28"/>
    <p:sldId id="891" r:id="rId29"/>
    <p:sldId id="892" r:id="rId30"/>
    <p:sldId id="922" r:id="rId31"/>
    <p:sldId id="893" r:id="rId32"/>
    <p:sldId id="921" r:id="rId33"/>
    <p:sldId id="910" r:id="rId34"/>
    <p:sldId id="915" r:id="rId35"/>
    <p:sldId id="909" r:id="rId36"/>
    <p:sldId id="896" r:id="rId37"/>
    <p:sldId id="913" r:id="rId38"/>
    <p:sldId id="897" r:id="rId39"/>
    <p:sldId id="898" r:id="rId40"/>
    <p:sldId id="908" r:id="rId41"/>
    <p:sldId id="914" r:id="rId42"/>
    <p:sldId id="906" r:id="rId43"/>
    <p:sldId id="899" r:id="rId44"/>
    <p:sldId id="900" r:id="rId45"/>
    <p:sldId id="907" r:id="rId46"/>
    <p:sldId id="630" r:id="rId47"/>
  </p:sldIdLst>
  <p:sldSz cx="9144000" cy="6858000" type="screen4x3"/>
  <p:notesSz cx="9144000" cy="6858000"/>
  <p:custDataLst>
    <p:tags r:id="rId5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006600"/>
    <a:srgbClr val="FFFF66"/>
    <a:srgbClr val="66FF66"/>
    <a:srgbClr val="000000"/>
    <a:srgbClr val="CC6600"/>
    <a:srgbClr val="00FF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0" autoAdjust="0"/>
    <p:restoredTop sz="92989" autoAdjust="0"/>
  </p:normalViewPr>
  <p:slideViewPr>
    <p:cSldViewPr>
      <p:cViewPr varScale="1">
        <p:scale>
          <a:sx n="107" d="100"/>
          <a:sy n="107" d="100"/>
        </p:scale>
        <p:origin x="10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925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4260"/>
    </p:cViewPr>
  </p:sorterViewPr>
  <p:notesViewPr>
    <p:cSldViewPr>
      <p:cViewPr varScale="1">
        <p:scale>
          <a:sx n="72" d="100"/>
          <a:sy n="72" d="100"/>
        </p:scale>
        <p:origin x="-201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5749607-7991-44EA-8D6E-0DA9CA19FCD3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F874B7C-5EA6-4941-8B53-A730555D19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60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5C280F6-D72F-4F40-8D4A-86D81E1D6802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92C544EC-4CE7-440A-B7FA-34DE79C6B0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41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AC0D19E-0DAA-4EB5-B65A-83F0AB32B33C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0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2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）顺序栈的初始化操作</a:t>
            </a:r>
          </a:p>
          <a:p>
            <a:r>
              <a:rPr lang="en-US" altLang="zh-CN" smtClean="0"/>
              <a:t>void SeqStackInit(SeqStack &amp;S)</a:t>
            </a:r>
          </a:p>
          <a:p>
            <a:r>
              <a:rPr lang="en-US" altLang="zh-CN" smtClean="0"/>
              <a:t> {		</a:t>
            </a:r>
          </a:p>
          <a:p>
            <a:r>
              <a:rPr lang="en-US" altLang="zh-CN" smtClean="0"/>
              <a:t>     S.top=-1 ;	    //top=-1</a:t>
            </a:r>
            <a:r>
              <a:rPr lang="zh-CN" altLang="en-US" smtClean="0"/>
              <a:t>表示栈为空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} 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）顺序栈的初始化操作</a:t>
            </a:r>
          </a:p>
          <a:p>
            <a:r>
              <a:rPr lang="en-US" altLang="zh-CN" smtClean="0"/>
              <a:t>void SeqStackInit(SeqStack &amp;S)</a:t>
            </a:r>
          </a:p>
          <a:p>
            <a:r>
              <a:rPr lang="en-US" altLang="zh-CN" smtClean="0"/>
              <a:t> {		</a:t>
            </a:r>
          </a:p>
          <a:p>
            <a:r>
              <a:rPr lang="en-US" altLang="zh-CN" smtClean="0"/>
              <a:t>     S.top=-1 ;	    //top=-1</a:t>
            </a:r>
            <a:r>
              <a:rPr lang="zh-CN" altLang="en-US" smtClean="0"/>
              <a:t>表示栈为空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} 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）顺序栈的初始化操作</a:t>
            </a:r>
          </a:p>
          <a:p>
            <a:r>
              <a:rPr lang="en-US" altLang="zh-CN" smtClean="0"/>
              <a:t>void SeqStackInit(SeqStack &amp;S)</a:t>
            </a:r>
          </a:p>
          <a:p>
            <a:r>
              <a:rPr lang="en-US" altLang="zh-CN" smtClean="0"/>
              <a:t> {		</a:t>
            </a:r>
          </a:p>
          <a:p>
            <a:r>
              <a:rPr lang="en-US" altLang="zh-CN" smtClean="0"/>
              <a:t>     S.top=-1 ;	    //top=-1</a:t>
            </a:r>
            <a:r>
              <a:rPr lang="zh-CN" altLang="en-US" smtClean="0"/>
              <a:t>表示栈为空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} 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6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97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2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4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4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398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）顺序栈的初始化操作</a:t>
            </a:r>
          </a:p>
          <a:p>
            <a:r>
              <a:rPr lang="en-US" altLang="zh-CN" smtClean="0"/>
              <a:t>void SeqStackInit(SeqStack &amp;S)</a:t>
            </a:r>
          </a:p>
          <a:p>
            <a:r>
              <a:rPr lang="en-US" altLang="zh-CN" smtClean="0"/>
              <a:t> {		</a:t>
            </a:r>
          </a:p>
          <a:p>
            <a:r>
              <a:rPr lang="en-US" altLang="zh-CN" smtClean="0"/>
              <a:t>     S.top=-1 ;	    //top=-1</a:t>
            </a:r>
            <a:r>
              <a:rPr lang="zh-CN" altLang="en-US" smtClean="0"/>
              <a:t>表示栈为空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} 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40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72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34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4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75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79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8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12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34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35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next[k]</a:t>
            </a:r>
            <a:r>
              <a:rPr lang="zh-CN" altLang="en-US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表示前</a:t>
            </a:r>
            <a:r>
              <a:rPr lang="en-US" altLang="zh-CN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zh-CN" altLang="en-US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个字符中 前后缀相等 的最大长度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520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）顺序栈的初始化操作</a:t>
            </a:r>
          </a:p>
          <a:p>
            <a:r>
              <a:rPr lang="en-US" altLang="zh-CN" smtClean="0"/>
              <a:t>void SeqStackInit(SeqStack &amp;S)</a:t>
            </a:r>
          </a:p>
          <a:p>
            <a:r>
              <a:rPr lang="en-US" altLang="zh-CN" smtClean="0"/>
              <a:t> {		</a:t>
            </a:r>
          </a:p>
          <a:p>
            <a:r>
              <a:rPr lang="en-US" altLang="zh-CN" smtClean="0"/>
              <a:t>     S.top=-1 ;	    //top=-1</a:t>
            </a:r>
            <a:r>
              <a:rPr lang="zh-CN" altLang="en-US" smtClean="0"/>
              <a:t>表示栈为空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} 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35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Arial" charset="0"/>
              </a:rPr>
              <a:t>对</a:t>
            </a:r>
            <a:r>
              <a:rPr lang="en-US" altLang="zh-CN" smtClean="0">
                <a:latin typeface="Arial" charset="0"/>
              </a:rPr>
              <a:t>next</a:t>
            </a:r>
            <a:r>
              <a:rPr lang="zh-CN" altLang="en-US" smtClean="0">
                <a:latin typeface="Arial" charset="0"/>
              </a:rPr>
              <a:t>的计算只需要考虑模式串，可以递推求解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fld id="{57553137-B19E-4D2A-A016-535517FC7E19}" type="slidenum">
              <a:rPr lang="zh-CN" altLang="en-US" sz="1200" b="0">
                <a:solidFill>
                  <a:schemeClr val="tx1"/>
                </a:solidFill>
                <a:latin typeface="Arial" charset="0"/>
              </a:rPr>
              <a:pPr/>
              <a:t>36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charset="0"/>
              </a:rPr>
              <a:t>对</a:t>
            </a:r>
            <a:r>
              <a:rPr lang="en-US" altLang="zh-CN" dirty="0" smtClean="0">
                <a:latin typeface="Arial" charset="0"/>
              </a:rPr>
              <a:t>next</a:t>
            </a:r>
            <a:r>
              <a:rPr lang="zh-CN" altLang="en-US" dirty="0" smtClean="0">
                <a:latin typeface="Arial" charset="0"/>
              </a:rPr>
              <a:t>的计算只需要考虑模式串，可以递推求解    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真前缀</a:t>
            </a:r>
            <a:r>
              <a:rPr lang="en-US" altLang="zh-CN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真后缀</a:t>
            </a:r>
            <a:endParaRPr lang="zh-CN" alt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前缀函数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next(j)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定义为：满足如下条件的子串长度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长度为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的字符串的最长真前缀同时也是它的真后缀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07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当前后缀与前缀 后面的一个字符相等</a:t>
            </a:r>
            <a:endParaRPr lang="en-US" altLang="zh-CN" sz="2400" b="1" kern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21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476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86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目标串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P[j-</a:t>
            </a: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k’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-1:j-1]~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模式串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P[0:</a:t>
            </a:r>
            <a:r>
              <a:rPr lang="en-US" altLang="zh-CN" sz="2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k’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使模式串中的字符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next[k]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与目标串中的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P[j]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对齐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8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next[k]</a:t>
            </a:r>
            <a:r>
              <a:rPr lang="zh-CN" altLang="en-US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表示前</a:t>
            </a:r>
            <a:r>
              <a:rPr lang="en-US" altLang="zh-CN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zh-CN" altLang="en-US" sz="12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个字符中 前后缀相等 的最大长度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52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）顺序栈的初始化操作</a:t>
            </a:r>
          </a:p>
          <a:p>
            <a:r>
              <a:rPr lang="en-US" altLang="zh-CN" smtClean="0"/>
              <a:t>void SeqStackInit(SeqStack &amp;S)</a:t>
            </a:r>
          </a:p>
          <a:p>
            <a:r>
              <a:rPr lang="en-US" altLang="zh-CN" smtClean="0"/>
              <a:t> {		</a:t>
            </a:r>
          </a:p>
          <a:p>
            <a:r>
              <a:rPr lang="en-US" altLang="zh-CN" smtClean="0"/>
              <a:t>     S.top=-1 ;	    //top=-1</a:t>
            </a:r>
            <a:r>
              <a:rPr lang="zh-CN" altLang="en-US" smtClean="0"/>
              <a:t>表示栈为空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} 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57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2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3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9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读取成功则返回</a:t>
            </a:r>
            <a:r>
              <a:rPr lang="en-US" altLang="zh-CN" smtClean="0">
                <a:latin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的指针，否则返回</a:t>
            </a:r>
            <a:r>
              <a:rPr lang="en-US" altLang="zh-CN" smtClean="0">
                <a:latin typeface="Verdana" panose="020B0604030504040204" pitchFamily="34" charset="0"/>
                <a:cs typeface="Verdana" panose="020B0604030504040204" pitchFamily="34" charset="0"/>
              </a:rPr>
              <a:t>NULL</a:t>
            </a:r>
            <a:endParaRPr lang="zh-CN" altLang="en-US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32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C544EC-4CE7-440A-B7FA-34DE79C6B0B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2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4075082" y="94795"/>
            <a:ext cx="4968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信息与软件工程学院</a:t>
            </a:r>
            <a:endParaRPr lang="en-US" altLang="zh-CN" sz="24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44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lt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1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 bwMode="auto">
          <a:xfrm>
            <a:off x="-3304" y="679450"/>
            <a:ext cx="912681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1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 bwMode="auto">
          <a:xfrm>
            <a:off x="-3304" y="679450"/>
            <a:ext cx="912681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8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8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4075082" y="94795"/>
            <a:ext cx="4968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24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信息与软件工程学院</a:t>
            </a:r>
            <a:endParaRPr lang="en-US" altLang="zh-CN" sz="24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41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6165850"/>
            <a:ext cx="614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 userDrawn="1"/>
        </p:nvCxnSpPr>
        <p:spPr bwMode="auto">
          <a:xfrm>
            <a:off x="-3304" y="679450"/>
            <a:ext cx="912681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9144000" cy="6093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>
              <a:defRPr lang="zh-CN" altLang="en-US" sz="24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</a:lstStyle>
          <a:p>
            <a:pPr marL="468000" lvl="0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"/>
            </a:pPr>
            <a:r>
              <a:rPr lang="zh-CN" altLang="en-US" dirty="0" smtClean="0"/>
              <a:t>单击此处编辑母版文本样式</a:t>
            </a:r>
          </a:p>
          <a:p>
            <a:pPr marL="936000" lvl="1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</a:p>
          <a:p>
            <a:pPr marL="1404000" lvl="2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£"/>
            </a:pPr>
            <a:r>
              <a:rPr lang="zh-CN" altLang="en-US" dirty="0" smtClean="0"/>
              <a:t>第三级</a:t>
            </a:r>
          </a:p>
          <a:p>
            <a:pPr marL="1872000" lvl="3" indent="-468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±"/>
            </a:pPr>
            <a:r>
              <a:rPr lang="zh-CN" altLang="en-US" dirty="0" smtClean="0"/>
              <a:t>第四级</a:t>
            </a:r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-1" y="42345"/>
            <a:ext cx="9149171" cy="59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3200" b="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63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bg>
      <p:bgPr>
        <a:pattFill prst="ltHorz">
          <a:fgClr>
            <a:srgbClr val="DBEE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5949950"/>
            <a:ext cx="790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94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pattFill prst="ltHorz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27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79" descr="电子科技大学校徽30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5949950"/>
            <a:ext cx="790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246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-3304" y="67945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2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64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61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3025"/>
            <a:ext cx="2468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2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29" r:id="rId3"/>
    <p:sldLayoutId id="2147483817" r:id="rId4"/>
    <p:sldLayoutId id="2147483830" r:id="rId5"/>
    <p:sldLayoutId id="2147483826" r:id="rId6"/>
    <p:sldLayoutId id="2147483816" r:id="rId7"/>
    <p:sldLayoutId id="2147483831" r:id="rId8"/>
    <p:sldLayoutId id="2147483832" r:id="rId9"/>
    <p:sldLayoutId id="2147483833" r:id="rId10"/>
    <p:sldLayoutId id="214748383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0" y="4797152"/>
            <a:ext cx="9144000" cy="115212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4800" dirty="0" smtClean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主讲教师：刘峤</a:t>
            </a:r>
            <a:endParaRPr kumimoji="1" lang="zh-CN" altLang="en-US" sz="3200" dirty="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0" y="1628800"/>
            <a:ext cx="9144000" cy="179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6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程序设计与算法基础</a:t>
            </a:r>
            <a:r>
              <a:rPr kumimoji="1" lang="en-US" altLang="zh-CN" sz="60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br>
              <a:rPr kumimoji="1" lang="en-US" altLang="zh-CN" sz="60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</a:br>
            <a:r>
              <a:rPr kumimoji="1" lang="zh-CN" altLang="en-US" sz="60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数据结构与算法</a:t>
            </a:r>
            <a:endParaRPr kumimoji="1"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4072"/>
            <a:ext cx="9144000" cy="114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</a:t>
            </a:r>
            <a:r>
              <a:rPr lang="zh-CN" altLang="en-US" sz="4800" b="1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z="4800" b="1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存</a:t>
            </a:r>
            <a:r>
              <a:rPr lang="zh-CN" altLang="en-US" sz="4800" b="1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储实现</a:t>
            </a:r>
            <a:endParaRPr lang="zh-CN" altLang="en-US" sz="4800" b="1">
              <a:solidFill>
                <a:srgbClr val="C0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68000" lvl="1" indent="-468000">
              <a:lnSpc>
                <a:spcPct val="2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串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的逻辑结构和线性表极为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相似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区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别仅在于串的数据对象约束为字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符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集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2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串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的基本操作和线性表有很大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差别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线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性表的基本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操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作以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“单个元素”作为操作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对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象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串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的基本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操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作通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常以“串的整体”作为操作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对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象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串与线性表的区别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145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1438"/>
            <a:ext cx="8280730" cy="158350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spcBef>
                <a:spcPts val="0"/>
              </a:spcBef>
              <a:buFontTx/>
              <a:buNone/>
            </a:pPr>
            <a:r>
              <a:rPr lang="en-US" altLang="zh-CN" sz="2200" b="1">
                <a:latin typeface="Verdana" pitchFamily="34" charset="0"/>
                <a:ea typeface="黑体" pitchFamily="49" charset="-122"/>
              </a:rPr>
              <a:t>#define MAXSIZE 256</a:t>
            </a:r>
          </a:p>
          <a:p>
            <a:pPr>
              <a:lnSpc>
                <a:spcPct val="200000"/>
              </a:lnSpc>
              <a:spcBef>
                <a:spcPts val="0"/>
              </a:spcBef>
              <a:buFontTx/>
              <a:buNone/>
            </a:pPr>
            <a:r>
              <a:rPr lang="en-US" altLang="zh-CN" sz="2200" b="1">
                <a:latin typeface="Verdana" pitchFamily="34" charset="0"/>
                <a:ea typeface="黑体" pitchFamily="49" charset="-122"/>
              </a:rPr>
              <a:t>char </a:t>
            </a:r>
            <a:r>
              <a:rPr lang="en-US" altLang="zh-CN" sz="2200" b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String</a:t>
            </a:r>
            <a:r>
              <a:rPr lang="en-US" altLang="zh-CN" sz="2200" b="1">
                <a:latin typeface="Verdana" pitchFamily="34" charset="0"/>
                <a:ea typeface="黑体" pitchFamily="49" charset="-122"/>
              </a:rPr>
              <a:t>[MAXSIZE];</a:t>
            </a:r>
            <a:endParaRPr lang="en-US" altLang="zh-CN" sz="2200" b="1" dirty="0" smtClean="0">
              <a:latin typeface="Verdana" pitchFamily="34" charset="0"/>
              <a:ea typeface="黑体" pitchFamily="49" charset="-122"/>
            </a:endParaRP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57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串的顺序存储结构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28" y="764704"/>
            <a:ext cx="8892480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静</a:t>
            </a:r>
            <a:r>
              <a:rPr lang="zh-CN" altLang="en-US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态分配存储空间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539552" y="3918768"/>
            <a:ext cx="828092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"/>
              <a:defRPr sz="2800" b="1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Wingdings" pitchFamily="2" charset="2"/>
              <a:buChar char="±"/>
              <a:defRPr sz="28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•"/>
              <a:defRPr sz="24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–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har char="»"/>
              <a:defRPr sz="2000">
                <a:solidFill>
                  <a:srgbClr val="16161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typedef struct{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char </a:t>
            </a:r>
            <a:r>
              <a:rPr lang="en-US" altLang="zh-CN" sz="2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*pch;             </a:t>
            </a:r>
            <a:r>
              <a:rPr lang="en-US" altLang="zh-CN" sz="2200" smtClean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>
                <a:solidFill>
                  <a:srgbClr val="006600"/>
                </a:solidFill>
                <a:cs typeface="Verdana" panose="020B0604030504040204" pitchFamily="34" charset="0"/>
              </a:rPr>
              <a:t>指</a:t>
            </a:r>
            <a:r>
              <a:rPr lang="zh-CN" altLang="en-US" sz="2200" smtClean="0">
                <a:solidFill>
                  <a:srgbClr val="006600"/>
                </a:solidFill>
                <a:cs typeface="Verdana" panose="020B0604030504040204" pitchFamily="34" charset="0"/>
              </a:rPr>
              <a:t>针（指向字符数组）</a:t>
            </a:r>
            <a:r>
              <a:rPr lang="zh-CN" altLang="en-US" sz="2200">
                <a:solidFill>
                  <a:srgbClr val="006600"/>
                </a:solidFill>
                <a:cs typeface="Verdana" panose="020B0604030504040204" pitchFamily="34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    length;          </a:t>
            </a:r>
            <a:r>
              <a:rPr lang="en-US" altLang="zh-CN" sz="2200" smtClean="0">
                <a:solidFill>
                  <a:srgbClr val="006600"/>
                </a:solidFill>
                <a:cs typeface="Verdana" panose="020B0604030504040204" pitchFamily="34" charset="0"/>
              </a:rPr>
              <a:t>// </a:t>
            </a:r>
            <a:r>
              <a:rPr lang="zh-CN" altLang="en-US" sz="2200">
                <a:solidFill>
                  <a:srgbClr val="006600"/>
                </a:solidFill>
                <a:cs typeface="Verdana" panose="020B0604030504040204" pitchFamily="34" charset="0"/>
              </a:rPr>
              <a:t>串长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 </a:t>
            </a:r>
            <a:r>
              <a:rPr lang="en-US" altLang="zh-CN" sz="220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String, *Pstr</a:t>
            </a:r>
            <a:r>
              <a:rPr lang="en-US" altLang="zh-CN" sz="2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altLang="zh-CN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28" y="3270696"/>
            <a:ext cx="8892480" cy="64807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动</a:t>
            </a:r>
            <a:r>
              <a:rPr lang="zh-CN" altLang="en-US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态分配存储空间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-3304" y="314096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build="p"/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21840"/>
            <a:ext cx="9144000" cy="6136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init_string</a:t>
            </a:r>
            <a:r>
              <a:rPr lang="en-US" altLang="zh-CN" sz="2200" b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(int n){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pstr = (</a:t>
            </a:r>
            <a:r>
              <a:rPr lang="en-US" altLang="zh-CN" sz="2200" b="1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 (sizeof(</a:t>
            </a:r>
            <a:r>
              <a:rPr lang="en-US" altLang="zh-CN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String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));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if(!pstr){ printf(“</a:t>
            </a:r>
            <a:r>
              <a:rPr lang="zh-CN" altLang="en-US" sz="22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为串分配内存失败</a:t>
            </a:r>
            <a:r>
              <a:rPr lang="en-US" altLang="zh-CN" sz="22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!\n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”); exit(0);} 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char </a:t>
            </a:r>
            <a:r>
              <a:rPr lang="zh-CN" altLang="en-US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*</a:t>
            </a:r>
            <a:r>
              <a:rPr lang="en-US" altLang="zh-CN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pch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b="1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char </a:t>
            </a:r>
            <a:r>
              <a:rPr lang="zh-CN" altLang="en-US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*</a:t>
            </a:r>
            <a:r>
              <a:rPr lang="en-US" altLang="zh-CN" sz="2200" b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altLang="zh-CN" sz="2200" b="1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malloc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); </a:t>
            </a:r>
            <a:endParaRPr lang="zh-CN" altLang="en-US" sz="2200" b="1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22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   </a:t>
            </a:r>
            <a:r>
              <a:rPr lang="zh-CN" altLang="en-US" sz="22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pch){</a:t>
            </a:r>
            <a:endParaRPr lang="en-US" altLang="zh-CN" sz="2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pstr-&gt;pch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pch;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pstr-&gt;length 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0;</a:t>
            </a:r>
            <a:endParaRPr lang="en-US" altLang="zh-CN" sz="22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else{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printf(“</a:t>
            </a:r>
            <a:r>
              <a:rPr lang="zh-CN" altLang="en-US" sz="22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zh-CN" altLang="en-US" sz="22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字</a:t>
            </a:r>
            <a:r>
              <a:rPr lang="zh-CN" altLang="en-US" sz="22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符数组分配内</a:t>
            </a:r>
            <a:r>
              <a:rPr lang="zh-CN" altLang="en-US" sz="22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存失败</a:t>
            </a:r>
            <a:r>
              <a:rPr lang="en-US" altLang="zh-CN" sz="2200" b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!\n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”);   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free(pstr);  pstr = NULL;</a:t>
            </a:r>
            <a:endParaRPr lang="en-US" altLang="zh-CN" sz="22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}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pstr;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57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顺序串的基本操作：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初始化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3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33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21840"/>
            <a:ext cx="9144000" cy="6136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将串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zh-CN" altLang="en-US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的值赋给串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非空，则首先释放串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</a:t>
            </a:r>
            <a:endParaRPr lang="en-US" altLang="zh-CN" sz="22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 err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assign(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, </a:t>
            </a:r>
            <a:r>
              <a:rPr lang="en-US" altLang="zh-CN" sz="2200" b="1" dirty="0" err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src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){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err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int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n =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src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-&gt;length;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-&gt;length = n;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int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if(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free(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);      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= (</a:t>
            </a:r>
            <a:r>
              <a:rPr lang="en-US" altLang="zh-CN" sz="22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char *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)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malloc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(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n+1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);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if(!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){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printf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("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分配空间失败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"); exit(0);}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for(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= 0;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&lt; n;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++){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 =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src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}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 = '\0';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return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}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57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顺序串的基本操作：串的赋值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2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21840"/>
            <a:ext cx="9144000" cy="6136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 err="1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dirty="0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concate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(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, </a:t>
            </a:r>
            <a:r>
              <a:rPr lang="en-US" altLang="zh-CN" sz="2200" b="1" dirty="0" err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str2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){ 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str2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连接到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str1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String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tmp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;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assign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(&amp;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tmp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,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); 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int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, n;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     n =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length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+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str2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-&gt;length;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     free(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); 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&gt;length = 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n;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= (char *)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malloc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(n +1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);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if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(!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){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printf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("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分配空间失败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"); exit(0);}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for(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= 0;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&lt;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tmp.length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++)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 =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tmp.pch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];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for(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= 0;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&lt;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str2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-&gt;length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;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++)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          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tmp.length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+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 =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str2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-&gt;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];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dest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&gt;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[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i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 = '\0';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free(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tmp.pch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);   return </a:t>
            </a:r>
            <a:r>
              <a:rPr lang="en-US" altLang="zh-CN" sz="2200" b="1" dirty="0" err="1" smtClean="0">
                <a:latin typeface="Verdana" pitchFamily="34" charset="0"/>
                <a:ea typeface="黑体" pitchFamily="49" charset="-122"/>
              </a:rPr>
              <a:t>str1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;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}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57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顺序串的基本操作：串的连接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2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391881"/>
            <a:ext cx="9144000" cy="222738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串的链式存储</a:t>
            </a:r>
            <a:r>
              <a:rPr lang="zh-CN" altLang="en-US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结构</a:t>
            </a:r>
            <a:r>
              <a:rPr lang="en-US" altLang="zh-CN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/>
            </a:r>
            <a:br>
              <a:rPr lang="en-US" altLang="zh-CN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</a:br>
            <a:r>
              <a:rPr lang="en-US" altLang="zh-CN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(</a:t>
            </a:r>
            <a:r>
              <a:rPr lang="zh-CN" altLang="en-US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请自学</a:t>
            </a:r>
            <a:r>
              <a:rPr lang="en-US" altLang="zh-CN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)</a:t>
            </a:r>
            <a:endParaRPr lang="zh-CN" altLang="en-US" sz="4800" b="1" dirty="0">
              <a:solidFill>
                <a:srgbClr val="C0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4072"/>
            <a:ext cx="9144000" cy="114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12223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串的模式匹配是一种重要的串操作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也称为子串定位操作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问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题描述：</a:t>
            </a:r>
            <a:endParaRPr lang="en-US" altLang="zh-CN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和 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是给定的两个串（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称为模式）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在目标串</a:t>
            </a:r>
            <a:r>
              <a:rPr lang="en-US" altLang="zh-CN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中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找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到模式串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的过程称为模式匹配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如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果在目标串</a:t>
            </a:r>
            <a:r>
              <a:rPr lang="en-US" altLang="zh-CN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中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找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到模式串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，则称匹配成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功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函数返回</a:t>
            </a:r>
            <a:r>
              <a:rPr lang="en-US" altLang="zh-CN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在</a:t>
            </a:r>
            <a:r>
              <a:rPr lang="en-US" altLang="zh-CN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中首次出现的位置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否则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称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匹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配不成功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，函数返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回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bg2">
                    <a:lumMod val="10000"/>
                  </a:schemeClr>
                </a:solidFill>
                <a:latin typeface="+mj-lt"/>
              </a:rPr>
              <a:t>串的模式匹配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496871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3414712"/>
            <a:ext cx="9144000" cy="340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算法设计思想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从目标串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的第一个字母和模式串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的第一个字母开始比较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如果不匹配，则比较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的第二个字母与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的第一个字母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依次下去，直到匹配成功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或者已经到了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的最后一个字母，匹配失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败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串的简单模式匹配算法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-3304" y="335699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7" y="1196752"/>
            <a:ext cx="8321231" cy="6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7" y="2075031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8252" y="1280552"/>
            <a:ext cx="662244" cy="5586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800" b="1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T: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8252" y="2164593"/>
            <a:ext cx="662244" cy="5586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800" b="1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P: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2495" y="1134054"/>
            <a:ext cx="490909" cy="16661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88505" y="1146754"/>
            <a:ext cx="490909" cy="16661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75680" y="1143794"/>
            <a:ext cx="3632850" cy="16661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4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023 L 0.06354 0.0013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0.00139 L 0.47257 0.00255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7" grpId="0" animBg="1"/>
      <p:bldP spid="7" grpId="1" animBg="1"/>
      <p:bldP spid="12" grpId="0" animBg="1"/>
      <p:bldP spid="12" grpI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4072"/>
            <a:ext cx="9144000" cy="1143000"/>
          </a:xfrm>
          <a:prstGeom prst="rect">
            <a:avLst/>
          </a:prstGeom>
        </p:spPr>
        <p:txBody>
          <a:bodyPr/>
          <a:lstStyle/>
          <a:p>
            <a:pPr eaLnBrk="0" latinLnBrk="1" hangingPunct="0">
              <a:lnSpc>
                <a:spcPct val="150000"/>
              </a:lnSpc>
            </a:pPr>
            <a:r>
              <a:rPr kumimoji="1" lang="zh-CN" altLang="en-US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kumimoji="1" lang="en-US" altLang="zh-CN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5</a:t>
            </a:r>
            <a:r>
              <a:rPr kumimoji="1" lang="zh-CN" altLang="en-US" sz="4800" b="1" dirty="0" smtClean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章 </a:t>
            </a:r>
            <a:r>
              <a:rPr kumimoji="1" lang="zh-CN" altLang="en-US" sz="4800" b="1" dirty="0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10355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串的简单模式匹配算法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-3304" y="335699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7" y="1196752"/>
            <a:ext cx="8321231" cy="6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18" y="2075031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-8252" y="1280552"/>
            <a:ext cx="662244" cy="5586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800" b="1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T: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-8252" y="2164593"/>
            <a:ext cx="662244" cy="55861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2800" b="1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P: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66708" y="1134054"/>
            <a:ext cx="1051092" cy="166611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0" y="3403600"/>
            <a:ext cx="9144000" cy="3454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算法性能分析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设：</a:t>
            </a:r>
            <a:r>
              <a:rPr lang="en-US" altLang="zh-CN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 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的长度为 </a:t>
            </a:r>
            <a:r>
              <a:rPr lang="en-US" altLang="zh-CN" sz="2400" b="1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，</a:t>
            </a:r>
            <a:r>
              <a:rPr lang="en-US" altLang="zh-CN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的长度为</a:t>
            </a:r>
            <a:r>
              <a:rPr lang="en-US" altLang="zh-CN" sz="2400" b="1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≤ </a:t>
            </a:r>
            <a:r>
              <a:rPr lang="en-US" altLang="zh-CN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内层循环次数：</a:t>
            </a:r>
            <a:r>
              <a:rPr lang="zh-CN" altLang="en-US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≤ </a:t>
            </a:r>
            <a:r>
              <a:rPr lang="en-US" altLang="zh-CN" sz="2400" b="1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en-US" altLang="zh-CN" sz="24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 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外层循环次数：</a:t>
            </a:r>
            <a:r>
              <a:rPr lang="zh-CN" altLang="en-US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≤（</a:t>
            </a:r>
            <a:r>
              <a:rPr lang="en-US" altLang="zh-CN" sz="2400" b="1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 </a:t>
            </a:r>
            <a:r>
              <a:rPr lang="en-US" altLang="zh-C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2400" b="1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b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循环次数为：</a:t>
            </a:r>
            <a:r>
              <a:rPr lang="en-US" altLang="zh-C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(m-n+1)*n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时间复杂度：</a:t>
            </a:r>
            <a:r>
              <a:rPr lang="en-US" altLang="zh-CN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O(n*m)</a:t>
            </a:r>
            <a:endParaRPr lang="en-US" altLang="zh-C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55595" y="836712"/>
            <a:ext cx="0" cy="468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455595" y="2689870"/>
            <a:ext cx="0" cy="4680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582584" y="722408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i=5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82584" y="2714711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j=2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99992" y="722408"/>
            <a:ext cx="2262988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= i-j+1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54471" y="2714711"/>
            <a:ext cx="1554031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 = 0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792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7" grpId="0" animBg="1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21840"/>
            <a:ext cx="9144000" cy="6136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str_match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200" b="1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 </a:t>
            </a:r>
            <a:r>
              <a:rPr lang="en-US" altLang="zh-CN" sz="2200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200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P){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0, j = 0;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 =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T-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&gt;length,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 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P-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&gt;length;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while (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(m - n)){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j = 0;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while(T-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pch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]==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P-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pch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[j]){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 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</a:t>
            </a:r>
            <a:r>
              <a:rPr lang="en-US" altLang="zh-CN" sz="22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if(j 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 n) return (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n);  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返回匹配的位置</a:t>
            </a:r>
            <a:endParaRPr lang="en-US" altLang="zh-CN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}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altLang="zh-CN" sz="22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i-j+1</a:t>
            </a: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-1; </a:t>
            </a:r>
            <a:r>
              <a:rPr lang="en-US" altLang="zh-CN" sz="2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未找到匹配子串</a:t>
            </a:r>
          </a:p>
          <a:p>
            <a:pPr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57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串的简单模式匹配算法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413512"/>
              </p:ext>
            </p:extLst>
          </p:nvPr>
        </p:nvGraphicFramePr>
        <p:xfrm>
          <a:off x="5478463" y="5686654"/>
          <a:ext cx="32115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4" imgW="939600" imgH="253800" progId="Equation.DSMT4">
                  <p:embed/>
                </p:oleObj>
              </mc:Choice>
              <mc:Fallback>
                <p:oleObj name="Equation" r:id="rId4" imgW="93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5686654"/>
                        <a:ext cx="32115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828488" y="5196272"/>
            <a:ext cx="2512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算法复杂度？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7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33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3298936"/>
            <a:ext cx="9144000" cy="35010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简单模式匹配算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法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</a:t>
            </a:r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在的问题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当 </a:t>
            </a:r>
            <a:r>
              <a:rPr lang="en-US" altLang="zh-CN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T-&gt;</a:t>
            </a:r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pch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] != P-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&gt;</a:t>
            </a:r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pch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[j</a:t>
            </a:r>
            <a:r>
              <a:rPr lang="en-US" altLang="zh-CN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时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b="1" dirty="0" err="1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指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针回溯（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j-1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）格，同时 </a:t>
            </a:r>
            <a:r>
              <a:rPr lang="en-US" altLang="zh-CN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j</a:t>
            </a:r>
            <a:r>
              <a:rPr lang="zh-CN" altLang="en-US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回退到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思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考：</a:t>
            </a:r>
            <a:r>
              <a:rPr lang="en-US" altLang="zh-CN" b="1" dirty="0" err="1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指针有必要回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退到 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4 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Verdana" panose="020B0604030504040204" pitchFamily="34" charset="0"/>
              </a:rPr>
              <a:t>么？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提示：匹配过程中可否不移动 </a:t>
            </a:r>
            <a:r>
              <a:rPr lang="en-US" altLang="zh-CN" sz="2800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8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指针？</a:t>
            </a:r>
            <a:endParaRPr lang="en-US" altLang="zh-CN" sz="28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Knuth-Morris-Pratt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算法（简称</a:t>
            </a: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-3304" y="3241784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8" y="1917295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2" y="1312760"/>
            <a:ext cx="833275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854082" y="1341222"/>
            <a:ext cx="3298775" cy="1296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27803" y="936728"/>
            <a:ext cx="0" cy="468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54792" y="722408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i=9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356379" y="2592912"/>
            <a:ext cx="0" cy="4680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483368" y="2660617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j=6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612707" y="806530"/>
            <a:ext cx="0" cy="468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739696" y="722836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i=4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866590" y="2023140"/>
            <a:ext cx="1045557" cy="522778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969485" y="1427290"/>
            <a:ext cx="1150113" cy="522778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982749" y="2022404"/>
            <a:ext cx="1150113" cy="522778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614020" y="2648933"/>
            <a:ext cx="504056" cy="5283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18888" y="2660617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j=2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482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4.44444E-6 L 0.23368 -4.44444E-6 " pathEditMode="relative" rAng="0" ptsTypes="AA">
                                      <p:cBhvr>
                                        <p:cTn id="80" dur="1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  <p:bldP spid="19" grpId="0"/>
      <p:bldP spid="20" grpId="0" animBg="1"/>
      <p:bldP spid="20" grpId="1" animBg="1"/>
      <p:bldP spid="21" grpId="0" animBg="1"/>
      <p:bldP spid="22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5725"/>
            <a:ext cx="9144000" cy="6826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8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65175"/>
            <a:ext cx="9144000" cy="6092825"/>
          </a:xfrm>
          <a:prstGeom prst="rect">
            <a:avLst/>
          </a:prstGeom>
        </p:spPr>
        <p:txBody>
          <a:bodyPr/>
          <a:lstStyle/>
          <a:p>
            <a:pPr marL="468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问题：给定目标串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和模式串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 </a:t>
            </a:r>
          </a:p>
          <a:p>
            <a:pPr marL="936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要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求（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）：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找出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在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中首次出现的位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置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要求（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2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）：若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不是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的子串，则返回零</a:t>
            </a:r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符号约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定</a:t>
            </a:r>
            <a:endParaRPr lang="zh-CN" altLang="en-US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设目标串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2400" b="1" baseline="-250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2400" b="1" baseline="-250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……t</a:t>
            </a:r>
            <a:r>
              <a:rPr lang="en-US" altLang="zh-CN" sz="2400" b="1" baseline="-250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m-1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332000" lvl="2" indent="-360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微软雅黑" panose="020B0503020204020204" pitchFamily="34" charset="-122"/>
              <a:buChar char="※"/>
              <a:defRPr/>
            </a:pP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将目标串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简记为：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T[</a:t>
            </a:r>
            <a:r>
              <a:rPr lang="en-US" altLang="zh-CN" b="1" dirty="0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0:m-1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endParaRPr lang="en-US" altLang="zh-CN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模式串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zh-C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en-US" altLang="zh-CN" sz="2400" b="1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en-US" altLang="zh-CN" sz="2400" b="1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……p</a:t>
            </a:r>
            <a:r>
              <a:rPr lang="en-US" altLang="zh-CN" sz="2400" b="1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n-1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332000" lvl="2" indent="-360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微软雅黑" panose="020B0503020204020204" pitchFamily="34" charset="-122"/>
              <a:buChar char="※"/>
              <a:defRPr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将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简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记为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0:n-1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81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4437112"/>
            <a:ext cx="9144000" cy="21582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考：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当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 err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字符失配时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若希望不对目标串的下标 </a:t>
            </a:r>
            <a:r>
              <a:rPr lang="en-US" altLang="zh-CN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进行回溯操作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zh-CN" altLang="en-US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b="1" dirty="0" err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字符下一步应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 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哪个字符比较？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算法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-3304" y="422108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8" y="2161948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2" y="1528784"/>
            <a:ext cx="833275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5345733" y="1116892"/>
            <a:ext cx="0" cy="468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54792" y="938432"/>
            <a:ext cx="1925520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=9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j=6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62" y="2795111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850210" y="1623284"/>
            <a:ext cx="3801910" cy="1137979"/>
            <a:chOff x="1850210" y="1407260"/>
            <a:chExt cx="3801910" cy="1137979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5139099" y="1412094"/>
              <a:ext cx="0" cy="1103520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850210" y="1407260"/>
              <a:ext cx="3801910" cy="11379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970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0.05972 -3.7037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72 -3.7037E-6 L 0.11493 -3.7037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93 -3.7037E-6 L 0.17795 -3.7037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95 -3.7037E-6 L 0.23299 -3.7037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99 -3.7037E-6 L 0.2882 -3.7037E-6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4437112"/>
            <a:ext cx="9144000" cy="21582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考：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当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 err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</a:t>
            </a:r>
            <a:r>
              <a:rPr lang="zh-CN" altLang="en-US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字符失配时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若希望不对目标串的下标 </a:t>
            </a:r>
            <a:r>
              <a:rPr lang="en-US" altLang="zh-CN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进行回溯操作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zh-CN" altLang="en-US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b="1" dirty="0" err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字符下一步应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 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哪个字符比较？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算法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-3304" y="422108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8" y="1945924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2" y="1312760"/>
            <a:ext cx="833275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5345733" y="900868"/>
            <a:ext cx="0" cy="468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54792" y="722408"/>
            <a:ext cx="1925520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=9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j=6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160" y="2579087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1850210" y="1407260"/>
            <a:ext cx="3801910" cy="1137979"/>
            <a:chOff x="1850210" y="1407260"/>
            <a:chExt cx="3801910" cy="1137979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5139099" y="1412094"/>
              <a:ext cx="0" cy="1103520"/>
            </a:xfrm>
            <a:prstGeom prst="straightConnector1">
              <a:avLst/>
            </a:prstGeom>
            <a:ln w="38100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850210" y="1407260"/>
              <a:ext cx="3801910" cy="11379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8093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4416790"/>
            <a:ext cx="9144000" cy="23628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考：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当</a:t>
            </a:r>
            <a:r>
              <a:rPr lang="en-US" altLang="zh-CN" sz="2400" b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</a:t>
            </a:r>
            <a:r>
              <a:rPr lang="zh-CN" altLang="en-US" sz="2400" b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</a:t>
            </a:r>
            <a:r>
              <a:rPr lang="en-US" altLang="zh-CN" sz="2400" b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</a:t>
            </a:r>
            <a:r>
              <a:rPr lang="zh-CN" altLang="en-US" sz="2400" b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</a:t>
            </a:r>
            <a:r>
              <a:rPr lang="zh-CN" altLang="en-US" sz="24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 sz="24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字符失配时</a:t>
            </a:r>
            <a:endParaRPr lang="en-US" altLang="zh-CN" sz="2400">
              <a:solidFill>
                <a:schemeClr val="bg2">
                  <a:lumMod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若希望不对目标串的下标 </a:t>
            </a:r>
            <a:r>
              <a:rPr lang="en-US" altLang="zh-CN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 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进行回溯操作</a:t>
            </a:r>
            <a:endParaRPr lang="en-US" altLang="zh-CN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第</a:t>
            </a:r>
            <a:r>
              <a:rPr lang="zh-CN" altLang="en-US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 </a:t>
            </a:r>
            <a:r>
              <a:rPr lang="zh-CN" altLang="en-US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字符下一步应</a:t>
            </a:r>
            <a:r>
              <a:rPr lang="zh-CN" altLang="en-US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 </a:t>
            </a:r>
            <a:r>
              <a:rPr lang="en-US" altLang="zh-CN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 </a:t>
            </a:r>
            <a:r>
              <a:rPr lang="zh-CN" altLang="en-US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哪个字符比较？</a:t>
            </a:r>
            <a:endParaRPr lang="en-US" altLang="zh-CN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算法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-3304" y="422108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8" y="2300866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2" y="1667702"/>
            <a:ext cx="833275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>
            <a:off x="5327803" y="1291670"/>
            <a:ext cx="0" cy="468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151520" y="836712"/>
            <a:ext cx="178150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=9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，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j=6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356379" y="3053105"/>
            <a:ext cx="0" cy="4680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173104" y="836712"/>
            <a:ext cx="504056" cy="5283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148064" y="3492511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j=2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160" y="2279394"/>
            <a:ext cx="3503676" cy="633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25"/>
          <p:cNvSpPr/>
          <p:nvPr/>
        </p:nvSpPr>
        <p:spPr>
          <a:xfrm>
            <a:off x="1850210" y="1642714"/>
            <a:ext cx="3298775" cy="1376955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 bwMode="auto">
          <a:xfrm>
            <a:off x="3969470" y="2379040"/>
            <a:ext cx="1150113" cy="522778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3983999" y="1763182"/>
            <a:ext cx="1150113" cy="522778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25497" y="3007209"/>
            <a:ext cx="1086397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zh-CN" altLang="en-US" sz="2400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</p:txBody>
      </p:sp>
      <p:sp>
        <p:nvSpPr>
          <p:cNvPr id="24" name="矩形 23"/>
          <p:cNvSpPr/>
          <p:nvPr/>
        </p:nvSpPr>
        <p:spPr>
          <a:xfrm>
            <a:off x="3829150" y="1195273"/>
            <a:ext cx="1445995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zh-CN" altLang="en-US" sz="2400" b="1" kern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  <a:endParaRPr lang="zh-CN" altLang="en-US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大括号 5"/>
          <p:cNvSpPr/>
          <p:nvPr/>
        </p:nvSpPr>
        <p:spPr>
          <a:xfrm rot="5400000">
            <a:off x="2750605" y="1581009"/>
            <a:ext cx="389139" cy="168256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91187" y="2561700"/>
            <a:ext cx="1086397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zh-CN" altLang="en-US" sz="2400" b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altLang="en-US" sz="24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326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 animBg="1"/>
      <p:bldP spid="20" grpId="0" animBg="1"/>
      <p:bldP spid="21" grpId="0" animBg="1"/>
      <p:bldP spid="22" grpId="0"/>
      <p:bldP spid="24" grpId="0"/>
      <p:bldP spid="6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字符串的</a:t>
            </a:r>
            <a:r>
              <a:rPr lang="zh-CN" altLang="en-US" b="1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真前缀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proper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prefixes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真前缀：除最后一个字符外，一个字符串的全部头部组合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真前缀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就是指不包含自身的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前缀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例如：字符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串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T = </a:t>
            </a:r>
            <a:r>
              <a:rPr lang="en-US" altLang="zh-CN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ababc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不考虑空字符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所有的前缀包括：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ab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aba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abab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ababc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其中真前缀包括：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ab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aba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abab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字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符串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真后缀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proper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suffixes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除第一个字符以外，一个字符串的全部尾部组合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真后缀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就是指不包含自身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的后缀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KMP</a:t>
            </a:r>
            <a:r>
              <a:rPr lang="zh-CN" altLang="en-US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算法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6876256" y="3356992"/>
            <a:ext cx="1150113" cy="522778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583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字符串的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前缀函数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next(n)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定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义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为满足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如下条件的</a:t>
            </a:r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子串长度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：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长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度为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的字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符串的最长真前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缀同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时也是它的真后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缀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例如：给定字符串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abababca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next(1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表示长度为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的字符串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“a”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的前缀函数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没有真前缀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-&gt; next(1)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= 0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ab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的真前缀为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，真后缀为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≠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所以：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next(2) = 0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aba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真前缀为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和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ab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真后缀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和</a:t>
            </a:r>
            <a:r>
              <a:rPr lang="en-US" altLang="zh-CN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ba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”=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“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”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所以：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next(3)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依此类推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next(4) =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，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next(5)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3 ……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KMP</a:t>
            </a:r>
            <a:r>
              <a:rPr lang="zh-CN" altLang="en-US" smtClean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算法</a:t>
            </a:r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4089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3284984"/>
            <a:ext cx="9144000" cy="34563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对于给定字符串 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altLang="zh-CN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abababca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可以根据其前缀函数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next(n)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构造</a:t>
            </a:r>
            <a:r>
              <a:rPr lang="zh-CN" altLang="en-US" sz="2400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局部子串匹配表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（</a:t>
            </a:r>
            <a:r>
              <a:rPr lang="en-US" altLang="zh-CN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PMT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PMT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对于解决我们的问题有什么作用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？</a:t>
            </a: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问：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next(6)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表示什么意思？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答：长度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中（最长）前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后缀匹配的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Partial Match 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Table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PMT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21297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01" y="908720"/>
            <a:ext cx="7572435" cy="19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椭圆 13"/>
          <p:cNvSpPr/>
          <p:nvPr/>
        </p:nvSpPr>
        <p:spPr bwMode="auto">
          <a:xfrm>
            <a:off x="6522479" y="1772816"/>
            <a:ext cx="443417" cy="432048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2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010568" y="1384768"/>
            <a:ext cx="5094288" cy="4320480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>
              <a:lnSpc>
                <a:spcPct val="3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串的定</a:t>
            </a:r>
            <a:r>
              <a:rPr lang="zh-CN" altLang="en-US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义与抽象数据结构</a:t>
            </a:r>
            <a:endParaRPr lang="zh-CN" altLang="en-US" b="1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3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串的存储实现 </a:t>
            </a:r>
          </a:p>
          <a:p>
            <a:pPr marL="468000" lvl="1" indent="-468000">
              <a:lnSpc>
                <a:spcPct val="3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</a:t>
            </a:r>
            <a:r>
              <a:rPr lang="zh-CN" altLang="en-US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模式匹配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4288" y="44624"/>
            <a:ext cx="9144000" cy="64519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lang="en-US" altLang="zh-CN" sz="3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内容提要</a:t>
            </a:r>
          </a:p>
        </p:txBody>
      </p:sp>
    </p:spTree>
    <p:extLst>
      <p:ext uri="{BB962C8B-B14F-4D97-AF65-F5344CB8AC3E}">
        <p14:creationId xmlns:p14="http://schemas.microsoft.com/office/powerpoint/2010/main" val="28875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3789040"/>
            <a:ext cx="9144000" cy="23762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假设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模式串当前发生失配的位置为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=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6</a:t>
            </a:r>
            <a:endParaRPr lang="en-US" altLang="zh-CN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思考： 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next(j)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 </a:t>
            </a:r>
            <a:r>
              <a:rPr lang="en-US" altLang="zh-CN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next[j-1] </a:t>
            </a:r>
            <a:r>
              <a:rPr lang="zh-CN" alt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的关系？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模式串平移后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指针位置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？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Partial Match 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Table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PMT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86104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01" y="1650122"/>
            <a:ext cx="7572435" cy="199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254772" y="1117954"/>
            <a:ext cx="3816000" cy="1245052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393" y="967072"/>
            <a:ext cx="7776361" cy="108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53086" y="638618"/>
            <a:ext cx="10614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j=6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317269" y="754227"/>
            <a:ext cx="0" cy="4254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 bwMode="auto">
          <a:xfrm>
            <a:off x="6500606" y="2489224"/>
            <a:ext cx="487759" cy="475253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5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b="1" dirty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Partial Match 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Table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（</a:t>
            </a:r>
            <a:r>
              <a:rPr lang="en-US" altLang="zh-CN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PMT</a:t>
            </a:r>
            <a:r>
              <a:rPr lang="zh-CN" altLang="en-US" sz="3200" b="1" dirty="0" smtClean="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）</a:t>
            </a:r>
            <a:endParaRPr lang="zh-CN" altLang="en-US" sz="3200" b="1" dirty="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861048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32" y="1996625"/>
            <a:ext cx="6258211" cy="164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606269" y="1239071"/>
            <a:ext cx="3153719" cy="85038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082152"/>
            <a:ext cx="6426745" cy="8925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92905" y="696500"/>
            <a:ext cx="10614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j=6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57088" y="812109"/>
            <a:ext cx="0" cy="4254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404" y="1470658"/>
            <a:ext cx="4423146" cy="892800"/>
          </a:xfrm>
          <a:prstGeom prst="rect">
            <a:avLst/>
          </a:prstGeom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0" y="3842830"/>
            <a:ext cx="9144000" cy="2376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假设模式串当前发生失配的位置为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= 6</a:t>
            </a:r>
            <a:endParaRPr lang="en-US" altLang="zh-CN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思考：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模式串平移后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指针位置？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思考：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此时模式串向右移动的步长为多少？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327742" y="6130479"/>
            <a:ext cx="7015503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400" b="1" kern="0" dirty="0" err="1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stepsize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j </a:t>
            </a:r>
            <a:r>
              <a:rPr lang="en-US" altLang="zh-CN" sz="2400" b="1" kern="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US" altLang="zh-CN" sz="2400" b="1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next[j-1] = 2</a:t>
            </a:r>
            <a:endParaRPr lang="zh-CN" altLang="en-US" sz="2400" b="1" kern="0" dirty="0">
              <a:solidFill>
                <a:srgbClr val="0000FF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29575" y="4797152"/>
            <a:ext cx="3272784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400" b="1" kern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next[j-1] =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zh-CN" altLang="en-US" sz="2400" b="1" kern="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363235" y="2672189"/>
            <a:ext cx="443417" cy="43204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835379" y="3185649"/>
            <a:ext cx="443417" cy="43204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444208" y="764704"/>
            <a:ext cx="260905" cy="363992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59433" y="696979"/>
            <a:ext cx="1061424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j=4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02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3284984"/>
            <a:ext cx="9144000" cy="35476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为便于计算：将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数组的元素右移一位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向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PMT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数组下标为零的位置填充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-1</a:t>
            </a:r>
          </a:p>
          <a:p>
            <a:pPr marL="1440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则：模式串右移操作变为：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= next[j] 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模式串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平移前：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表示什么意思？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40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长度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 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= 5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子串中最长匹配前后缀的长度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40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£"/>
              <a:defRPr/>
            </a:pP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平移后 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= 3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指向指向失配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位置（</a:t>
            </a:r>
            <a:r>
              <a:rPr lang="en-US" altLang="zh-CN" b="1" dirty="0" err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位置不变！）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 b="1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Partial Match Table</a:t>
            </a:r>
            <a:endParaRPr lang="zh-CN" altLang="en-US" sz="3200" b="1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15535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61" y="938573"/>
            <a:ext cx="8381278" cy="189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直接箭头连接符 14"/>
          <p:cNvCxnSpPr/>
          <p:nvPr/>
        </p:nvCxnSpPr>
        <p:spPr>
          <a:xfrm>
            <a:off x="6517430" y="754227"/>
            <a:ext cx="0" cy="4254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88224" y="690923"/>
            <a:ext cx="10614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j=5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20072" y="754227"/>
            <a:ext cx="0" cy="425455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78592" y="690923"/>
            <a:ext cx="79746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j=3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517430" y="2833504"/>
            <a:ext cx="0" cy="174762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27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首先构造部分匹配表（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数组）</a:t>
            </a:r>
            <a:endParaRPr lang="en-US" altLang="zh-CN" sz="240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的取值只与模式</a:t>
            </a:r>
            <a:r>
              <a:rPr lang="en-US" altLang="zh-CN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前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j-1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项有关，与目标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</a:t>
            </a:r>
            <a:r>
              <a:rPr lang="en-US" altLang="zh-CN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无关</a:t>
            </a:r>
            <a:endParaRPr lang="zh-CN" altLang="en-US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在字符串匹配过程中若发生字符失配现象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保持目标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串指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针（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）不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变，根据模式串发生失配的位置（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查</a:t>
            </a:r>
            <a:r>
              <a:rPr lang="en-US" altLang="zh-CN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表得到模式串右移后指针</a:t>
            </a: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的位置：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</a:t>
            </a:r>
          </a:p>
          <a:p>
            <a:pPr marL="468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比较：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</a:t>
            </a:r>
            <a:r>
              <a:rPr lang="en-US" altLang="zh-CN" sz="2400" b="1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ext[j</a:t>
            </a:r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 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T[i]</a:t>
            </a:r>
            <a:endParaRPr lang="en-US" altLang="zh-CN" sz="2400" b="1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==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T[i]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；则继续比较后续元素</a:t>
            </a:r>
            <a:endParaRPr lang="en-US" altLang="zh-CN" sz="240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</a:t>
            </a:r>
            <a:r>
              <a:rPr lang="en-US" altLang="zh-CN" sz="2400" b="1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r>
              <a:rPr lang="zh-CN" altLang="en-US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≠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T[i]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；则令 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=</a:t>
            </a:r>
            <a:r>
              <a:rPr lang="en-US" altLang="zh-CN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b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next[j]==-1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；将</a:t>
            </a:r>
            <a:r>
              <a:rPr lang="en-US" altLang="zh-CN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右移一格，重新开始比对</a:t>
            </a:r>
            <a:endParaRPr lang="en-US" altLang="zh-CN" sz="240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3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重复以上步骤直至匹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配成功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或达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到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目标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串的结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尾</a:t>
            </a:r>
            <a:endParaRPr lang="zh-CN" altLang="en-US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760381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21840"/>
            <a:ext cx="9144000" cy="6136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KMP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Pstr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T, </a:t>
            </a:r>
            <a:r>
              <a:rPr lang="en-US" altLang="zh-CN" sz="2000" b="1" dirty="0" err="1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Pstr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P, </a:t>
            </a:r>
            <a:r>
              <a:rPr lang="en-US" altLang="zh-CN" sz="2000" b="1" dirty="0" err="1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{</a:t>
            </a:r>
            <a:endParaRPr lang="en-US" altLang="zh-CN" sz="2000" b="1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=0, j =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0, m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T-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length, n =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P-&gt;length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</a:t>
            </a:r>
            <a:endParaRPr lang="en-US" altLang="zh-CN" sz="2000" b="1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while(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&lt;=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 - n){</a:t>
            </a:r>
            <a:endParaRPr lang="en-US" altLang="zh-CN" sz="2000" b="1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while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j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== -1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|| (j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&amp;&amp; T-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pch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== P-&gt;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pch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[j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])){</a:t>
            </a:r>
            <a:endParaRPr lang="en-US" altLang="zh-CN" sz="2000" b="1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  </a:t>
            </a:r>
            <a:r>
              <a:rPr lang="en-US" altLang="zh-CN" sz="2000" b="1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j++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}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(j ==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n) 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(</a:t>
            </a:r>
            <a:r>
              <a:rPr lang="en-US" altLang="zh-CN" sz="2000" b="1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2000" b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n);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匹配成功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zh-CN" altLang="en-US" sz="2000" b="1" dirty="0">
                <a:latin typeface="Verdana" pitchFamily="34" charset="0"/>
                <a:ea typeface="黑体" pitchFamily="49" charset="-122"/>
                <a:cs typeface="Verdana" panose="020B0604030504040204" pitchFamily="34" charset="0"/>
              </a:rPr>
              <a:t>            </a:t>
            </a: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 = next[j];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-1; </a:t>
            </a:r>
            <a:r>
              <a:rPr lang="en-US" altLang="zh-CN" sz="2000" b="1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匹配失败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57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01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863"/>
            <a:ext cx="9144000" cy="6826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求解</a:t>
            </a: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PMT</a:t>
            </a: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：填充</a:t>
            </a: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next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</a:t>
            </a: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586109"/>
            <a:ext cx="9144000" cy="314216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设目标串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“t</a:t>
            </a:r>
            <a:r>
              <a:rPr lang="en-US" altLang="zh-CN" sz="2400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2400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……t</a:t>
            </a:r>
            <a:r>
              <a:rPr lang="en-US" altLang="zh-CN" sz="2400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m-1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”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，模式串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“p</a:t>
            </a:r>
            <a:r>
              <a:rPr lang="en-US" altLang="zh-CN" sz="2400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en-US" altLang="zh-CN" sz="2400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……p</a:t>
            </a:r>
            <a:r>
              <a:rPr lang="en-US" altLang="zh-CN" sz="2400" baseline="-250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”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将目标串简记为：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T[0:m-1]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，模式串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简记为：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P[0:n-1]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当前在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下标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位置 </a:t>
            </a:r>
            <a:r>
              <a:rPr lang="en-US" altLang="zh-CN" sz="2400" b="1" dirty="0" err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处发生失配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设：此时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中对应失配位置下标为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&gt; 0 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满足条件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0:k-1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= T[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i-k:i-1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最大值（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≤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k&lt;j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42900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68760"/>
            <a:ext cx="84010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4302044" y="961018"/>
            <a:ext cx="0" cy="514801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75857" y="809349"/>
            <a:ext cx="8459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=7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1200" y="809349"/>
            <a:ext cx="8459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j=5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1760" y="1366169"/>
            <a:ext cx="1619880" cy="504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1640" y="1870169"/>
            <a:ext cx="1619880" cy="504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3528" y="1838812"/>
            <a:ext cx="8459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k=3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427984" y="1237780"/>
            <a:ext cx="497234" cy="7510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336249" y="2374169"/>
            <a:ext cx="1619880" cy="504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01834" y="2343393"/>
            <a:ext cx="1238518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zh-CN" altLang="en-US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已知！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1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/>
      <p:bldP spid="14" grpId="0" animBg="1"/>
      <p:bldP spid="14" grpId="1" animBg="1"/>
      <p:bldP spid="15" grpId="0"/>
      <p:bldP spid="1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863"/>
            <a:ext cx="9144000" cy="68262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求解</a:t>
            </a: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PMT</a:t>
            </a: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：填充</a:t>
            </a: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next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</a:t>
            </a: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501008"/>
            <a:ext cx="9144000" cy="314216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当前在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下标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位置 </a:t>
            </a:r>
            <a:r>
              <a:rPr lang="en-US" altLang="zh-CN" sz="2400" b="1" dirty="0" err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处发生失配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设：此时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中对应失配位置下标为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&gt; 0 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满足条件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0:k-1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= T[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i-k:i-1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最大值（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≤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k&lt;j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）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由于：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j-k:j-1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= T[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i-k:i-1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</a:p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所以：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0:k-1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=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[</a:t>
            </a: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j-k:j-1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429000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68760"/>
            <a:ext cx="84010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4302044" y="872653"/>
            <a:ext cx="0" cy="425455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75857" y="809349"/>
            <a:ext cx="8459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=7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21200" y="809349"/>
            <a:ext cx="8459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j=5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41149" y="2348880"/>
            <a:ext cx="2551331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next[j]=k=3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760" y="1366169"/>
            <a:ext cx="1619880" cy="504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1760" y="1870169"/>
            <a:ext cx="1619880" cy="504000"/>
          </a:xfrm>
          <a:prstGeom prst="rect">
            <a:avLst/>
          </a:prstGeom>
          <a:noFill/>
          <a:ln w="76200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24128" y="6117621"/>
            <a:ext cx="3384376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en-US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何意义？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427984" y="1237780"/>
            <a:ext cx="497234" cy="75106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4055612" y="2406253"/>
            <a:ext cx="487759" cy="475253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1403648" y="6109006"/>
            <a:ext cx="487759" cy="475253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329934" y="6117621"/>
            <a:ext cx="487759" cy="475253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3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3479800"/>
            <a:ext cx="9144000" cy="33123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为模式串的子串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P[0:j-1]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相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等的真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前后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缀的最大长度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则有：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P[0:k-1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= </a:t>
            </a: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P[j-k:j-1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 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表示当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个字符与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T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中第 </a:t>
            </a:r>
            <a:r>
              <a:rPr lang="en-US" altLang="zh-CN" sz="2400" b="1" dirty="0" err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个字符失配时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在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模式串中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需重新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与目标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串第 </a:t>
            </a:r>
            <a:r>
              <a:rPr lang="en-US" altLang="zh-CN" sz="2400" b="1" dirty="0" err="1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i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个字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符进行比较的字符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位置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求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过程即填充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PMT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的过程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PMT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：填充</a:t>
            </a: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20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356992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17380"/>
              </p:ext>
            </p:extLst>
          </p:nvPr>
        </p:nvGraphicFramePr>
        <p:xfrm>
          <a:off x="134938" y="1412776"/>
          <a:ext cx="888047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4" imgW="3720960" imgH="736560" progId="Equation.DSMT4">
                  <p:embed/>
                </p:oleObj>
              </mc:Choice>
              <mc:Fallback>
                <p:oleObj name="Equation" r:id="rId4" imgW="3720960" imgH="736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1412776"/>
                        <a:ext cx="8880475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739304"/>
            <a:ext cx="9144000" cy="7200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en-US" altLang="zh-CN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next[j]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的形式化定义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72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924944"/>
            <a:ext cx="9144000" cy="37170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已知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next[0] = -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；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next[1]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=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0</a:t>
            </a:r>
            <a:endParaRPr lang="en-US" altLang="zh-CN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设：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 = k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(j &gt; 1)</a:t>
            </a:r>
          </a:p>
          <a:p>
            <a:pPr marL="100395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由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的定义可知：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P[0 : k-1 ]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=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 j-k : j-1 ] 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 j ] 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= 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 k ]? </a:t>
            </a:r>
          </a:p>
          <a:p>
            <a:pPr marL="1003950" lvl="1" indent="-468000">
              <a:lnSpc>
                <a:spcPct val="20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next[j+1] = k+1 = next[j]+1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：填充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20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446271"/>
              </p:ext>
            </p:extLst>
          </p:nvPr>
        </p:nvGraphicFramePr>
        <p:xfrm>
          <a:off x="134938" y="836712"/>
          <a:ext cx="888047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4" imgW="3720960" imgH="736560" progId="Equation.DSMT4">
                  <p:embed/>
                </p:oleObj>
              </mc:Choice>
              <mc:Fallback>
                <p:oleObj name="Equation" r:id="rId4" imgW="37209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8" y="836712"/>
                        <a:ext cx="8880475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 bwMode="auto">
          <a:xfrm>
            <a:off x="-3304" y="285293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724128" y="3140286"/>
            <a:ext cx="2683596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next[2] </a:t>
            </a:r>
            <a:r>
              <a:rPr lang="en-US" altLang="zh-CN" sz="2400" b="1" kern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  <a:r>
              <a:rPr lang="zh-CN" altLang="en-US" sz="2400" b="1" kern="0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？</a:t>
            </a:r>
            <a:endParaRPr lang="en-US" altLang="zh-CN" sz="2400" b="1" kern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3764" y="3915358"/>
            <a:ext cx="2951956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注意：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是最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优值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055159" y="4607647"/>
            <a:ext cx="649208" cy="52277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692580" y="5382537"/>
            <a:ext cx="443417" cy="47525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62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64704"/>
            <a:ext cx="914400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P[j]=P[k]</a:t>
            </a:r>
            <a:r>
              <a:rPr lang="en-US" altLang="zh-CN" sz="2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则：</a:t>
            </a:r>
            <a:r>
              <a:rPr lang="en-US" altLang="zh-CN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next[j+1]=k+1=next[j</a:t>
            </a:r>
            <a:r>
              <a:rPr lang="en-US" altLang="zh-CN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]+1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：填充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200" b="1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5201837"/>
            <a:ext cx="6600969" cy="1179491"/>
            <a:chOff x="683568" y="4913805"/>
            <a:chExt cx="6600969" cy="1179491"/>
          </a:xfrm>
        </p:grpSpPr>
        <p:sp>
          <p:nvSpPr>
            <p:cNvPr id="25" name="矩形 24"/>
            <p:cNvSpPr/>
            <p:nvPr/>
          </p:nvSpPr>
          <p:spPr>
            <a:xfrm>
              <a:off x="683568" y="4913805"/>
              <a:ext cx="3089143" cy="53141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 algn="ctr">
                <a:spcBef>
                  <a:spcPts val="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P[j]</a:t>
              </a:r>
              <a:r>
                <a:rPr lang="en-US" altLang="zh-CN" sz="2800" b="1" kern="0" dirty="0" smtClean="0">
                  <a:solidFill>
                    <a:srgbClr val="FF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=P[5]=‘b</a:t>
              </a:r>
              <a:r>
                <a:rPr lang="en-US" altLang="zh-CN" sz="2800" b="1" kern="0" dirty="0">
                  <a:solidFill>
                    <a:srgbClr val="FF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’</a:t>
              </a:r>
              <a:endParaRPr lang="zh-CN" altLang="en-US" sz="2800" b="1" kern="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83568" y="5561877"/>
              <a:ext cx="3089143" cy="53141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 algn="ctr">
                <a:spcBef>
                  <a:spcPts val="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P[k]</a:t>
              </a:r>
              <a:r>
                <a:rPr lang="en-US" altLang="zh-CN" sz="2800" b="1" kern="0" dirty="0" smtClean="0">
                  <a:solidFill>
                    <a:srgbClr val="0000FF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=P[3]=‘b</a:t>
              </a:r>
              <a:r>
                <a:rPr lang="en-US" altLang="zh-CN" sz="2800" b="1" kern="0" dirty="0">
                  <a:solidFill>
                    <a:srgbClr val="0000FF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’</a:t>
              </a:r>
              <a:endParaRPr lang="zh-CN" altLang="en-US" sz="2800" b="1" kern="0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491880" y="5237841"/>
              <a:ext cx="3792657" cy="53141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>
                <a:spcBef>
                  <a:spcPts val="0"/>
                </a:spcBef>
              </a:pPr>
              <a:r>
                <a:rPr lang="en-US" altLang="zh-CN" sz="28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  <a:sym typeface="Wingdings" panose="05000000000000000000" pitchFamily="2" charset="2"/>
                </a:rPr>
                <a:t> 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P[j</a:t>
              </a:r>
              <a:r>
                <a:rPr lang="en-US" altLang="zh-CN" sz="2800" b="1" dirty="0">
                  <a:solidFill>
                    <a:srgbClr val="C0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] = P[k]</a:t>
              </a:r>
              <a:endParaRPr lang="zh-CN" alt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31256"/>
            <a:ext cx="643318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直接箭头连接符 34"/>
          <p:cNvCxnSpPr/>
          <p:nvPr/>
        </p:nvCxnSpPr>
        <p:spPr>
          <a:xfrm>
            <a:off x="5512911" y="1647596"/>
            <a:ext cx="0" cy="4254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721025" y="1553812"/>
            <a:ext cx="10614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j=5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332208" y="3761677"/>
            <a:ext cx="0" cy="4680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860158" y="3761677"/>
            <a:ext cx="2320919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k=next[j]=3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86" y="4198600"/>
            <a:ext cx="4452938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矩形 38"/>
          <p:cNvSpPr/>
          <p:nvPr/>
        </p:nvSpPr>
        <p:spPr>
          <a:xfrm>
            <a:off x="5215880" y="2099758"/>
            <a:ext cx="612000" cy="2769402"/>
          </a:xfrm>
          <a:prstGeom prst="rect">
            <a:avLst/>
          </a:prstGeom>
          <a:noFill/>
          <a:ln w="57150" cap="rnd">
            <a:solidFill>
              <a:srgbClr val="008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6034582" y="2952800"/>
            <a:ext cx="554464" cy="866027"/>
          </a:xfrm>
          <a:prstGeom prst="straightConnector1">
            <a:avLst/>
          </a:prstGeom>
          <a:ln w="57150" cap="rnd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56176" y="3708535"/>
            <a:ext cx="2109927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next[j+1]</a:t>
            </a:r>
            <a:endParaRPr lang="zh-CN" altLang="en-US" sz="2800" b="1" kern="0" dirty="0">
              <a:solidFill>
                <a:srgbClr val="C0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50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2934072"/>
            <a:ext cx="9144000" cy="1143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800" b="1">
                <a:solidFill>
                  <a:srgbClr val="C0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串的定义与抽象数据结构</a:t>
            </a:r>
          </a:p>
        </p:txBody>
      </p:sp>
    </p:spTree>
    <p:extLst>
      <p:ext uri="{BB962C8B-B14F-4D97-AF65-F5344CB8AC3E}">
        <p14:creationId xmlns:p14="http://schemas.microsoft.com/office/powerpoint/2010/main" val="189221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64704"/>
            <a:ext cx="3851920" cy="7200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P[j]</a:t>
            </a: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itchFamily="18" charset="2"/>
              </a:rPr>
              <a:t>  </a:t>
            </a:r>
            <a:r>
              <a:rPr lang="en-US" altLang="zh-CN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P[k]?</a:t>
            </a:r>
            <a:r>
              <a:rPr lang="en-US" altLang="zh-CN" sz="24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：填充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200" b="1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5201837"/>
            <a:ext cx="6600969" cy="1179491"/>
            <a:chOff x="683568" y="4913805"/>
            <a:chExt cx="6600969" cy="1179491"/>
          </a:xfrm>
        </p:grpSpPr>
        <p:sp>
          <p:nvSpPr>
            <p:cNvPr id="25" name="矩形 24"/>
            <p:cNvSpPr/>
            <p:nvPr/>
          </p:nvSpPr>
          <p:spPr>
            <a:xfrm>
              <a:off x="683568" y="4913805"/>
              <a:ext cx="3089143" cy="53141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 algn="ctr">
                <a:spcBef>
                  <a:spcPts val="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P[j]</a:t>
              </a:r>
              <a:r>
                <a:rPr lang="en-US" altLang="zh-CN" sz="2800" b="1" kern="0" dirty="0" smtClean="0">
                  <a:solidFill>
                    <a:srgbClr val="FF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=P[6]=‘c’</a:t>
              </a:r>
              <a:endParaRPr lang="zh-CN" altLang="en-US" sz="2800" b="1" kern="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83568" y="5561877"/>
              <a:ext cx="3089143" cy="53141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 algn="ctr">
                <a:spcBef>
                  <a:spcPts val="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P[k]</a:t>
              </a:r>
              <a:r>
                <a:rPr lang="en-US" altLang="zh-CN" sz="2800" b="1" kern="0" dirty="0" smtClean="0">
                  <a:solidFill>
                    <a:srgbClr val="0000FF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=P[4]=‘a’</a:t>
              </a:r>
              <a:endParaRPr lang="zh-CN" altLang="en-US" sz="2800" b="1" kern="0" dirty="0">
                <a:solidFill>
                  <a:srgbClr val="0000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491880" y="5237841"/>
              <a:ext cx="3792657" cy="531419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marL="0" lvl="1">
                <a:spcBef>
                  <a:spcPts val="0"/>
                </a:spcBef>
              </a:pPr>
              <a:r>
                <a:rPr lang="en-US" altLang="zh-CN" sz="28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  <a:sym typeface="Wingdings" panose="05000000000000000000" pitchFamily="2" charset="2"/>
                </a:rPr>
                <a:t> 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P[j] </a:t>
              </a:r>
              <a:r>
                <a:rPr lang="en-US" altLang="zh-CN" sz="2800" b="1" dirty="0" smtClean="0"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  <a:sym typeface="Symbol" pitchFamily="18" charset="2"/>
                </a:rPr>
                <a:t>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 </a:t>
              </a:r>
              <a:r>
                <a:rPr lang="en-US" altLang="zh-CN" sz="2800" b="1" dirty="0">
                  <a:solidFill>
                    <a:srgbClr val="C00000"/>
                  </a:solidFill>
                  <a:latin typeface="Courier New" panose="02070309020205020404" pitchFamily="49" charset="0"/>
                  <a:ea typeface="Verdana" panose="020B0604030504040204" pitchFamily="34" charset="0"/>
                  <a:cs typeface="Courier New" panose="02070309020205020404" pitchFamily="49" charset="0"/>
                </a:rPr>
                <a:t>P[k]</a:t>
              </a:r>
              <a:endParaRPr lang="zh-CN" altLang="en-US" sz="2800" b="1" dirty="0">
                <a:solidFill>
                  <a:srgbClr val="C0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883410" y="764704"/>
            <a:ext cx="4649030" cy="6823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则：</a:t>
            </a:r>
            <a:r>
              <a:rPr lang="en-US" altLang="zh-CN" sz="2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P[0:k] </a:t>
            </a:r>
            <a:r>
              <a:rPr lang="en-US" altLang="zh-CN" sz="2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Symbol" pitchFamily="18" charset="2"/>
              </a:rPr>
              <a:t> </a:t>
            </a:r>
            <a:r>
              <a:rPr lang="en-US" altLang="zh-CN" sz="2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P[</a:t>
            </a:r>
            <a:r>
              <a:rPr lang="en-US" altLang="zh-CN" sz="2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j-k:j</a:t>
            </a:r>
            <a:r>
              <a:rPr lang="en-US" altLang="zh-CN" sz="28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]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43318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箭头连接符 18"/>
          <p:cNvCxnSpPr/>
          <p:nvPr/>
        </p:nvCxnSpPr>
        <p:spPr>
          <a:xfrm>
            <a:off x="5777176" y="1839237"/>
            <a:ext cx="0" cy="42545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985290" y="1745453"/>
            <a:ext cx="1061424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j=6</a:t>
            </a:r>
            <a:endParaRPr lang="zh-CN" altLang="en-US" sz="2800" b="1" kern="0" dirty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577423" y="3837877"/>
            <a:ext cx="0" cy="4680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05373" y="3837877"/>
            <a:ext cx="2320919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k=next[j]=4</a:t>
            </a:r>
            <a:endParaRPr lang="zh-CN" altLang="en-US" sz="2800" b="1" kern="0" dirty="0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21" y="4414624"/>
            <a:ext cx="4452938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5443683" y="2264391"/>
            <a:ext cx="612000" cy="2830318"/>
          </a:xfrm>
          <a:prstGeom prst="rect">
            <a:avLst/>
          </a:prstGeom>
          <a:noFill/>
          <a:ln w="57150" cap="rnd">
            <a:solidFill>
              <a:srgbClr val="008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 flipV="1">
            <a:off x="6286061" y="3048050"/>
            <a:ext cx="554464" cy="866027"/>
          </a:xfrm>
          <a:prstGeom prst="straightConnector1">
            <a:avLst/>
          </a:prstGeom>
          <a:ln w="57150" cap="rnd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302158" y="3803785"/>
            <a:ext cx="2320920" cy="58456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next[j+1]=?</a:t>
            </a:r>
            <a:endParaRPr lang="zh-CN" altLang="en-US" sz="2800" b="1" kern="0" dirty="0">
              <a:solidFill>
                <a:srgbClr val="C0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36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3" grpId="0"/>
      <p:bldP spid="20" grpId="0"/>
      <p:bldP spid="22" grpId="0"/>
      <p:bldP spid="24" grpId="0" animBg="1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3284984"/>
            <a:ext cx="9144000" cy="3514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P[j</a:t>
            </a:r>
            <a:r>
              <a:rPr lang="en-US" altLang="zh-CN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]</a:t>
            </a:r>
            <a:r>
              <a:rPr lang="en-US" altLang="zh-CN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  <a:sym typeface="Symbol" pitchFamily="18" charset="2"/>
              </a:rPr>
              <a:t></a:t>
            </a:r>
            <a:r>
              <a:rPr lang="en-US" altLang="zh-CN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P[k</a:t>
            </a:r>
            <a:r>
              <a:rPr lang="en-US" altLang="zh-CN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]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 </a:t>
            </a:r>
            <a:r>
              <a:rPr lang="en-US" altLang="zh-CN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next[j+1] </a:t>
            </a:r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=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？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00395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需回朔检查是否存在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&lt; </a:t>
            </a:r>
            <a:r>
              <a:rPr lang="en-US" altLang="zh-CN" sz="2400" b="1" dirty="0" smtClean="0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使得 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40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P[0: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-1] = P[j-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:j-1]</a:t>
            </a:r>
          </a:p>
          <a:p>
            <a:pPr marL="100395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仍为串匹配问题：应将模式串右移多少位？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40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令：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k’=next[k]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；使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P[k’]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与目标串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中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P[j]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对齐</a:t>
            </a:r>
            <a:endParaRPr lang="en-US" altLang="zh-CN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：填充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200" b="1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-3304" y="3212976"/>
            <a:ext cx="914400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5496" y="2531015"/>
            <a:ext cx="1284323" cy="53141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k=4</a:t>
            </a:r>
            <a:endParaRPr lang="zh-CN" altLang="en-US" sz="2800" b="1" kern="0" dirty="0">
              <a:solidFill>
                <a:srgbClr val="0000FF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27229" y="1556792"/>
            <a:ext cx="2513467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next[k]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表示？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78034"/>
            <a:ext cx="4452938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9" y="870394"/>
            <a:ext cx="643318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2478053" y="2533733"/>
            <a:ext cx="2376200" cy="524151"/>
          </a:xfrm>
          <a:prstGeom prst="rect">
            <a:avLst/>
          </a:prstGeom>
          <a:noFill/>
          <a:ln w="57150">
            <a:solidFill>
              <a:srgbClr val="008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8570" y="665801"/>
            <a:ext cx="1167566" cy="43918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600" b="1" kern="0" dirty="0" smtClean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j=6</a:t>
            </a:r>
            <a:endParaRPr lang="zh-CN" altLang="en-US" sz="2600" b="1" kern="0" dirty="0">
              <a:solidFill>
                <a:srgbClr val="0000FF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707904" y="1610763"/>
            <a:ext cx="443417" cy="475253"/>
          </a:xfrm>
          <a:prstGeom prst="ellipse">
            <a:avLst/>
          </a:prstGeom>
          <a:noFill/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970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2674 2.96296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19" grpId="0" animBg="1"/>
      <p:bldP spid="11" grpId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764704"/>
            <a:ext cx="9144000" cy="60932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468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小结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：当</a:t>
            </a:r>
            <a:r>
              <a:rPr lang="en-US" altLang="zh-CN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P[j]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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P[k] 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时的处理流程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首先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令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= next[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意思是：将 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P[k’]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 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zh-CN" altLang="en-US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j ] 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对齐</a:t>
            </a:r>
            <a:endParaRPr lang="en-US" altLang="zh-CN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P[j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=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’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endParaRPr lang="en-US" altLang="zh-CN" sz="2400" b="1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则：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next[j+1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= 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+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 =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]+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</a:p>
          <a:p>
            <a:pPr marL="93600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若：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P[j] 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  <a:sym typeface="Symbol" pitchFamily="18" charset="2"/>
              </a:rPr>
              <a:t></a:t>
            </a:r>
            <a:r>
              <a:rPr lang="en-US" altLang="zh-CN" sz="2400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</a:t>
            </a:r>
            <a:r>
              <a:rPr lang="en-US" altLang="zh-CN" sz="2400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</a:t>
            </a:r>
            <a:r>
              <a:rPr lang="zh-CN" altLang="en-US" sz="2400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，则继续匹配直至</a:t>
            </a:r>
            <a:endParaRPr lang="en-US" altLang="zh-CN" sz="2400" dirty="0" smtClean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P[j]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与某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个字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符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k’’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匹</a:t>
            </a: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配成</a:t>
            </a:r>
            <a:r>
              <a:rPr lang="zh-CN" altLang="en-US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功：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next[j+1] = </a:t>
            </a:r>
            <a:r>
              <a:rPr lang="en-US" altLang="zh-CN" b="1" dirty="0" smtClean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k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’’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+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1</a:t>
            </a:r>
          </a:p>
          <a:p>
            <a:pPr marL="1404000" lvl="2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或确认不存在匹配对象：</a:t>
            </a:r>
            <a:r>
              <a:rPr lang="en-US" altLang="zh-CN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 </a:t>
            </a:r>
            <a:r>
              <a:rPr lang="en-US" altLang="zh-CN" b="1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next[j+1</a:t>
            </a:r>
            <a:r>
              <a:rPr lang="en-US" altLang="zh-CN" b="1" dirty="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] = 0</a:t>
            </a:r>
          </a:p>
          <a:p>
            <a:pPr marL="1003950" lvl="1" indent="-46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思考：怎样确认不存在</a:t>
            </a:r>
            <a:r>
              <a:rPr lang="en-US" altLang="zh-CN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P[j]</a:t>
            </a:r>
            <a:r>
              <a:rPr lang="zh-CN" altLang="en-US" sz="2400" dirty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的匹配对象？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763" y="42863"/>
            <a:ext cx="9148763" cy="5969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：填充</a:t>
            </a:r>
            <a:r>
              <a:rPr lang="en-US" altLang="zh-CN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zh-CN" altLang="en-US" sz="3200">
                <a:solidFill>
                  <a:srgbClr val="EEECE1">
                    <a:lumMod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sz="3200">
              <a:solidFill>
                <a:schemeClr val="bg2">
                  <a:lumMod val="10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60232" y="5833302"/>
            <a:ext cx="1808070" cy="51330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 == -1</a:t>
            </a:r>
            <a:endParaRPr lang="zh-CN" altLang="en-US" sz="2800" b="1" kern="0" dirty="0">
              <a:solidFill>
                <a:srgbClr val="FF0000"/>
              </a:solidFill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760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21840"/>
            <a:ext cx="9144000" cy="613616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void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buid_tab</a:t>
            </a:r>
            <a:r>
              <a:rPr lang="en-US" altLang="zh-CN" sz="2200" b="1" dirty="0" err="1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l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Verdana" pitchFamily="34" charset="0"/>
                <a:ea typeface="黑体" pitchFamily="49" charset="-122"/>
              </a:rPr>
              <a:t>e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(</a:t>
            </a:r>
            <a:r>
              <a:rPr lang="en-US" altLang="zh-CN" sz="2200" b="1" dirty="0" err="1" smtClean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Pstr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P, </a:t>
            </a:r>
            <a:r>
              <a:rPr lang="en-US" altLang="zh-CN" sz="2200" b="1" dirty="0" err="1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int</a:t>
            </a:r>
            <a:r>
              <a:rPr lang="en-US" altLang="zh-CN" sz="2200" b="1" dirty="0">
                <a:solidFill>
                  <a:srgbClr val="0000FF"/>
                </a:solidFill>
                <a:latin typeface="Verdana" pitchFamily="34" charset="0"/>
                <a:ea typeface="黑体" pitchFamily="49" charset="-122"/>
              </a:rPr>
              <a:t> *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next){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int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j = 0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, 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k = -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1, n = 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P-&gt;length; 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next[0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] = -1;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while(j </a:t>
            </a:r>
            <a:r>
              <a:rPr lang="en-US" altLang="zh-CN" sz="2200" b="1" dirty="0" smtClean="0">
                <a:latin typeface="Verdana" pitchFamily="34" charset="0"/>
                <a:ea typeface="黑体" pitchFamily="49" charset="-122"/>
              </a:rPr>
              <a:t>&lt;n){</a:t>
            </a:r>
            <a:endParaRPr lang="en-US" altLang="zh-CN" sz="2200" b="1" dirty="0">
              <a:latin typeface="Verdana" pitchFamily="34" charset="0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if (k == -1 || P-&gt;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[j] == P-&gt;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pch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[k] ){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      next[j+1] = k + 1;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      </a:t>
            </a:r>
            <a:r>
              <a:rPr lang="en-US" altLang="zh-CN" sz="2200" b="1" dirty="0" err="1">
                <a:latin typeface="Verdana" pitchFamily="34" charset="0"/>
                <a:ea typeface="黑体" pitchFamily="49" charset="-122"/>
              </a:rPr>
              <a:t>j++</a:t>
            </a: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; k++;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}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else{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      k = next[k];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      }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      }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200" b="1" dirty="0">
                <a:latin typeface="Verdana" pitchFamily="34" charset="0"/>
                <a:ea typeface="黑体" pitchFamily="49" charset="-122"/>
              </a:rPr>
              <a:t>}</a:t>
            </a:r>
          </a:p>
        </p:txBody>
      </p:sp>
      <p:sp>
        <p:nvSpPr>
          <p:cNvPr id="4833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450"/>
            <a:ext cx="9144000" cy="57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KMP</a:t>
            </a:r>
            <a:r>
              <a:rPr lang="zh-CN" altLang="en-US" sz="3200">
                <a:solidFill>
                  <a:schemeClr val="bg2">
                    <a:lumMod val="10000"/>
                  </a:schemeClr>
                </a:solidFill>
                <a:ea typeface="微软雅黑" pitchFamily="34" charset="-122"/>
              </a:rPr>
              <a:t>算法</a:t>
            </a: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：构造部分匹配表（</a:t>
            </a:r>
            <a:r>
              <a:rPr lang="en-US" altLang="zh-CN" sz="320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en-US" altLang="zh-CN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ext</a:t>
            </a:r>
            <a:r>
              <a:rPr lang="zh-CN" altLang="en-US" sz="32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数组）</a:t>
            </a:r>
            <a:endParaRPr lang="zh-CN" altLang="en-US" sz="32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54308" y="1853776"/>
            <a:ext cx="3571867" cy="46663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lang="zh-CN" altLang="en-US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en-US" altLang="zh-CN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k=-1</a:t>
            </a:r>
            <a:r>
              <a:rPr lang="zh-CN" altLang="en-US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什么意思？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5714" y="3581968"/>
            <a:ext cx="3929054" cy="1258726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k=-1</a:t>
            </a:r>
            <a:r>
              <a:rPr lang="zh-CN" altLang="en-US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表示对当前字符 </a:t>
            </a:r>
            <a:r>
              <a:rPr lang="en-US" altLang="zh-CN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</a:p>
          <a:p>
            <a:pPr marL="0" lvl="1" algn="ctr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kern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在模式串中未找到匹配字符</a:t>
            </a:r>
            <a:endParaRPr lang="zh-CN" altLang="en-US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25594"/>
              </p:ext>
            </p:extLst>
          </p:nvPr>
        </p:nvGraphicFramePr>
        <p:xfrm>
          <a:off x="4745038" y="5773738"/>
          <a:ext cx="28638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4" imgW="838080" imgH="253800" progId="Equation.DSMT4">
                  <p:embed/>
                </p:oleObj>
              </mc:Choice>
              <mc:Fallback>
                <p:oleObj name="Equation" r:id="rId4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5773738"/>
                        <a:ext cx="28638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922025" y="5283356"/>
            <a:ext cx="2512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算法复杂度？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75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33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3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3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3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3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3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3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 bwMode="auto">
          <a:xfrm>
            <a:off x="0" y="764704"/>
            <a:ext cx="9144000" cy="609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串是由零个或多个字符组成的序列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串的存储方式：线性存储和链式存储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串的基本操作：串赋值、判相等、求串长、串连接、求子串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其他的操作可以通过这五种操作来实现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串中任意一个连续字符组成的子序列称为该串的子串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包含子串的串相应地称为主串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若两个</a:t>
            </a:r>
            <a:r>
              <a:rPr lang="zh-CN" altLang="en-US" sz="2400" smtClean="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串的串</a:t>
            </a: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长相等且对应位置元素相同，则这两个串相等</a:t>
            </a:r>
            <a:endParaRPr lang="en-US" altLang="zh-CN" sz="240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400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空串是任意串的子串，空格串的长度等于其包含的空格个数</a:t>
            </a:r>
            <a:endParaRPr lang="en-US" altLang="zh-CN" sz="2400" dirty="0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69394"/>
            <a:ext cx="9139500" cy="57626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8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科大校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25575"/>
            <a:ext cx="3959225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196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14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8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串（</a:t>
            </a:r>
            <a:r>
              <a:rPr lang="en-US" altLang="zh-CN" smtClean="0">
                <a:latin typeface="Verdana" panose="020B0604030504040204" pitchFamily="34" charset="0"/>
                <a:cs typeface="Verdana" panose="020B0604030504040204" pitchFamily="34" charset="0"/>
              </a:rPr>
              <a:t>String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是字符串的简称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是由零个或多个字符组成的有限序列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一般记为：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zh-CN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=“</a:t>
            </a:r>
            <a:r>
              <a:rPr lang="en-US" altLang="zh-CN" b="1" dirty="0" err="1" smtClean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b="1" baseline="-25000" dirty="0" err="1" smtClean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zh-CN" b="1" dirty="0" err="1" smtClean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b="1" baseline="-25000" dirty="0" err="1" smtClean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… a</a:t>
            </a:r>
            <a:r>
              <a:rPr lang="en-US" altLang="zh-CN" b="1" baseline="-250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b="1" dirty="0" smtClean="0">
                <a:latin typeface="Verdana" panose="020B0604030504040204" pitchFamily="34" charset="0"/>
                <a:cs typeface="Verdana" panose="020B0604030504040204" pitchFamily="34" charset="0"/>
              </a:rPr>
              <a:t>”  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n≥0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其中：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串</a:t>
            </a:r>
            <a:r>
              <a:rPr lang="zh-CN" altLang="en-US" b="1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名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；用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双引号括起来的字符序列是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串</a:t>
            </a:r>
            <a:r>
              <a:rPr lang="zh-CN" altLang="en-US" b="1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值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；</a:t>
            </a:r>
            <a:endParaRPr lang="en-US" altLang="zh-CN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en-US" altLang="zh-CN" b="1" smtClean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altLang="zh-CN" b="1" baseline="-25000" smtClean="0">
                <a:latin typeface="Verdana" panose="020B0604030504040204" pitchFamily="34" charset="0"/>
                <a:cs typeface="Verdana" panose="020B0604030504040204" pitchFamily="34" charset="0"/>
              </a:rPr>
              <a:t>i </a:t>
            </a:r>
            <a:r>
              <a:rPr lang="en-US" altLang="zh-CN" smtClean="0">
                <a:latin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≤i≤</a:t>
            </a:r>
            <a:r>
              <a:rPr lang="en-US" altLang="zh-CN" err="1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CN" smtClean="0">
                <a:latin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可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以是字母、数字或其它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字符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双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引号为串值的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定界符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，不是串的一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部分</a:t>
            </a:r>
            <a:endParaRPr lang="en-US" altLang="zh-CN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串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中字符的数目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称为串的</a:t>
            </a:r>
            <a:r>
              <a:rPr lang="zh-CN" altLang="en-US" b="1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长</a:t>
            </a:r>
            <a:r>
              <a:rPr lang="zh-CN" altLang="en-US" b="1" smtClean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度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串的定义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0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8000" lvl="1" indent="-468000" eaLnBrk="1" hangingPunct="1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空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串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（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NULL string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：零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个字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符构成的串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以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两个相邻的双引号来表示空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串：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=“”</a:t>
            </a:r>
          </a:p>
          <a:p>
            <a:pPr marL="936000" lvl="1" indent="-468000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空串的长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度为零</a:t>
            </a:r>
          </a:p>
          <a:p>
            <a:pPr marL="468000" lvl="1" indent="-468000" eaLnBrk="1" hangingPunct="1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空格串：仅由空格组成的的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串（例如：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s=“</a:t>
            </a:r>
            <a:r>
              <a:rPr lang="zh-CN" altLang="en-US" dirty="0"/>
              <a:t>␣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若串中含有空格，在计算串长时，空格应计入串的长度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中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 eaLnBrk="1" hangingPunct="1">
              <a:lnSpc>
                <a:spcPct val="20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如：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=“I’m</a:t>
            </a:r>
            <a:r>
              <a:rPr lang="zh-CN" altLang="en-US" dirty="0" smtClean="0"/>
              <a:t>␣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zh-CN" altLang="en-US" dirty="0" smtClean="0"/>
              <a:t>␣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boy” 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长度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为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串的定义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78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796456"/>
            <a:ext cx="9144000" cy="5930056"/>
          </a:xfrm>
        </p:spPr>
        <p:txBody>
          <a:bodyPr>
            <a:normAutofit/>
          </a:bodyPr>
          <a:lstStyle/>
          <a:p>
            <a:pPr marL="468000" lvl="1" indent="-468000" eaLnBrk="1" hangingPunct="1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如果一个串</a:t>
            </a:r>
            <a:r>
              <a:rPr lang="en-US" altLang="zh-CN" b="1" dirty="0" err="1">
                <a:latin typeface="Verdana" panose="020B0604030504040204" pitchFamily="34" charset="0"/>
                <a:cs typeface="Verdana" panose="020B0604030504040204" pitchFamily="34" charset="0"/>
              </a:rPr>
              <a:t>s1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是另一个串</a:t>
            </a:r>
            <a:r>
              <a:rPr lang="en-US" altLang="zh-CN" b="1" dirty="0" err="1">
                <a:latin typeface="Verdana" panose="020B0604030504040204" pitchFamily="34" charset="0"/>
                <a:cs typeface="Verdana" panose="020B0604030504040204" pitchFamily="34" charset="0"/>
              </a:rPr>
              <a:t>s2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连续的一段子序列</a:t>
            </a:r>
            <a:endParaRPr lang="en-US" altLang="zh-CN" b="1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6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则称：串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s1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s2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子串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；称：</a:t>
            </a:r>
            <a:r>
              <a:rPr lang="en-US" altLang="zh-CN" b="1" dirty="0" err="1">
                <a:latin typeface="Verdana" panose="020B0604030504040204" pitchFamily="34" charset="0"/>
                <a:cs typeface="Verdana" panose="020B0604030504040204" pitchFamily="34" charset="0"/>
              </a:rPr>
              <a:t>s2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是串</a:t>
            </a:r>
            <a:r>
              <a:rPr lang="en-US" altLang="zh-CN" b="1" dirty="0" err="1">
                <a:latin typeface="Verdana" panose="020B0604030504040204" pitchFamily="34" charset="0"/>
                <a:cs typeface="Verdana" panose="020B0604030504040204" pitchFamily="34" charset="0"/>
              </a:rPr>
              <a:t>s1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主串</a:t>
            </a:r>
            <a:endParaRPr lang="en-US" altLang="zh-CN" b="1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468000" lvl="1" indent="-468000">
              <a:lnSpc>
                <a:spcPct val="16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定义：子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串在主串中的位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置为：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6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子串在主串中第一次出现的第一个字符的位置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例如：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s1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=“</a:t>
            </a:r>
            <a:r>
              <a:rPr lang="en-US" altLang="zh-CN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How␣are␣you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；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s2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=“you” </a:t>
            </a:r>
            <a:endParaRPr lang="en-US" altLang="zh-CN" dirty="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则：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s2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是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的子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串；</a:t>
            </a:r>
            <a:r>
              <a:rPr lang="en-US" altLang="zh-CN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s2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在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中的位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置 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= 9</a:t>
            </a: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若给出：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s3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=“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Howare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”</a:t>
            </a: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；</a:t>
            </a:r>
            <a:r>
              <a:rPr lang="en-US" altLang="zh-CN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s4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=“how</a:t>
            </a:r>
            <a:r>
              <a:rPr lang="en-US" altLang="zh-CN" dirty="0" smtClean="0">
                <a:latin typeface="Verdana" panose="020B0604030504040204" pitchFamily="34" charset="0"/>
                <a:cs typeface="Verdana" panose="020B0604030504040204" pitchFamily="34" charset="0"/>
              </a:rPr>
              <a:t>”</a:t>
            </a:r>
          </a:p>
          <a:p>
            <a:pPr marL="1404000" lvl="2" indent="-4680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 smtClean="0">
                <a:latin typeface="Verdana" panose="020B0604030504040204" pitchFamily="34" charset="0"/>
                <a:cs typeface="Verdana" panose="020B0604030504040204" pitchFamily="34" charset="0"/>
              </a:rPr>
              <a:t>则：</a:t>
            </a:r>
            <a:r>
              <a:rPr lang="en-US" altLang="zh-CN" dirty="0" err="1" smtClean="0">
                <a:latin typeface="Verdana" panose="020B0604030504040204" pitchFamily="34" charset="0"/>
                <a:cs typeface="Verdana" panose="020B0604030504040204" pitchFamily="34" charset="0"/>
              </a:rPr>
              <a:t>s3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和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s4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不是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s1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的子串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主串与子串</a:t>
            </a:r>
          </a:p>
        </p:txBody>
      </p:sp>
    </p:spTree>
    <p:extLst>
      <p:ext uri="{BB962C8B-B14F-4D97-AF65-F5344CB8AC3E}">
        <p14:creationId xmlns:p14="http://schemas.microsoft.com/office/powerpoint/2010/main" val="2060761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头文件：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b="1">
                <a:latin typeface="Verdana" panose="020B0604030504040204" pitchFamily="34" charset="0"/>
                <a:cs typeface="Verdana" panose="020B0604030504040204" pitchFamily="34" charset="0"/>
              </a:rPr>
              <a:t>stdio.h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b="1">
                <a:latin typeface="Verdana" panose="020B0604030504040204" pitchFamily="34" charset="0"/>
                <a:cs typeface="Verdana" panose="020B0604030504040204" pitchFamily="34" charset="0"/>
              </a:rPr>
              <a:t>char *</a:t>
            </a:r>
            <a:r>
              <a:rPr lang="en-US" altLang="zh-CN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gets</a:t>
            </a:r>
            <a:r>
              <a:rPr lang="en-US" altLang="zh-CN" b="1">
                <a:latin typeface="Verdana" panose="020B0604030504040204" pitchFamily="34" charset="0"/>
                <a:cs typeface="Verdana" panose="020B0604030504040204" pitchFamily="34" charset="0"/>
              </a:rPr>
              <a:t>(char *string);</a:t>
            </a: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从输入流（缓冲区）中读取字符串，直到出现换行符或读到文件尾为止，最后加上</a:t>
            </a:r>
            <a:r>
              <a:rPr lang="en-US" altLang="zh-CN">
                <a:latin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zh-CN" altLang="en-US">
                <a:latin typeface="Verdana" panose="020B0604030504040204" pitchFamily="34" charset="0"/>
                <a:cs typeface="Verdana" panose="020B0604030504040204" pitchFamily="34" charset="0"/>
              </a:rPr>
              <a:t>作为字符串结束</a:t>
            </a:r>
            <a:r>
              <a:rPr lang="zh-CN" altLang="en-US" smtClean="0">
                <a:latin typeface="Verdana" panose="020B0604030504040204" pitchFamily="34" charset="0"/>
                <a:cs typeface="Verdana" panose="020B0604030504040204" pitchFamily="34" charset="0"/>
              </a:rPr>
              <a:t>符</a:t>
            </a:r>
            <a:endParaRPr lang="en-US" altLang="zh-CN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b="1" smtClean="0">
                <a:latin typeface="Verdana" panose="020B0604030504040204" pitchFamily="34" charset="0"/>
                <a:cs typeface="Verdana" panose="020B0604030504040204" pitchFamily="34" charset="0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puts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CN" b="1" dirty="0" err="1">
                <a:latin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 char *string);</a:t>
            </a: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向标准输出设备（</a:t>
            </a:r>
            <a:r>
              <a:rPr lang="en-US" altLang="zh-CN" dirty="0" err="1">
                <a:latin typeface="Verdana" panose="020B0604030504040204" pitchFamily="34" charset="0"/>
                <a:cs typeface="Verdana" panose="020B0604030504040204" pitchFamily="34" charset="0"/>
              </a:rPr>
              <a:t>stdout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）写字符串并换行</a:t>
            </a:r>
          </a:p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头文件：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b="1" dirty="0" err="1">
                <a:latin typeface="Verdana" panose="020B0604030504040204" pitchFamily="34" charset="0"/>
                <a:cs typeface="Verdana" panose="020B0604030504040204" pitchFamily="34" charset="0"/>
              </a:rPr>
              <a:t>string.h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sv-SE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extern unsigned int </a:t>
            </a:r>
            <a:r>
              <a:rPr lang="sv-SE" altLang="zh-CN" b="1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strlen</a:t>
            </a:r>
            <a:r>
              <a:rPr lang="sv-SE" altLang="zh-CN" b="1" dirty="0">
                <a:latin typeface="Verdana" panose="020B0604030504040204" pitchFamily="34" charset="0"/>
                <a:cs typeface="Verdana" panose="020B0604030504040204" pitchFamily="34" charset="0"/>
              </a:rPr>
              <a:t>(char *s</a:t>
            </a:r>
            <a:r>
              <a:rPr lang="zh-CN" altLang="sv-SE" b="1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r>
              <a:rPr lang="sv-SE" altLang="zh-CN" b="1" smtClean="0">
                <a:latin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从内存的某个位置（可以是字符串开头，中间某个位置，甚至是某个不确定的内存区域）开始扫描，直到碰到第一个字符串结束符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'\0'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为止，然后返回字符计数值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长度不包含</a:t>
            </a:r>
            <a:r>
              <a:rPr lang="en-US" altLang="zh-CN" dirty="0">
                <a:latin typeface="Verdana" panose="020B0604030504040204" pitchFamily="34" charset="0"/>
                <a:cs typeface="Verdana" panose="020B0604030504040204" pitchFamily="34" charset="0"/>
              </a:rPr>
              <a:t>'\0')</a:t>
            </a: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。</a:t>
            </a:r>
            <a:endParaRPr lang="en-US" altLang="zh-CN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语言函数库中提</a:t>
            </a:r>
            <a:r>
              <a:rPr lang="zh-CN" altLang="en-US" smtClean="0"/>
              <a:t>供的串</a:t>
            </a:r>
            <a:r>
              <a:rPr lang="zh-CN" altLang="en-US"/>
              <a:t>处理函数</a:t>
            </a:r>
          </a:p>
        </p:txBody>
      </p:sp>
    </p:spTree>
    <p:extLst>
      <p:ext uri="{BB962C8B-B14F-4D97-AF65-F5344CB8AC3E}">
        <p14:creationId xmlns:p14="http://schemas.microsoft.com/office/powerpoint/2010/main" val="9222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68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"/>
              <a:defRPr/>
            </a:pP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头文件：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#include &lt;</a:t>
            </a:r>
            <a:r>
              <a:rPr lang="en-US" altLang="zh-CN" sz="2200" b="1" smtClean="0">
                <a:latin typeface="Verdana" panose="020B0604030504040204" pitchFamily="34" charset="0"/>
                <a:cs typeface="Verdana" panose="020B0604030504040204" pitchFamily="34" charset="0"/>
              </a:rPr>
              <a:t>string.h</a:t>
            </a:r>
            <a:r>
              <a:rPr lang="en-US" altLang="zh-CN" sz="2200" smtClean="0">
                <a:latin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220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extern char *</a:t>
            </a:r>
            <a:r>
              <a:rPr lang="en-US" altLang="zh-CN" sz="2200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strcat</a:t>
            </a: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(char *dest</a:t>
            </a:r>
            <a:r>
              <a:rPr lang="en-US" altLang="zh-CN" sz="2200" b="1" smtClean="0">
                <a:latin typeface="Verdana" panose="020B0604030504040204" pitchFamily="34" charset="0"/>
                <a:cs typeface="Verdana" panose="020B0604030504040204" pitchFamily="34" charset="0"/>
              </a:rPr>
              <a:t>, char </a:t>
            </a: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*src</a:t>
            </a:r>
            <a:r>
              <a:rPr lang="en-US" altLang="zh-CN" sz="2200" b="1" smtClean="0">
                <a:latin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en-US" altLang="zh-CN" sz="2200" b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字符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串连接：将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指向的字符串添加到</a:t>
            </a:r>
            <a:r>
              <a:rPr lang="en-US" altLang="zh-CN" sz="2200" smtClean="0">
                <a:latin typeface="Verdana" panose="020B0604030504040204" pitchFamily="34" charset="0"/>
                <a:cs typeface="Verdana" panose="020B0604030504040204" pitchFamily="34" charset="0"/>
              </a:rPr>
              <a:t>dest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指向的字符串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结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尾处（覆盖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dest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结尾处的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'\0'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）</a:t>
            </a:r>
            <a:endParaRPr lang="zh-CN" altLang="en-US" sz="220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extern char *</a:t>
            </a:r>
            <a:r>
              <a:rPr lang="en-US" altLang="zh-CN" sz="2200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(char *dest,char *src</a:t>
            </a:r>
            <a:r>
              <a:rPr lang="en-US" altLang="zh-CN" sz="2200" b="1" smtClean="0">
                <a:latin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en-US" altLang="zh-CN" sz="2200" b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把从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地址开始且含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有</a:t>
            </a:r>
            <a:r>
              <a:rPr lang="en-US" altLang="zh-CN" sz="2200" smtClean="0">
                <a:latin typeface="Verdana" panose="020B0604030504040204" pitchFamily="34" charset="0"/>
                <a:cs typeface="Verdana" panose="020B0604030504040204" pitchFamily="34" charset="0"/>
              </a:rPr>
              <a:t>‘\0’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结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束符的字符串复制到以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dest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开始的地址空间，返回指向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dest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的指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针</a:t>
            </a:r>
            <a:endParaRPr lang="en-US" altLang="zh-CN" sz="2200" smtClean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936000" lvl="1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extern int </a:t>
            </a:r>
            <a:r>
              <a:rPr lang="en-US" altLang="zh-CN" sz="2200" b="1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strcmp</a:t>
            </a:r>
            <a:r>
              <a:rPr lang="en-US" altLang="zh-CN" sz="2200" b="1">
                <a:latin typeface="Verdana" panose="020B0604030504040204" pitchFamily="34" charset="0"/>
                <a:cs typeface="Verdana" panose="020B0604030504040204" pitchFamily="34" charset="0"/>
              </a:rPr>
              <a:t>(const char *s1,const char *s2</a:t>
            </a:r>
            <a:r>
              <a:rPr lang="en-US" altLang="zh-CN" sz="2200" b="1" smtClean="0">
                <a:latin typeface="Verdana" panose="020B0604030504040204" pitchFamily="34" charset="0"/>
                <a:cs typeface="Verdana" panose="020B0604030504040204" pitchFamily="34" charset="0"/>
              </a:rPr>
              <a:t>);</a:t>
            </a:r>
            <a:endParaRPr lang="en-US" altLang="zh-CN" sz="2200" b="1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1404000" lvl="2" indent="-46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£"/>
              <a:defRPr/>
            </a:pP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两个字符串自左向右逐个字符相比（按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ASCII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值大小相比较），直到出现不同的字符或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遇到</a:t>
            </a:r>
            <a:r>
              <a:rPr lang="en-US" altLang="zh-CN" sz="2200" smtClean="0">
                <a:latin typeface="Verdana" panose="020B0604030504040204" pitchFamily="34" charset="0"/>
                <a:cs typeface="Verdana" panose="020B0604030504040204" pitchFamily="34" charset="0"/>
              </a:rPr>
              <a:t>'\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0'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为止</a:t>
            </a:r>
            <a:r>
              <a:rPr lang="zh-CN" altLang="en-US" sz="2200" smtClean="0">
                <a:latin typeface="Verdana" panose="020B0604030504040204" pitchFamily="34" charset="0"/>
                <a:cs typeface="Verdana" panose="020B0604030504040204" pitchFamily="34" charset="0"/>
              </a:rPr>
              <a:t>。若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s1==s2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，则返回零；若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s1&gt;s2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，则返回正数；若</a:t>
            </a:r>
            <a:r>
              <a:rPr lang="en-US" altLang="zh-CN" sz="2200">
                <a:latin typeface="Verdana" panose="020B0604030504040204" pitchFamily="34" charset="0"/>
                <a:cs typeface="Verdana" panose="020B0604030504040204" pitchFamily="34" charset="0"/>
              </a:rPr>
              <a:t>s1&lt;s2</a:t>
            </a:r>
            <a:r>
              <a:rPr lang="zh-CN" altLang="en-US" sz="2200">
                <a:latin typeface="Verdana" panose="020B0604030504040204" pitchFamily="34" charset="0"/>
                <a:cs typeface="Verdana" panose="020B0604030504040204" pitchFamily="34" charset="0"/>
              </a:rPr>
              <a:t>，则返回负数。</a:t>
            </a:r>
            <a:endParaRPr lang="en-US" altLang="zh-CN" sz="2200" smtClean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语言函数库中提</a:t>
            </a:r>
            <a:r>
              <a:rPr lang="zh-CN" altLang="en-US" smtClean="0"/>
              <a:t>供的串</a:t>
            </a:r>
            <a:r>
              <a:rPr lang="zh-CN" altLang="en-US"/>
              <a:t>处理函数</a:t>
            </a:r>
          </a:p>
        </p:txBody>
      </p:sp>
    </p:spTree>
    <p:extLst>
      <p:ext uri="{BB962C8B-B14F-4D97-AF65-F5344CB8AC3E}">
        <p14:creationId xmlns:p14="http://schemas.microsoft.com/office/powerpoint/2010/main" val="35504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0000"/>
  <p:tag name="ISPRING_RESOURCE_PATHS_HASH_2" val="d2593e82f5fc141e56df69f575b1633b6663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  <a:effectLst/>
      </a:spPr>
      <a:bodyPr wrap="none" lIns="82550" tIns="41275" rIns="82550" bIns="41275">
        <a:spAutoFit/>
      </a:bodyPr>
      <a:lstStyle>
        <a:defPPr defTabSz="617538" eaLnBrk="0" hangingPunct="0">
          <a:spcBef>
            <a:spcPct val="20000"/>
          </a:spcBef>
          <a:defRPr sz="2000" dirty="0" smtClean="0">
            <a:latin typeface="黑体" pitchFamily="49" charset="-122"/>
            <a:ea typeface="黑体" pitchFamily="49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24729</TotalTime>
  <Words>3488</Words>
  <Application>Microsoft Office PowerPoint</Application>
  <PresentationFormat>全屏显示(4:3)</PresentationFormat>
  <Paragraphs>437</Paragraphs>
  <Slides>45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3" baseType="lpstr">
      <vt:lpstr>仿宋</vt:lpstr>
      <vt:lpstr>黑体</vt:lpstr>
      <vt:lpstr>华文楷体</vt:lpstr>
      <vt:lpstr>楷体_GB2312</vt:lpstr>
      <vt:lpstr>隶书</vt:lpstr>
      <vt:lpstr>宋体</vt:lpstr>
      <vt:lpstr>微软雅黑</vt:lpstr>
      <vt:lpstr>Arial</vt:lpstr>
      <vt:lpstr>Calibri</vt:lpstr>
      <vt:lpstr>Consolas</vt:lpstr>
      <vt:lpstr>Courier New</vt:lpstr>
      <vt:lpstr>Symbol</vt:lpstr>
      <vt:lpstr>Times New Roman</vt:lpstr>
      <vt:lpstr>Verdana</vt:lpstr>
      <vt:lpstr>Wingdings</vt:lpstr>
      <vt:lpstr>Office 主题​​</vt:lpstr>
      <vt:lpstr>自定义设计方案</vt:lpstr>
      <vt:lpstr>Equation</vt:lpstr>
      <vt:lpstr>PowerPoint 演示文稿</vt:lpstr>
      <vt:lpstr>第5章 串</vt:lpstr>
      <vt:lpstr>第5章 内容提要</vt:lpstr>
      <vt:lpstr>串的定义与抽象数据结构</vt:lpstr>
      <vt:lpstr>串的定义</vt:lpstr>
      <vt:lpstr>串的定义</vt:lpstr>
      <vt:lpstr>主串与子串</vt:lpstr>
      <vt:lpstr>C语言函数库中提供的串处理函数</vt:lpstr>
      <vt:lpstr>C语言函数库中提供的串处理函数</vt:lpstr>
      <vt:lpstr>串的存储实现</vt:lpstr>
      <vt:lpstr>串与线性表的区别</vt:lpstr>
      <vt:lpstr>串的顺序存储结构</vt:lpstr>
      <vt:lpstr>顺序串的基本操作：初始化</vt:lpstr>
      <vt:lpstr>顺序串的基本操作：串的赋值</vt:lpstr>
      <vt:lpstr>顺序串的基本操作：串的连接</vt:lpstr>
      <vt:lpstr>串的链式存储结构 (请自学)</vt:lpstr>
      <vt:lpstr>串的模式匹配</vt:lpstr>
      <vt:lpstr>串的模式匹配</vt:lpstr>
      <vt:lpstr>串的简单模式匹配算法</vt:lpstr>
      <vt:lpstr>串的简单模式匹配算法</vt:lpstr>
      <vt:lpstr>串的简单模式匹配算法</vt:lpstr>
      <vt:lpstr>Knuth-Morris-Pratt算法（简称KMP）</vt:lpstr>
      <vt:lpstr>KMP算法</vt:lpstr>
      <vt:lpstr>KMP算法</vt:lpstr>
      <vt:lpstr>KMP算法</vt:lpstr>
      <vt:lpstr>KMP算法</vt:lpstr>
      <vt:lpstr>KMP算法</vt:lpstr>
      <vt:lpstr>KMP算法</vt:lpstr>
      <vt:lpstr>Partial Match Table（PMT）</vt:lpstr>
      <vt:lpstr>Partial Match Table（PMT）</vt:lpstr>
      <vt:lpstr>Partial Match Table（PMT）</vt:lpstr>
      <vt:lpstr>Partial Match Table</vt:lpstr>
      <vt:lpstr>KMP算法</vt:lpstr>
      <vt:lpstr>KMP算法</vt:lpstr>
      <vt:lpstr>求解PMT：填充next数组</vt:lpstr>
      <vt:lpstr>求解PMT：填充next数组</vt:lpstr>
      <vt:lpstr>求解PMT：填充next数组</vt:lpstr>
      <vt:lpstr>求解PMT：填充next数组</vt:lpstr>
      <vt:lpstr>求解PMT：填充next数组</vt:lpstr>
      <vt:lpstr>求解PMT：填充next数组</vt:lpstr>
      <vt:lpstr>求解PMT：填充next数组</vt:lpstr>
      <vt:lpstr>求解PMT：填充next数组</vt:lpstr>
      <vt:lpstr>KMP算法：构造部分匹配表（next数组）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Roger</cp:lastModifiedBy>
  <cp:revision>1552</cp:revision>
  <dcterms:created xsi:type="dcterms:W3CDTF">2013-10-09T01:13:35Z</dcterms:created>
  <dcterms:modified xsi:type="dcterms:W3CDTF">2019-03-28T16:13:39Z</dcterms:modified>
</cp:coreProperties>
</file>